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054284-0DE9-4F83-8CBC-8245390AC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6B57952-7E25-466E-8075-D50C53EFCA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44B9941-910B-4817-A476-A1EE4AFB6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CE653-5E0A-4F4A-A638-A36E0BE7A1F1}" type="datetimeFigureOut">
              <a:rPr lang="it-IT" smtClean="0"/>
              <a:t>03/12/2020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EF3ECF3-8D54-41C5-B330-E1CCFDB95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5F5E40A-9F22-4F66-9CFA-F4F54AC48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02E6-2836-4718-80DB-DE3D4C5700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5572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B0D84F-9CCF-43D2-9E64-D2B789697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7985865-06BA-44DA-AFC1-68DCC91CA1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0633ACD-2966-474D-BF39-3D00A7B7F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CE653-5E0A-4F4A-A638-A36E0BE7A1F1}" type="datetimeFigureOut">
              <a:rPr lang="it-IT" smtClean="0"/>
              <a:t>03/12/2020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F150346-8E4F-4531-B931-4CC7D6228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2722C1B-1E64-43BE-8112-02E0ECB60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02E6-2836-4718-80DB-DE3D4C5700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3626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03DFAAF-3478-45D6-ADCB-7A29D619D1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347BB12-5694-4EE3-BD87-D923D8D9AD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9363DB4-BE98-4881-8CAF-6E77E9A2F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CE653-5E0A-4F4A-A638-A36E0BE7A1F1}" type="datetimeFigureOut">
              <a:rPr lang="it-IT" smtClean="0"/>
              <a:t>03/12/2020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F68451-BF47-4AA3-8B07-70543C149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1C44C2B-18FA-40D3-B71B-CCC32E690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02E6-2836-4718-80DB-DE3D4C5700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9328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5A0CF9-6D8B-434C-8AC8-88A6EAB59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A92CE2-E3D5-4E9F-A35D-EC65BDF53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458C31-F694-46D9-AE0A-7D21FF86D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CE653-5E0A-4F4A-A638-A36E0BE7A1F1}" type="datetimeFigureOut">
              <a:rPr lang="it-IT" smtClean="0"/>
              <a:t>03/12/2020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3B09C12-94C9-4477-837B-2D170556A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E120673-0332-4317-B003-63ADB64A1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02E6-2836-4718-80DB-DE3D4C5700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5913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0BC5F7-FAE2-4715-A2DE-F52EC2D95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013EDDC-DA9C-45B9-B906-C8EA672CE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4040CE-4932-46E9-98E3-005254BAE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CE653-5E0A-4F4A-A638-A36E0BE7A1F1}" type="datetimeFigureOut">
              <a:rPr lang="it-IT" smtClean="0"/>
              <a:t>03/12/2020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DC0F97D-ECC5-4892-A574-04B81B6D8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3DD6D0A-FE44-461C-965E-BC58EFF99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02E6-2836-4718-80DB-DE3D4C5700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6928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8D8530-B67E-4119-9993-9E08126B4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AEFEFCF-92B9-4ED2-A73A-B4EA5A3043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61DE9C4-C2A8-42E5-9819-2703399EA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38B6EBA-2F61-4E57-8AFD-C6F1A8A55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CE653-5E0A-4F4A-A638-A36E0BE7A1F1}" type="datetimeFigureOut">
              <a:rPr lang="it-IT" smtClean="0"/>
              <a:t>03/12/2020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DA1A294-CD48-4FC2-8832-FCA047EDB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6369178-5ACA-4145-A94E-5F3C30D6F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02E6-2836-4718-80DB-DE3D4C5700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7027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942E0F-9F09-4B06-B98F-B5E93FC7A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C54857D-9A7E-46BD-A4D0-9B571B65D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DEA2945-C19B-479F-8E90-6FFE9BC45C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C74B392-AC88-43A0-839D-EC7ACBA962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B3E02C4-6701-4E5B-9B25-0CF7DC04E1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4A41BBD-E94D-4F73-BB10-83B85008C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CE653-5E0A-4F4A-A638-A36E0BE7A1F1}" type="datetimeFigureOut">
              <a:rPr lang="it-IT" smtClean="0"/>
              <a:t>03/12/2020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8AD403D-FC41-45AD-AB34-FFF1D8D06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9E98A1D-F752-458A-85FA-0BCD7C64C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02E6-2836-4718-80DB-DE3D4C5700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3659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3FDA19-8029-4BAE-8800-FF7DBCAAA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68B3989-5595-4C83-9ACA-17D2BC23C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CE653-5E0A-4F4A-A638-A36E0BE7A1F1}" type="datetimeFigureOut">
              <a:rPr lang="it-IT" smtClean="0"/>
              <a:t>03/12/2020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092EDBB-FAA8-4D43-8AAB-428D28F3C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8EC3313-FDFC-4063-9CD2-DBD2A49FB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02E6-2836-4718-80DB-DE3D4C5700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3082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BC655C3-2662-4D64-899F-BE3981A30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CE653-5E0A-4F4A-A638-A36E0BE7A1F1}" type="datetimeFigureOut">
              <a:rPr lang="it-IT" smtClean="0"/>
              <a:t>03/12/2020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AA1CB96-D4D4-4912-B35F-9F62A7A75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8BED8A4-ACE8-49C9-86D1-BDC2E2D64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02E6-2836-4718-80DB-DE3D4C5700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372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23C615-25C5-4847-87BF-28B9E69CA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64BA9B-5623-4F95-9432-7A3F76DD2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B177A53-DADD-4B33-9553-9AF4FF1113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2381719-EDB3-4D03-AAA4-9407A426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CE653-5E0A-4F4A-A638-A36E0BE7A1F1}" type="datetimeFigureOut">
              <a:rPr lang="it-IT" smtClean="0"/>
              <a:t>03/12/2020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5A52311-D867-4B0A-8D2F-DEF79F56C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E30C0A6-492B-4DEA-AC23-09FEB6A70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02E6-2836-4718-80DB-DE3D4C5700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054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36D368-0E0C-48EC-8B71-C63BE821C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767CFE6-01F4-4D3C-96A0-DC700A4F37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325AB15-1E90-4D15-9272-BC759C3053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5B274BA-DA94-48D6-A63B-E64259C7A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CE653-5E0A-4F4A-A638-A36E0BE7A1F1}" type="datetimeFigureOut">
              <a:rPr lang="it-IT" smtClean="0"/>
              <a:t>03/12/2020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B9005D4-DCC8-4346-AF04-C13F26C5B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79F02C0-BEB7-40E3-B7DD-72712EC8B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02E6-2836-4718-80DB-DE3D4C5700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3505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36FD248-E6D9-4BAD-BA3D-45C519A2E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58F1FCB-4640-43FB-9723-A75873DD6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27BD02E-68CE-4DF7-AAC3-8F153AA034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CE653-5E0A-4F4A-A638-A36E0BE7A1F1}" type="datetimeFigureOut">
              <a:rPr lang="it-IT" smtClean="0"/>
              <a:t>03/12/2020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0BF73D4-A695-4AFE-80BC-26843423B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817B84C-0755-47EA-B75E-FC593F4758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A02E6-2836-4718-80DB-DE3D4C5700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883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6778C2-44C5-4E52-A5F5-2526BBC7E1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7620" y="167784"/>
            <a:ext cx="9144000" cy="1036306"/>
          </a:xfrm>
        </p:spPr>
        <p:txBody>
          <a:bodyPr>
            <a:normAutofit/>
          </a:bodyPr>
          <a:lstStyle/>
          <a:p>
            <a:r>
              <a:rPr lang="it-IT" sz="3200" dirty="0">
                <a:solidFill>
                  <a:schemeClr val="accent2"/>
                </a:solidFill>
              </a:rPr>
              <a:t>Attività secondo semestre 2020 Giuseppe Pileggi</a:t>
            </a:r>
            <a:br>
              <a:rPr lang="it-IT" sz="3200" dirty="0">
                <a:solidFill>
                  <a:schemeClr val="accent2"/>
                </a:solidFill>
              </a:rPr>
            </a:br>
            <a:r>
              <a:rPr lang="it-IT" sz="3200" dirty="0">
                <a:solidFill>
                  <a:schemeClr val="accent2"/>
                </a:solidFill>
              </a:rPr>
              <a:t>Servizio meccanica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631308B-81BC-4838-A17B-F3FA469331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007" y="1665962"/>
            <a:ext cx="9144000" cy="1691587"/>
          </a:xfrm>
        </p:spPr>
        <p:txBody>
          <a:bodyPr>
            <a:normAutofit lnSpcReduction="10000"/>
          </a:bodyPr>
          <a:lstStyle/>
          <a:p>
            <a:r>
              <a:rPr lang="it-IT" sz="3000" dirty="0">
                <a:solidFill>
                  <a:schemeClr val="accent1"/>
                </a:solidFill>
              </a:rPr>
              <a:t>ATLAS CERN</a:t>
            </a:r>
          </a:p>
          <a:p>
            <a:r>
              <a:rPr lang="it-IT" sz="2000" dirty="0"/>
              <a:t>Progettazione e realizzazione di una struttura di supporto per l’attrezzatura di assemblaggio delle camere SM1 e LM1 presso il CERN</a:t>
            </a:r>
          </a:p>
          <a:p>
            <a:r>
              <a:rPr lang="it-IT" sz="2000" dirty="0"/>
              <a:t>        Con questa struttura verranno smontate e </a:t>
            </a:r>
            <a:r>
              <a:rPr lang="it-IT" sz="2000" dirty="0" err="1"/>
              <a:t>riassemblate</a:t>
            </a:r>
            <a:r>
              <a:rPr lang="it-IT" sz="2000" dirty="0"/>
              <a:t> le camere non funzionanti o danneggiate</a:t>
            </a:r>
          </a:p>
          <a:p>
            <a:endParaRPr lang="it-IT" sz="2000" dirty="0"/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1C5A727-5F49-445B-8339-B3DC22135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000" y="1204090"/>
            <a:ext cx="2970000" cy="3960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7E5916E-9FB8-4EF4-92F7-35C3BC58680A}"/>
              </a:ext>
            </a:extLst>
          </p:cNvPr>
          <p:cNvSpPr txBox="1"/>
          <p:nvPr/>
        </p:nvSpPr>
        <p:spPr>
          <a:xfrm>
            <a:off x="5184443" y="2511756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22F1032-87C1-44D2-8F1D-1615C0E149CF}"/>
              </a:ext>
            </a:extLst>
          </p:cNvPr>
          <p:cNvSpPr txBox="1"/>
          <p:nvPr/>
        </p:nvSpPr>
        <p:spPr>
          <a:xfrm>
            <a:off x="5184443" y="2511756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4ADC5E1-CFF7-4958-AC74-E774B5D9CB0E}"/>
              </a:ext>
            </a:extLst>
          </p:cNvPr>
          <p:cNvSpPr txBox="1"/>
          <p:nvPr/>
        </p:nvSpPr>
        <p:spPr>
          <a:xfrm>
            <a:off x="5184443" y="2511756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it-IT" dirty="0"/>
          </a:p>
        </p:txBody>
      </p:sp>
      <p:pic>
        <p:nvPicPr>
          <p:cNvPr id="4" name="Immagine 8">
            <a:extLst>
              <a:ext uri="{FF2B5EF4-FFF2-40B4-BE49-F238E27FC236}">
                <a16:creationId xmlns:a16="http://schemas.microsoft.com/office/drawing/2014/main" id="{C88BD9D1-95DF-4FAC-91DE-D3B576363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10" y="4155742"/>
            <a:ext cx="3200000" cy="1800000"/>
          </a:xfrm>
          <a:prstGeom prst="rect">
            <a:avLst/>
          </a:prstGeom>
        </p:spPr>
      </p:pic>
      <p:pic>
        <p:nvPicPr>
          <p:cNvPr id="9" name="Immagine 9">
            <a:extLst>
              <a:ext uri="{FF2B5EF4-FFF2-40B4-BE49-F238E27FC236}">
                <a16:creationId xmlns:a16="http://schemas.microsoft.com/office/drawing/2014/main" id="{6781580A-E8C1-46D7-96A6-2B17101961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807" y="4340556"/>
            <a:ext cx="1346400" cy="1800000"/>
          </a:xfrm>
          <a:prstGeom prst="rect">
            <a:avLst/>
          </a:prstGeom>
        </p:spPr>
      </p:pic>
      <p:sp>
        <p:nvSpPr>
          <p:cNvPr id="15" name="Ovale 14">
            <a:extLst>
              <a:ext uri="{FF2B5EF4-FFF2-40B4-BE49-F238E27FC236}">
                <a16:creationId xmlns:a16="http://schemas.microsoft.com/office/drawing/2014/main" id="{74B4E1D2-BF30-41E9-B601-B3FF43FEF4B8}"/>
              </a:ext>
            </a:extLst>
          </p:cNvPr>
          <p:cNvSpPr/>
          <p:nvPr/>
        </p:nvSpPr>
        <p:spPr>
          <a:xfrm rot="-1125000">
            <a:off x="2855826" y="4825891"/>
            <a:ext cx="360000" cy="540000"/>
          </a:xfrm>
          <a:prstGeom prst="ellipse">
            <a:avLst/>
          </a:prstGeom>
          <a:solidFill>
            <a:srgbClr val="E71224">
              <a:alpha val="5000"/>
            </a:srgbClr>
          </a:solidFill>
          <a:ln w="18000">
            <a:solidFill>
              <a:srgbClr val="E712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E71224"/>
              </a:solidFill>
            </a:endParaRPr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57ABE608-BCA3-47B3-BB82-1E8897A2554F}"/>
              </a:ext>
            </a:extLst>
          </p:cNvPr>
          <p:cNvSpPr/>
          <p:nvPr/>
        </p:nvSpPr>
        <p:spPr>
          <a:xfrm>
            <a:off x="1189440" y="4742280"/>
            <a:ext cx="360000" cy="360000"/>
          </a:xfrm>
          <a:prstGeom prst="ellipse">
            <a:avLst/>
          </a:prstGeom>
          <a:solidFill>
            <a:srgbClr val="E71224">
              <a:alpha val="5000"/>
            </a:srgbClr>
          </a:solidFill>
          <a:ln w="18000">
            <a:solidFill>
              <a:srgbClr val="E712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E71224"/>
              </a:solidFill>
            </a:endParaRP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A3076ED2-C615-4BE4-9D2B-3E308420EB42}"/>
              </a:ext>
            </a:extLst>
          </p:cNvPr>
          <p:cNvSpPr/>
          <p:nvPr/>
        </p:nvSpPr>
        <p:spPr>
          <a:xfrm>
            <a:off x="4293000" y="4534920"/>
            <a:ext cx="360000" cy="360000"/>
          </a:xfrm>
          <a:prstGeom prst="ellipse">
            <a:avLst/>
          </a:prstGeom>
          <a:solidFill>
            <a:srgbClr val="E71224">
              <a:alpha val="5000"/>
            </a:srgbClr>
          </a:solidFill>
          <a:ln w="18000">
            <a:solidFill>
              <a:srgbClr val="E712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E71224"/>
              </a:solidFill>
            </a:endParaRPr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A9041EE3-9262-4D6A-A9CE-CE47706DEE30}"/>
              </a:ext>
            </a:extLst>
          </p:cNvPr>
          <p:cNvSpPr/>
          <p:nvPr/>
        </p:nvSpPr>
        <p:spPr>
          <a:xfrm>
            <a:off x="4816440" y="4530960"/>
            <a:ext cx="360000" cy="360000"/>
          </a:xfrm>
          <a:prstGeom prst="ellipse">
            <a:avLst/>
          </a:prstGeom>
          <a:solidFill>
            <a:srgbClr val="E71224">
              <a:alpha val="5000"/>
            </a:srgbClr>
          </a:solidFill>
          <a:ln w="18000">
            <a:solidFill>
              <a:srgbClr val="E712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E71224"/>
              </a:solidFill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050CCB3-2578-4435-B88C-065AAB1107E0}"/>
              </a:ext>
            </a:extLst>
          </p:cNvPr>
          <p:cNvSpPr txBox="1"/>
          <p:nvPr/>
        </p:nvSpPr>
        <p:spPr>
          <a:xfrm>
            <a:off x="5184443" y="2511756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it-IT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8D1FA807-AF16-4F03-9305-3CF90A618A1F}"/>
              </a:ext>
            </a:extLst>
          </p:cNvPr>
          <p:cNvSpPr txBox="1"/>
          <p:nvPr/>
        </p:nvSpPr>
        <p:spPr>
          <a:xfrm>
            <a:off x="5718016" y="5025797"/>
            <a:ext cx="3645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/>
              <a:t>Realizzati degli adattatori per supportare le camere LM2 negli stand di lavaggio ed asciugatura di Frascati</a:t>
            </a:r>
          </a:p>
        </p:txBody>
      </p:sp>
    </p:spTree>
    <p:extLst>
      <p:ext uri="{BB962C8B-B14F-4D97-AF65-F5344CB8AC3E}">
        <p14:creationId xmlns:p14="http://schemas.microsoft.com/office/powerpoint/2010/main" val="1335213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CEC687-0C54-4A17-B4C3-284CBBCA9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97090"/>
            <a:ext cx="10515600" cy="597090"/>
          </a:xfrm>
        </p:spPr>
        <p:txBody>
          <a:bodyPr>
            <a:normAutofit fontScale="90000"/>
          </a:bodyPr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BCE308C-BE49-4240-A87D-0EB8F81F1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192" y="332901"/>
            <a:ext cx="10515600" cy="5680644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accent1"/>
                </a:solidFill>
              </a:rPr>
              <a:t>ATLAS</a:t>
            </a:r>
          </a:p>
          <a:p>
            <a:pPr marL="0" indent="0">
              <a:buNone/>
            </a:pPr>
            <a:r>
              <a:rPr lang="it-IT" sz="2000" dirty="0"/>
              <a:t>Produzione camere SM1 conclusa a Frascati in novembre: tutte le camere sono state spedite al CERN insieme alle attrezzature di assemblaggio lavaggio ed asciugatura.</a:t>
            </a:r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sz="2000" dirty="0"/>
          </a:p>
          <a:p>
            <a:r>
              <a:rPr lang="it-IT" dirty="0">
                <a:solidFill>
                  <a:schemeClr val="accent1"/>
                </a:solidFill>
              </a:rPr>
              <a:t>ATLAS ITK</a:t>
            </a:r>
          </a:p>
          <a:p>
            <a:pPr marL="0" indent="0">
              <a:buNone/>
            </a:pPr>
            <a:r>
              <a:rPr lang="it-IT" sz="2000" dirty="0"/>
              <a:t>Realizzazione di una flangia cilindrica per provare </a:t>
            </a:r>
            <a:r>
              <a:rPr lang="it-IT" sz="2000" dirty="0" err="1"/>
              <a:t>o’ring</a:t>
            </a:r>
            <a:r>
              <a:rPr lang="it-IT" sz="2000" dirty="0"/>
              <a:t> di tenuta a basse</a:t>
            </a:r>
          </a:p>
          <a:p>
            <a:pPr marL="0" indent="0">
              <a:buNone/>
            </a:pPr>
            <a:r>
              <a:rPr lang="it-IT" sz="2000" dirty="0"/>
              <a:t> temperature.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5" name="Immagine 5">
            <a:extLst>
              <a:ext uri="{FF2B5EF4-FFF2-40B4-BE49-F238E27FC236}">
                <a16:creationId xmlns:a16="http://schemas.microsoft.com/office/drawing/2014/main" id="{9ACF99EC-B72F-479E-89E5-7A45AC32B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08" y="4906446"/>
            <a:ext cx="1920000" cy="1440000"/>
          </a:xfrm>
          <a:prstGeom prst="rect">
            <a:avLst/>
          </a:prstGeom>
        </p:spPr>
      </p:pic>
      <p:pic>
        <p:nvPicPr>
          <p:cNvPr id="6" name="Immagine 6">
            <a:extLst>
              <a:ext uri="{FF2B5EF4-FFF2-40B4-BE49-F238E27FC236}">
                <a16:creationId xmlns:a16="http://schemas.microsoft.com/office/drawing/2014/main" id="{58ABB80C-005C-472B-93BE-0F3C508F7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000" y="4546446"/>
            <a:ext cx="2400000" cy="180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Immagine 9">
            <a:extLst>
              <a:ext uri="{FF2B5EF4-FFF2-40B4-BE49-F238E27FC236}">
                <a16:creationId xmlns:a16="http://schemas.microsoft.com/office/drawing/2014/main" id="{A1C0CADC-5126-4117-BF6F-6669DDE236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548" y="4366446"/>
            <a:ext cx="288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068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DCED11-3500-4F5F-AFB5-5FFB54BE3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838200" y="-355410"/>
            <a:ext cx="10515600" cy="99514"/>
          </a:xfrm>
        </p:spPr>
        <p:txBody>
          <a:bodyPr>
            <a:normAutofit fontScale="90000"/>
          </a:bodyPr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09BDF4-BC6B-42D2-9BFE-9BC834BAB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656" y="435338"/>
            <a:ext cx="11415783" cy="5841139"/>
          </a:xfrm>
        </p:spPr>
        <p:txBody>
          <a:bodyPr/>
          <a:lstStyle/>
          <a:p>
            <a:r>
              <a:rPr lang="it-IT" dirty="0">
                <a:solidFill>
                  <a:schemeClr val="accent1"/>
                </a:solidFill>
              </a:rPr>
              <a:t>QUAX</a:t>
            </a:r>
          </a:p>
          <a:p>
            <a:endParaRPr lang="it-IT" dirty="0"/>
          </a:p>
          <a:p>
            <a:pPr marL="0" indent="0">
              <a:buNone/>
            </a:pPr>
            <a:r>
              <a:rPr lang="it-IT" sz="2000" dirty="0"/>
              <a:t>Produzione di un secondo astuccio porta chip per criogenia</a:t>
            </a:r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r>
              <a:rPr lang="it-IT" sz="2000" dirty="0"/>
              <a:t>Lavorazioni di particolari quali scatole per elettronica presso l’officina ed 17</a:t>
            </a:r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r>
              <a:rPr lang="it-IT" sz="2000" dirty="0"/>
              <a:t>Progettazione di un involucro in rame per filtro elettronico ad uso criogenico  in corso</a:t>
            </a:r>
          </a:p>
          <a:p>
            <a:pPr marL="0" indent="0">
              <a:buNone/>
            </a:pPr>
            <a:endParaRPr lang="it-IT" sz="2000" dirty="0"/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44FF9881-0C8C-40BC-81DD-A74DC4C827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9" t="18266" r="21672" b="26449"/>
          <a:stretch/>
        </p:blipFill>
        <p:spPr>
          <a:xfrm>
            <a:off x="8387686" y="412317"/>
            <a:ext cx="1860426" cy="2160000"/>
          </a:xfrm>
          <a:prstGeom prst="rect">
            <a:avLst/>
          </a:prstGeom>
        </p:spPr>
      </p:pic>
      <p:pic>
        <p:nvPicPr>
          <p:cNvPr id="5" name="Immagine 5">
            <a:extLst>
              <a:ext uri="{FF2B5EF4-FFF2-40B4-BE49-F238E27FC236}">
                <a16:creationId xmlns:a16="http://schemas.microsoft.com/office/drawing/2014/main" id="{6C87BD04-610E-4094-9A57-7ECD12E161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87" b="21718"/>
          <a:stretch/>
        </p:blipFill>
        <p:spPr>
          <a:xfrm>
            <a:off x="8847433" y="3163255"/>
            <a:ext cx="2940343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28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7F1F26-3B0D-4D64-AC1C-D8DBA9D29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838200" y="-881419"/>
            <a:ext cx="10515600" cy="497575"/>
          </a:xfrm>
        </p:spPr>
        <p:txBody>
          <a:bodyPr>
            <a:normAutofit fontScale="90000"/>
          </a:bodyPr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805128C-2D68-49D5-A77D-CCBB62902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530"/>
            <a:ext cx="10515600" cy="6519969"/>
          </a:xfrm>
        </p:spPr>
        <p:txBody>
          <a:bodyPr/>
          <a:lstStyle/>
          <a:p>
            <a:r>
              <a:rPr lang="it-IT" dirty="0">
                <a:solidFill>
                  <a:schemeClr val="accent1"/>
                </a:solidFill>
              </a:rPr>
              <a:t>Mu2e</a:t>
            </a:r>
          </a:p>
          <a:p>
            <a:pPr marL="0" indent="0">
              <a:buNone/>
            </a:pPr>
            <a:r>
              <a:rPr lang="it-IT" sz="2000" dirty="0"/>
              <a:t>Realizzazione di alcuni incollaggi di </a:t>
            </a:r>
            <a:r>
              <a:rPr lang="it-IT" sz="2000" dirty="0" err="1"/>
              <a:t>sipm</a:t>
            </a:r>
            <a:r>
              <a:rPr lang="it-IT" sz="2000" dirty="0"/>
              <a:t> sugli </a:t>
            </a:r>
            <a:r>
              <a:rPr lang="it-IT" sz="2000" dirty="0" err="1"/>
              <a:t>holder</a:t>
            </a:r>
            <a:r>
              <a:rPr lang="it-IT" sz="2000" dirty="0"/>
              <a:t> in rame: sono disponibili 2 attrezzature.</a:t>
            </a:r>
          </a:p>
          <a:p>
            <a:pPr marL="0" indent="0">
              <a:buNone/>
            </a:pPr>
            <a:r>
              <a:rPr lang="it-IT" sz="2000" dirty="0"/>
              <a:t>Gli </a:t>
            </a:r>
            <a:r>
              <a:rPr lang="it-IT" sz="2000" dirty="0" err="1"/>
              <a:t>holder</a:t>
            </a:r>
            <a:r>
              <a:rPr lang="it-IT" sz="2000" dirty="0"/>
              <a:t> sono stati numerati tramite punzonatura.</a:t>
            </a:r>
          </a:p>
          <a:p>
            <a:pPr marL="0" indent="0">
              <a:buNone/>
            </a:pPr>
            <a:r>
              <a:rPr lang="it-IT" sz="2000" dirty="0"/>
              <a:t>Siamo in attesa delle decisioni della dirigenza riguardo la realizzazione di tutti gli incollaggi, dato che i materiali si trovano al </a:t>
            </a:r>
            <a:r>
              <a:rPr lang="it-IT" sz="2000" dirty="0" err="1"/>
              <a:t>Fermilab</a:t>
            </a:r>
            <a:r>
              <a:rPr lang="it-IT" sz="2000" dirty="0"/>
              <a:t>.</a:t>
            </a:r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>
                <a:solidFill>
                  <a:schemeClr val="accent1"/>
                </a:solidFill>
              </a:rPr>
              <a:t>Officina:</a:t>
            </a:r>
          </a:p>
          <a:p>
            <a:pPr marL="0" indent="0">
              <a:buNone/>
            </a:pPr>
            <a:r>
              <a:rPr lang="it-IT" sz="2000" dirty="0"/>
              <a:t>Con Emilio ed Aldo stiamo sistemando l’officina ed 17,( montato armadio per materiali infiammabili, recuperati e montati dei banchi da lavoro, risistemazione del layout dell’officina, dell’attrezzatura ecc.)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59193B47-5482-43D9-83B6-172FFAD51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405" y="1771681"/>
            <a:ext cx="3840000" cy="2880000"/>
          </a:xfrm>
          <a:prstGeom prst="rect">
            <a:avLst/>
          </a:prstGeom>
        </p:spPr>
      </p:pic>
      <p:pic>
        <p:nvPicPr>
          <p:cNvPr id="5" name="Immagine 5">
            <a:extLst>
              <a:ext uri="{FF2B5EF4-FFF2-40B4-BE49-F238E27FC236}">
                <a16:creationId xmlns:a16="http://schemas.microsoft.com/office/drawing/2014/main" id="{F1919093-BA9C-4F48-B7FE-D8B98D995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712" y="2491681"/>
            <a:ext cx="1620000" cy="2160000"/>
          </a:xfrm>
          <a:prstGeom prst="rect">
            <a:avLst/>
          </a:prstGeom>
        </p:spPr>
      </p:pic>
      <p:pic>
        <p:nvPicPr>
          <p:cNvPr id="6" name="Immagine 6">
            <a:extLst>
              <a:ext uri="{FF2B5EF4-FFF2-40B4-BE49-F238E27FC236}">
                <a16:creationId xmlns:a16="http://schemas.microsoft.com/office/drawing/2014/main" id="{E30FDA9A-A0C5-4052-9FC8-716EE80A5B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76" y="1771681"/>
            <a:ext cx="2160000" cy="2880000"/>
          </a:xfrm>
          <a:prstGeom prst="rect">
            <a:avLst/>
          </a:prstGeom>
        </p:spPr>
      </p:pic>
      <p:pic>
        <p:nvPicPr>
          <p:cNvPr id="7" name="Immagine 7">
            <a:extLst>
              <a:ext uri="{FF2B5EF4-FFF2-40B4-BE49-F238E27FC236}">
                <a16:creationId xmlns:a16="http://schemas.microsoft.com/office/drawing/2014/main" id="{E0259D8D-D6C1-4D4C-9738-EBBDA20921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56" y="2311681"/>
            <a:ext cx="24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2755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4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5" baseType="lpstr">
      <vt:lpstr>Tema di Office</vt:lpstr>
      <vt:lpstr>Attività secondo semestre 2020 Giuseppe Pileggi Servizio meccanica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Attività secondo semestre Giuseppe Pileggi Servizio meccanica</dc:title>
  <dc:creator>giuseppe pileggi</dc:creator>
  <cp:lastModifiedBy>giuseppe pileggi</cp:lastModifiedBy>
  <cp:revision>7</cp:revision>
  <dcterms:created xsi:type="dcterms:W3CDTF">2020-12-02T09:08:37Z</dcterms:created>
  <dcterms:modified xsi:type="dcterms:W3CDTF">2020-12-03T17:52:31Z</dcterms:modified>
</cp:coreProperties>
</file>