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sldIdLst>
    <p:sldId id="256" r:id="rId2"/>
    <p:sldId id="257" r:id="rId3"/>
    <p:sldId id="268" r:id="rId4"/>
    <p:sldId id="275" r:id="rId5"/>
    <p:sldId id="258" r:id="rId6"/>
    <p:sldId id="261" r:id="rId7"/>
    <p:sldId id="259" r:id="rId8"/>
    <p:sldId id="262" r:id="rId9"/>
    <p:sldId id="260" r:id="rId10"/>
    <p:sldId id="263" r:id="rId11"/>
    <p:sldId id="264" r:id="rId12"/>
    <p:sldId id="265" r:id="rId13"/>
    <p:sldId id="266" r:id="rId14"/>
    <p:sldId id="267" r:id="rId15"/>
    <p:sldId id="279" r:id="rId16"/>
    <p:sldId id="269" r:id="rId17"/>
    <p:sldId id="276" r:id="rId18"/>
    <p:sldId id="270" r:id="rId19"/>
    <p:sldId id="271" r:id="rId20"/>
    <p:sldId id="272" r:id="rId21"/>
    <p:sldId id="273" r:id="rId22"/>
    <p:sldId id="274" r:id="rId23"/>
    <p:sldId id="280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1633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2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5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1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648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5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1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5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6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2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1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2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1982B845-BE46-476D-9023-72F18F963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333" b="8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AFADDBC-A5D9-4158-A204-8DA335349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Tuning and matching of 1 and 2 loops antenna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2CEA800-BEF3-4760-A483-A04A185281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aim is to match Zin of our circuit to 50Ω at the resonance frequency of 14.8 </a:t>
            </a:r>
            <a:r>
              <a:rPr lang="en-GB" dirty="0" err="1"/>
              <a:t>MHz.</a:t>
            </a:r>
            <a:endParaRPr lang="en-GB" dirty="0"/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48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309AFC-8130-4A7C-A4BF-B6DF87D7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Step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D120A3F-BD96-457C-BA1C-EDACA184BA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Determine Q measuring the resonance frequency and the bandwidth of lower and upper frequencies at 70% down from the maximum amplitude; the corresponding formula is:</a:t>
                </a:r>
                <a:endParaRPr lang="it-IT" dirty="0"/>
              </a:p>
              <a:p>
                <a:pPr marL="0" indent="0">
                  <a:buNone/>
                </a:pPr>
                <a:r>
                  <a:rPr lang="en-GB" dirty="0"/>
                  <a:t>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14.45 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𝑀𝐻𝑧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0.131 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𝑀𝐻𝑧</m:t>
                        </m:r>
                      </m:den>
                    </m:f>
                  </m:oMath>
                </a14:m>
                <a:r>
                  <a:rPr lang="en-GB" dirty="0"/>
                  <a:t> = 110.3</a:t>
                </a:r>
                <a:endParaRPr lang="it-IT" dirty="0"/>
              </a:p>
              <a:p>
                <a:pPr marL="0" indent="0">
                  <a:buNone/>
                </a:pPr>
                <a:r>
                  <a:rPr lang="en-GB" dirty="0"/>
                  <a:t>where ∆f = </a:t>
                </a:r>
                <a:r>
                  <a:rPr lang="en-GB" dirty="0" err="1"/>
                  <a:t>f</a:t>
                </a:r>
                <a:r>
                  <a:rPr lang="en-GB" baseline="-25000" dirty="0" err="1"/>
                  <a:t>upper</a:t>
                </a:r>
                <a:r>
                  <a:rPr lang="en-GB" dirty="0"/>
                  <a:t> - f</a:t>
                </a:r>
                <a:r>
                  <a:rPr lang="en-GB" baseline="-25000" dirty="0"/>
                  <a:t>low </a:t>
                </a:r>
                <a:r>
                  <a:rPr lang="en-GB" dirty="0"/>
                  <a:t>= bandwidth.</a:t>
                </a: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D120A3F-BD96-457C-BA1C-EDACA184BA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9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151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40CC3A-4284-4472-9F40-6F63DDAA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Step 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33A7BA-F199-43B5-96E5-C0612F318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Calculation of the tuning and matching capacitors, that can be obtained using the following formulas: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Cm=                     =8,41 </a:t>
            </a:r>
            <a:r>
              <a:rPr lang="en-GB" dirty="0" err="1"/>
              <a:t>nF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Ct=                       =4,63 </a:t>
            </a:r>
            <a:r>
              <a:rPr lang="en-GB" dirty="0" err="1"/>
              <a:t>nF</a:t>
            </a:r>
            <a:r>
              <a:rPr lang="en-GB" dirty="0"/>
              <a:t> 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5E16342-8C34-4AFA-9712-318CB7291C0B}"/>
              </a:ext>
            </a:extLst>
          </p:cNvPr>
          <p:cNvPicPr/>
          <p:nvPr/>
        </p:nvPicPr>
        <p:blipFill rotWithShape="1">
          <a:blip r:embed="rId2"/>
          <a:srcRect l="25722" t="47513" r="67688" b="44011"/>
          <a:stretch/>
        </p:blipFill>
        <p:spPr bwMode="auto">
          <a:xfrm>
            <a:off x="2018544" y="2782216"/>
            <a:ext cx="1060321" cy="797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7AFB2AF-14E5-46A0-A7BD-201A6C6223BB}"/>
              </a:ext>
            </a:extLst>
          </p:cNvPr>
          <p:cNvPicPr/>
          <p:nvPr/>
        </p:nvPicPr>
        <p:blipFill rotWithShape="1">
          <a:blip r:embed="rId2"/>
          <a:srcRect l="36375" t="48261" r="58227" b="44510"/>
          <a:stretch/>
        </p:blipFill>
        <p:spPr bwMode="auto">
          <a:xfrm>
            <a:off x="1892693" y="4134259"/>
            <a:ext cx="1186172" cy="797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0297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C6963B5-30B6-4FB3-AF55-1B07A0070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9" y="1653279"/>
            <a:ext cx="9938753" cy="328372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E2A9AB8-0DE6-44E5-B2EF-02D9E277EB7A}"/>
              </a:ext>
            </a:extLst>
          </p:cNvPr>
          <p:cNvSpPr txBox="1"/>
          <p:nvPr/>
        </p:nvSpPr>
        <p:spPr>
          <a:xfrm>
            <a:off x="613880" y="4937007"/>
            <a:ext cx="993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Resonance frequency f0=14.62 MHz </a:t>
            </a:r>
          </a:p>
          <a:p>
            <a:r>
              <a:rPr lang="en-GB" dirty="0"/>
              <a:t>Matching resistance Z(f0)=46.4 Ω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5684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D36C60-BA2D-426D-A6B4-2A4AF916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0"/>
            <a:ext cx="9692640" cy="1325562"/>
          </a:xfrm>
        </p:spPr>
        <p:txBody>
          <a:bodyPr>
            <a:normAutofit/>
          </a:bodyPr>
          <a:lstStyle/>
          <a:p>
            <a:r>
              <a:rPr lang="it-IT" dirty="0"/>
              <a:t>Step 6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00632D-D820-43DC-AC9A-A23B9FD83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325562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Since we want a perfect tuning and matching, we vary a little bit the value of Cm and Ct one by one and we find the precise values of the two capacitors that fully tune and match the circuit.</a:t>
            </a:r>
            <a:r>
              <a:rPr lang="it-IT" dirty="0"/>
              <a:t> </a:t>
            </a:r>
            <a:r>
              <a:rPr lang="en-GB" dirty="0"/>
              <a:t>In order to do that, we do two simulations:</a:t>
            </a:r>
            <a:endParaRPr lang="it-IT" dirty="0"/>
          </a:p>
          <a:p>
            <a:pPr lvl="0"/>
            <a:r>
              <a:rPr lang="en-GB" dirty="0"/>
              <a:t>Tuning simulation: the value of Ct has been varied by a step width of 2∙10</a:t>
            </a:r>
            <a:r>
              <a:rPr lang="en-GB" baseline="30000" dirty="0"/>
              <a:t>-11</a:t>
            </a:r>
            <a:r>
              <a:rPr lang="en-GB" dirty="0"/>
              <a:t> F from 4.4 </a:t>
            </a:r>
            <a:r>
              <a:rPr lang="en-GB" dirty="0" err="1"/>
              <a:t>nF</a:t>
            </a:r>
            <a:r>
              <a:rPr lang="en-GB" dirty="0"/>
              <a:t> to 4.48 </a:t>
            </a:r>
            <a:r>
              <a:rPr lang="en-GB" dirty="0" err="1"/>
              <a:t>nF</a:t>
            </a:r>
            <a:r>
              <a:rPr lang="en-GB" dirty="0"/>
              <a:t> and, simulating using 100 discrete points in a frequency range if 14.6 – 15.2 </a:t>
            </a:r>
            <a:r>
              <a:rPr lang="en-GB" dirty="0" err="1"/>
              <a:t>Mhz</a:t>
            </a:r>
            <a:r>
              <a:rPr lang="en-GB" dirty="0"/>
              <a:t>, it is found that the capacity that tunes our circuit at 14.8 MHz is Ct=4.46 </a:t>
            </a:r>
            <a:r>
              <a:rPr lang="en-GB" dirty="0" err="1"/>
              <a:t>nF</a:t>
            </a:r>
            <a:r>
              <a:rPr lang="en-GB" dirty="0"/>
              <a:t>:</a:t>
            </a:r>
          </a:p>
          <a:p>
            <a:pPr marL="0" lv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A84975C-F27D-4809-AF9A-A64C5683D7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71" y="3773347"/>
            <a:ext cx="8595360" cy="2842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54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6DA82E-B0D6-406F-8A73-C41E5F238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446" y="1263525"/>
            <a:ext cx="8780786" cy="5809747"/>
          </a:xfrm>
        </p:spPr>
        <p:txBody>
          <a:bodyPr>
            <a:normAutofit/>
          </a:bodyPr>
          <a:lstStyle/>
          <a:p>
            <a:r>
              <a:rPr lang="en-GB" dirty="0"/>
              <a:t>Matching simulation: : the value of Cm has been varied by a step width of 2∙10</a:t>
            </a:r>
            <a:r>
              <a:rPr lang="en-GB" baseline="30000" dirty="0"/>
              <a:t>-11</a:t>
            </a:r>
            <a:r>
              <a:rPr lang="en-GB" dirty="0"/>
              <a:t> F from 7.98 </a:t>
            </a:r>
            <a:r>
              <a:rPr lang="en-GB" dirty="0" err="1"/>
              <a:t>nF</a:t>
            </a:r>
            <a:r>
              <a:rPr lang="en-GB" dirty="0"/>
              <a:t> to 8.06 </a:t>
            </a:r>
            <a:r>
              <a:rPr lang="en-GB" dirty="0" err="1"/>
              <a:t>nF</a:t>
            </a:r>
            <a:r>
              <a:rPr lang="en-GB" dirty="0"/>
              <a:t> and, simulating using 100 discrete points in a frequency range if 14.6 – 15.2 </a:t>
            </a:r>
            <a:r>
              <a:rPr lang="en-GB" dirty="0" err="1"/>
              <a:t>Mhz</a:t>
            </a:r>
            <a:r>
              <a:rPr lang="en-GB" dirty="0"/>
              <a:t>, it is found that the capacity that matches our circuit at 50 Ω is Cm=8.02 </a:t>
            </a:r>
            <a:r>
              <a:rPr lang="en-GB" dirty="0" err="1"/>
              <a:t>nF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0E8D766-F43D-4BCB-9067-627062DBB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6" y="2679860"/>
            <a:ext cx="9757458" cy="322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20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A4020F-5468-4475-B12C-B05E12A6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0"/>
            <a:ext cx="9692640" cy="1325562"/>
          </a:xfrm>
        </p:spPr>
        <p:txBody>
          <a:bodyPr>
            <a:normAutofit/>
          </a:bodyPr>
          <a:lstStyle/>
          <a:p>
            <a:r>
              <a:rPr lang="it-IT" dirty="0"/>
              <a:t>H field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F6AA361-8536-4132-8C89-59CE43F91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325562"/>
            <a:ext cx="7550552" cy="250948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D040D4C-5797-4863-B716-43EABAC35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3905864"/>
            <a:ext cx="7550552" cy="25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99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3531C8-D2F9-48DF-BA3F-AA047BC8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649" y="2500405"/>
            <a:ext cx="9692640" cy="1325562"/>
          </a:xfrm>
        </p:spPr>
        <p:txBody>
          <a:bodyPr>
            <a:normAutofit/>
          </a:bodyPr>
          <a:lstStyle/>
          <a:p>
            <a:r>
              <a:rPr lang="it-IT" sz="7200" dirty="0"/>
              <a:t>2 loops antenna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644E22-E6C0-42D8-AA94-77871AB7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649" y="6326372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>
                <a:solidFill>
                  <a:srgbClr val="0070C0"/>
                </a:solidFill>
              </a:rPr>
              <a:t>Project_Alice_2loop_simulation</a:t>
            </a:r>
          </a:p>
        </p:txBody>
      </p:sp>
    </p:spTree>
    <p:extLst>
      <p:ext uri="{BB962C8B-B14F-4D97-AF65-F5344CB8AC3E}">
        <p14:creationId xmlns:p14="http://schemas.microsoft.com/office/powerpoint/2010/main" val="467220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81CECAD-A380-4CD4-9550-B930DBE59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2" t="173" b="-1"/>
          <a:stretch/>
        </p:blipFill>
        <p:spPr>
          <a:xfrm>
            <a:off x="879867" y="1117750"/>
            <a:ext cx="9486208" cy="4622500"/>
          </a:xfrm>
        </p:spPr>
      </p:pic>
    </p:spTree>
    <p:extLst>
      <p:ext uri="{BB962C8B-B14F-4D97-AF65-F5344CB8AC3E}">
        <p14:creationId xmlns:p14="http://schemas.microsoft.com/office/powerpoint/2010/main" val="1352876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36A632-B940-44A6-B841-2C9781A5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Step 1</a:t>
            </a:r>
          </a:p>
        </p:txBody>
      </p:sp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2F46209-3CED-4136-BEF3-438E10AB0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9" y="1792923"/>
            <a:ext cx="9903722" cy="3272154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B9881CA-DD5F-420F-B2D7-5FD1B94C2ACF}"/>
              </a:ext>
            </a:extLst>
          </p:cNvPr>
          <p:cNvSpPr txBox="1"/>
          <p:nvPr/>
        </p:nvSpPr>
        <p:spPr>
          <a:xfrm>
            <a:off x="686939" y="5266481"/>
            <a:ext cx="990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Natural frequency </a:t>
            </a:r>
            <a:r>
              <a:rPr lang="en-GB" dirty="0" err="1"/>
              <a:t>fn</a:t>
            </a:r>
            <a:r>
              <a:rPr lang="en-GB" dirty="0"/>
              <a:t>=255 MHz and relative impedance Z(</a:t>
            </a:r>
            <a:r>
              <a:rPr lang="en-GB" dirty="0" err="1"/>
              <a:t>fn</a:t>
            </a:r>
            <a:r>
              <a:rPr lang="en-GB" dirty="0"/>
              <a:t>)=33961 Ω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5610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3CF879-40D1-4C17-8E2B-79E95C19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Step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3A1ECA4-D5FE-4559-B216-6194C614B0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8595360" cy="48150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15.1−7.53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10 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𝑀𝐻𝑧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 = 0.12 </a:t>
                </a:r>
                <a:r>
                  <a:rPr lang="en-GB" dirty="0" err="1"/>
                  <a:t>μH</a:t>
                </a: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it-IT" dirty="0"/>
                  <a:t>R(0)=0,06 </a:t>
                </a:r>
                <a:r>
                  <a:rPr lang="el-GR" dirty="0"/>
                  <a:t>Ω</a:t>
                </a:r>
                <a:r>
                  <a:rPr lang="it-IT" dirty="0"/>
                  <a:t>               </a:t>
                </a:r>
                <a:r>
                  <a:rPr lang="en-GB" dirty="0"/>
                  <a:t>R(f0)=0.073 Ω</a:t>
                </a: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3A1ECA4-D5FE-4559-B216-6194C614B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8595360" cy="4815068"/>
              </a:xfrm>
              <a:blipFill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C7FBA37B-91B2-4D14-BFF0-05B10E547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2502923"/>
            <a:ext cx="9692640" cy="320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36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112625-8FB4-49CF-90F0-1C2E0FDC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Procedure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B3CDCF-B481-4C0A-A679-3BAFD4730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err="1"/>
              <a:t>Calculate</a:t>
            </a:r>
            <a:r>
              <a:rPr lang="it-IT" dirty="0"/>
              <a:t> the </a:t>
            </a:r>
            <a:r>
              <a:rPr lang="it-IT" dirty="0" err="1"/>
              <a:t>impedance</a:t>
            </a:r>
            <a:r>
              <a:rPr lang="it-IT" dirty="0"/>
              <a:t> of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circuit</a:t>
            </a:r>
            <a:r>
              <a:rPr lang="it-IT" dirty="0"/>
              <a:t>, </a:t>
            </a:r>
            <a:r>
              <a:rPr lang="it-IT" dirty="0" err="1"/>
              <a:t>modelized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series</a:t>
            </a:r>
            <a:r>
              <a:rPr lang="it-IT" dirty="0"/>
              <a:t> of R and L in </a:t>
            </a:r>
            <a:r>
              <a:rPr lang="it-IT" dirty="0" err="1"/>
              <a:t>parallel</a:t>
            </a:r>
            <a:r>
              <a:rPr lang="it-IT" dirty="0"/>
              <a:t> with C;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Work </a:t>
            </a:r>
            <a:r>
              <a:rPr lang="it-IT" dirty="0" err="1"/>
              <a:t>at</a:t>
            </a:r>
            <a:r>
              <a:rPr lang="it-IT" dirty="0"/>
              <a:t> low frequency to </a:t>
            </a:r>
            <a:r>
              <a:rPr lang="it-IT" dirty="0" err="1"/>
              <a:t>calculate</a:t>
            </a:r>
            <a:r>
              <a:rPr lang="it-IT" dirty="0"/>
              <a:t> L, R(0) and R(f0);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/>
              <a:t>Calculate</a:t>
            </a:r>
            <a:r>
              <a:rPr lang="it-IT" dirty="0"/>
              <a:t> C from the </a:t>
            </a:r>
            <a:r>
              <a:rPr lang="it-IT" dirty="0" err="1"/>
              <a:t>initial</a:t>
            </a:r>
            <a:r>
              <a:rPr lang="it-IT" dirty="0"/>
              <a:t> formula of the </a:t>
            </a:r>
            <a:r>
              <a:rPr lang="it-IT" dirty="0" err="1"/>
              <a:t>impedance</a:t>
            </a:r>
            <a:r>
              <a:rPr lang="it-IT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/>
              <a:t>Calculate</a:t>
            </a:r>
            <a:r>
              <a:rPr lang="it-IT" dirty="0"/>
              <a:t> Q;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/>
              <a:t>Calculate</a:t>
            </a:r>
            <a:r>
              <a:rPr lang="it-IT" dirty="0"/>
              <a:t> the matching and tuning </a:t>
            </a:r>
            <a:r>
              <a:rPr lang="it-IT" dirty="0" err="1"/>
              <a:t>capacitors</a:t>
            </a:r>
            <a:r>
              <a:rPr lang="it-IT" dirty="0"/>
              <a:t> Cm and </a:t>
            </a:r>
            <a:r>
              <a:rPr lang="it-IT" dirty="0" err="1"/>
              <a:t>Ct</a:t>
            </a:r>
            <a:r>
              <a:rPr lang="it-IT" dirty="0"/>
              <a:t> and include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capacitors</a:t>
            </a:r>
            <a:r>
              <a:rPr lang="it-IT" dirty="0"/>
              <a:t> in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circuit</a:t>
            </a:r>
            <a:r>
              <a:rPr lang="it-IT" dirty="0"/>
              <a:t> in </a:t>
            </a:r>
            <a:r>
              <a:rPr lang="it-IT" dirty="0" err="1"/>
              <a:t>order</a:t>
            </a:r>
            <a:r>
              <a:rPr lang="it-IT" dirty="0"/>
              <a:t> to </a:t>
            </a:r>
            <a:r>
              <a:rPr lang="it-IT" dirty="0" err="1"/>
              <a:t>tune</a:t>
            </a:r>
            <a:r>
              <a:rPr lang="it-IT" dirty="0"/>
              <a:t> and match </a:t>
            </a:r>
            <a:r>
              <a:rPr lang="it-IT" dirty="0" err="1"/>
              <a:t>it</a:t>
            </a:r>
            <a:r>
              <a:rPr lang="it-IT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/>
              <a:t>Vary</a:t>
            </a:r>
            <a:r>
              <a:rPr lang="it-IT" dirty="0"/>
              <a:t> a </a:t>
            </a:r>
            <a:r>
              <a:rPr lang="it-IT" dirty="0" err="1"/>
              <a:t>little</a:t>
            </a:r>
            <a:r>
              <a:rPr lang="it-IT" dirty="0"/>
              <a:t> the </a:t>
            </a:r>
            <a:r>
              <a:rPr lang="it-IT" dirty="0" err="1"/>
              <a:t>value</a:t>
            </a:r>
            <a:r>
              <a:rPr lang="it-IT" dirty="0"/>
              <a:t> of the </a:t>
            </a:r>
            <a:r>
              <a:rPr lang="it-IT" dirty="0" err="1"/>
              <a:t>capacitors</a:t>
            </a:r>
            <a:r>
              <a:rPr lang="it-IT" dirty="0"/>
              <a:t> in </a:t>
            </a:r>
            <a:r>
              <a:rPr lang="it-IT" dirty="0" err="1"/>
              <a:t>order</a:t>
            </a:r>
            <a:r>
              <a:rPr lang="it-IT" dirty="0"/>
              <a:t> to </a:t>
            </a:r>
            <a:r>
              <a:rPr lang="it-IT" dirty="0" err="1"/>
              <a:t>find</a:t>
            </a:r>
            <a:r>
              <a:rPr lang="it-IT" dirty="0"/>
              <a:t> the precise </a:t>
            </a:r>
            <a:r>
              <a:rPr lang="it-IT" dirty="0" err="1"/>
              <a:t>values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tune</a:t>
            </a:r>
            <a:r>
              <a:rPr lang="it-IT" dirty="0"/>
              <a:t> and match </a:t>
            </a:r>
            <a:r>
              <a:rPr lang="it-IT" dirty="0" err="1"/>
              <a:t>perfectly</a:t>
            </a:r>
            <a:r>
              <a:rPr lang="it-IT" dirty="0"/>
              <a:t> the </a:t>
            </a:r>
            <a:r>
              <a:rPr lang="it-IT" dirty="0" err="1"/>
              <a:t>circuit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6496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A86325-1353-4DC5-A26B-1A6B145E3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Step 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285943-C87F-4648-AA38-0CE2D47D8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C=0,96 </a:t>
            </a:r>
            <a:r>
              <a:rPr lang="it-IT" dirty="0" err="1"/>
              <a:t>nF</a:t>
            </a: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FD20AA9-9ACE-4B0B-88F6-C34A6400F307}"/>
              </a:ext>
            </a:extLst>
          </p:cNvPr>
          <p:cNvSpPr txBox="1">
            <a:spLocks/>
          </p:cNvSpPr>
          <p:nvPr/>
        </p:nvSpPr>
        <p:spPr>
          <a:xfrm>
            <a:off x="1237488" y="182880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Step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egnaposto contenuto 2">
                <a:extLst>
                  <a:ext uri="{FF2B5EF4-FFF2-40B4-BE49-F238E27FC236}">
                    <a16:creationId xmlns:a16="http://schemas.microsoft.com/office/drawing/2014/main" id="{4B10868E-5E42-489E-AB49-9DFE2FBA5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7488" y="3291839"/>
                <a:ext cx="8595360" cy="43513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800" kern="1200" spc="1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it-IT" dirty="0"/>
                  <a:t>Q=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14.75 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𝑀𝐻𝑧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0.2 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𝑀𝐻𝑧</m:t>
                        </m:r>
                      </m:den>
                    </m:f>
                  </m:oMath>
                </a14:m>
                <a:r>
                  <a:rPr lang="en-GB" dirty="0"/>
                  <a:t> = 73.75</a:t>
                </a:r>
                <a:endParaRPr lang="it-IT" dirty="0"/>
              </a:p>
              <a:p>
                <a:pPr marL="0" indent="0">
                  <a:buFont typeface="Arial" pitchFamily="34" charset="0"/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7" name="Segnaposto contenuto 2">
                <a:extLst>
                  <a:ext uri="{FF2B5EF4-FFF2-40B4-BE49-F238E27FC236}">
                    <a16:creationId xmlns:a16="http://schemas.microsoft.com/office/drawing/2014/main" id="{4B10868E-5E42-489E-AB49-9DFE2FBA5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488" y="3291839"/>
                <a:ext cx="8595360" cy="4351337"/>
              </a:xfrm>
              <a:prstGeom prst="rect">
                <a:avLst/>
              </a:prstGeom>
              <a:blipFill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olo 1">
            <a:extLst>
              <a:ext uri="{FF2B5EF4-FFF2-40B4-BE49-F238E27FC236}">
                <a16:creationId xmlns:a16="http://schemas.microsoft.com/office/drawing/2014/main" id="{8102CF05-9F7F-48B6-B3B3-FB3DDD8E1579}"/>
              </a:ext>
            </a:extLst>
          </p:cNvPr>
          <p:cNvSpPr txBox="1">
            <a:spLocks/>
          </p:cNvSpPr>
          <p:nvPr/>
        </p:nvSpPr>
        <p:spPr>
          <a:xfrm>
            <a:off x="1213104" y="3341687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Step 5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8982D7FF-6551-4912-B035-D8C7DEB7A5AE}"/>
              </a:ext>
            </a:extLst>
          </p:cNvPr>
          <p:cNvSpPr txBox="1">
            <a:spLocks/>
          </p:cNvSpPr>
          <p:nvPr/>
        </p:nvSpPr>
        <p:spPr>
          <a:xfrm>
            <a:off x="1213104" y="4779802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/>
              <a:t>Cm=3,89 nF</a:t>
            </a:r>
          </a:p>
          <a:p>
            <a:pPr marL="0" indent="0">
              <a:buFont typeface="Arial" pitchFamily="34" charset="0"/>
              <a:buNone/>
            </a:pPr>
            <a:r>
              <a:rPr lang="it-IT"/>
              <a:t>Ct=1,27 nF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781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0E4F0C5-536C-4052-AFFE-C53C828A1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0" y="431744"/>
            <a:ext cx="10394179" cy="3434199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F455F3-4EBD-47CA-902A-7DDC33B4492E}"/>
              </a:ext>
            </a:extLst>
          </p:cNvPr>
          <p:cNvSpPr txBox="1"/>
          <p:nvPr/>
        </p:nvSpPr>
        <p:spPr>
          <a:xfrm>
            <a:off x="521283" y="4016416"/>
            <a:ext cx="1039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Resonance</a:t>
            </a:r>
            <a:r>
              <a:rPr lang="it-IT" dirty="0"/>
              <a:t> frequency f0=14,82 MHz</a:t>
            </a:r>
          </a:p>
          <a:p>
            <a:r>
              <a:rPr lang="it-IT" dirty="0"/>
              <a:t>Z(f0)=84,35 </a:t>
            </a:r>
          </a:p>
        </p:txBody>
      </p:sp>
    </p:spTree>
    <p:extLst>
      <p:ext uri="{BB962C8B-B14F-4D97-AF65-F5344CB8AC3E}">
        <p14:creationId xmlns:p14="http://schemas.microsoft.com/office/powerpoint/2010/main" val="3216028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2E2ECC-E4AF-42B6-8101-51F4356E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Step 6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464709-B5B9-4691-88FB-A63EBA8E6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691322"/>
            <a:ext cx="8595360" cy="4351337"/>
          </a:xfrm>
        </p:spPr>
        <p:txBody>
          <a:bodyPr>
            <a:normAutofit/>
          </a:bodyPr>
          <a:lstStyle/>
          <a:p>
            <a:r>
              <a:rPr lang="en-GB" dirty="0"/>
              <a:t>Tuning simulation: the value of Ct gives a perfect tuning at f0=14,82 MHz</a:t>
            </a:r>
          </a:p>
          <a:p>
            <a:r>
              <a:rPr lang="en-GB" dirty="0"/>
              <a:t>Matching simulation: the value of Cm has been varied by a step width of 8∙10</a:t>
            </a:r>
            <a:r>
              <a:rPr lang="en-GB" baseline="30000" dirty="0"/>
              <a:t>-11</a:t>
            </a:r>
            <a:r>
              <a:rPr lang="en-GB" dirty="0"/>
              <a:t> F from 4 </a:t>
            </a:r>
            <a:r>
              <a:rPr lang="en-GB" dirty="0" err="1"/>
              <a:t>nF</a:t>
            </a:r>
            <a:r>
              <a:rPr lang="en-GB" dirty="0"/>
              <a:t> to 4,32 </a:t>
            </a:r>
            <a:r>
              <a:rPr lang="en-GB" dirty="0" err="1"/>
              <a:t>nF</a:t>
            </a:r>
            <a:r>
              <a:rPr lang="en-GB" dirty="0"/>
              <a:t> (the simulation is done using 40 discrete points in a frequency range if 14 – 16 </a:t>
            </a:r>
            <a:r>
              <a:rPr lang="en-GB" dirty="0" err="1"/>
              <a:t>Mhz</a:t>
            </a:r>
            <a:r>
              <a:rPr lang="en-GB" dirty="0"/>
              <a:t>):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7341DB9-E34C-4FDF-8A13-1703F173D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" y="3235445"/>
            <a:ext cx="9857232" cy="32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42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E57049E-4643-4DD8-893B-08DF8628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-174625"/>
            <a:ext cx="9692640" cy="1325562"/>
          </a:xfrm>
        </p:spPr>
        <p:txBody>
          <a:bodyPr>
            <a:normAutofit/>
          </a:bodyPr>
          <a:lstStyle/>
          <a:p>
            <a:r>
              <a:rPr lang="it-IT" dirty="0"/>
              <a:t>H field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7B63F9D-07BA-4F35-A988-3DBDFDE6E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305786"/>
            <a:ext cx="8010067" cy="266220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E827572-A382-410B-BF3F-A3DE7852F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1" y="4081893"/>
            <a:ext cx="8010066" cy="26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12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3531C8-D2F9-48DF-BA3F-AA047BC8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3 loops antenna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644E22-E6C0-42D8-AA94-77871AB7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654" y="6192456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>
                <a:solidFill>
                  <a:srgbClr val="0070C0"/>
                </a:solidFill>
              </a:rPr>
              <a:t>Project_Alice_2loop_simulation</a:t>
            </a:r>
          </a:p>
        </p:txBody>
      </p:sp>
    </p:spTree>
    <p:extLst>
      <p:ext uri="{BB962C8B-B14F-4D97-AF65-F5344CB8AC3E}">
        <p14:creationId xmlns:p14="http://schemas.microsoft.com/office/powerpoint/2010/main" val="293256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10D05A1-31C9-4B6B-A941-5374DC0D7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0" t="579"/>
          <a:stretch/>
        </p:blipFill>
        <p:spPr>
          <a:xfrm>
            <a:off x="1319513" y="1245085"/>
            <a:ext cx="8919239" cy="4534883"/>
          </a:xfrm>
        </p:spPr>
      </p:pic>
    </p:spTree>
    <p:extLst>
      <p:ext uri="{BB962C8B-B14F-4D97-AF65-F5344CB8AC3E}">
        <p14:creationId xmlns:p14="http://schemas.microsoft.com/office/powerpoint/2010/main" val="3939400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3531C8-D2F9-48DF-BA3F-AA047BC8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914" y="2441926"/>
            <a:ext cx="9692640" cy="1325562"/>
          </a:xfrm>
        </p:spPr>
        <p:txBody>
          <a:bodyPr>
            <a:normAutofit/>
          </a:bodyPr>
          <a:lstStyle/>
          <a:p>
            <a:r>
              <a:rPr lang="it-IT" sz="6600" dirty="0"/>
              <a:t>1 loop antenna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644E22-E6C0-42D8-AA94-77871AB7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14" y="6209414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>
                <a:solidFill>
                  <a:srgbClr val="0070C0"/>
                </a:solidFill>
              </a:rPr>
              <a:t>Project_Alice_1loop_simulation</a:t>
            </a:r>
          </a:p>
        </p:txBody>
      </p:sp>
    </p:spTree>
    <p:extLst>
      <p:ext uri="{BB962C8B-B14F-4D97-AF65-F5344CB8AC3E}">
        <p14:creationId xmlns:p14="http://schemas.microsoft.com/office/powerpoint/2010/main" val="45104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avolo, gioco&#10;&#10;Descrizione generata automaticamente">
            <a:extLst>
              <a:ext uri="{FF2B5EF4-FFF2-40B4-BE49-F238E27FC236}">
                <a16:creationId xmlns:a16="http://schemas.microsoft.com/office/drawing/2014/main" id="{188C345A-CC02-41D0-80C7-C8A6C22C0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1"/>
          <a:stretch/>
        </p:blipFill>
        <p:spPr>
          <a:xfrm>
            <a:off x="544011" y="973431"/>
            <a:ext cx="10107031" cy="4911137"/>
          </a:xfrm>
        </p:spPr>
      </p:pic>
    </p:spTree>
    <p:extLst>
      <p:ext uri="{BB962C8B-B14F-4D97-AF65-F5344CB8AC3E}">
        <p14:creationId xmlns:p14="http://schemas.microsoft.com/office/powerpoint/2010/main" val="3246596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0AA058-373F-451C-9E86-2EFD7B44C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Step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84E557-ADC6-4840-97B5-262A6348F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circuit we are referring is schematized as follows: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admittance of our circuit is the following one:</a:t>
            </a:r>
            <a:endParaRPr lang="it-IT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E29CF3C-053D-436D-8560-CF9DCC27BA8C}"/>
              </a:ext>
            </a:extLst>
          </p:cNvPr>
          <p:cNvPicPr/>
          <p:nvPr/>
        </p:nvPicPr>
        <p:blipFill rotWithShape="1">
          <a:blip r:embed="rId2"/>
          <a:srcRect l="19256" t="37565" r="53937" b="25306"/>
          <a:stretch/>
        </p:blipFill>
        <p:spPr bwMode="auto">
          <a:xfrm>
            <a:off x="7399527" y="1150937"/>
            <a:ext cx="2780793" cy="2383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3EC7C1E-42C5-4F38-A6F3-10B9CC290012}"/>
              </a:ext>
            </a:extLst>
          </p:cNvPr>
          <p:cNvPicPr/>
          <p:nvPr/>
        </p:nvPicPr>
        <p:blipFill rotWithShape="1">
          <a:blip r:embed="rId2"/>
          <a:srcRect l="47161" t="56598" r="19554" b="21206"/>
          <a:stretch/>
        </p:blipFill>
        <p:spPr bwMode="auto">
          <a:xfrm>
            <a:off x="3006873" y="4004468"/>
            <a:ext cx="3521248" cy="1482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0623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8A30511-4CD1-4B66-97C4-371C9AD43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6" y="1631249"/>
            <a:ext cx="10882389" cy="3595502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D56716-40D3-4A23-ADDF-3EAAEE3262FF}"/>
              </a:ext>
            </a:extLst>
          </p:cNvPr>
          <p:cNvSpPr txBox="1"/>
          <p:nvPr/>
        </p:nvSpPr>
        <p:spPr>
          <a:xfrm>
            <a:off x="197606" y="5226751"/>
            <a:ext cx="108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Natural frequency </a:t>
            </a:r>
            <a:r>
              <a:rPr lang="it-IT" dirty="0" err="1"/>
              <a:t>fn</a:t>
            </a:r>
            <a:r>
              <a:rPr lang="it-IT" dirty="0"/>
              <a:t>=819,5 MHz and relative </a:t>
            </a:r>
            <a:r>
              <a:rPr lang="it-IT" dirty="0" err="1"/>
              <a:t>impedance</a:t>
            </a:r>
            <a:r>
              <a:rPr lang="it-IT" dirty="0"/>
              <a:t> Z(</a:t>
            </a:r>
            <a:r>
              <a:rPr lang="it-IT" dirty="0" err="1"/>
              <a:t>fn</a:t>
            </a:r>
            <a:r>
              <a:rPr lang="it-IT" dirty="0"/>
              <a:t>)=35000 </a:t>
            </a:r>
            <a:r>
              <a:rPr lang="el-GR" dirty="0"/>
              <a:t>Ω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031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FA1FB5-AC90-4522-938B-C0718559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Step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0F70D6C-6053-41D1-B383-795A7DA1A6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it-IT" dirty="0" err="1"/>
                  <a:t>Working</a:t>
                </a:r>
                <a:r>
                  <a:rPr lang="it-IT" dirty="0"/>
                  <a:t> </a:t>
                </a:r>
                <a:r>
                  <a:rPr lang="it-IT" dirty="0" err="1"/>
                  <a:t>at</a:t>
                </a:r>
                <a:r>
                  <a:rPr lang="it-IT" dirty="0"/>
                  <a:t> low frequency the formula for the </a:t>
                </a:r>
                <a:r>
                  <a:rPr lang="it-IT" dirty="0" err="1"/>
                  <a:t>impedance</a:t>
                </a:r>
                <a:r>
                  <a:rPr lang="it-IT" dirty="0"/>
                  <a:t> </a:t>
                </a:r>
                <a:r>
                  <a:rPr lang="it-IT" dirty="0" err="1"/>
                  <a:t>becomes</a:t>
                </a:r>
                <a:r>
                  <a:rPr lang="it-IT" dirty="0"/>
                  <a:t>:</a:t>
                </a:r>
              </a:p>
              <a:p>
                <a:pPr marL="0" indent="0">
                  <a:buNone/>
                </a:pPr>
                <a:r>
                  <a:rPr lang="en-GB" dirty="0"/>
                  <a:t>Z(ω) = R(ω) + </a:t>
                </a:r>
                <a:r>
                  <a:rPr lang="en-GB" dirty="0" err="1"/>
                  <a:t>jωL</a:t>
                </a:r>
                <a:r>
                  <a:rPr lang="it-IT" dirty="0"/>
                  <a:t>   </a:t>
                </a:r>
                <a:r>
                  <a:rPr lang="en-GB" dirty="0"/>
                  <a:t>(for ω → 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GB" dirty="0"/>
                  <a:t> →∞)               |Z| = |</a:t>
                </a:r>
                <a:r>
                  <a:rPr lang="en-GB" dirty="0" err="1"/>
                  <a:t>ωL</a:t>
                </a:r>
                <a:r>
                  <a:rPr lang="en-GB" dirty="0"/>
                  <a:t>|</a:t>
                </a:r>
              </a:p>
              <a:p>
                <a:pPr marL="0" indent="0">
                  <a:buNone/>
                </a:pPr>
                <a:r>
                  <a:rPr lang="en-GB" dirty="0"/>
                  <a:t>and so </a:t>
                </a:r>
              </a:p>
              <a:p>
                <a:pPr marL="0" indent="0">
                  <a:buNone/>
                </a:pPr>
                <a:r>
                  <a:rPr lang="en-GB" dirty="0"/>
                  <a:t>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4.85−2.43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10 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𝑀𝐻𝑧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 = 38.6 </a:t>
                </a:r>
                <a:r>
                  <a:rPr lang="en-GB" dirty="0" err="1"/>
                  <a:t>nH</a:t>
                </a:r>
                <a:endParaRPr lang="it-IT" dirty="0"/>
              </a:p>
              <a:p>
                <a:pPr marL="0" indent="0">
                  <a:buNone/>
                </a:pPr>
                <a:r>
                  <a:rPr lang="en-GB" dirty="0"/>
                  <a:t>where ∆Z is calculated from the simulation of the imaginary part of Z in a frequency range of 10 MHz near the origin.</a:t>
                </a:r>
              </a:p>
              <a:p>
                <a:pPr marL="0" indent="0">
                  <a:buNone/>
                </a:pPr>
                <a:r>
                  <a:rPr lang="en-GB" dirty="0"/>
                  <a:t>Then, we get the value of the resistance R(0) from the simulation of the real part of Z at 0 Hz:</a:t>
                </a:r>
                <a:endParaRPr lang="it-IT" dirty="0"/>
              </a:p>
              <a:p>
                <a:pPr marL="0" indent="0">
                  <a:buNone/>
                </a:pPr>
                <a:r>
                  <a:rPr lang="en-GB" dirty="0"/>
                  <a:t>R(0) = 0.0033 Ω</a:t>
                </a:r>
              </a:p>
              <a:p>
                <a:pPr marL="0" indent="0">
                  <a:buNone/>
                </a:pPr>
                <a:r>
                  <a:rPr lang="en-GB" dirty="0"/>
                  <a:t>We also estimate R at the resonance frequency f0=14.8 MHz:</a:t>
                </a:r>
                <a:endParaRPr lang="it-IT" dirty="0"/>
              </a:p>
              <a:p>
                <a:pPr marL="0" indent="0">
                  <a:buNone/>
                </a:pPr>
                <a:r>
                  <a:rPr lang="en-GB" dirty="0"/>
                  <a:t>R(f0) = 0.033 Ω</a:t>
                </a: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0F70D6C-6053-41D1-B383-795A7DA1A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26" t="-1821" r="-9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39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EA04714D-7C34-4F38-ADB0-A04EFDD87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4" y="1740670"/>
            <a:ext cx="10220023" cy="3376659"/>
          </a:xfrm>
        </p:spPr>
      </p:pic>
    </p:spTree>
    <p:extLst>
      <p:ext uri="{BB962C8B-B14F-4D97-AF65-F5344CB8AC3E}">
        <p14:creationId xmlns:p14="http://schemas.microsoft.com/office/powerpoint/2010/main" val="3362665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5D4CE-1DB7-431D-B828-032941CF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Step 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C1F2E9-9CC2-47F6-B845-2DE318826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Calculate</a:t>
            </a:r>
            <a:r>
              <a:rPr lang="it-IT" dirty="0"/>
              <a:t> C </a:t>
            </a:r>
            <a:r>
              <a:rPr lang="it-IT" dirty="0" err="1"/>
              <a:t>using</a:t>
            </a:r>
            <a:r>
              <a:rPr lang="it-IT" dirty="0"/>
              <a:t> the </a:t>
            </a:r>
            <a:r>
              <a:rPr lang="it-IT" dirty="0" err="1"/>
              <a:t>forumla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C=                     =2,99 </a:t>
            </a:r>
            <a:r>
              <a:rPr lang="it-IT" dirty="0" err="1"/>
              <a:t>nF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where</a:t>
            </a:r>
            <a:r>
              <a:rPr lang="it-IT" dirty="0"/>
              <a:t> R=R(f0)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0B9E9D0-3003-435E-8826-7F0CE473FF0E}"/>
              </a:ext>
            </a:extLst>
          </p:cNvPr>
          <p:cNvPicPr/>
          <p:nvPr/>
        </p:nvPicPr>
        <p:blipFill rotWithShape="1">
          <a:blip r:embed="rId2"/>
          <a:srcRect l="37677" t="62597" r="53096" b="26312"/>
          <a:stretch/>
        </p:blipFill>
        <p:spPr bwMode="auto">
          <a:xfrm>
            <a:off x="1752290" y="2463660"/>
            <a:ext cx="1164956" cy="835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5590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ista">
  <a:themeElements>
    <a:clrScheme name="Vista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sta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sta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741</Words>
  <Application>Microsoft Office PowerPoint</Application>
  <PresentationFormat>Widescreen</PresentationFormat>
  <Paragraphs>82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Cambria Math</vt:lpstr>
      <vt:lpstr>Century Schoolbook</vt:lpstr>
      <vt:lpstr>Wingdings 2</vt:lpstr>
      <vt:lpstr>Vista</vt:lpstr>
      <vt:lpstr>Tuning and matching of 1 and 2 loops antenna</vt:lpstr>
      <vt:lpstr>Procedure</vt:lpstr>
      <vt:lpstr>1 loop antenna</vt:lpstr>
      <vt:lpstr>Presentazione standard di PowerPoint</vt:lpstr>
      <vt:lpstr>Step 1</vt:lpstr>
      <vt:lpstr>Presentazione standard di PowerPoint</vt:lpstr>
      <vt:lpstr>Step 2</vt:lpstr>
      <vt:lpstr>Presentazione standard di PowerPoint</vt:lpstr>
      <vt:lpstr>Step 3</vt:lpstr>
      <vt:lpstr>Step 4</vt:lpstr>
      <vt:lpstr>Step 5</vt:lpstr>
      <vt:lpstr>Presentazione standard di PowerPoint</vt:lpstr>
      <vt:lpstr>Step 6</vt:lpstr>
      <vt:lpstr>Presentazione standard di PowerPoint</vt:lpstr>
      <vt:lpstr>H field</vt:lpstr>
      <vt:lpstr>2 loops antenna</vt:lpstr>
      <vt:lpstr>Presentazione standard di PowerPoint</vt:lpstr>
      <vt:lpstr>Step 1</vt:lpstr>
      <vt:lpstr>Step 2</vt:lpstr>
      <vt:lpstr>Step 3</vt:lpstr>
      <vt:lpstr>Presentazione standard di PowerPoint</vt:lpstr>
      <vt:lpstr>Step 6</vt:lpstr>
      <vt:lpstr>H field</vt:lpstr>
      <vt:lpstr>3 loops antenna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Tuning and matching of 1 and 2 loops antenna</dc:title>
  <dc:creator>Alice Caluisi</dc:creator>
  <cp:lastModifiedBy>Alice Caluisi</cp:lastModifiedBy>
  <cp:revision>2</cp:revision>
  <dcterms:created xsi:type="dcterms:W3CDTF">2020-12-01T08:41:32Z</dcterms:created>
  <dcterms:modified xsi:type="dcterms:W3CDTF">2020-12-01T09:01:34Z</dcterms:modified>
</cp:coreProperties>
</file>