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3" r:id="rId1"/>
  </p:sldMasterIdLst>
  <p:notesMasterIdLst>
    <p:notesMasterId r:id="rId33"/>
  </p:notesMasterIdLst>
  <p:sldIdLst>
    <p:sldId id="256" r:id="rId2"/>
    <p:sldId id="257" r:id="rId3"/>
    <p:sldId id="276" r:id="rId4"/>
    <p:sldId id="290" r:id="rId5"/>
    <p:sldId id="270" r:id="rId6"/>
    <p:sldId id="269" r:id="rId7"/>
    <p:sldId id="293" r:id="rId8"/>
    <p:sldId id="273" r:id="rId9"/>
    <p:sldId id="271" r:id="rId10"/>
    <p:sldId id="291" r:id="rId11"/>
    <p:sldId id="292" r:id="rId12"/>
    <p:sldId id="294" r:id="rId13"/>
    <p:sldId id="295" r:id="rId14"/>
    <p:sldId id="296" r:id="rId15"/>
    <p:sldId id="303" r:id="rId16"/>
    <p:sldId id="281" r:id="rId17"/>
    <p:sldId id="297" r:id="rId18"/>
    <p:sldId id="298" r:id="rId19"/>
    <p:sldId id="300" r:id="rId20"/>
    <p:sldId id="299" r:id="rId21"/>
    <p:sldId id="301" r:id="rId22"/>
    <p:sldId id="302" r:id="rId23"/>
    <p:sldId id="274" r:id="rId24"/>
    <p:sldId id="284" r:id="rId25"/>
    <p:sldId id="304" r:id="rId26"/>
    <p:sldId id="285" r:id="rId27"/>
    <p:sldId id="264" r:id="rId28"/>
    <p:sldId id="286" r:id="rId29"/>
    <p:sldId id="305" r:id="rId30"/>
    <p:sldId id="307" r:id="rId31"/>
    <p:sldId id="30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3399"/>
    <a:srgbClr val="CCFFFF"/>
    <a:srgbClr val="FFFFFF"/>
    <a:srgbClr val="FFFFCC"/>
    <a:srgbClr val="FFCCCC"/>
    <a:srgbClr val="A4B5E0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88" autoAdjust="0"/>
    <p:restoredTop sz="90929"/>
  </p:normalViewPr>
  <p:slideViewPr>
    <p:cSldViewPr>
      <p:cViewPr varScale="1">
        <p:scale>
          <a:sx n="65" d="100"/>
          <a:sy n="65" d="100"/>
        </p:scale>
        <p:origin x="-28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5497C14-5A95-45EC-96D6-96FBF45BE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B40B14-94D7-4C08-9934-B5C9FBB16DE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97C14-5A95-45EC-96D6-96FBF45BEDA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97C14-5A95-45EC-96D6-96FBF45BEDA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97C14-5A95-45EC-96D6-96FBF45BEDA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97C14-5A95-45EC-96D6-96FBF45BEDA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97C14-5A95-45EC-96D6-96FBF45BEDA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97C14-5A95-45EC-96D6-96FBF45BEDA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97C14-5A95-45EC-96D6-96FBF45BEDA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97C14-5A95-45EC-96D6-96FBF45BEDA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97C14-5A95-45EC-96D6-96FBF45BEDA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97C14-5A95-45EC-96D6-96FBF45BEDA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40F1D8-1D66-4BD9-ABB3-4EF82C6844F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97C14-5A95-45EC-96D6-96FBF45BEDA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97C14-5A95-45EC-96D6-96FBF45BEDA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97C14-5A95-45EC-96D6-96FBF45BEDA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777106-EEBF-461C-8197-1BB5648CFB97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97C14-5A95-45EC-96D6-96FBF45BEDA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97C14-5A95-45EC-96D6-96FBF45BEDA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97C14-5A95-45EC-96D6-96FBF45BEDA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4A3CA-FF33-430F-B6E9-C23AEF6A50BA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97C14-5A95-45EC-96D6-96FBF45BEDA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97C14-5A95-45EC-96D6-96FBF45BEDA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79570B-DF4C-4E54-A786-0949F2935322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97C14-5A95-45EC-96D6-96FBF45BEDA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97C14-5A95-45EC-96D6-96FBF45BEDA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97C14-5A95-45EC-96D6-96FBF45BEDA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1662E-E986-4794-AAA7-04D25CEF0CDA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9F9100-589B-473E-8FB7-ACBC42899EAA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97C14-5A95-45EC-96D6-96FBF45BEDA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E449A7-A74E-40C2-AD8C-93057DE361CF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F2D8D1-CD85-41A4-9877-7E093600B935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8763" cy="6856413"/>
            <a:chOff x="0" y="0"/>
            <a:chExt cx="5763" cy="4319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ltGray">
            <a:xfrm>
              <a:off x="0" y="0"/>
              <a:ext cx="528" cy="431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51" name="Line 3"/>
            <p:cNvSpPr>
              <a:spLocks noChangeShapeType="1"/>
            </p:cNvSpPr>
            <p:nvPr/>
          </p:nvSpPr>
          <p:spPr bwMode="ltGray">
            <a:xfrm>
              <a:off x="0" y="231"/>
              <a:ext cx="5760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0" y="285"/>
              <a:ext cx="57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ltGray">
            <a:xfrm>
              <a:off x="0" y="4044"/>
              <a:ext cx="5763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52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67C58-27A0-4901-8514-AA23061E5CFA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7ACEF-D5DB-4D8A-B169-807ED9939879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A3135-4796-4DD9-BB0B-544082770E4D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68D6C-8611-4258-9FC4-BBCCDCC72520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E91B9-3AD4-49E5-A1E2-5CACCBB61083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AFBFE-2C13-41EA-8F98-7D89FDD68883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D13C0-0A5A-4BD3-BA3B-F881254A5F16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0108A-55E8-4C2D-B9F6-4F2ADD3A3C8A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23CA2-2D98-4385-9B10-BCA639A5584E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848B3-02A5-4487-968B-9D81B0FBE08F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13987-6E3A-4A6B-B066-04EEE5D73210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8763" cy="6856413"/>
            <a:chOff x="0" y="0"/>
            <a:chExt cx="5763" cy="4319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ltGray">
            <a:xfrm>
              <a:off x="0" y="0"/>
              <a:ext cx="528" cy="431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027" name="Line 3"/>
            <p:cNvSpPr>
              <a:spLocks noChangeShapeType="1"/>
            </p:cNvSpPr>
            <p:nvPr/>
          </p:nvSpPr>
          <p:spPr bwMode="ltGray">
            <a:xfrm>
              <a:off x="0" y="231"/>
              <a:ext cx="5763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028" name="Line 4"/>
            <p:cNvSpPr>
              <a:spLocks noChangeShapeType="1"/>
            </p:cNvSpPr>
            <p:nvPr/>
          </p:nvSpPr>
          <p:spPr bwMode="black">
            <a:xfrm>
              <a:off x="0" y="285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black">
            <a:xfrm>
              <a:off x="0" y="3972"/>
              <a:ext cx="57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ltGray">
            <a:xfrm>
              <a:off x="0" y="4044"/>
              <a:ext cx="5763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634ABE-38BE-4A00-9611-683684DAD25D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gfeurope.eu/Repository/FileScaricati/Cloudscape_II_Position_Papers_and_Professional_Profiles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sz="quarter"/>
          </p:nvPr>
        </p:nvSpPr>
        <p:spPr>
          <a:xfrm>
            <a:off x="1071538" y="1643050"/>
            <a:ext cx="7572397" cy="1143000"/>
          </a:xfrm>
        </p:spPr>
        <p:txBody>
          <a:bodyPr/>
          <a:lstStyle/>
          <a:p>
            <a:r>
              <a:rPr lang="en-US" dirty="0" smtClean="0"/>
              <a:t>Virtual Machines on BiG Grid</a:t>
            </a:r>
            <a:endParaRPr lang="nl-NL" dirty="0" smtClean="0"/>
          </a:p>
        </p:txBody>
      </p:sp>
      <p:sp>
        <p:nvSpPr>
          <p:cNvPr id="14338" name="Subtitle 2"/>
          <p:cNvSpPr>
            <a:spLocks noGrp="1"/>
          </p:cNvSpPr>
          <p:nvPr>
            <p:ph type="subTitle" sz="quarter" idx="1"/>
          </p:nvPr>
        </p:nvSpPr>
        <p:spPr>
          <a:xfrm>
            <a:off x="2571736" y="3571876"/>
            <a:ext cx="4697413" cy="1752600"/>
          </a:xfrm>
        </p:spPr>
        <p:txBody>
          <a:bodyPr/>
          <a:lstStyle/>
          <a:p>
            <a:r>
              <a:rPr lang="en-US" dirty="0" smtClean="0"/>
              <a:t>INFN Annual Meeting</a:t>
            </a:r>
          </a:p>
          <a:p>
            <a:r>
              <a:rPr lang="en-US" dirty="0" smtClean="0"/>
              <a:t>May 2010</a:t>
            </a:r>
          </a:p>
          <a:p>
            <a:r>
              <a:rPr lang="en-US" dirty="0" smtClean="0"/>
              <a:t>Sander Klous, Nikhef</a:t>
            </a:r>
          </a:p>
        </p:txBody>
      </p:sp>
      <p:pic>
        <p:nvPicPr>
          <p:cNvPr id="4" name="Picture 9" descr="biggrid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872641" y="3913705"/>
            <a:ext cx="317401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8143932" cy="1143000"/>
          </a:xfrm>
        </p:spPr>
        <p:txBody>
          <a:bodyPr/>
          <a:lstStyle/>
          <a:p>
            <a:r>
              <a:rPr lang="en-US" sz="3600" dirty="0" smtClean="0"/>
              <a:t>Between Class 1 and 2/3: WNoDeS</a:t>
            </a:r>
            <a:endParaRPr lang="nl-NL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0108A-55E8-4C2D-B9F6-4F2ADD3A3C8A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  <p:pic>
        <p:nvPicPr>
          <p:cNvPr id="6" name="Picture 5" descr="INFN solu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428736"/>
            <a:ext cx="7033988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00042"/>
            <a:ext cx="7772400" cy="1143000"/>
          </a:xfrm>
        </p:spPr>
        <p:txBody>
          <a:bodyPr/>
          <a:lstStyle/>
          <a:p>
            <a:r>
              <a:rPr lang="en-US" dirty="0" smtClean="0"/>
              <a:t>HEPiX VM working group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643050"/>
            <a:ext cx="7772400" cy="4643470"/>
          </a:xfrm>
        </p:spPr>
        <p:txBody>
          <a:bodyPr/>
          <a:lstStyle/>
          <a:p>
            <a:r>
              <a:rPr lang="en-US" dirty="0" smtClean="0"/>
              <a:t>Chaired by Tony Cass (CERN)</a:t>
            </a:r>
          </a:p>
          <a:p>
            <a:r>
              <a:rPr lang="en-US" dirty="0" smtClean="0"/>
              <a:t>Representatives from site operations</a:t>
            </a:r>
          </a:p>
          <a:p>
            <a:r>
              <a:rPr lang="en-US" dirty="0" smtClean="0"/>
              <a:t>Charge:</a:t>
            </a:r>
          </a:p>
          <a:p>
            <a:pPr>
              <a:buNone/>
            </a:pPr>
            <a:r>
              <a:rPr lang="en-US" sz="2400" b="1" i="1" dirty="0" smtClean="0"/>
              <a:t>	“Enable virtual machine images created at one site to be used at other HEPiX (and WLGC) sites.”</a:t>
            </a:r>
          </a:p>
          <a:p>
            <a:r>
              <a:rPr lang="en-US" dirty="0" smtClean="0"/>
              <a:t>Preliminary results:</a:t>
            </a:r>
          </a:p>
          <a:p>
            <a:pPr lvl="1"/>
            <a:r>
              <a:rPr lang="en-US" dirty="0" smtClean="0"/>
              <a:t>Draft security policy</a:t>
            </a:r>
          </a:p>
          <a:p>
            <a:pPr lvl="1"/>
            <a:r>
              <a:rPr lang="en-US" dirty="0" smtClean="0"/>
              <a:t>VM Image Catalog</a:t>
            </a:r>
          </a:p>
          <a:p>
            <a:pPr lvl="1">
              <a:buNone/>
            </a:pPr>
            <a:r>
              <a:rPr lang="en-US" dirty="0" smtClean="0"/>
              <a:t>	(straw man model and interface definition)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0108A-55E8-4C2D-B9F6-4F2ADD3A3C8A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  <p:pic>
        <p:nvPicPr>
          <p:cNvPr id="7" name="Picture 6" descr="cernv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429132"/>
            <a:ext cx="2632075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Security Policy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68D6C-8611-4258-9FC4-BBCCDCC72520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6800" y="1981200"/>
            <a:ext cx="8077200" cy="4114800"/>
          </a:xfrm>
        </p:spPr>
        <p:txBody>
          <a:bodyPr/>
          <a:lstStyle/>
          <a:p>
            <a:pPr>
              <a:buNone/>
            </a:pPr>
            <a:r>
              <a:rPr lang="en-GB" sz="2400" u="sng" dirty="0" smtClean="0">
                <a:solidFill>
                  <a:srgbClr val="CCECFF"/>
                </a:solidFill>
              </a:rPr>
              <a:t>http://www.jspg.org/wiki/Policy_Trusted_Virtual_Machines</a:t>
            </a:r>
          </a:p>
          <a:p>
            <a:pPr marL="0" indent="0">
              <a:buNone/>
            </a:pPr>
            <a:r>
              <a:rPr lang="en-US" sz="2400" b="1" i="1" dirty="0" smtClean="0"/>
              <a:t>“The aim is to enable Grid Sites to trust and instantiate endorsed VM images that have been generated elsewhere.”</a:t>
            </a:r>
            <a:endParaRPr lang="en-US" sz="2400" dirty="0" smtClean="0"/>
          </a:p>
          <a:p>
            <a:r>
              <a:rPr lang="en-US" dirty="0" smtClean="0"/>
              <a:t>Main points:</a:t>
            </a:r>
          </a:p>
          <a:p>
            <a:pPr lvl="1"/>
            <a:r>
              <a:rPr lang="en-US" dirty="0" smtClean="0"/>
              <a:t>VM combined image split in base image (root install) , VO environment (user install)</a:t>
            </a:r>
          </a:p>
          <a:p>
            <a:pPr lvl="1"/>
            <a:r>
              <a:rPr lang="en-US" dirty="0" smtClean="0"/>
              <a:t>Complete image is endorsed by an individual to confirm that it respects the policy requirements</a:t>
            </a:r>
          </a:p>
          <a:p>
            <a:pPr lvl="1"/>
            <a:r>
              <a:rPr lang="en-US" dirty="0" smtClean="0"/>
              <a:t>Extendible with a site local policy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68D6C-8611-4258-9FC4-BBCCDCC72520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0"/>
            <a:ext cx="100013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Grid Policy Addendum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981200"/>
            <a:ext cx="8077200" cy="4114800"/>
          </a:xfrm>
        </p:spPr>
        <p:txBody>
          <a:bodyPr/>
          <a:lstStyle/>
          <a:p>
            <a:r>
              <a:rPr lang="en-US" dirty="0" smtClean="0"/>
              <a:t>VO environment endorsed by VO person</a:t>
            </a:r>
          </a:p>
          <a:p>
            <a:r>
              <a:rPr lang="en-US" dirty="0" smtClean="0"/>
              <a:t>Complete image endorsed by non-VO person</a:t>
            </a:r>
          </a:p>
          <a:p>
            <a:pPr lvl="1"/>
            <a:r>
              <a:rPr lang="en-US" dirty="0" smtClean="0"/>
              <a:t>Nikhef endorsers will defer responsibilities and liabilities for VO environment to VO person.</a:t>
            </a:r>
          </a:p>
          <a:p>
            <a:pPr lvl="1"/>
            <a:r>
              <a:rPr lang="en-US" dirty="0" smtClean="0"/>
              <a:t>Written and signed deferral of all responsibilities and liabilities of VO environment, including:</a:t>
            </a:r>
          </a:p>
          <a:p>
            <a:pPr lvl="2"/>
            <a:r>
              <a:rPr lang="en-US" dirty="0" smtClean="0"/>
              <a:t>Consequences of possible security leaks</a:t>
            </a:r>
          </a:p>
          <a:p>
            <a:pPr lvl="2"/>
            <a:r>
              <a:rPr lang="en-US" dirty="0" smtClean="0"/>
              <a:t>Consequences of possible license violations</a:t>
            </a:r>
            <a:endParaRPr lang="nl-NL" dirty="0" smtClean="0"/>
          </a:p>
          <a:p>
            <a:pPr lvl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23CA2-2D98-4385-9B10-BCA639A5584E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applicable policies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 dirty="0" smtClean="0"/>
              <a:t>Grid Security Policy, </a:t>
            </a:r>
            <a:r>
              <a:rPr lang="en-US" sz="2400" dirty="0" smtClean="0"/>
              <a:t>version 5.7a</a:t>
            </a:r>
          </a:p>
          <a:p>
            <a:pPr>
              <a:lnSpc>
                <a:spcPct val="90000"/>
              </a:lnSpc>
            </a:pPr>
            <a:r>
              <a:rPr lang="en-US" sz="2400" i="1" dirty="0" smtClean="0"/>
              <a:t>VO Portal Policy, </a:t>
            </a:r>
            <a:r>
              <a:rPr lang="en-US" sz="2400" dirty="0" smtClean="0"/>
              <a:t>version 1.0 (draft)</a:t>
            </a:r>
          </a:p>
          <a:p>
            <a:pPr>
              <a:lnSpc>
                <a:spcPct val="90000"/>
              </a:lnSpc>
            </a:pPr>
            <a:r>
              <a:rPr lang="en-US" sz="2400" i="1" dirty="0" smtClean="0"/>
              <a:t>Big Grid Security Policy, </a:t>
            </a:r>
            <a:r>
              <a:rPr lang="en-US" sz="2400" dirty="0" smtClean="0"/>
              <a:t>version 2009-025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/>
              <a:t>Grid Acceptable Use Policy, </a:t>
            </a:r>
            <a:r>
              <a:rPr lang="en-US" sz="2000" dirty="0" smtClean="0"/>
              <a:t>version 3.1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/>
              <a:t>Grid Site Operations Policy, </a:t>
            </a:r>
            <a:r>
              <a:rPr lang="en-US" sz="2000" dirty="0" smtClean="0"/>
              <a:t>version 1.4a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/>
              <a:t>LCG/EGEE Incident Handling and Response Guide, </a:t>
            </a:r>
            <a:r>
              <a:rPr lang="en-US" sz="2000" dirty="0" smtClean="0"/>
              <a:t>version 2.1</a:t>
            </a:r>
          </a:p>
          <a:p>
            <a:pPr lvl="1">
              <a:lnSpc>
                <a:spcPct val="90000"/>
              </a:lnSpc>
            </a:pPr>
            <a:r>
              <a:rPr lang="en-US" sz="2000" i="1" dirty="0" smtClean="0"/>
              <a:t>Grid Security Traceability and Logging Policy, </a:t>
            </a:r>
            <a:r>
              <a:rPr lang="en-US" sz="2000" dirty="0" smtClean="0"/>
              <a:t>version 2.0</a:t>
            </a:r>
          </a:p>
          <a:p>
            <a:pPr>
              <a:lnSpc>
                <a:spcPct val="90000"/>
              </a:lnSpc>
            </a:pPr>
            <a:r>
              <a:rPr lang="en-US" sz="2400" i="1" dirty="0" smtClean="0"/>
              <a:t>VO-Box Security Recommendations and Questionnaire, </a:t>
            </a:r>
            <a:r>
              <a:rPr lang="en-US" sz="2400" dirty="0" smtClean="0"/>
              <a:t>version 0.6 (draft, not ratified)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68D6C-8611-4258-9FC4-BBCCDCC72520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Relevant policy statements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security is covered by site local security policies and practices</a:t>
            </a:r>
          </a:p>
          <a:p>
            <a:r>
              <a:rPr lang="en-US" dirty="0" smtClean="0"/>
              <a:t>A VO Box is part of the trusted network fabric. Privileged access is limited to resource administrators</a:t>
            </a:r>
          </a:p>
          <a:p>
            <a:r>
              <a:rPr lang="en-US" dirty="0" smtClean="0"/>
              <a:t>Software deployed in the grid must include sufficient and relevant site central logging.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68D6C-8611-4258-9FC4-BBCCDCC72520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 Image Catalog</a:t>
            </a:r>
            <a:endParaRPr lang="nl-NL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00100" y="1981200"/>
            <a:ext cx="5286412" cy="4114800"/>
          </a:xfrm>
        </p:spPr>
        <p:txBody>
          <a:bodyPr/>
          <a:lstStyle/>
          <a:p>
            <a:r>
              <a:rPr lang="en-US" dirty="0" smtClean="0"/>
              <a:t>Endorsed means:</a:t>
            </a:r>
          </a:p>
          <a:p>
            <a:pPr lvl="1"/>
            <a:r>
              <a:rPr lang="en-US" dirty="0" smtClean="0"/>
              <a:t>Image created according to HEPiX policy requirements</a:t>
            </a:r>
          </a:p>
          <a:p>
            <a:pPr lvl="1"/>
            <a:r>
              <a:rPr lang="en-US" dirty="0" smtClean="0"/>
              <a:t>Endorser responsible/liable</a:t>
            </a:r>
          </a:p>
          <a:p>
            <a:r>
              <a:rPr lang="en-US" dirty="0" smtClean="0"/>
              <a:t>Approved means:</a:t>
            </a:r>
          </a:p>
          <a:p>
            <a:pPr lvl="1"/>
            <a:r>
              <a:rPr lang="en-US" dirty="0" smtClean="0"/>
              <a:t>Site will run this image</a:t>
            </a:r>
          </a:p>
          <a:p>
            <a:pPr lvl="2"/>
            <a:r>
              <a:rPr lang="en-US" dirty="0" smtClean="0"/>
              <a:t>Acceptable endorser</a:t>
            </a:r>
          </a:p>
          <a:p>
            <a:pPr lvl="2"/>
            <a:r>
              <a:rPr lang="en-US" dirty="0" smtClean="0"/>
              <a:t>Acceptable Meta Data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68D6C-8611-4258-9FC4-BBCCDCC72520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49687"/>
            <a:ext cx="2786082" cy="566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68D6C-8611-4258-9FC4-BBCCDCC72520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8604"/>
            <a:ext cx="8358214" cy="59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fit in the </a:t>
            </a:r>
            <a:r>
              <a:rPr lang="en-US" dirty="0" err="1" smtClean="0"/>
              <a:t>gLite</a:t>
            </a:r>
            <a:r>
              <a:rPr lang="en-US" dirty="0" smtClean="0"/>
              <a:t> middleware?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0108A-55E8-4C2D-B9F6-4F2ADD3A3C8A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  <p:pic>
        <p:nvPicPr>
          <p:cNvPr id="6" name="Picture 5" descr="glite-ARGUS_componen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143116"/>
            <a:ext cx="9200833" cy="378621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TextBox 6"/>
          <p:cNvSpPr txBox="1"/>
          <p:nvPr/>
        </p:nvSpPr>
        <p:spPr>
          <a:xfrm>
            <a:off x="3143240" y="5214950"/>
            <a:ext cx="4378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Argus Authorization framework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nl-NL" dirty="0" smtClean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Who are we? What do we do?</a:t>
            </a:r>
          </a:p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Why, What and How with VMs?</a:t>
            </a:r>
          </a:p>
          <a:p>
            <a:r>
              <a:rPr lang="en-US" dirty="0" smtClean="0"/>
              <a:t>Status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May 2010</a:t>
            </a:r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68D6C-8611-4258-9FC4-BBCCDCC72520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Policy Enforcement</a:t>
            </a:r>
            <a:endParaRPr lang="nl-NL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23CA2-2D98-4385-9B10-BCA639A5584E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  <p:sp>
        <p:nvSpPr>
          <p:cNvPr id="5128" name="AutoShape 8" descr="imap://sander@imap.nikhef.nl:993/fetch%3EUID%3E/INBOX%3E8611?header=quotebody&amp;part=1.6&amp;type=image/png&amp;filename=DiagramColorPartTwo.png"/>
          <p:cNvSpPr>
            <a:spLocks noChangeAspect="1" noChangeArrowheads="1"/>
          </p:cNvSpPr>
          <p:nvPr/>
        </p:nvSpPr>
        <p:spPr bwMode="auto">
          <a:xfrm>
            <a:off x="4572000" y="-460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130" name="AutoShape 10" descr="imap://sander@imap.nikhef.nl:993/fetch%3EUID%3E/INBOX%3E8611?header=quotebody&amp;part=1.6&amp;type=image/png&amp;filename=DiagramColorPartTwo.png"/>
          <p:cNvSpPr>
            <a:spLocks noChangeAspect="1" noChangeArrowheads="1"/>
          </p:cNvSpPr>
          <p:nvPr/>
        </p:nvSpPr>
        <p:spPr bwMode="auto">
          <a:xfrm>
            <a:off x="4572000" y="-460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571612"/>
            <a:ext cx="64293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4500562" y="5857892"/>
            <a:ext cx="1143008" cy="3571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3570" y="5824855"/>
            <a:ext cx="2759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Argus framework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8077200" cy="1143000"/>
          </a:xfrm>
        </p:spPr>
        <p:txBody>
          <a:bodyPr/>
          <a:lstStyle/>
          <a:p>
            <a:r>
              <a:rPr lang="en-US" dirty="0" smtClean="0"/>
              <a:t>Execution Environment Service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0108A-55E8-4C2D-B9F6-4F2ADD3A3C8A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  <p:grpSp>
        <p:nvGrpSpPr>
          <p:cNvPr id="8" name="Group 7"/>
          <p:cNvGrpSpPr/>
          <p:nvPr/>
        </p:nvGrpSpPr>
        <p:grpSpPr>
          <a:xfrm>
            <a:off x="1000100" y="1428736"/>
            <a:ext cx="7858180" cy="4786346"/>
            <a:chOff x="1071538" y="1785926"/>
            <a:chExt cx="7858180" cy="4786346"/>
          </a:xfrm>
        </p:grpSpPr>
        <p:sp>
          <p:nvSpPr>
            <p:cNvPr id="7" name="Rectangle 6"/>
            <p:cNvSpPr/>
            <p:nvPr/>
          </p:nvSpPr>
          <p:spPr bwMode="auto">
            <a:xfrm>
              <a:off x="1071538" y="1785926"/>
              <a:ext cx="7858180" cy="478634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901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4414" y="1928802"/>
              <a:ext cx="7643866" cy="4567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>
          <a:xfrm>
            <a:off x="2857504" y="1428736"/>
            <a:ext cx="5929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rgbClr val="0070C0"/>
                </a:solidFill>
              </a:rPr>
              <a:t>https://edms.cern.ch/document/1018216/1</a:t>
            </a:r>
            <a:endParaRPr lang="nl-NL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</a:t>
            </a:r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00100" y="2500306"/>
            <a:ext cx="7772400" cy="3786214"/>
          </a:xfrm>
        </p:spPr>
        <p:txBody>
          <a:bodyPr/>
          <a:lstStyle/>
          <a:p>
            <a:r>
              <a:rPr lang="en-US" dirty="0" smtClean="0"/>
              <a:t>A lot of similarities with WNoDeS, Nimbus</a:t>
            </a:r>
          </a:p>
          <a:p>
            <a:r>
              <a:rPr lang="en-US" dirty="0" smtClean="0"/>
              <a:t>Additional benefits compared to WNoDeS</a:t>
            </a:r>
          </a:p>
          <a:p>
            <a:pPr lvl="1"/>
            <a:r>
              <a:rPr lang="en-US" dirty="0" smtClean="0"/>
              <a:t>Policy enforcement with standard middleware</a:t>
            </a:r>
          </a:p>
          <a:p>
            <a:pPr lvl="1"/>
            <a:r>
              <a:rPr lang="en-US" dirty="0" smtClean="0"/>
              <a:t>Modular: EES middleware sets environment</a:t>
            </a:r>
          </a:p>
          <a:p>
            <a:pPr lvl="1"/>
            <a:r>
              <a:rPr lang="en-US" dirty="0" smtClean="0"/>
              <a:t>OpenNebula is a standard VM Manager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Not operational yet, scalability unproven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0108A-55E8-4C2D-B9F6-4F2ADD3A3C8A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  <p:pic>
        <p:nvPicPr>
          <p:cNvPr id="6" name="Picture 5" descr="DiagramPartOne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-24"/>
            <a:ext cx="4786346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Typical use case Class 3 VM</a:t>
            </a:r>
            <a:endParaRPr lang="nl-NL" smtClean="0"/>
          </a:p>
        </p:txBody>
      </p:sp>
      <p:sp>
        <p:nvSpPr>
          <p:cNvPr id="28674" name="Content Placeholder 6"/>
          <p:cNvSpPr>
            <a:spLocks noGrp="1"/>
          </p:cNvSpPr>
          <p:nvPr>
            <p:ph idx="1"/>
          </p:nvPr>
        </p:nvSpPr>
        <p:spPr>
          <a:xfrm>
            <a:off x="857224" y="1714488"/>
            <a:ext cx="7772400" cy="4429156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Identification and classification of GPCRs</a:t>
            </a:r>
          </a:p>
          <a:p>
            <a:r>
              <a:rPr lang="en-US" dirty="0" smtClean="0"/>
              <a:t>Requires very specific software set</a:t>
            </a:r>
          </a:p>
          <a:p>
            <a:pPr lvl="1"/>
            <a:r>
              <a:rPr lang="en-US" dirty="0" smtClean="0"/>
              <a:t>Blast 2.2.16</a:t>
            </a:r>
          </a:p>
          <a:p>
            <a:pPr lvl="1"/>
            <a:r>
              <a:rPr lang="en-US" dirty="0" smtClean="0"/>
              <a:t>HMMER 2.3.2</a:t>
            </a:r>
          </a:p>
          <a:p>
            <a:pPr lvl="1"/>
            <a:r>
              <a:rPr lang="en-US" dirty="0" smtClean="0"/>
              <a:t>BioPython1.50</a:t>
            </a:r>
          </a:p>
          <a:p>
            <a:r>
              <a:rPr lang="en-US" dirty="0" smtClean="0"/>
              <a:t>Even non-x86 (binary) applications!</a:t>
            </a:r>
          </a:p>
          <a:p>
            <a:r>
              <a:rPr lang="en-US" dirty="0" smtClean="0"/>
              <a:t>Specific software for a single user</a:t>
            </a:r>
          </a:p>
          <a:p>
            <a:r>
              <a:rPr lang="en-US" dirty="0" smtClean="0"/>
              <a:t>No common experiment software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AFBFE-2C13-41EA-8F98-7D89FDD68883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  <p:pic>
        <p:nvPicPr>
          <p:cNvPr id="2867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58082" y="2714620"/>
            <a:ext cx="1785918" cy="3157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57166"/>
            <a:ext cx="7772400" cy="1143000"/>
          </a:xfrm>
        </p:spPr>
        <p:txBody>
          <a:bodyPr/>
          <a:lstStyle/>
          <a:p>
            <a:r>
              <a:rPr lang="en-US" dirty="0" smtClean="0"/>
              <a:t>Cloudia project, SARA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428736"/>
            <a:ext cx="8215338" cy="4929222"/>
          </a:xfrm>
        </p:spPr>
        <p:txBody>
          <a:bodyPr/>
          <a:lstStyle/>
          <a:p>
            <a:r>
              <a:rPr lang="en-US" dirty="0" smtClean="0"/>
              <a:t>Make separate DMZ for Class 3 VMs</a:t>
            </a:r>
          </a:p>
          <a:p>
            <a:pPr lvl="1"/>
            <a:r>
              <a:rPr lang="en-US" dirty="0" smtClean="0"/>
              <a:t>SSH accessible (Amazon like, OpenNebula based)</a:t>
            </a:r>
          </a:p>
          <a:p>
            <a:r>
              <a:rPr lang="en-US" dirty="0" smtClean="0"/>
              <a:t>Comparable to “Guest networks”</a:t>
            </a:r>
          </a:p>
          <a:p>
            <a:pPr lvl="1"/>
            <a:r>
              <a:rPr lang="en-US" dirty="0" smtClean="0"/>
              <a:t>Only outbound connectivity</a:t>
            </a:r>
          </a:p>
          <a:p>
            <a:r>
              <a:rPr lang="en-US" dirty="0" smtClean="0"/>
              <a:t>Detection of compromised guests</a:t>
            </a:r>
          </a:p>
          <a:p>
            <a:pPr lvl="1"/>
            <a:r>
              <a:rPr lang="en-US" dirty="0" smtClean="0"/>
              <a:t>Extended security monitoring</a:t>
            </a:r>
          </a:p>
          <a:p>
            <a:pPr lvl="2"/>
            <a:r>
              <a:rPr lang="en-US" dirty="0" smtClean="0"/>
              <a:t>Packet inspection, </a:t>
            </a:r>
            <a:r>
              <a:rPr lang="en-US" dirty="0" err="1" smtClean="0"/>
              <a:t>netflows</a:t>
            </a:r>
            <a:r>
              <a:rPr lang="en-US" dirty="0" smtClean="0"/>
              <a:t>, hypervisor monitoring</a:t>
            </a:r>
          </a:p>
          <a:p>
            <a:r>
              <a:rPr lang="en-US" dirty="0" smtClean="0"/>
              <a:t>Small, but upgrade expected (500 </a:t>
            </a:r>
            <a:r>
              <a:rPr lang="en-US" dirty="0" err="1" smtClean="0"/>
              <a:t>kEuro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Floris</a:t>
            </a:r>
            <a:r>
              <a:rPr lang="en-US" dirty="0" smtClean="0"/>
              <a:t> </a:t>
            </a:r>
            <a:r>
              <a:rPr lang="en-US" dirty="0" err="1" smtClean="0"/>
              <a:t>Sluiter</a:t>
            </a:r>
            <a:r>
              <a:rPr lang="en-US" dirty="0" smtClean="0"/>
              <a:t>: floris@sara.nl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2010</a:t>
            </a:r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68D6C-8611-4258-9FC4-BBCCDCC72520}" type="slidenum">
              <a:rPr lang="nl-NL" smtClean="0"/>
              <a:pPr>
                <a:defRPr/>
              </a:pPr>
              <a:t>24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Already made HPC weekly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68D6C-8611-4258-9FC4-BBCCDCC72520}" type="slidenum">
              <a:rPr lang="nl-NL" smtClean="0"/>
              <a:pPr>
                <a:defRPr/>
              </a:pPr>
              <a:t>25</a:t>
            </a:fld>
            <a:endParaRPr lang="nl-NL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4429132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2857488" y="5500702"/>
            <a:ext cx="4857784" cy="71438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0128" y="4406900"/>
            <a:ext cx="7772400" cy="1362075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00128" y="2906713"/>
            <a:ext cx="7772400" cy="1500187"/>
          </a:xfrm>
        </p:spPr>
        <p:txBody>
          <a:bodyPr/>
          <a:lstStyle/>
          <a:p>
            <a:r>
              <a:rPr lang="en-US" dirty="0" smtClean="0"/>
              <a:t>Scalability, Reliability, Maintainability, Usability, *</a:t>
            </a:r>
            <a:r>
              <a:rPr lang="en-US" dirty="0" err="1" smtClean="0"/>
              <a:t>bilities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68D6C-8611-4258-9FC4-BBCCDCC72520}" type="slidenum">
              <a:rPr lang="nl-NL" smtClean="0"/>
              <a:pPr>
                <a:defRPr/>
              </a:pPr>
              <a:t>26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4"/>
          <p:cNvSpPr>
            <a:spLocks noChangeArrowheads="1"/>
          </p:cNvSpPr>
          <p:nvPr/>
        </p:nvSpPr>
        <p:spPr bwMode="auto">
          <a:xfrm rot="5400000">
            <a:off x="6679406" y="2250282"/>
            <a:ext cx="2428875" cy="928688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dirty="0" smtClean="0">
                <a:solidFill>
                  <a:schemeClr val="bg1"/>
                </a:solidFill>
              </a:rPr>
              <a:t>Class 2/3 upload solution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0962" name="Rounded Rectangle 18"/>
          <p:cNvSpPr>
            <a:spLocks noChangeArrowheads="1"/>
          </p:cNvSpPr>
          <p:nvPr/>
        </p:nvSpPr>
        <p:spPr bwMode="auto">
          <a:xfrm>
            <a:off x="571500" y="1857375"/>
            <a:ext cx="6786563" cy="45005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dirty="0" smtClean="0">
                <a:solidFill>
                  <a:srgbClr val="002060"/>
                </a:solidFill>
              </a:rPr>
              <a:t>iSCSI/LVM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1066800" y="214290"/>
            <a:ext cx="7772400" cy="1143000"/>
          </a:xfrm>
        </p:spPr>
        <p:txBody>
          <a:bodyPr/>
          <a:lstStyle/>
          <a:p>
            <a:r>
              <a:rPr lang="en-US" dirty="0" smtClean="0"/>
              <a:t>Distributing VM images</a:t>
            </a:r>
            <a:endParaRPr lang="nl-NL" dirty="0" smtClean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0108A-55E8-4C2D-B9F6-4F2ADD3A3C8A}" type="slidenum">
              <a:rPr lang="nl-NL" smtClean="0"/>
              <a:pPr>
                <a:defRPr/>
              </a:pPr>
              <a:t>27</a:t>
            </a:fld>
            <a:endParaRPr lang="nl-NL"/>
          </a:p>
        </p:txBody>
      </p:sp>
      <p:sp>
        <p:nvSpPr>
          <p:cNvPr id="40967" name="Oval 12"/>
          <p:cNvSpPr>
            <a:spLocks noChangeArrowheads="1"/>
          </p:cNvSpPr>
          <p:nvPr/>
        </p:nvSpPr>
        <p:spPr bwMode="auto">
          <a:xfrm>
            <a:off x="2143114" y="5715016"/>
            <a:ext cx="214313" cy="214313"/>
          </a:xfrm>
          <a:prstGeom prst="ellipse">
            <a:avLst/>
          </a:prstGeom>
          <a:solidFill>
            <a:srgbClr val="003399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nl-NL">
              <a:solidFill>
                <a:srgbClr val="FFFFFF"/>
              </a:solidFill>
            </a:endParaRPr>
          </a:p>
        </p:txBody>
      </p:sp>
      <p:sp>
        <p:nvSpPr>
          <p:cNvPr id="40968" name="Oval 13"/>
          <p:cNvSpPr>
            <a:spLocks noChangeArrowheads="1"/>
          </p:cNvSpPr>
          <p:nvPr/>
        </p:nvSpPr>
        <p:spPr bwMode="auto">
          <a:xfrm>
            <a:off x="2571739" y="5715016"/>
            <a:ext cx="214313" cy="214313"/>
          </a:xfrm>
          <a:prstGeom prst="ellipse">
            <a:avLst/>
          </a:prstGeom>
          <a:solidFill>
            <a:srgbClr val="003399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nl-NL">
              <a:solidFill>
                <a:srgbClr val="FFFFFF"/>
              </a:solidFill>
            </a:endParaRPr>
          </a:p>
        </p:txBody>
      </p:sp>
      <p:sp>
        <p:nvSpPr>
          <p:cNvPr id="40969" name="Oval 14"/>
          <p:cNvSpPr>
            <a:spLocks noChangeArrowheads="1"/>
          </p:cNvSpPr>
          <p:nvPr/>
        </p:nvSpPr>
        <p:spPr bwMode="auto">
          <a:xfrm>
            <a:off x="3000364" y="5715016"/>
            <a:ext cx="214313" cy="214313"/>
          </a:xfrm>
          <a:prstGeom prst="ellipse">
            <a:avLst/>
          </a:prstGeom>
          <a:solidFill>
            <a:srgbClr val="003399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nl-NL">
              <a:solidFill>
                <a:srgbClr val="FFFFFF"/>
              </a:solidFill>
            </a:endParaRPr>
          </a:p>
        </p:txBody>
      </p:sp>
      <p:sp>
        <p:nvSpPr>
          <p:cNvPr id="40970" name="Rectangle 16"/>
          <p:cNvSpPr>
            <a:spLocks noChangeArrowheads="1"/>
          </p:cNvSpPr>
          <p:nvPr/>
        </p:nvSpPr>
        <p:spPr bwMode="auto">
          <a:xfrm>
            <a:off x="4357688" y="5214938"/>
            <a:ext cx="2714625" cy="857250"/>
          </a:xfrm>
          <a:prstGeom prst="rect">
            <a:avLst/>
          </a:prstGeom>
          <a:solidFill>
            <a:srgbClr val="003399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/>
              <a:t>Box 3</a:t>
            </a:r>
          </a:p>
          <a:p>
            <a:pPr algn="ctr" eaLnBrk="0" hangingPunct="0"/>
            <a:r>
              <a:rPr lang="en-US"/>
              <a:t>“8 Class 2/3 VMs”</a:t>
            </a:r>
            <a:endParaRPr lang="nl-NL"/>
          </a:p>
        </p:txBody>
      </p:sp>
      <p:sp>
        <p:nvSpPr>
          <p:cNvPr id="40971" name="Rectangle 17"/>
          <p:cNvSpPr>
            <a:spLocks noChangeArrowheads="1"/>
          </p:cNvSpPr>
          <p:nvPr/>
        </p:nvSpPr>
        <p:spPr bwMode="auto">
          <a:xfrm>
            <a:off x="928662" y="2857496"/>
            <a:ext cx="2286000" cy="857250"/>
          </a:xfrm>
          <a:prstGeom prst="rect">
            <a:avLst/>
          </a:prstGeom>
          <a:solidFill>
            <a:srgbClr val="003399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/>
              <a:t>Box 1</a:t>
            </a:r>
          </a:p>
          <a:p>
            <a:pPr algn="ctr" eaLnBrk="0" hangingPunct="0"/>
            <a:r>
              <a:rPr lang="en-US"/>
              <a:t>“Normal WN”</a:t>
            </a:r>
            <a:endParaRPr lang="nl-NL"/>
          </a:p>
        </p:txBody>
      </p:sp>
      <p:cxnSp>
        <p:nvCxnSpPr>
          <p:cNvPr id="40972" name="Straight Arrow Connector 22"/>
          <p:cNvCxnSpPr>
            <a:cxnSpLocks noChangeShapeType="1"/>
            <a:stCxn id="12" idx="2"/>
            <a:endCxn id="40970" idx="0"/>
          </p:cNvCxnSpPr>
          <p:nvPr/>
        </p:nvCxnSpPr>
        <p:spPr bwMode="auto">
          <a:xfrm rot="5400000">
            <a:off x="5447110" y="4554141"/>
            <a:ext cx="928688" cy="392906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cxnSp>
        <p:nvCxnSpPr>
          <p:cNvPr id="40973" name="Straight Arrow Connector 25"/>
          <p:cNvCxnSpPr>
            <a:cxnSpLocks noChangeShapeType="1"/>
            <a:stCxn id="12" idx="3"/>
            <a:endCxn id="40974" idx="3"/>
          </p:cNvCxnSpPr>
          <p:nvPr/>
        </p:nvCxnSpPr>
        <p:spPr bwMode="auto">
          <a:xfrm flipH="1">
            <a:off x="3357538" y="2750344"/>
            <a:ext cx="4214837" cy="1964537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40974" name="Rectangle 15"/>
          <p:cNvSpPr>
            <a:spLocks noChangeArrowheads="1"/>
          </p:cNvSpPr>
          <p:nvPr/>
        </p:nvSpPr>
        <p:spPr bwMode="auto">
          <a:xfrm>
            <a:off x="1071538" y="4286256"/>
            <a:ext cx="2286000" cy="857250"/>
          </a:xfrm>
          <a:prstGeom prst="rect">
            <a:avLst/>
          </a:prstGeom>
          <a:solidFill>
            <a:srgbClr val="003399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/>
              <a:t>Box 2</a:t>
            </a:r>
          </a:p>
          <a:p>
            <a:pPr algn="ctr" eaLnBrk="0" hangingPunct="0"/>
            <a:r>
              <a:rPr lang="en-US"/>
              <a:t>“8 Virtual WNs”</a:t>
            </a:r>
            <a:endParaRPr lang="nl-NL"/>
          </a:p>
        </p:txBody>
      </p:sp>
      <p:sp>
        <p:nvSpPr>
          <p:cNvPr id="12" name="Rounded Rectangle 11"/>
          <p:cNvSpPr/>
          <p:nvPr/>
        </p:nvSpPr>
        <p:spPr bwMode="auto">
          <a:xfrm>
            <a:off x="4643438" y="1214438"/>
            <a:ext cx="2928937" cy="3071812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solidFill>
                  <a:srgbClr val="002060"/>
                </a:solidFill>
              </a:rPr>
              <a:t>Repository (SAN)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40976" name="Rectangle 5"/>
          <p:cNvSpPr>
            <a:spLocks noChangeArrowheads="1"/>
          </p:cNvSpPr>
          <p:nvPr/>
        </p:nvSpPr>
        <p:spPr bwMode="auto">
          <a:xfrm>
            <a:off x="4929188" y="1857375"/>
            <a:ext cx="1714500" cy="1643063"/>
          </a:xfrm>
          <a:prstGeom prst="rect">
            <a:avLst/>
          </a:prstGeom>
          <a:solidFill>
            <a:srgbClr val="003399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/>
              <a:t>Image</a:t>
            </a:r>
            <a:endParaRPr lang="nl-NL"/>
          </a:p>
        </p:txBody>
      </p:sp>
      <p:sp>
        <p:nvSpPr>
          <p:cNvPr id="40977" name="Rectangle 6"/>
          <p:cNvSpPr>
            <a:spLocks noChangeArrowheads="1"/>
          </p:cNvSpPr>
          <p:nvPr/>
        </p:nvSpPr>
        <p:spPr bwMode="auto">
          <a:xfrm>
            <a:off x="5081588" y="2009775"/>
            <a:ext cx="1714500" cy="1643063"/>
          </a:xfrm>
          <a:prstGeom prst="rect">
            <a:avLst/>
          </a:prstGeom>
          <a:solidFill>
            <a:srgbClr val="003399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/>
              <a:t>Image</a:t>
            </a:r>
            <a:endParaRPr lang="nl-NL"/>
          </a:p>
        </p:txBody>
      </p:sp>
      <p:sp>
        <p:nvSpPr>
          <p:cNvPr id="40978" name="Rectangle 7"/>
          <p:cNvSpPr>
            <a:spLocks noChangeArrowheads="1"/>
          </p:cNvSpPr>
          <p:nvPr/>
        </p:nvSpPr>
        <p:spPr bwMode="auto">
          <a:xfrm>
            <a:off x="5233988" y="2162175"/>
            <a:ext cx="1714500" cy="1643063"/>
          </a:xfrm>
          <a:prstGeom prst="rect">
            <a:avLst/>
          </a:prstGeom>
          <a:solidFill>
            <a:srgbClr val="003399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/>
              <a:t>Image</a:t>
            </a:r>
            <a:endParaRPr lang="nl-NL"/>
          </a:p>
        </p:txBody>
      </p:sp>
      <p:sp>
        <p:nvSpPr>
          <p:cNvPr id="40979" name="Rectangle 8"/>
          <p:cNvSpPr>
            <a:spLocks noChangeArrowheads="1"/>
          </p:cNvSpPr>
          <p:nvPr/>
        </p:nvSpPr>
        <p:spPr bwMode="auto">
          <a:xfrm>
            <a:off x="5386388" y="2314575"/>
            <a:ext cx="1714500" cy="1643063"/>
          </a:xfrm>
          <a:prstGeom prst="rect">
            <a:avLst/>
          </a:prstGeom>
          <a:solidFill>
            <a:srgbClr val="003399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/>
              <a:t>Image</a:t>
            </a:r>
            <a:endParaRPr lang="nl-NL"/>
          </a:p>
        </p:txBody>
      </p:sp>
      <p:sp>
        <p:nvSpPr>
          <p:cNvPr id="40980" name="Rectangle 9"/>
          <p:cNvSpPr>
            <a:spLocks noChangeArrowheads="1"/>
          </p:cNvSpPr>
          <p:nvPr/>
        </p:nvSpPr>
        <p:spPr bwMode="auto">
          <a:xfrm>
            <a:off x="5538788" y="2466975"/>
            <a:ext cx="1714500" cy="1643063"/>
          </a:xfrm>
          <a:prstGeom prst="rect">
            <a:avLst/>
          </a:prstGeom>
          <a:solidFill>
            <a:srgbClr val="003399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/>
              <a:t>Image</a:t>
            </a:r>
            <a:endParaRPr lang="nl-NL"/>
          </a:p>
        </p:txBody>
      </p:sp>
      <p:cxnSp>
        <p:nvCxnSpPr>
          <p:cNvPr id="40984" name="Straight Arrow Connector 40"/>
          <p:cNvCxnSpPr>
            <a:cxnSpLocks noChangeShapeType="1"/>
            <a:stCxn id="12" idx="1"/>
            <a:endCxn id="40971" idx="3"/>
          </p:cNvCxnSpPr>
          <p:nvPr/>
        </p:nvCxnSpPr>
        <p:spPr bwMode="auto">
          <a:xfrm rot="10800000" flipV="1">
            <a:off x="3214662" y="2750343"/>
            <a:ext cx="1428776" cy="535777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prstDash val="dash"/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0"/>
            <a:ext cx="3643338" cy="2143140"/>
          </a:xfrm>
        </p:spPr>
        <p:txBody>
          <a:bodyPr/>
          <a:lstStyle/>
          <a:p>
            <a:r>
              <a:rPr lang="en-US" dirty="0" smtClean="0"/>
              <a:t>Cached</a:t>
            </a:r>
            <a:br>
              <a:rPr lang="en-US" dirty="0" smtClean="0"/>
            </a:br>
            <a:r>
              <a:rPr lang="en-US" dirty="0" smtClean="0"/>
              <a:t>copy-on-write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0108A-55E8-4C2D-B9F6-4F2ADD3A3C8A}" type="slidenum">
              <a:rPr lang="nl-NL" smtClean="0"/>
              <a:pPr>
                <a:defRPr/>
              </a:pPr>
              <a:t>28</a:t>
            </a:fld>
            <a:endParaRPr lang="nl-NL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142844" y="1928802"/>
            <a:ext cx="4143404" cy="3714776"/>
          </a:xfrm>
          <a:prstGeom prst="rect">
            <a:avLst/>
          </a:prstGeom>
          <a:solidFill>
            <a:srgbClr val="003399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t" anchorCtr="0"/>
          <a:lstStyle/>
          <a:p>
            <a:pPr eaLnBrk="0" hangingPunct="0"/>
            <a:r>
              <a:rPr lang="en-US" dirty="0">
                <a:solidFill>
                  <a:srgbClr val="FFFFFF"/>
                </a:solidFill>
              </a:rPr>
              <a:t>Box </a:t>
            </a:r>
            <a:r>
              <a:rPr lang="en-US" dirty="0" smtClean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929322" y="214314"/>
            <a:ext cx="2928937" cy="2643182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 smtClean="0">
                <a:solidFill>
                  <a:srgbClr val="002060"/>
                </a:solidFill>
              </a:rPr>
              <a:t>Repository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643042" y="1928802"/>
            <a:ext cx="2643194" cy="2357454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anchorCtr="0"/>
          <a:lstStyle/>
          <a:p>
            <a:pPr algn="r" eaLnBrk="0" hangingPunct="0">
              <a:defRPr/>
            </a:pPr>
            <a:r>
              <a:rPr lang="en-US" dirty="0">
                <a:solidFill>
                  <a:schemeClr val="bg1"/>
                </a:solidFill>
              </a:rPr>
              <a:t>Cache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40"/>
          <p:cNvCxnSpPr>
            <a:cxnSpLocks noChangeShapeType="1"/>
            <a:stCxn id="21" idx="1"/>
            <a:endCxn id="36" idx="3"/>
          </p:cNvCxnSpPr>
          <p:nvPr/>
        </p:nvCxnSpPr>
        <p:spPr bwMode="auto">
          <a:xfrm rot="10800000" flipV="1">
            <a:off x="4071935" y="1821639"/>
            <a:ext cx="2357465" cy="132160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3000364" y="2857497"/>
            <a:ext cx="1071570" cy="571503"/>
          </a:xfrm>
          <a:prstGeom prst="rect">
            <a:avLst/>
          </a:prstGeom>
          <a:solidFill>
            <a:srgbClr val="003399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rgbClr val="FFFFFF"/>
                </a:solidFill>
              </a:rPr>
              <a:t>Image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1785918" y="2571745"/>
            <a:ext cx="1071570" cy="571503"/>
          </a:xfrm>
          <a:prstGeom prst="rect">
            <a:avLst/>
          </a:prstGeom>
          <a:solidFill>
            <a:srgbClr val="003399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dirty="0" smtClean="0">
                <a:solidFill>
                  <a:srgbClr val="FFFFFF"/>
                </a:solidFill>
              </a:rPr>
              <a:t>COW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2285984" y="3500438"/>
            <a:ext cx="1071570" cy="571503"/>
          </a:xfrm>
          <a:prstGeom prst="rect">
            <a:avLst/>
          </a:prstGeom>
          <a:solidFill>
            <a:srgbClr val="003399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dirty="0" smtClean="0">
                <a:solidFill>
                  <a:srgbClr val="FFFFFF"/>
                </a:solidFill>
              </a:rPr>
              <a:t>COW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214282" y="3500438"/>
            <a:ext cx="928694" cy="7858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>
              <a:defRPr/>
            </a:pPr>
            <a:r>
              <a:rPr lang="en-US" dirty="0" smtClean="0">
                <a:solidFill>
                  <a:schemeClr val="bg1"/>
                </a:solidFill>
              </a:rPr>
              <a:t>VM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928926" y="4500570"/>
            <a:ext cx="928694" cy="7858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>
              <a:defRPr/>
            </a:pPr>
            <a:r>
              <a:rPr lang="en-US" dirty="0" smtClean="0">
                <a:solidFill>
                  <a:schemeClr val="bg1"/>
                </a:solidFill>
              </a:rPr>
              <a:t>VM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>
            <a:stCxn id="36" idx="1"/>
            <a:endCxn id="46" idx="6"/>
          </p:cNvCxnSpPr>
          <p:nvPr/>
        </p:nvCxnSpPr>
        <p:spPr bwMode="auto">
          <a:xfrm rot="10800000" flipV="1">
            <a:off x="1142976" y="3143249"/>
            <a:ext cx="1857388" cy="7500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46" idx="7"/>
            <a:endCxn id="43" idx="1"/>
          </p:cNvCxnSpPr>
          <p:nvPr/>
        </p:nvCxnSpPr>
        <p:spPr bwMode="auto">
          <a:xfrm rot="5400000" flipH="1" flipV="1">
            <a:off x="1017435" y="2847035"/>
            <a:ext cx="758021" cy="7789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>
            <a:stCxn id="36" idx="2"/>
            <a:endCxn id="47" idx="0"/>
          </p:cNvCxnSpPr>
          <p:nvPr/>
        </p:nvCxnSpPr>
        <p:spPr bwMode="auto">
          <a:xfrm rot="5400000">
            <a:off x="2928926" y="3893347"/>
            <a:ext cx="1071570" cy="1428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47" idx="1"/>
            <a:endCxn id="44" idx="2"/>
          </p:cNvCxnSpPr>
          <p:nvPr/>
        </p:nvCxnSpPr>
        <p:spPr bwMode="auto">
          <a:xfrm rot="16200000" flipV="1">
            <a:off x="2671496" y="4222215"/>
            <a:ext cx="543709" cy="2431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le 17"/>
          <p:cNvSpPr>
            <a:spLocks noChangeArrowheads="1"/>
          </p:cNvSpPr>
          <p:nvPr/>
        </p:nvSpPr>
        <p:spPr bwMode="auto">
          <a:xfrm>
            <a:off x="4714876" y="3071810"/>
            <a:ext cx="4143404" cy="3214710"/>
          </a:xfrm>
          <a:prstGeom prst="rect">
            <a:avLst/>
          </a:prstGeom>
          <a:solidFill>
            <a:srgbClr val="003399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t" anchorCtr="0"/>
          <a:lstStyle/>
          <a:p>
            <a:pPr eaLnBrk="0" hangingPunct="0"/>
            <a:r>
              <a:rPr lang="en-US" dirty="0">
                <a:solidFill>
                  <a:srgbClr val="FFFFFF"/>
                </a:solidFill>
              </a:rPr>
              <a:t>Box </a:t>
            </a:r>
            <a:r>
              <a:rPr lang="en-US" dirty="0" smtClean="0">
                <a:solidFill>
                  <a:srgbClr val="FFFFFF"/>
                </a:solidFill>
              </a:rPr>
              <a:t>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5786446" y="3071810"/>
            <a:ext cx="3071822" cy="285752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 anchorCtr="0"/>
          <a:lstStyle/>
          <a:p>
            <a:pPr algn="r" eaLnBrk="0" hangingPunct="0">
              <a:defRPr/>
            </a:pPr>
            <a:r>
              <a:rPr lang="en-US" dirty="0">
                <a:solidFill>
                  <a:schemeClr val="bg1"/>
                </a:solidFill>
              </a:rPr>
              <a:t>Cache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7500958" y="4143380"/>
            <a:ext cx="1071570" cy="571503"/>
          </a:xfrm>
          <a:prstGeom prst="rect">
            <a:avLst/>
          </a:prstGeom>
          <a:solidFill>
            <a:srgbClr val="003399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rgbClr val="FFFFFF"/>
                </a:solidFill>
              </a:rPr>
              <a:t>Image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67" name="Rectangle 9"/>
          <p:cNvSpPr>
            <a:spLocks noChangeArrowheads="1"/>
          </p:cNvSpPr>
          <p:nvPr/>
        </p:nvSpPr>
        <p:spPr bwMode="auto">
          <a:xfrm>
            <a:off x="6429388" y="3429000"/>
            <a:ext cx="1071570" cy="571503"/>
          </a:xfrm>
          <a:prstGeom prst="rect">
            <a:avLst/>
          </a:prstGeom>
          <a:solidFill>
            <a:srgbClr val="003399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dirty="0" smtClean="0">
                <a:solidFill>
                  <a:srgbClr val="FFFFFF"/>
                </a:solidFill>
              </a:rPr>
              <a:t>COW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68" name="Rectangle 9"/>
          <p:cNvSpPr>
            <a:spLocks noChangeArrowheads="1"/>
          </p:cNvSpPr>
          <p:nvPr/>
        </p:nvSpPr>
        <p:spPr bwMode="auto">
          <a:xfrm>
            <a:off x="6286512" y="4929198"/>
            <a:ext cx="1071570" cy="571503"/>
          </a:xfrm>
          <a:prstGeom prst="rect">
            <a:avLst/>
          </a:prstGeom>
          <a:solidFill>
            <a:srgbClr val="003399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dirty="0" smtClean="0">
                <a:solidFill>
                  <a:srgbClr val="FFFFFF"/>
                </a:solidFill>
              </a:rPr>
              <a:t>COW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4857752" y="3714752"/>
            <a:ext cx="928694" cy="7858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>
              <a:defRPr/>
            </a:pPr>
            <a:r>
              <a:rPr lang="en-US" dirty="0" smtClean="0">
                <a:solidFill>
                  <a:schemeClr val="bg1"/>
                </a:solidFill>
              </a:rPr>
              <a:t>VM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4857752" y="5072074"/>
            <a:ext cx="928694" cy="7858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>
              <a:defRPr/>
            </a:pPr>
            <a:r>
              <a:rPr lang="en-US" dirty="0" smtClean="0">
                <a:solidFill>
                  <a:schemeClr val="bg1"/>
                </a:solidFill>
              </a:rPr>
              <a:t>VM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71" name="Straight Arrow Connector 70"/>
          <p:cNvCxnSpPr>
            <a:stCxn id="66" idx="1"/>
            <a:endCxn id="69" idx="6"/>
          </p:cNvCxnSpPr>
          <p:nvPr/>
        </p:nvCxnSpPr>
        <p:spPr bwMode="auto">
          <a:xfrm rot="10800000">
            <a:off x="5786446" y="4107662"/>
            <a:ext cx="1714512" cy="3214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69" idx="7"/>
            <a:endCxn id="67" idx="1"/>
          </p:cNvCxnSpPr>
          <p:nvPr/>
        </p:nvCxnSpPr>
        <p:spPr bwMode="auto">
          <a:xfrm rot="5400000" flipH="1" flipV="1">
            <a:off x="5982375" y="3382819"/>
            <a:ext cx="115080" cy="7789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66" idx="1"/>
            <a:endCxn id="70" idx="7"/>
          </p:cNvCxnSpPr>
          <p:nvPr/>
        </p:nvCxnSpPr>
        <p:spPr bwMode="auto">
          <a:xfrm rot="10800000" flipV="1">
            <a:off x="5650442" y="4429132"/>
            <a:ext cx="1850516" cy="7580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70" idx="6"/>
            <a:endCxn id="68" idx="1"/>
          </p:cNvCxnSpPr>
          <p:nvPr/>
        </p:nvCxnSpPr>
        <p:spPr bwMode="auto">
          <a:xfrm flipV="1">
            <a:off x="5786446" y="5214950"/>
            <a:ext cx="500066" cy="2500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25"/>
          <p:cNvCxnSpPr>
            <a:cxnSpLocks noChangeShapeType="1"/>
            <a:stCxn id="21" idx="0"/>
            <a:endCxn id="66" idx="0"/>
          </p:cNvCxnSpPr>
          <p:nvPr/>
        </p:nvCxnSpPr>
        <p:spPr bwMode="auto">
          <a:xfrm rot="16200000" flipH="1">
            <a:off x="6090060" y="2196697"/>
            <a:ext cx="3143272" cy="75009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4" name="Straight Arrow Connector 113"/>
          <p:cNvCxnSpPr>
            <a:stCxn id="67" idx="0"/>
            <a:endCxn id="16" idx="2"/>
          </p:cNvCxnSpPr>
          <p:nvPr/>
        </p:nvCxnSpPr>
        <p:spPr bwMode="auto">
          <a:xfrm rot="5400000" flipH="1" flipV="1">
            <a:off x="6893730" y="2928939"/>
            <a:ext cx="571504" cy="4286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6429399" y="1000108"/>
            <a:ext cx="1714500" cy="1643063"/>
          </a:xfrm>
          <a:prstGeom prst="rect">
            <a:avLst/>
          </a:prstGeom>
          <a:solidFill>
            <a:srgbClr val="003399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rgbClr val="FFFFFF"/>
                </a:solidFill>
              </a:rPr>
              <a:t>Image</a:t>
            </a:r>
            <a:endParaRPr lang="nl-NL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 animBg="1"/>
      <p:bldP spid="43" grpId="0" animBg="1"/>
      <p:bldP spid="44" grpId="0" animBg="1"/>
      <p:bldP spid="46" grpId="0" animBg="1"/>
      <p:bldP spid="47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solution: integration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0108A-55E8-4C2D-B9F6-4F2ADD3A3C8A}" type="slidenum">
              <a:rPr lang="nl-NL" smtClean="0"/>
              <a:pPr>
                <a:defRPr/>
              </a:pPr>
              <a:t>29</a:t>
            </a:fld>
            <a:endParaRPr lang="nl-NL"/>
          </a:p>
        </p:txBody>
      </p:sp>
      <p:pic>
        <p:nvPicPr>
          <p:cNvPr id="6" name="Picture 5" descr="DiagramPartOne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4052" y="4357694"/>
            <a:ext cx="3855666" cy="2071702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7357" y="1500174"/>
            <a:ext cx="387092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6" name="Picture 2" descr="http://www.opennebula.org/_media/software:ecosystem:mc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171843"/>
            <a:ext cx="4762500" cy="2971801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 bwMode="auto">
          <a:xfrm rot="4535791">
            <a:off x="5379414" y="3719413"/>
            <a:ext cx="1721723" cy="685887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</a:rPr>
              <a:t>Class 2 VMs</a:t>
            </a:r>
            <a:endParaRPr kumimoji="0" lang="nl-NL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8556377" flipV="1">
            <a:off x="3674648" y="3166930"/>
            <a:ext cx="1721723" cy="685887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Times New Roman" pitchFamily="18" charset="0"/>
              </a:rPr>
              <a:t>Class 3 VMs</a:t>
            </a:r>
            <a:endParaRPr kumimoji="0" lang="nl-NL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76" y="2643182"/>
            <a:ext cx="268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Cloudia Interface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857356" y="609600"/>
            <a:ext cx="6981844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nl-NL" dirty="0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Collaboration between</a:t>
            </a:r>
          </a:p>
          <a:p>
            <a:pPr lvl="1"/>
            <a:r>
              <a:rPr lang="en-US" dirty="0" smtClean="0"/>
              <a:t>NCF: national  computing facilities</a:t>
            </a:r>
          </a:p>
          <a:p>
            <a:pPr lvl="1"/>
            <a:r>
              <a:rPr lang="en-US" dirty="0" smtClean="0"/>
              <a:t>Nikhef: national institute for subatomic physics</a:t>
            </a:r>
          </a:p>
          <a:p>
            <a:pPr lvl="1"/>
            <a:r>
              <a:rPr lang="en-US" dirty="0" smtClean="0"/>
              <a:t>NBIC: national bioinformatics center</a:t>
            </a:r>
          </a:p>
          <a:p>
            <a:r>
              <a:rPr lang="en-US" dirty="0" smtClean="0"/>
              <a:t>Participation from Philips, SARA, etc.</a:t>
            </a:r>
          </a:p>
          <a:p>
            <a:pPr>
              <a:buFontTx/>
              <a:buNone/>
            </a:pPr>
            <a:r>
              <a:rPr lang="en-US" dirty="0" smtClean="0"/>
              <a:t>Goal:</a:t>
            </a:r>
          </a:p>
          <a:p>
            <a:pPr>
              <a:buFontTx/>
              <a:buNone/>
            </a:pPr>
            <a:r>
              <a:rPr lang="en-US" dirty="0" smtClean="0"/>
              <a:t>“Enable access to grid infrastructures for scientific research in the Netherlands”</a:t>
            </a:r>
            <a:endParaRPr lang="nl-NL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68D6C-8611-4258-9FC4-BBCCDCC72520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pic>
        <p:nvPicPr>
          <p:cNvPr id="18438" name="Picture 9" descr="biggrid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795498" y="1295400"/>
            <a:ext cx="47117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/ Usability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Experiences from WNoDeS and Cloudia</a:t>
            </a:r>
          </a:p>
          <a:p>
            <a:r>
              <a:rPr lang="en-US" dirty="0" smtClean="0"/>
              <a:t>EGI focus point</a:t>
            </a:r>
          </a:p>
          <a:p>
            <a:pPr lvl="1"/>
            <a:r>
              <a:rPr lang="en-US" dirty="0" smtClean="0"/>
              <a:t>See position paper on </a:t>
            </a:r>
            <a:r>
              <a:rPr lang="en-US" dirty="0" err="1" smtClean="0"/>
              <a:t>CloudScape</a:t>
            </a:r>
            <a:r>
              <a:rPr lang="en-US" dirty="0" smtClean="0"/>
              <a:t> II, 2010</a:t>
            </a:r>
          </a:p>
          <a:p>
            <a:pPr>
              <a:buNone/>
            </a:pPr>
            <a:r>
              <a:rPr lang="nl-NL" sz="1800" dirty="0" smtClean="0">
                <a:hlinkClick r:id="rId3"/>
              </a:rPr>
              <a:t>http://www.ogfeurope.eu/Repository/FileScaricati/Cloudscape_II_Position_Papers_and_Professional_Profiles.pdf</a:t>
            </a:r>
            <a:endParaRPr lang="en-US" dirty="0" smtClean="0"/>
          </a:p>
          <a:p>
            <a:r>
              <a:rPr lang="en-US" dirty="0" smtClean="0"/>
              <a:t>Industry developments</a:t>
            </a:r>
            <a:endParaRPr lang="en-US" sz="1400" dirty="0" smtClean="0"/>
          </a:p>
          <a:p>
            <a:pPr lvl="1"/>
            <a:r>
              <a:rPr lang="en-US" dirty="0" smtClean="0"/>
              <a:t>Grid was so far a </a:t>
            </a:r>
            <a:r>
              <a:rPr lang="en-US" dirty="0" smtClean="0"/>
              <a:t>purely </a:t>
            </a:r>
            <a:r>
              <a:rPr lang="en-US" dirty="0" smtClean="0"/>
              <a:t>scientific endeavor</a:t>
            </a:r>
          </a:p>
          <a:p>
            <a:pPr lvl="1"/>
            <a:r>
              <a:rPr lang="en-US" dirty="0" smtClean="0"/>
              <a:t>Keep a close eye on industry for all the *</a:t>
            </a:r>
            <a:r>
              <a:rPr lang="en-US" dirty="0" err="1" smtClean="0"/>
              <a:t>bilities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0108A-55E8-4C2D-B9F6-4F2ADD3A3C8A}" type="slidenum">
              <a:rPr lang="nl-NL" smtClean="0"/>
              <a:pPr>
                <a:defRPr/>
              </a:pPr>
              <a:t>30</a:t>
            </a:fld>
            <a:endParaRPr lang="nl-NL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857364"/>
            <a:ext cx="7772400" cy="4238636"/>
          </a:xfrm>
        </p:spPr>
        <p:txBody>
          <a:bodyPr/>
          <a:lstStyle/>
          <a:p>
            <a:r>
              <a:rPr lang="en-US" dirty="0" smtClean="0"/>
              <a:t>Integration of Grids and VMs is a hot topic</a:t>
            </a:r>
          </a:p>
          <a:p>
            <a:pPr lvl="1"/>
            <a:r>
              <a:rPr lang="en-US" dirty="0" smtClean="0"/>
              <a:t>WNoDeS, HEPiX, BiG Grid, OpenNebula, etc.</a:t>
            </a:r>
          </a:p>
          <a:p>
            <a:r>
              <a:rPr lang="en-US" dirty="0" smtClean="0"/>
              <a:t>Many different approaches</a:t>
            </a:r>
          </a:p>
          <a:p>
            <a:pPr lvl="1"/>
            <a:r>
              <a:rPr lang="en-US" dirty="0" smtClean="0"/>
              <a:t>Trusted/Untrusted, Grid like/Cloud like</a:t>
            </a:r>
          </a:p>
          <a:p>
            <a:r>
              <a:rPr lang="en-US" dirty="0" smtClean="0"/>
              <a:t>Scalability, reliability, maintainability, usability remain issues of primary concern.</a:t>
            </a:r>
          </a:p>
          <a:p>
            <a:pPr lvl="1"/>
            <a:r>
              <a:rPr lang="en-US" dirty="0" smtClean="0"/>
              <a:t>Cloud like solutions: do they scale?</a:t>
            </a:r>
          </a:p>
          <a:p>
            <a:pPr lvl="1"/>
            <a:r>
              <a:rPr lang="en-US" dirty="0" smtClean="0"/>
              <a:t>Grid like solutions: are they user friendly?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0108A-55E8-4C2D-B9F6-4F2ADD3A3C8A}" type="slidenum">
              <a:rPr lang="nl-NL" smtClean="0"/>
              <a:pPr>
                <a:defRPr/>
              </a:pPr>
              <a:t>31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Grid VM Working Group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00174"/>
            <a:ext cx="7772400" cy="4786346"/>
          </a:xfrm>
        </p:spPr>
        <p:txBody>
          <a:bodyPr/>
          <a:lstStyle/>
          <a:p>
            <a:r>
              <a:rPr lang="en-US" dirty="0" smtClean="0"/>
              <a:t>Representatives from:</a:t>
            </a:r>
          </a:p>
          <a:p>
            <a:pPr lvl="1"/>
            <a:r>
              <a:rPr lang="en-US" dirty="0" smtClean="0"/>
              <a:t>User Communities/Support, Operations and Security, Management, “Independent Chair”</a:t>
            </a:r>
          </a:p>
          <a:p>
            <a:pPr lvl="1"/>
            <a:r>
              <a:rPr lang="en-US" dirty="0" smtClean="0"/>
              <a:t>Recipe for disaster</a:t>
            </a:r>
          </a:p>
          <a:p>
            <a:r>
              <a:rPr lang="en-US" dirty="0" smtClean="0"/>
              <a:t>Charge for phase 1:</a:t>
            </a:r>
          </a:p>
          <a:p>
            <a:pPr lvl="1"/>
            <a:r>
              <a:rPr lang="en-US" sz="2000" b="1" i="1" dirty="0" smtClean="0"/>
              <a:t>“Provide a design and Proof-of-Concept for virtualized worker nodes that fulfill requirements of different user communities.”</a:t>
            </a:r>
          </a:p>
          <a:p>
            <a:r>
              <a:rPr lang="en-US" dirty="0" smtClean="0"/>
              <a:t>Preliminary result:</a:t>
            </a:r>
          </a:p>
          <a:p>
            <a:pPr lvl="1"/>
            <a:r>
              <a:rPr lang="en-US" dirty="0" smtClean="0"/>
              <a:t>Extensive report on all aspects that need to be addressed before BiG Grid accepts VMs.</a:t>
            </a:r>
          </a:p>
          <a:p>
            <a:pPr lvl="1"/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68D6C-8611-4258-9FC4-BBCCDCC72520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714348" y="428604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None/>
            </a:pPr>
            <a:r>
              <a:rPr lang="nl-NL" u="sng" dirty="0" smtClean="0">
                <a:solidFill>
                  <a:srgbClr val="CCECFF"/>
                </a:solidFill>
              </a:rPr>
              <a:t>https://wiki.nbic.nl/index.php/BigGrid_virtualisatie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</a:t>
            </a:r>
            <a:br>
              <a:rPr lang="en-US" dirty="0" smtClean="0"/>
            </a:br>
            <a:r>
              <a:rPr lang="en-US" dirty="0" smtClean="0"/>
              <a:t>Why Virtual Machines?</a:t>
            </a:r>
            <a:endParaRPr lang="nl-NL" dirty="0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 perspective</a:t>
            </a:r>
          </a:p>
          <a:p>
            <a:pPr lvl="1"/>
            <a:r>
              <a:rPr lang="en-US" dirty="0" smtClean="0"/>
              <a:t>Resource flexibility (e.g. SL4 / SL5)</a:t>
            </a:r>
          </a:p>
          <a:p>
            <a:pPr lvl="1"/>
            <a:r>
              <a:rPr lang="en-US" dirty="0" smtClean="0"/>
              <a:t>Resource management</a:t>
            </a:r>
          </a:p>
          <a:p>
            <a:pPr lvl="2"/>
            <a:r>
              <a:rPr lang="en-US" dirty="0" smtClean="0"/>
              <a:t>Scheduling / multi-core / sandboxing</a:t>
            </a:r>
          </a:p>
          <a:p>
            <a:r>
              <a:rPr lang="en-US" dirty="0" smtClean="0"/>
              <a:t>User perspective</a:t>
            </a:r>
          </a:p>
          <a:p>
            <a:pPr lvl="1"/>
            <a:r>
              <a:rPr lang="en-US" dirty="0" smtClean="0"/>
              <a:t>Isolation from environment</a:t>
            </a:r>
          </a:p>
          <a:p>
            <a:pPr lvl="2"/>
            <a:r>
              <a:rPr lang="en-US" dirty="0" smtClean="0"/>
              <a:t>Identical environment on multiple sites</a:t>
            </a:r>
          </a:p>
          <a:p>
            <a:pPr lvl="2"/>
            <a:r>
              <a:rPr lang="en-US" dirty="0" smtClean="0"/>
              <a:t>Identical environment on local machine</a:t>
            </a:r>
          </a:p>
          <a:p>
            <a:pPr lvl="1"/>
            <a:endParaRPr lang="en-US" dirty="0" smtClean="0"/>
          </a:p>
          <a:p>
            <a:endParaRPr lang="nl-NL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68D6C-8611-4258-9FC4-BBCCDCC72520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Different VM classes</a:t>
            </a:r>
            <a:endParaRPr lang="nl-NL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066800" y="1428736"/>
            <a:ext cx="7772400" cy="4857784"/>
          </a:xfrm>
        </p:spPr>
        <p:txBody>
          <a:bodyPr/>
          <a:lstStyle/>
          <a:p>
            <a:r>
              <a:rPr lang="en-US" dirty="0" smtClean="0"/>
              <a:t>Class 1: Site generated Virtual Machines</a:t>
            </a:r>
          </a:p>
          <a:p>
            <a:pPr lvl="1"/>
            <a:r>
              <a:rPr lang="en-US" dirty="0" smtClean="0"/>
              <a:t>No additional trust issues</a:t>
            </a:r>
          </a:p>
          <a:p>
            <a:pPr lvl="1"/>
            <a:r>
              <a:rPr lang="en-US" dirty="0" smtClean="0"/>
              <a:t>Benefits for system administration</a:t>
            </a:r>
          </a:p>
          <a:p>
            <a:r>
              <a:rPr lang="en-US" dirty="0" smtClean="0"/>
              <a:t>Class 2: Certified Virtual Machines</a:t>
            </a:r>
          </a:p>
          <a:p>
            <a:pPr lvl="1"/>
            <a:r>
              <a:rPr lang="en-US" dirty="0" smtClean="0"/>
              <a:t>Inspection and certification to establish trust</a:t>
            </a:r>
          </a:p>
          <a:p>
            <a:pPr lvl="1"/>
            <a:r>
              <a:rPr lang="en-US" dirty="0" smtClean="0"/>
              <a:t>Requirements for monitoring / integration</a:t>
            </a:r>
          </a:p>
          <a:p>
            <a:r>
              <a:rPr lang="en-US" dirty="0" smtClean="0"/>
              <a:t>Class 3: User generated Virtual Machines</a:t>
            </a:r>
          </a:p>
          <a:p>
            <a:pPr lvl="1"/>
            <a:r>
              <a:rPr lang="en-US" dirty="0" smtClean="0"/>
              <a:t>No trust relation</a:t>
            </a:r>
          </a:p>
          <a:p>
            <a:pPr lvl="1"/>
            <a:r>
              <a:rPr lang="en-US" dirty="0" smtClean="0"/>
              <a:t>Requires appropriate security measures</a:t>
            </a:r>
            <a:endParaRPr lang="nl-NL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68D6C-8611-4258-9FC4-BBCCDCC72520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7223" y="4406900"/>
            <a:ext cx="7637489" cy="1362075"/>
          </a:xfrm>
        </p:spPr>
        <p:txBody>
          <a:bodyPr/>
          <a:lstStyle/>
          <a:p>
            <a:r>
              <a:rPr lang="en-US" dirty="0" smtClean="0"/>
              <a:t>Status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57223" y="2906713"/>
            <a:ext cx="7637489" cy="1500187"/>
          </a:xfrm>
        </p:spPr>
        <p:txBody>
          <a:bodyPr/>
          <a:lstStyle/>
          <a:p>
            <a:r>
              <a:rPr lang="en-US" dirty="0" smtClean="0"/>
              <a:t>Different VM Classes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68D6C-8611-4258-9FC4-BBCCDCC72520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0"/>
          <p:cNvSpPr>
            <a:spLocks noChangeArrowheads="1"/>
          </p:cNvSpPr>
          <p:nvPr/>
        </p:nvSpPr>
        <p:spPr bwMode="auto">
          <a:xfrm>
            <a:off x="1214413" y="1143000"/>
            <a:ext cx="6000750" cy="1214438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Resource management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24578" name="Rounded Rectangle 35"/>
          <p:cNvSpPr>
            <a:spLocks noChangeArrowheads="1"/>
          </p:cNvSpPr>
          <p:nvPr/>
        </p:nvSpPr>
        <p:spPr bwMode="auto">
          <a:xfrm>
            <a:off x="1142976" y="3500438"/>
            <a:ext cx="7215187" cy="28575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dirty="0">
                <a:solidFill>
                  <a:srgbClr val="002060"/>
                </a:solidFill>
              </a:rPr>
              <a:t>Site infrastructure</a:t>
            </a:r>
          </a:p>
        </p:txBody>
      </p:sp>
      <p:cxnSp>
        <p:nvCxnSpPr>
          <p:cNvPr id="23" name="Straight Arrow Connector 22"/>
          <p:cNvCxnSpPr>
            <a:cxnSpLocks noChangeShapeType="1"/>
            <a:endCxn id="16" idx="0"/>
          </p:cNvCxnSpPr>
          <p:nvPr/>
        </p:nvCxnSpPr>
        <p:spPr bwMode="auto">
          <a:xfrm>
            <a:off x="6143636" y="3571876"/>
            <a:ext cx="571465" cy="428624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ffectLst/>
        </p:spPr>
      </p:cxn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1066800" y="214298"/>
            <a:ext cx="7772400" cy="1143000"/>
          </a:xfrm>
        </p:spPr>
        <p:txBody>
          <a:bodyPr/>
          <a:lstStyle/>
          <a:p>
            <a:r>
              <a:rPr lang="en-US" dirty="0" smtClean="0"/>
              <a:t>Typical use case Class 1 VM</a:t>
            </a:r>
            <a:endParaRPr lang="nl-NL" dirty="0" smtClean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0108A-55E8-4C2D-B9F6-4F2ADD3A3C8A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  <p:sp>
        <p:nvSpPr>
          <p:cNvPr id="24584" name="Rounded Rectangle 6"/>
          <p:cNvSpPr>
            <a:spLocks noChangeArrowheads="1"/>
          </p:cNvSpPr>
          <p:nvPr/>
        </p:nvSpPr>
        <p:spPr bwMode="auto">
          <a:xfrm>
            <a:off x="1428726" y="1571625"/>
            <a:ext cx="2000250" cy="785813"/>
          </a:xfrm>
          <a:prstGeom prst="roundRect">
            <a:avLst>
              <a:gd name="adj" fmla="val 16667"/>
            </a:avLst>
          </a:prstGeom>
          <a:solidFill>
            <a:srgbClr val="A4B5E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</a:rPr>
              <a:t>Torque/PBS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4585" name="Oval 11"/>
          <p:cNvSpPr>
            <a:spLocks noChangeArrowheads="1"/>
          </p:cNvSpPr>
          <p:nvPr/>
        </p:nvSpPr>
        <p:spPr bwMode="auto">
          <a:xfrm>
            <a:off x="6286476" y="5429250"/>
            <a:ext cx="214312" cy="214313"/>
          </a:xfrm>
          <a:prstGeom prst="ellipse">
            <a:avLst/>
          </a:prstGeom>
          <a:solidFill>
            <a:srgbClr val="003399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nl-NL">
              <a:solidFill>
                <a:srgbClr val="FFFFFF"/>
              </a:solidFill>
            </a:endParaRPr>
          </a:p>
        </p:txBody>
      </p:sp>
      <p:sp>
        <p:nvSpPr>
          <p:cNvPr id="24586" name="Oval 12"/>
          <p:cNvSpPr>
            <a:spLocks noChangeArrowheads="1"/>
          </p:cNvSpPr>
          <p:nvPr/>
        </p:nvSpPr>
        <p:spPr bwMode="auto">
          <a:xfrm>
            <a:off x="6929413" y="5429250"/>
            <a:ext cx="214313" cy="214313"/>
          </a:xfrm>
          <a:prstGeom prst="ellipse">
            <a:avLst/>
          </a:prstGeom>
          <a:solidFill>
            <a:srgbClr val="003399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nl-NL">
              <a:solidFill>
                <a:srgbClr val="FFFFFF"/>
              </a:solidFill>
            </a:endParaRPr>
          </a:p>
        </p:txBody>
      </p:sp>
      <p:sp>
        <p:nvSpPr>
          <p:cNvPr id="24587" name="Oval 13"/>
          <p:cNvSpPr>
            <a:spLocks noChangeArrowheads="1"/>
          </p:cNvSpPr>
          <p:nvPr/>
        </p:nvSpPr>
        <p:spPr bwMode="auto">
          <a:xfrm>
            <a:off x="7572351" y="5429250"/>
            <a:ext cx="214312" cy="214313"/>
          </a:xfrm>
          <a:prstGeom prst="ellipse">
            <a:avLst/>
          </a:prstGeom>
          <a:solidFill>
            <a:srgbClr val="003399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nl-NL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28860" y="5143518"/>
            <a:ext cx="3000375" cy="857250"/>
          </a:xfrm>
          <a:prstGeom prst="rect">
            <a:avLst/>
          </a:prstGeom>
          <a:solidFill>
            <a:srgbClr val="003399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rgbClr val="FFFFFF"/>
                </a:solidFill>
              </a:rPr>
              <a:t>Box 2</a:t>
            </a:r>
          </a:p>
          <a:p>
            <a:pPr algn="ctr" eaLnBrk="0" hangingPunct="0"/>
            <a:r>
              <a:rPr lang="en-US">
                <a:solidFill>
                  <a:srgbClr val="FFFFFF"/>
                </a:solidFill>
              </a:rPr>
              <a:t>“8 Virtual SL4 WNs”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214913" y="4000500"/>
            <a:ext cx="3000375" cy="857250"/>
          </a:xfrm>
          <a:prstGeom prst="rect">
            <a:avLst/>
          </a:prstGeom>
          <a:solidFill>
            <a:srgbClr val="003399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dirty="0">
                <a:solidFill>
                  <a:srgbClr val="FFFFFF"/>
                </a:solidFill>
              </a:rPr>
              <a:t>Box 3</a:t>
            </a:r>
          </a:p>
          <a:p>
            <a:pPr algn="ctr" eaLnBrk="0" hangingPunct="0"/>
            <a:r>
              <a:rPr lang="en-US" dirty="0">
                <a:solidFill>
                  <a:srgbClr val="FFFFFF"/>
                </a:solidFill>
              </a:rPr>
              <a:t>“8 Virtual SL5 WNs”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286226" y="1643063"/>
            <a:ext cx="2714625" cy="714375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</a:rPr>
              <a:t>Virtual Machine Manager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4591" name="Rectangle 17"/>
          <p:cNvSpPr>
            <a:spLocks noChangeArrowheads="1"/>
          </p:cNvSpPr>
          <p:nvPr/>
        </p:nvSpPr>
        <p:spPr bwMode="auto">
          <a:xfrm>
            <a:off x="1857351" y="2357438"/>
            <a:ext cx="1143000" cy="1428750"/>
          </a:xfrm>
          <a:prstGeom prst="rect">
            <a:avLst/>
          </a:prstGeom>
          <a:solidFill>
            <a:srgbClr val="003399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dirty="0">
                <a:solidFill>
                  <a:srgbClr val="FFFFFF"/>
                </a:solidFill>
              </a:rPr>
              <a:t>Job queue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72038" y="2357438"/>
            <a:ext cx="1071563" cy="1428750"/>
          </a:xfrm>
          <a:prstGeom prst="rect">
            <a:avLst/>
          </a:prstGeom>
          <a:solidFill>
            <a:srgbClr val="003399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rgbClr val="FFFFFF"/>
                </a:solidFill>
              </a:rPr>
              <a:t>VM</a:t>
            </a:r>
          </a:p>
          <a:p>
            <a:pPr algn="ctr" eaLnBrk="0" hangingPunct="0"/>
            <a:r>
              <a:rPr lang="en-US">
                <a:solidFill>
                  <a:srgbClr val="FFFFFF"/>
                </a:solidFill>
              </a:rPr>
              <a:t>queue</a:t>
            </a:r>
            <a:endParaRPr lang="nl-NL">
              <a:solidFill>
                <a:srgbClr val="FFFFFF"/>
              </a:solidFill>
            </a:endParaRPr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rot="5400000">
            <a:off x="4071929" y="4143387"/>
            <a:ext cx="1357323" cy="642931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ffectLst/>
        </p:spPr>
      </p:cxnSp>
      <p:sp>
        <p:nvSpPr>
          <p:cNvPr id="24594" name="Rectangle 7"/>
          <p:cNvSpPr>
            <a:spLocks noChangeArrowheads="1"/>
          </p:cNvSpPr>
          <p:nvPr/>
        </p:nvSpPr>
        <p:spPr bwMode="auto">
          <a:xfrm>
            <a:off x="1285851" y="4071942"/>
            <a:ext cx="2286000" cy="857250"/>
          </a:xfrm>
          <a:prstGeom prst="rect">
            <a:avLst/>
          </a:prstGeom>
          <a:solidFill>
            <a:srgbClr val="003399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>
                <a:solidFill>
                  <a:srgbClr val="FFFFFF"/>
                </a:solidFill>
              </a:rPr>
              <a:t>Box 1</a:t>
            </a:r>
          </a:p>
          <a:p>
            <a:pPr algn="ctr" eaLnBrk="0" hangingPunct="0"/>
            <a:r>
              <a:rPr lang="en-US">
                <a:solidFill>
                  <a:srgbClr val="FFFFFF"/>
                </a:solidFill>
              </a:rPr>
              <a:t>“Normal WN”</a:t>
            </a:r>
            <a:endParaRPr lang="nl-NL">
              <a:solidFill>
                <a:srgbClr val="FFFFFF"/>
              </a:solidFill>
            </a:endParaRPr>
          </a:p>
        </p:txBody>
      </p:sp>
      <p:cxnSp>
        <p:nvCxnSpPr>
          <p:cNvPr id="24595" name="Straight Arrow Connector 37"/>
          <p:cNvCxnSpPr>
            <a:cxnSpLocks noChangeShapeType="1"/>
            <a:stCxn id="24591" idx="2"/>
            <a:endCxn id="24594" idx="0"/>
          </p:cNvCxnSpPr>
          <p:nvPr/>
        </p:nvCxnSpPr>
        <p:spPr bwMode="auto">
          <a:xfrm rot="5400000">
            <a:off x="2285974" y="3929065"/>
            <a:ext cx="285754" cy="15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ffectLst/>
        </p:spPr>
      </p:cxnSp>
      <p:cxnSp>
        <p:nvCxnSpPr>
          <p:cNvPr id="79" name="Straight Arrow Connector 78"/>
          <p:cNvCxnSpPr>
            <a:cxnSpLocks noChangeShapeType="1"/>
            <a:endCxn id="15" idx="0"/>
          </p:cNvCxnSpPr>
          <p:nvPr/>
        </p:nvCxnSpPr>
        <p:spPr bwMode="auto">
          <a:xfrm rot="16200000" flipH="1">
            <a:off x="2750322" y="3964792"/>
            <a:ext cx="1428766" cy="92868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ffectLst/>
        </p:spPr>
      </p:cxnSp>
      <p:cxnSp>
        <p:nvCxnSpPr>
          <p:cNvPr id="28" name="Straight Arrow Connector 27"/>
          <p:cNvCxnSpPr>
            <a:cxnSpLocks noChangeShapeType="1"/>
            <a:endCxn id="16" idx="1"/>
          </p:cNvCxnSpPr>
          <p:nvPr/>
        </p:nvCxnSpPr>
        <p:spPr bwMode="auto">
          <a:xfrm>
            <a:off x="3000364" y="3571876"/>
            <a:ext cx="2214549" cy="857249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Typical use case Class 2 VM</a:t>
            </a:r>
            <a:endParaRPr lang="nl-NL" smtClean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066800" y="1714488"/>
            <a:ext cx="7772400" cy="4357718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Analysis on Virtual Machines</a:t>
            </a:r>
          </a:p>
          <a:p>
            <a:r>
              <a:rPr lang="en-US" dirty="0" smtClean="0"/>
              <a:t>Run minimal analysis on desktop/laptop</a:t>
            </a:r>
          </a:p>
          <a:p>
            <a:pPr lvl="1"/>
            <a:r>
              <a:rPr lang="en-US" dirty="0" smtClean="0"/>
              <a:t>Access to grid services</a:t>
            </a:r>
          </a:p>
          <a:p>
            <a:r>
              <a:rPr lang="en-US" dirty="0" smtClean="0"/>
              <a:t>Run full analysis on the grid</a:t>
            </a:r>
          </a:p>
          <a:p>
            <a:pPr lvl="1"/>
            <a:r>
              <a:rPr lang="en-US" dirty="0" smtClean="0"/>
              <a:t>Identical environment</a:t>
            </a:r>
          </a:p>
          <a:p>
            <a:pPr lvl="1"/>
            <a:r>
              <a:rPr lang="en-US" dirty="0" smtClean="0"/>
              <a:t>Identical access to grid services</a:t>
            </a:r>
          </a:p>
          <a:p>
            <a:r>
              <a:rPr lang="en-US" dirty="0" smtClean="0"/>
              <a:t>No interest to become system administrator</a:t>
            </a:r>
          </a:p>
          <a:p>
            <a:pPr lvl="1"/>
            <a:r>
              <a:rPr lang="en-US" dirty="0" smtClean="0"/>
              <a:t>Standard experiment software is sufficient</a:t>
            </a:r>
          </a:p>
          <a:p>
            <a:pPr lvl="1">
              <a:buNone/>
            </a:pPr>
            <a:endParaRPr lang="nl-NL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2010</a:t>
            </a:r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BIG Grid - Virtualization working group</a:t>
            </a:r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68D6C-8611-4258-9FC4-BBCCDCC72520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 Theme 1">
      <a:dk1>
        <a:srgbClr val="868686"/>
      </a:dk1>
      <a:lt1>
        <a:srgbClr val="FFFFFF"/>
      </a:lt1>
      <a:dk2>
        <a:srgbClr val="000000"/>
      </a:dk2>
      <a:lt2>
        <a:srgbClr val="FFFF00"/>
      </a:lt2>
      <a:accent1>
        <a:srgbClr val="66FF33"/>
      </a:accent1>
      <a:accent2>
        <a:srgbClr val="CC3300"/>
      </a:accent2>
      <a:accent3>
        <a:srgbClr val="AAAAAA"/>
      </a:accent3>
      <a:accent4>
        <a:srgbClr val="DADADA"/>
      </a:accent4>
      <a:accent5>
        <a:srgbClr val="B8FFAD"/>
      </a:accent5>
      <a:accent6>
        <a:srgbClr val="B92D00"/>
      </a:accent6>
      <a:hlink>
        <a:srgbClr val="0000FF"/>
      </a:hlink>
      <a:folHlink>
        <a:srgbClr val="008080"/>
      </a:folHlink>
    </a:clrScheme>
    <a:fontScheme name="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868686"/>
        </a:dk1>
        <a:lt1>
          <a:srgbClr val="FFFFFF"/>
        </a:lt1>
        <a:dk2>
          <a:srgbClr val="000000"/>
        </a:dk2>
        <a:lt2>
          <a:srgbClr val="FFFF00"/>
        </a:lt2>
        <a:accent1>
          <a:srgbClr val="66FF33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B8FFAD"/>
        </a:accent5>
        <a:accent6>
          <a:srgbClr val="B92D00"/>
        </a:accent6>
        <a:hlink>
          <a:srgbClr val="0000FF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9966FF"/>
        </a:dk2>
        <a:lt2>
          <a:srgbClr val="CBCBCB"/>
        </a:lt2>
        <a:accent1>
          <a:srgbClr val="6699FF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6B6B6B"/>
        </a:accent6>
        <a:hlink>
          <a:srgbClr val="00CCCC"/>
        </a:hlink>
        <a:folHlink>
          <a:srgbClr val="FF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</Template>
  <TotalTime>3145</TotalTime>
  <Words>1256</Words>
  <Application>Microsoft Office PowerPoint</Application>
  <PresentationFormat>On-screen Show (4:3)</PresentationFormat>
  <Paragraphs>327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Black</vt:lpstr>
      <vt:lpstr>Virtual Machines on BiG Grid</vt:lpstr>
      <vt:lpstr>Contents</vt:lpstr>
      <vt:lpstr>Introduction</vt:lpstr>
      <vt:lpstr>BiG Grid VM Working Group</vt:lpstr>
      <vt:lpstr>Motivation: Why Virtual Machines?</vt:lpstr>
      <vt:lpstr>Different VM classes</vt:lpstr>
      <vt:lpstr>Status</vt:lpstr>
      <vt:lpstr>Typical use case Class 1 VM</vt:lpstr>
      <vt:lpstr>Typical use case Class 2 VM</vt:lpstr>
      <vt:lpstr>Between Class 1 and 2/3: WNoDeS</vt:lpstr>
      <vt:lpstr>HEPiX VM working group</vt:lpstr>
      <vt:lpstr>Draft Security Policy</vt:lpstr>
      <vt:lpstr>Slide 13</vt:lpstr>
      <vt:lpstr>BiG Grid Policy Addendum</vt:lpstr>
      <vt:lpstr>Other applicable policies</vt:lpstr>
      <vt:lpstr>Relevant policy statements</vt:lpstr>
      <vt:lpstr>VM Image Catalog</vt:lpstr>
      <vt:lpstr>Slide 18</vt:lpstr>
      <vt:lpstr>How does this fit in the gLite middleware?</vt:lpstr>
      <vt:lpstr>Local Policy Enforcement</vt:lpstr>
      <vt:lpstr>Execution Environment Service</vt:lpstr>
      <vt:lpstr>Deployment</vt:lpstr>
      <vt:lpstr>Typical use case Class 3 VM</vt:lpstr>
      <vt:lpstr>Cloudia project, SARA</vt:lpstr>
      <vt:lpstr>Already made HPC weekly</vt:lpstr>
      <vt:lpstr>Challenges</vt:lpstr>
      <vt:lpstr>Distributing VM images</vt:lpstr>
      <vt:lpstr>Cached copy-on-write</vt:lpstr>
      <vt:lpstr>Hybrid solution: integration</vt:lpstr>
      <vt:lpstr>Reliability / Usability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Sky computing</dc:title>
  <dc:creator>Sander Klous</dc:creator>
  <cp:lastModifiedBy>Sander Klous</cp:lastModifiedBy>
  <cp:revision>326</cp:revision>
  <cp:lastPrinted>1904-01-01T00:00:00Z</cp:lastPrinted>
  <dcterms:created xsi:type="dcterms:W3CDTF">2009-06-29T07:36:38Z</dcterms:created>
  <dcterms:modified xsi:type="dcterms:W3CDTF">2010-05-14T21:21:00Z</dcterms:modified>
</cp:coreProperties>
</file>