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3" r:id="rId23"/>
    <p:sldId id="278" r:id="rId24"/>
    <p:sldId id="294" r:id="rId25"/>
    <p:sldId id="279" r:id="rId26"/>
    <p:sldId id="295" r:id="rId27"/>
    <p:sldId id="296" r:id="rId28"/>
    <p:sldId id="280" r:id="rId29"/>
    <p:sldId id="297" r:id="rId30"/>
    <p:sldId id="275" r:id="rId31"/>
    <p:sldId id="276" r:id="rId32"/>
    <p:sldId id="277" r:id="rId33"/>
    <p:sldId id="346" r:id="rId34"/>
    <p:sldId id="281" r:id="rId35"/>
    <p:sldId id="283" r:id="rId36"/>
    <p:sldId id="284" r:id="rId37"/>
    <p:sldId id="286" r:id="rId38"/>
    <p:sldId id="287" r:id="rId39"/>
    <p:sldId id="288" r:id="rId40"/>
    <p:sldId id="291" r:id="rId41"/>
    <p:sldId id="290" r:id="rId42"/>
    <p:sldId id="298" r:id="rId43"/>
    <p:sldId id="285" r:id="rId44"/>
    <p:sldId id="289" r:id="rId45"/>
    <p:sldId id="299" r:id="rId46"/>
    <p:sldId id="300" r:id="rId47"/>
    <p:sldId id="301" r:id="rId48"/>
    <p:sldId id="302" r:id="rId49"/>
    <p:sldId id="303" r:id="rId50"/>
    <p:sldId id="305" r:id="rId51"/>
    <p:sldId id="306" r:id="rId52"/>
    <p:sldId id="309" r:id="rId53"/>
    <p:sldId id="310" r:id="rId54"/>
    <p:sldId id="307" r:id="rId55"/>
    <p:sldId id="308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40" r:id="rId70"/>
    <p:sldId id="341" r:id="rId71"/>
    <p:sldId id="343" r:id="rId72"/>
    <p:sldId id="342" r:id="rId73"/>
    <p:sldId id="324" r:id="rId74"/>
    <p:sldId id="339" r:id="rId75"/>
    <p:sldId id="327" r:id="rId76"/>
    <p:sldId id="328" r:id="rId77"/>
    <p:sldId id="325" r:id="rId78"/>
    <p:sldId id="326" r:id="rId79"/>
    <p:sldId id="332" r:id="rId80"/>
    <p:sldId id="344" r:id="rId81"/>
    <p:sldId id="345" r:id="rId82"/>
    <p:sldId id="333" r:id="rId83"/>
    <p:sldId id="334" r:id="rId84"/>
    <p:sldId id="335" r:id="rId85"/>
    <p:sldId id="336" r:id="rId86"/>
    <p:sldId id="347" r:id="rId87"/>
    <p:sldId id="338" r:id="rId8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2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5D4F-905D-4D97-8C4B-D3939899DEF0}" type="datetimeFigureOut">
              <a:rPr lang="it-IT" smtClean="0"/>
              <a:pPr/>
              <a:t>14/05/2010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2E83-A402-4925-AECC-25552E0A0A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puntini</a:t>
            </a:r>
            <a:r>
              <a:rPr lang="it-IT" baseline="0" dirty="0" smtClean="0"/>
              <a:t> servono solo ad indicare che si può specificare molto altro</a:t>
            </a:r>
          </a:p>
          <a:p>
            <a:pPr lvl="1"/>
            <a:r>
              <a:rPr lang="it-IT" dirty="0" smtClean="0"/>
              <a:t>Servizi associati agli host</a:t>
            </a:r>
          </a:p>
          <a:p>
            <a:pPr lvl="1"/>
            <a:r>
              <a:rPr lang="it-IT" dirty="0" smtClean="0"/>
              <a:t>Comandi per il checking dello stato di un host o servizio, o per la gestione degli eventi</a:t>
            </a:r>
          </a:p>
          <a:p>
            <a:pPr lvl="1"/>
            <a:r>
              <a:rPr lang="it-IT" dirty="0" smtClean="0"/>
              <a:t>Contatti degli amministratori, per la gestione delle notifiche</a:t>
            </a:r>
          </a:p>
          <a:p>
            <a:pPr lvl="1"/>
            <a:r>
              <a:rPr lang="it-IT" dirty="0" smtClean="0"/>
              <a:t>[...]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Vedere se É possibile associare un’utenza sul sistema ad un contatto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Aggiungere</a:t>
            </a:r>
            <a:r>
              <a:rPr lang="it-IT" baseline="0" dirty="0" smtClean="0"/>
              <a:t> delle screen shot di configurazine tra una slide a l’altra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Agiungere prima di questo</a:t>
            </a:r>
            <a:r>
              <a:rPr lang="it-IT" baseline="0" dirty="0" smtClean="0"/>
              <a:t> un bel po di screenshot!!!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Cos’altro posso aggiungere su Nagios e</a:t>
            </a:r>
            <a:r>
              <a:rPr lang="it-IT" baseline="0" dirty="0" smtClean="0"/>
              <a:t> panoptes? Accorgimenti adottati sulla formattazione....può essere rilevante?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2E83-A402-4925-AECC-25552E0A0ADF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510384-E18C-4839-ACEB-14C4AD4A0E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agio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mstools3.kekekasvi.co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5.gif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image" Target="../media/image3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0.gif"/><Relationship Id="rId9" Type="http://schemas.openxmlformats.org/officeDocument/2006/relationships/image" Target="../media/image42.jpeg"/><Relationship Id="rId14" Type="http://schemas.openxmlformats.org/officeDocument/2006/relationships/image" Target="../media/image44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linux-ha.org/wiki/Main_Page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drbd.org/home/what-is-drbd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5.gif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image" Target="../media/image3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0" Type="http://schemas.openxmlformats.org/officeDocument/2006/relationships/image" Target="../media/image44.gif"/><Relationship Id="rId4" Type="http://schemas.openxmlformats.org/officeDocument/2006/relationships/image" Target="../media/image30.gif"/><Relationship Id="rId9" Type="http://schemas.openxmlformats.org/officeDocument/2006/relationships/image" Target="../media/image33.gif"/><Relationship Id="rId14" Type="http://schemas.openxmlformats.org/officeDocument/2006/relationships/image" Target="../media/image4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3.gif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0.gif"/><Relationship Id="rId9" Type="http://schemas.openxmlformats.org/officeDocument/2006/relationships/image" Target="../media/image44.gif"/><Relationship Id="rId14" Type="http://schemas.openxmlformats.org/officeDocument/2006/relationships/image" Target="../media/image35.gi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785926"/>
            <a:ext cx="8072462" cy="1472184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/>
              <a:t>Panoptes</a:t>
            </a:r>
            <a:r>
              <a:rPr lang="it-IT" sz="2800" dirty="0" smtClean="0"/>
              <a:t>: </a:t>
            </a:r>
            <a:r>
              <a:rPr lang="it-IT" sz="2800" dirty="0" smtClean="0"/>
              <a:t>cluster </a:t>
            </a:r>
            <a:r>
              <a:rPr lang="it-IT" sz="2800" dirty="0" smtClean="0"/>
              <a:t>HA di monitoraggio della rete</a:t>
            </a:r>
            <a:endParaRPr lang="it-IT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7406640" cy="8572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1800" dirty="0" smtClean="0"/>
              <a:t>Giuseppe </a:t>
            </a:r>
            <a:r>
              <a:rPr lang="it-IT" sz="1800" dirty="0" err="1" smtClean="0"/>
              <a:t>Sava</a:t>
            </a:r>
            <a:r>
              <a:rPr lang="it-IT" sz="1800" dirty="0" smtClean="0"/>
              <a:t>, </a:t>
            </a:r>
            <a:r>
              <a:rPr lang="it-IT" sz="1800" dirty="0" smtClean="0"/>
              <a:t> INFN Sez. di Catania, </a:t>
            </a:r>
            <a:r>
              <a:rPr lang="it-IT" sz="1800" dirty="0" err="1" smtClean="0"/>
              <a:t>Netgroup</a:t>
            </a:r>
            <a:r>
              <a:rPr lang="it-IT" sz="1800" dirty="0" smtClean="0"/>
              <a:t> </a:t>
            </a:r>
          </a:p>
          <a:p>
            <a:pPr algn="ctr"/>
            <a:r>
              <a:rPr lang="it-IT" sz="1800" dirty="0" smtClean="0"/>
              <a:t>Andrea </a:t>
            </a:r>
            <a:r>
              <a:rPr lang="it-IT" sz="1800" dirty="0" smtClean="0"/>
              <a:t>Francesco Fornaia,  INFN Sez. di Catania</a:t>
            </a:r>
          </a:p>
          <a:p>
            <a:pPr algn="ctr"/>
            <a:r>
              <a:rPr lang="it-IT" sz="1800" dirty="0" smtClean="0"/>
              <a:t>Gianni Mario </a:t>
            </a:r>
            <a:r>
              <a:rPr lang="it-IT" sz="1800" dirty="0" err="1" smtClean="0"/>
              <a:t>Ricciardi</a:t>
            </a:r>
            <a:r>
              <a:rPr lang="it-IT" sz="1800" dirty="0" smtClean="0"/>
              <a:t>,  </a:t>
            </a:r>
            <a:r>
              <a:rPr lang="it-IT" sz="1800" dirty="0" err="1" smtClean="0"/>
              <a:t>Korea</a:t>
            </a:r>
            <a:r>
              <a:rPr lang="it-IT" sz="1800" dirty="0" smtClean="0"/>
              <a:t> </a:t>
            </a:r>
            <a:r>
              <a:rPr lang="it-IT" sz="1800" dirty="0" err="1" smtClean="0"/>
              <a:t>Institute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Science and </a:t>
            </a:r>
            <a:r>
              <a:rPr lang="it-IT" sz="1800" dirty="0" err="1" smtClean="0"/>
              <a:t>Technology</a:t>
            </a:r>
            <a:r>
              <a:rPr lang="it-IT" sz="1800" dirty="0" smtClean="0"/>
              <a:t> Information</a:t>
            </a:r>
          </a:p>
        </p:txBody>
      </p:sp>
      <p:sp>
        <p:nvSpPr>
          <p:cNvPr id="93187" name="AutoShape 3" descr="TriGrid V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3188" name="AutoShape 4" descr="Comet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3189" name="AutoShape 5" descr="UniversitÃ  di Catani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3186" name="AutoShape 2" descr="INFN Grid"/>
          <p:cNvSpPr>
            <a:spLocks noChangeAspect="1" noChangeArrowheads="1"/>
          </p:cNvSpPr>
          <p:nvPr/>
        </p:nvSpPr>
        <p:spPr bwMode="auto">
          <a:xfrm>
            <a:off x="427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3191" name="AutoShape 7" descr="INFN 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42"/>
            <a:ext cx="2090734" cy="16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Panoptes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Architettura</a:t>
            </a:r>
            <a:r>
              <a:rPr lang="it-IT" dirty="0" smtClean="0"/>
              <a:t> basata su sistemi open source per il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monitoraggio</a:t>
            </a:r>
            <a:r>
              <a:rPr lang="it-IT" dirty="0" smtClean="0"/>
              <a:t> della rete 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notifica</a:t>
            </a:r>
            <a:r>
              <a:rPr lang="it-IT" dirty="0" smtClean="0"/>
              <a:t> di </a:t>
            </a:r>
            <a:r>
              <a:rPr lang="it-IT" dirty="0" err="1" smtClean="0"/>
              <a:t>failure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consente agli amministratori di avere in tempo reale tutte le informazioni utili, mediante un'interfaccia web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all-in-one-page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dirty="0" err="1" smtClean="0"/>
              <a:t>Panoptes</a:t>
            </a:r>
            <a:r>
              <a:rPr lang="it-IT" dirty="0" smtClean="0"/>
              <a:t> è stato inoltre progettato per inoltrare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notifiche</a:t>
            </a:r>
            <a:r>
              <a:rPr lang="it-IT" dirty="0" smtClean="0"/>
              <a:t> di </a:t>
            </a:r>
            <a:r>
              <a:rPr lang="it-IT" dirty="0" err="1" smtClean="0"/>
              <a:t>failure</a:t>
            </a:r>
            <a:r>
              <a:rPr lang="it-IT" dirty="0" smtClean="0"/>
              <a:t> anche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assenza di connettività </a:t>
            </a:r>
            <a:r>
              <a:rPr lang="it-IT" dirty="0" smtClean="0"/>
              <a:t>di rete mediante un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sms-gateway</a:t>
            </a:r>
            <a:r>
              <a:rPr lang="it-IT" dirty="0" smtClean="0"/>
              <a:t> </a:t>
            </a:r>
          </a:p>
          <a:p>
            <a:r>
              <a:rPr lang="it-IT" dirty="0" smtClean="0"/>
              <a:t>La costante disponibilità del servizio di monitoraggio e notifica è garantita dall'architettura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cluster in HA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Panoptes v.2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715304" cy="386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 del sistema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4357717" cy="236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9"/>
            <a:ext cx="4315141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5429256" y="1857364"/>
            <a:ext cx="317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Giano</a:t>
            </a:r>
          </a:p>
          <a:p>
            <a:r>
              <a:rPr lang="it-IT" sz="2400" dirty="0" smtClean="0"/>
              <a:t>Basato su </a:t>
            </a:r>
            <a:r>
              <a:rPr lang="it-IT" sz="2400" dirty="0" err="1" smtClean="0"/>
              <a:t>NetSaint</a:t>
            </a:r>
            <a:endParaRPr lang="it-IT" sz="2400" dirty="0" smtClean="0"/>
          </a:p>
          <a:p>
            <a:r>
              <a:rPr lang="it-IT" sz="2400" dirty="0" smtClean="0"/>
              <a:t>2001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72132" y="4214818"/>
            <a:ext cx="3174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Panoptes v. 1</a:t>
            </a:r>
          </a:p>
          <a:p>
            <a:r>
              <a:rPr lang="it-IT" sz="2400" dirty="0" smtClean="0"/>
              <a:t>Versione precedente del sistema attuale</a:t>
            </a:r>
          </a:p>
          <a:p>
            <a:r>
              <a:rPr lang="it-IT" sz="2400" dirty="0" smtClean="0"/>
              <a:t>2007</a:t>
            </a:r>
            <a:endParaRPr lang="it-IT" sz="2400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Argus Panoptes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800" i="1" dirty="0" smtClean="0">
                <a:latin typeface="Comic Sans MS" pitchFamily="66" charset="0"/>
              </a:rPr>
              <a:t>   </a:t>
            </a:r>
            <a:r>
              <a:rPr lang="it-IT" sz="2800" dirty="0" smtClean="0"/>
              <a:t>Nella mitologia greca, 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Argus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Panoptes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era un gigante con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occhi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che dormiva tenendone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chiusi solo alcuni </a:t>
            </a:r>
            <a:r>
              <a:rPr lang="it-IT" sz="2800" dirty="0" smtClean="0"/>
              <a:t>(grande esempio di capacità di monitoraggio !).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Secondo il mito, Argo era stato inviato a sorvegliare Io.</a:t>
            </a:r>
            <a:br>
              <a:rPr lang="it-IT" sz="2800" dirty="0" smtClean="0"/>
            </a:br>
            <a:r>
              <a:rPr lang="it-IT" sz="2800" dirty="0" smtClean="0"/>
              <a:t>Zeus, per liberarla, mandò Ermes.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In uno splendido affresco del </a:t>
            </a:r>
            <a:br>
              <a:rPr lang="it-IT" sz="2800" dirty="0" smtClean="0"/>
            </a:br>
            <a:r>
              <a:rPr lang="it-IT" sz="2800" dirty="0" smtClean="0"/>
              <a:t>Palatino, a Roma, sono raffigurati</a:t>
            </a:r>
            <a:br>
              <a:rPr lang="it-IT" sz="2800" dirty="0" smtClean="0"/>
            </a:b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Ermes, Io e Argo</a:t>
            </a:r>
            <a:r>
              <a:rPr lang="it-IT" sz="2800" dirty="0" smtClean="0"/>
              <a:t>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4" descr="ar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036472"/>
            <a:ext cx="2428860" cy="282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Layout All-in-one-page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755550" cy="503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Make it easy!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Panoptes non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 propone come un nuovo programma di monitoraggio</a:t>
            </a:r>
            <a:r>
              <a:rPr lang="it-IT" dirty="0" smtClean="0"/>
              <a:t>, ma come un sistema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aggregazione</a:t>
            </a:r>
            <a:r>
              <a:rPr lang="it-IT" dirty="0" smtClean="0"/>
              <a:t> 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selezione</a:t>
            </a:r>
            <a:r>
              <a:rPr lang="it-IT" dirty="0" smtClean="0"/>
              <a:t> di informazioni ottenute da differenti prodotti open source</a:t>
            </a:r>
          </a:p>
          <a:p>
            <a:r>
              <a:rPr lang="it-IT" dirty="0" smtClean="0"/>
              <a:t>L’interfaccia web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all-in-one-page</a:t>
            </a:r>
            <a:r>
              <a:rPr lang="it-IT" dirty="0" smtClean="0"/>
              <a:t> permette di raggiungere le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funzionalità più importanti</a:t>
            </a:r>
            <a:r>
              <a:rPr lang="it-IT" dirty="0" smtClean="0"/>
              <a:t>, rendendo più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semplice</a:t>
            </a:r>
            <a:r>
              <a:rPr lang="it-IT" dirty="0" smtClean="0"/>
              <a:t> l’utilizzo quotidiano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Make it fast!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Attraverso un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drop-down menù </a:t>
            </a:r>
            <a:r>
              <a:rPr lang="it-IT" dirty="0" smtClean="0"/>
              <a:t>multilivello,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sempre visibile</a:t>
            </a:r>
            <a:r>
              <a:rPr lang="it-IT" dirty="0" smtClean="0"/>
              <a:t>, è possibile raggiungere le varie sezioni del portale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contenuto</a:t>
            </a:r>
            <a:r>
              <a:rPr lang="it-IT" dirty="0" smtClean="0"/>
              <a:t> delle pagine viene visualizzato al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sotto </a:t>
            </a:r>
            <a:r>
              <a:rPr lang="it-IT" dirty="0" smtClean="0"/>
              <a:t>del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menù</a:t>
            </a:r>
          </a:p>
          <a:p>
            <a:r>
              <a:rPr lang="it-IT" dirty="0" smtClean="0"/>
              <a:t>Solo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scroll</a:t>
            </a:r>
            <a:r>
              <a:rPr lang="it-IT" dirty="0" smtClean="0"/>
              <a:t> delle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pagine interne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Make it personal!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possono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aggiungere e rimuovere </a:t>
            </a:r>
            <a:r>
              <a:rPr lang="it-IT" dirty="0" smtClean="0"/>
              <a:t>facilmente nuove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pagine</a:t>
            </a:r>
            <a:r>
              <a:rPr lang="it-IT" dirty="0" smtClean="0"/>
              <a:t> al portale</a:t>
            </a:r>
          </a:p>
          <a:p>
            <a:r>
              <a:rPr lang="it-IT" dirty="0" smtClean="0"/>
              <a:t>Il sistema è pensato per essere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dinamico</a:t>
            </a:r>
            <a:r>
              <a:rPr lang="it-IT" dirty="0" smtClean="0"/>
              <a:t>, in continua evoluzione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Tipi di strumenti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</a:t>
            </a:r>
          </a:p>
          <a:p>
            <a:pPr lvl="1"/>
            <a:r>
              <a:rPr lang="it-IT" dirty="0" smtClean="0"/>
              <a:t>Attraverso grafici prestazionali e di stato della rete si può avere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rapidamente</a:t>
            </a:r>
            <a:r>
              <a:rPr lang="it-IT" dirty="0" smtClean="0"/>
              <a:t> informazioni sullo lo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stato della rete 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Notifica</a:t>
            </a:r>
          </a:p>
          <a:p>
            <a:pPr lvl="1"/>
            <a:r>
              <a:rPr lang="it-IT" dirty="0" smtClean="0"/>
              <a:t>In caso di anomalie o di eventi rilevanti, gli amministratri vengono notificati via e-mail e sms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Indagine</a:t>
            </a:r>
          </a:p>
          <a:p>
            <a:pPr lvl="1"/>
            <a:r>
              <a:rPr lang="it-IT" dirty="0" smtClean="0"/>
              <a:t>Attraverso pagine contenenti informazioni più dettagliate o utilizzando direttamente le GUI dei sistemi utilizzati (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 Pool</a:t>
            </a:r>
            <a:r>
              <a:rPr lang="it-IT" dirty="0" smtClean="0"/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Nagios: il cuore di Panoptes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Software Open Source, rilasciato sotto licenza GPL, per il monitoraggio di computer e risorse di rete</a:t>
            </a:r>
          </a:p>
          <a:p>
            <a:r>
              <a:rPr lang="it-IT" dirty="0" smtClean="0"/>
              <a:t>Versione corrente : 3.2.1. (9 Marzo 2010)</a:t>
            </a:r>
          </a:p>
          <a:p>
            <a:r>
              <a:rPr lang="it-IT" dirty="0" smtClean="0"/>
              <a:t>Sito ufficiale: </a:t>
            </a:r>
            <a:r>
              <a:rPr lang="it-IT" dirty="0" smtClean="0">
                <a:hlinkClick r:id="rId2"/>
              </a:rPr>
              <a:t>www.nagios.org</a:t>
            </a:r>
            <a:endParaRPr lang="it-IT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4000508" cy="257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cosa parliamo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network </a:t>
            </a:r>
            <a:r>
              <a:rPr lang="it-IT" dirty="0" err="1" smtClean="0"/>
              <a:t>monitoring</a:t>
            </a:r>
            <a:r>
              <a:rPr lang="it-IT" dirty="0" smtClean="0"/>
              <a:t> è il processo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controllo</a:t>
            </a:r>
            <a:r>
              <a:rPr lang="it-IT" dirty="0" smtClean="0"/>
              <a:t> di apparati, </a:t>
            </a:r>
            <a:r>
              <a:rPr lang="it-IT" dirty="0" err="1" smtClean="0"/>
              <a:t>host</a:t>
            </a:r>
            <a:r>
              <a:rPr lang="it-IT" dirty="0" smtClean="0"/>
              <a:t> e servizi contenuti in una rete</a:t>
            </a:r>
          </a:p>
          <a:p>
            <a:r>
              <a:rPr lang="it-IT" dirty="0" smtClean="0"/>
              <a:t>Un amministratore che ha il compito di monitorare una rete distribuita con differenti entità necessita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facility centralizzate </a:t>
            </a:r>
            <a:r>
              <a:rPr lang="it-IT" dirty="0" smtClean="0"/>
              <a:t>per il monitoraggio</a:t>
            </a:r>
          </a:p>
          <a:p>
            <a:r>
              <a:rPr lang="it-IT" dirty="0" smtClean="0"/>
              <a:t>Questo controllo permette agli amministratori di rete di mantenere una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rete affidabile </a:t>
            </a:r>
            <a:r>
              <a:rPr lang="it-IT" dirty="0" smtClean="0"/>
              <a:t>e ad alta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qualità del servizio	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che si tratta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Consiste in un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daemon</a:t>
            </a:r>
            <a:r>
              <a:rPr lang="it-IT" dirty="0" smtClean="0"/>
              <a:t> che a intervalli prestabiliti esegue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controlli su host </a:t>
            </a:r>
            <a:r>
              <a:rPr lang="it-IT" dirty="0" smtClean="0"/>
              <a:t>e sui servizi specificati usando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plugins</a:t>
            </a:r>
            <a:r>
              <a:rPr lang="it-IT" dirty="0" smtClean="0"/>
              <a:t> esterni </a:t>
            </a:r>
          </a:p>
          <a:p>
            <a:r>
              <a:rPr lang="it-IT" dirty="0" smtClean="0"/>
              <a:t>Se vengono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riscontrate anomalie </a:t>
            </a:r>
            <a:r>
              <a:rPr lang="it-IT" dirty="0" smtClean="0"/>
              <a:t>il daemon può mandare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notifiche</a:t>
            </a:r>
            <a:r>
              <a:rPr lang="it-IT" dirty="0" smtClean="0"/>
              <a:t> in diverse forme ( email, sms, etc.) ai contatti amministrativi o mandare in esecuzione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routine di gestione</a:t>
            </a:r>
          </a:p>
          <a:p>
            <a:r>
              <a:rPr lang="it-IT" dirty="0" smtClean="0"/>
              <a:t>La struttura a </a:t>
            </a:r>
            <a:r>
              <a:rPr lang="it-IT" dirty="0" err="1" smtClean="0"/>
              <a:t>plugin</a:t>
            </a:r>
            <a:r>
              <a:rPr lang="it-IT" dirty="0" smtClean="0"/>
              <a:t> rende il sistema altamente personalizzabile</a:t>
            </a:r>
          </a:p>
          <a:p>
            <a:r>
              <a:rPr lang="it-IT" dirty="0" smtClean="0"/>
              <a:t>Lo storico delle notifiche e degli eventi può essere consultato via interfaccia web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Gli oggetti principali: Host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    Attraverso 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 di configurazione </a:t>
            </a:r>
            <a:r>
              <a:rPr lang="it-IT" dirty="0" smtClean="0"/>
              <a:t>l’amministratore fornisce al sistema le informazioni necessarie, definendo i seguenti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oggetti principali</a:t>
            </a:r>
            <a:r>
              <a:rPr lang="it-IT" dirty="0" smtClean="0"/>
              <a:t>: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</a:t>
            </a:r>
          </a:p>
          <a:p>
            <a:pPr lvl="1"/>
            <a:r>
              <a:rPr lang="it-IT" dirty="0" smtClean="0"/>
              <a:t>Rappresentano tipicamente host fisici o virtuali,  stampanti di rete, </a:t>
            </a:r>
          </a:p>
          <a:p>
            <a:pPr lvl="1">
              <a:buNone/>
            </a:pPr>
            <a:r>
              <a:rPr lang="it-IT" dirty="0" smtClean="0"/>
              <a:t>   apparati..</a:t>
            </a:r>
          </a:p>
          <a:p>
            <a:pPr lvl="1"/>
            <a:r>
              <a:rPr lang="it-IT" dirty="0" smtClean="0"/>
              <a:t>Hanno un indirizzo associato</a:t>
            </a:r>
          </a:p>
          <a:p>
            <a:pPr lvl="1"/>
            <a:r>
              <a:rPr lang="it-IT" dirty="0" smtClean="0"/>
              <a:t>Hanno uno o più servizi</a:t>
            </a:r>
          </a:p>
          <a:p>
            <a:pPr lvl="1">
              <a:buNone/>
            </a:pPr>
            <a:r>
              <a:rPr lang="it-IT" dirty="0" smtClean="0"/>
              <a:t>   associati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 Group</a:t>
            </a:r>
          </a:p>
          <a:p>
            <a:pPr lvl="1"/>
            <a:r>
              <a:rPr lang="it-IT" dirty="0" smtClean="0"/>
              <a:t>Aggregazione di più host</a:t>
            </a:r>
          </a:p>
          <a:p>
            <a:pPr lvl="1"/>
            <a:r>
              <a:rPr lang="it-IT" dirty="0" smtClean="0"/>
              <a:t>Semplificano la visualizzazione</a:t>
            </a:r>
          </a:p>
          <a:p>
            <a:pPr lvl="1">
              <a:buNone/>
            </a:pPr>
            <a:r>
              <a:rPr lang="it-IT" dirty="0" smtClean="0"/>
              <a:t>	nell’interfaccia web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428892" cy="22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definizione di un </a:t>
            </a:r>
            <a:r>
              <a:rPr lang="it-IT" dirty="0" err="1" smtClean="0"/>
              <a:t>host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hostgroup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>
              <a:buNone/>
            </a:pP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hostgroup_name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Panoptes_Cluster</a:t>
            </a:r>
            <a:endParaRPr lang="it-IT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	alias			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Panoptes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Cluster</a:t>
            </a:r>
          </a:p>
          <a:p>
            <a:pPr>
              <a:buNone/>
            </a:pP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         		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panoptes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, ha-324, ha-325 </a:t>
            </a:r>
          </a:p>
          <a:p>
            <a:pPr>
              <a:buNone/>
            </a:pP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define host{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use                     	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cdc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-host-CRIT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host_name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       	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panoptes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alias                  		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panoptes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cluster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contact_groups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cdc_admins_sms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cdc_admins_email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address                 	192.167.0.229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parents                 	INFNCT_A_1_router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}</a:t>
            </a:r>
          </a:p>
          <a:p>
            <a:pPr>
              <a:buNone/>
            </a:pPr>
            <a:endParaRPr lang="it-IT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oggetti principali: Service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</a:t>
            </a:r>
          </a:p>
          <a:p>
            <a:pPr lvl="1"/>
            <a:r>
              <a:rPr lang="it-IT" dirty="0" smtClean="0"/>
              <a:t>Costituiscono la parte centrale del sistema di monitoraggio</a:t>
            </a:r>
          </a:p>
          <a:p>
            <a:pPr lvl="1"/>
            <a:r>
              <a:rPr lang="it-IT" dirty="0" smtClean="0"/>
              <a:t>Possono riferirsi ad attributi interni dell’host (CPU load, disk usage...)</a:t>
            </a:r>
          </a:p>
          <a:p>
            <a:pPr lvl="1"/>
            <a:r>
              <a:rPr lang="it-IT" dirty="0" smtClean="0"/>
              <a:t>Possono riferirsi a servizi forniti (HTTP, SSH...)</a:t>
            </a:r>
          </a:p>
          <a:p>
            <a:pPr lvl="1"/>
            <a:r>
              <a:rPr lang="it-IT" dirty="0" smtClean="0"/>
              <a:t>Tutto ciò che si vuole!</a:t>
            </a:r>
          </a:p>
          <a:p>
            <a:pPr lvl="1"/>
            <a:r>
              <a:rPr lang="it-IT" dirty="0" smtClean="0"/>
              <a:t>Ad ogni servizio corrisponde</a:t>
            </a:r>
          </a:p>
          <a:p>
            <a:pPr lvl="1">
              <a:buNone/>
            </a:pPr>
            <a:r>
              <a:rPr lang="it-IT" dirty="0" smtClean="0"/>
              <a:t>	un comando di </a:t>
            </a:r>
            <a:r>
              <a:rPr lang="it-IT" dirty="0" err="1" smtClean="0"/>
              <a:t>check</a:t>
            </a:r>
            <a:r>
              <a:rPr lang="it-IT" dirty="0" smtClean="0"/>
              <a:t>, per</a:t>
            </a:r>
          </a:p>
          <a:p>
            <a:pPr lvl="1">
              <a:buNone/>
            </a:pPr>
            <a:r>
              <a:rPr lang="it-IT" dirty="0" smtClean="0"/>
              <a:t>	determinarne lo stato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Group</a:t>
            </a:r>
          </a:p>
          <a:p>
            <a:pPr lvl="1"/>
            <a:r>
              <a:rPr lang="it-IT" dirty="0" smtClean="0"/>
              <a:t>Aggregazione di più servizi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162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definizione di un service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service{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                     		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cdc-service-CRIT</a:t>
            </a:r>
            <a:endParaRPr lang="it-IT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hostgroup_name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		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Panoptes_Cluster</a:t>
            </a:r>
            <a:endParaRPr lang="it-IT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service_description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		PING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normal_check_interval		3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retry_check_interval   		1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max_check_attempts      	4                               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check_command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   				</a:t>
            </a:r>
            <a:r>
              <a:rPr lang="it-IT" sz="2200" i="1" dirty="0" err="1" smtClean="0">
                <a:latin typeface="Arial" pitchFamily="34" charset="0"/>
                <a:cs typeface="Arial" pitchFamily="34" charset="0"/>
              </a:rPr>
              <a:t>check_ping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!100.0,20%!500.0,60%</a:t>
            </a:r>
          </a:p>
          <a:p>
            <a:pPr>
              <a:buNone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       }</a:t>
            </a:r>
          </a:p>
          <a:p>
            <a:pPr>
              <a:buNone/>
            </a:pPr>
            <a:endParaRPr lang="it-IT" sz="2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oggetti principali: Contact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Contact</a:t>
            </a:r>
          </a:p>
          <a:p>
            <a:pPr lvl="1"/>
            <a:r>
              <a:rPr lang="it-IT" dirty="0" smtClean="0"/>
              <a:t>Identificano un contatto da notificare in caso di determinati eventi (alto livello di personalizzazione) e quando è possibile inoltrare notifiche</a:t>
            </a:r>
          </a:p>
          <a:p>
            <a:pPr lvl="1"/>
            <a:r>
              <a:rPr lang="it-IT" dirty="0" smtClean="0"/>
              <a:t>Si specifica il metodo di notifica (e-mail, SMS... Indicando il relativo comando)</a:t>
            </a:r>
          </a:p>
          <a:p>
            <a:pPr lvl="1"/>
            <a:r>
              <a:rPr lang="it-IT" dirty="0" smtClean="0"/>
              <a:t>É possibile associare un’utenza sul sistema ad un contatto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Contact Group</a:t>
            </a:r>
          </a:p>
          <a:p>
            <a:pPr lvl="1"/>
            <a:r>
              <a:rPr lang="it-IT" dirty="0" smtClean="0"/>
              <a:t>Aggregazione di contatti</a:t>
            </a:r>
          </a:p>
          <a:p>
            <a:pPr lvl="1"/>
            <a:r>
              <a:rPr lang="it-IT" dirty="0" smtClean="0"/>
              <a:t>Gli host e servizi indicano come </a:t>
            </a:r>
          </a:p>
          <a:p>
            <a:pPr lvl="1">
              <a:buNone/>
            </a:pPr>
            <a:r>
              <a:rPr lang="it-IT" dirty="0" smtClean="0"/>
              <a:t>	destinatario delle notifiche il gruppo </a:t>
            </a:r>
          </a:p>
          <a:p>
            <a:pPr lvl="1">
              <a:buNone/>
            </a:pPr>
            <a:r>
              <a:rPr lang="it-IT" dirty="0" smtClean="0"/>
              <a:t>	e non il singolo contatto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72074"/>
            <a:ext cx="2004012" cy="15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definizione di un </a:t>
            </a:r>
            <a:r>
              <a:rPr lang="it-IT" dirty="0" err="1" smtClean="0"/>
              <a:t>contact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contact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contact_name</a:t>
            </a:r>
            <a:r>
              <a:rPr lang="it-IT" dirty="0" smtClean="0"/>
              <a:t>                  </a:t>
            </a:r>
            <a:r>
              <a:rPr lang="it-IT" dirty="0" err="1" smtClean="0"/>
              <a:t>afornaia_email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                	</a:t>
            </a:r>
            <a:r>
              <a:rPr lang="it-IT" dirty="0" err="1" smtClean="0"/>
              <a:t>generic_contact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alias                           	Andrea Francesco Fornaia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email</a:t>
            </a:r>
            <a:r>
              <a:rPr lang="it-IT" dirty="0" smtClean="0"/>
              <a:t>                           	fornaia.andrea@libero.it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en-US" dirty="0" err="1" smtClean="0"/>
              <a:t>service_notification_period</a:t>
            </a:r>
            <a:r>
              <a:rPr lang="en-US" dirty="0" smtClean="0"/>
              <a:t>   	24x7  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host_notification_period</a:t>
            </a:r>
            <a:r>
              <a:rPr lang="en-US" dirty="0" smtClean="0"/>
              <a:t>      	24x7  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service_notification_options</a:t>
            </a:r>
            <a:r>
              <a:rPr lang="en-US" dirty="0" smtClean="0"/>
              <a:t> 	</a:t>
            </a:r>
            <a:r>
              <a:rPr lang="en-US" dirty="0" err="1" smtClean="0"/>
              <a:t>w,u,c,r,f,s</a:t>
            </a: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host_notification_options</a:t>
            </a:r>
            <a:r>
              <a:rPr lang="en-US" dirty="0" smtClean="0"/>
              <a:t>      	</a:t>
            </a:r>
            <a:r>
              <a:rPr lang="en-US" dirty="0" err="1" smtClean="0"/>
              <a:t>d,u,r,f,s</a:t>
            </a:r>
            <a:r>
              <a:rPr lang="en-US" dirty="0" smtClean="0"/>
              <a:t>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service_notification_commands</a:t>
            </a:r>
            <a:r>
              <a:rPr lang="en-US" dirty="0" smtClean="0"/>
              <a:t>   	notify-service-by-email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host_notification_commands</a:t>
            </a:r>
            <a:r>
              <a:rPr lang="en-US" dirty="0" smtClean="0"/>
              <a:t>      	notify-host-by-email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definizione di un </a:t>
            </a:r>
            <a:r>
              <a:rPr lang="it-IT" dirty="0" err="1" smtClean="0"/>
              <a:t>contactgroup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it-IT" sz="2200" dirty="0" err="1" smtClean="0"/>
              <a:t>define</a:t>
            </a:r>
            <a:r>
              <a:rPr lang="it-IT" sz="2200" dirty="0" smtClean="0"/>
              <a:t> </a:t>
            </a:r>
            <a:r>
              <a:rPr lang="it-IT" sz="2200" dirty="0" err="1" smtClean="0"/>
              <a:t>contactgroup</a:t>
            </a:r>
            <a:r>
              <a:rPr lang="it-IT" sz="2200" dirty="0" smtClean="0"/>
              <a:t>{</a:t>
            </a:r>
          </a:p>
          <a:p>
            <a:pPr>
              <a:lnSpc>
                <a:spcPct val="80000"/>
              </a:lnSpc>
              <a:buNone/>
            </a:pPr>
            <a:r>
              <a:rPr lang="it-IT" sz="2200" dirty="0" smtClean="0"/>
              <a:t>        </a:t>
            </a:r>
            <a:r>
              <a:rPr lang="it-IT" sz="2200" dirty="0" err="1" smtClean="0"/>
              <a:t>contactgroup_name</a:t>
            </a:r>
            <a:r>
              <a:rPr lang="it-IT" sz="2200" dirty="0" smtClean="0"/>
              <a:t>       	cdc_admins_email</a:t>
            </a:r>
          </a:p>
          <a:p>
            <a:pPr>
              <a:lnSpc>
                <a:spcPct val="80000"/>
              </a:lnSpc>
              <a:buNone/>
            </a:pPr>
            <a:r>
              <a:rPr lang="it-IT" sz="2200" dirty="0" smtClean="0"/>
              <a:t>        alias                   		</a:t>
            </a:r>
            <a:r>
              <a:rPr lang="it-IT" sz="2200" dirty="0" err="1" smtClean="0"/>
              <a:t>CdC</a:t>
            </a:r>
            <a:r>
              <a:rPr lang="it-IT" sz="2200" dirty="0" smtClean="0"/>
              <a:t> </a:t>
            </a:r>
            <a:r>
              <a:rPr lang="it-IT" sz="2200" dirty="0" err="1" smtClean="0"/>
              <a:t>Administrators</a:t>
            </a:r>
            <a:r>
              <a:rPr lang="it-IT" sz="2200" dirty="0" smtClean="0"/>
              <a:t> (EMAIL)</a:t>
            </a:r>
          </a:p>
          <a:p>
            <a:pPr>
              <a:lnSpc>
                <a:spcPct val="80000"/>
              </a:lnSpc>
              <a:buNone/>
            </a:pPr>
            <a:r>
              <a:rPr lang="it-IT" sz="2200" dirty="0" smtClean="0"/>
              <a:t>        </a:t>
            </a:r>
            <a:r>
              <a:rPr lang="it-IT" sz="2200" dirty="0" err="1" smtClean="0"/>
              <a:t>members</a:t>
            </a:r>
            <a:r>
              <a:rPr lang="it-IT" sz="2200" dirty="0" smtClean="0"/>
              <a:t>                 	</a:t>
            </a:r>
            <a:r>
              <a:rPr lang="it-IT" sz="2200" dirty="0" err="1" smtClean="0"/>
              <a:t>afornaia_email</a:t>
            </a:r>
            <a:r>
              <a:rPr lang="it-IT" sz="2200" dirty="0" smtClean="0"/>
              <a:t>, </a:t>
            </a:r>
            <a:r>
              <a:rPr lang="it-IT" sz="2200" dirty="0" err="1" smtClean="0"/>
              <a:t>gsava_email</a:t>
            </a:r>
            <a:endParaRPr lang="it-IT" sz="2200" dirty="0" smtClean="0"/>
          </a:p>
          <a:p>
            <a:pPr>
              <a:lnSpc>
                <a:spcPct val="80000"/>
              </a:lnSpc>
              <a:buNone/>
            </a:pPr>
            <a:r>
              <a:rPr lang="it-IT" sz="2200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oggetti principali: Command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Command</a:t>
            </a:r>
          </a:p>
          <a:p>
            <a:pPr lvl="1"/>
            <a:r>
              <a:rPr lang="it-IT" dirty="0" smtClean="0"/>
              <a:t>È il metodo con cui Nagios effettua azioni sugli elementi del sistema</a:t>
            </a:r>
          </a:p>
          <a:p>
            <a:pPr lvl="1"/>
            <a:r>
              <a:rPr lang="it-IT" dirty="0" smtClean="0"/>
              <a:t>Ad ogni comando è associato un programma, script...  tipicamente chiamato Plugin </a:t>
            </a:r>
          </a:p>
          <a:p>
            <a:pPr lvl="2"/>
            <a:r>
              <a:rPr lang="it-IT" dirty="0" smtClean="0"/>
              <a:t>sono facili da realizzare, basta attenersi a delle interfacce di output per poter permettere a Nagios di interpretarne il risultato</a:t>
            </a:r>
          </a:p>
          <a:p>
            <a:pPr lvl="2"/>
            <a:endParaRPr lang="it-IT" dirty="0" smtClean="0"/>
          </a:p>
          <a:p>
            <a:pPr lvl="1">
              <a:buNone/>
            </a:pPr>
            <a:endParaRPr lang="it-IT" dirty="0" smtClean="0"/>
          </a:p>
          <a:p>
            <a:pPr lvl="1"/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44974"/>
            <a:ext cx="2744400" cy="7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definizione di un </a:t>
            </a:r>
            <a:r>
              <a:rPr lang="it-IT" dirty="0" err="1" smtClean="0"/>
              <a:t>command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400" dirty="0" err="1" smtClean="0"/>
              <a:t>define</a:t>
            </a:r>
            <a:r>
              <a:rPr lang="it-IT" sz="2400" dirty="0" smtClean="0"/>
              <a:t> </a:t>
            </a:r>
            <a:r>
              <a:rPr lang="it-IT" sz="2400" dirty="0" err="1" smtClean="0"/>
              <a:t>command</a:t>
            </a:r>
            <a:r>
              <a:rPr lang="it-IT" sz="2400" dirty="0" smtClean="0"/>
              <a:t>{</a:t>
            </a:r>
          </a:p>
          <a:p>
            <a:pPr>
              <a:buNone/>
            </a:pPr>
            <a:r>
              <a:rPr lang="it-IT" sz="2400" dirty="0" smtClean="0"/>
              <a:t>        </a:t>
            </a:r>
            <a:r>
              <a:rPr lang="it-IT" sz="2400" dirty="0" err="1" smtClean="0"/>
              <a:t>command_name</a:t>
            </a:r>
            <a:r>
              <a:rPr lang="it-IT" sz="2400" dirty="0" smtClean="0"/>
              <a:t>    </a:t>
            </a:r>
            <a:r>
              <a:rPr lang="it-IT" sz="2400" dirty="0" err="1" smtClean="0"/>
              <a:t>notify-service-by-sms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       </a:t>
            </a:r>
            <a:r>
              <a:rPr lang="it-IT" sz="2400" dirty="0" err="1" smtClean="0"/>
              <a:t>command_line</a:t>
            </a:r>
            <a:r>
              <a:rPr lang="it-IT" sz="2400" dirty="0" smtClean="0"/>
              <a:t>    /</a:t>
            </a:r>
            <a:r>
              <a:rPr lang="it-IT" sz="2400" dirty="0" err="1" smtClean="0"/>
              <a:t>usr</a:t>
            </a:r>
            <a:r>
              <a:rPr lang="it-IT" sz="2400" dirty="0" smtClean="0"/>
              <a:t>/</a:t>
            </a:r>
            <a:r>
              <a:rPr lang="it-IT" sz="2400" dirty="0" err="1" smtClean="0"/>
              <a:t>local</a:t>
            </a:r>
            <a:r>
              <a:rPr lang="it-IT" sz="2400" dirty="0" smtClean="0"/>
              <a:t>/</a:t>
            </a:r>
            <a:r>
              <a:rPr lang="it-IT" sz="2400" dirty="0" err="1" smtClean="0"/>
              <a:t>bin</a:t>
            </a:r>
            <a:r>
              <a:rPr lang="it-IT" sz="2400" dirty="0" smtClean="0"/>
              <a:t>/</a:t>
            </a:r>
            <a:r>
              <a:rPr lang="it-IT" sz="2400" dirty="0" err="1" smtClean="0"/>
              <a:t>sendsinglesms</a:t>
            </a:r>
            <a:r>
              <a:rPr lang="it-IT" sz="2400" dirty="0" smtClean="0"/>
              <a:t> $CONTACTPAGER$ "PANOPTES: $NOTIFICATIONTYPE$ </a:t>
            </a:r>
            <a:r>
              <a:rPr lang="it-IT" sz="2400" dirty="0" err="1" smtClean="0"/>
              <a:t>with</a:t>
            </a:r>
            <a:r>
              <a:rPr lang="it-IT" sz="2400" dirty="0" smtClean="0"/>
              <a:t> $SERVICEDESC$ on $HOSTALIAS$:$HOSTADDRESS$: state $SERVICESTATE$ in $LONGDATETIME$"&gt;/</a:t>
            </a:r>
            <a:r>
              <a:rPr lang="it-IT" sz="2400" dirty="0" err="1" smtClean="0"/>
              <a:t>dev</a:t>
            </a:r>
            <a:r>
              <a:rPr lang="it-IT" sz="2400" dirty="0" smtClean="0"/>
              <a:t>/</a:t>
            </a:r>
            <a:r>
              <a:rPr lang="it-IT" sz="2400" dirty="0" err="1" smtClean="0"/>
              <a:t>null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Osserva, raccogli, agisci, notifica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 sistema di monitoraggio deve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osservare costantemente </a:t>
            </a:r>
            <a:r>
              <a:rPr lang="it-IT" dirty="0" smtClean="0"/>
              <a:t>lo stato della rete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Raccogliere informazioni </a:t>
            </a:r>
            <a:r>
              <a:rPr lang="it-IT" dirty="0" smtClean="0"/>
              <a:t>su eventi e cambiamenti di stato dei vari elementi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Agire</a:t>
            </a:r>
            <a:r>
              <a:rPr lang="it-IT" dirty="0" smtClean="0"/>
              <a:t> in maniera autonoma, se necessario, per ripristinare lo stato ottimale del sistema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Notificare</a:t>
            </a:r>
            <a:r>
              <a:rPr lang="it-IT" dirty="0" smtClean="0"/>
              <a:t> gli amministratori in caso di anomalie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Check attivo e Check passivo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caso di check attivo, servizi e host vengono monitorati dal server Nagios mandando in esecuzione, a intervalli regolari i comandi di check indicati</a:t>
            </a:r>
          </a:p>
          <a:p>
            <a:r>
              <a:rPr lang="it-IT" dirty="0" smtClean="0"/>
              <a:t>Nel caso di check passivo, saranno altre applicazioni a scrivere, in maniera asincrona, il risultato di un check su di un file di spool, che Nagios controllerà a intervalli regolari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NRPE: Nagios Remote Plugin Executor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Tipicamente i check vengono dal server, avendo quindi solo informazioni esterne sullo stato di host e servizi</a:t>
            </a:r>
          </a:p>
          <a:p>
            <a:r>
              <a:rPr lang="it-IT" dirty="0" smtClean="0"/>
              <a:t>Attraverso NRPE, un Addon per Nagios, è possibile inserire delle probe negli host per eseguire i check localmente, rendendo disponibili informazioni interne all’host (disk usage, process number...)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514975"/>
            <a:ext cx="45624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Nagios in Panoptes</a:t>
            </a:r>
            <a:endParaRPr lang="it-IT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51269"/>
            <a:ext cx="7499350" cy="479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Dettaglio sulla nomenclatura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000628" y="1447800"/>
            <a:ext cx="3933060" cy="48006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Tutti gli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apparati</a:t>
            </a:r>
            <a:r>
              <a:rPr lang="it-IT" dirty="0" smtClean="0"/>
              <a:t> in un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unico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hostgroup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per facilitarne la visualizzazione</a:t>
            </a:r>
          </a:p>
          <a:p>
            <a:r>
              <a:rPr lang="it-IT" dirty="0" smtClean="0"/>
              <a:t>Nomenclatura per la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rapida collocazione </a:t>
            </a:r>
            <a:r>
              <a:rPr lang="it-IT" dirty="0" smtClean="0"/>
              <a:t>dell’apparato </a:t>
            </a:r>
          </a:p>
          <a:p>
            <a:pPr lvl="1"/>
            <a:r>
              <a:rPr lang="it-IT" dirty="0" smtClean="0"/>
              <a:t>Armadio</a:t>
            </a:r>
          </a:p>
          <a:p>
            <a:pPr lvl="1"/>
            <a:r>
              <a:rPr lang="it-IT" dirty="0" smtClean="0"/>
              <a:t>Altezza</a:t>
            </a:r>
          </a:p>
          <a:p>
            <a:pPr lvl="1"/>
            <a:r>
              <a:rPr lang="it-IT" dirty="0" smtClean="0"/>
              <a:t>Tipo</a:t>
            </a:r>
          </a:p>
          <a:p>
            <a:pPr lvl="1"/>
            <a:r>
              <a:rPr lang="it-IT" dirty="0" smtClean="0"/>
              <a:t>Nome significativo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3933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sezioni di </a:t>
            </a:r>
            <a:r>
              <a:rPr lang="it-IT" dirty="0" err="1" smtClean="0"/>
              <a:t>Nagios</a:t>
            </a:r>
            <a:r>
              <a:rPr lang="it-IT" dirty="0" smtClean="0"/>
              <a:t> in </a:t>
            </a:r>
            <a:r>
              <a:rPr lang="it-IT" dirty="0" err="1" smtClean="0"/>
              <a:t>Panoptes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Hosts</a:t>
            </a:r>
            <a:r>
              <a:rPr lang="it-IT" dirty="0" smtClean="0"/>
              <a:t>: è possibile visionare lo stato degli host, e servizi associati, suddivisi per hostgroup, o tutti nella sezione All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Network/devices</a:t>
            </a:r>
            <a:r>
              <a:rPr lang="it-IT" dirty="0" smtClean="0"/>
              <a:t>: è possibile visionare lo stato degli apparati di rete, Data e VoIP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</a:t>
            </a:r>
            <a:r>
              <a:rPr lang="it-IT" dirty="0" smtClean="0"/>
              <a:t>: rappresentazione grafica dello stato della rete, rispettando le notazioni gerarchiche degli apparati e degl host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solo Nagios: GARR GINS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GARR Inegrated Network Suite</a:t>
            </a:r>
            <a:r>
              <a:rPr lang="it-IT" dirty="0" smtClean="0"/>
              <a:t>: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statistiche sull’utilizzo di banda </a:t>
            </a:r>
            <a:r>
              <a:rPr lang="it-IT" dirty="0" smtClean="0"/>
              <a:t>nel tempo fornite dal Provider del Dipartimento</a:t>
            </a:r>
          </a:p>
          <a:p>
            <a:r>
              <a:rPr lang="it-IT" dirty="0" smtClean="0"/>
              <a:t>https://www.noc.garr.it/GINS/</a:t>
            </a:r>
          </a:p>
          <a:p>
            <a:r>
              <a:rPr lang="it-IT" dirty="0" smtClean="0"/>
              <a:t>Utilizzato come strumento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monitoraggio</a:t>
            </a:r>
            <a:r>
              <a:rPr lang="it-IT" b="1" dirty="0" smtClean="0"/>
              <a:t> </a:t>
            </a:r>
            <a:r>
              <a:rPr lang="it-IT" dirty="0" smtClean="0"/>
              <a:t>e</a:t>
            </a:r>
            <a:r>
              <a:rPr lang="it-IT" b="1" dirty="0" smtClean="0"/>
              <a:t> </a:t>
            </a:r>
            <a:r>
              <a:rPr lang="it-IT" dirty="0" smtClean="0"/>
              <a:t>di</a:t>
            </a:r>
            <a:r>
              <a:rPr lang="it-IT" b="1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indagine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r="16927"/>
          <a:stretch>
            <a:fillRect/>
          </a:stretch>
        </p:blipFill>
        <p:spPr bwMode="auto">
          <a:xfrm>
            <a:off x="4071934" y="5572140"/>
            <a:ext cx="507206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Screenshot</a:t>
            </a:r>
            <a:r>
              <a:rPr lang="it-IT" dirty="0" smtClean="0"/>
              <a:t> di GINS in </a:t>
            </a:r>
            <a:r>
              <a:rPr lang="it-IT" dirty="0" err="1" smtClean="0"/>
              <a:t>Panoptes</a:t>
            </a:r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93416"/>
            <a:ext cx="7499350" cy="4709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solo Nagios: Eagleye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È stata realizzato un semplice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applicativo web</a:t>
            </a:r>
            <a:r>
              <a:rPr lang="it-IT" dirty="0" smtClean="0"/>
              <a:t> in grado di prendere in input l’output di Nagios relativo alla visualizzazione dello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stato di tutti gli host </a:t>
            </a:r>
            <a:r>
              <a:rPr lang="it-IT" dirty="0" smtClean="0"/>
              <a:t>e presentarlo a schermo effettuando l’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auto-scroll</a:t>
            </a:r>
            <a:r>
              <a:rPr lang="it-IT" dirty="0" smtClean="0"/>
              <a:t> della pagina se troppo lunga, in maniera continua</a:t>
            </a:r>
          </a:p>
          <a:p>
            <a:r>
              <a:rPr lang="it-IT" dirty="0" smtClean="0"/>
              <a:t>È possibile settare velocità, quantità di incremento in pixel, e la sorgente</a:t>
            </a:r>
          </a:p>
          <a:p>
            <a:r>
              <a:rPr lang="it-IT" dirty="0" smtClean="0"/>
              <a:t>Utilizzato attualmente al Centro di Calcolo, l’output viene mostrato su di uno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schermo di monitoraggio</a:t>
            </a:r>
            <a:r>
              <a:rPr lang="it-IT" b="1" dirty="0" smtClean="0"/>
              <a:t> </a:t>
            </a:r>
            <a:r>
              <a:rPr lang="it-IT" dirty="0" smtClean="0"/>
              <a:t>sempre visibile agli amministratori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Screenshot</a:t>
            </a:r>
            <a:r>
              <a:rPr lang="it-IT" dirty="0" smtClean="0"/>
              <a:t> di </a:t>
            </a:r>
            <a:r>
              <a:rPr lang="it-IT" dirty="0" err="1" smtClean="0"/>
              <a:t>Eagleye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7720563" cy="5000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solo Nagios: Ntop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traffic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probe </a:t>
            </a:r>
            <a:r>
              <a:rPr lang="it-IT" dirty="0" smtClean="0"/>
              <a:t>per il monitoraggio del traffico di rete</a:t>
            </a:r>
          </a:p>
          <a:p>
            <a:r>
              <a:rPr lang="it-IT" dirty="0" smtClean="0"/>
              <a:t>Fornisce una web-interface</a:t>
            </a:r>
          </a:p>
          <a:p>
            <a:r>
              <a:rPr lang="it-IT" dirty="0" smtClean="0"/>
              <a:t>Informazioni sul traffico suddiviso per  protocolli </a:t>
            </a:r>
          </a:p>
          <a:p>
            <a:r>
              <a:rPr lang="it-IT" dirty="0" smtClean="0"/>
              <a:t>Storico e Statistiche</a:t>
            </a:r>
          </a:p>
          <a:p>
            <a:r>
              <a:rPr lang="it-IT" dirty="0" smtClean="0"/>
              <a:t>Generazione di grafici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rete da monitorare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LAN dipartimentale:</a:t>
            </a:r>
          </a:p>
          <a:p>
            <a:pPr lvl="1"/>
            <a:r>
              <a:rPr lang="it-IT" dirty="0" smtClean="0"/>
              <a:t>Circa 30 apparati di rete, Data e VoIP</a:t>
            </a:r>
          </a:p>
          <a:p>
            <a:pPr lvl="1"/>
            <a:r>
              <a:rPr lang="it-IT" dirty="0" smtClean="0"/>
              <a:t>Circa 20 servizi</a:t>
            </a:r>
          </a:p>
          <a:p>
            <a:pPr lvl="1"/>
            <a:r>
              <a:rPr lang="it-IT" dirty="0" smtClean="0"/>
              <a:t>3 armadi di piano </a:t>
            </a:r>
          </a:p>
          <a:p>
            <a:pPr lvl="1"/>
            <a:r>
              <a:rPr lang="it-IT" dirty="0" smtClean="0"/>
              <a:t>Sala macchine</a:t>
            </a:r>
            <a:endParaRPr lang="it-IT" dirty="0"/>
          </a:p>
        </p:txBody>
      </p:sp>
      <p:pic>
        <p:nvPicPr>
          <p:cNvPr id="1034" name="Picture 10" descr="C:\Users\kengi\AppData\Local\Microsoft\Windows\Temporary Internet Files\Content.IE5\LNL809Z4\MP9004070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29058" cy="261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Screenshot</a:t>
            </a:r>
            <a:r>
              <a:rPr lang="it-IT" dirty="0" smtClean="0"/>
              <a:t> di </a:t>
            </a:r>
            <a:r>
              <a:rPr lang="it-IT" dirty="0" err="1" smtClean="0"/>
              <a:t>ntop</a:t>
            </a:r>
            <a:r>
              <a:rPr lang="it-IT" dirty="0" smtClean="0"/>
              <a:t> in </a:t>
            </a:r>
            <a:r>
              <a:rPr lang="it-IT" dirty="0" err="1" smtClean="0"/>
              <a:t>Panoptes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16832"/>
            <a:ext cx="7643833" cy="471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solo Nagios: LogZilla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logserver</a:t>
            </a:r>
          </a:p>
          <a:p>
            <a:r>
              <a:rPr lang="it-IT" dirty="0" smtClean="0"/>
              <a:t>Dispone di un web front-end per effettuare query all’interno di un data-base MySQL che funge da storage per i messaggi del syslog-ng server</a:t>
            </a:r>
          </a:p>
          <a:p>
            <a:r>
              <a:rPr lang="it-IT" dirty="0" smtClean="0"/>
              <a:t>Log provenienti da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apparati di rete </a:t>
            </a:r>
            <a:r>
              <a:rPr lang="it-IT" dirty="0" smtClean="0"/>
              <a:t>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servizi</a:t>
            </a:r>
          </a:p>
          <a:p>
            <a:r>
              <a:rPr lang="it-IT" dirty="0" smtClean="0"/>
              <a:t>Maschere di ricerca dettagliate</a:t>
            </a:r>
          </a:p>
          <a:p>
            <a:r>
              <a:rPr lang="it-IT" dirty="0" smtClean="0"/>
              <a:t>Elaborazione di grafica dei dati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Screenshot</a:t>
            </a:r>
            <a:r>
              <a:rPr lang="it-IT" dirty="0" smtClean="0"/>
              <a:t> di </a:t>
            </a:r>
            <a:r>
              <a:rPr lang="it-IT" dirty="0" err="1" smtClean="0"/>
              <a:t>LogZilla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3999" cy="44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Tool Pool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Dalla sezione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 Pool </a:t>
            </a:r>
            <a:r>
              <a:rPr lang="it-IT" dirty="0" smtClean="0"/>
              <a:t>è possibile raggiungere le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home</a:t>
            </a:r>
            <a:r>
              <a:rPr lang="it-IT" dirty="0" smtClean="0"/>
              <a:t> degli applicativi di cui è composto Panoptes</a:t>
            </a:r>
          </a:p>
          <a:p>
            <a:r>
              <a:rPr lang="it-IT" dirty="0" smtClean="0"/>
              <a:t>Panoptes è utile per avere una visione rapida dello stato della rete ma in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fase di indagine </a:t>
            </a:r>
            <a:r>
              <a:rPr lang="it-IT" dirty="0" smtClean="0"/>
              <a:t>sull’origine di un problema può essere utile utilizzare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specifiche funzionalità </a:t>
            </a:r>
            <a:r>
              <a:rPr lang="it-IT" dirty="0" smtClean="0"/>
              <a:t>dei software usati oppure di usare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dedicati </a:t>
            </a:r>
            <a:r>
              <a:rPr lang="it-IT" dirty="0" smtClean="0"/>
              <a:t>(auditing, traffic monitoring...)</a:t>
            </a:r>
          </a:p>
          <a:p>
            <a:r>
              <a:rPr lang="it-IT" dirty="0" smtClean="0"/>
              <a:t>Mantenere collegamenti ad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utility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Screenshot</a:t>
            </a:r>
            <a:r>
              <a:rPr lang="it-IT" dirty="0" smtClean="0"/>
              <a:t> del </a:t>
            </a:r>
            <a:r>
              <a:rPr lang="it-IT" dirty="0" err="1" smtClean="0"/>
              <a:t>Tool</a:t>
            </a:r>
            <a:r>
              <a:rPr lang="it-IT" dirty="0" smtClean="0"/>
              <a:t> Pool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676945" cy="493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Gestione delle Notifiche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Non tutti gli eventi hanno la stessa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rilevanza</a:t>
            </a:r>
          </a:p>
          <a:p>
            <a:r>
              <a:rPr lang="it-IT" dirty="0" smtClean="0"/>
              <a:t>Al momento sono previsti due livelli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criticità</a:t>
            </a:r>
          </a:p>
          <a:p>
            <a:r>
              <a:rPr lang="it-IT" dirty="0" smtClean="0"/>
              <a:t>Gli eventi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</a:t>
            </a:r>
            <a:r>
              <a:rPr lang="it-IT" dirty="0" smtClean="0"/>
              <a:t>” vengono notificati solo tramite e-mail (es. down su di un servizio di backup)</a:t>
            </a:r>
          </a:p>
          <a:p>
            <a:r>
              <a:rPr lang="it-IT" dirty="0" smtClean="0"/>
              <a:t>Gli eventi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</a:t>
            </a:r>
            <a:r>
              <a:rPr lang="it-IT" dirty="0" smtClean="0"/>
              <a:t>” vengono notificati sia tramite e-mail che sms (es. Down sulla connessione con la rete esterna)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notificare con SMS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Raggiungono direttamente </a:t>
            </a:r>
            <a:r>
              <a:rPr lang="it-IT" dirty="0" smtClean="0"/>
              <a:t>l’amministratore</a:t>
            </a:r>
          </a:p>
          <a:p>
            <a:r>
              <a:rPr lang="it-IT" dirty="0" smtClean="0"/>
              <a:t>Se ci si appoggia ad un gateway esterno non vi sono altri vantaggi </a:t>
            </a:r>
          </a:p>
          <a:p>
            <a:pPr lvl="1"/>
            <a:r>
              <a:rPr lang="it-IT" dirty="0" smtClean="0"/>
              <a:t>in caso di </a:t>
            </a:r>
            <a:r>
              <a:rPr lang="it-IT" dirty="0" err="1" smtClean="0"/>
              <a:t>failure</a:t>
            </a:r>
            <a:r>
              <a:rPr lang="it-IT" dirty="0" smtClean="0"/>
              <a:t> sulla connettività della INTRANET con INTERNET sarà </a:t>
            </a:r>
            <a:br>
              <a:rPr lang="it-IT" dirty="0" smtClean="0"/>
            </a:br>
            <a:r>
              <a:rPr lang="it-IT" dirty="0" smtClean="0"/>
              <a:t>impossibile inoltrare notifiche</a:t>
            </a:r>
            <a:br>
              <a:rPr lang="it-IT" dirty="0" smtClean="0"/>
            </a:br>
            <a:r>
              <a:rPr lang="it-IT" dirty="0" smtClean="0"/>
              <a:t>sia via e-mail che sms</a:t>
            </a:r>
          </a:p>
          <a:p>
            <a:pPr lvl="1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2050" name="Picture 2" descr="http://www.hackgeek.it/wp-content/uploads/2010/04/s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833" y="4429140"/>
            <a:ext cx="2707167" cy="2428860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Perché costruire un Gateway SMS interno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Permette di appoggiarsi direttamente alla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rete wireless GSM</a:t>
            </a:r>
            <a:r>
              <a:rPr lang="it-IT" dirty="0" smtClean="0"/>
              <a:t>, indipendente dalla connessione di rete </a:t>
            </a:r>
            <a:r>
              <a:rPr lang="it-IT" dirty="0" err="1" smtClean="0"/>
              <a:t>wired</a:t>
            </a:r>
            <a:endParaRPr lang="it-IT" dirty="0" smtClean="0"/>
          </a:p>
          <a:p>
            <a:r>
              <a:rPr lang="it-IT" dirty="0" smtClean="0"/>
              <a:t>Unico modo per notificare problemi di connettività con l’esterno</a:t>
            </a:r>
          </a:p>
          <a:p>
            <a:r>
              <a:rPr lang="it-IT" dirty="0" smtClean="0"/>
              <a:t>Più economico, se non si ha la necessità di Bulk sms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Effettivo HA</a:t>
            </a:r>
            <a:r>
              <a:rPr lang="it-IT" dirty="0" smtClean="0"/>
              <a:t> del servizio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realizzare un Gateway SMS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Occorrente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Modem GSM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Gateway SMS Server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SMS Client</a:t>
            </a:r>
          </a:p>
          <a:p>
            <a:r>
              <a:rPr lang="it-IT" dirty="0" smtClean="0"/>
              <a:t>Come macchina server è stato scelto di utilizzare la stessa macchina che si occupa del monitoraggio della rete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Modem GSM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Ve ne sono molti in commercio, più o meno professionali, anche per soluzioni industriali</a:t>
            </a:r>
          </a:p>
          <a:p>
            <a:r>
              <a:rPr lang="it-IT" dirty="0" smtClean="0"/>
              <a:t>In realtà e sufficiente un cellulare GSM </a:t>
            </a:r>
          </a:p>
          <a:p>
            <a:r>
              <a:rPr lang="it-IT" dirty="0" smtClean="0"/>
              <a:t>Oppure una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 key</a:t>
            </a:r>
            <a:r>
              <a:rPr lang="it-IT" dirty="0" smtClean="0"/>
              <a:t>”</a:t>
            </a:r>
          </a:p>
          <a:p>
            <a:pPr lvl="1"/>
            <a:r>
              <a:rPr lang="it-IT" dirty="0" smtClean="0"/>
              <a:t>Se connessi ad un PC vengono visti come sistemi di archiviazione di massa</a:t>
            </a:r>
          </a:p>
          <a:p>
            <a:pPr lvl="1"/>
            <a:r>
              <a:rPr lang="it-IT" dirty="0" smtClean="0"/>
              <a:t>I produttori forniscono il software</a:t>
            </a:r>
            <a:br>
              <a:rPr lang="it-IT" dirty="0" smtClean="0"/>
            </a:br>
            <a:r>
              <a:rPr lang="it-IT" dirty="0" smtClean="0"/>
              <a:t>necessario per effettuare</a:t>
            </a:r>
            <a:br>
              <a:rPr lang="it-IT" dirty="0" smtClean="0"/>
            </a:br>
            <a:r>
              <a:rPr lang="it-IT" dirty="0" smtClean="0"/>
              <a:t>lo </a:t>
            </a:r>
            <a:r>
              <a:rPr lang="it-IT" dirty="0" err="1" smtClean="0"/>
              <a:t>switching</a:t>
            </a:r>
            <a:r>
              <a:rPr lang="it-IT" dirty="0" smtClean="0"/>
              <a:t> da </a:t>
            </a:r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device</a:t>
            </a:r>
            <a:r>
              <a:rPr lang="it-IT" dirty="0" smtClean="0"/>
              <a:t> a modem </a:t>
            </a:r>
            <a:r>
              <a:rPr lang="it-IT" dirty="0" err="1" smtClean="0"/>
              <a:t>device</a:t>
            </a:r>
            <a:endParaRPr lang="it-IT" dirty="0" smtClean="0"/>
          </a:p>
          <a:p>
            <a:pPr lvl="1"/>
            <a:r>
              <a:rPr lang="it-IT" dirty="0" smtClean="0"/>
              <a:t>Sottoutilizzati, non sono semplici modem GSM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Utilizzabili con i comuni comandi AT per la gestione dei Modem GSM</a:t>
            </a:r>
          </a:p>
        </p:txBody>
      </p:sp>
      <p:pic>
        <p:nvPicPr>
          <p:cNvPr id="4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071802" cy="1274043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software ma architettura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si parla semplicemente di “software” di monitoraggio ma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“architettura”</a:t>
            </a:r>
          </a:p>
          <a:p>
            <a:r>
              <a:rPr lang="it-IT" dirty="0" smtClean="0"/>
              <a:t>Potrebbero essere necessari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più applicativi</a:t>
            </a:r>
            <a:r>
              <a:rPr lang="it-IT" dirty="0" smtClean="0"/>
              <a:t> per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soddisfare a pieno</a:t>
            </a:r>
            <a:r>
              <a:rPr lang="it-IT" dirty="0" smtClean="0"/>
              <a:t> le nostre esigenze</a:t>
            </a:r>
          </a:p>
          <a:p>
            <a:r>
              <a:rPr lang="it-IT" dirty="0" smtClean="0"/>
              <a:t>Potrebbero essere necessari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più servizi dislocati </a:t>
            </a:r>
            <a:r>
              <a:rPr lang="it-IT" dirty="0" smtClean="0"/>
              <a:t>in vari punti della rete</a:t>
            </a:r>
          </a:p>
          <a:p>
            <a:pPr lvl="1"/>
            <a:r>
              <a:rPr lang="it-IT" dirty="0" smtClean="0"/>
              <a:t>Probe Acquiring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Gateway SMS Server: SMS Server </a:t>
            </a:r>
            <a:r>
              <a:rPr lang="it-IT" dirty="0" err="1" smtClean="0"/>
              <a:t>Tools</a:t>
            </a:r>
            <a:r>
              <a:rPr lang="it-IT" dirty="0" smtClean="0"/>
              <a:t>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stato usato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SMS Server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</a:t>
            </a:r>
          </a:p>
          <a:p>
            <a:pPr lvl="1"/>
            <a:r>
              <a:rPr lang="it-IT" dirty="0" smtClean="0"/>
              <a:t>Software Open Source rilasciato sotto licenza GPL</a:t>
            </a:r>
          </a:p>
          <a:p>
            <a:pPr lvl="1"/>
            <a:r>
              <a:rPr lang="it-IT" dirty="0" smtClean="0"/>
              <a:t>La versione attuale è la 3.1.8. (5 Maggio 2010)</a:t>
            </a:r>
          </a:p>
          <a:p>
            <a:pPr lvl="1"/>
            <a:r>
              <a:rPr lang="it-IT" dirty="0" smtClean="0"/>
              <a:t>Disponibile per Windows, GNU/Linux, </a:t>
            </a:r>
            <a:r>
              <a:rPr lang="it-IT" dirty="0" err="1" smtClean="0"/>
              <a:t>Solaris</a:t>
            </a:r>
            <a:r>
              <a:rPr lang="it-IT" dirty="0" smtClean="0"/>
              <a:t>, </a:t>
            </a:r>
            <a:r>
              <a:rPr lang="it-IT" dirty="0" err="1" smtClean="0"/>
              <a:t>MacOS</a:t>
            </a:r>
            <a:r>
              <a:rPr lang="it-IT" dirty="0" smtClean="0"/>
              <a:t>, </a:t>
            </a:r>
            <a:r>
              <a:rPr lang="it-IT" dirty="0" err="1" smtClean="0"/>
              <a:t>FreeBSD</a:t>
            </a:r>
            <a:endParaRPr lang="it-IT" dirty="0" smtClean="0"/>
          </a:p>
          <a:p>
            <a:pPr lvl="1"/>
            <a:r>
              <a:rPr lang="it-IT" dirty="0" smtClean="0"/>
              <a:t>Sito di riferimento: </a:t>
            </a:r>
            <a:r>
              <a:rPr lang="it-IT" dirty="0" smtClean="0">
                <a:hlinkClick r:id="rId2"/>
              </a:rPr>
              <a:t>http://smstools3.kekekasvi.com/</a:t>
            </a:r>
            <a:endParaRPr lang="it-IT" dirty="0" smtClean="0"/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/>
          </a:p>
        </p:txBody>
      </p:sp>
      <p:pic>
        <p:nvPicPr>
          <p:cNvPr id="66562" name="Picture 2" descr="SMS Server Tool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136" y="5643578"/>
            <a:ext cx="4443864" cy="642942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Cenni sul 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380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Cenni sul 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 smtClean="0"/>
              <a:t>Il client deve avere i permessi di scrittura nella cartella /</a:t>
            </a:r>
            <a:r>
              <a:rPr lang="it-IT" dirty="0" err="1" smtClean="0"/>
              <a:t>var</a:t>
            </a:r>
            <a:r>
              <a:rPr lang="it-IT" dirty="0" smtClean="0"/>
              <a:t>/</a:t>
            </a:r>
            <a:r>
              <a:rPr lang="it-IT" dirty="0" err="1" smtClean="0"/>
              <a:t>spool</a:t>
            </a:r>
            <a:r>
              <a:rPr lang="it-IT" dirty="0" smtClean="0"/>
              <a:t>/sms/</a:t>
            </a:r>
            <a:r>
              <a:rPr lang="it-IT" dirty="0" err="1" smtClean="0"/>
              <a:t>outgoing</a:t>
            </a:r>
            <a:r>
              <a:rPr lang="it-IT" dirty="0" smtClean="0"/>
              <a:t>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			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886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Cenni sul 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il server di </a:t>
            </a:r>
            <a:r>
              <a:rPr lang="it-IT" sz="2000" dirty="0" err="1" smtClean="0"/>
              <a:t>spool</a:t>
            </a:r>
            <a:r>
              <a:rPr lang="it-IT" sz="2000" dirty="0" smtClean="0"/>
              <a:t> controlla periodicamente la coda di </a:t>
            </a:r>
            <a:r>
              <a:rPr lang="it-IT" sz="2000" dirty="0" err="1" smtClean="0"/>
              <a:t>outgoing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Se trova file da inviare effettua la convalida dell’invio (es. black-list </a:t>
            </a:r>
            <a:r>
              <a:rPr lang="it-IT" sz="2000" dirty="0" err="1" smtClean="0"/>
              <a:t>check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Se può essere inviato, lo sposta nella coda </a:t>
            </a:r>
            <a:r>
              <a:rPr lang="it-IT" sz="2000" dirty="0" err="1" smtClean="0"/>
              <a:t>checked</a:t>
            </a:r>
            <a:r>
              <a:rPr lang="it-IT" sz="2000" dirty="0" smtClean="0"/>
              <a:t>, altrimenti in </a:t>
            </a:r>
            <a:r>
              <a:rPr lang="it-IT" sz="2000" dirty="0" err="1" smtClean="0"/>
              <a:t>failed</a:t>
            </a:r>
            <a:endParaRPr lang="it-IT" sz="2000" dirty="0" smtClean="0"/>
          </a:p>
          <a:p>
            <a:r>
              <a:rPr lang="it-IT" sz="2000" dirty="0" smtClean="0"/>
              <a:t>Se è attivo il sistema di gestione delle code per provider (risparmio!) lo sposta nella coda appropriata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645794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Configurazione dell’/</a:t>
            </a:r>
            <a:r>
              <a:rPr lang="it-IT" dirty="0" err="1" smtClean="0"/>
              <a:t>etc</a:t>
            </a:r>
            <a:r>
              <a:rPr lang="it-IT" dirty="0" smtClean="0"/>
              <a:t>/</a:t>
            </a:r>
            <a:r>
              <a:rPr lang="it-IT" dirty="0" err="1" smtClean="0"/>
              <a:t>smsd.conf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dirty="0" err="1" smtClean="0"/>
              <a:t>devices</a:t>
            </a:r>
            <a:r>
              <a:rPr lang="it-IT" dirty="0" smtClean="0"/>
              <a:t> = GSM1</a:t>
            </a:r>
          </a:p>
          <a:p>
            <a:pPr>
              <a:buNone/>
            </a:pPr>
            <a:r>
              <a:rPr lang="it-IT" dirty="0" smtClean="0"/>
              <a:t>sent = /</a:t>
            </a:r>
            <a:r>
              <a:rPr lang="it-IT" dirty="0" err="1" smtClean="0"/>
              <a:t>var</a:t>
            </a:r>
            <a:r>
              <a:rPr lang="it-IT" dirty="0" smtClean="0"/>
              <a:t>/</a:t>
            </a:r>
            <a:r>
              <a:rPr lang="it-IT" dirty="0" err="1" smtClean="0"/>
              <a:t>spool</a:t>
            </a:r>
            <a:r>
              <a:rPr lang="it-IT" dirty="0" smtClean="0"/>
              <a:t>/sms/sent</a:t>
            </a:r>
          </a:p>
          <a:p>
            <a:pPr>
              <a:buNone/>
            </a:pPr>
            <a:r>
              <a:rPr lang="it-IT" dirty="0" err="1" smtClean="0"/>
              <a:t>outgoing</a:t>
            </a:r>
            <a:r>
              <a:rPr lang="it-IT" dirty="0" smtClean="0"/>
              <a:t> = /</a:t>
            </a:r>
            <a:r>
              <a:rPr lang="it-IT" dirty="0" err="1" smtClean="0"/>
              <a:t>var</a:t>
            </a:r>
            <a:r>
              <a:rPr lang="it-IT" dirty="0" smtClean="0"/>
              <a:t>/</a:t>
            </a:r>
            <a:r>
              <a:rPr lang="it-IT" dirty="0" err="1" smtClean="0"/>
              <a:t>spool</a:t>
            </a:r>
            <a:r>
              <a:rPr lang="it-IT" dirty="0" smtClean="0"/>
              <a:t>/sms/</a:t>
            </a:r>
            <a:r>
              <a:rPr lang="it-IT" dirty="0" err="1" smtClean="0"/>
              <a:t>outgoing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checked</a:t>
            </a:r>
            <a:r>
              <a:rPr lang="it-IT" dirty="0" smtClean="0"/>
              <a:t> = /</a:t>
            </a:r>
            <a:r>
              <a:rPr lang="it-IT" dirty="0" err="1" smtClean="0"/>
              <a:t>var</a:t>
            </a:r>
            <a:r>
              <a:rPr lang="it-IT" dirty="0" smtClean="0"/>
              <a:t>/</a:t>
            </a:r>
            <a:r>
              <a:rPr lang="it-IT" dirty="0" err="1" smtClean="0"/>
              <a:t>spool</a:t>
            </a:r>
            <a:r>
              <a:rPr lang="it-IT" dirty="0" smtClean="0"/>
              <a:t>/sms/</a:t>
            </a:r>
            <a:r>
              <a:rPr lang="it-IT" dirty="0" err="1" smtClean="0"/>
              <a:t>checked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failed</a:t>
            </a:r>
            <a:r>
              <a:rPr lang="it-IT" dirty="0" smtClean="0"/>
              <a:t> = /</a:t>
            </a:r>
            <a:r>
              <a:rPr lang="it-IT" dirty="0" err="1" smtClean="0"/>
              <a:t>var</a:t>
            </a:r>
            <a:r>
              <a:rPr lang="it-IT" dirty="0" smtClean="0"/>
              <a:t>/</a:t>
            </a:r>
            <a:r>
              <a:rPr lang="it-IT" dirty="0" err="1" smtClean="0"/>
              <a:t>spool</a:t>
            </a:r>
            <a:r>
              <a:rPr lang="it-IT" dirty="0" smtClean="0"/>
              <a:t>/sms/</a:t>
            </a:r>
            <a:r>
              <a:rPr lang="it-IT" dirty="0" err="1" smtClean="0"/>
              <a:t>failed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logfile</a:t>
            </a:r>
            <a:r>
              <a:rPr lang="it-IT" dirty="0" smtClean="0"/>
              <a:t> = /</a:t>
            </a:r>
            <a:r>
              <a:rPr lang="it-IT" dirty="0" err="1" smtClean="0"/>
              <a:t>var</a:t>
            </a:r>
            <a:r>
              <a:rPr lang="it-IT" dirty="0" smtClean="0"/>
              <a:t>/log/</a:t>
            </a:r>
            <a:r>
              <a:rPr lang="it-IT" dirty="0" err="1" smtClean="0"/>
              <a:t>smsd.log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loglevel</a:t>
            </a:r>
            <a:r>
              <a:rPr lang="it-IT" dirty="0" smtClean="0"/>
              <a:t> = 5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[GSM1]</a:t>
            </a:r>
          </a:p>
          <a:p>
            <a:pPr>
              <a:buNone/>
            </a:pPr>
            <a:r>
              <a:rPr lang="it-IT" dirty="0" err="1" smtClean="0"/>
              <a:t>device</a:t>
            </a:r>
            <a:r>
              <a:rPr lang="it-IT" dirty="0" smtClean="0"/>
              <a:t> = /</a:t>
            </a:r>
            <a:r>
              <a:rPr lang="it-IT" dirty="0" err="1" smtClean="0"/>
              <a:t>dev</a:t>
            </a:r>
            <a:r>
              <a:rPr lang="it-IT" dirty="0" smtClean="0"/>
              <a:t>/ttyUSB1</a:t>
            </a:r>
          </a:p>
          <a:p>
            <a:pPr>
              <a:buNone/>
            </a:pPr>
            <a:r>
              <a:rPr lang="it-IT" dirty="0" err="1" smtClean="0"/>
              <a:t>#hardware</a:t>
            </a:r>
            <a:r>
              <a:rPr lang="it-IT" dirty="0" smtClean="0"/>
              <a:t> </a:t>
            </a:r>
            <a:r>
              <a:rPr lang="it-IT" dirty="0" err="1" smtClean="0"/>
              <a:t>handshake</a:t>
            </a:r>
            <a:r>
              <a:rPr lang="it-IT" dirty="0" smtClean="0"/>
              <a:t> </a:t>
            </a:r>
            <a:r>
              <a:rPr lang="it-IT" dirty="0" err="1" smtClean="0"/>
              <a:t>disabled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solve </a:t>
            </a:r>
            <a:r>
              <a:rPr lang="it-IT" dirty="0" err="1" smtClean="0"/>
              <a:t>problem</a:t>
            </a:r>
            <a:r>
              <a:rPr lang="it-IT" dirty="0" smtClean="0"/>
              <a:t>: "modem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send</a:t>
            </a:r>
            <a:r>
              <a:rPr lang="it-IT" dirty="0" smtClean="0"/>
              <a:t>"</a:t>
            </a:r>
          </a:p>
          <a:p>
            <a:pPr>
              <a:buNone/>
            </a:pPr>
            <a:r>
              <a:rPr lang="it-IT" dirty="0" err="1" smtClean="0"/>
              <a:t>rtscts</a:t>
            </a:r>
            <a:r>
              <a:rPr lang="it-IT" dirty="0" smtClean="0"/>
              <a:t> = no</a:t>
            </a:r>
          </a:p>
          <a:p>
            <a:pPr>
              <a:buNone/>
            </a:pPr>
            <a:r>
              <a:rPr lang="it-IT" dirty="0" err="1" smtClean="0"/>
              <a:t>#reduce</a:t>
            </a:r>
            <a:r>
              <a:rPr lang="it-IT" dirty="0" smtClean="0"/>
              <a:t> </a:t>
            </a:r>
            <a:r>
              <a:rPr lang="it-IT" dirty="0" err="1" smtClean="0"/>
              <a:t>baudrate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limit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(</a:t>
            </a:r>
            <a:r>
              <a:rPr lang="it-IT" dirty="0" err="1" smtClean="0"/>
              <a:t>original</a:t>
            </a:r>
            <a:r>
              <a:rPr lang="it-IT" dirty="0" smtClean="0"/>
              <a:t> </a:t>
            </a:r>
            <a:r>
              <a:rPr lang="it-IT" dirty="0" err="1" smtClean="0"/>
              <a:t>br</a:t>
            </a:r>
            <a:r>
              <a:rPr lang="it-IT" dirty="0" smtClean="0"/>
              <a:t>: 115200)</a:t>
            </a:r>
          </a:p>
          <a:p>
            <a:pPr>
              <a:buNone/>
            </a:pPr>
            <a:r>
              <a:rPr lang="it-IT" dirty="0" err="1" smtClean="0"/>
              <a:t>baudrate</a:t>
            </a:r>
            <a:r>
              <a:rPr lang="it-IT" dirty="0" smtClean="0"/>
              <a:t> = 9600</a:t>
            </a:r>
          </a:p>
          <a:p>
            <a:pPr>
              <a:buNone/>
            </a:pPr>
            <a:r>
              <a:rPr lang="it-IT" dirty="0" err="1" smtClean="0"/>
              <a:t>incoming</a:t>
            </a:r>
            <a:r>
              <a:rPr lang="it-IT" dirty="0" smtClean="0"/>
              <a:t> = no</a:t>
            </a:r>
          </a:p>
          <a:p>
            <a:pPr>
              <a:buNone/>
            </a:pPr>
            <a:r>
              <a:rPr lang="it-IT" dirty="0" err="1" smtClean="0"/>
              <a:t>#pin</a:t>
            </a:r>
            <a:r>
              <a:rPr lang="it-IT" dirty="0" smtClean="0"/>
              <a:t> = 1111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SMS </a:t>
            </a:r>
            <a:r>
              <a:rPr lang="it-IT" dirty="0" err="1" smtClean="0"/>
              <a:t>sender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#!/bin/</a:t>
            </a:r>
            <a:r>
              <a:rPr lang="en-US" dirty="0" err="1" smtClean="0"/>
              <a:t>sh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DEST=$1</a:t>
            </a:r>
          </a:p>
          <a:p>
            <a:pPr>
              <a:buNone/>
            </a:pPr>
            <a:r>
              <a:rPr lang="en-US" dirty="0" smtClean="0"/>
              <a:t>TEXT=$2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[ -z "$DEST" ]; then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 "Destination: "</a:t>
            </a:r>
          </a:p>
          <a:p>
            <a:pPr>
              <a:buNone/>
            </a:pPr>
            <a:r>
              <a:rPr lang="en-US" dirty="0" smtClean="0"/>
              <a:t>  read DEST</a:t>
            </a:r>
          </a:p>
          <a:p>
            <a:pPr>
              <a:buNone/>
            </a:pPr>
            <a:r>
              <a:rPr lang="en-US" dirty="0" err="1" smtClean="0"/>
              <a:t>fi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[ -z "$TEXT" ]; then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 "Text: "</a:t>
            </a:r>
          </a:p>
          <a:p>
            <a:pPr>
              <a:buNone/>
            </a:pPr>
            <a:r>
              <a:rPr lang="en-US" dirty="0" smtClean="0"/>
              <a:t>  read TEXT</a:t>
            </a:r>
          </a:p>
          <a:p>
            <a:pPr>
              <a:buNone/>
            </a:pPr>
            <a:r>
              <a:rPr lang="en-US" dirty="0" err="1" smtClean="0"/>
              <a:t>fi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FILE=`</a:t>
            </a:r>
            <a:r>
              <a:rPr lang="en-US" dirty="0" err="1" smtClean="0"/>
              <a:t>mktemp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/spool/</a:t>
            </a:r>
            <a:r>
              <a:rPr lang="en-US" dirty="0" err="1" smtClean="0"/>
              <a:t>sms</a:t>
            </a:r>
            <a:r>
              <a:rPr lang="en-US" dirty="0" smtClean="0"/>
              <a:t>/outgoing/</a:t>
            </a:r>
            <a:r>
              <a:rPr lang="en-US" dirty="0" err="1" smtClean="0"/>
              <a:t>sms_XXXXXX</a:t>
            </a:r>
            <a:r>
              <a:rPr lang="en-US" dirty="0" smtClean="0"/>
              <a:t>`</a:t>
            </a:r>
          </a:p>
          <a:p>
            <a:pPr>
              <a:buNone/>
            </a:pPr>
            <a:r>
              <a:rPr lang="en-US" dirty="0" smtClean="0"/>
              <a:t>echo "To: $DEST" &gt;&gt; $FILE</a:t>
            </a:r>
          </a:p>
          <a:p>
            <a:pPr>
              <a:buNone/>
            </a:pPr>
            <a:r>
              <a:rPr lang="en-US" dirty="0" smtClean="0"/>
              <a:t>echo "" &gt;&gt; $FILE</a:t>
            </a:r>
          </a:p>
          <a:p>
            <a:pPr>
              <a:buNone/>
            </a:pPr>
            <a:r>
              <a:rPr lang="en-US" dirty="0" smtClean="0"/>
              <a:t>echo -n "$TEXT" &gt;&gt; $FILE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Possibile soluzione</a:t>
            </a:r>
          </a:p>
          <a:p>
            <a:r>
              <a:rPr lang="it-IT" dirty="0" smtClean="0"/>
              <a:t>Si crea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ogni contatto </a:t>
            </a:r>
            <a:r>
              <a:rPr lang="it-IT" dirty="0" smtClean="0"/>
              <a:t>effettivo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due contatti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Specificando come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metodo di notifica </a:t>
            </a:r>
            <a:r>
              <a:rPr lang="it-IT" dirty="0" smtClean="0"/>
              <a:t>l’invio della e-mail (es. </a:t>
            </a:r>
            <a:r>
              <a:rPr lang="it-IT" dirty="0" err="1" smtClean="0"/>
              <a:t>afornaia_email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Specificando come metodo di notifica l’invio di un sms (es. </a:t>
            </a:r>
            <a:r>
              <a:rPr lang="it-IT" dirty="0" err="1" smtClean="0"/>
              <a:t>afornaia_sms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 creano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due gruppi di notifica </a:t>
            </a:r>
            <a:r>
              <a:rPr lang="it-IT" dirty="0" smtClean="0"/>
              <a:t>distinti</a:t>
            </a:r>
          </a:p>
          <a:p>
            <a:pPr lvl="1"/>
            <a:r>
              <a:rPr lang="it-IT" dirty="0" smtClean="0"/>
              <a:t>Contatti notificabili via e-mail (es. cdc_admins_email)</a:t>
            </a:r>
          </a:p>
          <a:p>
            <a:pPr lvl="1"/>
            <a:r>
              <a:rPr lang="it-IT" dirty="0" smtClean="0"/>
              <a:t>Contatti notificabili via SMS (es. cdc_admins_sms)</a:t>
            </a:r>
          </a:p>
          <a:p>
            <a:pPr lvl="1"/>
            <a:r>
              <a:rPr lang="it-IT" dirty="0" smtClean="0"/>
              <a:t>Fare uso dei </a:t>
            </a:r>
            <a:r>
              <a:rPr lang="it-IT" dirty="0" err="1" smtClean="0"/>
              <a:t>template</a:t>
            </a:r>
            <a:r>
              <a:rPr lang="it-IT" dirty="0" smtClean="0"/>
              <a:t> per semplificare la creazione dei contatti</a:t>
            </a:r>
          </a:p>
          <a:p>
            <a:r>
              <a:rPr lang="it-IT" dirty="0" smtClean="0"/>
              <a:t>Gli eventi a bassa criticità notificheranno solo il gruppo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cdc_admins_email</a:t>
            </a:r>
          </a:p>
          <a:p>
            <a:r>
              <a:rPr lang="it-IT" dirty="0" smtClean="0"/>
              <a:t>Gli eventi ad alta criticità notificheranno sia il gruppo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cdc_admins_email</a:t>
            </a:r>
            <a:r>
              <a:rPr lang="it-IT" dirty="0" smtClean="0"/>
              <a:t> che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cdc_admins_sms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contactgroup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contactgroup_name</a:t>
            </a:r>
            <a:r>
              <a:rPr lang="it-IT" dirty="0" smtClean="0"/>
              <a:t>      	 cdc_admins_sms</a:t>
            </a:r>
          </a:p>
          <a:p>
            <a:pPr>
              <a:buNone/>
            </a:pPr>
            <a:r>
              <a:rPr lang="it-IT" dirty="0" smtClean="0"/>
              <a:t>        alias                   		</a:t>
            </a:r>
            <a:r>
              <a:rPr lang="it-IT" dirty="0" err="1" smtClean="0"/>
              <a:t>CdC</a:t>
            </a:r>
            <a:r>
              <a:rPr lang="it-IT" dirty="0" smtClean="0"/>
              <a:t> </a:t>
            </a:r>
            <a:r>
              <a:rPr lang="it-IT" dirty="0" err="1" smtClean="0"/>
              <a:t>Administrators</a:t>
            </a:r>
            <a:r>
              <a:rPr lang="it-IT" dirty="0" smtClean="0"/>
              <a:t> (SMS)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members</a:t>
            </a:r>
            <a:r>
              <a:rPr lang="it-IT" dirty="0" smtClean="0"/>
              <a:t>                 	</a:t>
            </a:r>
            <a:r>
              <a:rPr lang="it-IT" dirty="0" err="1" smtClean="0"/>
              <a:t>afornaia_sms</a:t>
            </a:r>
            <a:r>
              <a:rPr lang="it-IT" dirty="0" smtClean="0"/>
              <a:t>, </a:t>
            </a:r>
            <a:r>
              <a:rPr lang="it-IT" dirty="0" err="1" smtClean="0"/>
              <a:t>gsava_sms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contactgroup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contactgroup_name</a:t>
            </a:r>
            <a:r>
              <a:rPr lang="it-IT" dirty="0" smtClean="0"/>
              <a:t>       	cdc_admins_email</a:t>
            </a:r>
          </a:p>
          <a:p>
            <a:pPr>
              <a:buNone/>
            </a:pPr>
            <a:r>
              <a:rPr lang="it-IT" dirty="0" smtClean="0"/>
              <a:t>        alias                   		</a:t>
            </a:r>
            <a:r>
              <a:rPr lang="it-IT" dirty="0" err="1" smtClean="0"/>
              <a:t>CdC</a:t>
            </a:r>
            <a:r>
              <a:rPr lang="it-IT" dirty="0" smtClean="0"/>
              <a:t> </a:t>
            </a:r>
            <a:r>
              <a:rPr lang="it-IT" dirty="0" err="1" smtClean="0"/>
              <a:t>Administrators</a:t>
            </a:r>
            <a:r>
              <a:rPr lang="it-IT" dirty="0" smtClean="0"/>
              <a:t> (EMAIL)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members</a:t>
            </a:r>
            <a:r>
              <a:rPr lang="it-IT" dirty="0" smtClean="0"/>
              <a:t>                 	</a:t>
            </a:r>
            <a:r>
              <a:rPr lang="it-IT" dirty="0" err="1" smtClean="0"/>
              <a:t>afornaia_email</a:t>
            </a:r>
            <a:r>
              <a:rPr lang="it-IT" dirty="0" smtClean="0"/>
              <a:t>, </a:t>
            </a:r>
            <a:r>
              <a:rPr lang="it-IT" dirty="0" err="1" smtClean="0"/>
              <a:t>gsava_email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dirty="0" smtClean="0"/>
              <a:t>### Andrea Fornaia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contact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contact_name</a:t>
            </a:r>
            <a:r>
              <a:rPr lang="it-IT" dirty="0" smtClean="0"/>
              <a:t>                    	</a:t>
            </a:r>
            <a:r>
              <a:rPr lang="it-IT" dirty="0" err="1" smtClean="0"/>
              <a:t>afornaia_sms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                	notified_by_sms</a:t>
            </a:r>
          </a:p>
          <a:p>
            <a:pPr>
              <a:buNone/>
            </a:pPr>
            <a:r>
              <a:rPr lang="it-IT" dirty="0" smtClean="0"/>
              <a:t>        alias                           		Andrea Francesco Fornaia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pager</a:t>
            </a:r>
            <a:r>
              <a:rPr lang="it-IT" dirty="0" smtClean="0"/>
              <a:t>                           	+393331234567</a:t>
            </a:r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contact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contact_name</a:t>
            </a:r>
            <a:r>
              <a:rPr lang="it-IT" dirty="0" smtClean="0"/>
              <a:t>                    	</a:t>
            </a:r>
            <a:r>
              <a:rPr lang="it-IT" dirty="0" err="1" smtClean="0"/>
              <a:t>afornaia_email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                	notified_by_email</a:t>
            </a:r>
          </a:p>
          <a:p>
            <a:pPr>
              <a:buNone/>
            </a:pPr>
            <a:r>
              <a:rPr lang="it-IT" dirty="0" smtClean="0"/>
              <a:t>        alias                           		Andrea Francesco Fornaia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email</a:t>
            </a:r>
            <a:r>
              <a:rPr lang="it-IT" dirty="0" smtClean="0"/>
              <a:t>                           	fornaia.andrea@libero.it</a:t>
            </a:r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define contact{</a:t>
            </a:r>
          </a:p>
          <a:p>
            <a:pPr>
              <a:buNone/>
            </a:pPr>
            <a:r>
              <a:rPr lang="en-US" dirty="0" smtClean="0"/>
              <a:t>        name                            		</a:t>
            </a:r>
            <a:r>
              <a:rPr lang="en-US" dirty="0" err="1" smtClean="0"/>
              <a:t>notified_by_email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use                             		generic-contact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service_notification_period</a:t>
            </a:r>
            <a:r>
              <a:rPr lang="en-US" dirty="0" smtClean="0"/>
              <a:t>     	24x7  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host_notification_period</a:t>
            </a:r>
            <a:r>
              <a:rPr lang="en-US" dirty="0" smtClean="0"/>
              <a:t>        	24x7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service_notification_options</a:t>
            </a:r>
            <a:r>
              <a:rPr lang="en-US" dirty="0" smtClean="0"/>
              <a:t>    	</a:t>
            </a:r>
            <a:r>
              <a:rPr lang="en-US" dirty="0" err="1" smtClean="0"/>
              <a:t>w,u,c,r,f,s</a:t>
            </a: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host_notification_options</a:t>
            </a:r>
            <a:r>
              <a:rPr lang="en-US" dirty="0" smtClean="0"/>
              <a:t>       	</a:t>
            </a:r>
            <a:r>
              <a:rPr lang="en-US" dirty="0" err="1" smtClean="0"/>
              <a:t>d,u,r,f,s</a:t>
            </a: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service_notification_commands</a:t>
            </a:r>
            <a:r>
              <a:rPr lang="en-US" dirty="0" smtClean="0"/>
              <a:t>   	notify-service-by-email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host_notification_commands</a:t>
            </a:r>
            <a:r>
              <a:rPr lang="en-US" dirty="0" smtClean="0"/>
              <a:t>      	notify-host-by-email   </a:t>
            </a:r>
          </a:p>
          <a:p>
            <a:pPr>
              <a:buNone/>
            </a:pPr>
            <a:r>
              <a:rPr lang="en-US" dirty="0" smtClean="0"/>
              <a:t>        register                        		0</a:t>
            </a:r>
          </a:p>
          <a:p>
            <a:pPr>
              <a:buNone/>
            </a:pPr>
            <a:r>
              <a:rPr lang="en-US" dirty="0" smtClean="0"/>
              <a:t>        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59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Qualè il problema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poter effettuare un monitoraggio completo servono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differenti programmi</a:t>
            </a:r>
          </a:p>
          <a:p>
            <a:r>
              <a:rPr lang="it-IT" dirty="0" smtClean="0"/>
              <a:t>Ognuno di essi ha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una propria GUI</a:t>
            </a:r>
            <a:r>
              <a:rPr lang="it-IT" dirty="0" smtClean="0"/>
              <a:t>...</a:t>
            </a:r>
          </a:p>
          <a:p>
            <a:r>
              <a:rPr lang="it-IT" dirty="0" smtClean="0"/>
              <a:t>Interfacce complete, ma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sempre intuitive</a:t>
            </a:r>
            <a:r>
              <a:rPr lang="it-IT" dirty="0" smtClean="0"/>
              <a:t>...</a:t>
            </a:r>
          </a:p>
          <a:p>
            <a:r>
              <a:rPr lang="it-IT" dirty="0" smtClean="0"/>
              <a:t>Molte informazioni...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define contact{</a:t>
            </a:r>
          </a:p>
          <a:p>
            <a:pPr>
              <a:buNone/>
            </a:pPr>
            <a:r>
              <a:rPr lang="en-US" dirty="0" smtClean="0"/>
              <a:t>        name                            		</a:t>
            </a:r>
            <a:r>
              <a:rPr lang="en-US" dirty="0" err="1" smtClean="0"/>
              <a:t>notified_by_sms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use                             		generic-contact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service_notification_period</a:t>
            </a:r>
            <a:r>
              <a:rPr lang="en-US" dirty="0" smtClean="0"/>
              <a:t>     	</a:t>
            </a:r>
            <a:r>
              <a:rPr lang="en-US" dirty="0" err="1" smtClean="0"/>
              <a:t>awaketime</a:t>
            </a:r>
            <a:r>
              <a:rPr lang="en-US" dirty="0" smtClean="0"/>
              <a:t>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host_notification_period</a:t>
            </a:r>
            <a:r>
              <a:rPr lang="en-US" dirty="0" smtClean="0"/>
              <a:t>        	</a:t>
            </a:r>
            <a:r>
              <a:rPr lang="en-US" dirty="0" err="1" smtClean="0"/>
              <a:t>awaketime</a:t>
            </a:r>
            <a:r>
              <a:rPr lang="en-US" dirty="0" smtClean="0"/>
              <a:t>       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service_notification_options</a:t>
            </a:r>
            <a:r>
              <a:rPr lang="en-US" dirty="0" smtClean="0"/>
              <a:t>    	</a:t>
            </a:r>
            <a:r>
              <a:rPr lang="en-US" dirty="0" err="1" smtClean="0"/>
              <a:t>w,u,c,r,f,s</a:t>
            </a: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host_notification_options</a:t>
            </a:r>
            <a:r>
              <a:rPr lang="en-US" dirty="0" smtClean="0"/>
              <a:t>       	</a:t>
            </a:r>
            <a:r>
              <a:rPr lang="en-US" dirty="0" err="1" smtClean="0"/>
              <a:t>d,u,r,f,s</a:t>
            </a: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service_notification_commands</a:t>
            </a:r>
            <a:r>
              <a:rPr lang="en-US" dirty="0" smtClean="0"/>
              <a:t>   	notify-service-by-</a:t>
            </a:r>
            <a:r>
              <a:rPr lang="en-US" dirty="0" err="1" smtClean="0"/>
              <a:t>sms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host_notification_commands</a:t>
            </a:r>
            <a:r>
              <a:rPr lang="en-US" dirty="0" smtClean="0"/>
              <a:t>      	notify-host-by-</a:t>
            </a:r>
            <a:r>
              <a:rPr lang="en-US" dirty="0" err="1" smtClean="0"/>
              <a:t>sms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 register                        		0</a:t>
            </a:r>
          </a:p>
          <a:p>
            <a:pPr>
              <a:buNone/>
            </a:pPr>
            <a:r>
              <a:rPr lang="en-US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command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command_name</a:t>
            </a:r>
            <a:r>
              <a:rPr lang="it-IT" dirty="0" smtClean="0"/>
              <a:t>    </a:t>
            </a:r>
            <a:r>
              <a:rPr lang="it-IT" dirty="0" err="1" smtClean="0"/>
              <a:t>notify-service-by-email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command_line</a:t>
            </a:r>
            <a:r>
              <a:rPr lang="it-IT" dirty="0" smtClean="0"/>
              <a:t>    /</a:t>
            </a:r>
            <a:r>
              <a:rPr lang="it-IT" dirty="0" err="1" smtClean="0"/>
              <a:t>usr</a:t>
            </a:r>
            <a:r>
              <a:rPr lang="it-IT" dirty="0" smtClean="0"/>
              <a:t>/</a:t>
            </a:r>
            <a:r>
              <a:rPr lang="it-IT" dirty="0" err="1" smtClean="0"/>
              <a:t>bin</a:t>
            </a:r>
            <a:r>
              <a:rPr lang="it-IT" dirty="0" smtClean="0"/>
              <a:t>/</a:t>
            </a:r>
            <a:r>
              <a:rPr lang="it-IT" dirty="0" err="1" smtClean="0"/>
              <a:t>printf</a:t>
            </a:r>
            <a:r>
              <a:rPr lang="it-IT" dirty="0" smtClean="0"/>
              <a:t> "</a:t>
            </a:r>
            <a:r>
              <a:rPr lang="it-IT" dirty="0" err="1" smtClean="0"/>
              <a:t>%b</a:t>
            </a:r>
            <a:r>
              <a:rPr lang="it-IT" dirty="0" smtClean="0"/>
              <a:t>" "***** </a:t>
            </a:r>
            <a:r>
              <a:rPr lang="it-IT" dirty="0" err="1" smtClean="0"/>
              <a:t>Nagios</a:t>
            </a:r>
            <a:r>
              <a:rPr lang="it-IT" dirty="0" smtClean="0"/>
              <a:t> *****\n\nNotification </a:t>
            </a:r>
            <a:r>
              <a:rPr lang="it-IT" dirty="0" err="1" smtClean="0"/>
              <a:t>Type</a:t>
            </a:r>
            <a:r>
              <a:rPr lang="it-IT" dirty="0" smtClean="0"/>
              <a:t>: $NOTIFICATIONTYPE$\n\nService: $SERVICEDESC$\nHost: $HOSTALIAS$\nAddress: $HOSTADDRESS$\nState: $SERVICESTATE$\n\nDate/</a:t>
            </a:r>
            <a:r>
              <a:rPr lang="it-IT" dirty="0" err="1" smtClean="0"/>
              <a:t>Time</a:t>
            </a:r>
            <a:r>
              <a:rPr lang="it-IT" dirty="0" smtClean="0"/>
              <a:t>: $LONGDATETIME$\n\nAdditional Info:\n\n$SERVICEOUTPUT$" | /</a:t>
            </a:r>
            <a:r>
              <a:rPr lang="it-IT" dirty="0" err="1" smtClean="0"/>
              <a:t>usr</a:t>
            </a:r>
            <a:r>
              <a:rPr lang="it-IT" dirty="0" smtClean="0"/>
              <a:t>/</a:t>
            </a:r>
            <a:r>
              <a:rPr lang="it-IT" dirty="0" err="1" smtClean="0"/>
              <a:t>bin</a:t>
            </a:r>
            <a:r>
              <a:rPr lang="it-IT" dirty="0" smtClean="0"/>
              <a:t>/mail -s "** $NOTIFICATIONTYPE$ Service </a:t>
            </a:r>
            <a:r>
              <a:rPr lang="it-IT" dirty="0" err="1" smtClean="0"/>
              <a:t>Alert</a:t>
            </a:r>
            <a:r>
              <a:rPr lang="it-IT" dirty="0" smtClean="0"/>
              <a:t>: $HOSTALIAS$/$SERVICEDESC$ </a:t>
            </a:r>
            <a:r>
              <a:rPr lang="it-IT" dirty="0" err="1" smtClean="0"/>
              <a:t>is</a:t>
            </a:r>
            <a:r>
              <a:rPr lang="it-IT" dirty="0" smtClean="0"/>
              <a:t> $SERVICESTATE$ **" $CONTACTEMAIL$</a:t>
            </a:r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#notify-service-by-sms' </a:t>
            </a:r>
            <a:r>
              <a:rPr lang="it-IT" dirty="0" err="1" smtClean="0"/>
              <a:t>command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command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command_name</a:t>
            </a:r>
            <a:r>
              <a:rPr lang="it-IT" dirty="0" smtClean="0"/>
              <a:t>    </a:t>
            </a:r>
            <a:r>
              <a:rPr lang="it-IT" dirty="0" err="1" smtClean="0"/>
              <a:t>notify-service-by-sms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command_line</a:t>
            </a:r>
            <a:r>
              <a:rPr lang="it-IT" dirty="0" smtClean="0"/>
              <a:t>    /</a:t>
            </a:r>
            <a:r>
              <a:rPr lang="it-IT" dirty="0" err="1" smtClean="0"/>
              <a:t>usr</a:t>
            </a:r>
            <a:r>
              <a:rPr lang="it-IT" dirty="0" smtClean="0"/>
              <a:t>/</a:t>
            </a:r>
            <a:r>
              <a:rPr lang="it-IT" dirty="0" err="1" smtClean="0"/>
              <a:t>local</a:t>
            </a:r>
            <a:r>
              <a:rPr lang="it-IT" dirty="0" smtClean="0"/>
              <a:t>/</a:t>
            </a:r>
            <a:r>
              <a:rPr lang="it-IT" dirty="0" err="1" smtClean="0"/>
              <a:t>bin</a:t>
            </a:r>
            <a:r>
              <a:rPr lang="it-IT" dirty="0" smtClean="0"/>
              <a:t>/</a:t>
            </a:r>
            <a:r>
              <a:rPr lang="it-IT" dirty="0" err="1" smtClean="0"/>
              <a:t>sendsinglesms</a:t>
            </a:r>
            <a:r>
              <a:rPr lang="it-IT" dirty="0" smtClean="0"/>
              <a:t> $CONTACTPAGER$ "PANOPTES: $NOTIFICATIONTYPE$ </a:t>
            </a:r>
            <a:r>
              <a:rPr lang="it-IT" dirty="0" err="1" smtClean="0"/>
              <a:t>with</a:t>
            </a:r>
            <a:r>
              <a:rPr lang="it-IT" dirty="0" smtClean="0"/>
              <a:t> $SERVICEDESC$ on $HOSTALIAS$:$HOSTADDRESS$: state $SERVICESTATE$ in $LONGDATETIME$"&gt;/</a:t>
            </a:r>
            <a:r>
              <a:rPr lang="it-IT" dirty="0" err="1" smtClean="0"/>
              <a:t>dev</a:t>
            </a:r>
            <a:r>
              <a:rPr lang="it-IT" dirty="0" smtClean="0"/>
              <a:t>/</a:t>
            </a:r>
            <a:r>
              <a:rPr lang="it-IT" dirty="0" err="1" smtClean="0"/>
              <a:t>null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name</a:t>
            </a:r>
            <a:r>
              <a:rPr lang="it-IT" dirty="0" smtClean="0"/>
              <a:t>            	</a:t>
            </a:r>
            <a:r>
              <a:rPr lang="it-IT" dirty="0" err="1" smtClean="0"/>
              <a:t>cdc-host-NORM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	</a:t>
            </a:r>
            <a:r>
              <a:rPr lang="it-IT" dirty="0" err="1" smtClean="0"/>
              <a:t>host-NORM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contact_groups</a:t>
            </a:r>
            <a:r>
              <a:rPr lang="it-IT" dirty="0" smtClean="0"/>
              <a:t>  	cdc_admins_email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register</a:t>
            </a:r>
            <a:r>
              <a:rPr lang="it-IT" dirty="0" smtClean="0"/>
              <a:t>        	0</a:t>
            </a:r>
          </a:p>
          <a:p>
            <a:pPr>
              <a:buNone/>
            </a:pPr>
            <a:r>
              <a:rPr lang="it-IT" dirty="0" smtClean="0"/>
              <a:t>}</a:t>
            </a:r>
          </a:p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name</a:t>
            </a:r>
            <a:r>
              <a:rPr lang="it-IT" dirty="0" smtClean="0"/>
              <a:t>            	</a:t>
            </a:r>
            <a:r>
              <a:rPr lang="it-IT" dirty="0" err="1" smtClean="0"/>
              <a:t>cdc-host-CRIT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	</a:t>
            </a:r>
            <a:r>
              <a:rPr lang="it-IT" dirty="0" err="1" smtClean="0"/>
              <a:t>host-CRIT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contact_groups</a:t>
            </a:r>
            <a:r>
              <a:rPr lang="it-IT" dirty="0" smtClean="0"/>
              <a:t>  	cdc_admins_sms, cdc_admins_email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register</a:t>
            </a:r>
            <a:r>
              <a:rPr lang="it-IT" dirty="0" smtClean="0"/>
              <a:t>        	0</a:t>
            </a:r>
          </a:p>
          <a:p>
            <a:pPr>
              <a:buNone/>
            </a:pPr>
            <a:r>
              <a:rPr lang="it-IT" dirty="0" smtClean="0"/>
              <a:t>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Notifiche SMS con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define host{</a:t>
            </a:r>
          </a:p>
          <a:p>
            <a:pPr>
              <a:buNone/>
            </a:pPr>
            <a:r>
              <a:rPr lang="en-US" sz="2400" dirty="0" smtClean="0"/>
              <a:t>        use                     	</a:t>
            </a:r>
            <a:r>
              <a:rPr lang="en-US" sz="2400" dirty="0" err="1" smtClean="0"/>
              <a:t>cdc</a:t>
            </a:r>
            <a:r>
              <a:rPr lang="en-US" sz="2400" dirty="0" smtClean="0"/>
              <a:t>-host-CRIT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host_name</a:t>
            </a:r>
            <a:r>
              <a:rPr lang="en-US" sz="2400" dirty="0" smtClean="0"/>
              <a:t>               	</a:t>
            </a:r>
            <a:r>
              <a:rPr lang="en-US" sz="2400" dirty="0" err="1" smtClean="0"/>
              <a:t>Mail_relay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alias                   	Mail Server </a:t>
            </a:r>
            <a:r>
              <a:rPr lang="en-US" sz="2400" dirty="0" err="1" smtClean="0"/>
              <a:t>Cdc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address                 	192.84.150.109</a:t>
            </a:r>
          </a:p>
          <a:p>
            <a:pPr>
              <a:buNone/>
            </a:pPr>
            <a:r>
              <a:rPr lang="en-US" sz="2400" dirty="0" smtClean="0"/>
              <a:t>        parents               	INFNCT_A_1_router</a:t>
            </a:r>
          </a:p>
          <a:p>
            <a:pPr>
              <a:buNone/>
            </a:pPr>
            <a:r>
              <a:rPr lang="en-US" sz="2400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Gateway SMS per HA sul servizio di </a:t>
            </a:r>
            <a:r>
              <a:rPr lang="it-IT" dirty="0" err="1" smtClean="0"/>
              <a:t>notifica…</a:t>
            </a:r>
            <a:r>
              <a:rPr lang="it-IT" dirty="0" smtClean="0"/>
              <a:t> ma è sufficiente?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 succede se l’ SMS Gateway “va in Crash”?</a:t>
            </a:r>
          </a:p>
          <a:p>
            <a:r>
              <a:rPr lang="it-IT" dirty="0" smtClean="0"/>
              <a:t>Se succedesse al server di monitoraggio?</a:t>
            </a:r>
          </a:p>
          <a:p>
            <a:r>
              <a:rPr lang="it-IT" dirty="0" smtClean="0"/>
              <a:t>Bisogna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irrobustire l’architettura </a:t>
            </a:r>
            <a:r>
              <a:rPr lang="it-IT" dirty="0" smtClean="0"/>
              <a:t>implementando un sistema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Availability</a:t>
            </a:r>
            <a:r>
              <a:rPr lang="it-IT" dirty="0" smtClean="0"/>
              <a:t> del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servizio di monitoraggio e di notifica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High Availability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Alta Disponibilità</a:t>
            </a:r>
          </a:p>
          <a:p>
            <a:r>
              <a:rPr lang="it-IT" dirty="0" smtClean="0"/>
              <a:t>Realizzare un’infrastruttura in HA vuol dire adoperare degli accorgimenti medianti i quali si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garantisce continuità del servizio</a:t>
            </a:r>
            <a:r>
              <a:rPr lang="it-IT" dirty="0" smtClean="0"/>
              <a:t> in relazione a determinati eventi di </a:t>
            </a:r>
            <a:r>
              <a:rPr lang="it-IT" dirty="0" err="1" smtClean="0"/>
              <a:t>failure</a:t>
            </a:r>
            <a:r>
              <a:rPr lang="it-IT" dirty="0" smtClean="0"/>
              <a:t> previsti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base alla criticità </a:t>
            </a:r>
            <a:r>
              <a:rPr lang="it-IT" dirty="0" smtClean="0"/>
              <a:t>del servizio tali accorgimenti saranno più dispendiosi,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ridondando un maggior numero di risorse</a:t>
            </a:r>
          </a:p>
          <a:p>
            <a:pPr lvl="1"/>
            <a:r>
              <a:rPr lang="it-IT" dirty="0" smtClean="0"/>
              <a:t>Connessioni di rete</a:t>
            </a:r>
          </a:p>
          <a:p>
            <a:pPr lvl="1"/>
            <a:r>
              <a:rPr lang="it-IT" dirty="0" smtClean="0"/>
              <a:t>Apparati</a:t>
            </a:r>
          </a:p>
          <a:p>
            <a:pPr lvl="1"/>
            <a:r>
              <a:rPr lang="it-IT" dirty="0" smtClean="0"/>
              <a:t>Dischi</a:t>
            </a:r>
          </a:p>
          <a:p>
            <a:pPr lvl="1"/>
            <a:r>
              <a:rPr lang="it-IT" dirty="0" smtClean="0"/>
              <a:t>Server</a:t>
            </a:r>
          </a:p>
          <a:p>
            <a:pPr lvl="1"/>
            <a:r>
              <a:rPr lang="it-IT" dirty="0" smtClean="0"/>
              <a:t>[...]</a:t>
            </a:r>
          </a:p>
          <a:p>
            <a:r>
              <a:rPr lang="it-IT" dirty="0" smtClean="0"/>
              <a:t>Si implementa tipicamente realizzando un High-availability Cluster, visto all’esterno come un’unica entità</a:t>
            </a:r>
          </a:p>
          <a:p>
            <a:r>
              <a:rPr lang="it-IT" dirty="0" smtClean="0"/>
              <a:t>Per eliminare Single Points of Failure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High-availability Cluster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Detto anche Failover Cluster</a:t>
            </a:r>
          </a:p>
          <a:p>
            <a:r>
              <a:rPr lang="it-IT" dirty="0" smtClean="0"/>
              <a:t>Nel nostro caso, parliamo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server ridondati </a:t>
            </a:r>
            <a:r>
              <a:rPr lang="it-IT" dirty="0" smtClean="0"/>
              <a:t>(nodi) che possono esporre tutti lo stesso servizio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Solo uno </a:t>
            </a:r>
            <a:r>
              <a:rPr lang="it-IT" dirty="0" smtClean="0"/>
              <a:t>per volta (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</a:t>
            </a:r>
            <a:r>
              <a:rPr lang="it-IT" dirty="0" smtClean="0"/>
              <a:t>) è in grado di modificare le risorse ed offrire il servizio</a:t>
            </a:r>
          </a:p>
          <a:p>
            <a:r>
              <a:rPr lang="it-IT" dirty="0" smtClean="0"/>
              <a:t>Gli altri nodi (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slave</a:t>
            </a:r>
            <a:r>
              <a:rPr lang="it-IT" dirty="0" smtClean="0"/>
              <a:t>) controllano la disponibilità del servizio fornito dal master e in caso di failure, uno degli slave viene eletto master per garantire continuità del servizio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Reliability</a:t>
            </a:r>
            <a:r>
              <a:rPr lang="it-IT" dirty="0" smtClean="0"/>
              <a:t> del singolo nodo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cerca in questo caso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irrobustire il singolo nodo</a:t>
            </a:r>
            <a:r>
              <a:rPr lang="it-IT" dirty="0" smtClean="0"/>
              <a:t>, duplicando le risorse:</a:t>
            </a:r>
          </a:p>
          <a:p>
            <a:pPr lvl="1"/>
            <a:r>
              <a:rPr lang="it-IT" dirty="0" smtClean="0"/>
              <a:t>Disk mirroring</a:t>
            </a:r>
          </a:p>
          <a:p>
            <a:pPr lvl="1"/>
            <a:r>
              <a:rPr lang="it-IT" dirty="0" smtClean="0"/>
              <a:t>Redundant Network Connections</a:t>
            </a:r>
          </a:p>
          <a:p>
            <a:pPr lvl="1"/>
            <a:r>
              <a:rPr lang="it-IT" dirty="0" smtClean="0"/>
              <a:t>Redundant Elettrical Power</a:t>
            </a:r>
          </a:p>
          <a:p>
            <a:r>
              <a:rPr lang="it-IT" dirty="0" smtClean="0"/>
              <a:t>Se si realizza un High-availability Cluster, a seconda della criticità del servizio, tali accorgimenti devono essere presi in considerazione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realizza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Replication</a:t>
            </a:r>
            <a:endParaRPr lang="it-IT" dirty="0" smtClean="0"/>
          </a:p>
          <a:p>
            <a:r>
              <a:rPr lang="it-IT" dirty="0" smtClean="0"/>
              <a:t>Data </a:t>
            </a:r>
            <a:r>
              <a:rPr lang="it-IT" dirty="0" err="1" smtClean="0"/>
              <a:t>Mirroring</a:t>
            </a:r>
            <a:r>
              <a:rPr lang="it-IT" dirty="0" smtClean="0"/>
              <a:t> / Sharing</a:t>
            </a:r>
          </a:p>
          <a:p>
            <a:r>
              <a:rPr lang="it-IT" dirty="0" err="1" smtClean="0"/>
              <a:t>Heartbeat</a:t>
            </a:r>
            <a:r>
              <a:rPr lang="it-IT" dirty="0" smtClean="0"/>
              <a:t> software</a:t>
            </a:r>
          </a:p>
          <a:p>
            <a:r>
              <a:rPr lang="it-IT" dirty="0" err="1" smtClean="0"/>
              <a:t>Resource</a:t>
            </a:r>
            <a:r>
              <a:rPr lang="it-IT" dirty="0" smtClean="0"/>
              <a:t> Manager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Replication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Stesse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applicazioni</a:t>
            </a:r>
            <a:r>
              <a:rPr lang="it-IT" dirty="0" smtClean="0"/>
              <a:t> installate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Stessa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configurazione </a:t>
            </a:r>
            <a:r>
              <a:rPr lang="it-IT" dirty="0" smtClean="0"/>
              <a:t>software </a:t>
            </a:r>
          </a:p>
          <a:p>
            <a:r>
              <a:rPr lang="it-IT" dirty="0" smtClean="0"/>
              <a:t>Non necessariamente stessa configurazione HW, ma preferibile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69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serve davvero tutto?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Swiss</a:t>
            </a:r>
            <a:r>
              <a:rPr lang="it-IT" dirty="0" smtClean="0"/>
              <a:t> </a:t>
            </a:r>
            <a:r>
              <a:rPr lang="it-IT" dirty="0" err="1" smtClean="0"/>
              <a:t>Knife</a:t>
            </a:r>
            <a:endParaRPr lang="it-IT" dirty="0" smtClean="0"/>
          </a:p>
          <a:p>
            <a:pPr lvl="1"/>
            <a:r>
              <a:rPr lang="it-IT" dirty="0" smtClean="0"/>
              <a:t>Molte funzionalità allettanti</a:t>
            </a:r>
          </a:p>
          <a:p>
            <a:pPr lvl="1"/>
            <a:r>
              <a:rPr lang="it-IT" dirty="0" smtClean="0"/>
              <a:t>Superflue nella maggior parte dei casi</a:t>
            </a:r>
          </a:p>
          <a:p>
            <a:pPr lvl="1"/>
            <a:r>
              <a:rPr lang="it-IT" dirty="0" smtClean="0"/>
              <a:t>Ma un giorno potrebbero servirmi...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4457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Mirroring</a:t>
            </a:r>
            <a:r>
              <a:rPr lang="it-IT" dirty="0" smtClean="0"/>
              <a:t> / </a:t>
            </a:r>
            <a:r>
              <a:rPr lang="it-IT" dirty="0" err="1" smtClean="0"/>
              <a:t>Sharing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Replicazione o condivisione delle risorse necessarie a mantenere lo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stato del sistema aggiornato</a:t>
            </a:r>
          </a:p>
          <a:p>
            <a:r>
              <a:rPr lang="it-IT" dirty="0" smtClean="0"/>
              <a:t>Solo il master deve avere accesso in scrittura, per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garantire la consistenza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Heartbeat</a:t>
            </a:r>
            <a:r>
              <a:rPr lang="it-IT" dirty="0" smtClean="0"/>
              <a:t>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/>
            <a:r>
              <a:rPr lang="it-IT" dirty="0" smtClean="0"/>
              <a:t>Software per il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controllo</a:t>
            </a:r>
            <a:r>
              <a:rPr lang="it-IT" dirty="0" smtClean="0"/>
              <a:t> della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reperibilità del Master,</a:t>
            </a:r>
            <a:r>
              <a:rPr lang="it-IT" dirty="0" smtClean="0"/>
              <a:t> eleggendo uno Slave a Master in caso di </a:t>
            </a:r>
            <a:r>
              <a:rPr lang="it-IT" dirty="0" err="1" smtClean="0"/>
              <a:t>Failure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Resource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Software che si occupa della gestione dell’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acquisizione del controllo sulle risorse</a:t>
            </a:r>
            <a:r>
              <a:rPr lang="it-IT" dirty="0" smtClean="0"/>
              <a:t> dell’entità virtuale</a:t>
            </a:r>
          </a:p>
          <a:p>
            <a:pPr lvl="1"/>
            <a:r>
              <a:rPr lang="it-IT" dirty="0" smtClean="0"/>
              <a:t>Mastering sulle risorse di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storage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dirty="0" smtClean="0"/>
              <a:t>Mastering sulla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configurazione di rete </a:t>
            </a:r>
            <a:r>
              <a:rPr lang="it-IT" dirty="0" smtClean="0"/>
              <a:t>del server virtuale (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Cluster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Logical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Avvio dei servizi </a:t>
            </a:r>
          </a:p>
          <a:p>
            <a:r>
              <a:rPr lang="it-IT" dirty="0" smtClean="0"/>
              <a:t>Si occupa anche del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rilascio</a:t>
            </a:r>
            <a:r>
              <a:rPr lang="it-IT" dirty="0" smtClean="0"/>
              <a:t> </a:t>
            </a:r>
          </a:p>
          <a:p>
            <a:pPr lvl="1"/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Soluzione adottata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cluster metterà a </a:t>
            </a:r>
            <a:br>
              <a:rPr lang="it-IT" dirty="0" smtClean="0"/>
            </a:br>
            <a:r>
              <a:rPr lang="it-IT" dirty="0" smtClean="0"/>
              <a:t>disposizione in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</a:t>
            </a:r>
            <a:r>
              <a:rPr lang="it-IT" dirty="0" smtClean="0"/>
              <a:t> il servizio di </a:t>
            </a:r>
          </a:p>
          <a:p>
            <a:pPr lvl="1"/>
            <a:r>
              <a:rPr lang="it-IT" dirty="0" smtClean="0"/>
              <a:t>Accesso al sistema di monitoraggio (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Panoptes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Nagios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Notifiche via SMS</a:t>
            </a:r>
          </a:p>
          <a:p>
            <a:r>
              <a:rPr lang="it-IT" dirty="0" smtClean="0"/>
              <a:t>Useremo la combinazione di due software Open Source: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Heartbeat +  DRBD</a:t>
            </a:r>
          </a:p>
        </p:txBody>
      </p:sp>
      <p:pic>
        <p:nvPicPr>
          <p:cNvPr id="7" name="Immagine 6" descr="drbd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786454"/>
            <a:ext cx="2326111" cy="828677"/>
          </a:xfrm>
          <a:prstGeom prst="rect">
            <a:avLst/>
          </a:prstGeom>
        </p:spPr>
      </p:pic>
      <p:pic>
        <p:nvPicPr>
          <p:cNvPr id="8" name="Immagine 7" descr="h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5" y="5569808"/>
            <a:ext cx="3143272" cy="1078656"/>
          </a:xfrm>
          <a:prstGeom prst="rect">
            <a:avLst/>
          </a:prstGeom>
        </p:spPr>
      </p:pic>
      <p:pic>
        <p:nvPicPr>
          <p:cNvPr id="1026" name="Picture 2" descr="C:\Users\kengi\Desktop\panoptes_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357298"/>
            <a:ext cx="991669" cy="136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nagios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857496"/>
            <a:ext cx="1619253" cy="1308356"/>
          </a:xfrm>
          <a:prstGeom prst="rect">
            <a:avLst/>
          </a:prstGeom>
        </p:spPr>
      </p:pic>
      <p:pic>
        <p:nvPicPr>
          <p:cNvPr id="4" name="Immagine 3" descr="apache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2714620"/>
            <a:ext cx="1326321" cy="428628"/>
          </a:xfrm>
          <a:prstGeom prst="rect">
            <a:avLst/>
          </a:prstGeom>
        </p:spPr>
      </p:pic>
      <p:pic>
        <p:nvPicPr>
          <p:cNvPr id="6" name="Immagine 5" descr="smstools3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929066"/>
            <a:ext cx="2009774" cy="297909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73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/>
          <p:cNvSpPr/>
          <p:nvPr/>
        </p:nvSpPr>
        <p:spPr>
          <a:xfrm>
            <a:off x="3000364" y="3143224"/>
            <a:ext cx="3286148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3000364" y="3214662"/>
            <a:ext cx="857256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3000364" y="5786430"/>
            <a:ext cx="3429024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Architetturale</a:t>
            </a:r>
            <a:endParaRPr lang="it-IT" dirty="0"/>
          </a:p>
        </p:txBody>
      </p:sp>
      <p:pic>
        <p:nvPicPr>
          <p:cNvPr id="1026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22" y="3286100"/>
            <a:ext cx="698495" cy="698495"/>
          </a:xfrm>
          <a:prstGeom prst="rect">
            <a:avLst/>
          </a:prstGeom>
          <a:noFill/>
        </p:spPr>
      </p:pic>
      <p:pic>
        <p:nvPicPr>
          <p:cNvPr id="5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814" y="3286100"/>
            <a:ext cx="698495" cy="698495"/>
          </a:xfrm>
          <a:prstGeom prst="rect">
            <a:avLst/>
          </a:prstGeom>
          <a:noFill/>
        </p:spPr>
      </p:pic>
      <p:cxnSp>
        <p:nvCxnSpPr>
          <p:cNvPr id="7" name="Connettore 1 6"/>
          <p:cNvCxnSpPr>
            <a:stCxn id="5" idx="1"/>
            <a:endCxn id="1026" idx="3"/>
          </p:cNvCxnSpPr>
          <p:nvPr/>
        </p:nvCxnSpPr>
        <p:spPr>
          <a:xfrm rot="10800000">
            <a:off x="3808418" y="3635348"/>
            <a:ext cx="1730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60" y="6000744"/>
            <a:ext cx="550866" cy="550866"/>
          </a:xfrm>
          <a:prstGeom prst="rect">
            <a:avLst/>
          </a:prstGeom>
          <a:noFill/>
        </p:spPr>
      </p:pic>
      <p:pic>
        <p:nvPicPr>
          <p:cNvPr id="1028" name="Picture 4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52" y="5929306"/>
            <a:ext cx="617533" cy="617533"/>
          </a:xfrm>
          <a:prstGeom prst="rect">
            <a:avLst/>
          </a:prstGeom>
          <a:noFill/>
        </p:spPr>
      </p:pic>
      <p:pic>
        <p:nvPicPr>
          <p:cNvPr id="1029" name="Picture 5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054" y="5429240"/>
            <a:ext cx="1076325" cy="1076325"/>
          </a:xfrm>
          <a:prstGeom prst="rect">
            <a:avLst/>
          </a:prstGeom>
          <a:noFill/>
        </p:spPr>
      </p:pic>
      <p:pic>
        <p:nvPicPr>
          <p:cNvPr id="1030" name="Picture 6" descr="C:\Users\kengi\Desktop\DIA-image\drbd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30" y="5072050"/>
            <a:ext cx="785818" cy="279948"/>
          </a:xfrm>
          <a:prstGeom prst="rect">
            <a:avLst/>
          </a:prstGeom>
          <a:noFill/>
        </p:spPr>
      </p:pic>
      <p:cxnSp>
        <p:nvCxnSpPr>
          <p:cNvPr id="21" name="Connettore 1 20"/>
          <p:cNvCxnSpPr>
            <a:stCxn id="1026" idx="2"/>
            <a:endCxn id="1027" idx="0"/>
          </p:cNvCxnSpPr>
          <p:nvPr/>
        </p:nvCxnSpPr>
        <p:spPr>
          <a:xfrm rot="5400000">
            <a:off x="2449908" y="4991481"/>
            <a:ext cx="2016149" cy="23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5" idx="2"/>
            <a:endCxn id="1028" idx="0"/>
          </p:cNvCxnSpPr>
          <p:nvPr/>
        </p:nvCxnSpPr>
        <p:spPr>
          <a:xfrm rot="16200000" flipH="1">
            <a:off x="4931185" y="4941471"/>
            <a:ext cx="1944711" cy="309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6200000" flipH="1">
            <a:off x="3412332" y="3983820"/>
            <a:ext cx="1285886" cy="890577"/>
          </a:xfrm>
          <a:prstGeom prst="line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35"/>
          <p:cNvCxnSpPr>
            <a:stCxn id="1027" idx="2"/>
            <a:endCxn id="1028" idx="2"/>
          </p:cNvCxnSpPr>
          <p:nvPr/>
        </p:nvCxnSpPr>
        <p:spPr>
          <a:xfrm rot="5400000" flipH="1" flipV="1">
            <a:off x="4685520" y="5318112"/>
            <a:ext cx="4771" cy="2462226"/>
          </a:xfrm>
          <a:prstGeom prst="bentConnector3">
            <a:avLst>
              <a:gd name="adj1" fmla="val -47914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072050"/>
            <a:ext cx="1033450" cy="428628"/>
          </a:xfrm>
          <a:prstGeom prst="rect">
            <a:avLst/>
          </a:prstGeom>
          <a:noFill/>
        </p:spPr>
      </p:pic>
      <p:pic>
        <p:nvPicPr>
          <p:cNvPr id="41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4929174"/>
            <a:ext cx="1193090" cy="518972"/>
          </a:xfrm>
          <a:prstGeom prst="rect">
            <a:avLst/>
          </a:prstGeom>
          <a:noFill/>
        </p:spPr>
      </p:pic>
      <p:sp>
        <p:nvSpPr>
          <p:cNvPr id="43" name="CasellaDiTesto 42"/>
          <p:cNvSpPr txBox="1"/>
          <p:nvPr/>
        </p:nvSpPr>
        <p:spPr>
          <a:xfrm>
            <a:off x="5072066" y="2786058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 </a:t>
            </a:r>
            <a:r>
              <a:rPr lang="it-IT" dirty="0" err="1" smtClean="0"/>
              <a:t>Logic</a:t>
            </a:r>
            <a:r>
              <a:rPr lang="it-IT" dirty="0" smtClean="0"/>
              <a:t> Server</a:t>
            </a:r>
            <a:endParaRPr lang="it-IT" dirty="0"/>
          </a:p>
        </p:txBody>
      </p:sp>
      <p:cxnSp>
        <p:nvCxnSpPr>
          <p:cNvPr id="47" name="Connettore 4 46"/>
          <p:cNvCxnSpPr/>
          <p:nvPr/>
        </p:nvCxnSpPr>
        <p:spPr>
          <a:xfrm rot="16200000" flipH="1">
            <a:off x="6072198" y="3857604"/>
            <a:ext cx="1214446" cy="12144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4 48"/>
          <p:cNvCxnSpPr/>
          <p:nvPr/>
        </p:nvCxnSpPr>
        <p:spPr>
          <a:xfrm rot="5400000">
            <a:off x="2285984" y="3929042"/>
            <a:ext cx="1000132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kengi\Desktop\DIA-image\cisco-router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285836"/>
            <a:ext cx="941867" cy="785818"/>
          </a:xfrm>
          <a:prstGeom prst="rect">
            <a:avLst/>
          </a:prstGeom>
          <a:noFill/>
        </p:spPr>
      </p:pic>
      <p:pic>
        <p:nvPicPr>
          <p:cNvPr id="1032" name="Picture 8" descr="C:\Users\kengi\Desktop\DIA-image\switch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1428712"/>
            <a:ext cx="1025734" cy="642942"/>
          </a:xfrm>
          <a:prstGeom prst="rect">
            <a:avLst/>
          </a:prstGeom>
          <a:noFill/>
        </p:spPr>
      </p:pic>
      <p:pic>
        <p:nvPicPr>
          <p:cNvPr id="1033" name="Picture 9" descr="C:\Users\kengi\Desktop\DIA-image\cloud-icon.jpg"/>
          <p:cNvPicPr>
            <a:picLocks noChangeAspect="1" noChangeArrowheads="1"/>
          </p:cNvPicPr>
          <p:nvPr/>
        </p:nvPicPr>
        <p:blipFill>
          <a:blip r:embed="rId9" cstate="print"/>
          <a:srcRect b="51785"/>
          <a:stretch>
            <a:fillRect/>
          </a:stretch>
        </p:blipFill>
        <p:spPr bwMode="auto">
          <a:xfrm>
            <a:off x="7344833" y="0"/>
            <a:ext cx="1799167" cy="1214446"/>
          </a:xfrm>
          <a:prstGeom prst="rect">
            <a:avLst/>
          </a:prstGeom>
          <a:noFill/>
        </p:spPr>
      </p:pic>
      <p:cxnSp>
        <p:nvCxnSpPr>
          <p:cNvPr id="58" name="Forma 57"/>
          <p:cNvCxnSpPr>
            <a:stCxn id="1026" idx="0"/>
            <a:endCxn id="1032" idx="1"/>
          </p:cNvCxnSpPr>
          <p:nvPr/>
        </p:nvCxnSpPr>
        <p:spPr>
          <a:xfrm rot="5400000" flipH="1" flipV="1">
            <a:off x="3104751" y="2104603"/>
            <a:ext cx="1535917" cy="8270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Forma 59"/>
          <p:cNvCxnSpPr/>
          <p:nvPr/>
        </p:nvCxnSpPr>
        <p:spPr>
          <a:xfrm rot="16200000" flipV="1">
            <a:off x="4607721" y="2178811"/>
            <a:ext cx="1643076" cy="857257"/>
          </a:xfrm>
          <a:prstGeom prst="bentConnector3">
            <a:avLst>
              <a:gd name="adj1" fmla="val 1011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stCxn id="1032" idx="0"/>
            <a:endCxn id="1031" idx="1"/>
          </p:cNvCxnSpPr>
          <p:nvPr/>
        </p:nvCxnSpPr>
        <p:spPr>
          <a:xfrm rot="16200000" flipH="1">
            <a:off x="5632110" y="595716"/>
            <a:ext cx="250033" cy="1916025"/>
          </a:xfrm>
          <a:prstGeom prst="bentConnector4">
            <a:avLst>
              <a:gd name="adj1" fmla="val -91428"/>
              <a:gd name="adj2" fmla="val 63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Forma 70"/>
          <p:cNvCxnSpPr>
            <a:stCxn id="1031" idx="3"/>
          </p:cNvCxnSpPr>
          <p:nvPr/>
        </p:nvCxnSpPr>
        <p:spPr>
          <a:xfrm flipV="1">
            <a:off x="7657007" y="1214422"/>
            <a:ext cx="587410" cy="4643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kengi\Desktop\panoptes_fa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1714488"/>
            <a:ext cx="624667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Immagine 78" descr="apache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1538" y="2571744"/>
            <a:ext cx="663161" cy="214314"/>
          </a:xfrm>
          <a:prstGeom prst="rect">
            <a:avLst/>
          </a:prstGeom>
        </p:spPr>
      </p:pic>
      <p:pic>
        <p:nvPicPr>
          <p:cNvPr id="80" name="Immagine 79" descr="nagios_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976" y="2857472"/>
            <a:ext cx="618894" cy="500066"/>
          </a:xfrm>
          <a:prstGeom prst="rect">
            <a:avLst/>
          </a:prstGeom>
        </p:spPr>
      </p:pic>
      <p:pic>
        <p:nvPicPr>
          <p:cNvPr id="81" name="Immagine 80" descr="smstools3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100" y="3429000"/>
            <a:ext cx="1143007" cy="169428"/>
          </a:xfrm>
          <a:prstGeom prst="rect">
            <a:avLst/>
          </a:prstGeom>
        </p:spPr>
      </p:pic>
      <p:cxnSp>
        <p:nvCxnSpPr>
          <p:cNvPr id="83" name="Connettore 2 82"/>
          <p:cNvCxnSpPr/>
          <p:nvPr/>
        </p:nvCxnSpPr>
        <p:spPr>
          <a:xfrm rot="10800000">
            <a:off x="1624768" y="2143092"/>
            <a:ext cx="1518473" cy="1143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 rot="10800000">
            <a:off x="1663262" y="2678878"/>
            <a:ext cx="1408541" cy="67866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 rot="10800000">
            <a:off x="1857356" y="3143224"/>
            <a:ext cx="1143008" cy="4302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/>
          <p:cNvCxnSpPr/>
          <p:nvPr/>
        </p:nvCxnSpPr>
        <p:spPr>
          <a:xfrm rot="10800000">
            <a:off x="2143108" y="3513690"/>
            <a:ext cx="857257" cy="2010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kengi\Desktop\DIA-image\NIC_Icon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248" y="2428844"/>
            <a:ext cx="635004" cy="635004"/>
          </a:xfrm>
          <a:prstGeom prst="rect">
            <a:avLst/>
          </a:prstGeom>
          <a:noFill/>
        </p:spPr>
      </p:pic>
      <p:cxnSp>
        <p:nvCxnSpPr>
          <p:cNvPr id="94" name="Connettore 2 93"/>
          <p:cNvCxnSpPr>
            <a:endCxn id="1034" idx="1"/>
          </p:cNvCxnSpPr>
          <p:nvPr/>
        </p:nvCxnSpPr>
        <p:spPr>
          <a:xfrm flipV="1">
            <a:off x="3786182" y="2746346"/>
            <a:ext cx="500066" cy="4683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4000496" y="32861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Bcast</a:t>
            </a:r>
            <a:r>
              <a:rPr lang="it-IT" dirty="0" smtClean="0"/>
              <a:t> interface</a:t>
            </a:r>
            <a:endParaRPr lang="it-IT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143372" y="648864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Mirroring</a:t>
            </a:r>
            <a:endParaRPr lang="it-IT" dirty="0" smtClean="0"/>
          </a:p>
        </p:txBody>
      </p:sp>
      <p:cxnSp>
        <p:nvCxnSpPr>
          <p:cNvPr id="117" name="Connettore 1 116"/>
          <p:cNvCxnSpPr>
            <a:stCxn id="1034" idx="0"/>
          </p:cNvCxnSpPr>
          <p:nvPr/>
        </p:nvCxnSpPr>
        <p:spPr>
          <a:xfrm rot="5400000" flipH="1" flipV="1">
            <a:off x="4373561" y="2158967"/>
            <a:ext cx="500066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117"/>
          <p:cNvSpPr txBox="1"/>
          <p:nvPr/>
        </p:nvSpPr>
        <p:spPr>
          <a:xfrm>
            <a:off x="6143636" y="4071918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SLAVE</a:t>
            </a:r>
            <a:endParaRPr lang="it-IT" dirty="0"/>
          </a:p>
        </p:txBody>
      </p:sp>
      <p:sp>
        <p:nvSpPr>
          <p:cNvPr id="119" name="CasellaDiTesto 118"/>
          <p:cNvSpPr txBox="1"/>
          <p:nvPr/>
        </p:nvSpPr>
        <p:spPr>
          <a:xfrm>
            <a:off x="2143108" y="40719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MASTER</a:t>
            </a:r>
            <a:endParaRPr lang="it-IT" dirty="0"/>
          </a:p>
        </p:txBody>
      </p:sp>
      <p:sp>
        <p:nvSpPr>
          <p:cNvPr id="126" name="Rettangolo 125"/>
          <p:cNvSpPr/>
          <p:nvPr/>
        </p:nvSpPr>
        <p:spPr>
          <a:xfrm>
            <a:off x="8036022" y="2343145"/>
            <a:ext cx="1071538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7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500306"/>
            <a:ext cx="698495" cy="698495"/>
          </a:xfrm>
          <a:prstGeom prst="rect">
            <a:avLst/>
          </a:prstGeom>
          <a:noFill/>
        </p:spPr>
      </p:pic>
      <p:pic>
        <p:nvPicPr>
          <p:cNvPr id="128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357562"/>
            <a:ext cx="698495" cy="698495"/>
          </a:xfrm>
          <a:prstGeom prst="rect">
            <a:avLst/>
          </a:prstGeom>
          <a:noFill/>
        </p:spPr>
      </p:pic>
      <p:sp>
        <p:nvSpPr>
          <p:cNvPr id="129" name="CasellaDiTesto 128"/>
          <p:cNvSpPr txBox="1"/>
          <p:nvPr/>
        </p:nvSpPr>
        <p:spPr>
          <a:xfrm>
            <a:off x="8005632" y="451531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Tool</a:t>
            </a:r>
            <a:r>
              <a:rPr lang="it-IT" dirty="0" smtClean="0"/>
              <a:t> Pool</a:t>
            </a:r>
            <a:endParaRPr lang="it-IT" dirty="0"/>
          </a:p>
        </p:txBody>
      </p:sp>
      <p:cxnSp>
        <p:nvCxnSpPr>
          <p:cNvPr id="130" name="Connettore 1 129"/>
          <p:cNvCxnSpPr/>
          <p:nvPr/>
        </p:nvCxnSpPr>
        <p:spPr>
          <a:xfrm>
            <a:off x="7572396" y="1785926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egnaposto data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2" name="Segnaposto numero diapositiva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74</a:t>
            </a:fld>
            <a:endParaRPr lang="it-IT"/>
          </a:p>
        </p:txBody>
      </p:sp>
      <p:sp>
        <p:nvSpPr>
          <p:cNvPr id="53" name="Segnaposto piè di pagina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Heartbeat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Software Open Source per la realizzazione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cluster HA</a:t>
            </a:r>
          </a:p>
          <a:p>
            <a:r>
              <a:rPr lang="it-IT" dirty="0" smtClean="0"/>
              <a:t>Fino alla versione 2.99 integra sia il </a:t>
            </a:r>
            <a:r>
              <a:rPr lang="it-IT" dirty="0" err="1" smtClean="0"/>
              <a:t>layer</a:t>
            </a:r>
            <a:r>
              <a:rPr lang="it-IT" dirty="0" smtClean="0"/>
              <a:t> di </a:t>
            </a:r>
            <a:r>
              <a:rPr lang="it-IT" dirty="0" err="1" smtClean="0"/>
              <a:t>Heartbeat</a:t>
            </a:r>
            <a:r>
              <a:rPr lang="it-IT" dirty="0" smtClean="0"/>
              <a:t> che il Cluster </a:t>
            </a:r>
            <a:r>
              <a:rPr lang="it-IT" dirty="0" err="1" smtClean="0"/>
              <a:t>Resource</a:t>
            </a:r>
            <a:r>
              <a:rPr lang="it-IT" dirty="0" smtClean="0"/>
              <a:t> Manager, ora inserito in un progetto a parte , Pacemaker</a:t>
            </a:r>
          </a:p>
          <a:p>
            <a:r>
              <a:rPr lang="it-IT" dirty="0" smtClean="0"/>
              <a:t>Usato tipicamente per 2-nodes </a:t>
            </a:r>
            <a:r>
              <a:rPr lang="it-IT" dirty="0" err="1" smtClean="0"/>
              <a:t>clusters</a:t>
            </a:r>
            <a:r>
              <a:rPr lang="it-IT" dirty="0" smtClean="0"/>
              <a:t>, ma non solo</a:t>
            </a:r>
          </a:p>
          <a:p>
            <a:r>
              <a:rPr lang="it-IT" dirty="0" smtClean="0"/>
              <a:t>Sito ufficiale: </a:t>
            </a:r>
            <a:r>
              <a:rPr lang="it-IT" dirty="0" smtClean="0">
                <a:hlinkClick r:id="rId2"/>
              </a:rPr>
              <a:t>http://www.linux-ha.org/</a:t>
            </a:r>
            <a:r>
              <a:rPr lang="it-IT" dirty="0" err="1" smtClean="0">
                <a:hlinkClick r:id="rId2"/>
              </a:rPr>
              <a:t>wiki</a:t>
            </a:r>
            <a:r>
              <a:rPr lang="it-IT" dirty="0" smtClean="0">
                <a:hlinkClick r:id="rId2"/>
              </a:rPr>
              <a:t>/</a:t>
            </a:r>
            <a:r>
              <a:rPr lang="it-IT" dirty="0" err="1" smtClean="0">
                <a:hlinkClick r:id="rId2"/>
              </a:rPr>
              <a:t>Main_Page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h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79344"/>
            <a:ext cx="3143272" cy="1078656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Funzionamento di Heartbeat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Servizio installato 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attivo su tutti i nodi</a:t>
            </a:r>
          </a:p>
          <a:p>
            <a:r>
              <a:rPr lang="it-IT" dirty="0" smtClean="0"/>
              <a:t>Si configura la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Risorsa</a:t>
            </a:r>
            <a:r>
              <a:rPr lang="it-IT" dirty="0" smtClean="0"/>
              <a:t>” da condividere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Interfaccia virtuale </a:t>
            </a:r>
            <a:r>
              <a:rPr lang="it-IT" dirty="0" smtClean="0"/>
              <a:t>del Cluster </a:t>
            </a:r>
            <a:r>
              <a:rPr lang="it-IT" dirty="0" err="1" smtClean="0"/>
              <a:t>Logical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endParaRPr lang="it-IT" dirty="0" smtClean="0"/>
          </a:p>
          <a:p>
            <a:pPr lvl="1"/>
            <a:r>
              <a:rPr lang="it-IT" dirty="0" smtClean="0"/>
              <a:t>Accesso in scrittura al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disco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mirrorato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con DRBD</a:t>
            </a:r>
          </a:p>
          <a:p>
            <a:pPr lvl="1"/>
            <a:r>
              <a:rPr lang="it-IT" dirty="0" smtClean="0"/>
              <a:t>Avvio dei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servizi necessari </a:t>
            </a:r>
            <a:r>
              <a:rPr lang="it-IT" dirty="0" smtClean="0"/>
              <a:t>(Apache,  </a:t>
            </a:r>
            <a:r>
              <a:rPr lang="it-IT" dirty="0" err="1" smtClean="0"/>
              <a:t>Nagios</a:t>
            </a:r>
            <a:r>
              <a:rPr lang="it-IT" dirty="0" smtClean="0"/>
              <a:t>,  </a:t>
            </a:r>
            <a:r>
              <a:rPr lang="it-IT" dirty="0" err="1" smtClean="0"/>
              <a:t>smsd</a:t>
            </a:r>
            <a:r>
              <a:rPr lang="it-IT" dirty="0" smtClean="0"/>
              <a:t>)</a:t>
            </a:r>
          </a:p>
          <a:p>
            <a:r>
              <a:rPr lang="it-IT" dirty="0" smtClean="0"/>
              <a:t>Solo un nodo, il master, detiene la risorsa</a:t>
            </a:r>
          </a:p>
          <a:p>
            <a:r>
              <a:rPr lang="it-IT" dirty="0" smtClean="0"/>
              <a:t>Su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rete broadcast </a:t>
            </a:r>
            <a:r>
              <a:rPr lang="it-IT" dirty="0" smtClean="0"/>
              <a:t>master e slave comunicano attraverso scambio di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battiti</a:t>
            </a:r>
            <a:r>
              <a:rPr lang="it-IT" dirty="0" smtClean="0"/>
              <a:t>”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 il master non risponde</a:t>
            </a:r>
            <a:r>
              <a:rPr lang="it-IT" dirty="0" smtClean="0"/>
              <a:t>, lo slave si dichiara master e detiene le risorse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 il master torna up</a:t>
            </a:r>
            <a:r>
              <a:rPr lang="it-IT" dirty="0" smtClean="0"/>
              <a:t>, lo slave rilascia la risorse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DRBD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Software per la realizzazione di un servizio di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mirroring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 dischi </a:t>
            </a:r>
            <a:r>
              <a:rPr lang="it-IT" dirty="0" smtClean="0"/>
              <a:t>su rete (network </a:t>
            </a:r>
            <a:r>
              <a:rPr lang="it-IT" dirty="0" err="1" smtClean="0"/>
              <a:t>based</a:t>
            </a:r>
            <a:r>
              <a:rPr lang="it-IT" dirty="0" smtClean="0"/>
              <a:t> RAID-1)</a:t>
            </a:r>
          </a:p>
          <a:p>
            <a:r>
              <a:rPr lang="it-IT" dirty="0" smtClean="0"/>
              <a:t>Sito ufficiale: </a:t>
            </a:r>
            <a:r>
              <a:rPr lang="it-IT" dirty="0" smtClean="0">
                <a:hlinkClick r:id="rId2"/>
              </a:rPr>
              <a:t>http://www.drbd.org/home/</a:t>
            </a:r>
            <a:r>
              <a:rPr lang="it-IT" dirty="0" err="1" smtClean="0">
                <a:hlinkClick r:id="rId2"/>
              </a:rPr>
              <a:t>what-is-drbd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drbd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214950"/>
            <a:ext cx="2927694" cy="1042991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77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Funzionamento di DRBD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Due nodi con partizioni delle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stesse dimensioni</a:t>
            </a:r>
          </a:p>
          <a:p>
            <a:r>
              <a:rPr lang="it-IT" dirty="0" smtClean="0"/>
              <a:t>Viene creato un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device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aggiuntivo DRBD </a:t>
            </a:r>
            <a:r>
              <a:rPr lang="it-IT" dirty="0" smtClean="0"/>
              <a:t>su entrambi i nodi, agganciato alla coppia di </a:t>
            </a:r>
            <a:r>
              <a:rPr lang="it-IT" dirty="0" err="1" smtClean="0"/>
              <a:t>device</a:t>
            </a:r>
            <a:endParaRPr lang="it-IT" dirty="0" smtClean="0"/>
          </a:p>
          <a:p>
            <a:r>
              <a:rPr lang="it-IT" dirty="0" smtClean="0"/>
              <a:t>Solo uno dei nodi ha accesso in scrittura sul </a:t>
            </a:r>
            <a:r>
              <a:rPr lang="it-IT" dirty="0" err="1" smtClean="0"/>
              <a:t>device</a:t>
            </a:r>
            <a:r>
              <a:rPr lang="it-IT" dirty="0" smtClean="0"/>
              <a:t> virtuale e può montarlo per effettuare modifiche (</a:t>
            </a:r>
            <a:r>
              <a:rPr lang="it-IT" dirty="0" err="1" smtClean="0"/>
              <a:t>Primary</a:t>
            </a:r>
            <a:r>
              <a:rPr lang="it-IT" dirty="0" smtClean="0"/>
              <a:t> /</a:t>
            </a:r>
            <a:r>
              <a:rPr lang="it-IT" dirty="0" err="1" smtClean="0"/>
              <a:t>Secondary</a:t>
            </a:r>
            <a:r>
              <a:rPr lang="it-IT" dirty="0" smtClean="0"/>
              <a:t>)</a:t>
            </a:r>
          </a:p>
          <a:p>
            <a:r>
              <a:rPr lang="it-IT" dirty="0" smtClean="0"/>
              <a:t>Le modifiche fatte dal </a:t>
            </a:r>
            <a:r>
              <a:rPr lang="it-IT" dirty="0" err="1" smtClean="0"/>
              <a:t>Primary</a:t>
            </a:r>
            <a:r>
              <a:rPr lang="it-IT" dirty="0" smtClean="0"/>
              <a:t> vengono riportate su entrambi i dischi (</a:t>
            </a:r>
            <a:r>
              <a:rPr lang="it-IT" dirty="0" err="1" smtClean="0"/>
              <a:t>mirroring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Evitare lo </a:t>
            </a:r>
            <a:r>
              <a:rPr lang="it-IT" dirty="0" err="1" smtClean="0"/>
              <a:t>Split</a:t>
            </a:r>
            <a:r>
              <a:rPr lang="it-IT" dirty="0" smtClean="0"/>
              <a:t> </a:t>
            </a:r>
            <a:r>
              <a:rPr lang="it-IT" dirty="0" err="1" smtClean="0"/>
              <a:t>Brain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Situazione in cui lo slave non riesce a contattare il master e si elegge tale prendendo il controllo delle risorse</a:t>
            </a:r>
          </a:p>
          <a:p>
            <a:r>
              <a:rPr lang="it-IT" dirty="0" smtClean="0"/>
              <a:t>Il master, anche se non sente lo slave non se ne preoccupa, e non rilascia le risorse</a:t>
            </a:r>
          </a:p>
          <a:p>
            <a:r>
              <a:rPr lang="it-IT" dirty="0" smtClean="0"/>
              <a:t>Capita nel caso di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 sulla rete di broadcast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Entrambi detengono le risorse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Inconsistenza</a:t>
            </a:r>
            <a:r>
              <a:rPr lang="it-IT" dirty="0" smtClean="0"/>
              <a:t> del sistema soprattutto sui dati mirrorati</a:t>
            </a:r>
          </a:p>
          <a:p>
            <a:r>
              <a:rPr lang="it-IT" dirty="0" smtClean="0"/>
              <a:t>Una soluzione è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ridondare</a:t>
            </a:r>
            <a:r>
              <a:rPr lang="it-IT" dirty="0" smtClean="0"/>
              <a:t> l’interfaccia di broadcast. Heartbeat può usare anche porte seriali in caso di scarsità di interfacce ethernet, utilizzando cavi null-modem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79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&amp; Aggregazione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potrebbe invece continuare ad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utilizzare i sistemi già installati</a:t>
            </a:r>
            <a:r>
              <a:rPr lang="it-IT" dirty="0" smtClean="0"/>
              <a:t>, configurati e testati 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Selezionare</a:t>
            </a:r>
            <a:r>
              <a:rPr lang="it-IT" dirty="0" smtClean="0"/>
              <a:t> le pagine di utilizzo frequente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Aggregare</a:t>
            </a:r>
            <a:r>
              <a:rPr lang="it-IT" dirty="0" smtClean="0"/>
              <a:t> le informazioni in un’unica interfaccia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Nagios</a:t>
            </a:r>
            <a:r>
              <a:rPr lang="it-IT" dirty="0" smtClean="0"/>
              <a:t> come sensore di problemi sul Master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Non sempre l’host deve andare DOWN per poter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dichiarare che il servizio non è più disponibile</a:t>
            </a:r>
          </a:p>
          <a:p>
            <a:pPr lvl="1"/>
            <a:r>
              <a:rPr lang="it-IT" dirty="0" smtClean="0"/>
              <a:t>Impossibilità di raggiungere il gateway (es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sull’interfaccia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Crash del servizio </a:t>
            </a:r>
            <a:r>
              <a:rPr lang="it-IT" dirty="0" smtClean="0"/>
              <a:t>(es. per eccessivo carico)</a:t>
            </a:r>
          </a:p>
          <a:p>
            <a:r>
              <a:rPr lang="it-IT" dirty="0" smtClean="0"/>
              <a:t>Nagios in esecuzione sul master può monitorare con i </a:t>
            </a:r>
            <a:r>
              <a:rPr lang="it-IT" dirty="0" err="1" smtClean="0"/>
              <a:t>plugin</a:t>
            </a:r>
            <a:r>
              <a:rPr lang="it-IT" dirty="0" smtClean="0"/>
              <a:t> lo stato di tali servizi, e in generale lo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stato interno del master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In caso di failure, attraverso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l’event handling </a:t>
            </a:r>
            <a:r>
              <a:rPr lang="it-IT" dirty="0" smtClean="0"/>
              <a:t>può forzare l’arresto di heartbeat sul nodo, facendo in modo che sia lo slave a dichiararsi master</a:t>
            </a:r>
          </a:p>
          <a:p>
            <a:r>
              <a:rPr lang="it-IT" dirty="0" smtClean="0"/>
              <a:t>È solo una soluzione, vi sono molti altri modi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Configurazione </a:t>
            </a:r>
            <a:r>
              <a:rPr lang="it-IT" dirty="0" err="1" smtClean="0"/>
              <a:t>Nagios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use</a:t>
            </a:r>
            <a:r>
              <a:rPr lang="it-IT" dirty="0" smtClean="0"/>
              <a:t>                     	</a:t>
            </a:r>
            <a:r>
              <a:rPr lang="it-IT" dirty="0" err="1" smtClean="0"/>
              <a:t>cdc-host-CRIT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host_name</a:t>
            </a:r>
            <a:r>
              <a:rPr lang="it-IT" dirty="0" smtClean="0"/>
              <a:t>             panoptes_network_link</a:t>
            </a:r>
          </a:p>
          <a:p>
            <a:pPr>
              <a:buNone/>
            </a:pPr>
            <a:r>
              <a:rPr lang="it-IT" dirty="0" smtClean="0"/>
              <a:t>        alias                   	</a:t>
            </a:r>
            <a:r>
              <a:rPr lang="it-IT" dirty="0" err="1" smtClean="0"/>
              <a:t>panoptes</a:t>
            </a:r>
            <a:r>
              <a:rPr lang="it-IT" dirty="0" smtClean="0"/>
              <a:t> network link</a:t>
            </a:r>
          </a:p>
          <a:p>
            <a:pPr>
              <a:buNone/>
            </a:pPr>
            <a:r>
              <a:rPr lang="it-IT" dirty="0" smtClean="0"/>
              <a:t>        notes       		</a:t>
            </a:r>
            <a:r>
              <a:rPr lang="it-IT" dirty="0" err="1" smtClean="0"/>
              <a:t>panoptes</a:t>
            </a:r>
            <a:r>
              <a:rPr lang="it-IT" dirty="0" smtClean="0"/>
              <a:t> link </a:t>
            </a:r>
            <a:r>
              <a:rPr lang="it-IT" dirty="0" err="1" smtClean="0"/>
              <a:t>with</a:t>
            </a:r>
            <a:r>
              <a:rPr lang="it-IT" dirty="0" smtClean="0"/>
              <a:t> router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address</a:t>
            </a:r>
            <a:r>
              <a:rPr lang="it-IT" dirty="0" smtClean="0"/>
              <a:t>                 	192.167.0.1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parents</a:t>
            </a:r>
            <a:r>
              <a:rPr lang="it-IT" dirty="0" smtClean="0"/>
              <a:t>                 	INFNCT_A_1_router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event_handler</a:t>
            </a:r>
            <a:r>
              <a:rPr lang="it-IT" dirty="0" smtClean="0"/>
              <a:t>         swap_heartbeat_master           </a:t>
            </a:r>
          </a:p>
          <a:p>
            <a:pPr>
              <a:buNone/>
            </a:pPr>
            <a:r>
              <a:rPr lang="it-IT" dirty="0" smtClean="0"/>
              <a:t>        max_check_attempts      3</a:t>
            </a:r>
          </a:p>
          <a:p>
            <a:pPr>
              <a:buNone/>
            </a:pPr>
            <a:r>
              <a:rPr lang="it-IT" dirty="0" smtClean="0"/>
              <a:t>        }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000364" y="3143224"/>
            <a:ext cx="3286148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8036022" y="2343145"/>
            <a:ext cx="1071538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000364" y="3214662"/>
            <a:ext cx="857256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00364" y="5786430"/>
            <a:ext cx="3429024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Future Architetture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22" y="3286100"/>
            <a:ext cx="698495" cy="698495"/>
          </a:xfrm>
          <a:prstGeom prst="rect">
            <a:avLst/>
          </a:prstGeom>
          <a:noFill/>
        </p:spPr>
      </p:pic>
      <p:pic>
        <p:nvPicPr>
          <p:cNvPr id="8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814" y="3286100"/>
            <a:ext cx="698495" cy="698495"/>
          </a:xfrm>
          <a:prstGeom prst="rect">
            <a:avLst/>
          </a:prstGeom>
          <a:noFill/>
        </p:spPr>
      </p:pic>
      <p:cxnSp>
        <p:nvCxnSpPr>
          <p:cNvPr id="9" name="Connettore 1 8"/>
          <p:cNvCxnSpPr>
            <a:stCxn id="8" idx="1"/>
            <a:endCxn id="7" idx="3"/>
          </p:cNvCxnSpPr>
          <p:nvPr/>
        </p:nvCxnSpPr>
        <p:spPr>
          <a:xfrm rot="10800000">
            <a:off x="3808418" y="3635348"/>
            <a:ext cx="1730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60" y="6000744"/>
            <a:ext cx="550866" cy="550866"/>
          </a:xfrm>
          <a:prstGeom prst="rect">
            <a:avLst/>
          </a:prstGeom>
          <a:noFill/>
        </p:spPr>
      </p:pic>
      <p:pic>
        <p:nvPicPr>
          <p:cNvPr id="11" name="Picture 4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52" y="5929306"/>
            <a:ext cx="617533" cy="617533"/>
          </a:xfrm>
          <a:prstGeom prst="rect">
            <a:avLst/>
          </a:prstGeom>
          <a:noFill/>
        </p:spPr>
      </p:pic>
      <p:pic>
        <p:nvPicPr>
          <p:cNvPr id="12" name="Picture 5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054" y="5429240"/>
            <a:ext cx="1076325" cy="1076325"/>
          </a:xfrm>
          <a:prstGeom prst="rect">
            <a:avLst/>
          </a:prstGeom>
          <a:noFill/>
        </p:spPr>
      </p:pic>
      <p:pic>
        <p:nvPicPr>
          <p:cNvPr id="13" name="Picture 6" descr="C:\Users\kengi\Desktop\DIA-image\drbd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30" y="5072050"/>
            <a:ext cx="785818" cy="279948"/>
          </a:xfrm>
          <a:prstGeom prst="rect">
            <a:avLst/>
          </a:prstGeom>
          <a:noFill/>
        </p:spPr>
      </p:pic>
      <p:cxnSp>
        <p:nvCxnSpPr>
          <p:cNvPr id="14" name="Connettore 1 13"/>
          <p:cNvCxnSpPr>
            <a:stCxn id="7" idx="2"/>
            <a:endCxn id="10" idx="0"/>
          </p:cNvCxnSpPr>
          <p:nvPr/>
        </p:nvCxnSpPr>
        <p:spPr>
          <a:xfrm rot="5400000">
            <a:off x="2449908" y="4991481"/>
            <a:ext cx="2016149" cy="23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8" idx="2"/>
            <a:endCxn id="11" idx="0"/>
          </p:cNvCxnSpPr>
          <p:nvPr/>
        </p:nvCxnSpPr>
        <p:spPr>
          <a:xfrm rot="16200000" flipH="1">
            <a:off x="4931185" y="4941471"/>
            <a:ext cx="1944711" cy="309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H="1">
            <a:off x="3412332" y="3983820"/>
            <a:ext cx="1285886" cy="890577"/>
          </a:xfrm>
          <a:prstGeom prst="line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10" idx="2"/>
            <a:endCxn id="11" idx="2"/>
          </p:cNvCxnSpPr>
          <p:nvPr/>
        </p:nvCxnSpPr>
        <p:spPr>
          <a:xfrm rot="5400000" flipH="1" flipV="1">
            <a:off x="4685520" y="5318112"/>
            <a:ext cx="4771" cy="2462226"/>
          </a:xfrm>
          <a:prstGeom prst="bentConnector3">
            <a:avLst>
              <a:gd name="adj1" fmla="val -47914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072050"/>
            <a:ext cx="1033450" cy="428628"/>
          </a:xfrm>
          <a:prstGeom prst="rect">
            <a:avLst/>
          </a:prstGeom>
          <a:noFill/>
        </p:spPr>
      </p:pic>
      <p:pic>
        <p:nvPicPr>
          <p:cNvPr id="19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4929174"/>
            <a:ext cx="1193090" cy="518972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5143504" y="2786058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 </a:t>
            </a:r>
            <a:r>
              <a:rPr lang="it-IT" dirty="0" err="1" smtClean="0"/>
              <a:t>Logic</a:t>
            </a:r>
            <a:r>
              <a:rPr lang="it-IT" dirty="0" smtClean="0"/>
              <a:t> Server</a:t>
            </a:r>
            <a:endParaRPr lang="it-IT" dirty="0"/>
          </a:p>
        </p:txBody>
      </p:sp>
      <p:cxnSp>
        <p:nvCxnSpPr>
          <p:cNvPr id="22" name="Connettore 4 21"/>
          <p:cNvCxnSpPr/>
          <p:nvPr/>
        </p:nvCxnSpPr>
        <p:spPr>
          <a:xfrm rot="16200000" flipH="1">
            <a:off x="6072198" y="3857604"/>
            <a:ext cx="1214446" cy="12144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4 22"/>
          <p:cNvCxnSpPr/>
          <p:nvPr/>
        </p:nvCxnSpPr>
        <p:spPr>
          <a:xfrm rot="5400000">
            <a:off x="2285984" y="3929042"/>
            <a:ext cx="1000132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C:\Users\kengi\Desktop\DIA-image\cisco-router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285860"/>
            <a:ext cx="941867" cy="785818"/>
          </a:xfrm>
          <a:prstGeom prst="rect">
            <a:avLst/>
          </a:prstGeom>
          <a:noFill/>
        </p:spPr>
      </p:pic>
      <p:pic>
        <p:nvPicPr>
          <p:cNvPr id="25" name="Picture 8" descr="C:\Users\kengi\Desktop\DIA-image\switch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714488"/>
            <a:ext cx="1025734" cy="642942"/>
          </a:xfrm>
          <a:prstGeom prst="rect">
            <a:avLst/>
          </a:prstGeom>
          <a:noFill/>
        </p:spPr>
      </p:pic>
      <p:pic>
        <p:nvPicPr>
          <p:cNvPr id="30" name="Immagine 29" descr="nagios_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2857472"/>
            <a:ext cx="618894" cy="500066"/>
          </a:xfrm>
          <a:prstGeom prst="rect">
            <a:avLst/>
          </a:prstGeom>
        </p:spPr>
      </p:pic>
      <p:cxnSp>
        <p:nvCxnSpPr>
          <p:cNvPr id="31" name="Connettore 2 30"/>
          <p:cNvCxnSpPr/>
          <p:nvPr/>
        </p:nvCxnSpPr>
        <p:spPr>
          <a:xfrm rot="10800000">
            <a:off x="1624768" y="2143092"/>
            <a:ext cx="1518473" cy="1143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0800000">
            <a:off x="1663262" y="2678878"/>
            <a:ext cx="1408541" cy="67866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rot="10800000">
            <a:off x="1857356" y="3143224"/>
            <a:ext cx="1143008" cy="4302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2143108" y="3513690"/>
            <a:ext cx="857257" cy="2010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0" descr="C:\Users\kengi\Desktop\DIA-image\NIC_Ico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2428844"/>
            <a:ext cx="635004" cy="635004"/>
          </a:xfrm>
          <a:prstGeom prst="rect">
            <a:avLst/>
          </a:prstGeom>
          <a:noFill/>
        </p:spPr>
      </p:pic>
      <p:cxnSp>
        <p:nvCxnSpPr>
          <p:cNvPr id="36" name="Connettore 2 35"/>
          <p:cNvCxnSpPr>
            <a:endCxn id="35" idx="1"/>
          </p:cNvCxnSpPr>
          <p:nvPr/>
        </p:nvCxnSpPr>
        <p:spPr>
          <a:xfrm flipV="1">
            <a:off x="3786182" y="2746346"/>
            <a:ext cx="500066" cy="4683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000496" y="32861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Bcast</a:t>
            </a:r>
            <a:r>
              <a:rPr lang="it-IT" dirty="0" smtClean="0"/>
              <a:t> interface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143372" y="648864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Mirroring</a:t>
            </a:r>
            <a:endParaRPr lang="it-IT" dirty="0" smtClean="0"/>
          </a:p>
        </p:txBody>
      </p:sp>
      <p:cxnSp>
        <p:nvCxnSpPr>
          <p:cNvPr id="39" name="Connettore 1 38"/>
          <p:cNvCxnSpPr>
            <a:stCxn id="35" idx="0"/>
          </p:cNvCxnSpPr>
          <p:nvPr/>
        </p:nvCxnSpPr>
        <p:spPr>
          <a:xfrm rot="16200000" flipV="1">
            <a:off x="4123540" y="1948634"/>
            <a:ext cx="285728" cy="67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6143636" y="4071918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SLAVE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143108" y="40719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MASTER</a:t>
            </a:r>
            <a:endParaRPr lang="it-IT" dirty="0"/>
          </a:p>
        </p:txBody>
      </p:sp>
      <p:cxnSp>
        <p:nvCxnSpPr>
          <p:cNvPr id="46" name="Connettore 1 45"/>
          <p:cNvCxnSpPr>
            <a:stCxn id="4" idx="0"/>
          </p:cNvCxnSpPr>
          <p:nvPr/>
        </p:nvCxnSpPr>
        <p:spPr>
          <a:xfrm rot="5400000" flipH="1" flipV="1">
            <a:off x="2964657" y="2750327"/>
            <a:ext cx="92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:\Users\kengi\Desktop\DIA-image\switch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1785926"/>
            <a:ext cx="1025734" cy="642942"/>
          </a:xfrm>
          <a:prstGeom prst="rect">
            <a:avLst/>
          </a:prstGeom>
          <a:noFill/>
        </p:spPr>
      </p:pic>
      <p:cxnSp>
        <p:nvCxnSpPr>
          <p:cNvPr id="51" name="Connettore 1 50"/>
          <p:cNvCxnSpPr/>
          <p:nvPr/>
        </p:nvCxnSpPr>
        <p:spPr>
          <a:xfrm rot="5400000" flipH="1" flipV="1">
            <a:off x="5464987" y="2821765"/>
            <a:ext cx="92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C:\Users\kengi\Desktop\panoptes_fac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1714488"/>
            <a:ext cx="624667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Immagine 53" descr="apache_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1538" y="2571744"/>
            <a:ext cx="663161" cy="214314"/>
          </a:xfrm>
          <a:prstGeom prst="rect">
            <a:avLst/>
          </a:prstGeom>
        </p:spPr>
      </p:pic>
      <p:pic>
        <p:nvPicPr>
          <p:cNvPr id="55" name="Immagine 54" descr="smstools3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100" y="3429000"/>
            <a:ext cx="1143007" cy="169428"/>
          </a:xfrm>
          <a:prstGeom prst="rect">
            <a:avLst/>
          </a:prstGeom>
        </p:spPr>
      </p:pic>
      <p:cxnSp>
        <p:nvCxnSpPr>
          <p:cNvPr id="57" name="Connettore 4 56"/>
          <p:cNvCxnSpPr>
            <a:stCxn id="25" idx="0"/>
          </p:cNvCxnSpPr>
          <p:nvPr/>
        </p:nvCxnSpPr>
        <p:spPr>
          <a:xfrm rot="5400000" flipH="1" flipV="1">
            <a:off x="5042747" y="-29342"/>
            <a:ext cx="214314" cy="327334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stCxn id="50" idx="0"/>
            <a:endCxn id="24" idx="1"/>
          </p:cNvCxnSpPr>
          <p:nvPr/>
        </p:nvCxnSpPr>
        <p:spPr>
          <a:xfrm rot="5400000" flipH="1" flipV="1">
            <a:off x="6239334" y="1310121"/>
            <a:ext cx="107157" cy="8444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9" descr="C:\Users\kengi\Desktop\DIA-image\cloud-icon.jpg"/>
          <p:cNvPicPr>
            <a:picLocks noChangeAspect="1" noChangeArrowheads="1"/>
          </p:cNvPicPr>
          <p:nvPr/>
        </p:nvPicPr>
        <p:blipFill>
          <a:blip r:embed="rId14" cstate="print"/>
          <a:srcRect b="51785"/>
          <a:stretch>
            <a:fillRect/>
          </a:stretch>
        </p:blipFill>
        <p:spPr bwMode="auto">
          <a:xfrm>
            <a:off x="7344833" y="0"/>
            <a:ext cx="1799167" cy="1214446"/>
          </a:xfrm>
          <a:prstGeom prst="rect">
            <a:avLst/>
          </a:prstGeom>
          <a:noFill/>
        </p:spPr>
      </p:pic>
      <p:cxnSp>
        <p:nvCxnSpPr>
          <p:cNvPr id="65" name="Connettore 4 64"/>
          <p:cNvCxnSpPr>
            <a:stCxn id="24" idx="3"/>
          </p:cNvCxnSpPr>
          <p:nvPr/>
        </p:nvCxnSpPr>
        <p:spPr>
          <a:xfrm flipV="1">
            <a:off x="7657007" y="1214446"/>
            <a:ext cx="701207" cy="464323"/>
          </a:xfrm>
          <a:prstGeom prst="bentConnector3">
            <a:avLst>
              <a:gd name="adj1" fmla="val 1004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4286248" y="3643314"/>
            <a:ext cx="771365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it-IT" dirty="0" smtClean="0"/>
              <a:t>VLAN</a:t>
            </a:r>
            <a:endParaRPr lang="it-IT" dirty="0"/>
          </a:p>
        </p:txBody>
      </p:sp>
      <p:pic>
        <p:nvPicPr>
          <p:cNvPr id="68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500306"/>
            <a:ext cx="698495" cy="698495"/>
          </a:xfrm>
          <a:prstGeom prst="rect">
            <a:avLst/>
          </a:prstGeom>
          <a:noFill/>
        </p:spPr>
      </p:pic>
      <p:pic>
        <p:nvPicPr>
          <p:cNvPr id="69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357562"/>
            <a:ext cx="698495" cy="698495"/>
          </a:xfrm>
          <a:prstGeom prst="rect">
            <a:avLst/>
          </a:prstGeom>
          <a:noFill/>
        </p:spPr>
      </p:pic>
      <p:sp>
        <p:nvSpPr>
          <p:cNvPr id="71" name="CasellaDiTesto 70"/>
          <p:cNvSpPr txBox="1"/>
          <p:nvPr/>
        </p:nvSpPr>
        <p:spPr>
          <a:xfrm>
            <a:off x="8005632" y="451531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Tool</a:t>
            </a:r>
            <a:r>
              <a:rPr lang="it-IT" dirty="0" smtClean="0"/>
              <a:t> Pool</a:t>
            </a:r>
            <a:endParaRPr lang="it-IT" dirty="0"/>
          </a:p>
        </p:txBody>
      </p:sp>
      <p:cxnSp>
        <p:nvCxnSpPr>
          <p:cNvPr id="73" name="Connettore 1 72"/>
          <p:cNvCxnSpPr/>
          <p:nvPr/>
        </p:nvCxnSpPr>
        <p:spPr>
          <a:xfrm>
            <a:off x="7572396" y="1785926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gnaposto data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6" name="Segnaposto numero diapositiva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82</a:t>
            </a:fld>
            <a:endParaRPr lang="it-IT"/>
          </a:p>
        </p:txBody>
      </p:sp>
      <p:sp>
        <p:nvSpPr>
          <p:cNvPr id="58" name="Segnaposto piè di pagina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Architetture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Dislocare le macchine </a:t>
            </a:r>
            <a:r>
              <a:rPr lang="it-IT" dirty="0" smtClean="0"/>
              <a:t>del cluster in posizioni differenti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Percorsi</a:t>
            </a:r>
            <a:r>
              <a:rPr lang="it-IT" dirty="0" smtClean="0"/>
              <a:t> verso l’esterno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differenti </a:t>
            </a:r>
            <a:r>
              <a:rPr lang="it-IT" dirty="0" smtClean="0"/>
              <a:t>(limitare i </a:t>
            </a:r>
            <a:r>
              <a:rPr lang="it-IT" dirty="0" err="1" smtClean="0"/>
              <a:t>points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failure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Bcast</a:t>
            </a:r>
            <a:r>
              <a:rPr lang="it-IT" dirty="0" smtClean="0"/>
              <a:t> interface utilizzando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VLAN</a:t>
            </a:r>
            <a:r>
              <a:rPr lang="it-IT" dirty="0" smtClean="0"/>
              <a:t> dedicata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3000364" y="3143224"/>
            <a:ext cx="3286148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3000364" y="5786430"/>
            <a:ext cx="3429024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Architetture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000364" y="3214662"/>
            <a:ext cx="857256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22" y="3286100"/>
            <a:ext cx="698495" cy="698495"/>
          </a:xfrm>
          <a:prstGeom prst="rect">
            <a:avLst/>
          </a:prstGeom>
          <a:noFill/>
        </p:spPr>
      </p:pic>
      <p:pic>
        <p:nvPicPr>
          <p:cNvPr id="6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>
            <a:lum bright="51000" contrast="-51000"/>
          </a:blip>
          <a:srcRect/>
          <a:stretch>
            <a:fillRect/>
          </a:stretch>
        </p:blipFill>
        <p:spPr bwMode="auto">
          <a:xfrm>
            <a:off x="5538814" y="3286100"/>
            <a:ext cx="698495" cy="6984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</p:pic>
      <p:cxnSp>
        <p:nvCxnSpPr>
          <p:cNvPr id="7" name="Connettore 1 6"/>
          <p:cNvCxnSpPr>
            <a:stCxn id="6" idx="1"/>
            <a:endCxn id="5" idx="3"/>
          </p:cNvCxnSpPr>
          <p:nvPr/>
        </p:nvCxnSpPr>
        <p:spPr>
          <a:xfrm rot="10800000">
            <a:off x="3808418" y="3635348"/>
            <a:ext cx="1730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60" y="6000744"/>
            <a:ext cx="550866" cy="550866"/>
          </a:xfrm>
          <a:prstGeom prst="rect">
            <a:avLst/>
          </a:prstGeom>
          <a:noFill/>
        </p:spPr>
      </p:pic>
      <p:pic>
        <p:nvPicPr>
          <p:cNvPr id="9" name="Picture 4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52" y="5929306"/>
            <a:ext cx="617533" cy="617533"/>
          </a:xfrm>
          <a:prstGeom prst="rect">
            <a:avLst/>
          </a:prstGeom>
          <a:noFill/>
        </p:spPr>
      </p:pic>
      <p:pic>
        <p:nvPicPr>
          <p:cNvPr id="10" name="Picture 5" descr="C:\Users\kengi\Desktop\DIA-image\h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054" y="5429240"/>
            <a:ext cx="1076325" cy="1076325"/>
          </a:xfrm>
          <a:prstGeom prst="rect">
            <a:avLst/>
          </a:prstGeom>
          <a:noFill/>
        </p:spPr>
      </p:pic>
      <p:pic>
        <p:nvPicPr>
          <p:cNvPr id="11" name="Picture 6" descr="C:\Users\kengi\Desktop\DIA-image\drbd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30" y="5072050"/>
            <a:ext cx="785818" cy="279948"/>
          </a:xfrm>
          <a:prstGeom prst="rect">
            <a:avLst/>
          </a:prstGeom>
          <a:noFill/>
        </p:spPr>
      </p:pic>
      <p:cxnSp>
        <p:nvCxnSpPr>
          <p:cNvPr id="12" name="Connettore 1 11"/>
          <p:cNvCxnSpPr>
            <a:stCxn id="5" idx="2"/>
            <a:endCxn id="8" idx="0"/>
          </p:cNvCxnSpPr>
          <p:nvPr/>
        </p:nvCxnSpPr>
        <p:spPr>
          <a:xfrm rot="5400000">
            <a:off x="2449908" y="4991481"/>
            <a:ext cx="2016149" cy="23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6" idx="2"/>
            <a:endCxn id="9" idx="0"/>
          </p:cNvCxnSpPr>
          <p:nvPr/>
        </p:nvCxnSpPr>
        <p:spPr>
          <a:xfrm rot="16200000" flipH="1">
            <a:off x="4931185" y="4941471"/>
            <a:ext cx="1944711" cy="309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16200000" flipH="1">
            <a:off x="3412332" y="3983820"/>
            <a:ext cx="1285886" cy="890577"/>
          </a:xfrm>
          <a:prstGeom prst="line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8" idx="2"/>
            <a:endCxn id="9" idx="2"/>
          </p:cNvCxnSpPr>
          <p:nvPr/>
        </p:nvCxnSpPr>
        <p:spPr>
          <a:xfrm rot="5400000" flipH="1" flipV="1">
            <a:off x="4685520" y="5318112"/>
            <a:ext cx="4771" cy="2462226"/>
          </a:xfrm>
          <a:prstGeom prst="bentConnector3">
            <a:avLst>
              <a:gd name="adj1" fmla="val -47914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072050"/>
            <a:ext cx="1033450" cy="428628"/>
          </a:xfrm>
          <a:prstGeom prst="rect">
            <a:avLst/>
          </a:prstGeom>
          <a:noFill/>
        </p:spPr>
      </p:pic>
      <p:pic>
        <p:nvPicPr>
          <p:cNvPr id="17" name="Picture 2" descr="http://www.bitcity.it/immagini/varie/2009/11/13/116/digicom-internet-key-7-2-hsup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4929174"/>
            <a:ext cx="1193090" cy="518972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5929322" y="2714596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 </a:t>
            </a:r>
            <a:r>
              <a:rPr lang="it-IT" dirty="0" err="1" smtClean="0"/>
              <a:t>Logic</a:t>
            </a:r>
            <a:r>
              <a:rPr lang="it-IT" dirty="0" smtClean="0"/>
              <a:t> Server</a:t>
            </a:r>
            <a:endParaRPr lang="it-IT" dirty="0"/>
          </a:p>
        </p:txBody>
      </p:sp>
      <p:cxnSp>
        <p:nvCxnSpPr>
          <p:cNvPr id="20" name="Connettore 4 19"/>
          <p:cNvCxnSpPr/>
          <p:nvPr/>
        </p:nvCxnSpPr>
        <p:spPr>
          <a:xfrm rot="16200000" flipH="1">
            <a:off x="6072198" y="3857604"/>
            <a:ext cx="1214446" cy="12144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/>
          <p:nvPr/>
        </p:nvCxnSpPr>
        <p:spPr>
          <a:xfrm rot="5400000">
            <a:off x="2285984" y="3929042"/>
            <a:ext cx="1000132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C:\Users\kengi\Desktop\DIA-image\cisco-router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285836"/>
            <a:ext cx="941867" cy="785818"/>
          </a:xfrm>
          <a:prstGeom prst="rect">
            <a:avLst/>
          </a:prstGeom>
          <a:noFill/>
        </p:spPr>
      </p:pic>
      <p:pic>
        <p:nvPicPr>
          <p:cNvPr id="23" name="Picture 8" descr="C:\Users\kengi\Desktop\DIA-image\switch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714488"/>
            <a:ext cx="1025734" cy="642942"/>
          </a:xfrm>
          <a:prstGeom prst="rect">
            <a:avLst/>
          </a:prstGeom>
          <a:noFill/>
        </p:spPr>
      </p:pic>
      <p:cxnSp>
        <p:nvCxnSpPr>
          <p:cNvPr id="24" name="Connettore 2 23"/>
          <p:cNvCxnSpPr/>
          <p:nvPr/>
        </p:nvCxnSpPr>
        <p:spPr>
          <a:xfrm rot="10800000">
            <a:off x="1624768" y="2143092"/>
            <a:ext cx="1518473" cy="1143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10800000">
            <a:off x="1663262" y="2678878"/>
            <a:ext cx="1408541" cy="67866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0800000">
            <a:off x="1857356" y="3143224"/>
            <a:ext cx="1143008" cy="4302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0800000">
            <a:off x="2143108" y="3513690"/>
            <a:ext cx="857257" cy="2010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C:\Users\kengi\Desktop\DIA-image\NIC_Icon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2428844"/>
            <a:ext cx="635004" cy="635004"/>
          </a:xfrm>
          <a:prstGeom prst="rect">
            <a:avLst/>
          </a:prstGeom>
          <a:noFill/>
        </p:spPr>
      </p:pic>
      <p:cxnSp>
        <p:nvCxnSpPr>
          <p:cNvPr id="29" name="Connettore 2 28"/>
          <p:cNvCxnSpPr>
            <a:endCxn id="28" idx="1"/>
          </p:cNvCxnSpPr>
          <p:nvPr/>
        </p:nvCxnSpPr>
        <p:spPr>
          <a:xfrm flipV="1">
            <a:off x="3786182" y="2746346"/>
            <a:ext cx="500066" cy="4683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000496" y="32861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Bcast</a:t>
            </a:r>
            <a:r>
              <a:rPr lang="it-IT" dirty="0" smtClean="0"/>
              <a:t> interface</a:t>
            </a:r>
            <a:endParaRPr lang="it-IT" dirty="0"/>
          </a:p>
        </p:txBody>
      </p:sp>
      <p:cxnSp>
        <p:nvCxnSpPr>
          <p:cNvPr id="31" name="Connettore 1 30"/>
          <p:cNvCxnSpPr>
            <a:stCxn id="28" idx="0"/>
          </p:cNvCxnSpPr>
          <p:nvPr/>
        </p:nvCxnSpPr>
        <p:spPr>
          <a:xfrm rot="16200000" flipV="1">
            <a:off x="4123540" y="1948634"/>
            <a:ext cx="285728" cy="67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143636" y="4071918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SLAVE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143108" y="40719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MASTER</a:t>
            </a:r>
            <a:endParaRPr lang="it-IT" dirty="0"/>
          </a:p>
        </p:txBody>
      </p:sp>
      <p:cxnSp>
        <p:nvCxnSpPr>
          <p:cNvPr id="34" name="Connettore 1 33"/>
          <p:cNvCxnSpPr>
            <a:stCxn id="4" idx="0"/>
          </p:cNvCxnSpPr>
          <p:nvPr/>
        </p:nvCxnSpPr>
        <p:spPr>
          <a:xfrm rot="5400000" flipH="1" flipV="1">
            <a:off x="2964657" y="2750327"/>
            <a:ext cx="92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C:\Users\kengi\Desktop\DIA-image\switch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1785926"/>
            <a:ext cx="1025734" cy="642942"/>
          </a:xfrm>
          <a:prstGeom prst="rect">
            <a:avLst/>
          </a:prstGeom>
          <a:noFill/>
        </p:spPr>
      </p:pic>
      <p:cxnSp>
        <p:nvCxnSpPr>
          <p:cNvPr id="36" name="Connettore 1 35"/>
          <p:cNvCxnSpPr/>
          <p:nvPr/>
        </p:nvCxnSpPr>
        <p:spPr>
          <a:xfrm rot="5400000" flipH="1" flipV="1">
            <a:off x="5464987" y="2821765"/>
            <a:ext cx="92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56"/>
          <p:cNvCxnSpPr>
            <a:stCxn id="23" idx="0"/>
          </p:cNvCxnSpPr>
          <p:nvPr/>
        </p:nvCxnSpPr>
        <p:spPr>
          <a:xfrm rot="5400000" flipH="1" flipV="1">
            <a:off x="5042747" y="-29342"/>
            <a:ext cx="214314" cy="327334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59"/>
          <p:cNvCxnSpPr>
            <a:stCxn id="35" idx="0"/>
            <a:endCxn id="22" idx="1"/>
          </p:cNvCxnSpPr>
          <p:nvPr/>
        </p:nvCxnSpPr>
        <p:spPr>
          <a:xfrm rot="5400000" flipH="1" flipV="1">
            <a:off x="6239322" y="1310109"/>
            <a:ext cx="107181" cy="8444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22" idx="3"/>
          </p:cNvCxnSpPr>
          <p:nvPr/>
        </p:nvCxnSpPr>
        <p:spPr>
          <a:xfrm flipV="1">
            <a:off x="7657007" y="1214422"/>
            <a:ext cx="701207" cy="464323"/>
          </a:xfrm>
          <a:prstGeom prst="bentConnector3">
            <a:avLst>
              <a:gd name="adj1" fmla="val 1004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286248" y="3643314"/>
            <a:ext cx="771365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it-IT" dirty="0" smtClean="0"/>
              <a:t>VLAN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000760" y="3429000"/>
            <a:ext cx="14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Virtual</a:t>
            </a:r>
            <a:r>
              <a:rPr lang="it-IT" dirty="0" smtClean="0"/>
              <a:t> Server</a:t>
            </a:r>
            <a:endParaRPr lang="it-IT" dirty="0"/>
          </a:p>
        </p:txBody>
      </p:sp>
      <p:pic>
        <p:nvPicPr>
          <p:cNvPr id="42" name="Picture 9" descr="C:\Users\kengi\Desktop\DIA-image\cloud-icon.jpg"/>
          <p:cNvPicPr>
            <a:picLocks noChangeAspect="1" noChangeArrowheads="1"/>
          </p:cNvPicPr>
          <p:nvPr/>
        </p:nvPicPr>
        <p:blipFill>
          <a:blip r:embed="rId10" cstate="print"/>
          <a:srcRect b="51785"/>
          <a:stretch>
            <a:fillRect/>
          </a:stretch>
        </p:blipFill>
        <p:spPr bwMode="auto">
          <a:xfrm>
            <a:off x="7344833" y="0"/>
            <a:ext cx="1799167" cy="1214446"/>
          </a:xfrm>
          <a:prstGeom prst="rect">
            <a:avLst/>
          </a:prstGeom>
          <a:noFill/>
        </p:spPr>
      </p:pic>
      <p:pic>
        <p:nvPicPr>
          <p:cNvPr id="43" name="Immagine 42" descr="nagios_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976" y="2857472"/>
            <a:ext cx="618894" cy="500066"/>
          </a:xfrm>
          <a:prstGeom prst="rect">
            <a:avLst/>
          </a:prstGeom>
        </p:spPr>
      </p:pic>
      <p:pic>
        <p:nvPicPr>
          <p:cNvPr id="44" name="Picture 2" descr="C:\Users\kengi\Desktop\panoptes_fac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1714488"/>
            <a:ext cx="624667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magine 44" descr="apache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1538" y="2571744"/>
            <a:ext cx="663161" cy="214314"/>
          </a:xfrm>
          <a:prstGeom prst="rect">
            <a:avLst/>
          </a:prstGeom>
        </p:spPr>
      </p:pic>
      <p:pic>
        <p:nvPicPr>
          <p:cNvPr id="46" name="Immagine 45" descr="smstools3_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0100" y="3429000"/>
            <a:ext cx="1143007" cy="169428"/>
          </a:xfrm>
          <a:prstGeom prst="rect">
            <a:avLst/>
          </a:prstGeom>
        </p:spPr>
      </p:pic>
      <p:sp>
        <p:nvSpPr>
          <p:cNvPr id="48" name="Rettangolo 47"/>
          <p:cNvSpPr/>
          <p:nvPr/>
        </p:nvSpPr>
        <p:spPr>
          <a:xfrm>
            <a:off x="8036022" y="2343145"/>
            <a:ext cx="1071538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9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500306"/>
            <a:ext cx="698495" cy="698495"/>
          </a:xfrm>
          <a:prstGeom prst="rect">
            <a:avLst/>
          </a:prstGeom>
          <a:noFill/>
        </p:spPr>
      </p:pic>
      <p:pic>
        <p:nvPicPr>
          <p:cNvPr id="50" name="Picture 2" descr="C:\Users\kengi\Desktop\DIA-image\serv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357562"/>
            <a:ext cx="698495" cy="698495"/>
          </a:xfrm>
          <a:prstGeom prst="rect">
            <a:avLst/>
          </a:prstGeom>
          <a:noFill/>
        </p:spPr>
      </p:pic>
      <p:sp>
        <p:nvSpPr>
          <p:cNvPr id="51" name="CasellaDiTesto 50"/>
          <p:cNvSpPr txBox="1"/>
          <p:nvPr/>
        </p:nvSpPr>
        <p:spPr>
          <a:xfrm>
            <a:off x="8005632" y="451531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Tool</a:t>
            </a:r>
            <a:r>
              <a:rPr lang="it-IT" dirty="0" smtClean="0"/>
              <a:t> Pool</a:t>
            </a:r>
            <a:endParaRPr lang="it-IT" dirty="0"/>
          </a:p>
        </p:txBody>
      </p:sp>
      <p:cxnSp>
        <p:nvCxnSpPr>
          <p:cNvPr id="52" name="Connettore 1 51"/>
          <p:cNvCxnSpPr/>
          <p:nvPr/>
        </p:nvCxnSpPr>
        <p:spPr>
          <a:xfrm>
            <a:off x="7572396" y="1785926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gnaposto data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4" name="Segnaposto numero diapositiva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84</a:t>
            </a:fld>
            <a:endParaRPr lang="it-IT"/>
          </a:p>
        </p:txBody>
      </p:sp>
      <p:sp>
        <p:nvSpPr>
          <p:cNvPr id="55" name="Segnaposto piè di pagina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Architetture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limitare il dispendio energetico, lo slave potrebbe essere un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Server</a:t>
            </a:r>
            <a:r>
              <a:rPr lang="it-IT" dirty="0" smtClean="0"/>
              <a:t>, realizzato con sistemi di virtualizzazione (es. </a:t>
            </a:r>
            <a:r>
              <a:rPr lang="it-IT" dirty="0" err="1" smtClean="0"/>
              <a:t>XenServer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La progettazione e l'estensione di un sistema di monitoraggio della rete, LAN e WAN, costituisce anche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un'ottima opportunità di formazione</a:t>
            </a:r>
            <a:r>
              <a:rPr lang="it-IT" dirty="0" smtClean="0"/>
              <a:t> per un futuro sistemista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86</a:t>
            </a:fld>
            <a:endParaRPr lang="it-IT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Suggerimenti?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87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  <p:pic>
        <p:nvPicPr>
          <p:cNvPr id="2050" name="Picture 2" descr="http://www.tecnocamper.com/images/Idea_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3286842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Personalizzare &amp; Estendere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Creare un’interfaccia consona alle proprie esigenze e al proprio “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modus operandi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Fare in modo che, all’occorrenza, il sistema possa essere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esteso con nuove funzionalità</a:t>
            </a:r>
          </a:p>
          <a:p>
            <a:pPr lvl="1"/>
            <a:r>
              <a:rPr lang="it-IT" dirty="0" smtClean="0"/>
              <a:t>Aggiunta nuovi applicativi</a:t>
            </a:r>
          </a:p>
          <a:p>
            <a:pPr lvl="1"/>
            <a:r>
              <a:rPr lang="it-IT" dirty="0" smtClean="0"/>
              <a:t>Selezione di differenti informazioni</a:t>
            </a:r>
          </a:p>
          <a:p>
            <a:pPr lvl="1"/>
            <a:r>
              <a:rPr lang="it-IT" dirty="0" smtClean="0"/>
              <a:t>Riorganizzazione delle informazioni precedenti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17/05/2010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0384-E18C-4839-ACEB-14C4AD4A0ED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WORKSHOP CCR 2010 - Acireale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2437</TotalTime>
  <Words>3916</Words>
  <Application>Microsoft Office PowerPoint</Application>
  <PresentationFormat>Presentazione su schermo (4:3)</PresentationFormat>
  <Paragraphs>805</Paragraphs>
  <Slides>87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87</vt:i4>
      </vt:variant>
    </vt:vector>
  </HeadingPairs>
  <TitlesOfParts>
    <vt:vector size="88" baseType="lpstr">
      <vt:lpstr>Solstice</vt:lpstr>
      <vt:lpstr>Panoptes: cluster HA di monitoraggio della rete</vt:lpstr>
      <vt:lpstr>Di cosa parliamo</vt:lpstr>
      <vt:lpstr>Osserva, raccogli, agisci, notifica</vt:lpstr>
      <vt:lpstr>La rete da monitorare</vt:lpstr>
      <vt:lpstr>Non software ma architettura</vt:lpstr>
      <vt:lpstr>Qualè il problema</vt:lpstr>
      <vt:lpstr>... serve davvero tutto?</vt:lpstr>
      <vt:lpstr>Selezione &amp; Aggregazione</vt:lpstr>
      <vt:lpstr>Personalizzare &amp; Estendere</vt:lpstr>
      <vt:lpstr>Panoptes</vt:lpstr>
      <vt:lpstr>Home Page Panoptes v.2</vt:lpstr>
      <vt:lpstr>La storia del sistema</vt:lpstr>
      <vt:lpstr>Argus Panoptes</vt:lpstr>
      <vt:lpstr>Il Layout All-in-one-page</vt:lpstr>
      <vt:lpstr>Make it easy!</vt:lpstr>
      <vt:lpstr>Make it fast!</vt:lpstr>
      <vt:lpstr>Make it personal!</vt:lpstr>
      <vt:lpstr>Tipi di strumenti</vt:lpstr>
      <vt:lpstr>Nagios: il cuore di Panoptes</vt:lpstr>
      <vt:lpstr>Di che si tratta</vt:lpstr>
      <vt:lpstr>Gli oggetti principali: Host</vt:lpstr>
      <vt:lpstr>Esempio definizione di un host</vt:lpstr>
      <vt:lpstr>Gli oggetti principali: Service</vt:lpstr>
      <vt:lpstr>Esempio definizione di un service</vt:lpstr>
      <vt:lpstr>Gli oggetti principali: Contact</vt:lpstr>
      <vt:lpstr>Esempio definizione di un contact</vt:lpstr>
      <vt:lpstr>Esempio definizione di un contactgroup</vt:lpstr>
      <vt:lpstr>Gli oggetti principali: Command</vt:lpstr>
      <vt:lpstr>Esempio definizione di un command</vt:lpstr>
      <vt:lpstr>Check attivo e Check passivo</vt:lpstr>
      <vt:lpstr>NRPE: Nagios Remote Plugin Executor </vt:lpstr>
      <vt:lpstr>Nagios in Panoptes</vt:lpstr>
      <vt:lpstr>Dettaglio sulla nomenclatura</vt:lpstr>
      <vt:lpstr>Le sezioni di Nagios in Panoptes</vt:lpstr>
      <vt:lpstr>Non solo Nagios: GARR GINS</vt:lpstr>
      <vt:lpstr>Screenshot di GINS in Panoptes</vt:lpstr>
      <vt:lpstr>Non solo Nagios: Eagleye</vt:lpstr>
      <vt:lpstr>Screenshot di Eagleye</vt:lpstr>
      <vt:lpstr>Non solo Nagios: Ntop</vt:lpstr>
      <vt:lpstr>Screenshot di ntop in Panoptes</vt:lpstr>
      <vt:lpstr>Non solo Nagios: LogZilla</vt:lpstr>
      <vt:lpstr>Screenshot di LogZilla</vt:lpstr>
      <vt:lpstr>Tool Pool</vt:lpstr>
      <vt:lpstr>Screenshot del Tool Pool</vt:lpstr>
      <vt:lpstr>Gestione delle Notifiche</vt:lpstr>
      <vt:lpstr>Perché notificare con SMS</vt:lpstr>
      <vt:lpstr>Perché costruire un Gateway SMS interno</vt:lpstr>
      <vt:lpstr>Come realizzare un Gateway SMS</vt:lpstr>
      <vt:lpstr>Modem GSM</vt:lpstr>
      <vt:lpstr>Gateway SMS Server: SMS Server Tools 3</vt:lpstr>
      <vt:lpstr>Cenni sul funzionamento</vt:lpstr>
      <vt:lpstr>Cenni sul funzionamento</vt:lpstr>
      <vt:lpstr>Cenni sul funzionamento</vt:lpstr>
      <vt:lpstr>Configurazione dell’/etc/smsd.conf</vt:lpstr>
      <vt:lpstr>SMS sender</vt:lpstr>
      <vt:lpstr>Notifiche SMS con Nagios</vt:lpstr>
      <vt:lpstr>Notifiche SMS con Nagios</vt:lpstr>
      <vt:lpstr>Notifiche SMS con Nagios</vt:lpstr>
      <vt:lpstr>Notifiche SMS con Nagios</vt:lpstr>
      <vt:lpstr>Notifiche SMS con Nagios</vt:lpstr>
      <vt:lpstr>Notifiche SMS con Nagios</vt:lpstr>
      <vt:lpstr>Notifiche SMS con Nagios</vt:lpstr>
      <vt:lpstr>Notifiche SMS con Nagios</vt:lpstr>
      <vt:lpstr>Gateway SMS per HA sul servizio di notifica… ma è sufficiente?</vt:lpstr>
      <vt:lpstr>High Availability</vt:lpstr>
      <vt:lpstr>High-availability Cluster</vt:lpstr>
      <vt:lpstr>Reliability del singolo nodo</vt:lpstr>
      <vt:lpstr>Come si realizza</vt:lpstr>
      <vt:lpstr>Node Replication</vt:lpstr>
      <vt:lpstr>Data Mirroring / Sharing</vt:lpstr>
      <vt:lpstr>Heartbeat software</vt:lpstr>
      <vt:lpstr>Resource Manager</vt:lpstr>
      <vt:lpstr>Soluzione adottata</vt:lpstr>
      <vt:lpstr>Schema Architetturale</vt:lpstr>
      <vt:lpstr>Heartbeat</vt:lpstr>
      <vt:lpstr>Funzionamento di Heartbeat</vt:lpstr>
      <vt:lpstr>DRBD</vt:lpstr>
      <vt:lpstr>Funzionamento di DRBD</vt:lpstr>
      <vt:lpstr>Evitare lo Split Brain</vt:lpstr>
      <vt:lpstr>Nagios come sensore di problemi sul Master</vt:lpstr>
      <vt:lpstr>Configurazione Nagios</vt:lpstr>
      <vt:lpstr>Diapositiva 82</vt:lpstr>
      <vt:lpstr>Future Architetture</vt:lpstr>
      <vt:lpstr>Future Architetture</vt:lpstr>
      <vt:lpstr>Future Architetture</vt:lpstr>
      <vt:lpstr>Conclusione</vt:lpstr>
      <vt:lpstr>Suggerimenti?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Panoptes</dc:title>
  <dc:creator>kengi</dc:creator>
  <cp:lastModifiedBy>kengi</cp:lastModifiedBy>
  <cp:revision>165</cp:revision>
  <dcterms:created xsi:type="dcterms:W3CDTF">2010-05-11T09:29:40Z</dcterms:created>
  <dcterms:modified xsi:type="dcterms:W3CDTF">2010-05-14T09:59:11Z</dcterms:modified>
</cp:coreProperties>
</file>