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94" r:id="rId2"/>
    <p:sldId id="393" r:id="rId3"/>
    <p:sldId id="443" r:id="rId4"/>
    <p:sldId id="438" r:id="rId5"/>
    <p:sldId id="439" r:id="rId6"/>
    <p:sldId id="418" r:id="rId7"/>
    <p:sldId id="441" r:id="rId8"/>
    <p:sldId id="440" r:id="rId9"/>
    <p:sldId id="433" r:id="rId10"/>
    <p:sldId id="435" r:id="rId11"/>
    <p:sldId id="442" r:id="rId12"/>
  </p:sldIdLst>
  <p:sldSz cx="12192000" cy="6858000"/>
  <p:notesSz cx="6737350" cy="98726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2CC"/>
    <a:srgbClr val="DA00DA"/>
    <a:srgbClr val="5B9BD5"/>
    <a:srgbClr val="A9D18E"/>
    <a:srgbClr val="4472C4"/>
    <a:srgbClr val="7F7F7F"/>
    <a:srgbClr val="3B3838"/>
    <a:srgbClr val="FFC0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41" autoAdjust="0"/>
    <p:restoredTop sz="94660"/>
  </p:normalViewPr>
  <p:slideViewPr>
    <p:cSldViewPr snapToGrid="0" showGuides="1">
      <p:cViewPr>
        <p:scale>
          <a:sx n="78" d="100"/>
          <a:sy n="78" d="100"/>
        </p:scale>
        <p:origin x="648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19" cy="495348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16273" y="0"/>
            <a:ext cx="2919519" cy="495348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>
              <a:defRPr sz="1300"/>
            </a:lvl1pPr>
          </a:lstStyle>
          <a:p>
            <a:fld id="{5BA6B169-A512-4965-B838-67862E348CA1}" type="datetimeFigureOut">
              <a:rPr lang="it-IT" smtClean="0"/>
              <a:t>17/11/2020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06" tIns="47453" rIns="94906" bIns="47453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3735" y="4751219"/>
            <a:ext cx="5389880" cy="3887361"/>
          </a:xfrm>
          <a:prstGeom prst="rect">
            <a:avLst/>
          </a:prstGeom>
        </p:spPr>
        <p:txBody>
          <a:bodyPr vert="horz" lIns="94906" tIns="47453" rIns="94906" bIns="47453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19519" cy="495347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16273" y="9377317"/>
            <a:ext cx="2919519" cy="495347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>
              <a:defRPr sz="1300"/>
            </a:lvl1pPr>
          </a:lstStyle>
          <a:p>
            <a:fld id="{10A7915F-B3AF-495E-BD48-10523C09A7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958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dicembre 2020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 workshop CNAF Reloaded, G. Maron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25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dicembre 2020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 workshop CNAF Reloaded, G. Maron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58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E144F7-F49A-4203-8D7F-6440B8071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1BC274B-EFD7-4B9F-842F-FDCFBDBD1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BB0D3C0-B829-4390-B162-3EBBAA754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dicembre 2020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A21DFD-76AC-4D10-ABBA-2C60A52E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 workshop CNAF Reloaded, G. Maron</a:t>
            </a: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3CBEE4E-91DB-432D-B9FB-CD16AA68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1B5A-5DC6-44CF-A2B1-E2E73AE670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149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dicembre 2020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 workshop CNAF Reloaded, G. Maron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3"/>
          </p:nvPr>
        </p:nvSpPr>
        <p:spPr>
          <a:xfrm>
            <a:off x="649455" y="1082591"/>
            <a:ext cx="10684292" cy="4993356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3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dicembre 2020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 workshop CNAF Reloaded, G. Maron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761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72004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dicembre 2020</a:t>
            </a:r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 workshop CNAF Reloaded, G. Maron</a:t>
            </a:r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7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dicembre 2020</a:t>
            </a:r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 workshop CNAF Reloaded, G. Maron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97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dicembre 2020</a:t>
            </a:r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 workshop CNAF Reloaded, G. Maron</a:t>
            </a:r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746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dicembre 2020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 workshop CNAF Reloaded, G. Maron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0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dicembre 2020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 workshop CNAF Reloaded, G. Maron</a:t>
            </a: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331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dicembre 2020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 workshop CNAF Reloaded, G. Maron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8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95638"/>
            <a:ext cx="9227133" cy="71064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7698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4245" y="6519134"/>
            <a:ext cx="3694355" cy="20234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it-IT"/>
              <a:t>10 dicembre 2020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519134"/>
            <a:ext cx="4572000" cy="20234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II workshop CNAF Reloaded, G. Maron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519134"/>
            <a:ext cx="3158266" cy="20234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fld id="{BE76263B-304F-4D55-BC86-FD7C343A1B56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Rettangolo 6"/>
          <p:cNvSpPr/>
          <p:nvPr userDrawn="1"/>
        </p:nvSpPr>
        <p:spPr>
          <a:xfrm>
            <a:off x="344245" y="920723"/>
            <a:ext cx="11424621" cy="45719"/>
          </a:xfrm>
          <a:prstGeom prst="rect">
            <a:avLst/>
          </a:prstGeom>
          <a:gradFill flip="none" rotWithShape="1">
            <a:gsLst>
              <a:gs pos="27000">
                <a:schemeClr val="accent5">
                  <a:lumMod val="50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852" y="-1671"/>
            <a:ext cx="1497014" cy="877157"/>
          </a:xfrm>
          <a:prstGeom prst="rect">
            <a:avLst/>
          </a:prstGeom>
        </p:spPr>
      </p:pic>
      <p:sp>
        <p:nvSpPr>
          <p:cNvPr id="10" name="Rettangolo 9"/>
          <p:cNvSpPr/>
          <p:nvPr userDrawn="1"/>
        </p:nvSpPr>
        <p:spPr>
          <a:xfrm>
            <a:off x="344243" y="6396977"/>
            <a:ext cx="11424621" cy="45719"/>
          </a:xfrm>
          <a:prstGeom prst="rect">
            <a:avLst/>
          </a:prstGeom>
          <a:gradFill flip="none" rotWithShape="1">
            <a:gsLst>
              <a:gs pos="27000">
                <a:schemeClr val="accent5">
                  <a:lumMod val="50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7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C8E229-45F7-497A-98B6-E5B0748B2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17011"/>
            <a:ext cx="10515600" cy="2852737"/>
          </a:xfrm>
        </p:spPr>
        <p:txBody>
          <a:bodyPr/>
          <a:lstStyle/>
          <a:p>
            <a:pPr algn="ctr"/>
            <a:r>
              <a:rPr lang="it-IT" dirty="0"/>
              <a:t>Aggiornamenti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E254E65-CDEB-463F-9F5A-ECCD8929C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98336"/>
            <a:ext cx="10515600" cy="1500187"/>
          </a:xfrm>
        </p:spPr>
        <p:txBody>
          <a:bodyPr/>
          <a:lstStyle/>
          <a:p>
            <a:pPr algn="ctr"/>
            <a:endParaRPr lang="it-IT" dirty="0"/>
          </a:p>
          <a:p>
            <a:pPr algn="ctr"/>
            <a:r>
              <a:rPr lang="it-IT" dirty="0"/>
              <a:t>10 dicembre 2020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53F5AA-6CF7-48F2-A226-076DC27E1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dicembre 2020</a:t>
            </a:r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F788AD-9F9F-4D77-BA9B-A7C33DA25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 workshop CNAF Reloaded, G. Maron</a:t>
            </a:r>
            <a:endParaRPr lang="en-GB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99DDCC-145B-44F9-A6D8-C0C36D0EE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746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A473F2-DC16-4C03-B751-979EDEF03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Stato TDR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42B40BD-2AB7-4EE8-B949-8B87939D4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dicembre 2020</a:t>
            </a:r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3663AF7-4E31-4E45-8262-B5DCF81A8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 workshop CNAF Reloaded, G. Maron</a:t>
            </a:r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B63DED6-6B26-4C59-B617-BE26D8C1E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663D113-030A-435A-94AE-E5F44FE0C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2E288A9-2198-481C-85C5-270F546C6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450" y="1317100"/>
            <a:ext cx="4958620" cy="501668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67486B97-265C-4E2B-91BF-8F1A97FCC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95" y="1801799"/>
            <a:ext cx="6451174" cy="325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55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024FDB-6636-4421-BB12-8B9569385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E991600-E1DE-4C8C-B411-EAE4CBC71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dicembre 2020</a:t>
            </a:r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39CEFA-6AF8-4460-A77A-2BC375648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 workshop CNAF Reloaded, G. Maron</a:t>
            </a:r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0523594-F806-4D9A-BB0A-5BD239CD0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BC52080-0277-4D29-999C-60D0370D1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31377" cy="6858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F8F1F1B-F289-4B23-9E6A-8BB98B153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377" y="0"/>
            <a:ext cx="4557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28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8C77AC-1077-4351-A5E1-95C22E067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L’agenda di oggi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5C700D0-1A9D-401F-809F-3D50B05B9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dicembre 2020</a:t>
            </a:r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F3652F0-FF63-4DAE-97A1-5969F7420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 workshop CNAF Reloaded, G. Maron</a:t>
            </a:r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22388EA-CC21-4F87-AA78-C4BC1866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289E5EA6-A8F4-463A-975B-A9671D1EEB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Aggiornamenti </a:t>
            </a:r>
            <a:r>
              <a:rPr lang="it-IT" sz="2000" dirty="0"/>
              <a:t>(GM)</a:t>
            </a:r>
          </a:p>
          <a:p>
            <a:r>
              <a:rPr lang="it-IT" dirty="0"/>
              <a:t>Project Management </a:t>
            </a:r>
            <a:r>
              <a:rPr lang="it-IT" sz="2000" dirty="0"/>
              <a:t>(Antonio Falone)</a:t>
            </a:r>
          </a:p>
          <a:p>
            <a:r>
              <a:rPr lang="it-IT" dirty="0"/>
              <a:t>Infrastrutture Tecniche </a:t>
            </a:r>
            <a:r>
              <a:rPr lang="it-IT" sz="2000" dirty="0"/>
              <a:t>(Riccardo Papaleo, Luigi Scarponi)</a:t>
            </a:r>
          </a:p>
          <a:p>
            <a:r>
              <a:rPr lang="it-IT" dirty="0"/>
              <a:t>Infrastrutture Informatiche </a:t>
            </a:r>
            <a:r>
              <a:rPr lang="it-IT" sz="2000" dirty="0"/>
              <a:t>(</a:t>
            </a:r>
            <a:r>
              <a:rPr lang="it-IT" sz="2000" dirty="0" err="1"/>
              <a:t>conv</a:t>
            </a:r>
            <a:r>
              <a:rPr lang="it-IT" sz="2000" dirty="0"/>
              <a:t>. Davide Salomoni e Luca dell’Agnello)</a:t>
            </a:r>
          </a:p>
          <a:p>
            <a:pPr lvl="1"/>
            <a:r>
              <a:rPr lang="it-IT" sz="2800" dirty="0"/>
              <a:t>WP 2.1 Data Center </a:t>
            </a:r>
          </a:p>
          <a:p>
            <a:pPr lvl="2"/>
            <a:r>
              <a:rPr lang="it-IT" sz="2800" dirty="0"/>
              <a:t>Computing </a:t>
            </a:r>
            <a:r>
              <a:rPr lang="it-IT" dirty="0"/>
              <a:t>(Daniele </a:t>
            </a:r>
            <a:r>
              <a:rPr lang="it-IT" dirty="0" err="1"/>
              <a:t>Cesini</a:t>
            </a:r>
            <a:r>
              <a:rPr lang="it-IT" dirty="0"/>
              <a:t>)</a:t>
            </a:r>
          </a:p>
          <a:p>
            <a:pPr lvl="2"/>
            <a:r>
              <a:rPr lang="it-IT" sz="2800" dirty="0"/>
              <a:t>Cloud SGSI </a:t>
            </a:r>
            <a:r>
              <a:rPr lang="it-IT" dirty="0"/>
              <a:t>(Barbara Martelli)</a:t>
            </a:r>
          </a:p>
          <a:p>
            <a:pPr lvl="2"/>
            <a:r>
              <a:rPr lang="it-IT" sz="2800" dirty="0"/>
              <a:t>Operations and User Support </a:t>
            </a:r>
            <a:r>
              <a:rPr lang="it-IT" dirty="0"/>
              <a:t>(Lucia Morganti e Enrico </a:t>
            </a:r>
            <a:r>
              <a:rPr lang="it-IT" dirty="0" err="1"/>
              <a:t>Fattibene</a:t>
            </a:r>
            <a:r>
              <a:rPr lang="it-IT" dirty="0"/>
              <a:t>)</a:t>
            </a:r>
          </a:p>
          <a:p>
            <a:pPr lvl="2"/>
            <a:r>
              <a:rPr lang="it-IT" sz="2800" dirty="0"/>
              <a:t>Reti </a:t>
            </a:r>
            <a:r>
              <a:rPr lang="it-IT" dirty="0"/>
              <a:t>(Stefano Zani)</a:t>
            </a:r>
          </a:p>
          <a:p>
            <a:pPr lvl="1"/>
            <a:r>
              <a:rPr lang="it-IT" sz="2800" dirty="0"/>
              <a:t>WP 2.4 HTC-&gt;HPC </a:t>
            </a:r>
            <a:r>
              <a:rPr lang="it-IT" sz="2000" dirty="0"/>
              <a:t>(Tommaso Boccali)</a:t>
            </a:r>
          </a:p>
          <a:p>
            <a:pPr lvl="1"/>
            <a:r>
              <a:rPr lang="it-IT" sz="2800" dirty="0"/>
              <a:t>WP 2.3 IT Security </a:t>
            </a:r>
            <a:r>
              <a:rPr lang="it-IT" sz="2000" dirty="0"/>
              <a:t>(Vincenzo </a:t>
            </a:r>
            <a:r>
              <a:rPr lang="it-IT" sz="2000" dirty="0" err="1"/>
              <a:t>Ciaschini</a:t>
            </a:r>
            <a:r>
              <a:rPr lang="it-IT" sz="2000" dirty="0"/>
              <a:t>)</a:t>
            </a:r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1195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6FB7C6-3ACA-4D39-BB4F-74F0CD48C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638"/>
            <a:ext cx="9603658" cy="710640"/>
          </a:xfrm>
        </p:spPr>
        <p:txBody>
          <a:bodyPr>
            <a:normAutofit fontScale="90000"/>
          </a:bodyPr>
          <a:lstStyle/>
          <a:p>
            <a:r>
              <a:rPr lang="it-IT" dirty="0"/>
              <a:t>I prossimi incontri plenari (di solito al giovedì)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74B5ABD-FF5F-4B23-AABD-AF6C62227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dicembre 2020</a:t>
            </a:r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30499DC-5A83-43CA-BED5-1531F8C84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 workshop CNAF Reloaded, G. Maron</a:t>
            </a:r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E1A1752-5EEF-410F-A186-AEE938AA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E92FAD61-A27C-471C-A1BE-1B4CC4B03A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chemeClr val="bg2">
                    <a:lumMod val="75000"/>
                  </a:schemeClr>
                </a:solidFill>
              </a:rPr>
              <a:t>2020</a:t>
            </a:r>
          </a:p>
          <a:p>
            <a:r>
              <a:rPr lang="it-IT" dirty="0">
                <a:solidFill>
                  <a:schemeClr val="bg2">
                    <a:lumMod val="75000"/>
                  </a:schemeClr>
                </a:solidFill>
              </a:rPr>
              <a:t>10 novembre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2">
                    <a:lumMod val="75000"/>
                  </a:schemeClr>
                </a:solidFill>
              </a:rPr>
              <a:t>10 dicembre</a:t>
            </a:r>
          </a:p>
          <a:p>
            <a:pPr marL="0" indent="0">
              <a:buNone/>
            </a:pP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2021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14 gennaio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11 marzo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08 aprile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13 maggio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6515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51F1AB-7305-4A60-93FA-32AFBC829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32D7E5D-7EF8-4B76-A0F8-A29069B45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dicembre 2020</a:t>
            </a:r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0DB2AE9-28F9-4F8D-AEB6-BF14E6540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 workshop CNAF Reloaded, G. Maron</a:t>
            </a:r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43A75EF-753E-47FB-AB35-DD4477DB2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5C65FE11-6B4F-4822-A3FA-82304DD1AD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FBCBC6F-980A-486A-8053-6ED237DF1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8227"/>
            <a:ext cx="12192000" cy="498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44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BC3580-FB8F-4759-BB98-B89A508A5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Risorse IT Fase 1 (RUN3, fino al 2025)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CFB41B6-4C5C-493E-8306-6F6B4A7A1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dicembre 2020</a:t>
            </a:r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A79AA34-35F7-4038-9302-7C9677DB4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 workshop CNAF Reloaded, G. Maron</a:t>
            </a:r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C8A3CD1-5B4D-4518-B0FF-1AAB59D76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pPr/>
              <a:t>5</a:t>
            </a:fld>
            <a:endParaRPr lang="en-GB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39A13A85-491A-4658-87BE-9699D3756DB5}"/>
              </a:ext>
            </a:extLst>
          </p:cNvPr>
          <p:cNvGrpSpPr/>
          <p:nvPr/>
        </p:nvGrpSpPr>
        <p:grpSpPr>
          <a:xfrm>
            <a:off x="4324160" y="1485667"/>
            <a:ext cx="7440094" cy="4471972"/>
            <a:chOff x="1791479" y="1485666"/>
            <a:chExt cx="7440094" cy="4471972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61B41FE-63EA-4947-A6B2-ECAAF5E5E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1479" y="1485666"/>
              <a:ext cx="7440094" cy="4471972"/>
            </a:xfrm>
            <a:prstGeom prst="rect">
              <a:avLst/>
            </a:prstGeom>
            <a:effectLst/>
          </p:spPr>
        </p:pic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6510D222-C662-4024-9F11-55091BEB6BF8}"/>
                </a:ext>
              </a:extLst>
            </p:cNvPr>
            <p:cNvSpPr/>
            <p:nvPr/>
          </p:nvSpPr>
          <p:spPr>
            <a:xfrm>
              <a:off x="3604305" y="3429000"/>
              <a:ext cx="1847461" cy="1819470"/>
            </a:xfrm>
            <a:custGeom>
              <a:avLst/>
              <a:gdLst>
                <a:gd name="connsiteX0" fmla="*/ 0 w 1735494"/>
                <a:gd name="connsiteY0" fmla="*/ 522515 h 1819470"/>
                <a:gd name="connsiteX1" fmla="*/ 1735494 w 1735494"/>
                <a:gd name="connsiteY1" fmla="*/ 0 h 1819470"/>
                <a:gd name="connsiteX2" fmla="*/ 1735494 w 1735494"/>
                <a:gd name="connsiteY2" fmla="*/ 1436915 h 1819470"/>
                <a:gd name="connsiteX3" fmla="*/ 65314 w 1735494"/>
                <a:gd name="connsiteY3" fmla="*/ 1819470 h 1819470"/>
                <a:gd name="connsiteX4" fmla="*/ 65314 w 1735494"/>
                <a:gd name="connsiteY4" fmla="*/ 1819470 h 1819470"/>
                <a:gd name="connsiteX5" fmla="*/ 0 w 1735494"/>
                <a:gd name="connsiteY5" fmla="*/ 522515 h 1819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5494" h="1819470">
                  <a:moveTo>
                    <a:pt x="0" y="522515"/>
                  </a:moveTo>
                  <a:lnTo>
                    <a:pt x="1735494" y="0"/>
                  </a:lnTo>
                  <a:lnTo>
                    <a:pt x="1735494" y="1436915"/>
                  </a:lnTo>
                  <a:lnTo>
                    <a:pt x="65314" y="1819470"/>
                  </a:lnTo>
                  <a:lnTo>
                    <a:pt x="65314" y="1819470"/>
                  </a:lnTo>
                  <a:lnTo>
                    <a:pt x="0" y="522515"/>
                  </a:lnTo>
                  <a:close/>
                </a:path>
              </a:pathLst>
            </a:custGeom>
            <a:solidFill>
              <a:srgbClr val="A9D18E">
                <a:alpha val="41961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5E545020-D174-4212-A603-5A3E890861D1}"/>
                </a:ext>
              </a:extLst>
            </p:cNvPr>
            <p:cNvSpPr/>
            <p:nvPr/>
          </p:nvSpPr>
          <p:spPr>
            <a:xfrm>
              <a:off x="5511526" y="2668104"/>
              <a:ext cx="1908810" cy="2107096"/>
            </a:xfrm>
            <a:custGeom>
              <a:avLst/>
              <a:gdLst>
                <a:gd name="connsiteX0" fmla="*/ 0 w 1864139"/>
                <a:gd name="connsiteY0" fmla="*/ 715618 h 2107096"/>
                <a:gd name="connsiteX1" fmla="*/ 1864139 w 1864139"/>
                <a:gd name="connsiteY1" fmla="*/ 0 h 2107096"/>
                <a:gd name="connsiteX2" fmla="*/ 1864139 w 1864139"/>
                <a:gd name="connsiteY2" fmla="*/ 1630018 h 2107096"/>
                <a:gd name="connsiteX3" fmla="*/ 22087 w 1864139"/>
                <a:gd name="connsiteY3" fmla="*/ 2107096 h 2107096"/>
                <a:gd name="connsiteX4" fmla="*/ 0 w 1864139"/>
                <a:gd name="connsiteY4" fmla="*/ 715618 h 210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4139" h="2107096">
                  <a:moveTo>
                    <a:pt x="0" y="715618"/>
                  </a:moveTo>
                  <a:lnTo>
                    <a:pt x="1864139" y="0"/>
                  </a:lnTo>
                  <a:lnTo>
                    <a:pt x="1864139" y="1630018"/>
                  </a:lnTo>
                  <a:lnTo>
                    <a:pt x="22087" y="2107096"/>
                  </a:lnTo>
                  <a:lnTo>
                    <a:pt x="0" y="715618"/>
                  </a:lnTo>
                  <a:close/>
                </a:path>
              </a:pathLst>
            </a:custGeom>
            <a:solidFill>
              <a:srgbClr val="5B9BD5">
                <a:alpha val="1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BBECB46-9D63-4644-8063-419DACEA9D39}"/>
              </a:ext>
            </a:extLst>
          </p:cNvPr>
          <p:cNvSpPr txBox="1"/>
          <p:nvPr/>
        </p:nvSpPr>
        <p:spPr>
          <a:xfrm>
            <a:off x="337569" y="1485667"/>
            <a:ext cx="3810226" cy="50783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Strategia di acquisizione risorse IT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CPU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fino al 2022 con quello che abbiamo (CNAF + CINECA)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Dal 2023 risorse nuove: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chemeClr val="accent5">
                    <a:lumMod val="50000"/>
                  </a:schemeClr>
                </a:solidFill>
              </a:rPr>
              <a:t>Pledge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 da Leonardo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Estensione di Leonardo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Appalto quadro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Leonardo come risorsa opportunistica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Storage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Fino al 2022 estensione delle manutenzioni , acquisizione buffer per migrazione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Dal 2023 risorse nuove, accordo quadro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2F23620-4902-4E13-B5F1-00D140A5CA7D}"/>
              </a:ext>
            </a:extLst>
          </p:cNvPr>
          <p:cNvSpPr txBox="1"/>
          <p:nvPr/>
        </p:nvSpPr>
        <p:spPr>
          <a:xfrm>
            <a:off x="7795113" y="2066800"/>
            <a:ext cx="285717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1400" dirty="0"/>
              <a:t>Nuove Risorse da installare al Tecnopolo</a:t>
            </a: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7E540E49-A8D6-48BF-8D7F-BF508F967BCB}"/>
              </a:ext>
            </a:extLst>
          </p:cNvPr>
          <p:cNvCxnSpPr>
            <a:cxnSpLocks/>
          </p:cNvCxnSpPr>
          <p:nvPr/>
        </p:nvCxnSpPr>
        <p:spPr>
          <a:xfrm>
            <a:off x="8610600" y="2668104"/>
            <a:ext cx="156328" cy="367179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999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697B2F-8FA5-44B8-AFE2-B54ACECF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Architettura di Leonardo (Atos-Bull)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006E57D-B19D-483C-B08D-C5819DBE5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14-16  October 2020</a:t>
            </a:r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425B7DD-B539-4AA7-9C8E-3345CEC9D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2020 CVI INFN meeting,  Gaetano Maron</a:t>
            </a:r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4F211BF-AD8D-4667-AA81-45511E128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pPr/>
              <a:t>6</a:t>
            </a:fld>
            <a:endParaRPr lang="en-GB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ABD5D2C3-1228-46DB-8069-C620D520033C}"/>
              </a:ext>
            </a:extLst>
          </p:cNvPr>
          <p:cNvGrpSpPr/>
          <p:nvPr/>
        </p:nvGrpSpPr>
        <p:grpSpPr>
          <a:xfrm>
            <a:off x="65006" y="1424329"/>
            <a:ext cx="12265779" cy="4253743"/>
            <a:chOff x="-139180" y="1023106"/>
            <a:chExt cx="12265779" cy="4253743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67B8EB4-54C5-45EC-8371-633963A41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9070" y="1081383"/>
              <a:ext cx="7467529" cy="4195466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22EC1C15-5B76-4368-9FCA-FF5D85679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39180" y="3375371"/>
              <a:ext cx="6840248" cy="1597216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EFF3C7F7-504D-4B52-BB36-C05307D8907D}"/>
                </a:ext>
              </a:extLst>
            </p:cNvPr>
            <p:cNvSpPr txBox="1"/>
            <p:nvPr/>
          </p:nvSpPr>
          <p:spPr>
            <a:xfrm>
              <a:off x="731184" y="1023106"/>
              <a:ext cx="2921634" cy="92333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b="1" dirty="0">
                  <a:solidFill>
                    <a:schemeClr val="accent1">
                      <a:lumMod val="75000"/>
                    </a:schemeClr>
                  </a:solidFill>
                </a:rPr>
                <a:t>Booster Processing Unit</a:t>
              </a:r>
            </a:p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CPU: 1 Intel </a:t>
              </a:r>
              <a:r>
                <a:rPr lang="it-IT" dirty="0" err="1">
                  <a:solidFill>
                    <a:schemeClr val="accent1">
                      <a:lumMod val="75000"/>
                    </a:schemeClr>
                  </a:solidFill>
                </a:rPr>
                <a:t>IceLake</a:t>
              </a:r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, 32 cores</a:t>
              </a:r>
            </a:p>
            <a:p>
              <a:r>
                <a:rPr lang="it-IT" dirty="0">
                  <a:solidFill>
                    <a:schemeClr val="accent1">
                      <a:lumMod val="75000"/>
                    </a:schemeClr>
                  </a:solidFill>
                </a:rPr>
                <a:t>GPU: 4 Ampere 200</a:t>
              </a:r>
            </a:p>
          </p:txBody>
        </p:sp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36B50A6C-EF77-45E2-8494-F917B414AA92}"/>
                </a:ext>
              </a:extLst>
            </p:cNvPr>
            <p:cNvCxnSpPr/>
            <p:nvPr/>
          </p:nvCxnSpPr>
          <p:spPr>
            <a:xfrm>
              <a:off x="3923930" y="1426173"/>
              <a:ext cx="735140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B1EA8776-0BBB-4F5A-A535-4C975F3DBB48}"/>
                </a:ext>
              </a:extLst>
            </p:cNvPr>
            <p:cNvSpPr txBox="1"/>
            <p:nvPr/>
          </p:nvSpPr>
          <p:spPr>
            <a:xfrm>
              <a:off x="731184" y="2414863"/>
              <a:ext cx="3732368" cy="646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DA00DA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b="1" dirty="0" err="1">
                  <a:solidFill>
                    <a:srgbClr val="DA00DA"/>
                  </a:solidFill>
                </a:rPr>
                <a:t>Gen-Purp</a:t>
              </a:r>
              <a:r>
                <a:rPr lang="it-IT" b="1" dirty="0">
                  <a:solidFill>
                    <a:srgbClr val="DA00DA"/>
                  </a:solidFill>
                </a:rPr>
                <a:t> Processing Unit</a:t>
              </a:r>
            </a:p>
            <a:p>
              <a:r>
                <a:rPr lang="it-IT" dirty="0">
                  <a:solidFill>
                    <a:srgbClr val="DA00DA"/>
                  </a:solidFill>
                </a:rPr>
                <a:t>CPU: 2 Intel </a:t>
              </a:r>
              <a:r>
                <a:rPr lang="it-IT" dirty="0" err="1">
                  <a:solidFill>
                    <a:srgbClr val="DA00DA"/>
                  </a:solidFill>
                </a:rPr>
                <a:t>Sapphire</a:t>
              </a:r>
              <a:r>
                <a:rPr lang="it-IT" dirty="0">
                  <a:solidFill>
                    <a:srgbClr val="DA00DA"/>
                  </a:solidFill>
                </a:rPr>
                <a:t> Rapids, 52 cores</a:t>
              </a:r>
            </a:p>
          </p:txBody>
        </p: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A26D15F7-E376-406F-948B-87C7C05041F9}"/>
                </a:ext>
              </a:extLst>
            </p:cNvPr>
            <p:cNvCxnSpPr>
              <a:cxnSpLocks/>
            </p:cNvCxnSpPr>
            <p:nvPr/>
          </p:nvCxnSpPr>
          <p:spPr>
            <a:xfrm>
              <a:off x="4518507" y="2738029"/>
              <a:ext cx="2459342" cy="0"/>
            </a:xfrm>
            <a:prstGeom prst="line">
              <a:avLst/>
            </a:prstGeom>
            <a:ln w="38100">
              <a:solidFill>
                <a:srgbClr val="DA00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C4043859-D443-4AEF-AC91-7186B5C8F64C}"/>
              </a:ext>
            </a:extLst>
          </p:cNvPr>
          <p:cNvSpPr/>
          <p:nvPr/>
        </p:nvSpPr>
        <p:spPr>
          <a:xfrm>
            <a:off x="607243" y="1494395"/>
            <a:ext cx="11434714" cy="3761295"/>
          </a:xfrm>
          <a:custGeom>
            <a:avLst/>
            <a:gdLst>
              <a:gd name="connsiteX0" fmla="*/ 0 w 11434714"/>
              <a:gd name="connsiteY0" fmla="*/ 1272618 h 3761295"/>
              <a:gd name="connsiteX1" fmla="*/ 4204355 w 11434714"/>
              <a:gd name="connsiteY1" fmla="*/ 1263192 h 3761295"/>
              <a:gd name="connsiteX2" fmla="*/ 4204355 w 11434714"/>
              <a:gd name="connsiteY2" fmla="*/ 1263192 h 3761295"/>
              <a:gd name="connsiteX3" fmla="*/ 4194928 w 11434714"/>
              <a:gd name="connsiteY3" fmla="*/ 1630837 h 3761295"/>
              <a:gd name="connsiteX4" fmla="*/ 6391373 w 11434714"/>
              <a:gd name="connsiteY4" fmla="*/ 1621410 h 3761295"/>
              <a:gd name="connsiteX5" fmla="*/ 6381947 w 11434714"/>
              <a:gd name="connsiteY5" fmla="*/ 0 h 3761295"/>
              <a:gd name="connsiteX6" fmla="*/ 8776355 w 11434714"/>
              <a:gd name="connsiteY6" fmla="*/ 0 h 3761295"/>
              <a:gd name="connsiteX7" fmla="*/ 8804635 w 11434714"/>
              <a:gd name="connsiteY7" fmla="*/ 1668544 h 3761295"/>
              <a:gd name="connsiteX8" fmla="*/ 11434714 w 11434714"/>
              <a:gd name="connsiteY8" fmla="*/ 1687398 h 3761295"/>
              <a:gd name="connsiteX9" fmla="*/ 11425287 w 11434714"/>
              <a:gd name="connsiteY9" fmla="*/ 3761295 h 3761295"/>
              <a:gd name="connsiteX10" fmla="*/ 8898903 w 11434714"/>
              <a:gd name="connsiteY10" fmla="*/ 3751868 h 3761295"/>
              <a:gd name="connsiteX11" fmla="*/ 8927184 w 11434714"/>
              <a:gd name="connsiteY11" fmla="*/ 2017336 h 3761295"/>
              <a:gd name="connsiteX12" fmla="*/ 4213782 w 11434714"/>
              <a:gd name="connsiteY12" fmla="*/ 2017336 h 3761295"/>
              <a:gd name="connsiteX13" fmla="*/ 4213782 w 11434714"/>
              <a:gd name="connsiteY13" fmla="*/ 2243579 h 3761295"/>
              <a:gd name="connsiteX14" fmla="*/ 56561 w 11434714"/>
              <a:gd name="connsiteY14" fmla="*/ 2224726 h 3761295"/>
              <a:gd name="connsiteX15" fmla="*/ 0 w 11434714"/>
              <a:gd name="connsiteY15" fmla="*/ 1272618 h 376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434714" h="3761295">
                <a:moveTo>
                  <a:pt x="0" y="1272618"/>
                </a:moveTo>
                <a:lnTo>
                  <a:pt x="4204355" y="1263192"/>
                </a:lnTo>
                <a:lnTo>
                  <a:pt x="4204355" y="1263192"/>
                </a:lnTo>
                <a:lnTo>
                  <a:pt x="4194928" y="1630837"/>
                </a:lnTo>
                <a:lnTo>
                  <a:pt x="6391373" y="1621410"/>
                </a:lnTo>
                <a:lnTo>
                  <a:pt x="6381947" y="0"/>
                </a:lnTo>
                <a:lnTo>
                  <a:pt x="8776355" y="0"/>
                </a:lnTo>
                <a:lnTo>
                  <a:pt x="8804635" y="1668544"/>
                </a:lnTo>
                <a:lnTo>
                  <a:pt x="11434714" y="1687398"/>
                </a:lnTo>
                <a:cubicBezTo>
                  <a:pt x="11431572" y="2378697"/>
                  <a:pt x="11428429" y="3069996"/>
                  <a:pt x="11425287" y="3761295"/>
                </a:cubicBezTo>
                <a:lnTo>
                  <a:pt x="8898903" y="3751868"/>
                </a:lnTo>
                <a:lnTo>
                  <a:pt x="8927184" y="2017336"/>
                </a:lnTo>
                <a:lnTo>
                  <a:pt x="4213782" y="2017336"/>
                </a:lnTo>
                <a:lnTo>
                  <a:pt x="4213782" y="2243579"/>
                </a:lnTo>
                <a:lnTo>
                  <a:pt x="56561" y="2224726"/>
                </a:lnTo>
                <a:cubicBezTo>
                  <a:pt x="53419" y="1904215"/>
                  <a:pt x="50276" y="1583703"/>
                  <a:pt x="0" y="1272618"/>
                </a:cubicBezTo>
                <a:close/>
              </a:path>
            </a:pathLst>
          </a:custGeom>
          <a:solidFill>
            <a:schemeClr val="tx2">
              <a:lumMod val="50000"/>
              <a:alpha val="2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C342307-867F-48FF-92C3-7022EB867243}"/>
              </a:ext>
            </a:extLst>
          </p:cNvPr>
          <p:cNvSpPr txBox="1"/>
          <p:nvPr/>
        </p:nvSpPr>
        <p:spPr>
          <a:xfrm>
            <a:off x="7591476" y="1294533"/>
            <a:ext cx="1250868" cy="3077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DA00DA"/>
                </a:solidFill>
              </a:rPr>
              <a:t>&gt; 3 MHS06</a:t>
            </a:r>
          </a:p>
        </p:txBody>
      </p:sp>
    </p:spTree>
    <p:extLst>
      <p:ext uri="{BB962C8B-B14F-4D97-AF65-F5344CB8AC3E}">
        <p14:creationId xmlns:p14="http://schemas.microsoft.com/office/powerpoint/2010/main" val="3885158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C06670-414C-4D4C-9559-48439EA0C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Caratteristiche del nodo Leonardo GP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BA63933-44A5-406D-959B-DEC739A3D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dicembre 2020</a:t>
            </a:r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239F49B-0190-411A-8FC8-0AD6666B3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 workshop CNAF Reloaded, G. Maron</a:t>
            </a:r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6E33BC8-E669-4574-9568-6F6BA929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A6F99E3-E53F-43F1-9749-04839AC06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124" y="911816"/>
            <a:ext cx="3618668" cy="2099823"/>
          </a:xfrm>
          <a:prstGeom prst="rect">
            <a:avLst/>
          </a:prstGeom>
        </p:spPr>
      </p:pic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720ACF29-1BD4-4394-BE5F-D2547CB78D97}"/>
              </a:ext>
            </a:extLst>
          </p:cNvPr>
          <p:cNvSpPr/>
          <p:nvPr/>
        </p:nvSpPr>
        <p:spPr>
          <a:xfrm rot="167571">
            <a:off x="6024615" y="1097876"/>
            <a:ext cx="2019822" cy="972360"/>
          </a:xfrm>
          <a:custGeom>
            <a:avLst/>
            <a:gdLst>
              <a:gd name="connsiteX0" fmla="*/ 1904549 w 1904549"/>
              <a:gd name="connsiteY0" fmla="*/ 113623 h 871115"/>
              <a:gd name="connsiteX1" fmla="*/ 422031 w 1904549"/>
              <a:gd name="connsiteY1" fmla="*/ 871115 h 871115"/>
              <a:gd name="connsiteX2" fmla="*/ 0 w 1904549"/>
              <a:gd name="connsiteY2" fmla="*/ 633046 h 871115"/>
              <a:gd name="connsiteX3" fmla="*/ 1466286 w 1904549"/>
              <a:gd name="connsiteY3" fmla="*/ 0 h 871115"/>
              <a:gd name="connsiteX4" fmla="*/ 1904549 w 1904549"/>
              <a:gd name="connsiteY4" fmla="*/ 113623 h 87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4549" h="871115">
                <a:moveTo>
                  <a:pt x="1904549" y="113623"/>
                </a:moveTo>
                <a:lnTo>
                  <a:pt x="422031" y="871115"/>
                </a:lnTo>
                <a:lnTo>
                  <a:pt x="0" y="633046"/>
                </a:lnTo>
                <a:lnTo>
                  <a:pt x="1466286" y="0"/>
                </a:lnTo>
                <a:lnTo>
                  <a:pt x="1904549" y="113623"/>
                </a:lnTo>
                <a:close/>
              </a:path>
            </a:pathLst>
          </a:custGeom>
          <a:solidFill>
            <a:srgbClr val="FFF2CC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BCE72979-E468-401C-B69E-453109D4E76A}"/>
              </a:ext>
            </a:extLst>
          </p:cNvPr>
          <p:cNvSpPr/>
          <p:nvPr/>
        </p:nvSpPr>
        <p:spPr>
          <a:xfrm>
            <a:off x="6496217" y="1329236"/>
            <a:ext cx="2064802" cy="1004883"/>
          </a:xfrm>
          <a:custGeom>
            <a:avLst/>
            <a:gdLst>
              <a:gd name="connsiteX0" fmla="*/ 1904549 w 1904549"/>
              <a:gd name="connsiteY0" fmla="*/ 113623 h 871115"/>
              <a:gd name="connsiteX1" fmla="*/ 422031 w 1904549"/>
              <a:gd name="connsiteY1" fmla="*/ 871115 h 871115"/>
              <a:gd name="connsiteX2" fmla="*/ 0 w 1904549"/>
              <a:gd name="connsiteY2" fmla="*/ 633046 h 871115"/>
              <a:gd name="connsiteX3" fmla="*/ 1466286 w 1904549"/>
              <a:gd name="connsiteY3" fmla="*/ 0 h 871115"/>
              <a:gd name="connsiteX4" fmla="*/ 1904549 w 1904549"/>
              <a:gd name="connsiteY4" fmla="*/ 113623 h 87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4549" h="871115">
                <a:moveTo>
                  <a:pt x="1904549" y="113623"/>
                </a:moveTo>
                <a:lnTo>
                  <a:pt x="422031" y="871115"/>
                </a:lnTo>
                <a:lnTo>
                  <a:pt x="0" y="633046"/>
                </a:lnTo>
                <a:lnTo>
                  <a:pt x="1466286" y="0"/>
                </a:lnTo>
                <a:lnTo>
                  <a:pt x="1904549" y="11362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401AEAB0-585F-4814-BC31-B3C57A74B4E1}"/>
              </a:ext>
            </a:extLst>
          </p:cNvPr>
          <p:cNvSpPr/>
          <p:nvPr/>
        </p:nvSpPr>
        <p:spPr>
          <a:xfrm>
            <a:off x="6956952" y="1509512"/>
            <a:ext cx="2133113" cy="1183291"/>
          </a:xfrm>
          <a:custGeom>
            <a:avLst/>
            <a:gdLst>
              <a:gd name="connsiteX0" fmla="*/ 1904549 w 1904549"/>
              <a:gd name="connsiteY0" fmla="*/ 113623 h 871115"/>
              <a:gd name="connsiteX1" fmla="*/ 422031 w 1904549"/>
              <a:gd name="connsiteY1" fmla="*/ 871115 h 871115"/>
              <a:gd name="connsiteX2" fmla="*/ 0 w 1904549"/>
              <a:gd name="connsiteY2" fmla="*/ 633046 h 871115"/>
              <a:gd name="connsiteX3" fmla="*/ 1466286 w 1904549"/>
              <a:gd name="connsiteY3" fmla="*/ 0 h 871115"/>
              <a:gd name="connsiteX4" fmla="*/ 1904549 w 1904549"/>
              <a:gd name="connsiteY4" fmla="*/ 113623 h 87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4549" h="871115">
                <a:moveTo>
                  <a:pt x="1904549" y="113623"/>
                </a:moveTo>
                <a:lnTo>
                  <a:pt x="422031" y="871115"/>
                </a:lnTo>
                <a:lnTo>
                  <a:pt x="0" y="633046"/>
                </a:lnTo>
                <a:lnTo>
                  <a:pt x="1466286" y="0"/>
                </a:lnTo>
                <a:lnTo>
                  <a:pt x="1904549" y="11362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7084030A-AB99-4520-805A-9A5C69223D4C}"/>
              </a:ext>
            </a:extLst>
          </p:cNvPr>
          <p:cNvSpPr/>
          <p:nvPr/>
        </p:nvSpPr>
        <p:spPr>
          <a:xfrm>
            <a:off x="2526102" y="2636161"/>
            <a:ext cx="345057" cy="116910"/>
          </a:xfrm>
          <a:prstGeom prst="rect">
            <a:avLst/>
          </a:prstGeom>
          <a:solidFill>
            <a:srgbClr val="FFFF00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98B1BE39-2DDF-4A59-8DE2-886012ED00ED}"/>
              </a:ext>
            </a:extLst>
          </p:cNvPr>
          <p:cNvSpPr/>
          <p:nvPr/>
        </p:nvSpPr>
        <p:spPr>
          <a:xfrm>
            <a:off x="2501660" y="2233239"/>
            <a:ext cx="369499" cy="116910"/>
          </a:xfrm>
          <a:prstGeom prst="rect">
            <a:avLst/>
          </a:prstGeom>
          <a:solidFill>
            <a:srgbClr val="FFFF00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AEC97A0E-96CA-447F-845D-4F48388DABF5}"/>
              </a:ext>
            </a:extLst>
          </p:cNvPr>
          <p:cNvGrpSpPr/>
          <p:nvPr/>
        </p:nvGrpSpPr>
        <p:grpSpPr>
          <a:xfrm>
            <a:off x="6096000" y="2800751"/>
            <a:ext cx="5571069" cy="3697604"/>
            <a:chOff x="6096000" y="2800751"/>
            <a:chExt cx="5571069" cy="3697604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D37D1556-0740-4371-A0A1-3B3121C4D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0" y="2800751"/>
              <a:ext cx="5571069" cy="3673835"/>
            </a:xfrm>
            <a:prstGeom prst="rect">
              <a:avLst/>
            </a:prstGeom>
          </p:spPr>
        </p:pic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75AAE8E5-5F84-4587-8307-A6173ECF6B5B}"/>
                </a:ext>
              </a:extLst>
            </p:cNvPr>
            <p:cNvSpPr txBox="1"/>
            <p:nvPr/>
          </p:nvSpPr>
          <p:spPr>
            <a:xfrm>
              <a:off x="7307148" y="5852024"/>
              <a:ext cx="3286089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it-IT" dirty="0"/>
                <a:t>1 rack = 96 nodi = 200 kHS06</a:t>
              </a:r>
            </a:p>
            <a:p>
              <a:r>
                <a:rPr lang="it-IT" dirty="0"/>
                <a:t>80 kW</a:t>
              </a:r>
            </a:p>
          </p:txBody>
        </p:sp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3BC6C56A-6E6F-48BA-A39D-9E2131820173}"/>
              </a:ext>
            </a:extLst>
          </p:cNvPr>
          <p:cNvGrpSpPr/>
          <p:nvPr/>
        </p:nvGrpSpPr>
        <p:grpSpPr>
          <a:xfrm>
            <a:off x="-19992" y="1268988"/>
            <a:ext cx="5782302" cy="3515934"/>
            <a:chOff x="-19992" y="1268988"/>
            <a:chExt cx="5782302" cy="3515934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A729D037-7906-40B6-8A08-D63C487DD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9992" y="1268988"/>
              <a:ext cx="5782302" cy="3515934"/>
            </a:xfrm>
            <a:prstGeom prst="rect">
              <a:avLst/>
            </a:prstGeom>
          </p:spPr>
        </p:pic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0CB1D4D5-E993-4272-92BF-A50BA85D0DEE}"/>
                </a:ext>
              </a:extLst>
            </p:cNvPr>
            <p:cNvSpPr/>
            <p:nvPr/>
          </p:nvSpPr>
          <p:spPr>
            <a:xfrm>
              <a:off x="2526102" y="1529512"/>
              <a:ext cx="1880559" cy="116910"/>
            </a:xfrm>
            <a:prstGeom prst="rect">
              <a:avLst/>
            </a:prstGeom>
            <a:solidFill>
              <a:srgbClr val="FFFF00">
                <a:alpha val="4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56CD78FC-842B-4961-96D7-C408D694178B}"/>
                </a:ext>
              </a:extLst>
            </p:cNvPr>
            <p:cNvSpPr/>
            <p:nvPr/>
          </p:nvSpPr>
          <p:spPr>
            <a:xfrm>
              <a:off x="2526102" y="2472585"/>
              <a:ext cx="369499" cy="116910"/>
            </a:xfrm>
            <a:prstGeom prst="rect">
              <a:avLst/>
            </a:prstGeom>
            <a:solidFill>
              <a:srgbClr val="FFFF00">
                <a:alpha val="4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1AE00071-EED1-46F2-AAB8-D9385473C340}"/>
                </a:ext>
              </a:extLst>
            </p:cNvPr>
            <p:cNvSpPr/>
            <p:nvPr/>
          </p:nvSpPr>
          <p:spPr>
            <a:xfrm>
              <a:off x="2501660" y="2853761"/>
              <a:ext cx="861205" cy="157518"/>
            </a:xfrm>
            <a:prstGeom prst="rect">
              <a:avLst/>
            </a:prstGeom>
            <a:solidFill>
              <a:srgbClr val="FFFF00">
                <a:alpha val="4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A3A8D3AB-E962-4846-91EE-025C25595CB0}"/>
                </a:ext>
              </a:extLst>
            </p:cNvPr>
            <p:cNvSpPr/>
            <p:nvPr/>
          </p:nvSpPr>
          <p:spPr>
            <a:xfrm>
              <a:off x="2501660" y="4155895"/>
              <a:ext cx="861205" cy="157518"/>
            </a:xfrm>
            <a:prstGeom prst="rect">
              <a:avLst/>
            </a:prstGeom>
            <a:solidFill>
              <a:srgbClr val="FFFF00">
                <a:alpha val="4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D779A5EA-6369-4640-8501-92B3695E5542}"/>
                </a:ext>
              </a:extLst>
            </p:cNvPr>
            <p:cNvSpPr/>
            <p:nvPr/>
          </p:nvSpPr>
          <p:spPr>
            <a:xfrm>
              <a:off x="2526102" y="4391649"/>
              <a:ext cx="861205" cy="157518"/>
            </a:xfrm>
            <a:prstGeom prst="rect">
              <a:avLst/>
            </a:prstGeom>
            <a:solidFill>
              <a:srgbClr val="FFFF00">
                <a:alpha val="4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D41B3027-6932-4B1A-9A87-E1A9F5CBF3CA}"/>
                </a:ext>
              </a:extLst>
            </p:cNvPr>
            <p:cNvSpPr/>
            <p:nvPr/>
          </p:nvSpPr>
          <p:spPr>
            <a:xfrm>
              <a:off x="2526101" y="2649884"/>
              <a:ext cx="369499" cy="116910"/>
            </a:xfrm>
            <a:prstGeom prst="rect">
              <a:avLst/>
            </a:prstGeom>
            <a:solidFill>
              <a:srgbClr val="FFFF00">
                <a:alpha val="4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253700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D0E028-45A3-405A-B8CA-7D0B58241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Risorse IT Fase 2 (HL-LHC – 2027-2030)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AE0F6EE-8154-4084-A998-285119A97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dicembre 2020</a:t>
            </a:r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27E1C84-2ADD-4E96-9C6A-DF9D1E80E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 workshop CNAF Reloaded, G. Maron</a:t>
            </a:r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FCA8B1E-D1D9-47AE-B08C-CE2E29666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256BB6B1-E753-45AC-B8BD-BBF20A0F62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t-IT" dirty="0">
                <a:effectLst/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Stimare le risorse necessarie per HL-LHC è complesso essendo i modelli di calcolo degli esperimenti in piena evoluzione e tutti miranti a ridurre il più possibile la necessità di risorse computazionali e di storage.</a:t>
            </a:r>
          </a:p>
          <a:p>
            <a:pPr marL="0" indent="0">
              <a:buNone/>
            </a:pPr>
            <a:r>
              <a:rPr lang="it-IT" dirty="0">
                <a:effectLst/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</a:p>
          <a:p>
            <a:r>
              <a:rPr lang="it-IT" dirty="0">
                <a:effectLst/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Abbiamo un’idea degli ordini di grandezza in gioco che ci hanno aiutato a determinare le necessità di potenza e di spazio</a:t>
            </a:r>
          </a:p>
          <a:p>
            <a:pPr marL="0" indent="0">
              <a:buNone/>
            </a:pPr>
            <a:endParaRPr lang="it-IT" dirty="0">
              <a:effectLst/>
              <a:latin typeface="Avenir Book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it-IT" dirty="0">
                <a:effectLst/>
                <a:latin typeface="Avenir Book"/>
                <a:ea typeface="MS Mincho" panose="02020609040205080304" pitchFamily="49" charset="-128"/>
                <a:cs typeface="Times New Roman" panose="02020603050405020304" pitchFamily="18" charset="0"/>
              </a:rPr>
              <a:t> Bisogna aspettare il TDR del calcolo degli esperimenti previsto per il 2024 per fare una programmazione precisa di quanto necessario.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9695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78ECE5-CDED-42E7-9172-F5C1CCAF4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260801C-865E-4C90-ADD8-F68CEA3B3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10 dicembre 2020</a:t>
            </a:r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6BE3BAC-D4E4-411C-B45E-8ED86969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II workshop CNAF Reloaded, G. Maron</a:t>
            </a:r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8D84FDC-2EC6-4221-AAA4-49D6950CB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263B-304F-4D55-BC86-FD7C343A1B56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8" name="Picture 576456621">
            <a:extLst>
              <a:ext uri="{FF2B5EF4-FFF2-40B4-BE49-F238E27FC236}">
                <a16:creationId xmlns:a16="http://schemas.microsoft.com/office/drawing/2014/main" id="{1F138CBD-9E42-4CC3-B447-9375DECCA3D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72" y="885251"/>
            <a:ext cx="10454640" cy="5633883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03FFE5E1-B923-4458-80AE-D1C238B7C682}"/>
              </a:ext>
            </a:extLst>
          </p:cNvPr>
          <p:cNvSpPr/>
          <p:nvPr/>
        </p:nvSpPr>
        <p:spPr>
          <a:xfrm>
            <a:off x="3601620" y="3172407"/>
            <a:ext cx="1082346" cy="671804"/>
          </a:xfrm>
          <a:prstGeom prst="ellipse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DA2977E-FA2A-4B06-B1F8-402029BFE1E6}"/>
              </a:ext>
            </a:extLst>
          </p:cNvPr>
          <p:cNvSpPr txBox="1"/>
          <p:nvPr/>
        </p:nvSpPr>
        <p:spPr>
          <a:xfrm>
            <a:off x="1628200" y="2827183"/>
            <a:ext cx="1973420" cy="175432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</a:rPr>
              <a:t>Gara  aggiudicata ufficialmente il 16/12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</a:rPr>
              <a:t>Ritardo dovuto al ribasso eccessivo (giustificazione)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</a:rPr>
              <a:t>45 gg per il progetto esecutivo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2">
                    <a:lumMod val="75000"/>
                  </a:schemeClr>
                </a:solidFill>
              </a:rPr>
              <a:t>Possibile ricorso seconda </a:t>
            </a:r>
            <a:r>
              <a:rPr lang="it-IT" sz="1200" dirty="0" err="1">
                <a:solidFill>
                  <a:schemeClr val="bg2">
                    <a:lumMod val="75000"/>
                  </a:schemeClr>
                </a:solidFill>
              </a:rPr>
              <a:t>calssificata</a:t>
            </a:r>
            <a:endParaRPr lang="it-IT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D86E99DC-70F0-4467-9C1A-029E9C8DC87E}"/>
              </a:ext>
            </a:extLst>
          </p:cNvPr>
          <p:cNvCxnSpPr/>
          <p:nvPr/>
        </p:nvCxnSpPr>
        <p:spPr>
          <a:xfrm>
            <a:off x="4777273" y="3429000"/>
            <a:ext cx="674493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395EA0B-FA4E-4606-A74C-859022EE36B4}"/>
              </a:ext>
            </a:extLst>
          </p:cNvPr>
          <p:cNvSpPr txBox="1"/>
          <p:nvPr/>
        </p:nvSpPr>
        <p:spPr>
          <a:xfrm>
            <a:off x="1628200" y="5114339"/>
            <a:ext cx="197342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bg1"/>
                </a:solidFill>
              </a:rPr>
              <a:t>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</a:rPr>
              <a:t>PROCUREMENT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</a:rPr>
              <a:t>INSTALLATION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dirty="0">
                <a:solidFill>
                  <a:schemeClr val="bg1"/>
                </a:solidFill>
              </a:rPr>
              <a:t>MIGRATION</a:t>
            </a:r>
          </a:p>
        </p:txBody>
      </p:sp>
    </p:spTree>
    <p:extLst>
      <p:ext uri="{BB962C8B-B14F-4D97-AF65-F5344CB8AC3E}">
        <p14:creationId xmlns:p14="http://schemas.microsoft.com/office/powerpoint/2010/main" val="3483658411"/>
      </p:ext>
    </p:extLst>
  </p:cSld>
  <p:clrMapOvr>
    <a:masterClrMapping/>
  </p:clrMapOvr>
</p:sld>
</file>

<file path=ppt/theme/theme1.xml><?xml version="1.0" encoding="utf-8"?>
<a:theme xmlns:a="http://schemas.openxmlformats.org/drawingml/2006/main" name="20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125245</TotalTime>
  <Words>482</Words>
  <Application>Microsoft Office PowerPoint</Application>
  <PresentationFormat>Widescreen</PresentationFormat>
  <Paragraphs>97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Avenir Book</vt:lpstr>
      <vt:lpstr>Calibri</vt:lpstr>
      <vt:lpstr>Calibri Light</vt:lpstr>
      <vt:lpstr>20_Personalizza struttura</vt:lpstr>
      <vt:lpstr>Aggiornamenti</vt:lpstr>
      <vt:lpstr>L’agenda di oggi</vt:lpstr>
      <vt:lpstr>I prossimi incontri plenari (di solito al giovedì)</vt:lpstr>
      <vt:lpstr>Presentazione standard di PowerPoint</vt:lpstr>
      <vt:lpstr>Risorse IT Fase 1 (RUN3, fino al 2025)</vt:lpstr>
      <vt:lpstr>Architettura di Leonardo (Atos-Bull)</vt:lpstr>
      <vt:lpstr>Caratteristiche del nodo Leonardo GP</vt:lpstr>
      <vt:lpstr>Risorse IT Fase 2 (HL-LHC – 2027-2030)</vt:lpstr>
      <vt:lpstr>Presentazione standard di PowerPoint</vt:lpstr>
      <vt:lpstr>Stato TDR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Tecnopolo-INFN</dc:title>
  <dc:creator>Gaetano Maron</dc:creator>
  <cp:lastModifiedBy>Gaetano Maron</cp:lastModifiedBy>
  <cp:revision>252</cp:revision>
  <cp:lastPrinted>2020-01-14T11:38:03Z</cp:lastPrinted>
  <dcterms:created xsi:type="dcterms:W3CDTF">2019-08-02T09:19:39Z</dcterms:created>
  <dcterms:modified xsi:type="dcterms:W3CDTF">2020-12-10T12:45:24Z</dcterms:modified>
</cp:coreProperties>
</file>