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4" r:id="rId2"/>
    <p:sldId id="298" r:id="rId3"/>
    <p:sldId id="313" r:id="rId4"/>
    <p:sldId id="312" r:id="rId5"/>
    <p:sldId id="441" r:id="rId6"/>
    <p:sldId id="323" r:id="rId7"/>
    <p:sldId id="438" r:id="rId8"/>
    <p:sldId id="439" r:id="rId9"/>
    <p:sldId id="434" r:id="rId10"/>
    <p:sldId id="435" r:id="rId11"/>
    <p:sldId id="436" r:id="rId12"/>
    <p:sldId id="431" r:id="rId13"/>
    <p:sldId id="437" r:id="rId14"/>
    <p:sldId id="442" r:id="rId15"/>
    <p:sldId id="443" r:id="rId16"/>
    <p:sldId id="444" r:id="rId17"/>
    <p:sldId id="430" r:id="rId18"/>
  </p:sldIdLst>
  <p:sldSz cx="12192000" cy="6858000"/>
  <p:notesSz cx="6737350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4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9" cy="49534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6273" y="0"/>
            <a:ext cx="2919519" cy="49534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300"/>
            </a:lvl1pPr>
          </a:lstStyle>
          <a:p>
            <a:fld id="{5BA6B169-A512-4965-B838-67862E348CA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735" y="4751219"/>
            <a:ext cx="5389880" cy="3887361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9519" cy="49534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6273" y="9377317"/>
            <a:ext cx="2919519" cy="49534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300"/>
            </a:lvl1pPr>
          </a:lstStyle>
          <a:p>
            <a:fld id="{10A7915F-B3AF-495E-BD48-10523C09A7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5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054">
              <a:defRPr/>
            </a:pPr>
            <a:fld id="{3437BBC8-939D-4F63-B2B0-1FEFD39E138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49054">
                <a:defRPr/>
              </a:pPr>
              <a:t>2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024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DD9E-83EA-48AC-AEEB-97926154871E}" type="datetime1">
              <a:rPr lang="it-IT" smtClean="0"/>
              <a:t>10/12/2020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2150-90CC-492A-8C1C-B389F47BC3FC}" type="datetime1">
              <a:rPr lang="it-IT" smtClean="0"/>
              <a:t>10/12/2020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8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5B80B-6156-4527-AAD6-93DE9948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BA8AA1-0EEF-426E-B6BF-833CFD727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AD3489-B3E3-48B6-A940-E4C5F2D9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6B5C8C-3B02-4C83-8C20-7D6BCDDC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4F79F5-52ED-48CF-8231-A40A9C91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80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E588-1A0B-46BF-AB5F-A61368B8BCCB}" type="datetime1">
              <a:rPr lang="it-IT" smtClean="0"/>
              <a:t>10/12/2020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649455" y="1082591"/>
            <a:ext cx="10684292" cy="499335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AB85-9D71-40E2-A2F7-EEE21AAC5F7C}" type="datetime1">
              <a:rPr lang="it-IT" smtClean="0"/>
              <a:t>10/12/2020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76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7200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D89D-2FE2-41F1-940C-5DC752047B01}" type="datetime1">
              <a:rPr lang="it-IT" smtClean="0"/>
              <a:t>10/12/2020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7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10DB-41F4-4D4D-8621-8AFD42841424}" type="datetime1">
              <a:rPr lang="it-IT" smtClean="0"/>
              <a:t>10/12/2020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7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C8D1-A6D2-4222-B422-EA535C1FED3C}" type="datetime1">
              <a:rPr lang="it-IT" smtClean="0"/>
              <a:t>10/12/2020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4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2C11-A3E0-44B7-A74D-4DC014FF1A3A}" type="datetime1">
              <a:rPr lang="it-IT" smtClean="0"/>
              <a:t>10/12/2020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E5B4-1135-4FD5-933E-DBBE2E74414C}" type="datetime1">
              <a:rPr lang="it-IT" smtClean="0"/>
              <a:t>10/12/2020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3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9CA-46CA-495C-A6E5-AFDAFCC55458}" type="datetime1">
              <a:rPr lang="it-IT" smtClean="0"/>
              <a:t>10/12/2020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95638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769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4245" y="6519134"/>
            <a:ext cx="3694355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A2E33CE3-64C8-4622-BD15-87A9ED8401E4}" type="datetime1">
              <a:rPr lang="it-IT" smtClean="0"/>
              <a:t>10/12/2020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519134"/>
            <a:ext cx="4572000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it-IT"/>
              <a:t>GM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E76263B-304F-4D55-BC86-FD7C343A1B5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ttangolo 6"/>
          <p:cNvSpPr/>
          <p:nvPr userDrawn="1"/>
        </p:nvSpPr>
        <p:spPr>
          <a:xfrm>
            <a:off x="344245" y="920723"/>
            <a:ext cx="11424621" cy="45719"/>
          </a:xfrm>
          <a:prstGeom prst="rect">
            <a:avLst/>
          </a:prstGeom>
          <a:gradFill flip="none" rotWithShape="1">
            <a:gsLst>
              <a:gs pos="27000">
                <a:schemeClr val="accent5">
                  <a:lumMod val="5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852" y="-1671"/>
            <a:ext cx="1497014" cy="877157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>
            <a:off x="344243" y="6396977"/>
            <a:ext cx="11424621" cy="45719"/>
          </a:xfrm>
          <a:prstGeom prst="rect">
            <a:avLst/>
          </a:prstGeom>
          <a:gradFill flip="none" rotWithShape="1">
            <a:gsLst>
              <a:gs pos="27000">
                <a:schemeClr val="accent5">
                  <a:lumMod val="5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7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8E229-45F7-497A-98B6-E5B0748B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CNAF </a:t>
            </a:r>
            <a:r>
              <a:rPr lang="it-IT" dirty="0" err="1"/>
              <a:t>Reloaded</a:t>
            </a:r>
            <a:r>
              <a:rPr lang="it-IT" dirty="0"/>
              <a:t> Workshop</a:t>
            </a:r>
            <a:br>
              <a:rPr lang="it-IT" dirty="0"/>
            </a:br>
            <a:r>
              <a:rPr lang="it-IT" dirty="0"/>
              <a:t>WP3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254E65-CDEB-463F-9F5A-ECCD8929C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10 </a:t>
            </a:r>
            <a:r>
              <a:rPr lang="it-IT" dirty="0" err="1"/>
              <a:t>dic</a:t>
            </a:r>
            <a:r>
              <a:rPr lang="it-IT" dirty="0"/>
              <a:t> 2020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Luigi Scarponi &amp; Riccardo Papaleo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53F5AA-6CF7-48F2-A226-076DC27E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10/12/2020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99DDCC-145B-44F9-A6D8-C0C36D0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1</a:t>
            </a:fld>
            <a:endParaRPr lang="en-GB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C1F3A5D0-95BC-49AD-8BEA-1A80AFF6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159574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37923-A1A9-4808-9591-1C8E6A97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Raffreddamento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BA5DEE-F653-4DD5-87A9-10D41C80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7FA6AC-AF2E-4516-BD4E-3F0FC57B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RP&amp;LS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FA78AA-23A7-49E3-8E28-74B365EB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10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5EEDB6-5C18-46C3-B46C-66B253B781A9}"/>
              </a:ext>
            </a:extLst>
          </p:cNvPr>
          <p:cNvSpPr txBox="1"/>
          <p:nvPr/>
        </p:nvSpPr>
        <p:spPr>
          <a:xfrm>
            <a:off x="344245" y="1646489"/>
            <a:ext cx="2534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Tre soluzioni sotto analisi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A0DD9C9-AF52-4C0D-87F2-7BAADFF10CA0}"/>
              </a:ext>
            </a:extLst>
          </p:cNvPr>
          <p:cNvSpPr/>
          <p:nvPr/>
        </p:nvSpPr>
        <p:spPr>
          <a:xfrm>
            <a:off x="344245" y="2778714"/>
            <a:ext cx="2186940" cy="403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Plenum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B4C279F-51FD-4FAD-B398-31AD329A8AF7}"/>
              </a:ext>
            </a:extLst>
          </p:cNvPr>
          <p:cNvSpPr/>
          <p:nvPr/>
        </p:nvSpPr>
        <p:spPr>
          <a:xfrm>
            <a:off x="344245" y="3646910"/>
            <a:ext cx="2186940" cy="4038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In-</a:t>
            </a:r>
            <a:r>
              <a:rPr lang="it-IT" dirty="0" err="1"/>
              <a:t>Row</a:t>
            </a:r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2AC1C9F-D274-479E-B69C-EA78CFD39A5A}"/>
              </a:ext>
            </a:extLst>
          </p:cNvPr>
          <p:cNvSpPr/>
          <p:nvPr/>
        </p:nvSpPr>
        <p:spPr>
          <a:xfrm>
            <a:off x="344245" y="4515106"/>
            <a:ext cx="2186940" cy="4038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Rear</a:t>
            </a:r>
            <a:r>
              <a:rPr lang="it-IT" dirty="0"/>
              <a:t> Door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CD167D8A-9E0A-4637-BEF7-391221058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02778"/>
              </p:ext>
            </p:extLst>
          </p:nvPr>
        </p:nvGraphicFramePr>
        <p:xfrm>
          <a:off x="3879123" y="2376690"/>
          <a:ext cx="4512833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442">
                  <a:extLst>
                    <a:ext uri="{9D8B030D-6E8A-4147-A177-3AD203B41FA5}">
                      <a16:colId xmlns:a16="http://schemas.microsoft.com/office/drawing/2014/main" val="3346866722"/>
                    </a:ext>
                  </a:extLst>
                </a:gridCol>
                <a:gridCol w="1818267">
                  <a:extLst>
                    <a:ext uri="{9D8B030D-6E8A-4147-A177-3AD203B41FA5}">
                      <a16:colId xmlns:a16="http://schemas.microsoft.com/office/drawing/2014/main" val="3461991982"/>
                    </a:ext>
                  </a:extLst>
                </a:gridCol>
                <a:gridCol w="2402124">
                  <a:extLst>
                    <a:ext uri="{9D8B030D-6E8A-4147-A177-3AD203B41FA5}">
                      <a16:colId xmlns:a16="http://schemas.microsoft.com/office/drawing/2014/main" val="1505198834"/>
                    </a:ext>
                  </a:extLst>
                </a:gridCol>
              </a:tblGrid>
              <a:tr h="166643"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Vantaggi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Svantaggi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440695"/>
                  </a:ext>
                </a:extLst>
              </a:tr>
              <a:tr h="833214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Plenum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Costi d’installazione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Flessibilità nel tempo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Compartimentazione indipendente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Efficienza su alte densità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Disuniformità nella distribuzione del freddo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Particolare attenzione agli impianti nel pavimento galleggiante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227055"/>
                  </a:ext>
                </a:extLst>
              </a:tr>
              <a:tr h="666571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In-</a:t>
                      </a:r>
                      <a:r>
                        <a:rPr lang="it-IT" sz="1200" dirty="0" err="1">
                          <a:effectLst/>
                        </a:rPr>
                        <a:t>Row</a:t>
                      </a:r>
                      <a:endParaRPr lang="it-IT" sz="1200" dirty="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Efficienza maggiore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Adatto ad alte densità di potenza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Facilità di ridondanza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Struttura rigida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Spazio sottratto ad apparecchiature IT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Costi d’installazione maggiori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72080"/>
                  </a:ext>
                </a:extLst>
              </a:tr>
              <a:tr h="833214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>
                          <a:effectLst/>
                        </a:rPr>
                        <a:t>Rear Door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Sistema compatto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Adatto ad alte densità di potenza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Indipendente dal resto della sala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 dirty="0">
                          <a:effectLst/>
                        </a:rPr>
                        <a:t>Alti costi d’installazione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 dirty="0">
                          <a:effectLst/>
                        </a:rPr>
                        <a:t>Acqua refrigerata da portare ad ogni singolo rack</a:t>
                      </a:r>
                      <a:endParaRPr lang="it-IT" sz="1200" dirty="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488777"/>
                  </a:ext>
                </a:extLst>
              </a:tr>
            </a:tbl>
          </a:graphicData>
        </a:graphic>
      </p:graphicFrame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EF20FAED-0DBE-466A-9442-16DF16A2367B}"/>
              </a:ext>
            </a:extLst>
          </p:cNvPr>
          <p:cNvSpPr/>
          <p:nvPr/>
        </p:nvSpPr>
        <p:spPr>
          <a:xfrm>
            <a:off x="2839926" y="3705879"/>
            <a:ext cx="960120" cy="285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" descr="Work in progress - Colibrì Ensemble">
            <a:extLst>
              <a:ext uri="{FF2B5EF4-FFF2-40B4-BE49-F238E27FC236}">
                <a16:creationId xmlns:a16="http://schemas.microsoft.com/office/drawing/2014/main" id="{5956AD2B-E00D-4388-85D0-AD8D38EA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01" y="1057899"/>
            <a:ext cx="1602297" cy="12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BDCC56-B889-404B-ACC5-CEC3900C09FD}"/>
              </a:ext>
            </a:extLst>
          </p:cNvPr>
          <p:cNvSpPr txBox="1"/>
          <p:nvPr/>
        </p:nvSpPr>
        <p:spPr>
          <a:xfrm>
            <a:off x="756173" y="5621182"/>
            <a:ext cx="7199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Le soluzioni potrebbero anche essere utilizzate insieme a seconda delle necessità. Si potrebbe ad esempio utilizzare il sistema con Plenum come base e progettare delle isole con In-</a:t>
            </a:r>
            <a:r>
              <a:rPr lang="it-IT" sz="1200" dirty="0" err="1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Row</a:t>
            </a:r>
            <a:r>
              <a:rPr lang="it-IT" sz="12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o </a:t>
            </a:r>
            <a:r>
              <a:rPr lang="it-IT" sz="1200" dirty="0" err="1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Rear</a:t>
            </a:r>
            <a:r>
              <a:rPr lang="it-IT" sz="12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Door per le installazioni ad alta densità di potenza</a:t>
            </a:r>
            <a:endParaRPr lang="it-IT" sz="12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682A107-F753-4A19-B39B-5ED965FEFFAD}"/>
              </a:ext>
            </a:extLst>
          </p:cNvPr>
          <p:cNvSpPr txBox="1"/>
          <p:nvPr/>
        </p:nvSpPr>
        <p:spPr>
          <a:xfrm>
            <a:off x="9192597" y="2283640"/>
            <a:ext cx="2865120" cy="3416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8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Per la sezione dedicata alle CPU si prevede la possibilità di utilizzare l’acqua temperata per il raffreddamento a liquido diretto. A seconda della tecnologia utilizzata, probabilmente rimarrà una quota parte di potenza termica da smaltire con sistemi tradizionali ad aria come plenum o In-</a:t>
            </a:r>
            <a:r>
              <a:rPr lang="it-IT" sz="1800" dirty="0" err="1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Row</a:t>
            </a:r>
            <a:r>
              <a:rPr lang="it-IT" sz="18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27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CAF52-0791-4424-838E-D3CC8E16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Raffreddamento con in-</a:t>
            </a:r>
            <a:r>
              <a:rPr lang="it-IT" dirty="0" err="1"/>
              <a:t>row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DE54B1-3464-481F-98B5-1DF6C4EC2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610" y="1487038"/>
            <a:ext cx="6660553" cy="27058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Con:</a:t>
            </a:r>
          </a:p>
          <a:p>
            <a:pPr marL="0" indent="0">
              <a:buNone/>
            </a:pPr>
            <a:r>
              <a:rPr lang="it-IT" dirty="0"/>
              <a:t>T</a:t>
            </a:r>
            <a:r>
              <a:rPr lang="it-IT" baseline="-25000" dirty="0"/>
              <a:t>H2Oin</a:t>
            </a:r>
            <a:r>
              <a:rPr lang="it-IT" dirty="0"/>
              <a:t> 		@19°</a:t>
            </a:r>
          </a:p>
          <a:p>
            <a:pPr marL="0" indent="0">
              <a:buNone/>
            </a:pPr>
            <a:r>
              <a:rPr lang="it-IT" dirty="0"/>
              <a:t>T</a:t>
            </a:r>
            <a:r>
              <a:rPr lang="it-IT" baseline="-25000" dirty="0"/>
              <a:t>H2Oout</a:t>
            </a:r>
            <a:r>
              <a:rPr lang="it-IT" dirty="0"/>
              <a:t> 		@26°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T</a:t>
            </a:r>
            <a:r>
              <a:rPr lang="it-IT" baseline="-25000" dirty="0" err="1"/>
              <a:t>aria</a:t>
            </a:r>
            <a:r>
              <a:rPr lang="it-IT" baseline="-25000" dirty="0"/>
              <a:t> – ripresa</a:t>
            </a:r>
            <a:r>
              <a:rPr lang="it-IT" dirty="0"/>
              <a:t> 	@35°C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Possiamo arrivare con in-</a:t>
            </a:r>
            <a:r>
              <a:rPr lang="it-IT" dirty="0" err="1"/>
              <a:t>row</a:t>
            </a:r>
            <a:r>
              <a:rPr lang="it-IT" dirty="0"/>
              <a:t> a circa 20.5-21 kW</a:t>
            </a:r>
          </a:p>
          <a:p>
            <a:pPr marL="0" indent="0">
              <a:buNone/>
            </a:pPr>
            <a:r>
              <a:rPr lang="it-IT" dirty="0"/>
              <a:t>Aumentando aria a 39°C arriviamo a circa 25 kW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32888A-98D0-4A03-AC0F-84F7F5B7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4DD7A0-3640-421A-8FA4-19BDAC70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RP&amp;LS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BA0AA0-C58E-4FB7-9D09-2A592723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11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BC690A5-8FDE-42CD-AF82-2EF27E4407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9" y="1276985"/>
            <a:ext cx="3597910" cy="49580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ccia in giù 8">
            <a:extLst>
              <a:ext uri="{FF2B5EF4-FFF2-40B4-BE49-F238E27FC236}">
                <a16:creationId xmlns:a16="http://schemas.microsoft.com/office/drawing/2014/main" id="{E0021C9A-B607-4C00-96B3-BDC1B7AB2616}"/>
              </a:ext>
            </a:extLst>
          </p:cNvPr>
          <p:cNvSpPr/>
          <p:nvPr/>
        </p:nvSpPr>
        <p:spPr>
          <a:xfrm>
            <a:off x="7988235" y="4220779"/>
            <a:ext cx="419285" cy="829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1E65C6-FB98-493B-8840-D5F576455C5C}"/>
              </a:ext>
            </a:extLst>
          </p:cNvPr>
          <p:cNvSpPr txBox="1"/>
          <p:nvPr/>
        </p:nvSpPr>
        <p:spPr>
          <a:xfrm>
            <a:off x="5968133" y="4980427"/>
            <a:ext cx="445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doppio degli in-</a:t>
            </a:r>
            <a:r>
              <a:rPr lang="it-IT" dirty="0" err="1"/>
              <a:t>row</a:t>
            </a:r>
            <a:r>
              <a:rPr lang="it-IT" dirty="0"/>
              <a:t> inizialmente considerati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231DC23-D1A1-4F43-9669-69FAE05FCA2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4" t="67608" r="58857" b="26904"/>
          <a:stretch/>
        </p:blipFill>
        <p:spPr bwMode="auto">
          <a:xfrm>
            <a:off x="4157175" y="5165093"/>
            <a:ext cx="633387" cy="6643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11CBB38-4C15-4E90-98EE-42568CF44410}"/>
              </a:ext>
            </a:extLst>
          </p:cNvPr>
          <p:cNvCxnSpPr/>
          <p:nvPr/>
        </p:nvCxnSpPr>
        <p:spPr>
          <a:xfrm>
            <a:off x="3126802" y="5076035"/>
            <a:ext cx="1231095" cy="38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C1FCF92-7C28-4DD9-89B0-2B7F49A9E182}"/>
              </a:ext>
            </a:extLst>
          </p:cNvPr>
          <p:cNvSpPr txBox="1"/>
          <p:nvPr/>
        </p:nvSpPr>
        <p:spPr>
          <a:xfrm>
            <a:off x="4286278" y="5838104"/>
            <a:ext cx="375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Ogni blocco diventano quindi 2 in-</a:t>
            </a:r>
            <a:r>
              <a:rPr lang="it-IT" dirty="0" err="1"/>
              <a:t>row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282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325B6-8D00-42D6-8CA5-2D67FC3B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Storage housing: in </a:t>
            </a:r>
            <a:r>
              <a:rPr lang="it-IT" dirty="0" err="1"/>
              <a:t>row</a:t>
            </a:r>
            <a:r>
              <a:rPr lang="it-IT" dirty="0"/>
              <a:t> </a:t>
            </a:r>
            <a:r>
              <a:rPr lang="it-IT" dirty="0" err="1"/>
              <a:t>technology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3FD8709-D1FE-4918-8104-00B897A6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9.11.2020		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D4FF1F-03DC-4B1C-971C-0205763B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RP&amp;LS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9CD041-B017-4CF2-AE03-8BCB23FE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6263B-304F-4D55-BC86-FD7C343A1B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EF6F4FE-A204-45E7-8859-7F9745151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59" y="1285875"/>
            <a:ext cx="3927148" cy="3927148"/>
          </a:xfrm>
          <a:prstGeom prst="rect">
            <a:avLst/>
          </a:prstGeom>
        </p:spPr>
      </p:pic>
      <p:pic>
        <p:nvPicPr>
          <p:cNvPr id="2052" name="Picture 4" descr="Impact of Hot and Cold Aisle Containment on Data Center Temperature and  Efficiency">
            <a:extLst>
              <a:ext uri="{FF2B5EF4-FFF2-40B4-BE49-F238E27FC236}">
                <a16:creationId xmlns:a16="http://schemas.microsoft.com/office/drawing/2014/main" id="{A0C50E4D-D61E-458F-BED1-9DF6A16BA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26" y="1298001"/>
            <a:ext cx="5815545" cy="38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0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8E5EC-4A79-4BBA-88F5-CB5DBD55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raffreddamento – plenum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C4084C-F8AF-493D-912B-9729E3B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5E8D4-7297-48F0-B92A-4D6FA36B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RP&amp;LS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7499F7-5558-4041-A657-5C72C0C5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13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36EE214-586F-4F19-A543-AF0376788B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5" y="1117828"/>
            <a:ext cx="2944564" cy="5212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30B283B-B897-4868-957F-F3231713FA2F}"/>
              </a:ext>
            </a:extLst>
          </p:cNvPr>
          <p:cNvCxnSpPr>
            <a:cxnSpLocks/>
          </p:cNvCxnSpPr>
          <p:nvPr/>
        </p:nvCxnSpPr>
        <p:spPr>
          <a:xfrm flipV="1">
            <a:off x="2515715" y="1999665"/>
            <a:ext cx="3140183" cy="4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La nuova piattaforma di tsrmlavoro: Work in Progress! - TSRM Lavoro">
            <a:extLst>
              <a:ext uri="{FF2B5EF4-FFF2-40B4-BE49-F238E27FC236}">
                <a16:creationId xmlns:a16="http://schemas.microsoft.com/office/drawing/2014/main" id="{AE4F1B75-B2DA-4FD7-841A-63CE9489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77" y="95638"/>
            <a:ext cx="1249135" cy="74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9412417-03D8-41BD-A0B6-1F62DD877D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16" t="23704" r="49890" b="49959"/>
          <a:stretch/>
        </p:blipFill>
        <p:spPr>
          <a:xfrm>
            <a:off x="5982130" y="985168"/>
            <a:ext cx="4560712" cy="285044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2BDEDA9-4727-4BEF-99D7-9B929D995014}"/>
              </a:ext>
            </a:extLst>
          </p:cNvPr>
          <p:cNvSpPr txBox="1"/>
          <p:nvPr/>
        </p:nvSpPr>
        <p:spPr>
          <a:xfrm>
            <a:off x="3441391" y="1584868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 opzioni sotto studio</a:t>
            </a:r>
          </a:p>
        </p:txBody>
      </p:sp>
      <p:pic>
        <p:nvPicPr>
          <p:cNvPr id="2054" name="Picture 6" descr="Data Center Hot Cold Aisle Rackcabinet Stock Vector (Royalty Free) 256112269">
            <a:extLst>
              <a:ext uri="{FF2B5EF4-FFF2-40B4-BE49-F238E27FC236}">
                <a16:creationId xmlns:a16="http://schemas.microsoft.com/office/drawing/2014/main" id="{6E139F3C-8288-432C-BD71-3F66411E4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1"/>
          <a:stretch/>
        </p:blipFill>
        <p:spPr bwMode="auto">
          <a:xfrm>
            <a:off x="5990584" y="3626897"/>
            <a:ext cx="4560712" cy="26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2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77D1C8-B35E-4897-A123-AAE69091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Raffreddamento - Plenum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0A43F7-2F5E-4BB2-9667-5A41631F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6E76D4-4C32-4B04-BD34-25ED7406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RP&amp;LS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9DF4A0-D478-4079-802E-8AFCE17D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14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B8272BE-6B6D-43F5-B885-890BCC6A2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45" y="1152807"/>
            <a:ext cx="569790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Utilizzare plenum con l’installazione a perimetro di CRAC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000" dirty="0"/>
              <a:t>Questa soluzione:</a:t>
            </a:r>
          </a:p>
          <a:p>
            <a:pPr>
              <a:buFontTx/>
              <a:buChar char="-"/>
            </a:pPr>
            <a:r>
              <a:rPr lang="it-IT" sz="2000" dirty="0"/>
              <a:t>Riduce il numero di in-</a:t>
            </a:r>
            <a:r>
              <a:rPr lang="it-IT" sz="2000" dirty="0" err="1"/>
              <a:t>row</a:t>
            </a:r>
            <a:r>
              <a:rPr lang="it-IT" sz="2000" dirty="0"/>
              <a:t> e quindi di componenti da collegare al sistema di raffreddamento ad acqua</a:t>
            </a:r>
          </a:p>
          <a:p>
            <a:pPr>
              <a:buFontTx/>
              <a:buChar char="-"/>
            </a:pPr>
            <a:r>
              <a:rPr lang="it-IT" sz="2000" dirty="0"/>
              <a:t>Aumenta la flessibilità potendo installare il numero di CRAC necessari in funzione delle fasi di crescita/installazione dei rack e del popolamento degli stessi</a:t>
            </a:r>
          </a:p>
          <a:p>
            <a:pPr lvl="1">
              <a:buFontTx/>
              <a:buChar char="-"/>
            </a:pPr>
            <a:r>
              <a:rPr lang="it-IT" sz="1600" dirty="0"/>
              <a:t>Il disegno del layout verrebbe realizzato tenendo in considerazione la fase2 ma installando in fase1 solo le macchine di raffreddamento necessarie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24B273-F1A0-497B-9FCA-0EB3923FB12F}"/>
              </a:ext>
            </a:extLst>
          </p:cNvPr>
          <p:cNvSpPr txBox="1"/>
          <p:nvPr/>
        </p:nvSpPr>
        <p:spPr>
          <a:xfrm rot="20657573">
            <a:off x="4935861" y="4781656"/>
            <a:ext cx="67174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Necessario ottimizzare il passaggio delle tubazioni sotto </a:t>
            </a:r>
            <a:r>
              <a:rPr lang="it-IT" dirty="0" err="1"/>
              <a:t>floating</a:t>
            </a:r>
            <a:r>
              <a:rPr lang="it-IT" dirty="0"/>
              <a:t> per ottimizzare il funzionamento del sistema di raffreddamento ad aria</a:t>
            </a:r>
          </a:p>
        </p:txBody>
      </p:sp>
    </p:spTree>
    <p:extLst>
      <p:ext uri="{BB962C8B-B14F-4D97-AF65-F5344CB8AC3E}">
        <p14:creationId xmlns:p14="http://schemas.microsoft.com/office/powerpoint/2010/main" val="247057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74E09C-65E9-4CD7-B21E-7E6C9625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Raffreddamento – layout (proposta)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9CFB23-2275-4A32-9C9E-EBBBF364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4CA72E-9E04-4631-8961-9A898451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RP&amp;LS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F7AFAB-B33C-4F0F-8990-92E0BC7F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15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C0CBF2B-0AC1-4D4A-AA12-2450929D0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29" t="12353" r="33481" b="5882"/>
          <a:stretch/>
        </p:blipFill>
        <p:spPr>
          <a:xfrm>
            <a:off x="423582" y="995362"/>
            <a:ext cx="3287806" cy="533468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55B955-E5C3-4414-9DDC-946F8BD87832}"/>
              </a:ext>
            </a:extLst>
          </p:cNvPr>
          <p:cNvSpPr txBox="1"/>
          <p:nvPr/>
        </p:nvSpPr>
        <p:spPr>
          <a:xfrm>
            <a:off x="7061572" y="1561935"/>
            <a:ext cx="47960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P1: 12 CDZ (macchine da 220kW) – 3+1 per garantire la ridondanza</a:t>
            </a:r>
          </a:p>
          <a:p>
            <a:pPr algn="l"/>
            <a:r>
              <a:rPr lang="it-IT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P2</a:t>
            </a: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: 16 CDA (macchine da 155kW) – 3+1 per garantire la ridondanza (aumenta la flessibilità anche in fase di procurement e installazione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15B10F6-5EBC-4DBB-8197-E07B70DBA046}"/>
              </a:ext>
            </a:extLst>
          </p:cNvPr>
          <p:cNvSpPr txBox="1"/>
          <p:nvPr/>
        </p:nvSpPr>
        <p:spPr>
          <a:xfrm>
            <a:off x="3608411" y="3926368"/>
            <a:ext cx="250022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it-IT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Ottimizzata posizione del filtro fumo (mantenendo le distanze di rispetto per le uscite di sicurezza), per permettere una più omogenea distribuzione CDZ. TBC con VVFF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B75DC4C-CD56-42C4-A5D9-1BEB7205F239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670756" y="3369733"/>
            <a:ext cx="1937655" cy="1064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39E9DC8-AA39-4F6B-A73B-01B922C56912}"/>
              </a:ext>
            </a:extLst>
          </p:cNvPr>
          <p:cNvSpPr txBox="1"/>
          <p:nvPr/>
        </p:nvSpPr>
        <p:spPr>
          <a:xfrm>
            <a:off x="7413737" y="1141978"/>
            <a:ext cx="409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SISTEMA STORAGE / TAPE E RETE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BE673B57-B410-40FF-8471-0F2E252DD3EB}"/>
              </a:ext>
            </a:extLst>
          </p:cNvPr>
          <p:cNvSpPr/>
          <p:nvPr/>
        </p:nvSpPr>
        <p:spPr>
          <a:xfrm>
            <a:off x="9132885" y="2247842"/>
            <a:ext cx="208844" cy="1027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F2A4323-64ED-4B77-87C2-6529C148611C}"/>
              </a:ext>
            </a:extLst>
          </p:cNvPr>
          <p:cNvSpPr txBox="1"/>
          <p:nvPr/>
        </p:nvSpPr>
        <p:spPr>
          <a:xfrm>
            <a:off x="7497646" y="3270138"/>
            <a:ext cx="417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Soluzioni espandibili sino a 32 unità che possono lavorare in team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8283EC8-0D99-44DD-84E8-68BC9577839B}"/>
              </a:ext>
            </a:extLst>
          </p:cNvPr>
          <p:cNvSpPr txBox="1"/>
          <p:nvPr/>
        </p:nvSpPr>
        <p:spPr>
          <a:xfrm>
            <a:off x="6129327" y="4676436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Efficienza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33948EE-EE38-4481-AA25-43B5251B6D6B}"/>
              </a:ext>
            </a:extLst>
          </p:cNvPr>
          <p:cNvSpPr txBox="1"/>
          <p:nvPr/>
        </p:nvSpPr>
        <p:spPr>
          <a:xfrm>
            <a:off x="7605492" y="4676436"/>
            <a:ext cx="12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modularità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070C475-7A9A-4A4D-B58A-F0D4C77EDC03}"/>
              </a:ext>
            </a:extLst>
          </p:cNvPr>
          <p:cNvSpPr txBox="1"/>
          <p:nvPr/>
        </p:nvSpPr>
        <p:spPr>
          <a:xfrm>
            <a:off x="9230031" y="4676436"/>
            <a:ext cx="98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gestione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1B5AA4C-C959-4AF4-BBA7-8DC2B18F6581}"/>
              </a:ext>
            </a:extLst>
          </p:cNvPr>
          <p:cNvSpPr txBox="1"/>
          <p:nvPr/>
        </p:nvSpPr>
        <p:spPr>
          <a:xfrm>
            <a:off x="10622071" y="4676436"/>
            <a:ext cx="123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ridondanza</a:t>
            </a:r>
          </a:p>
        </p:txBody>
      </p:sp>
      <p:sp>
        <p:nvSpPr>
          <p:cNvPr id="25" name="Parentesi graffa chiusa 24">
            <a:extLst>
              <a:ext uri="{FF2B5EF4-FFF2-40B4-BE49-F238E27FC236}">
                <a16:creationId xmlns:a16="http://schemas.microsoft.com/office/drawing/2014/main" id="{0BB2D0D7-F041-47B5-9FBD-369BC95233BB}"/>
              </a:ext>
            </a:extLst>
          </p:cNvPr>
          <p:cNvSpPr/>
          <p:nvPr/>
        </p:nvSpPr>
        <p:spPr>
          <a:xfrm rot="16200000">
            <a:off x="8788499" y="1908468"/>
            <a:ext cx="654372" cy="49783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7AE363F9-08F3-4379-B2CE-17ACD258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98" t="42634" r="20178" b="15391"/>
          <a:stretch/>
        </p:blipFill>
        <p:spPr>
          <a:xfrm>
            <a:off x="3844613" y="1052362"/>
            <a:ext cx="3214306" cy="261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35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5DEA77-355E-4B14-87EE-910FF786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0E4C5B-0A3F-43E1-9A65-135721AB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RP&amp;LS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6B6225-002E-4F3C-8CAE-FA2F8ADA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16</a:t>
            </a:fld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C78A525-FBCB-432F-A410-0019A15B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38"/>
            <a:ext cx="9227133" cy="710640"/>
          </a:xfrm>
        </p:spPr>
        <p:txBody>
          <a:bodyPr/>
          <a:lstStyle/>
          <a:p>
            <a:r>
              <a:rPr lang="it-IT" dirty="0"/>
              <a:t>Raffreddamento – layout (proposta)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C29F70-C79F-4EC6-A8F0-20E8B7729EFF}"/>
              </a:ext>
            </a:extLst>
          </p:cNvPr>
          <p:cNvSpPr txBox="1"/>
          <p:nvPr/>
        </p:nvSpPr>
        <p:spPr>
          <a:xfrm>
            <a:off x="351333" y="1201044"/>
            <a:ext cx="1840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Sistema CPU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51C2BF-DDEA-4B5C-B99D-EB397AE92BFD}"/>
              </a:ext>
            </a:extLst>
          </p:cNvPr>
          <p:cNvSpPr txBox="1"/>
          <p:nvPr/>
        </p:nvSpPr>
        <p:spPr>
          <a:xfrm>
            <a:off x="1196623" y="1749778"/>
            <a:ext cx="363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 momento due soluzioni in analisi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623D9F-9165-4477-B746-0CBDCBA40375}"/>
              </a:ext>
            </a:extLst>
          </p:cNvPr>
          <p:cNvSpPr txBox="1"/>
          <p:nvPr/>
        </p:nvSpPr>
        <p:spPr>
          <a:xfrm>
            <a:off x="612673" y="2515045"/>
            <a:ext cx="38114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it-IT" dirty="0"/>
              <a:t>Mista (CDZ perimetrali + </a:t>
            </a:r>
            <a:r>
              <a:rPr lang="it-IT" dirty="0" err="1"/>
              <a:t>rear</a:t>
            </a:r>
            <a:r>
              <a:rPr lang="it-IT" dirty="0"/>
              <a:t> door)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333CDFA-3C1A-4D06-BE9A-664361B5D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27" t="48066" r="38007" b="30041"/>
          <a:stretch/>
        </p:blipFill>
        <p:spPr>
          <a:xfrm>
            <a:off x="7767901" y="1264754"/>
            <a:ext cx="1271676" cy="2225434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58E832B-248E-4A9D-8C4D-3D7774869237}"/>
              </a:ext>
            </a:extLst>
          </p:cNvPr>
          <p:cNvSpPr txBox="1"/>
          <p:nvPr/>
        </p:nvSpPr>
        <p:spPr>
          <a:xfrm>
            <a:off x="4978995" y="3712883"/>
            <a:ext cx="6096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CDZ perimetrali per abbassare la temperatura di mandata a 20-22°C</a:t>
            </a:r>
          </a:p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 calcoli attuali prevedono 4 CDZ  da 35.000 mc/h (3+1) permettono di gestire il carico in ambiente.</a:t>
            </a:r>
          </a:p>
          <a:p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In fase di verifica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rear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door con doppia serpentina per garantire eventuale ridondanza</a:t>
            </a:r>
            <a:endParaRPr lang="it-IT" sz="14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B3A3862-8A95-486B-B50E-6759E66BB93B}"/>
              </a:ext>
            </a:extLst>
          </p:cNvPr>
          <p:cNvSpPr txBox="1"/>
          <p:nvPr/>
        </p:nvSpPr>
        <p:spPr>
          <a:xfrm>
            <a:off x="612673" y="5206302"/>
            <a:ext cx="23899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B. Solo CDZ perimetrali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2FA93A9-7D5D-4D2C-9E4F-0F705D83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653" y="1741448"/>
            <a:ext cx="242582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 in ingresso Rack 22 °C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Acqua in ingresso 19 °C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Acqua in uscita 26 °C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 in uscita Rack 26.8 °C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Potenza frigorifera 34,1 kW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23986203-B4EE-402C-AFAF-903CFE3A8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860" y="1149598"/>
            <a:ext cx="2026965" cy="24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3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5338A-F837-49BF-B90C-1C9903C2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CPUs</a:t>
            </a:r>
            <a:r>
              <a:rPr lang="it-IT" dirty="0"/>
              <a:t> housing 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7BD318-F31F-4EC2-8AE9-B023140B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9.11.2020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598788-D26E-44E9-BB3B-FBEE20F1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RP&amp;LS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3809AF-AB05-45DF-8FA4-A87FA934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6263B-304F-4D55-BC86-FD7C343A1B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0F70C6-A90D-4AFA-BE55-8C32FE15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94" y="1008161"/>
            <a:ext cx="4183047" cy="506792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BD65ADE-0550-47EC-840E-E8BB4DF9F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290"/>
            <a:ext cx="6387921" cy="38894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7253A9-F0A8-4DB5-82B5-BC3A00528348}"/>
              </a:ext>
            </a:extLst>
          </p:cNvPr>
          <p:cNvSpPr txBox="1"/>
          <p:nvPr/>
        </p:nvSpPr>
        <p:spPr>
          <a:xfrm>
            <a:off x="2007124" y="1114958"/>
            <a:ext cx="15750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DLC RACK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E69744-1C52-4B2D-A89E-67F1883CF7CD}"/>
              </a:ext>
            </a:extLst>
          </p:cNvPr>
          <p:cNvSpPr txBox="1"/>
          <p:nvPr/>
        </p:nvSpPr>
        <p:spPr>
          <a:xfrm>
            <a:off x="7585385" y="1064663"/>
            <a:ext cx="17565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door RACK</a:t>
            </a:r>
          </a:p>
        </p:txBody>
      </p:sp>
    </p:spTree>
    <p:extLst>
      <p:ext uri="{BB962C8B-B14F-4D97-AF65-F5344CB8AC3E}">
        <p14:creationId xmlns:p14="http://schemas.microsoft.com/office/powerpoint/2010/main" val="197231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FF561-270E-4AC4-88E7-DEF8AE51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/>
              <a:t>3 </a:t>
            </a:r>
            <a:r>
              <a:rPr lang="it-IT" dirty="0"/>
              <a:t>Infrastrutture tecniche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0ED6CB-EE85-4FBE-AB3A-A9CF77478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12" y="1028183"/>
            <a:ext cx="10515600" cy="552147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Obiettivo</a:t>
            </a:r>
          </a:p>
          <a:p>
            <a:pPr lvl="1"/>
            <a:r>
              <a:rPr lang="it-IT" dirty="0"/>
              <a:t>Realizzare il nuovo data center CNAF al tecnopolo partendo dalle seguenti assunzioni:</a:t>
            </a:r>
          </a:p>
          <a:p>
            <a:pPr lvl="2"/>
            <a:r>
              <a:rPr lang="it-IT" dirty="0"/>
              <a:t>Il capannone B5 viene suddiviso in 4 box dove risiederanno le risorse di calcolo:</a:t>
            </a:r>
          </a:p>
          <a:p>
            <a:pPr lvl="3"/>
            <a:r>
              <a:rPr lang="it-IT" dirty="0"/>
              <a:t>Box per calcolo intensivo</a:t>
            </a:r>
          </a:p>
          <a:p>
            <a:pPr lvl="3"/>
            <a:r>
              <a:rPr lang="it-IT" dirty="0"/>
              <a:t>Box per storage</a:t>
            </a:r>
          </a:p>
          <a:p>
            <a:pPr lvl="3"/>
            <a:r>
              <a:rPr lang="it-IT" dirty="0"/>
              <a:t>Box per la rete</a:t>
            </a:r>
          </a:p>
          <a:p>
            <a:pPr lvl="3"/>
            <a:r>
              <a:rPr lang="it-IT" dirty="0"/>
              <a:t>Box per le librerie dei nastri</a:t>
            </a:r>
          </a:p>
          <a:p>
            <a:pPr lvl="2"/>
            <a:r>
              <a:rPr lang="it-IT" dirty="0"/>
              <a:t>Questi box vengono consegnati già allestiti con presa dell’acqua temperata (per calcolo intensivo), acqua fredda, blindo sbarra principale per gli impianti di potenza elettrica</a:t>
            </a:r>
          </a:p>
          <a:p>
            <a:r>
              <a:rPr lang="it-IT" dirty="0"/>
              <a:t>Task:</a:t>
            </a:r>
          </a:p>
          <a:p>
            <a:pPr marL="457200" lvl="1" indent="0">
              <a:buNone/>
            </a:pPr>
            <a:r>
              <a:rPr lang="it-IT" dirty="0"/>
              <a:t>3.1 Progettazione e realizzazione del layout complessivo del nuovo DC (con WP2)</a:t>
            </a:r>
          </a:p>
          <a:p>
            <a:pPr marL="457200" lvl="1" indent="0">
              <a:buNone/>
            </a:pPr>
            <a:r>
              <a:rPr lang="it-IT" dirty="0"/>
              <a:t>3.2 Progettazione e realizzazione della distribuzione elettrica all’interno dei box</a:t>
            </a:r>
          </a:p>
          <a:p>
            <a:pPr marL="457200" lvl="1" indent="0">
              <a:buNone/>
            </a:pPr>
            <a:r>
              <a:rPr lang="it-IT" dirty="0"/>
              <a:t>3.3 Progettazione e realizzazione del sistema di raffreddamento</a:t>
            </a:r>
          </a:p>
          <a:p>
            <a:pPr marL="457200" lvl="1" indent="0">
              <a:buNone/>
            </a:pPr>
            <a:r>
              <a:rPr lang="it-IT" dirty="0"/>
              <a:t>3.4 Definizione della topologia e  tipologia dei rack per ogni box, eventuale riutilizzo di quelli esistenti. Loro installazione</a:t>
            </a:r>
          </a:p>
          <a:p>
            <a:pPr marL="457200" lvl="1" indent="0">
              <a:buNone/>
            </a:pPr>
            <a:r>
              <a:rPr lang="it-IT" dirty="0"/>
              <a:t>3.5 Eventuale condizionamento ambiente di ogni singolo box</a:t>
            </a:r>
          </a:p>
          <a:p>
            <a:pPr marL="457200" lvl="1" indent="0">
              <a:buNone/>
            </a:pPr>
            <a:r>
              <a:rPr lang="it-IT" dirty="0"/>
              <a:t>3.6 Gestione della migrazione delle risorse dal cnaf al nuovo DC</a:t>
            </a:r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32F661-2295-408C-8ADA-9BD0ECB6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10/12/2020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08EEDA-9E18-45F2-86D9-06D47F87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694FF-EE66-483D-9B1C-2F82609F033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2F9C4E2-6A95-4EC6-A7FF-92F114AE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46316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EE1DF1-18F5-4783-8E4E-D10D5DC3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/>
              <a:t>3. </a:t>
            </a:r>
            <a:r>
              <a:rPr lang="it-IT" dirty="0"/>
              <a:t>Infrastrutture tecniche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062352-7749-4B56-961D-8F7DD52E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10/12/2020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F23B17-B384-4A09-A809-4A87C92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3</a:t>
            </a:fld>
            <a:endParaRPr lang="it-IT"/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04B57F2-02BB-4356-BF3E-E86E9CCE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9A0D93-E17D-4FF4-ADBD-2828BA72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6" y="1120560"/>
            <a:ext cx="4496472" cy="21484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F18354-BA3C-415B-87E6-DD82DFAB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046" y="2962017"/>
            <a:ext cx="7656083" cy="2638537"/>
          </a:xfrm>
          <a:prstGeom prst="rect">
            <a:avLst/>
          </a:prstGeom>
        </p:spPr>
      </p:pic>
      <p:sp>
        <p:nvSpPr>
          <p:cNvPr id="8" name="Freccia curva 7">
            <a:extLst>
              <a:ext uri="{FF2B5EF4-FFF2-40B4-BE49-F238E27FC236}">
                <a16:creationId xmlns:a16="http://schemas.microsoft.com/office/drawing/2014/main" id="{ED679012-3A86-4CBD-81D2-9A2295F28655}"/>
              </a:ext>
            </a:extLst>
          </p:cNvPr>
          <p:cNvSpPr/>
          <p:nvPr/>
        </p:nvSpPr>
        <p:spPr>
          <a:xfrm rot="5400000">
            <a:off x="4984650" y="1936964"/>
            <a:ext cx="1227695" cy="12817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108CB8-E6E0-41F5-BC8E-85ACE10CDCC9}"/>
              </a:ext>
            </a:extLst>
          </p:cNvPr>
          <p:cNvSpPr txBox="1"/>
          <p:nvPr/>
        </p:nvSpPr>
        <p:spPr>
          <a:xfrm>
            <a:off x="6027743" y="5681037"/>
            <a:ext cx="529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Dal 10 </a:t>
            </a:r>
            <a:r>
              <a:rPr lang="it-IT" dirty="0" err="1">
                <a:solidFill>
                  <a:srgbClr val="FF0000"/>
                </a:solidFill>
              </a:rPr>
              <a:t>nov</a:t>
            </a:r>
            <a:r>
              <a:rPr lang="it-IT" dirty="0">
                <a:solidFill>
                  <a:srgbClr val="FF0000"/>
                </a:solidFill>
              </a:rPr>
              <a:t> primi contatti con Studio </a:t>
            </a:r>
            <a:r>
              <a:rPr lang="it-IT" dirty="0" err="1">
                <a:solidFill>
                  <a:srgbClr val="FF0000"/>
                </a:solidFill>
              </a:rPr>
              <a:t>Ariatta</a:t>
            </a:r>
            <a:r>
              <a:rPr lang="it-IT" dirty="0">
                <a:solidFill>
                  <a:srgbClr val="FF0000"/>
                </a:solidFill>
              </a:rPr>
              <a:t> per la definizione delle specifiche del progetto</a:t>
            </a:r>
          </a:p>
        </p:txBody>
      </p:sp>
      <p:sp>
        <p:nvSpPr>
          <p:cNvPr id="10" name="Freccia circolare in su 9">
            <a:extLst>
              <a:ext uri="{FF2B5EF4-FFF2-40B4-BE49-F238E27FC236}">
                <a16:creationId xmlns:a16="http://schemas.microsoft.com/office/drawing/2014/main" id="{72736D6B-9305-4F6E-A911-2249A0F45756}"/>
              </a:ext>
            </a:extLst>
          </p:cNvPr>
          <p:cNvSpPr/>
          <p:nvPr/>
        </p:nvSpPr>
        <p:spPr>
          <a:xfrm rot="3003638">
            <a:off x="5362222" y="5774267"/>
            <a:ext cx="660400" cy="32173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3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67ED74-893E-4285-87AC-10893ABF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10/12/2020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53EE6B-6065-470C-A210-F50A47D4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4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65DC1E7-20A1-4D16-A59E-940AC3914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5" y="1052856"/>
            <a:ext cx="2986461" cy="52197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FDE6AA1-4452-4581-9BBD-3885BCA464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5760" t="32334" r="46160" b="56555"/>
          <a:stretch/>
        </p:blipFill>
        <p:spPr>
          <a:xfrm>
            <a:off x="3745230" y="1381510"/>
            <a:ext cx="769620" cy="7620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C0A5DAF-F227-40AA-9D7D-D61E12DA964B}"/>
              </a:ext>
            </a:extLst>
          </p:cNvPr>
          <p:cNvSpPr txBox="1"/>
          <p:nvPr/>
        </p:nvSpPr>
        <p:spPr>
          <a:xfrm>
            <a:off x="5284470" y="1543554"/>
            <a:ext cx="474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Area di installazione iniziale delle isole di storage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4EA836F-718C-44AE-A993-B5C03E5DDA16}"/>
              </a:ext>
            </a:extLst>
          </p:cNvPr>
          <p:cNvSpPr/>
          <p:nvPr/>
        </p:nvSpPr>
        <p:spPr>
          <a:xfrm>
            <a:off x="3745231" y="2393916"/>
            <a:ext cx="769620" cy="762000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2CBA793-9CE3-4F3E-9A4E-E8E327BBF2B3}"/>
              </a:ext>
            </a:extLst>
          </p:cNvPr>
          <p:cNvSpPr txBox="1"/>
          <p:nvPr/>
        </p:nvSpPr>
        <p:spPr>
          <a:xfrm>
            <a:off x="5284471" y="2555960"/>
            <a:ext cx="447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Area libera di espansione per storage e/o CPU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D79D156F-7C9A-4C2C-AD19-6EB840572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6240" t="44555" r="44160" b="53889"/>
          <a:stretch/>
        </p:blipFill>
        <p:spPr>
          <a:xfrm>
            <a:off x="3745231" y="3522408"/>
            <a:ext cx="914400" cy="6858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E95F46D-08B9-4A53-8C14-5A95A8CA6109}"/>
              </a:ext>
            </a:extLst>
          </p:cNvPr>
          <p:cNvSpPr txBox="1"/>
          <p:nvPr/>
        </p:nvSpPr>
        <p:spPr>
          <a:xfrm>
            <a:off x="5284471" y="3337742"/>
            <a:ext cx="334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Area libera di espansione per rete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A74BF496-CF58-4BFC-8270-36304E6DF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20" t="58334" r="44080" b="38221"/>
          <a:stretch/>
        </p:blipFill>
        <p:spPr>
          <a:xfrm>
            <a:off x="3745230" y="3958821"/>
            <a:ext cx="1219201" cy="255270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6B70FE7-D5C7-4BA8-BF4C-B6386DF57C80}"/>
              </a:ext>
            </a:extLst>
          </p:cNvPr>
          <p:cNvSpPr txBox="1"/>
          <p:nvPr/>
        </p:nvSpPr>
        <p:spPr>
          <a:xfrm>
            <a:off x="5284471" y="3892265"/>
            <a:ext cx="372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Area tape (non vincolata in posizione)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EFC14A6E-4C37-408A-AF81-34679A01B7E8}"/>
              </a:ext>
            </a:extLst>
          </p:cNvPr>
          <p:cNvSpPr/>
          <p:nvPr/>
        </p:nvSpPr>
        <p:spPr>
          <a:xfrm>
            <a:off x="3745230" y="4427332"/>
            <a:ext cx="70104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75C3508-173C-4B1C-B02E-F52D4B1EC387}"/>
              </a:ext>
            </a:extLst>
          </p:cNvPr>
          <p:cNvSpPr txBox="1"/>
          <p:nvPr/>
        </p:nvSpPr>
        <p:spPr>
          <a:xfrm>
            <a:off x="5250180" y="4623666"/>
            <a:ext cx="288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Ulteriore area di espansione 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A30E53DE-BF90-47DB-B13D-BEDFC0774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82" t="16334" r="44018" b="68600"/>
          <a:stretch/>
        </p:blipFill>
        <p:spPr>
          <a:xfrm>
            <a:off x="3745230" y="5285276"/>
            <a:ext cx="990601" cy="1033224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32B1724-BF6E-44AE-BE77-A63C78973C99}"/>
              </a:ext>
            </a:extLst>
          </p:cNvPr>
          <p:cNvSpPr txBox="1"/>
          <p:nvPr/>
        </p:nvSpPr>
        <p:spPr>
          <a:xfrm>
            <a:off x="5250180" y="5617222"/>
            <a:ext cx="232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Area vincolata per CPU</a:t>
            </a:r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FB227A6E-FCD7-43DF-8A42-02952367D5DD}"/>
              </a:ext>
            </a:extLst>
          </p:cNvPr>
          <p:cNvSpPr txBox="1">
            <a:spLocks/>
          </p:cNvSpPr>
          <p:nvPr/>
        </p:nvSpPr>
        <p:spPr>
          <a:xfrm>
            <a:off x="838200" y="386174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layout complessivo del nuovo DC (con WP2)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8B1C7D8A-49EC-4ADE-9F3B-F05695B2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270015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BF6A67-8A07-4467-93BF-2D54CB38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65EFD2-4807-456F-8701-451FAA8D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RP&amp;LS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57825E-9271-4A9B-AEA8-1940E913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5</a:t>
            </a:fld>
            <a:endParaRPr lang="it-IT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7D87FEDA-EE27-460C-A37F-3A8977E6B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54"/>
          <a:stretch/>
        </p:blipFill>
        <p:spPr>
          <a:xfrm>
            <a:off x="344245" y="963408"/>
            <a:ext cx="3051137" cy="5349986"/>
          </a:xfrm>
          <a:prstGeom prst="rect">
            <a:avLst/>
          </a:prstGeom>
        </p:spPr>
      </p:pic>
      <p:sp>
        <p:nvSpPr>
          <p:cNvPr id="30" name="Titolo 1">
            <a:extLst>
              <a:ext uri="{FF2B5EF4-FFF2-40B4-BE49-F238E27FC236}">
                <a16:creationId xmlns:a16="http://schemas.microsoft.com/office/drawing/2014/main" id="{DD49BE8D-2F92-4818-8C00-938CBB5EA552}"/>
              </a:ext>
            </a:extLst>
          </p:cNvPr>
          <p:cNvSpPr txBox="1">
            <a:spLocks/>
          </p:cNvSpPr>
          <p:nvPr/>
        </p:nvSpPr>
        <p:spPr>
          <a:xfrm>
            <a:off x="838200" y="386174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layout complessivo del nuovo DC (con WP2) – opzione2</a:t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FB71270B-5957-4BBF-B823-2A019EAEA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0"/>
          <a:stretch/>
        </p:blipFill>
        <p:spPr>
          <a:xfrm>
            <a:off x="3889337" y="1096814"/>
            <a:ext cx="2444665" cy="2438399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DB84973-A2EB-4DF3-A2A2-74C08A4CEC48}"/>
              </a:ext>
            </a:extLst>
          </p:cNvPr>
          <p:cNvSpPr txBox="1"/>
          <p:nvPr/>
        </p:nvSpPr>
        <p:spPr>
          <a:xfrm>
            <a:off x="4038600" y="4176691"/>
            <a:ext cx="5014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Questa variazione del layout permette di ottimizzare le aree dal punto di vista degli impianti con particolare riferimento a quello di condizionamento / raffreddamento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C812C92-6BE0-496E-A355-8738270EF4A8}"/>
              </a:ext>
            </a:extLst>
          </p:cNvPr>
          <p:cNvSpPr txBox="1"/>
          <p:nvPr/>
        </p:nvSpPr>
        <p:spPr>
          <a:xfrm>
            <a:off x="9604619" y="4038191"/>
            <a:ext cx="2164247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Compartimentazione</a:t>
            </a:r>
          </a:p>
          <a:p>
            <a:endParaRPr lang="it-IT" dirty="0"/>
          </a:p>
          <a:p>
            <a:r>
              <a:rPr lang="it-IT" dirty="0"/>
              <a:t># e posizione CRAC</a:t>
            </a:r>
          </a:p>
          <a:p>
            <a:endParaRPr lang="it-IT" dirty="0"/>
          </a:p>
          <a:p>
            <a:r>
              <a:rPr lang="it-IT" dirty="0"/>
              <a:t>cablaggi</a:t>
            </a:r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E1A172DE-3FA6-4C94-ACC2-261431AD3E96}"/>
              </a:ext>
            </a:extLst>
          </p:cNvPr>
          <p:cNvSpPr/>
          <p:nvPr/>
        </p:nvSpPr>
        <p:spPr>
          <a:xfrm>
            <a:off x="9166578" y="4639733"/>
            <a:ext cx="333022" cy="202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15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55737-D2AD-48E8-BF40-2A073182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Layout della Sala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E1BC73-55E7-4615-B507-91F4B761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10/12/2020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B4F7FC-76E5-4D9E-80FC-87682829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6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D924332-5BD2-4C8D-9BAE-E7584EE8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77" y="1039580"/>
            <a:ext cx="7859210" cy="51592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4255B36-FC3D-469B-9CBC-EEC576830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088" y="2087092"/>
            <a:ext cx="3745142" cy="306420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47A50E-D539-4505-A6E1-C760999059B5}"/>
              </a:ext>
            </a:extLst>
          </p:cNvPr>
          <p:cNvSpPr txBox="1"/>
          <p:nvPr/>
        </p:nvSpPr>
        <p:spPr>
          <a:xfrm>
            <a:off x="0" y="1039580"/>
            <a:ext cx="3158266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INFN AREA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configuration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F5D1B6-4C56-43EA-9B2B-76498A68A19C}"/>
              </a:ext>
            </a:extLst>
          </p:cNvPr>
          <p:cNvSpPr txBox="1"/>
          <p:nvPr/>
        </p:nvSpPr>
        <p:spPr>
          <a:xfrm>
            <a:off x="9010283" y="1006230"/>
            <a:ext cx="315826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 Area 420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100 DLC rack/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90/30  kW/rack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cage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16 Racks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DEAC234-9717-497D-A209-566B065D707D}"/>
              </a:ext>
            </a:extLst>
          </p:cNvPr>
          <p:cNvSpPr/>
          <p:nvPr/>
        </p:nvSpPr>
        <p:spPr>
          <a:xfrm>
            <a:off x="9033736" y="4294225"/>
            <a:ext cx="3175605" cy="1886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Storage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420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96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rack, 48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InRow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kW/rack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cages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48 racks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B11F2FF-F25E-4F24-B843-1CF82E52F8D1}"/>
              </a:ext>
            </a:extLst>
          </p:cNvPr>
          <p:cNvSpPr/>
          <p:nvPr/>
        </p:nvSpPr>
        <p:spPr>
          <a:xfrm>
            <a:off x="9033736" y="2986245"/>
            <a:ext cx="3134813" cy="1207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117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standard 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 racks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2249F1B-B5AB-4AE2-A73B-9507BB68D1E7}"/>
              </a:ext>
            </a:extLst>
          </p:cNvPr>
          <p:cNvSpPr/>
          <p:nvPr/>
        </p:nvSpPr>
        <p:spPr>
          <a:xfrm>
            <a:off x="111528" y="3288943"/>
            <a:ext cx="2677971" cy="1207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Tape library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170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libraries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libraries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20D08E5-D29C-4247-8527-FA33CAC48EB1}"/>
              </a:ext>
            </a:extLst>
          </p:cNvPr>
          <p:cNvCxnSpPr/>
          <p:nvPr/>
        </p:nvCxnSpPr>
        <p:spPr>
          <a:xfrm flipV="1">
            <a:off x="2233914" y="2720051"/>
            <a:ext cx="1435261" cy="771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4FCB42D-F9E6-4248-B124-481D520B44E0}"/>
              </a:ext>
            </a:extLst>
          </p:cNvPr>
          <p:cNvCxnSpPr/>
          <p:nvPr/>
        </p:nvCxnSpPr>
        <p:spPr>
          <a:xfrm flipV="1">
            <a:off x="7628019" y="1883022"/>
            <a:ext cx="1435261" cy="771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3678447-7BC0-43C0-BE3E-48DEBF6BD47D}"/>
              </a:ext>
            </a:extLst>
          </p:cNvPr>
          <p:cNvCxnSpPr>
            <a:cxnSpLocks/>
          </p:cNvCxnSpPr>
          <p:nvPr/>
        </p:nvCxnSpPr>
        <p:spPr>
          <a:xfrm flipH="1" flipV="1">
            <a:off x="6226878" y="2610080"/>
            <a:ext cx="2693636" cy="887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216464C-BAF5-4D9E-84E6-E25D0CF9ACBB}"/>
              </a:ext>
            </a:extLst>
          </p:cNvPr>
          <p:cNvCxnSpPr>
            <a:cxnSpLocks/>
          </p:cNvCxnSpPr>
          <p:nvPr/>
        </p:nvCxnSpPr>
        <p:spPr>
          <a:xfrm flipH="1" flipV="1">
            <a:off x="5318568" y="3181306"/>
            <a:ext cx="3797678" cy="1178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piè di pagina 3">
            <a:extLst>
              <a:ext uri="{FF2B5EF4-FFF2-40B4-BE49-F238E27FC236}">
                <a16:creationId xmlns:a16="http://schemas.microsoft.com/office/drawing/2014/main" id="{98A322B1-E63F-4307-AC30-EF77B24C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280606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1F16B-1A45-4EDE-8887-13C8CD6B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Distribuzione elettrica – prima proposta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7FF187-E7C0-45D7-B5FC-D5EFD6F5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1DCE95-76ED-4623-8BBD-00A7C07D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RP&amp;LS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37030A-7537-4285-8DEC-DEB77F7E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7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F2F9C38-3DEB-40EF-A689-BFF392011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2" t="12153" r="27735"/>
          <a:stretch/>
        </p:blipFill>
        <p:spPr>
          <a:xfrm>
            <a:off x="493614" y="960627"/>
            <a:ext cx="5049428" cy="537042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D03F97-9116-44FB-B928-F1D168EFAC8F}"/>
              </a:ext>
            </a:extLst>
          </p:cNvPr>
          <p:cNvSpPr txBox="1"/>
          <p:nvPr/>
        </p:nvSpPr>
        <p:spPr>
          <a:xfrm>
            <a:off x="6217381" y="2374311"/>
            <a:ext cx="569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Ogni UPS lavorerà al 75% </a:t>
            </a:r>
            <a:r>
              <a:rPr lang="it-IT" dirty="0">
                <a:sym typeface="Wingdings" panose="05000000000000000000" pitchFamily="2" charset="2"/>
              </a:rPr>
              <a:t> 750kW circa di carico costante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AFC3B7-C520-4BF7-BBAA-CB8B72EA5AA7}"/>
              </a:ext>
            </a:extLst>
          </p:cNvPr>
          <p:cNvSpPr txBox="1"/>
          <p:nvPr/>
        </p:nvSpPr>
        <p:spPr>
          <a:xfrm>
            <a:off x="7244232" y="1359462"/>
            <a:ext cx="2732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 MW disponibili sotto UPS</a:t>
            </a:r>
          </a:p>
          <a:p>
            <a:r>
              <a:rPr lang="it-IT" dirty="0"/>
              <a:t>4 UPS a disposizione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4BDE5E-4BE8-4C6C-AFE4-8ADF96F34DC9}"/>
              </a:ext>
            </a:extLst>
          </p:cNvPr>
          <p:cNvSpPr txBox="1"/>
          <p:nvPr/>
        </p:nvSpPr>
        <p:spPr>
          <a:xfrm>
            <a:off x="6217380" y="3388346"/>
            <a:ext cx="5697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Nel caso di rottura o di manutenzione di un UPS gli altri saranno in grado di prendersi il carico al fine di garantire la continuità del servizio</a:t>
            </a:r>
          </a:p>
        </p:txBody>
      </p:sp>
    </p:spTree>
    <p:extLst>
      <p:ext uri="{BB962C8B-B14F-4D97-AF65-F5344CB8AC3E}">
        <p14:creationId xmlns:p14="http://schemas.microsoft.com/office/powerpoint/2010/main" val="36520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38717-E31C-4D8F-8370-4B018662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Distribuzione elettrica – prima proposta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B64E7D-1A95-4AFB-A252-0A59E9B3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750145-D167-464C-9557-B5D8FBEB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RP&amp;LS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9F98B3-6904-47D4-8F8D-38405664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8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7530F2-8165-4B31-BB81-1CAEADC47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0" t="40490" r="21598"/>
          <a:stretch/>
        </p:blipFill>
        <p:spPr>
          <a:xfrm>
            <a:off x="344245" y="1250576"/>
            <a:ext cx="7476117" cy="505345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3FB5F92-2092-4924-82EF-00960FAE420B}"/>
              </a:ext>
            </a:extLst>
          </p:cNvPr>
          <p:cNvSpPr/>
          <p:nvPr/>
        </p:nvSpPr>
        <p:spPr>
          <a:xfrm rot="9640260">
            <a:off x="7919156" y="3610792"/>
            <a:ext cx="1608666" cy="333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C51B49-BFF5-4156-B1E3-95C8802F7D27}"/>
              </a:ext>
            </a:extLst>
          </p:cNvPr>
          <p:cNvSpPr txBox="1"/>
          <p:nvPr/>
        </p:nvSpPr>
        <p:spPr>
          <a:xfrm rot="1245938">
            <a:off x="8957732" y="2563387"/>
            <a:ext cx="305564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Bilanciamento dei carichi</a:t>
            </a:r>
          </a:p>
          <a:p>
            <a:r>
              <a:rPr lang="it-IT" dirty="0"/>
              <a:t>Per le 4 blindosbarre di distribuzione</a:t>
            </a:r>
          </a:p>
        </p:txBody>
      </p:sp>
    </p:spTree>
    <p:extLst>
      <p:ext uri="{BB962C8B-B14F-4D97-AF65-F5344CB8AC3E}">
        <p14:creationId xmlns:p14="http://schemas.microsoft.com/office/powerpoint/2010/main" val="122369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6529B9-8340-4B29-9955-F30757A9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</a:rPr>
              <a:t>Power </a:t>
            </a:r>
            <a:r>
              <a:rPr lang="it-IT" dirty="0" err="1">
                <a:effectLst/>
              </a:rPr>
              <a:t>distribution</a:t>
            </a:r>
            <a:r>
              <a:rPr lang="it-IT" dirty="0">
                <a:effectLst/>
              </a:rPr>
              <a:t>: </a:t>
            </a:r>
            <a:r>
              <a:rPr lang="it-IT" dirty="0" err="1">
                <a:effectLst/>
              </a:rPr>
              <a:t>busway</a:t>
            </a:r>
            <a:endParaRPr lang="it-IT" dirty="0">
              <a:effectLst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5BD32F-51F2-41E1-88C8-2C32C2C9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9.11.2020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9BB790-5D17-4BC3-8718-651DA331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RP&amp;LS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665DDC-1012-4829-B59E-BC85BA58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6263B-304F-4D55-BC86-FD7C343A1B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562CD8E-C06C-4524-BEA7-06C2B10A3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023" y="1212907"/>
            <a:ext cx="3744802" cy="48521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6BF43F6-0F74-4D54-BD68-A6646BE48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2124210"/>
            <a:ext cx="5444346" cy="3952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5868B6-865A-4190-8234-A7013B90C6B7}"/>
              </a:ext>
            </a:extLst>
          </p:cNvPr>
          <p:cNvSpPr txBox="1"/>
          <p:nvPr/>
        </p:nvSpPr>
        <p:spPr>
          <a:xfrm>
            <a:off x="2492023" y="1212907"/>
            <a:ext cx="375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Alcune soluzioni tecniche commerciali</a:t>
            </a:r>
          </a:p>
        </p:txBody>
      </p:sp>
    </p:spTree>
    <p:extLst>
      <p:ext uri="{BB962C8B-B14F-4D97-AF65-F5344CB8AC3E}">
        <p14:creationId xmlns:p14="http://schemas.microsoft.com/office/powerpoint/2010/main" val="1900198735"/>
      </p:ext>
    </p:extLst>
  </p:cSld>
  <p:clrMapOvr>
    <a:masterClrMapping/>
  </p:clrMapOvr>
</p:sld>
</file>

<file path=ppt/theme/theme1.xml><?xml version="1.0" encoding="utf-8"?>
<a:theme xmlns:a="http://schemas.openxmlformats.org/drawingml/2006/main" name="20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Microsoft Office PowerPoint</Application>
  <PresentationFormat>Widescreen</PresentationFormat>
  <Paragraphs>199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Avenir Book</vt:lpstr>
      <vt:lpstr>Calibri</vt:lpstr>
      <vt:lpstr>Calibri Light</vt:lpstr>
      <vt:lpstr>Symbol</vt:lpstr>
      <vt:lpstr>20_Personalizza struttura</vt:lpstr>
      <vt:lpstr>CNAF Reloaded Workshop WP3</vt:lpstr>
      <vt:lpstr>3 Infrastrutture tecniche</vt:lpstr>
      <vt:lpstr>3. Infrastrutture tecniche</vt:lpstr>
      <vt:lpstr>Presentazione standard di PowerPoint</vt:lpstr>
      <vt:lpstr>Presentazione standard di PowerPoint</vt:lpstr>
      <vt:lpstr>Layout della Sala</vt:lpstr>
      <vt:lpstr>Distribuzione elettrica – prima proposta</vt:lpstr>
      <vt:lpstr>Distribuzione elettrica – prima proposta</vt:lpstr>
      <vt:lpstr>Power distribution: busway</vt:lpstr>
      <vt:lpstr>Raffreddamento</vt:lpstr>
      <vt:lpstr>Raffreddamento con in-row</vt:lpstr>
      <vt:lpstr>Storage housing: in row technology</vt:lpstr>
      <vt:lpstr> raffreddamento – plenum</vt:lpstr>
      <vt:lpstr>Raffreddamento - Plenum</vt:lpstr>
      <vt:lpstr>Raffreddamento – layout (proposta)</vt:lpstr>
      <vt:lpstr>Raffreddamento – layout (proposta)</vt:lpstr>
      <vt:lpstr>CPUs housing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Tecnopolo-INFN</dc:title>
  <dc:creator>Gaetano Maron</dc:creator>
  <cp:lastModifiedBy>Riccardo Papaleo</cp:lastModifiedBy>
  <cp:revision>136</cp:revision>
  <cp:lastPrinted>2020-01-14T11:38:03Z</cp:lastPrinted>
  <dcterms:created xsi:type="dcterms:W3CDTF">2019-08-02T09:19:39Z</dcterms:created>
  <dcterms:modified xsi:type="dcterms:W3CDTF">2020-12-10T10:55:07Z</dcterms:modified>
</cp:coreProperties>
</file>