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sldIdLst>
    <p:sldId id="382" r:id="rId2"/>
    <p:sldId id="394" r:id="rId3"/>
    <p:sldId id="393" r:id="rId4"/>
    <p:sldId id="395" r:id="rId5"/>
    <p:sldId id="396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73"/>
    <p:restoredTop sz="94830"/>
  </p:normalViewPr>
  <p:slideViewPr>
    <p:cSldViewPr snapToGrid="0" snapToObjects="1">
      <p:cViewPr varScale="1">
        <p:scale>
          <a:sx n="108" d="100"/>
          <a:sy n="108" d="100"/>
        </p:scale>
        <p:origin x="4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9FFD4-A7E0-8B49-B1AF-B8B2EB978813}" type="datetimeFigureOut">
              <a:rPr lang="it-IT" smtClean="0"/>
              <a:t>25/11/2020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BA4D6-1DEF-5447-8901-10FD967449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6597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0345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01763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18919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58932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823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0796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20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2471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76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192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151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5870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891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6382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77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203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Comitato Scientifico IBiSCo - 28/10/20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579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UNINA</a:t>
            </a:r>
            <a:endParaRPr lang="it-IT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Comitato Scientifico </a:t>
            </a:r>
            <a:r>
              <a:rPr lang="it-IT" dirty="0" err="1"/>
              <a:t>IBiSCo</a:t>
            </a:r>
            <a:r>
              <a:rPr lang="it-IT" dirty="0"/>
              <a:t> - </a:t>
            </a:r>
            <a:r>
              <a:rPr lang="it-IT" dirty="0" smtClean="0"/>
              <a:t>25/11/20</a:t>
            </a:r>
            <a:endParaRPr lang="it-IT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13CE804-CC31-044E-9021-06F21AC6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565681" y="1093536"/>
            <a:ext cx="8497070" cy="63709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Gara UNINA 9-F (impianti)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Lavori iniziati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A rilento per via necessità di mantenere accesi i due Data Center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Verbale di </a:t>
            </a:r>
            <a:r>
              <a:rPr lang="it-IT" sz="2400" dirty="0" smtClean="0"/>
              <a:t>verifica di conformità da </a:t>
            </a:r>
            <a:r>
              <a:rPr lang="it-IT" sz="2400" dirty="0"/>
              <a:t>fare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Previsione fine al 31.01.2021, poi decorrenza pagamenti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Gara UNINA UPS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Richiesta assegnazione diretta quale integrazione gara 9-F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Previsione ordine al 18.12.2020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Consegna UPS ed installazione a 10.02.2021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Verbale </a:t>
            </a:r>
            <a:r>
              <a:rPr lang="it-IT" sz="2400" dirty="0"/>
              <a:t>di regolare esecuzione da fare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Previsione fine al </a:t>
            </a:r>
            <a:r>
              <a:rPr lang="it-IT" sz="2400" dirty="0" smtClean="0"/>
              <a:t>31.01.2021</a:t>
            </a:r>
            <a:r>
              <a:rPr lang="it-IT" sz="2400" dirty="0"/>
              <a:t>, poi decorrenza pagamenti</a:t>
            </a:r>
          </a:p>
          <a:p>
            <a:endParaRPr lang="it-IT" sz="2400" b="1" dirty="0"/>
          </a:p>
          <a:p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57775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UNINA</a:t>
            </a:r>
            <a:endParaRPr lang="it-IT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Comitato Scientifico </a:t>
            </a:r>
            <a:r>
              <a:rPr lang="it-IT" dirty="0" err="1"/>
              <a:t>IBiSCo</a:t>
            </a:r>
            <a:r>
              <a:rPr lang="it-IT" dirty="0"/>
              <a:t> - </a:t>
            </a:r>
            <a:r>
              <a:rPr lang="it-IT" dirty="0" smtClean="0"/>
              <a:t>25/11/20</a:t>
            </a:r>
            <a:endParaRPr lang="it-IT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13CE804-CC31-044E-9021-06F21AC6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565681" y="1093536"/>
            <a:ext cx="7942559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Gara UNINA 12-F </a:t>
            </a:r>
            <a:r>
              <a:rPr lang="it-IT" sz="2400" b="1" dirty="0"/>
              <a:t>(calcolo e rete)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In tre Lotti distinti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Terminata verifica parte amministrativa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Proposta nomina Commissione</a:t>
            </a: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Previsione fine lavori Commissione al 22.12.2020</a:t>
            </a: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Previsione approvazione atti e firma contratto al 20.02.2021</a:t>
            </a: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Consegne al 31.03.2021</a:t>
            </a: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Previsione fine al </a:t>
            </a:r>
            <a:r>
              <a:rPr lang="it-IT" sz="2400" dirty="0" smtClean="0"/>
              <a:t>10.04.2021</a:t>
            </a:r>
            <a:r>
              <a:rPr lang="it-IT" sz="2400" dirty="0"/>
              <a:t>, poi decorrenza pagamenti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5809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CNR-NA (SPIN e ISASI)</a:t>
            </a:r>
            <a:endParaRPr lang="it-IT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Comitato Scientifico </a:t>
            </a:r>
            <a:r>
              <a:rPr lang="it-IT" dirty="0" err="1"/>
              <a:t>IBiSCo</a:t>
            </a:r>
            <a:r>
              <a:rPr lang="it-IT" dirty="0"/>
              <a:t> - </a:t>
            </a:r>
            <a:r>
              <a:rPr lang="it-IT" dirty="0" smtClean="0"/>
              <a:t>25/11/20</a:t>
            </a:r>
            <a:endParaRPr lang="it-IT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13CE804-CC31-044E-9021-06F21AC6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558379" y="1602299"/>
            <a:ext cx="9075241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Gara </a:t>
            </a:r>
            <a:r>
              <a:rPr lang="it-IT" sz="2400" b="1" dirty="0"/>
              <a:t>CNR (calcolo e rete)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Consegne iniziate (21 server con 4 GPU e 4 server storage 90 TB cad.)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Installazione a rilento per incompletezza fornitura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Seconda parte consegne (DELL) al 30.11.2020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Terza parte consegne (DELL) al 07,12,2020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Quarta </a:t>
            </a:r>
            <a:r>
              <a:rPr lang="it-IT" sz="2400" dirty="0"/>
              <a:t>parte consegne (Huawei) al 20.12.2020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Estensione ordinata per euro 14.000 (consegna al 20.12.2020)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Poi Verbale verifica di conformità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Previsione </a:t>
            </a:r>
            <a:r>
              <a:rPr lang="it-IT" sz="2400" dirty="0"/>
              <a:t>fine al 20.01.2021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9842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Rete monitoraggio</a:t>
            </a:r>
            <a:endParaRPr lang="it-IT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Comitato Scientifico </a:t>
            </a:r>
            <a:r>
              <a:rPr lang="it-IT" dirty="0" err="1"/>
              <a:t>IBiSCo</a:t>
            </a:r>
            <a:r>
              <a:rPr lang="it-IT" dirty="0"/>
              <a:t> - </a:t>
            </a:r>
            <a:r>
              <a:rPr lang="it-IT" dirty="0" smtClean="0"/>
              <a:t>25/11/20</a:t>
            </a:r>
            <a:endParaRPr lang="it-IT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13CE804-CC31-044E-9021-06F21AC6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558379" y="1602299"/>
            <a:ext cx="7681783" cy="27699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Locale SCoPE (UNINA)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 smtClean="0"/>
              <a:t>Arrivati n.20 switch Zyxel (ordini vari fuori rendiconto)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dirty="0" smtClean="0"/>
          </a:p>
          <a:p>
            <a:r>
              <a:rPr lang="it-IT" sz="2400" b="1" dirty="0"/>
              <a:t>Locale </a:t>
            </a:r>
            <a:r>
              <a:rPr lang="it-IT" sz="2400" b="1" dirty="0" smtClean="0"/>
              <a:t>RECAS (INFN)</a:t>
            </a:r>
            <a:endParaRPr lang="it-IT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Arrivati </a:t>
            </a:r>
            <a:r>
              <a:rPr lang="it-IT" sz="2400" dirty="0" smtClean="0"/>
              <a:t>n.12 </a:t>
            </a:r>
            <a:r>
              <a:rPr lang="it-IT" sz="2400" dirty="0"/>
              <a:t>switch </a:t>
            </a:r>
            <a:r>
              <a:rPr lang="it-IT" sz="2400" dirty="0" smtClean="0"/>
              <a:t>Cisco </a:t>
            </a:r>
            <a:r>
              <a:rPr lang="it-IT" sz="2400" dirty="0"/>
              <a:t>(</a:t>
            </a:r>
            <a:r>
              <a:rPr lang="it-IT" sz="2400" dirty="0" smtClean="0"/>
              <a:t>ordine diretto da rendicontare)</a:t>
            </a: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4261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Situazione fondi UNINA</a:t>
            </a:r>
            <a:endParaRPr lang="it-IT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Comitato Scientifico </a:t>
            </a:r>
            <a:r>
              <a:rPr lang="it-IT" dirty="0" err="1"/>
              <a:t>IBiSCo</a:t>
            </a:r>
            <a:r>
              <a:rPr lang="it-IT" dirty="0"/>
              <a:t> - </a:t>
            </a:r>
            <a:r>
              <a:rPr lang="it-IT" dirty="0" smtClean="0"/>
              <a:t>25/11/20</a:t>
            </a:r>
            <a:endParaRPr lang="it-IT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13CE804-CC31-044E-9021-06F21AC6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1503998"/>
              </p:ext>
            </p:extLst>
          </p:nvPr>
        </p:nvGraphicFramePr>
        <p:xfrm>
          <a:off x="838200" y="1679575"/>
          <a:ext cx="10907233" cy="35904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9977">
                  <a:extLst>
                    <a:ext uri="{9D8B030D-6E8A-4147-A177-3AD203B41FA5}">
                      <a16:colId xmlns:a16="http://schemas.microsoft.com/office/drawing/2014/main" val="2002125136"/>
                    </a:ext>
                  </a:extLst>
                </a:gridCol>
                <a:gridCol w="1452823">
                  <a:extLst>
                    <a:ext uri="{9D8B030D-6E8A-4147-A177-3AD203B41FA5}">
                      <a16:colId xmlns:a16="http://schemas.microsoft.com/office/drawing/2014/main" val="2520160001"/>
                    </a:ext>
                  </a:extLst>
                </a:gridCol>
                <a:gridCol w="1117800">
                  <a:extLst>
                    <a:ext uri="{9D8B030D-6E8A-4147-A177-3AD203B41FA5}">
                      <a16:colId xmlns:a16="http://schemas.microsoft.com/office/drawing/2014/main" val="1546478495"/>
                    </a:ext>
                  </a:extLst>
                </a:gridCol>
                <a:gridCol w="1117800">
                  <a:extLst>
                    <a:ext uri="{9D8B030D-6E8A-4147-A177-3AD203B41FA5}">
                      <a16:colId xmlns:a16="http://schemas.microsoft.com/office/drawing/2014/main" val="3946282509"/>
                    </a:ext>
                  </a:extLst>
                </a:gridCol>
                <a:gridCol w="1035000">
                  <a:extLst>
                    <a:ext uri="{9D8B030D-6E8A-4147-A177-3AD203B41FA5}">
                      <a16:colId xmlns:a16="http://schemas.microsoft.com/office/drawing/2014/main" val="1587742773"/>
                    </a:ext>
                  </a:extLst>
                </a:gridCol>
                <a:gridCol w="1035000">
                  <a:extLst>
                    <a:ext uri="{9D8B030D-6E8A-4147-A177-3AD203B41FA5}">
                      <a16:colId xmlns:a16="http://schemas.microsoft.com/office/drawing/2014/main" val="667568106"/>
                    </a:ext>
                  </a:extLst>
                </a:gridCol>
                <a:gridCol w="1035000">
                  <a:extLst>
                    <a:ext uri="{9D8B030D-6E8A-4147-A177-3AD203B41FA5}">
                      <a16:colId xmlns:a16="http://schemas.microsoft.com/office/drawing/2014/main" val="677144811"/>
                    </a:ext>
                  </a:extLst>
                </a:gridCol>
                <a:gridCol w="1159200">
                  <a:extLst>
                    <a:ext uri="{9D8B030D-6E8A-4147-A177-3AD203B41FA5}">
                      <a16:colId xmlns:a16="http://schemas.microsoft.com/office/drawing/2014/main" val="164281545"/>
                    </a:ext>
                  </a:extLst>
                </a:gridCol>
                <a:gridCol w="1159200">
                  <a:extLst>
                    <a:ext uri="{9D8B030D-6E8A-4147-A177-3AD203B41FA5}">
                      <a16:colId xmlns:a16="http://schemas.microsoft.com/office/drawing/2014/main" val="2864053677"/>
                    </a:ext>
                  </a:extLst>
                </a:gridCol>
                <a:gridCol w="1095433">
                  <a:extLst>
                    <a:ext uri="{9D8B030D-6E8A-4147-A177-3AD203B41FA5}">
                      <a16:colId xmlns:a16="http://schemas.microsoft.com/office/drawing/2014/main" val="4180654540"/>
                    </a:ext>
                  </a:extLst>
                </a:gridCol>
              </a:tblGrid>
              <a:tr h="31811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budget iniziale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u="none" strike="noStrike" dirty="0">
                          <a:effectLst/>
                        </a:rPr>
                        <a:t>impegno acquisto CONSIP Lotto 7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u="none" strike="noStrike" dirty="0">
                          <a:effectLst/>
                        </a:rPr>
                        <a:t>impegno acquisto CONSIP Lotto 3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u="none" strike="noStrike" dirty="0">
                          <a:effectLst/>
                        </a:rPr>
                        <a:t>impegno acquisto CONSIP Lotto 3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u="none" strike="noStrike" dirty="0">
                          <a:effectLst/>
                        </a:rPr>
                        <a:t>impegno n.2 PC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u="none" strike="noStrike" dirty="0">
                          <a:effectLst/>
                        </a:rPr>
                        <a:t>impegno gara 9/F/2019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u="none" strike="noStrike">
                          <a:effectLst/>
                        </a:rPr>
                        <a:t>impegno gara MSA06.1902L</a:t>
                      </a:r>
                      <a:endParaRPr lang="it-IT" sz="10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u="none" strike="noStrike" dirty="0">
                          <a:effectLst/>
                        </a:rPr>
                        <a:t>impegno gara 12/F/2019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1" u="none" strike="noStrike" dirty="0">
                          <a:effectLst/>
                        </a:rPr>
                        <a:t>budget</a:t>
                      </a:r>
                      <a:r>
                        <a:rPr lang="it-IT" sz="1000" u="none" strike="noStrike" dirty="0">
                          <a:effectLst/>
                        </a:rPr>
                        <a:t> </a:t>
                      </a:r>
                      <a:r>
                        <a:rPr lang="it-IT" sz="1000" b="1" u="none" strike="noStrike" dirty="0">
                          <a:effectLst/>
                        </a:rPr>
                        <a:t>residuo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extLst>
                  <a:ext uri="{0D108BD9-81ED-4DB2-BD59-A6C34878D82A}">
                    <a16:rowId xmlns:a16="http://schemas.microsoft.com/office/drawing/2014/main" val="2041862589"/>
                  </a:ext>
                </a:extLst>
              </a:tr>
              <a:tr h="63623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NA-14-CAL-UNINA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NA-14-CAL-UNINA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NA-18-CAL-UNINA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NA-15-STO-UNINA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NA-13-IMP-UNINA</a:t>
                      </a:r>
                      <a:br>
                        <a:rPr lang="it-IT" sz="1000" u="none" strike="noStrike">
                          <a:effectLst/>
                        </a:rPr>
                      </a:br>
                      <a:r>
                        <a:rPr lang="it-IT" sz="1000" u="none" strike="noStrike">
                          <a:effectLst/>
                        </a:rPr>
                        <a:t>NA-19-NET-UNINA</a:t>
                      </a:r>
                      <a:br>
                        <a:rPr lang="it-IT" sz="1000" u="none" strike="noStrike">
                          <a:effectLst/>
                        </a:rPr>
                      </a:br>
                      <a:r>
                        <a:rPr lang="it-IT" sz="1000" u="none" strike="noStrike">
                          <a:effectLst/>
                        </a:rPr>
                        <a:t>NA-22-IMP-UNINA</a:t>
                      </a:r>
                      <a:br>
                        <a:rPr lang="it-IT" sz="1000" u="none" strike="noStrike">
                          <a:effectLst/>
                        </a:rPr>
                      </a:br>
                      <a:r>
                        <a:rPr lang="it-IT" sz="1000" u="none" strike="noStrike">
                          <a:effectLst/>
                        </a:rPr>
                        <a:t>NA-23-IMP-UNINA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NA-21-IMP-UNINA</a:t>
                      </a:r>
                      <a:endParaRPr lang="it-IT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NA-15-STO-UNINA</a:t>
                      </a:r>
                      <a:br>
                        <a:rPr lang="it-IT" sz="1000" u="none" strike="noStrike" dirty="0">
                          <a:effectLst/>
                        </a:rPr>
                      </a:br>
                      <a:r>
                        <a:rPr lang="it-IT" sz="1000" u="none" strike="noStrike" dirty="0">
                          <a:effectLst/>
                        </a:rPr>
                        <a:t>NA-16-NET-UNINA</a:t>
                      </a:r>
                      <a:br>
                        <a:rPr lang="it-IT" sz="1000" u="none" strike="noStrike" dirty="0">
                          <a:effectLst/>
                        </a:rPr>
                      </a:br>
                      <a:r>
                        <a:rPr lang="it-IT" sz="1000" u="none" strike="noStrike" dirty="0">
                          <a:effectLst/>
                        </a:rPr>
                        <a:t>NA-17-CAL-UNINA</a:t>
                      </a:r>
                      <a:br>
                        <a:rPr lang="it-IT" sz="1000" u="none" strike="noStrike" dirty="0">
                          <a:effectLst/>
                        </a:rPr>
                      </a:br>
                      <a:r>
                        <a:rPr lang="it-IT" sz="1000" u="none" strike="noStrike" dirty="0">
                          <a:effectLst/>
                        </a:rPr>
                        <a:t>NA-20-NET-UNINA</a:t>
                      </a:r>
                      <a:endParaRPr lang="it-IT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705409"/>
                  </a:ext>
                </a:extLst>
              </a:tr>
              <a:tr h="159059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a)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 dirty="0">
                          <a:effectLst/>
                        </a:rPr>
                        <a:t>€ 964.590,00</a:t>
                      </a:r>
                      <a:endParaRPr lang="it-IT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 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 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 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 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€ 727.249,47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€ 160.770,92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 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€ 76.569,61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extLst>
                  <a:ext uri="{0D108BD9-81ED-4DB2-BD59-A6C34878D82A}">
                    <a16:rowId xmlns:a16="http://schemas.microsoft.com/office/drawing/2014/main" val="2667260551"/>
                  </a:ext>
                </a:extLst>
              </a:tr>
              <a:tr h="159059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b)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€ 81.500,00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 dirty="0">
                          <a:effectLst/>
                        </a:rPr>
                        <a:t> </a:t>
                      </a:r>
                      <a:endParaRPr lang="it-IT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 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 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 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€ 65.411,83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 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€ 16.000,00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€ 88,17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extLst>
                  <a:ext uri="{0D108BD9-81ED-4DB2-BD59-A6C34878D82A}">
                    <a16:rowId xmlns:a16="http://schemas.microsoft.com/office/drawing/2014/main" val="3730291219"/>
                  </a:ext>
                </a:extLst>
              </a:tr>
              <a:tr h="159059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c)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€ 859.350,00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 dirty="0">
                          <a:effectLst/>
                        </a:rPr>
                        <a:t>€ 138.154,02</a:t>
                      </a:r>
                      <a:endParaRPr lang="it-IT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 dirty="0">
                          <a:effectLst/>
                        </a:rPr>
                        <a:t>€ 322.328,88</a:t>
                      </a:r>
                      <a:endParaRPr lang="it-IT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€ 91.413,38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€ 2.269,20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€ 52.428,00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 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€ 252.766,00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-€ 9,48</a:t>
                      </a:r>
                      <a:endParaRPr lang="it-IT" sz="105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extLst>
                  <a:ext uri="{0D108BD9-81ED-4DB2-BD59-A6C34878D82A}">
                    <a16:rowId xmlns:a16="http://schemas.microsoft.com/office/drawing/2014/main" val="3902836405"/>
                  </a:ext>
                </a:extLst>
              </a:tr>
              <a:tr h="159059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d)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€ 300.610,00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 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 dirty="0">
                          <a:effectLst/>
                        </a:rPr>
                        <a:t> </a:t>
                      </a:r>
                      <a:endParaRPr lang="it-IT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 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 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 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 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€ 272.792,00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 dirty="0">
                          <a:effectLst/>
                        </a:rPr>
                        <a:t>€ 27.818,00</a:t>
                      </a:r>
                      <a:endParaRPr lang="it-IT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extLst>
                  <a:ext uri="{0D108BD9-81ED-4DB2-BD59-A6C34878D82A}">
                    <a16:rowId xmlns:a16="http://schemas.microsoft.com/office/drawing/2014/main" val="951191271"/>
                  </a:ext>
                </a:extLst>
              </a:tr>
              <a:tr h="159059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e)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€ 96.620,00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 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 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 dirty="0">
                          <a:effectLst/>
                        </a:rPr>
                        <a:t> </a:t>
                      </a:r>
                      <a:endParaRPr lang="it-IT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 dirty="0">
                          <a:effectLst/>
                        </a:rPr>
                        <a:t> </a:t>
                      </a:r>
                      <a:endParaRPr lang="it-IT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 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 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€ 97.966,00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-€ 1.346,00</a:t>
                      </a:r>
                      <a:endParaRPr lang="it-IT" sz="105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extLst>
                  <a:ext uri="{0D108BD9-81ED-4DB2-BD59-A6C34878D82A}">
                    <a16:rowId xmlns:a16="http://schemas.microsoft.com/office/drawing/2014/main" val="1700156547"/>
                  </a:ext>
                </a:extLst>
              </a:tr>
              <a:tr h="159059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totali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 dirty="0">
                          <a:effectLst/>
                        </a:rPr>
                        <a:t>€ 2.302.670,00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 dirty="0">
                          <a:effectLst/>
                        </a:rPr>
                        <a:t>€ 138.154,02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 dirty="0">
                          <a:effectLst/>
                        </a:rPr>
                        <a:t>€ 322.328,88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 dirty="0">
                          <a:effectLst/>
                        </a:rPr>
                        <a:t>€ 91.413,38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 dirty="0">
                          <a:effectLst/>
                        </a:rPr>
                        <a:t>€ 2.269,20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 dirty="0">
                          <a:effectLst/>
                        </a:rPr>
                        <a:t>€ 845.089,30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 dirty="0">
                          <a:effectLst/>
                        </a:rPr>
                        <a:t>€ 160.770,92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 dirty="0">
                          <a:effectLst/>
                        </a:rPr>
                        <a:t>€ 639.524,00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 dirty="0">
                          <a:effectLst/>
                        </a:rPr>
                        <a:t>€ 103.120,30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extLst>
                  <a:ext uri="{0D108BD9-81ED-4DB2-BD59-A6C34878D82A}">
                    <a16:rowId xmlns:a16="http://schemas.microsoft.com/office/drawing/2014/main" val="31116277"/>
                  </a:ext>
                </a:extLst>
              </a:tr>
              <a:tr h="159059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 </a:t>
                      </a:r>
                      <a:endParaRPr lang="it-IT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u="none" strike="noStrike">
                          <a:effectLst/>
                        </a:rPr>
                        <a:t>(Sotto Soglia)</a:t>
                      </a:r>
                      <a:endParaRPr lang="it-IT" sz="105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u="none" strike="noStrike">
                          <a:effectLst/>
                        </a:rPr>
                        <a:t>(Sopra Soglia)</a:t>
                      </a:r>
                      <a:endParaRPr lang="it-IT" sz="105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u="none" strike="noStrike">
                          <a:effectLst/>
                        </a:rPr>
                        <a:t>(Sotto Soglia)</a:t>
                      </a:r>
                      <a:endParaRPr lang="it-IT" sz="105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u="none" strike="noStrike">
                          <a:effectLst/>
                        </a:rPr>
                        <a:t>(Sotto Soglia)</a:t>
                      </a:r>
                      <a:endParaRPr lang="it-IT" sz="105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u="none" strike="noStrike">
                          <a:effectLst/>
                        </a:rPr>
                        <a:t>(Sopra Soglia)</a:t>
                      </a:r>
                      <a:endParaRPr lang="it-IT" sz="105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u="none" strike="noStrike" dirty="0">
                          <a:effectLst/>
                        </a:rPr>
                        <a:t>(Sotto Soglia)</a:t>
                      </a:r>
                      <a:endParaRPr lang="it-IT" sz="105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u="none" strike="noStrike">
                          <a:effectLst/>
                        </a:rPr>
                        <a:t>(Sopra Soglia)</a:t>
                      </a:r>
                      <a:endParaRPr lang="it-IT" sz="105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residuo</a:t>
                      </a:r>
                      <a:endParaRPr lang="it-IT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extLst>
                  <a:ext uri="{0D108BD9-81ED-4DB2-BD59-A6C34878D82A}">
                    <a16:rowId xmlns:a16="http://schemas.microsoft.com/office/drawing/2014/main" val="3517809318"/>
                  </a:ext>
                </a:extLst>
              </a:tr>
              <a:tr h="15905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>
                          <a:effectLst/>
                        </a:rPr>
                        <a:t>Stato della gara</a:t>
                      </a:r>
                      <a:endParaRPr lang="it-IT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it-IT" sz="1200" b="1" i="1" u="none" strike="noStrike" dirty="0">
                          <a:effectLst/>
                        </a:rPr>
                        <a:t>€ 138.154,02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it-IT" sz="1200" b="1" i="1" u="none" strike="noStrike" dirty="0">
                          <a:effectLst/>
                        </a:rPr>
                        <a:t>€ 322.328,88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it-IT" sz="1200" b="1" i="1" u="none" strike="noStrike" dirty="0">
                          <a:effectLst/>
                        </a:rPr>
                        <a:t>€ 91.413,38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it-IT" sz="1200" b="1" i="1" u="none" strike="noStrike" dirty="0">
                          <a:effectLst/>
                        </a:rPr>
                        <a:t>€ 2.269,20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it-IT" sz="1200" b="1" i="1" u="none" strike="noStrike" dirty="0">
                          <a:effectLst/>
                        </a:rPr>
                        <a:t>€ 845.089,30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it-IT" sz="1200" b="1" i="1" u="none" strike="noStrike" dirty="0">
                          <a:effectLst/>
                        </a:rPr>
                        <a:t>€ 160.770,92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it-IT" sz="1200" b="1" i="1" u="none" strike="noStrike" dirty="0">
                          <a:effectLst/>
                        </a:rPr>
                        <a:t>Da aggiudicare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it-IT" sz="1200" b="1" i="1" u="none" strike="noStrike" dirty="0">
                          <a:effectLst/>
                        </a:rPr>
                        <a:t>€ 103.120,30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extLst>
                  <a:ext uri="{0D108BD9-81ED-4DB2-BD59-A6C34878D82A}">
                    <a16:rowId xmlns:a16="http://schemas.microsoft.com/office/drawing/2014/main" val="3140844339"/>
                  </a:ext>
                </a:extLst>
              </a:tr>
              <a:tr h="159059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50" u="none" strike="noStrike" dirty="0">
                          <a:effectLst/>
                        </a:rPr>
                        <a:t>(o importo finale)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058439"/>
                  </a:ext>
                </a:extLst>
              </a:tr>
              <a:tr h="159059"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extLst>
                  <a:ext uri="{0D108BD9-81ED-4DB2-BD59-A6C34878D82A}">
                    <a16:rowId xmlns:a16="http://schemas.microsoft.com/office/drawing/2014/main" val="3600038485"/>
                  </a:ext>
                </a:extLst>
              </a:tr>
              <a:tr h="159059"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extLst>
                  <a:ext uri="{0D108BD9-81ED-4DB2-BD59-A6C34878D82A}">
                    <a16:rowId xmlns:a16="http://schemas.microsoft.com/office/drawing/2014/main" val="1083466168"/>
                  </a:ext>
                </a:extLst>
              </a:tr>
              <a:tr h="159059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a)</a:t>
                      </a:r>
                      <a:r>
                        <a:rPr lang="it-IT" sz="600" u="none" strike="noStrike">
                          <a:effectLst/>
                        </a:rPr>
                        <a:t>      </a:t>
                      </a:r>
                      <a:r>
                        <a:rPr lang="it-IT" sz="1000" u="none" strike="noStrike">
                          <a:effectLst/>
                        </a:rPr>
                        <a:t>“Impiantistica a supporto per sede Napoli”;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649" marR="6627" marT="6627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extLst>
                  <a:ext uri="{0D108BD9-81ED-4DB2-BD59-A6C34878D82A}">
                    <a16:rowId xmlns:a16="http://schemas.microsoft.com/office/drawing/2014/main" val="1404522593"/>
                  </a:ext>
                </a:extLst>
              </a:tr>
              <a:tr h="159059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b)</a:t>
                      </a:r>
                      <a:r>
                        <a:rPr lang="it-IT" sz="600" u="none" strike="noStrike">
                          <a:effectLst/>
                        </a:rPr>
                        <a:t>      </a:t>
                      </a:r>
                      <a:r>
                        <a:rPr lang="it-IT" sz="1000" u="none" strike="noStrike">
                          <a:effectLst/>
                        </a:rPr>
                        <a:t>“Realizzazione rete LAN/MAN/WAN per sede Napoli”;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649" marR="6627" marT="6627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extLst>
                  <a:ext uri="{0D108BD9-81ED-4DB2-BD59-A6C34878D82A}">
                    <a16:rowId xmlns:a16="http://schemas.microsoft.com/office/drawing/2014/main" val="2196446071"/>
                  </a:ext>
                </a:extLst>
              </a:tr>
              <a:tr h="159059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c)</a:t>
                      </a:r>
                      <a:r>
                        <a:rPr lang="it-IT" sz="600" u="none" strike="noStrike">
                          <a:effectLst/>
                        </a:rPr>
                        <a:t>       </a:t>
                      </a:r>
                      <a:r>
                        <a:rPr lang="it-IT" sz="1000" u="none" strike="noStrike">
                          <a:effectLst/>
                        </a:rPr>
                        <a:t>“Potenziamento nodi di calcolo HTC/HPC per sede Napoli”;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649" marR="6627" marT="6627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extLst>
                  <a:ext uri="{0D108BD9-81ED-4DB2-BD59-A6C34878D82A}">
                    <a16:rowId xmlns:a16="http://schemas.microsoft.com/office/drawing/2014/main" val="3859457499"/>
                  </a:ext>
                </a:extLst>
              </a:tr>
              <a:tr h="159059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d)</a:t>
                      </a:r>
                      <a:r>
                        <a:rPr lang="it-IT" sz="600" u="none" strike="noStrike">
                          <a:effectLst/>
                        </a:rPr>
                        <a:t>      </a:t>
                      </a:r>
                      <a:r>
                        <a:rPr lang="it-IT" sz="1000" u="none" strike="noStrike">
                          <a:effectLst/>
                        </a:rPr>
                        <a:t>“Potenziamento dei sistemi di storage per sede Napoli”;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649" marR="6627" marT="6627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extLst>
                  <a:ext uri="{0D108BD9-81ED-4DB2-BD59-A6C34878D82A}">
                    <a16:rowId xmlns:a16="http://schemas.microsoft.com/office/drawing/2014/main" val="4195869501"/>
                  </a:ext>
                </a:extLst>
              </a:tr>
              <a:tr h="159059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e)</a:t>
                      </a:r>
                      <a:r>
                        <a:rPr lang="it-IT" sz="600" u="none" strike="noStrike">
                          <a:effectLst/>
                        </a:rPr>
                        <a:t>       </a:t>
                      </a:r>
                      <a:r>
                        <a:rPr lang="it-IT" sz="1000" u="none" strike="noStrike">
                          <a:effectLst/>
                        </a:rPr>
                        <a:t>“Attivazione nodo distribuito IPCEI-HPC-BDA”.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649" marR="6627" marT="6627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27" marR="6627" marT="6627" marB="0" anchor="ctr"/>
                </a:tc>
                <a:extLst>
                  <a:ext uri="{0D108BD9-81ED-4DB2-BD59-A6C34878D82A}">
                    <a16:rowId xmlns:a16="http://schemas.microsoft.com/office/drawing/2014/main" val="42244003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592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15173</TotalTime>
  <Words>562</Words>
  <Application>Microsoft Office PowerPoint</Application>
  <PresentationFormat>Widescreen</PresentationFormat>
  <Paragraphs>164</Paragraphs>
  <Slides>5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di Office</vt:lpstr>
      <vt:lpstr>UNINA</vt:lpstr>
      <vt:lpstr>UNINA</vt:lpstr>
      <vt:lpstr>CNR-NA (SPIN e ISASI)</vt:lpstr>
      <vt:lpstr>Rete monitoraggio</vt:lpstr>
      <vt:lpstr>Situazione fondi UNINA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Ibisco per le CSN e organizzazione gare</dc:title>
  <dc:creator>Utente di Microsoft Office</dc:creator>
  <cp:lastModifiedBy>GUIDO RUSSO</cp:lastModifiedBy>
  <cp:revision>550</cp:revision>
  <cp:lastPrinted>2020-04-25T14:55:16Z</cp:lastPrinted>
  <dcterms:created xsi:type="dcterms:W3CDTF">2018-10-22T13:38:33Z</dcterms:created>
  <dcterms:modified xsi:type="dcterms:W3CDTF">2020-11-25T12:41:02Z</dcterms:modified>
</cp:coreProperties>
</file>