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382" r:id="rId3"/>
    <p:sldId id="394" r:id="rId4"/>
    <p:sldId id="353" r:id="rId5"/>
    <p:sldId id="383" r:id="rId6"/>
    <p:sldId id="393" r:id="rId7"/>
    <p:sldId id="374" r:id="rId8"/>
    <p:sldId id="384" r:id="rId9"/>
    <p:sldId id="389" r:id="rId10"/>
    <p:sldId id="385" r:id="rId11"/>
    <p:sldId id="387" r:id="rId12"/>
    <p:sldId id="377" r:id="rId13"/>
    <p:sldId id="379" r:id="rId14"/>
    <p:sldId id="380" r:id="rId15"/>
    <p:sldId id="354" r:id="rId16"/>
    <p:sldId id="381" r:id="rId17"/>
    <p:sldId id="373" r:id="rId18"/>
    <p:sldId id="395" r:id="rId19"/>
    <p:sldId id="397" r:id="rId2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3"/>
    <p:restoredTop sz="94830"/>
  </p:normalViewPr>
  <p:slideViewPr>
    <p:cSldViewPr snapToGrid="0" snapToObjects="1">
      <p:cViewPr varScale="1">
        <p:scale>
          <a:sx n="117" d="100"/>
          <a:sy n="117" d="100"/>
        </p:scale>
        <p:origin x="32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gianpaolocarlino/Documenti%20New/PON/IBISCO/Schede/IBISCO%20Schede-v2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gianpaolocarlino/Documenti%20New/PON/IBISCO/Schede/IBISCO%20Schede-v20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it-IT"/>
              <a:t>Profilo</a:t>
            </a:r>
            <a:r>
              <a:rPr lang="it-IT" baseline="0"/>
              <a:t> Finanziario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Somma Ass. o Var.</c:v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numRef>
              <c:f>'Profilo Finanziario'!$B$11:$B$24</c:f>
              <c:numCache>
                <c:formatCode>0</c:formatCode>
                <c:ptCount val="14"/>
                <c:pt idx="0">
                  <c:v>7</c:v>
                </c:pt>
                <c:pt idx="1">
                  <c:v>8</c:v>
                </c:pt>
                <c:pt idx="2">
                  <c:v>9</c:v>
                </c:pt>
                <c:pt idx="3">
                  <c:v>10</c:v>
                </c:pt>
                <c:pt idx="4">
                  <c:v>11</c:v>
                </c:pt>
                <c:pt idx="5">
                  <c:v>12</c:v>
                </c:pt>
                <c:pt idx="6">
                  <c:v>13</c:v>
                </c:pt>
                <c:pt idx="7">
                  <c:v>14</c:v>
                </c:pt>
                <c:pt idx="8">
                  <c:v>15</c:v>
                </c:pt>
                <c:pt idx="9">
                  <c:v>16</c:v>
                </c:pt>
                <c:pt idx="10">
                  <c:v>17</c:v>
                </c:pt>
                <c:pt idx="11">
                  <c:v>18</c:v>
                </c:pt>
                <c:pt idx="12">
                  <c:v>19</c:v>
                </c:pt>
                <c:pt idx="13">
                  <c:v>20</c:v>
                </c:pt>
              </c:numCache>
            </c:numRef>
          </c:cat>
          <c:val>
            <c:numRef>
              <c:f>'Profilo Finanziario'!$E$11:$E$24</c:f>
              <c:numCache>
                <c:formatCode>#,##0\ "€"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705913.98</c:v>
                </c:pt>
                <c:pt idx="3">
                  <c:v>196560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113750</c:v>
                </c:pt>
                <c:pt idx="9">
                  <c:v>0</c:v>
                </c:pt>
                <c:pt idx="10">
                  <c:v>15810</c:v>
                </c:pt>
                <c:pt idx="11">
                  <c:v>199010</c:v>
                </c:pt>
                <c:pt idx="12">
                  <c:v>985200</c:v>
                </c:pt>
                <c:pt idx="13">
                  <c:v>531260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A6-5E42-AB0B-25AE10210CE2}"/>
            </c:ext>
          </c:extLst>
        </c:ser>
        <c:ser>
          <c:idx val="2"/>
          <c:order val="1"/>
          <c:tx>
            <c:v>Spesa Fatturata + IVA</c:v>
          </c:tx>
          <c:spPr>
            <a:solidFill>
              <a:schemeClr val="accent6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numRef>
              <c:f>'Profilo Finanziario'!$B$11:$B$24</c:f>
              <c:numCache>
                <c:formatCode>0</c:formatCode>
                <c:ptCount val="14"/>
                <c:pt idx="0">
                  <c:v>7</c:v>
                </c:pt>
                <c:pt idx="1">
                  <c:v>8</c:v>
                </c:pt>
                <c:pt idx="2">
                  <c:v>9</c:v>
                </c:pt>
                <c:pt idx="3">
                  <c:v>10</c:v>
                </c:pt>
                <c:pt idx="4">
                  <c:v>11</c:v>
                </c:pt>
                <c:pt idx="5">
                  <c:v>12</c:v>
                </c:pt>
                <c:pt idx="6">
                  <c:v>13</c:v>
                </c:pt>
                <c:pt idx="7">
                  <c:v>14</c:v>
                </c:pt>
                <c:pt idx="8">
                  <c:v>15</c:v>
                </c:pt>
                <c:pt idx="9">
                  <c:v>16</c:v>
                </c:pt>
                <c:pt idx="10">
                  <c:v>17</c:v>
                </c:pt>
                <c:pt idx="11">
                  <c:v>18</c:v>
                </c:pt>
                <c:pt idx="12">
                  <c:v>19</c:v>
                </c:pt>
                <c:pt idx="13">
                  <c:v>20</c:v>
                </c:pt>
              </c:numCache>
            </c:numRef>
          </c:cat>
          <c:val>
            <c:numRef>
              <c:f>'Profilo Finanziario'!$G$11:$G$24</c:f>
              <c:numCache>
                <c:formatCode>#,##0\ "€"</c:formatCode>
                <c:ptCount val="14"/>
                <c:pt idx="0">
                  <c:v>0</c:v>
                </c:pt>
                <c:pt idx="1">
                  <c:v>125856.41999999998</c:v>
                </c:pt>
                <c:pt idx="2">
                  <c:v>652740.26</c:v>
                </c:pt>
                <c:pt idx="3">
                  <c:v>0</c:v>
                </c:pt>
                <c:pt idx="4">
                  <c:v>196252.76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108743.48</c:v>
                </c:pt>
                <c:pt idx="9">
                  <c:v>0</c:v>
                </c:pt>
                <c:pt idx="10">
                  <c:v>15705.791999999999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4A6-5E42-AB0B-25AE10210CE2}"/>
            </c:ext>
          </c:extLst>
        </c:ser>
        <c:ser>
          <c:idx val="3"/>
          <c:order val="2"/>
          <c:tx>
            <c:v>Previsione Spesa</c:v>
          </c:tx>
          <c:spPr>
            <a:solidFill>
              <a:srgbClr val="FF000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numRef>
              <c:f>'Profilo Finanziario'!$B$11:$B$24</c:f>
              <c:numCache>
                <c:formatCode>0</c:formatCode>
                <c:ptCount val="14"/>
                <c:pt idx="0">
                  <c:v>7</c:v>
                </c:pt>
                <c:pt idx="1">
                  <c:v>8</c:v>
                </c:pt>
                <c:pt idx="2">
                  <c:v>9</c:v>
                </c:pt>
                <c:pt idx="3">
                  <c:v>10</c:v>
                </c:pt>
                <c:pt idx="4">
                  <c:v>11</c:v>
                </c:pt>
                <c:pt idx="5">
                  <c:v>12</c:v>
                </c:pt>
                <c:pt idx="6">
                  <c:v>13</c:v>
                </c:pt>
                <c:pt idx="7">
                  <c:v>14</c:v>
                </c:pt>
                <c:pt idx="8">
                  <c:v>15</c:v>
                </c:pt>
                <c:pt idx="9">
                  <c:v>16</c:v>
                </c:pt>
                <c:pt idx="10">
                  <c:v>17</c:v>
                </c:pt>
                <c:pt idx="11">
                  <c:v>18</c:v>
                </c:pt>
                <c:pt idx="12">
                  <c:v>19</c:v>
                </c:pt>
                <c:pt idx="13">
                  <c:v>20</c:v>
                </c:pt>
              </c:numCache>
            </c:numRef>
          </c:cat>
          <c:val>
            <c:numRef>
              <c:f>'Profilo Finanziario'!$H$11:$H$24</c:f>
              <c:numCache>
                <c:formatCode>#,##0\ "€"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132980</c:v>
                </c:pt>
                <c:pt idx="12">
                  <c:v>0</c:v>
                </c:pt>
                <c:pt idx="13">
                  <c:v>1428474.4020879997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4A6-5E42-AB0B-25AE10210CE2}"/>
            </c:ext>
          </c:extLst>
        </c:ser>
        <c:ser>
          <c:idx val="1"/>
          <c:order val="3"/>
          <c:tx>
            <c:v>Somma Rendicontata</c:v>
          </c:tx>
          <c:spPr>
            <a:solidFill>
              <a:srgbClr val="FFFF0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numRef>
              <c:f>'Profilo Finanziario'!$B$11:$B$24</c:f>
              <c:numCache>
                <c:formatCode>0</c:formatCode>
                <c:ptCount val="14"/>
                <c:pt idx="0">
                  <c:v>7</c:v>
                </c:pt>
                <c:pt idx="1">
                  <c:v>8</c:v>
                </c:pt>
                <c:pt idx="2">
                  <c:v>9</c:v>
                </c:pt>
                <c:pt idx="3">
                  <c:v>10</c:v>
                </c:pt>
                <c:pt idx="4">
                  <c:v>11</c:v>
                </c:pt>
                <c:pt idx="5">
                  <c:v>12</c:v>
                </c:pt>
                <c:pt idx="6">
                  <c:v>13</c:v>
                </c:pt>
                <c:pt idx="7">
                  <c:v>14</c:v>
                </c:pt>
                <c:pt idx="8">
                  <c:v>15</c:v>
                </c:pt>
                <c:pt idx="9">
                  <c:v>16</c:v>
                </c:pt>
                <c:pt idx="10">
                  <c:v>17</c:v>
                </c:pt>
                <c:pt idx="11">
                  <c:v>18</c:v>
                </c:pt>
                <c:pt idx="12">
                  <c:v>19</c:v>
                </c:pt>
                <c:pt idx="13">
                  <c:v>20</c:v>
                </c:pt>
              </c:numCache>
            </c:numRef>
          </c:cat>
          <c:val>
            <c:numRef>
              <c:f>'Profilo Finanziario'!$I$11:$I$24</c:f>
              <c:numCache>
                <c:formatCode>#,##0\ "€"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1010414.88</c:v>
                </c:pt>
                <c:pt idx="10">
                  <c:v>0</c:v>
                </c:pt>
                <c:pt idx="11">
                  <c:v>148685.79199999999</c:v>
                </c:pt>
                <c:pt idx="12">
                  <c:v>0</c:v>
                </c:pt>
                <c:pt idx="13">
                  <c:v>1419254.4020879997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4A6-5E42-AB0B-25AE10210C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591412991"/>
        <c:axId val="1591363135"/>
      </c:barChart>
      <c:catAx>
        <c:axId val="1591412991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91363135"/>
        <c:crosses val="autoZero"/>
        <c:auto val="1"/>
        <c:lblAlgn val="ctr"/>
        <c:lblOffset val="100"/>
        <c:noMultiLvlLbl val="0"/>
      </c:catAx>
      <c:valAx>
        <c:axId val="1591363135"/>
        <c:scaling>
          <c:orientation val="minMax"/>
          <c:max val="200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#,##0\ &quot;€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914129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it-IT"/>
              <a:t>Profilo Finanziario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Spesa Ass. o Var.</c:v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val>
            <c:numRef>
              <c:f>'Profilo Finanziario'!$E$5:$E$36</c:f>
              <c:numCache>
                <c:formatCode>#,##0\ "€"</c:formatCode>
                <c:ptCount val="3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705913.98</c:v>
                </c:pt>
                <c:pt idx="9">
                  <c:v>196560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113750</c:v>
                </c:pt>
                <c:pt idx="15">
                  <c:v>0</c:v>
                </c:pt>
                <c:pt idx="16">
                  <c:v>15810</c:v>
                </c:pt>
                <c:pt idx="17">
                  <c:v>199010</c:v>
                </c:pt>
                <c:pt idx="18">
                  <c:v>985200</c:v>
                </c:pt>
                <c:pt idx="19">
                  <c:v>531260</c:v>
                </c:pt>
                <c:pt idx="20">
                  <c:v>845760.12000000011</c:v>
                </c:pt>
                <c:pt idx="21">
                  <c:v>3934115.98</c:v>
                </c:pt>
                <c:pt idx="22">
                  <c:v>663840</c:v>
                </c:pt>
                <c:pt idx="23">
                  <c:v>3671160</c:v>
                </c:pt>
                <c:pt idx="24">
                  <c:v>4203579.5</c:v>
                </c:pt>
                <c:pt idx="25">
                  <c:v>0</c:v>
                </c:pt>
                <c:pt idx="26">
                  <c:v>877750</c:v>
                </c:pt>
                <c:pt idx="27">
                  <c:v>1677552.98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FC-E24B-8FBB-6F3C6E2B6034}"/>
            </c:ext>
          </c:extLst>
        </c:ser>
        <c:ser>
          <c:idx val="2"/>
          <c:order val="1"/>
          <c:tx>
            <c:v>Spesa Fatturata + IVA</c:v>
          </c:tx>
          <c:spPr>
            <a:solidFill>
              <a:schemeClr val="accent6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val>
            <c:numRef>
              <c:f>'Profilo Finanziario'!$G$5:$G$36</c:f>
              <c:numCache>
                <c:formatCode>#,##0\ "€"</c:formatCode>
                <c:ptCount val="3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125856.41999999998</c:v>
                </c:pt>
                <c:pt idx="8">
                  <c:v>652740.26</c:v>
                </c:pt>
                <c:pt idx="9">
                  <c:v>0</c:v>
                </c:pt>
                <c:pt idx="10">
                  <c:v>196252.76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108743.48</c:v>
                </c:pt>
                <c:pt idx="15">
                  <c:v>0</c:v>
                </c:pt>
                <c:pt idx="16">
                  <c:v>15705.791999999999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3FC-E24B-8FBB-6F3C6E2B6034}"/>
            </c:ext>
          </c:extLst>
        </c:ser>
        <c:ser>
          <c:idx val="4"/>
          <c:order val="2"/>
          <c:tx>
            <c:v>Previsione Spesa</c:v>
          </c:tx>
          <c:spPr>
            <a:solidFill>
              <a:srgbClr val="FF000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val>
            <c:numRef>
              <c:f>'Profilo Finanziario'!$H$5:$H$36</c:f>
              <c:numCache>
                <c:formatCode>#,##0\ "€"</c:formatCode>
                <c:ptCount val="3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132980</c:v>
                </c:pt>
                <c:pt idx="18">
                  <c:v>0</c:v>
                </c:pt>
                <c:pt idx="19">
                  <c:v>1428474.4020879997</c:v>
                </c:pt>
                <c:pt idx="20">
                  <c:v>845089.30299999996</c:v>
                </c:pt>
                <c:pt idx="21">
                  <c:v>5906234.2800000003</c:v>
                </c:pt>
                <c:pt idx="22">
                  <c:v>1947040</c:v>
                </c:pt>
                <c:pt idx="23">
                  <c:v>1937460</c:v>
                </c:pt>
                <c:pt idx="24">
                  <c:v>2583771.96</c:v>
                </c:pt>
                <c:pt idx="25">
                  <c:v>0</c:v>
                </c:pt>
                <c:pt idx="26">
                  <c:v>0</c:v>
                </c:pt>
                <c:pt idx="27">
                  <c:v>1675632.98</c:v>
                </c:pt>
                <c:pt idx="28">
                  <c:v>860390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3FC-E24B-8FBB-6F3C6E2B6034}"/>
            </c:ext>
          </c:extLst>
        </c:ser>
        <c:ser>
          <c:idx val="3"/>
          <c:order val="3"/>
          <c:tx>
            <c:v>Somma Rendicontata</c:v>
          </c:tx>
          <c:spPr>
            <a:solidFill>
              <a:srgbClr val="FFFF0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val>
            <c:numRef>
              <c:f>'Profilo Finanziario'!$I$5:$I$36</c:f>
              <c:numCache>
                <c:formatCode>#,##0\ "€"</c:formatCode>
                <c:ptCount val="3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1010414.88</c:v>
                </c:pt>
                <c:pt idx="16">
                  <c:v>0</c:v>
                </c:pt>
                <c:pt idx="17">
                  <c:v>148685.79199999999</c:v>
                </c:pt>
                <c:pt idx="18">
                  <c:v>0</c:v>
                </c:pt>
                <c:pt idx="19">
                  <c:v>1419254.4020879997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3FC-E24B-8FBB-6F3C6E2B60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603309311"/>
        <c:axId val="1336321423"/>
      </c:barChart>
      <c:catAx>
        <c:axId val="16033093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336321423"/>
        <c:crosses val="autoZero"/>
        <c:auto val="1"/>
        <c:lblAlgn val="ctr"/>
        <c:lblOffset val="100"/>
        <c:noMultiLvlLbl val="0"/>
      </c:catAx>
      <c:valAx>
        <c:axId val="1336321423"/>
        <c:scaling>
          <c:orientation val="minMax"/>
          <c:max val="5500000"/>
          <c:min val="1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#,##0\ &quot;€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603309311"/>
        <c:crosses val="autoZero"/>
        <c:crossBetween val="between"/>
        <c:majorUnit val="500000"/>
        <c:minorUnit val="1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A9FFD4-A7E0-8B49-B1AF-B8B2EB978813}" type="datetimeFigureOut">
              <a:rPr lang="it-IT" smtClean="0"/>
              <a:t>24/11/20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6BA4D6-1DEF-5447-8901-10FD967449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6597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03453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9806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95799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50167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859176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459941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20072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03817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80078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6779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98654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60396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02723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27487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15136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94764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4291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- 25/11/20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0796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- 25/11/20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205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- 25/11/20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2471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838199" y="6356350"/>
            <a:ext cx="3084444" cy="365125"/>
          </a:xfrm>
        </p:spPr>
        <p:txBody>
          <a:bodyPr/>
          <a:lstStyle/>
          <a:p>
            <a:r>
              <a:rPr lang="it-IT"/>
              <a:t>Comitato Scientifico IBiSCo - 25/11/20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763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- 25/11/20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1926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- 25/11/20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1513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- 25/11/20</a:t>
            </a: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5870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- 25/11/20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8911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- 25/11/20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6382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- 25/11/20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577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- 25/11/20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203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Comitato Scientifico IBiSCo - 25/11/20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G. Carlino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579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806824" y="1940864"/>
            <a:ext cx="10314257" cy="1752159"/>
          </a:xfrm>
        </p:spPr>
        <p:txBody>
          <a:bodyPr>
            <a:normAutofit/>
          </a:bodyPr>
          <a:lstStyle/>
          <a:p>
            <a:r>
              <a:rPr lang="it-IT" dirty="0" err="1"/>
              <a:t>I.Bi.S.Co</a:t>
            </a:r>
            <a:r>
              <a:rPr lang="it-IT" dirty="0"/>
              <a:t>.</a:t>
            </a:r>
            <a:br>
              <a:rPr lang="it-IT" dirty="0"/>
            </a:br>
            <a:r>
              <a:rPr lang="it-IT" dirty="0"/>
              <a:t>Stato attività </a:t>
            </a:r>
            <a:endParaRPr lang="it-IT" sz="40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6787" y="5377728"/>
            <a:ext cx="9634330" cy="1101449"/>
          </a:xfrm>
        </p:spPr>
        <p:txBody>
          <a:bodyPr>
            <a:noAutofit/>
          </a:bodyPr>
          <a:lstStyle/>
          <a:p>
            <a:r>
              <a:rPr lang="it-IT" sz="2000" dirty="0"/>
              <a:t>Riunione Comitato Scientifico</a:t>
            </a:r>
          </a:p>
          <a:p>
            <a:r>
              <a:rPr lang="it-IT" sz="2000" dirty="0"/>
              <a:t>G. Carlino – INFN Napoli      </a:t>
            </a:r>
          </a:p>
          <a:p>
            <a:r>
              <a:rPr lang="it-IT" sz="2000" dirty="0"/>
              <a:t>25/11/2020</a:t>
            </a:r>
          </a:p>
        </p:txBody>
      </p:sp>
      <p:pic>
        <p:nvPicPr>
          <p:cNvPr id="5" name="Segnaposto contenuto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95E8E4B3-0D19-224E-BFCC-1EC94C48723D}"/>
              </a:ext>
            </a:extLst>
          </p:cNvPr>
          <p:cNvSpPr txBox="1"/>
          <p:nvPr/>
        </p:nvSpPr>
        <p:spPr>
          <a:xfrm>
            <a:off x="12049432" y="134210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242208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Procedure in corso - III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- 25/11/20</a:t>
            </a:r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D4CD682E-DDCC-9E4A-AD20-EDF69D114E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2427546"/>
              </p:ext>
            </p:extLst>
          </p:nvPr>
        </p:nvGraphicFramePr>
        <p:xfrm>
          <a:off x="838199" y="1447588"/>
          <a:ext cx="10543541" cy="36362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5297">
                  <a:extLst>
                    <a:ext uri="{9D8B030D-6E8A-4147-A177-3AD203B41FA5}">
                      <a16:colId xmlns:a16="http://schemas.microsoft.com/office/drawing/2014/main" val="2772967881"/>
                    </a:ext>
                  </a:extLst>
                </a:gridCol>
                <a:gridCol w="1734669">
                  <a:extLst>
                    <a:ext uri="{9D8B030D-6E8A-4147-A177-3AD203B41FA5}">
                      <a16:colId xmlns:a16="http://schemas.microsoft.com/office/drawing/2014/main" val="877042304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770648106"/>
                    </a:ext>
                  </a:extLst>
                </a:gridCol>
                <a:gridCol w="1844904">
                  <a:extLst>
                    <a:ext uri="{9D8B030D-6E8A-4147-A177-3AD203B41FA5}">
                      <a16:colId xmlns:a16="http://schemas.microsoft.com/office/drawing/2014/main" val="949732260"/>
                    </a:ext>
                  </a:extLst>
                </a:gridCol>
                <a:gridCol w="1482645">
                  <a:extLst>
                    <a:ext uri="{9D8B030D-6E8A-4147-A177-3AD203B41FA5}">
                      <a16:colId xmlns:a16="http://schemas.microsoft.com/office/drawing/2014/main" val="4252963647"/>
                    </a:ext>
                  </a:extLst>
                </a:gridCol>
                <a:gridCol w="1315086">
                  <a:extLst>
                    <a:ext uri="{9D8B030D-6E8A-4147-A177-3AD203B41FA5}">
                      <a16:colId xmlns:a16="http://schemas.microsoft.com/office/drawing/2014/main" val="3136778159"/>
                    </a:ext>
                  </a:extLst>
                </a:gridCol>
                <a:gridCol w="1498600">
                  <a:extLst>
                    <a:ext uri="{9D8B030D-6E8A-4147-A177-3AD203B41FA5}">
                      <a16:colId xmlns:a16="http://schemas.microsoft.com/office/drawing/2014/main" val="3675993845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3433958089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val="3624153989"/>
                    </a:ext>
                  </a:extLst>
                </a:gridCol>
              </a:tblGrid>
              <a:tr h="669531"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Bene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Tipo gara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Tipo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Somma assentita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Somma Variata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Importo a base di gara 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t-IT" dirty="0"/>
                        <a:t>Bando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it-IT" dirty="0"/>
                        <a:t>Bando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6325932"/>
                  </a:ext>
                </a:extLst>
              </a:tr>
              <a:tr h="370840">
                <a:tc gridSpan="9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>
                          <a:solidFill>
                            <a:schemeClr val="accent1"/>
                          </a:solidFill>
                        </a:rPr>
                        <a:t>Acquisti deliberati in attesa di bando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36751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BA-30-NET-INFN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/>
                        <a:t>aperta</a:t>
                      </a: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Rete BA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549.580,00 €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549.580,00 €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12/20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0211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CT-13-NET-INFN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/>
                        <a:t>aperta</a:t>
                      </a: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Rete CT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444.060,00 €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444.060,00 €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12/20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60728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NA-35-NET-INFN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/>
                        <a:t>aperta</a:t>
                      </a: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Rete NA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634.040,00 €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634.040,00 €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12/20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70448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LNF-06-NET-INFN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aperta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Rete LNF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107.000,00 €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107.000,00 €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12/20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63679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LNF-05-CAL-INAF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aperta L1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Server INAF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107.750,00 €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107.750,00 €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11/20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23666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LNF-03-CAL-INAF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aperta L2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CPU HTC UNAF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 242.438,80 €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 242.438,80 €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11/20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08823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LNF-04-STO-INAF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aperta L3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Storage INAF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152.012,00 €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152.012,00 €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11/20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353724"/>
                  </a:ext>
                </a:extLst>
              </a:tr>
            </a:tbl>
          </a:graphicData>
        </a:graphic>
      </p:graphicFrame>
      <p:sp>
        <p:nvSpPr>
          <p:cNvPr id="9" name="CasellaDiTesto 8">
            <a:extLst>
              <a:ext uri="{FF2B5EF4-FFF2-40B4-BE49-F238E27FC236}">
                <a16:creationId xmlns:a16="http://schemas.microsoft.com/office/drawing/2014/main" id="{C155AD7C-7720-A042-AFC3-384A644CE18D}"/>
              </a:ext>
            </a:extLst>
          </p:cNvPr>
          <p:cNvSpPr txBox="1"/>
          <p:nvPr/>
        </p:nvSpPr>
        <p:spPr>
          <a:xfrm>
            <a:off x="958661" y="5396929"/>
            <a:ext cx="10302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5 - 7. Bando previsto in questi giorni</a:t>
            </a:r>
          </a:p>
        </p:txBody>
      </p:sp>
    </p:spTree>
    <p:extLst>
      <p:ext uri="{BB962C8B-B14F-4D97-AF65-F5344CB8AC3E}">
        <p14:creationId xmlns:p14="http://schemas.microsoft.com/office/powerpoint/2010/main" val="24874724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Procedure in corso - IV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- 25/11/20</a:t>
            </a:r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D4CD682E-DDCC-9E4A-AD20-EDF69D114E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8903330"/>
              </p:ext>
            </p:extLst>
          </p:nvPr>
        </p:nvGraphicFramePr>
        <p:xfrm>
          <a:off x="881015" y="1379621"/>
          <a:ext cx="10543541" cy="32654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5297">
                  <a:extLst>
                    <a:ext uri="{9D8B030D-6E8A-4147-A177-3AD203B41FA5}">
                      <a16:colId xmlns:a16="http://schemas.microsoft.com/office/drawing/2014/main" val="2772967881"/>
                    </a:ext>
                  </a:extLst>
                </a:gridCol>
                <a:gridCol w="1734669">
                  <a:extLst>
                    <a:ext uri="{9D8B030D-6E8A-4147-A177-3AD203B41FA5}">
                      <a16:colId xmlns:a16="http://schemas.microsoft.com/office/drawing/2014/main" val="877042304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770648106"/>
                    </a:ext>
                  </a:extLst>
                </a:gridCol>
                <a:gridCol w="1844904">
                  <a:extLst>
                    <a:ext uri="{9D8B030D-6E8A-4147-A177-3AD203B41FA5}">
                      <a16:colId xmlns:a16="http://schemas.microsoft.com/office/drawing/2014/main" val="949732260"/>
                    </a:ext>
                  </a:extLst>
                </a:gridCol>
                <a:gridCol w="1482645">
                  <a:extLst>
                    <a:ext uri="{9D8B030D-6E8A-4147-A177-3AD203B41FA5}">
                      <a16:colId xmlns:a16="http://schemas.microsoft.com/office/drawing/2014/main" val="4252963647"/>
                    </a:ext>
                  </a:extLst>
                </a:gridCol>
                <a:gridCol w="1315086">
                  <a:extLst>
                    <a:ext uri="{9D8B030D-6E8A-4147-A177-3AD203B41FA5}">
                      <a16:colId xmlns:a16="http://schemas.microsoft.com/office/drawing/2014/main" val="3136778159"/>
                    </a:ext>
                  </a:extLst>
                </a:gridCol>
                <a:gridCol w="1498600">
                  <a:extLst>
                    <a:ext uri="{9D8B030D-6E8A-4147-A177-3AD203B41FA5}">
                      <a16:colId xmlns:a16="http://schemas.microsoft.com/office/drawing/2014/main" val="3675993845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3433958089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val="3624153989"/>
                    </a:ext>
                  </a:extLst>
                </a:gridCol>
              </a:tblGrid>
              <a:tr h="669531"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Bene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Tipo gara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Tipo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Somma assentita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Somma Variata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Importo a base di gara 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t-IT" dirty="0"/>
                        <a:t>Bando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it-IT" dirty="0"/>
                        <a:t>Bando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6325932"/>
                  </a:ext>
                </a:extLst>
              </a:tr>
              <a:tr h="370840">
                <a:tc gridSpan="9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>
                          <a:solidFill>
                            <a:schemeClr val="accent1"/>
                          </a:solidFill>
                        </a:rPr>
                        <a:t>Acquisti in preparazione approvati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36751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CT-01-CAL-INFN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aperta L1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/>
                        <a:t>CPU HTC CT</a:t>
                      </a: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985.200,00 €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971.063,33 €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0211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CT-*-CAL-INFN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aperta L2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/>
                        <a:t>CPU HPC CT</a:t>
                      </a: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1.352.740,00 €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/>
                        <a:t>1.352.740,00 €</a:t>
                      </a: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60728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CT-07-CAL-INFN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aperta L3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/>
                        <a:t>Server CT</a:t>
                      </a: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1.074.468,98 €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t-IT" sz="1600"/>
                        <a:t>917.058,88 €</a:t>
                      </a: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70448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CT-*-STO-INFN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aperta L4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Storage CT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868.090,00 €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898.913,77 €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63679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CT-05-NET-INFN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err="1"/>
                        <a:t>consip</a:t>
                      </a: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Switch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9.220,00 €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9.220,00 €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30551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BA-19-STO-UNIBA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aperta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Tape Library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651.700,00 €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651.700,00 €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544863"/>
                  </a:ext>
                </a:extLst>
              </a:tr>
            </a:tbl>
          </a:graphicData>
        </a:graphic>
      </p:graphicFrame>
      <p:sp>
        <p:nvSpPr>
          <p:cNvPr id="10" name="CasellaDiTesto 9">
            <a:extLst>
              <a:ext uri="{FF2B5EF4-FFF2-40B4-BE49-F238E27FC236}">
                <a16:creationId xmlns:a16="http://schemas.microsoft.com/office/drawing/2014/main" id="{C4922CCD-B63A-AA4A-834B-68EDC2D0ACB6}"/>
              </a:ext>
            </a:extLst>
          </p:cNvPr>
          <p:cNvSpPr txBox="1"/>
          <p:nvPr/>
        </p:nvSpPr>
        <p:spPr>
          <a:xfrm>
            <a:off x="1095454" y="5956240"/>
            <a:ext cx="25699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it-IT" sz="1000" dirty="0"/>
              <a:t>CT-*-CAL-INFN: CT-09-CAL / CT-10-CAL </a:t>
            </a:r>
          </a:p>
          <a:p>
            <a:pPr marL="342900" indent="-342900">
              <a:buFont typeface="+mj-lt"/>
              <a:buAutoNum type="arabicPeriod" startAt="4"/>
            </a:pPr>
            <a:r>
              <a:rPr lang="it-IT" sz="1000" dirty="0"/>
              <a:t>CT-*-STO-INFN: CT-02-STO / CT-08-STO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C6C2AE9A-CF02-494A-A242-6107971210B6}"/>
              </a:ext>
            </a:extLst>
          </p:cNvPr>
          <p:cNvSpPr txBox="1"/>
          <p:nvPr/>
        </p:nvSpPr>
        <p:spPr>
          <a:xfrm>
            <a:off x="951772" y="4921473"/>
            <a:ext cx="104020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1 – 4 - Gara unica risorse CT da inviare in AC entro il 15 dicembre per la delibera di gennaio. </a:t>
            </a:r>
            <a:r>
              <a:rPr lang="it-IT" dirty="0">
                <a:solidFill>
                  <a:srgbClr val="FF0000"/>
                </a:solidFill>
              </a:rPr>
              <a:t>Variazione da effettuare entro SAL 10.  Max mese dicembre 2021 (mese 30)</a:t>
            </a:r>
          </a:p>
          <a:p>
            <a:r>
              <a:rPr lang="it-IT" dirty="0"/>
              <a:t>5 – Scadenza di progetto dicembre 2020.  Tempistica convenzione ?. </a:t>
            </a:r>
            <a:r>
              <a:rPr lang="it-IT" dirty="0">
                <a:solidFill>
                  <a:srgbClr val="FF0000"/>
                </a:solidFill>
              </a:rPr>
              <a:t>Variazione in questo SAL</a:t>
            </a:r>
          </a:p>
        </p:txBody>
      </p:sp>
    </p:spTree>
    <p:extLst>
      <p:ext uri="{BB962C8B-B14F-4D97-AF65-F5344CB8AC3E}">
        <p14:creationId xmlns:p14="http://schemas.microsoft.com/office/powerpoint/2010/main" val="40401025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Procedura da attivare - BA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- 25/11/20</a:t>
            </a:r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D4CD682E-DDCC-9E4A-AD20-EDF69D114E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3632203"/>
              </p:ext>
            </p:extLst>
          </p:nvPr>
        </p:nvGraphicFramePr>
        <p:xfrm>
          <a:off x="941294" y="1468490"/>
          <a:ext cx="10112189" cy="3815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3679">
                  <a:extLst>
                    <a:ext uri="{9D8B030D-6E8A-4147-A177-3AD203B41FA5}">
                      <a16:colId xmlns:a16="http://schemas.microsoft.com/office/drawing/2014/main" val="2508777414"/>
                    </a:ext>
                  </a:extLst>
                </a:gridCol>
                <a:gridCol w="1870239">
                  <a:extLst>
                    <a:ext uri="{9D8B030D-6E8A-4147-A177-3AD203B41FA5}">
                      <a16:colId xmlns:a16="http://schemas.microsoft.com/office/drawing/2014/main" val="877042304"/>
                    </a:ext>
                  </a:extLst>
                </a:gridCol>
                <a:gridCol w="1290917">
                  <a:extLst>
                    <a:ext uri="{9D8B030D-6E8A-4147-A177-3AD203B41FA5}">
                      <a16:colId xmlns:a16="http://schemas.microsoft.com/office/drawing/2014/main" val="1683805414"/>
                    </a:ext>
                  </a:extLst>
                </a:gridCol>
                <a:gridCol w="1680883">
                  <a:extLst>
                    <a:ext uri="{9D8B030D-6E8A-4147-A177-3AD203B41FA5}">
                      <a16:colId xmlns:a16="http://schemas.microsoft.com/office/drawing/2014/main" val="3040548163"/>
                    </a:ext>
                  </a:extLst>
                </a:gridCol>
                <a:gridCol w="1788459">
                  <a:extLst>
                    <a:ext uri="{9D8B030D-6E8A-4147-A177-3AD203B41FA5}">
                      <a16:colId xmlns:a16="http://schemas.microsoft.com/office/drawing/2014/main" val="4252963647"/>
                    </a:ext>
                  </a:extLst>
                </a:gridCol>
                <a:gridCol w="2918012">
                  <a:extLst>
                    <a:ext uri="{9D8B030D-6E8A-4147-A177-3AD203B41FA5}">
                      <a16:colId xmlns:a16="http://schemas.microsoft.com/office/drawing/2014/main" val="3827094730"/>
                    </a:ext>
                  </a:extLst>
                </a:gridCol>
              </a:tblGrid>
              <a:tr h="495228"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Beni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Tipo gara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Tipo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Somma assentita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Tempistica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63259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BA-03-IMP-INFN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Diretto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Rack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35.140 €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variato al mese 25 (luglio 21)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82292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2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BA-04-IMP-INFN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Diretto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PDU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21.870 €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variato al mese 25 (luglio 21)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46729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3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BA-05-IMP-INFN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err="1"/>
                        <a:t>RdO</a:t>
                      </a:r>
                      <a:r>
                        <a:rPr lang="it-IT" sz="1600" dirty="0"/>
                        <a:t>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UPS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167.840 €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previsto al mese 24 (giugno 21)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61017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4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BA-07-STO-INFN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err="1"/>
                        <a:t>RdO</a:t>
                      </a:r>
                      <a:r>
                        <a:rPr lang="it-IT" sz="1600" dirty="0"/>
                        <a:t>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Storage CEPH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154.800 €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previsto al mese 22 (aprile 21)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46091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5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BA-11-STO-INFN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err="1"/>
                        <a:t>RdO</a:t>
                      </a:r>
                      <a:r>
                        <a:rPr lang="it-IT" sz="1600" dirty="0"/>
                        <a:t>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Storage SSD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111.260 €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previsto al mese 20 (febbraio 21) </a:t>
                      </a:r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da variare in questo SAL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19639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6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BA-12-STO-INFN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Diretto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 err="1"/>
                        <a:t>Metadata</a:t>
                      </a:r>
                      <a:endParaRPr lang="it-IT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46.970 €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previsto al mese 22 (aprile 21)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8094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7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BA-16-IMP-UNIBA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Diretto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Antincendio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27.220 €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previsto al mese 25 (luglio 21)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84525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8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BA-21-NET-UNIBA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err="1"/>
                        <a:t>RdO</a:t>
                      </a:r>
                      <a:r>
                        <a:rPr lang="it-IT" sz="1600" dirty="0"/>
                        <a:t>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Rete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146.670 €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Variato al mese 22 (aprile 21)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78096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69941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Procedura da attivare - CT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- 25/11/20</a:t>
            </a:r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D4CD682E-DDCC-9E4A-AD20-EDF69D114E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5792047"/>
              </p:ext>
            </p:extLst>
          </p:nvPr>
        </p:nvGraphicFramePr>
        <p:xfrm>
          <a:off x="1473797" y="1926241"/>
          <a:ext cx="9880002" cy="8660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6027">
                  <a:extLst>
                    <a:ext uri="{9D8B030D-6E8A-4147-A177-3AD203B41FA5}">
                      <a16:colId xmlns:a16="http://schemas.microsoft.com/office/drawing/2014/main" val="2508777414"/>
                    </a:ext>
                  </a:extLst>
                </a:gridCol>
                <a:gridCol w="1667435">
                  <a:extLst>
                    <a:ext uri="{9D8B030D-6E8A-4147-A177-3AD203B41FA5}">
                      <a16:colId xmlns:a16="http://schemas.microsoft.com/office/drawing/2014/main" val="877042304"/>
                    </a:ext>
                  </a:extLst>
                </a:gridCol>
                <a:gridCol w="1250576">
                  <a:extLst>
                    <a:ext uri="{9D8B030D-6E8A-4147-A177-3AD203B41FA5}">
                      <a16:colId xmlns:a16="http://schemas.microsoft.com/office/drawing/2014/main" val="1683805414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3040548163"/>
                    </a:ext>
                  </a:extLst>
                </a:gridCol>
                <a:gridCol w="1815353">
                  <a:extLst>
                    <a:ext uri="{9D8B030D-6E8A-4147-A177-3AD203B41FA5}">
                      <a16:colId xmlns:a16="http://schemas.microsoft.com/office/drawing/2014/main" val="4252963647"/>
                    </a:ext>
                  </a:extLst>
                </a:gridCol>
                <a:gridCol w="3070411">
                  <a:extLst>
                    <a:ext uri="{9D8B030D-6E8A-4147-A177-3AD203B41FA5}">
                      <a16:colId xmlns:a16="http://schemas.microsoft.com/office/drawing/2014/main" val="3827094730"/>
                    </a:ext>
                  </a:extLst>
                </a:gridCol>
              </a:tblGrid>
              <a:tr h="495228"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Bene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Tipo gara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Tipo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Somma assentita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Tempistica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63259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CT-12-CAL-INFN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 err="1"/>
                        <a:t>RdO</a:t>
                      </a:r>
                      <a:r>
                        <a:rPr lang="it-IT" sz="1600" dirty="0"/>
                        <a:t>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 err="1"/>
                        <a:t>Virtuallizzazione</a:t>
                      </a:r>
                      <a:endParaRPr lang="it-IT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230.580 €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Scadenza aprile 21 – da variare ?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46729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23105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Procedura da attivare - NA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- 25/11/20</a:t>
            </a:r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D4CD682E-DDCC-9E4A-AD20-EDF69D114E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3935149"/>
              </p:ext>
            </p:extLst>
          </p:nvPr>
        </p:nvGraphicFramePr>
        <p:xfrm>
          <a:off x="1236232" y="1750174"/>
          <a:ext cx="10117567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324">
                  <a:extLst>
                    <a:ext uri="{9D8B030D-6E8A-4147-A177-3AD203B41FA5}">
                      <a16:colId xmlns:a16="http://schemas.microsoft.com/office/drawing/2014/main" val="2508777414"/>
                    </a:ext>
                  </a:extLst>
                </a:gridCol>
                <a:gridCol w="1617730">
                  <a:extLst>
                    <a:ext uri="{9D8B030D-6E8A-4147-A177-3AD203B41FA5}">
                      <a16:colId xmlns:a16="http://schemas.microsoft.com/office/drawing/2014/main" val="877042304"/>
                    </a:ext>
                  </a:extLst>
                </a:gridCol>
                <a:gridCol w="1359971">
                  <a:extLst>
                    <a:ext uri="{9D8B030D-6E8A-4147-A177-3AD203B41FA5}">
                      <a16:colId xmlns:a16="http://schemas.microsoft.com/office/drawing/2014/main" val="1683805414"/>
                    </a:ext>
                  </a:extLst>
                </a:gridCol>
                <a:gridCol w="1290337">
                  <a:extLst>
                    <a:ext uri="{9D8B030D-6E8A-4147-A177-3AD203B41FA5}">
                      <a16:colId xmlns:a16="http://schemas.microsoft.com/office/drawing/2014/main" val="3040548163"/>
                    </a:ext>
                  </a:extLst>
                </a:gridCol>
                <a:gridCol w="1606006">
                  <a:extLst>
                    <a:ext uri="{9D8B030D-6E8A-4147-A177-3AD203B41FA5}">
                      <a16:colId xmlns:a16="http://schemas.microsoft.com/office/drawing/2014/main" val="4252963647"/>
                    </a:ext>
                  </a:extLst>
                </a:gridCol>
                <a:gridCol w="1589314">
                  <a:extLst>
                    <a:ext uri="{9D8B030D-6E8A-4147-A177-3AD203B41FA5}">
                      <a16:colId xmlns:a16="http://schemas.microsoft.com/office/drawing/2014/main" val="3688102110"/>
                    </a:ext>
                  </a:extLst>
                </a:gridCol>
                <a:gridCol w="2296885">
                  <a:extLst>
                    <a:ext uri="{9D8B030D-6E8A-4147-A177-3AD203B41FA5}">
                      <a16:colId xmlns:a16="http://schemas.microsoft.com/office/drawing/2014/main" val="3827094730"/>
                    </a:ext>
                  </a:extLst>
                </a:gridCol>
              </a:tblGrid>
              <a:tr h="495228"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Schede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Tipo gara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Tipo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Somma assentita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Somma variata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Tempistica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63259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NA-12-IMP-INFN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 err="1"/>
                        <a:t>RdO</a:t>
                      </a:r>
                      <a:r>
                        <a:rPr lang="it-IT" sz="1600" dirty="0"/>
                        <a:t> / Diretto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Telecontrollo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38.880,00 €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40.900,00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Variato a ottobre 21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46729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44775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Profilo Finanziario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- 25/11/20</a:t>
            </a:r>
          </a:p>
        </p:txBody>
      </p:sp>
      <p:graphicFrame>
        <p:nvGraphicFramePr>
          <p:cNvPr id="9" name="Tabella 8">
            <a:extLst>
              <a:ext uri="{FF2B5EF4-FFF2-40B4-BE49-F238E27FC236}">
                <a16:creationId xmlns:a16="http://schemas.microsoft.com/office/drawing/2014/main" id="{6090E84A-0697-A542-9875-EA90C5B761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1231006"/>
              </p:ext>
            </p:extLst>
          </p:nvPr>
        </p:nvGraphicFramePr>
        <p:xfrm>
          <a:off x="1473798" y="902618"/>
          <a:ext cx="9085291" cy="570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4027">
                  <a:extLst>
                    <a:ext uri="{9D8B030D-6E8A-4147-A177-3AD203B41FA5}">
                      <a16:colId xmlns:a16="http://schemas.microsoft.com/office/drawing/2014/main" val="508143018"/>
                    </a:ext>
                  </a:extLst>
                </a:gridCol>
                <a:gridCol w="855204">
                  <a:extLst>
                    <a:ext uri="{9D8B030D-6E8A-4147-A177-3AD203B41FA5}">
                      <a16:colId xmlns:a16="http://schemas.microsoft.com/office/drawing/2014/main" val="1735464392"/>
                    </a:ext>
                  </a:extLst>
                </a:gridCol>
                <a:gridCol w="1230085">
                  <a:extLst>
                    <a:ext uri="{9D8B030D-6E8A-4147-A177-3AD203B41FA5}">
                      <a16:colId xmlns:a16="http://schemas.microsoft.com/office/drawing/2014/main" val="1935739684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3879409346"/>
                    </a:ext>
                  </a:extLst>
                </a:gridCol>
                <a:gridCol w="1230086">
                  <a:extLst>
                    <a:ext uri="{9D8B030D-6E8A-4147-A177-3AD203B41FA5}">
                      <a16:colId xmlns:a16="http://schemas.microsoft.com/office/drawing/2014/main" val="1757170147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1089869325"/>
                    </a:ext>
                  </a:extLst>
                </a:gridCol>
                <a:gridCol w="1404203">
                  <a:extLst>
                    <a:ext uri="{9D8B030D-6E8A-4147-A177-3AD203B41FA5}">
                      <a16:colId xmlns:a16="http://schemas.microsoft.com/office/drawing/2014/main" val="16975663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Somma         </a:t>
                      </a:r>
                      <a:r>
                        <a:rPr lang="it-IT" sz="1400" dirty="0" err="1"/>
                        <a:t>Ass</a:t>
                      </a:r>
                      <a:r>
                        <a:rPr lang="it-IT" sz="1400" dirty="0"/>
                        <a:t>. e </a:t>
                      </a:r>
                      <a:r>
                        <a:rPr lang="it-IT" sz="1400" dirty="0" err="1"/>
                        <a:t>Var</a:t>
                      </a:r>
                      <a:r>
                        <a:rPr lang="it-IT" sz="14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Previsione Spesa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Spesa Fatturata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Spesa Fatturata + IVA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Somma Rendicontata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62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t-IT" sz="1400" dirty="0"/>
                        <a:t>Gennaio 2020 (7)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103.161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65425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t-IT" sz="1400" dirty="0"/>
                        <a:t>Febbraio 2020 (8)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535.033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125.856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312552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t-IT" sz="1400" dirty="0"/>
                        <a:t>Marzo 2020 (9)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705.914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652.740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37385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t-IT" sz="1400" dirty="0"/>
                        <a:t>Aprile 2020 (10)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196.560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161.018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42696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t-IT" sz="1400" dirty="0"/>
                        <a:t>Maggio 2020 (11)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196.253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970872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t-IT" sz="1400" dirty="0"/>
                        <a:t>Giugno 2020 (12)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7166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t-IT" sz="1400" dirty="0"/>
                        <a:t>Luglio 2020 (13)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89.084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808517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t-IT" sz="1400" dirty="0"/>
                        <a:t>Agosto 2020 (14)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7374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t-IT" sz="1400" dirty="0"/>
                        <a:t>Settembre 2020 (15)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113.750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108.743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458385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t-IT" sz="1400" dirty="0"/>
                        <a:t>Ottobre 2020 (16)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12.874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1.010.415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337782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t-IT" sz="1400" dirty="0"/>
                        <a:t>Novembre 2020 (17)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15.810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15.706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38867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t-IT" sz="1400" dirty="0"/>
                        <a:t>Dicembre 2020 (18)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199.010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r>
                        <a:rPr lang="it-IT" sz="1400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132.980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r>
                        <a:rPr lang="it-IT" sz="1400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148.686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4313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t-IT" sz="1400" dirty="0"/>
                        <a:t>Gennaio 2021 (19)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985.200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96981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t-IT" sz="1400" dirty="0"/>
                        <a:t>Febbraio 2021 (20)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531.260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1.428.474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r>
                        <a:rPr lang="it-IT" sz="1400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it-IT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683096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41750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Profilo Finanziario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- 25/11/20</a:t>
            </a:r>
          </a:p>
        </p:txBody>
      </p:sp>
      <p:graphicFrame>
        <p:nvGraphicFramePr>
          <p:cNvPr id="9" name="Grafico 8">
            <a:extLst>
              <a:ext uri="{FF2B5EF4-FFF2-40B4-BE49-F238E27FC236}">
                <a16:creationId xmlns:a16="http://schemas.microsoft.com/office/drawing/2014/main" id="{C6B80F5E-AC4D-7448-B8D6-8F9ED3249F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4361002"/>
              </p:ext>
            </p:extLst>
          </p:nvPr>
        </p:nvGraphicFramePr>
        <p:xfrm>
          <a:off x="1473798" y="1766651"/>
          <a:ext cx="8520780" cy="35346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78410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Profilo Finanziario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- 25/11/20</a:t>
            </a:r>
          </a:p>
        </p:txBody>
      </p:sp>
      <p:graphicFrame>
        <p:nvGraphicFramePr>
          <p:cNvPr id="7" name="Grafico 6">
            <a:extLst>
              <a:ext uri="{FF2B5EF4-FFF2-40B4-BE49-F238E27FC236}">
                <a16:creationId xmlns:a16="http://schemas.microsoft.com/office/drawing/2014/main" id="{81D358BB-D221-8144-9D22-16F12ADE141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5891295"/>
              </p:ext>
            </p:extLst>
          </p:nvPr>
        </p:nvGraphicFramePr>
        <p:xfrm>
          <a:off x="1883229" y="1066800"/>
          <a:ext cx="8305800" cy="47679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633846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Totali al SAL9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- 25/11/20</a:t>
            </a:r>
          </a:p>
        </p:txBody>
      </p:sp>
      <p:graphicFrame>
        <p:nvGraphicFramePr>
          <p:cNvPr id="9" name="Tabella 8">
            <a:extLst>
              <a:ext uri="{FF2B5EF4-FFF2-40B4-BE49-F238E27FC236}">
                <a16:creationId xmlns:a16="http://schemas.microsoft.com/office/drawing/2014/main" id="{6090E84A-0697-A542-9875-EA90C5B761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4314025"/>
              </p:ext>
            </p:extLst>
          </p:nvPr>
        </p:nvGraphicFramePr>
        <p:xfrm>
          <a:off x="2033194" y="2472605"/>
          <a:ext cx="6896228" cy="88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6016">
                  <a:extLst>
                    <a:ext uri="{9D8B030D-6E8A-4147-A177-3AD203B41FA5}">
                      <a16:colId xmlns:a16="http://schemas.microsoft.com/office/drawing/2014/main" val="1935739684"/>
                    </a:ext>
                  </a:extLst>
                </a:gridCol>
                <a:gridCol w="1320084">
                  <a:extLst>
                    <a:ext uri="{9D8B030D-6E8A-4147-A177-3AD203B41FA5}">
                      <a16:colId xmlns:a16="http://schemas.microsoft.com/office/drawing/2014/main" val="3879409346"/>
                    </a:ext>
                  </a:extLst>
                </a:gridCol>
                <a:gridCol w="1320084">
                  <a:extLst>
                    <a:ext uri="{9D8B030D-6E8A-4147-A177-3AD203B41FA5}">
                      <a16:colId xmlns:a16="http://schemas.microsoft.com/office/drawing/2014/main" val="1757170147"/>
                    </a:ext>
                  </a:extLst>
                </a:gridCol>
                <a:gridCol w="1436017">
                  <a:extLst>
                    <a:ext uri="{9D8B030D-6E8A-4147-A177-3AD203B41FA5}">
                      <a16:colId xmlns:a16="http://schemas.microsoft.com/office/drawing/2014/main" val="1089869325"/>
                    </a:ext>
                  </a:extLst>
                </a:gridCol>
                <a:gridCol w="1484027">
                  <a:extLst>
                    <a:ext uri="{9D8B030D-6E8A-4147-A177-3AD203B41FA5}">
                      <a16:colId xmlns:a16="http://schemas.microsoft.com/office/drawing/2014/main" val="16975663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Somma         </a:t>
                      </a:r>
                      <a:r>
                        <a:rPr lang="it-IT" sz="1400" dirty="0" err="1"/>
                        <a:t>Ass</a:t>
                      </a:r>
                      <a:r>
                        <a:rPr lang="it-IT" sz="1400" dirty="0"/>
                        <a:t>. e </a:t>
                      </a:r>
                      <a:r>
                        <a:rPr lang="it-IT" sz="1400" dirty="0" err="1"/>
                        <a:t>Var</a:t>
                      </a:r>
                      <a:r>
                        <a:rPr lang="it-IT" sz="14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Previsione Spesa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Spesa Fatturata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Spesa Fatturata + IVA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Somma Rendicontata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62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1.213.044 </a:t>
                      </a:r>
                      <a:r>
                        <a:rPr lang="it-IT" sz="1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132.980 </a:t>
                      </a:r>
                      <a:r>
                        <a:rPr lang="it-IT" sz="1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901.220 </a:t>
                      </a:r>
                      <a:r>
                        <a:rPr lang="it-IT" sz="1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1.099.299 </a:t>
                      </a:r>
                      <a:r>
                        <a:rPr lang="it-IT" sz="1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1.159.101 </a:t>
                      </a:r>
                      <a:r>
                        <a:rPr lang="it-IT" sz="1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€ (5%)</a:t>
                      </a:r>
                      <a:endParaRPr lang="it-IT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1918313"/>
                  </a:ext>
                </a:extLst>
              </a:tr>
            </a:tbl>
          </a:graphicData>
        </a:graphic>
      </p:graphicFrame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B4001263-71F0-AA4E-9EDE-DCE2BDC1DB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9256994"/>
              </p:ext>
            </p:extLst>
          </p:nvPr>
        </p:nvGraphicFramePr>
        <p:xfrm>
          <a:off x="2033194" y="3577671"/>
          <a:ext cx="6896228" cy="88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6016">
                  <a:extLst>
                    <a:ext uri="{9D8B030D-6E8A-4147-A177-3AD203B41FA5}">
                      <a16:colId xmlns:a16="http://schemas.microsoft.com/office/drawing/2014/main" val="1935739684"/>
                    </a:ext>
                  </a:extLst>
                </a:gridCol>
                <a:gridCol w="1320084">
                  <a:extLst>
                    <a:ext uri="{9D8B030D-6E8A-4147-A177-3AD203B41FA5}">
                      <a16:colId xmlns:a16="http://schemas.microsoft.com/office/drawing/2014/main" val="3879409346"/>
                    </a:ext>
                  </a:extLst>
                </a:gridCol>
                <a:gridCol w="1320084">
                  <a:extLst>
                    <a:ext uri="{9D8B030D-6E8A-4147-A177-3AD203B41FA5}">
                      <a16:colId xmlns:a16="http://schemas.microsoft.com/office/drawing/2014/main" val="1757170147"/>
                    </a:ext>
                  </a:extLst>
                </a:gridCol>
                <a:gridCol w="1436017">
                  <a:extLst>
                    <a:ext uri="{9D8B030D-6E8A-4147-A177-3AD203B41FA5}">
                      <a16:colId xmlns:a16="http://schemas.microsoft.com/office/drawing/2014/main" val="1089869325"/>
                    </a:ext>
                  </a:extLst>
                </a:gridCol>
                <a:gridCol w="1484027">
                  <a:extLst>
                    <a:ext uri="{9D8B030D-6E8A-4147-A177-3AD203B41FA5}">
                      <a16:colId xmlns:a16="http://schemas.microsoft.com/office/drawing/2014/main" val="16975663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Somma         </a:t>
                      </a:r>
                      <a:r>
                        <a:rPr lang="it-IT" sz="1400" dirty="0" err="1"/>
                        <a:t>Ass</a:t>
                      </a:r>
                      <a:r>
                        <a:rPr lang="it-IT" sz="1400" dirty="0"/>
                        <a:t>. e </a:t>
                      </a:r>
                      <a:r>
                        <a:rPr lang="it-IT" sz="1400" dirty="0" err="1"/>
                        <a:t>Var</a:t>
                      </a:r>
                      <a:r>
                        <a:rPr lang="it-IT" sz="14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Spesa Fatturata + IVA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Spesa Ordini    + IVA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err="1"/>
                        <a:t>Diff</a:t>
                      </a:r>
                      <a:r>
                        <a:rPr lang="it-IT" sz="1400" dirty="0"/>
                        <a:t>. vs S.A.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err="1"/>
                        <a:t>Diff</a:t>
                      </a:r>
                      <a:r>
                        <a:rPr lang="it-IT" sz="1400" dirty="0"/>
                        <a:t>. vs S.V.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62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18.696.444 </a:t>
                      </a:r>
                      <a:r>
                        <a:rPr lang="it-IT" sz="1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1.099.299 </a:t>
                      </a:r>
                      <a:r>
                        <a:rPr lang="it-IT" sz="1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4.796.846 </a:t>
                      </a:r>
                      <a:r>
                        <a:rPr lang="it-IT" sz="1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- 285.378 </a:t>
                      </a:r>
                      <a:r>
                        <a:rPr lang="it-IT" sz="1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rgbClr val="FF0000"/>
                          </a:solidFill>
                        </a:rPr>
                        <a:t>- 276.232 </a:t>
                      </a:r>
                      <a:r>
                        <a:rPr lang="it-IT" sz="1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1918313"/>
                  </a:ext>
                </a:extLst>
              </a:tr>
            </a:tbl>
          </a:graphicData>
        </a:graphic>
      </p:graphicFrame>
      <p:sp>
        <p:nvSpPr>
          <p:cNvPr id="3" name="CasellaDiTesto 2">
            <a:extLst>
              <a:ext uri="{FF2B5EF4-FFF2-40B4-BE49-F238E27FC236}">
                <a16:creationId xmlns:a16="http://schemas.microsoft.com/office/drawing/2014/main" id="{DFFD08A4-122D-5D42-A5C2-041F4E44E39C}"/>
              </a:ext>
            </a:extLst>
          </p:cNvPr>
          <p:cNvSpPr txBox="1"/>
          <p:nvPr/>
        </p:nvSpPr>
        <p:spPr>
          <a:xfrm>
            <a:off x="1934107" y="4844506"/>
            <a:ext cx="769447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Il 6% della somma assentita al SAL 9 non è stato utilizzato causa risparmi di gara.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Risparmio?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Come provare ad utilizzarlo?  </a:t>
            </a:r>
          </a:p>
        </p:txBody>
      </p:sp>
    </p:spTree>
    <p:extLst>
      <p:ext uri="{BB962C8B-B14F-4D97-AF65-F5344CB8AC3E}">
        <p14:creationId xmlns:p14="http://schemas.microsoft.com/office/powerpoint/2010/main" val="16256715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Utilizzo residui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- 25/11/20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7826B676-A92C-4249-8158-80C9B4600241}"/>
              </a:ext>
            </a:extLst>
          </p:cNvPr>
          <p:cNvSpPr txBox="1"/>
          <p:nvPr/>
        </p:nvSpPr>
        <p:spPr>
          <a:xfrm>
            <a:off x="2033194" y="2063965"/>
            <a:ext cx="775301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Estensione, entro i 6/5, delle gare terminate dopo la firma del contratto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/>
              <a:t>Che beni possono essere considerati?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/>
              <a:t>Accessori o beni «necessari» (p. es. condizionamento) 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Richiesta al MUR di utilizzo dei residui per ulteriore potenziamento con lo stesso bene </a:t>
            </a:r>
          </a:p>
        </p:txBody>
      </p:sp>
    </p:spTree>
    <p:extLst>
      <p:ext uri="{BB962C8B-B14F-4D97-AF65-F5344CB8AC3E}">
        <p14:creationId xmlns:p14="http://schemas.microsoft.com/office/powerpoint/2010/main" val="3117878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Relazione ETS – SAL 8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- 25/11/20</a:t>
            </a:r>
          </a:p>
        </p:txBody>
      </p:sp>
      <p:pic>
        <p:nvPicPr>
          <p:cNvPr id="12" name="Immagine 11" descr="Immagine che contiene testo&#10;&#10;Descrizione generata automaticamente">
            <a:extLst>
              <a:ext uri="{FF2B5EF4-FFF2-40B4-BE49-F238E27FC236}">
                <a16:creationId xmlns:a16="http://schemas.microsoft.com/office/drawing/2014/main" id="{CEF934EC-40F5-DE4A-846C-70E393CBB2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73798" y="1885524"/>
            <a:ext cx="7569200" cy="1016000"/>
          </a:xfrm>
          <a:prstGeom prst="rect">
            <a:avLst/>
          </a:prstGeom>
        </p:spPr>
      </p:pic>
      <p:pic>
        <p:nvPicPr>
          <p:cNvPr id="14" name="Immagine 13">
            <a:extLst>
              <a:ext uri="{FF2B5EF4-FFF2-40B4-BE49-F238E27FC236}">
                <a16:creationId xmlns:a16="http://schemas.microsoft.com/office/drawing/2014/main" id="{5784BC0F-B681-AD42-BE74-F3410DA558D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13688" y="2865810"/>
            <a:ext cx="3365500" cy="457200"/>
          </a:xfrm>
          <a:prstGeom prst="rect">
            <a:avLst/>
          </a:prstGeom>
        </p:spPr>
      </p:pic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04A16310-7D9F-084A-AF8D-E41295AE247F}"/>
              </a:ext>
            </a:extLst>
          </p:cNvPr>
          <p:cNvSpPr txBox="1"/>
          <p:nvPr/>
        </p:nvSpPr>
        <p:spPr>
          <a:xfrm>
            <a:off x="1636971" y="1450179"/>
            <a:ext cx="12058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chemeClr val="accent1">
                    <a:lumMod val="75000"/>
                  </a:schemeClr>
                </a:solidFill>
              </a:rPr>
              <a:t>Tutti gli OR</a:t>
            </a:r>
          </a:p>
        </p:txBody>
      </p:sp>
      <p:pic>
        <p:nvPicPr>
          <p:cNvPr id="8" name="Immagine 7" descr="Immagine che contiene testo&#10;&#10;Descrizione generata automaticamente">
            <a:extLst>
              <a:ext uri="{FF2B5EF4-FFF2-40B4-BE49-F238E27FC236}">
                <a16:creationId xmlns:a16="http://schemas.microsoft.com/office/drawing/2014/main" id="{610CA542-1A7F-0949-AE02-EC58EF5DBC5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73798" y="3431093"/>
            <a:ext cx="7670202" cy="1421758"/>
          </a:xfrm>
          <a:prstGeom prst="rect">
            <a:avLst/>
          </a:prstGeom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FD9513AA-43ED-0F40-98A8-6C654F815D2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13688" y="4960935"/>
            <a:ext cx="7349555" cy="446886"/>
          </a:xfrm>
          <a:prstGeom prst="rect">
            <a:avLst/>
          </a:prstGeom>
        </p:spPr>
      </p:pic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C5A9E10E-D532-3547-9316-666D3FA7336F}"/>
              </a:ext>
            </a:extLst>
          </p:cNvPr>
          <p:cNvSpPr txBox="1"/>
          <p:nvPr/>
        </p:nvSpPr>
        <p:spPr>
          <a:xfrm>
            <a:off x="1636971" y="5624408"/>
            <a:ext cx="41449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dirty="0"/>
              <a:t>Valutazione positive per tutti i beni rendicontati</a:t>
            </a:r>
          </a:p>
        </p:txBody>
      </p:sp>
    </p:spTree>
    <p:extLst>
      <p:ext uri="{BB962C8B-B14F-4D97-AF65-F5344CB8AC3E}">
        <p14:creationId xmlns:p14="http://schemas.microsoft.com/office/powerpoint/2010/main" val="2577756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Variazioni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- 25/11/20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C5A9E10E-D532-3547-9316-666D3FA7336F}"/>
              </a:ext>
            </a:extLst>
          </p:cNvPr>
          <p:cNvSpPr txBox="1"/>
          <p:nvPr/>
        </p:nvSpPr>
        <p:spPr>
          <a:xfrm>
            <a:off x="2438401" y="1651122"/>
            <a:ext cx="793568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/>
              <a:t>Con decreto del 16/11 sono state approvate tutte le variazioni di tipo a)  effettuate nel SAL8.</a:t>
            </a:r>
          </a:p>
          <a:p>
            <a:endParaRPr lang="it-IT" sz="2000" dirty="0"/>
          </a:p>
          <a:p>
            <a:r>
              <a:rPr lang="it-IT" sz="2000" dirty="0"/>
              <a:t>Quattro decreti da luglio, cioè da quando si è iniziato a approvare formalmente le variazioni attraverso decreti </a:t>
            </a:r>
          </a:p>
        </p:txBody>
      </p:sp>
    </p:spTree>
    <p:extLst>
      <p:ext uri="{BB962C8B-B14F-4D97-AF65-F5344CB8AC3E}">
        <p14:creationId xmlns:p14="http://schemas.microsoft.com/office/powerpoint/2010/main" val="1748404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Acquisti rendicontati 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- 25/11/20</a:t>
            </a:r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D4CD682E-DDCC-9E4A-AD20-EDF69D114E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9619363"/>
              </p:ext>
            </p:extLst>
          </p:nvPr>
        </p:nvGraphicFramePr>
        <p:xfrm>
          <a:off x="354225" y="1280232"/>
          <a:ext cx="11483550" cy="43779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2105">
                  <a:extLst>
                    <a:ext uri="{9D8B030D-6E8A-4147-A177-3AD203B41FA5}">
                      <a16:colId xmlns:a16="http://schemas.microsoft.com/office/drawing/2014/main" val="2772967881"/>
                    </a:ext>
                  </a:extLst>
                </a:gridCol>
                <a:gridCol w="1888984">
                  <a:extLst>
                    <a:ext uri="{9D8B030D-6E8A-4147-A177-3AD203B41FA5}">
                      <a16:colId xmlns:a16="http://schemas.microsoft.com/office/drawing/2014/main" val="877042304"/>
                    </a:ext>
                  </a:extLst>
                </a:gridCol>
                <a:gridCol w="912293">
                  <a:extLst>
                    <a:ext uri="{9D8B030D-6E8A-4147-A177-3AD203B41FA5}">
                      <a16:colId xmlns:a16="http://schemas.microsoft.com/office/drawing/2014/main" val="2033062817"/>
                    </a:ext>
                  </a:extLst>
                </a:gridCol>
                <a:gridCol w="1352341">
                  <a:extLst>
                    <a:ext uri="{9D8B030D-6E8A-4147-A177-3AD203B41FA5}">
                      <a16:colId xmlns:a16="http://schemas.microsoft.com/office/drawing/2014/main" val="3040548163"/>
                    </a:ext>
                  </a:extLst>
                </a:gridCol>
                <a:gridCol w="1406005">
                  <a:extLst>
                    <a:ext uri="{9D8B030D-6E8A-4147-A177-3AD203B41FA5}">
                      <a16:colId xmlns:a16="http://schemas.microsoft.com/office/drawing/2014/main" val="4252963647"/>
                    </a:ext>
                  </a:extLst>
                </a:gridCol>
                <a:gridCol w="1320142">
                  <a:extLst>
                    <a:ext uri="{9D8B030D-6E8A-4147-A177-3AD203B41FA5}">
                      <a16:colId xmlns:a16="http://schemas.microsoft.com/office/drawing/2014/main" val="3136778159"/>
                    </a:ext>
                  </a:extLst>
                </a:gridCol>
                <a:gridCol w="1556265">
                  <a:extLst>
                    <a:ext uri="{9D8B030D-6E8A-4147-A177-3AD203B41FA5}">
                      <a16:colId xmlns:a16="http://schemas.microsoft.com/office/drawing/2014/main" val="3332163844"/>
                    </a:ext>
                  </a:extLst>
                </a:gridCol>
                <a:gridCol w="1213185">
                  <a:extLst>
                    <a:ext uri="{9D8B030D-6E8A-4147-A177-3AD203B41FA5}">
                      <a16:colId xmlns:a16="http://schemas.microsoft.com/office/drawing/2014/main" val="2682587171"/>
                    </a:ext>
                  </a:extLst>
                </a:gridCol>
                <a:gridCol w="536273">
                  <a:extLst>
                    <a:ext uri="{9D8B030D-6E8A-4147-A177-3AD203B41FA5}">
                      <a16:colId xmlns:a16="http://schemas.microsoft.com/office/drawing/2014/main" val="4288118281"/>
                    </a:ext>
                  </a:extLst>
                </a:gridCol>
                <a:gridCol w="965957">
                  <a:extLst>
                    <a:ext uri="{9D8B030D-6E8A-4147-A177-3AD203B41FA5}">
                      <a16:colId xmlns:a16="http://schemas.microsoft.com/office/drawing/2014/main" val="1199532292"/>
                    </a:ext>
                  </a:extLst>
                </a:gridCol>
              </a:tblGrid>
              <a:tr h="669531"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Bene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Tipo gara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Tipo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Somma assentita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Somma Variata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Importo aggiudicato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err="1"/>
                        <a:t>Diff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Giudizio ETS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63259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600" dirty="0"/>
                        <a:t>1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LNF-01-CAL-INFN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it-IT" sz="1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consip</a:t>
                      </a: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Server LNF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52.700,00 €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52.678,38 €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 - 21,62 €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 8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OK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725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600" dirty="0"/>
                        <a:t>2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NA-14-CAL-UNINA/1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it-IT" sz="1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consip</a:t>
                      </a: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CPU UNINA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484.220,00 €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460.500,00 </a:t>
                      </a:r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6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138.154,02 €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- 17,10  €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8 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OK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06314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600" dirty="0"/>
                        <a:t>3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NA-14-CAL-UNINA/2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0" lang="it-IT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consip</a:t>
                      </a:r>
                      <a:endParaRPr lang="it-IT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it-IT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it-IT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it-IT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322.328,88 €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it-IT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5013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600" dirty="0"/>
                        <a:t>4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NA-10-CAL-INFN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0" lang="it-IT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consip</a:t>
                      </a:r>
                      <a:endParaRPr lang="it-IT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Server NA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105.410.00 €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100.843,98 €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100.843,98 €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 8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OK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2700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NA-18-CAL-UNINA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it-IT" sz="1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consip</a:t>
                      </a: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Server UNINA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96.620,00 €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91.870,00 €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91.413,38 €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-456,62 €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 8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OK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03501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NA-33-CAL-INFN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 err="1"/>
                        <a:t>Consip</a:t>
                      </a: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Nodi MC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104.310,00 €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104.011,00 €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- 299,00 €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8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OK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1694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600" dirty="0"/>
                        <a:t>7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BA-02-CAL-INFN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 err="1"/>
                        <a:t>consip</a:t>
                      </a: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Server BA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96.620,00 €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92.250,00 €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92.241,76 €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- 8,24 €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8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OK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94771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600" dirty="0"/>
                        <a:t>8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BA-14-NET-INFN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 err="1"/>
                        <a:t>RdO</a:t>
                      </a: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Switch BA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28.7060,00 €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26.700,00 €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25.803,00 €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- 897,00 €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8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OK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21146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1600" dirty="0"/>
                        <a:t>9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NA-04-NET-INFN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 err="1"/>
                        <a:t>RdO</a:t>
                      </a: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Line Card NA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87.050,00 €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82.940,48 €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-4.109,52 €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8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OK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86108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it-IT" sz="1600" dirty="0"/>
                        <a:t> </a:t>
                      </a:r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 1.010.414,88 € </a:t>
                      </a:r>
                      <a:endParaRPr lang="it-IT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- 5.809,10 €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2023210"/>
                  </a:ext>
                </a:extLst>
              </a:tr>
            </a:tbl>
          </a:graphicData>
        </a:graphic>
      </p:graphicFrame>
      <p:sp>
        <p:nvSpPr>
          <p:cNvPr id="6" name="CasellaDiTesto 5">
            <a:extLst>
              <a:ext uri="{FF2B5EF4-FFF2-40B4-BE49-F238E27FC236}">
                <a16:creationId xmlns:a16="http://schemas.microsoft.com/office/drawing/2014/main" id="{804F04FE-4E75-1E47-9739-7C1541DD3B8B}"/>
              </a:ext>
            </a:extLst>
          </p:cNvPr>
          <p:cNvSpPr txBox="1"/>
          <p:nvPr/>
        </p:nvSpPr>
        <p:spPr>
          <a:xfrm>
            <a:off x="1110342" y="5818431"/>
            <a:ext cx="6213496" cy="369332"/>
          </a:xfrm>
          <a:prstGeom prst="rect">
            <a:avLst/>
          </a:prstGeom>
          <a:solidFill>
            <a:srgbClr val="FFFF00"/>
          </a:solidFill>
          <a:ln w="19050"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FF0000"/>
                </a:solidFill>
              </a:rPr>
              <a:t>8 beni rendicontati su 75 = 10.7%  -  5.4 % dell’importo assentito</a:t>
            </a:r>
          </a:p>
        </p:txBody>
      </p:sp>
    </p:spTree>
    <p:extLst>
      <p:ext uri="{BB962C8B-B14F-4D97-AF65-F5344CB8AC3E}">
        <p14:creationId xmlns:p14="http://schemas.microsoft.com/office/powerpoint/2010/main" val="2832248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Acquisti in rendiconto nel SAL9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- 25/11/20</a:t>
            </a:r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D4CD682E-DDCC-9E4A-AD20-EDF69D114E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1394245"/>
              </p:ext>
            </p:extLst>
          </p:nvPr>
        </p:nvGraphicFramePr>
        <p:xfrm>
          <a:off x="1665513" y="2036240"/>
          <a:ext cx="9320606" cy="17820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297">
                  <a:extLst>
                    <a:ext uri="{9D8B030D-6E8A-4147-A177-3AD203B41FA5}">
                      <a16:colId xmlns:a16="http://schemas.microsoft.com/office/drawing/2014/main" val="2772967881"/>
                    </a:ext>
                  </a:extLst>
                </a:gridCol>
                <a:gridCol w="1588676">
                  <a:extLst>
                    <a:ext uri="{9D8B030D-6E8A-4147-A177-3AD203B41FA5}">
                      <a16:colId xmlns:a16="http://schemas.microsoft.com/office/drawing/2014/main" val="8770423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33062817"/>
                    </a:ext>
                  </a:extLst>
                </a:gridCol>
                <a:gridCol w="1360714">
                  <a:extLst>
                    <a:ext uri="{9D8B030D-6E8A-4147-A177-3AD203B41FA5}">
                      <a16:colId xmlns:a16="http://schemas.microsoft.com/office/drawing/2014/main" val="3040548163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4252963647"/>
                    </a:ext>
                  </a:extLst>
                </a:gridCol>
                <a:gridCol w="1556657">
                  <a:extLst>
                    <a:ext uri="{9D8B030D-6E8A-4147-A177-3AD203B41FA5}">
                      <a16:colId xmlns:a16="http://schemas.microsoft.com/office/drawing/2014/main" val="3332163844"/>
                    </a:ext>
                  </a:extLst>
                </a:gridCol>
                <a:gridCol w="1469571">
                  <a:extLst>
                    <a:ext uri="{9D8B030D-6E8A-4147-A177-3AD203B41FA5}">
                      <a16:colId xmlns:a16="http://schemas.microsoft.com/office/drawing/2014/main" val="21238560"/>
                    </a:ext>
                  </a:extLst>
                </a:gridCol>
                <a:gridCol w="862405">
                  <a:extLst>
                    <a:ext uri="{9D8B030D-6E8A-4147-A177-3AD203B41FA5}">
                      <a16:colId xmlns:a16="http://schemas.microsoft.com/office/drawing/2014/main" val="2933365387"/>
                    </a:ext>
                  </a:extLst>
                </a:gridCol>
              </a:tblGrid>
              <a:tr h="669531"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Bene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Tipo gara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Tipo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Somma assentita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Importo aggiudicato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err="1"/>
                        <a:t>Diff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SAL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63259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NA-09-NET-INFN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0" lang="it-IT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diretto</a:t>
                      </a:r>
                      <a:endParaRPr lang="it-IT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Switch NA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15.810,00 €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15.705,79 €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- 124,21 </a:t>
                      </a:r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r>
                        <a:rPr lang="it-IT" sz="1600" dirty="0"/>
                        <a:t>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9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2700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CT-01-STO-INGV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 err="1"/>
                        <a:t>RdO</a:t>
                      </a: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Storage INGV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150.300,00 €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132.980,00 €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- 17.320,00 </a:t>
                      </a:r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9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98106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148.685,79 €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- 18.110,99 </a:t>
                      </a:r>
                      <a:r>
                        <a:rPr lang="it-IT" sz="16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9676754"/>
                  </a:ext>
                </a:extLst>
              </a:tr>
            </a:tbl>
          </a:graphicData>
        </a:graphic>
      </p:graphicFrame>
      <p:sp>
        <p:nvSpPr>
          <p:cNvPr id="6" name="CasellaDiTesto 5">
            <a:extLst>
              <a:ext uri="{FF2B5EF4-FFF2-40B4-BE49-F238E27FC236}">
                <a16:creationId xmlns:a16="http://schemas.microsoft.com/office/drawing/2014/main" id="{E82FA2C4-DCC0-EB4F-BC95-A2B029900A7D}"/>
              </a:ext>
            </a:extLst>
          </p:cNvPr>
          <p:cNvSpPr txBox="1"/>
          <p:nvPr/>
        </p:nvSpPr>
        <p:spPr>
          <a:xfrm>
            <a:off x="944692" y="5142492"/>
            <a:ext cx="103026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it-IT" dirty="0"/>
              <a:t>IVA pagata a novembre, in attesa dei documenti</a:t>
            </a:r>
          </a:p>
          <a:p>
            <a:pPr marL="342900" indent="-342900">
              <a:buFont typeface="+mj-lt"/>
              <a:buAutoNum type="arabicPeriod"/>
            </a:pPr>
            <a:r>
              <a:rPr lang="it-IT" dirty="0"/>
              <a:t>INGV prevede di pagare fattura e IVA a entro il 10 dicembre e avere tutti i documenti finali in tempo per la chiusura del SAL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B7D09B2D-D849-CA48-B61A-7547C35E5AF3}"/>
              </a:ext>
            </a:extLst>
          </p:cNvPr>
          <p:cNvSpPr txBox="1"/>
          <p:nvPr/>
        </p:nvSpPr>
        <p:spPr>
          <a:xfrm>
            <a:off x="1023256" y="4295725"/>
            <a:ext cx="6998904" cy="369332"/>
          </a:xfrm>
          <a:prstGeom prst="rect">
            <a:avLst/>
          </a:prstGeom>
          <a:solidFill>
            <a:srgbClr val="FFFF00"/>
          </a:solidFill>
          <a:ln w="19050"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FF0000"/>
                </a:solidFill>
              </a:rPr>
              <a:t>10 beni rendicontati al SAL9 su 75 = 13.3%  -  6.2 % dell’importo assentito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C30F1050-2391-F647-9998-9AADD82B8533}"/>
              </a:ext>
            </a:extLst>
          </p:cNvPr>
          <p:cNvSpPr txBox="1"/>
          <p:nvPr/>
        </p:nvSpPr>
        <p:spPr>
          <a:xfrm>
            <a:off x="1752600" y="1404257"/>
            <a:ext cx="3484993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it-IT" dirty="0"/>
              <a:t>Procedura di Aggiudicazione chiusa</a:t>
            </a:r>
          </a:p>
        </p:txBody>
      </p:sp>
    </p:spTree>
    <p:extLst>
      <p:ext uri="{BB962C8B-B14F-4D97-AF65-F5344CB8AC3E}">
        <p14:creationId xmlns:p14="http://schemas.microsoft.com/office/powerpoint/2010/main" val="15687606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Procedure aggiudicate con contratto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- 25/11/20</a:t>
            </a:r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D4CD682E-DDCC-9E4A-AD20-EDF69D114E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6807079"/>
              </p:ext>
            </p:extLst>
          </p:nvPr>
        </p:nvGraphicFramePr>
        <p:xfrm>
          <a:off x="596901" y="1439435"/>
          <a:ext cx="10756897" cy="42438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119">
                  <a:extLst>
                    <a:ext uri="{9D8B030D-6E8A-4147-A177-3AD203B41FA5}">
                      <a16:colId xmlns:a16="http://schemas.microsoft.com/office/drawing/2014/main" val="2772967881"/>
                    </a:ext>
                  </a:extLst>
                </a:gridCol>
                <a:gridCol w="1781680">
                  <a:extLst>
                    <a:ext uri="{9D8B030D-6E8A-4147-A177-3AD203B41FA5}">
                      <a16:colId xmlns:a16="http://schemas.microsoft.com/office/drawing/2014/main" val="877042304"/>
                    </a:ext>
                  </a:extLst>
                </a:gridCol>
                <a:gridCol w="742043">
                  <a:extLst>
                    <a:ext uri="{9D8B030D-6E8A-4147-A177-3AD203B41FA5}">
                      <a16:colId xmlns:a16="http://schemas.microsoft.com/office/drawing/2014/main" val="2033062817"/>
                    </a:ext>
                  </a:extLst>
                </a:gridCol>
                <a:gridCol w="172357">
                  <a:extLst>
                    <a:ext uri="{9D8B030D-6E8A-4147-A177-3AD203B41FA5}">
                      <a16:colId xmlns:a16="http://schemas.microsoft.com/office/drawing/2014/main" val="3972591297"/>
                    </a:ext>
                  </a:extLst>
                </a:gridCol>
                <a:gridCol w="1473200">
                  <a:extLst>
                    <a:ext uri="{9D8B030D-6E8A-4147-A177-3AD203B41FA5}">
                      <a16:colId xmlns:a16="http://schemas.microsoft.com/office/drawing/2014/main" val="3040548163"/>
                    </a:ext>
                  </a:extLst>
                </a:gridCol>
                <a:gridCol w="1461750">
                  <a:extLst>
                    <a:ext uri="{9D8B030D-6E8A-4147-A177-3AD203B41FA5}">
                      <a16:colId xmlns:a16="http://schemas.microsoft.com/office/drawing/2014/main" val="4252963647"/>
                    </a:ext>
                  </a:extLst>
                </a:gridCol>
                <a:gridCol w="1429971">
                  <a:extLst>
                    <a:ext uri="{9D8B030D-6E8A-4147-A177-3AD203B41FA5}">
                      <a16:colId xmlns:a16="http://schemas.microsoft.com/office/drawing/2014/main" val="3136778159"/>
                    </a:ext>
                  </a:extLst>
                </a:gridCol>
                <a:gridCol w="1274076">
                  <a:extLst>
                    <a:ext uri="{9D8B030D-6E8A-4147-A177-3AD203B41FA5}">
                      <a16:colId xmlns:a16="http://schemas.microsoft.com/office/drawing/2014/main" val="3332163844"/>
                    </a:ext>
                  </a:extLst>
                </a:gridCol>
                <a:gridCol w="1368571">
                  <a:extLst>
                    <a:ext uri="{9D8B030D-6E8A-4147-A177-3AD203B41FA5}">
                      <a16:colId xmlns:a16="http://schemas.microsoft.com/office/drawing/2014/main" val="21238560"/>
                    </a:ext>
                  </a:extLst>
                </a:gridCol>
                <a:gridCol w="625130">
                  <a:extLst>
                    <a:ext uri="{9D8B030D-6E8A-4147-A177-3AD203B41FA5}">
                      <a16:colId xmlns:a16="http://schemas.microsoft.com/office/drawing/2014/main" val="4288118281"/>
                    </a:ext>
                  </a:extLst>
                </a:gridCol>
              </a:tblGrid>
              <a:tr h="669531"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Bene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Tipo gara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t-IT" dirty="0"/>
                        <a:t>Tipo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it-IT" dirty="0"/>
                        <a:t>Tipo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Somma assentita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Somma Variata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Importo aggiudicato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err="1"/>
                        <a:t>Diff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SAL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6325932"/>
                  </a:ext>
                </a:extLst>
              </a:tr>
              <a:tr h="370840">
                <a:tc gridSpan="10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>
                          <a:solidFill>
                            <a:schemeClr val="accent1"/>
                          </a:solidFill>
                        </a:rPr>
                        <a:t>Contratto firmato, fase di installazione del bene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it-IT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32919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1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NA-02-CAL-INFN/1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 err="1"/>
                        <a:t>consip</a:t>
                      </a: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it-IT" sz="1600" dirty="0"/>
                        <a:t>CPU NA - parziale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it-IT" sz="1600" dirty="0"/>
                        <a:t>CPU NA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36.711 €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30752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2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CT-01-CAL-INFN/1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it-IT" sz="1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consip</a:t>
                      </a: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it-IT" sz="1600" dirty="0"/>
                        <a:t>CPU CT - parziale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it-IT" sz="1600" dirty="0"/>
                        <a:t>CPU CT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36.467,02 €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862461"/>
                  </a:ext>
                </a:extLst>
              </a:tr>
              <a:tr h="196095">
                <a:tc>
                  <a:txBody>
                    <a:bodyPr/>
                    <a:lstStyle/>
                    <a:p>
                      <a:pPr algn="ctr"/>
                      <a:endParaRPr lang="it-IT" sz="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it-IT" sz="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7173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NA-*-NET-CNR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err="1"/>
                        <a:t>RdO</a:t>
                      </a: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Cablaggio ISASI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Switch NA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48.710,00 €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48.173,54 €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- 566,36 </a:t>
                      </a:r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10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2700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NA-*-*-CNR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aperta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err="1"/>
                        <a:t>Ris</a:t>
                      </a:r>
                      <a:r>
                        <a:rPr lang="it-IT" sz="1600" dirty="0"/>
                        <a:t>. IT CNR NA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Risorse IT CNR 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985.200,00 €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971.063,33 €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- 14.136,12 </a:t>
                      </a:r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0506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NA-*-IMP-UNINA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aperta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it-IT" sz="1600" dirty="0"/>
                        <a:t>Impianti UNINA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it-IT" sz="1600" dirty="0"/>
                        <a:t>Impianti UNINA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830.540,00 €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845.760,12 €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845.089,30 €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- 670,82 </a:t>
                      </a:r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 11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35836"/>
                  </a:ext>
                </a:extLst>
              </a:tr>
              <a:tr h="394203">
                <a:tc gridSpan="10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>
                          <a:solidFill>
                            <a:schemeClr val="accent1"/>
                          </a:solidFill>
                        </a:rPr>
                        <a:t>Contratto firmato in attesa del bene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sz="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8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8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665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NA-01-IMP-INFN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it-IT" sz="1600" dirty="0"/>
                        <a:t>diretto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/>
                        <a:t>Rack  NA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20.470,00 </a:t>
                      </a:r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20.474,04 </a:t>
                      </a:r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4,04 </a:t>
                      </a:r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82483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it-IT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- 15.369,26 </a:t>
                      </a:r>
                      <a:r>
                        <a:rPr lang="it-IT" sz="16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it-IT" sz="1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9676754"/>
                  </a:ext>
                </a:extLst>
              </a:tr>
            </a:tbl>
          </a:graphicData>
        </a:graphic>
      </p:graphicFrame>
      <p:sp>
        <p:nvSpPr>
          <p:cNvPr id="10" name="Rettangolo 9">
            <a:extLst>
              <a:ext uri="{FF2B5EF4-FFF2-40B4-BE49-F238E27FC236}">
                <a16:creationId xmlns:a16="http://schemas.microsoft.com/office/drawing/2014/main" id="{BC48FCE4-75B8-194F-BB2D-9187D26D90DD}"/>
              </a:ext>
            </a:extLst>
          </p:cNvPr>
          <p:cNvSpPr/>
          <p:nvPr/>
        </p:nvSpPr>
        <p:spPr>
          <a:xfrm>
            <a:off x="596901" y="5803507"/>
            <a:ext cx="767245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it-IT" sz="1000" dirty="0"/>
              <a:t>NA-*-NET-CNR: NA-30-CAL-CNR / NA-32-NET-CNR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it-IT" sz="1000" dirty="0"/>
              <a:t>NA-*-*-CNR:  NA-24-CAL-CNR / NA-25-NET-CNR / NA-26-NET-CNR / NA-27-STO-CNR / NA-28-CAL-CNR / NA-29-NET-CNR / NA-31-STO-CNR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it-IT" sz="1000" dirty="0"/>
              <a:t>NA-*-IMP-UNINA: NA-13-IMP + NA-22-IMP + NA-23-IMP + NA-19-NET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8AD8D1BC-8D6F-CE44-A069-D461D0832B04}"/>
              </a:ext>
            </a:extLst>
          </p:cNvPr>
          <p:cNvSpPr txBox="1"/>
          <p:nvPr/>
        </p:nvSpPr>
        <p:spPr>
          <a:xfrm>
            <a:off x="1600200" y="990085"/>
            <a:ext cx="3508140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it-IT" dirty="0"/>
              <a:t>Procedura di Aggiudicazione aperte</a:t>
            </a:r>
          </a:p>
        </p:txBody>
      </p:sp>
    </p:spTree>
    <p:extLst>
      <p:ext uri="{BB962C8B-B14F-4D97-AF65-F5344CB8AC3E}">
        <p14:creationId xmlns:p14="http://schemas.microsoft.com/office/powerpoint/2010/main" val="50574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Procedure aggiudicate in attesa di contratto 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- 25/11/20</a:t>
            </a:r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D4CD682E-DDCC-9E4A-AD20-EDF69D114E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0065314"/>
              </p:ext>
            </p:extLst>
          </p:nvPr>
        </p:nvGraphicFramePr>
        <p:xfrm>
          <a:off x="254000" y="1665399"/>
          <a:ext cx="11673825" cy="28945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041">
                  <a:extLst>
                    <a:ext uri="{9D8B030D-6E8A-4147-A177-3AD203B41FA5}">
                      <a16:colId xmlns:a16="http://schemas.microsoft.com/office/drawing/2014/main" val="2772967881"/>
                    </a:ext>
                  </a:extLst>
                </a:gridCol>
                <a:gridCol w="1753863">
                  <a:extLst>
                    <a:ext uri="{9D8B030D-6E8A-4147-A177-3AD203B41FA5}">
                      <a16:colId xmlns:a16="http://schemas.microsoft.com/office/drawing/2014/main" val="877042304"/>
                    </a:ext>
                  </a:extLst>
                </a:gridCol>
                <a:gridCol w="1160607">
                  <a:extLst>
                    <a:ext uri="{9D8B030D-6E8A-4147-A177-3AD203B41FA5}">
                      <a16:colId xmlns:a16="http://schemas.microsoft.com/office/drawing/2014/main" val="2038754755"/>
                    </a:ext>
                  </a:extLst>
                </a:gridCol>
                <a:gridCol w="1728190">
                  <a:extLst>
                    <a:ext uri="{9D8B030D-6E8A-4147-A177-3AD203B41FA5}">
                      <a16:colId xmlns:a16="http://schemas.microsoft.com/office/drawing/2014/main" val="884708039"/>
                    </a:ext>
                  </a:extLst>
                </a:gridCol>
                <a:gridCol w="1429708">
                  <a:extLst>
                    <a:ext uri="{9D8B030D-6E8A-4147-A177-3AD203B41FA5}">
                      <a16:colId xmlns:a16="http://schemas.microsoft.com/office/drawing/2014/main" val="4252963647"/>
                    </a:ext>
                  </a:extLst>
                </a:gridCol>
                <a:gridCol w="1410495">
                  <a:extLst>
                    <a:ext uri="{9D8B030D-6E8A-4147-A177-3AD203B41FA5}">
                      <a16:colId xmlns:a16="http://schemas.microsoft.com/office/drawing/2014/main" val="3136778159"/>
                    </a:ext>
                  </a:extLst>
                </a:gridCol>
                <a:gridCol w="1565651">
                  <a:extLst>
                    <a:ext uri="{9D8B030D-6E8A-4147-A177-3AD203B41FA5}">
                      <a16:colId xmlns:a16="http://schemas.microsoft.com/office/drawing/2014/main" val="3332163844"/>
                    </a:ext>
                  </a:extLst>
                </a:gridCol>
                <a:gridCol w="1493961">
                  <a:extLst>
                    <a:ext uri="{9D8B030D-6E8A-4147-A177-3AD203B41FA5}">
                      <a16:colId xmlns:a16="http://schemas.microsoft.com/office/drawing/2014/main" val="986627449"/>
                    </a:ext>
                  </a:extLst>
                </a:gridCol>
                <a:gridCol w="692309">
                  <a:extLst>
                    <a:ext uri="{9D8B030D-6E8A-4147-A177-3AD203B41FA5}">
                      <a16:colId xmlns:a16="http://schemas.microsoft.com/office/drawing/2014/main" val="4288118281"/>
                    </a:ext>
                  </a:extLst>
                </a:gridCol>
              </a:tblGrid>
              <a:tr h="669531"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Bene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Tipo gara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Tipo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Somma assentita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Somma Variata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Importo aggiudicato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err="1"/>
                        <a:t>Diff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SAL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6325932"/>
                  </a:ext>
                </a:extLst>
              </a:tr>
              <a:tr h="370840">
                <a:tc gridSpan="9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>
                          <a:solidFill>
                            <a:schemeClr val="accent1"/>
                          </a:solidFill>
                        </a:rPr>
                        <a:t>Acquisti con aggiudicazioni provvisorie: contratti non emessi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36751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NA-*-*-INFN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aperta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/>
                        <a:t>GPU e switch NA</a:t>
                      </a: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400.310,00 €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379.572,84 €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-20.737,16 €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49264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NA-02-CAL-INFN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aperta L1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/>
                        <a:t>CPU HTC NA</a:t>
                      </a: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1.074.468,98 €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917.058,88 €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- 157,410,10 €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70448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NA-03-CAL-INFN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aperta L2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/>
                        <a:t>CPU Cloud NA</a:t>
                      </a: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440.420,00 €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383.165,40 €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- 56.254,60 €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63679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NA-21-IMP-UNINA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estensione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UPS UNINA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199,540,00 €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209.571,00 €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160.795,32 €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-48.775,68 €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1228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>
                          <a:solidFill>
                            <a:srgbClr val="FF0000"/>
                          </a:solidFill>
                        </a:rPr>
                        <a:t>- 283.177,54 €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9644293"/>
                  </a:ext>
                </a:extLst>
              </a:tr>
            </a:tbl>
          </a:graphicData>
        </a:graphic>
      </p:graphicFrame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9E592DCF-C8CD-F24F-B13F-6DEB4EFB29E5}"/>
              </a:ext>
            </a:extLst>
          </p:cNvPr>
          <p:cNvSpPr txBox="1"/>
          <p:nvPr/>
        </p:nvSpPr>
        <p:spPr>
          <a:xfrm>
            <a:off x="620233" y="6079704"/>
            <a:ext cx="30893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it-IT" sz="1000" dirty="0"/>
              <a:t>NA-*-*-INFN: NA-07-CAL-INFN / NA-11-NET-INFN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04707ECD-196E-C345-8600-3F2835109C2F}"/>
              </a:ext>
            </a:extLst>
          </p:cNvPr>
          <p:cNvSpPr txBox="1"/>
          <p:nvPr/>
        </p:nvSpPr>
        <p:spPr>
          <a:xfrm>
            <a:off x="1611086" y="1066295"/>
            <a:ext cx="6453562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it-IT" dirty="0"/>
              <a:t>Procedura di Aggiudicazione da inserire dopo la firma del contratto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0856DE5F-03D3-0E40-A21C-40A1A5DF3AF5}"/>
              </a:ext>
            </a:extLst>
          </p:cNvPr>
          <p:cNvSpPr txBox="1"/>
          <p:nvPr/>
        </p:nvSpPr>
        <p:spPr>
          <a:xfrm>
            <a:off x="520149" y="4640492"/>
            <a:ext cx="103026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it-IT" dirty="0"/>
              <a:t>Contratto da firmare entro inizi dicembre – installazione prevista a gennaio</a:t>
            </a:r>
          </a:p>
          <a:p>
            <a:pPr marL="342900" indent="-342900">
              <a:buFont typeface="+mj-lt"/>
              <a:buAutoNum type="arabicPeriod"/>
            </a:pPr>
            <a:r>
              <a:rPr lang="it-IT" dirty="0"/>
              <a:t>Delibera di approvazione in GE oggi  - contratto previsto entro 60 giorni (fine gennaio)</a:t>
            </a:r>
          </a:p>
          <a:p>
            <a:pPr marL="342900" indent="-342900">
              <a:buFont typeface="+mj-lt"/>
              <a:buAutoNum type="arabicPeriod"/>
            </a:pPr>
            <a:r>
              <a:rPr lang="it-IT" dirty="0"/>
              <a:t>Delibera di approvazione in GE oggi  - contratto previsto entro 60 giorni (fine gennaio)</a:t>
            </a:r>
          </a:p>
          <a:p>
            <a:pPr marL="342900" indent="-342900">
              <a:buFont typeface="+mj-lt"/>
              <a:buAutoNum type="arabicPeriod"/>
            </a:pPr>
            <a:r>
              <a:rPr lang="it-IT" dirty="0"/>
              <a:t>Estensione gara impianti UNINA. OK contabilità - contratto in 15 giorni</a:t>
            </a:r>
          </a:p>
        </p:txBody>
      </p:sp>
    </p:spTree>
    <p:extLst>
      <p:ext uri="{BB962C8B-B14F-4D97-AF65-F5344CB8AC3E}">
        <p14:creationId xmlns:p14="http://schemas.microsoft.com/office/powerpoint/2010/main" val="4190626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Procedure in corso - I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- 25/11/20</a:t>
            </a:r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D4CD682E-DDCC-9E4A-AD20-EDF69D114E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7224337"/>
              </p:ext>
            </p:extLst>
          </p:nvPr>
        </p:nvGraphicFramePr>
        <p:xfrm>
          <a:off x="703729" y="1450827"/>
          <a:ext cx="11075895" cy="32654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8286">
                  <a:extLst>
                    <a:ext uri="{9D8B030D-6E8A-4147-A177-3AD203B41FA5}">
                      <a16:colId xmlns:a16="http://schemas.microsoft.com/office/drawing/2014/main" val="2772967881"/>
                    </a:ext>
                  </a:extLst>
                </a:gridCol>
                <a:gridCol w="1933105">
                  <a:extLst>
                    <a:ext uri="{9D8B030D-6E8A-4147-A177-3AD203B41FA5}">
                      <a16:colId xmlns:a16="http://schemas.microsoft.com/office/drawing/2014/main" val="877042304"/>
                    </a:ext>
                  </a:extLst>
                </a:gridCol>
                <a:gridCol w="1059451">
                  <a:extLst>
                    <a:ext uri="{9D8B030D-6E8A-4147-A177-3AD203B41FA5}">
                      <a16:colId xmlns:a16="http://schemas.microsoft.com/office/drawing/2014/main" val="2957854454"/>
                    </a:ext>
                  </a:extLst>
                </a:gridCol>
                <a:gridCol w="2217784">
                  <a:extLst>
                    <a:ext uri="{9D8B030D-6E8A-4147-A177-3AD203B41FA5}">
                      <a16:colId xmlns:a16="http://schemas.microsoft.com/office/drawing/2014/main" val="3877814478"/>
                    </a:ext>
                  </a:extLst>
                </a:gridCol>
                <a:gridCol w="1525610">
                  <a:extLst>
                    <a:ext uri="{9D8B030D-6E8A-4147-A177-3AD203B41FA5}">
                      <a16:colId xmlns:a16="http://schemas.microsoft.com/office/drawing/2014/main" val="2936757088"/>
                    </a:ext>
                  </a:extLst>
                </a:gridCol>
                <a:gridCol w="1424065">
                  <a:extLst>
                    <a:ext uri="{9D8B030D-6E8A-4147-A177-3AD203B41FA5}">
                      <a16:colId xmlns:a16="http://schemas.microsoft.com/office/drawing/2014/main" val="1617464603"/>
                    </a:ext>
                  </a:extLst>
                </a:gridCol>
                <a:gridCol w="1536641">
                  <a:extLst>
                    <a:ext uri="{9D8B030D-6E8A-4147-A177-3AD203B41FA5}">
                      <a16:colId xmlns:a16="http://schemas.microsoft.com/office/drawing/2014/main" val="727860822"/>
                    </a:ext>
                  </a:extLst>
                </a:gridCol>
                <a:gridCol w="125355">
                  <a:extLst>
                    <a:ext uri="{9D8B030D-6E8A-4147-A177-3AD203B41FA5}">
                      <a16:colId xmlns:a16="http://schemas.microsoft.com/office/drawing/2014/main" val="1102120320"/>
                    </a:ext>
                  </a:extLst>
                </a:gridCol>
                <a:gridCol w="775598">
                  <a:extLst>
                    <a:ext uri="{9D8B030D-6E8A-4147-A177-3AD203B41FA5}">
                      <a16:colId xmlns:a16="http://schemas.microsoft.com/office/drawing/2014/main" val="3624153989"/>
                    </a:ext>
                  </a:extLst>
                </a:gridCol>
              </a:tblGrid>
              <a:tr h="669531"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Bene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Tipo gara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Tipo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Somma assentita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Somma Variata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Importo a base di gara 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t-IT" dirty="0" err="1"/>
                        <a:t>Scad</a:t>
                      </a:r>
                      <a:r>
                        <a:rPr lang="it-IT" dirty="0"/>
                        <a:t>. Bando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it-IT" dirty="0"/>
                        <a:t>Bando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6325932"/>
                  </a:ext>
                </a:extLst>
              </a:tr>
              <a:tr h="370840">
                <a:tc gridSpan="9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>
                          <a:solidFill>
                            <a:schemeClr val="accent1"/>
                          </a:solidFill>
                        </a:rPr>
                        <a:t>Acquisti banditi o deliberati non aggiudicati - I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36751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BA-01-CAL-INFN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aperta L1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CPU HTC BA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1.320.300,00 €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1.320.300,00 €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05/12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0211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BA-06-CAL-INFN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aperta L2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CPU Cloud BA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449.320,00 €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449.320,00 €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05/12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179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BA-08-STO-INFN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/>
                        <a:t>aperta</a:t>
                      </a: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/>
                        <a:t>Storage BA</a:t>
                      </a: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/>
                        <a:t>1.074.468,98 €</a:t>
                      </a: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t-IT" sz="1600"/>
                        <a:t>917.058,88 €</a:t>
                      </a: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18/12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70448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BA-*-IMP-UNIBA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/>
                        <a:t>aperta</a:t>
                      </a: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/>
                        <a:t>Cogenerazione UNIBA</a:t>
                      </a: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/>
                        <a:t>868.090,00 € </a:t>
                      </a: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t-IT" sz="1600"/>
                        <a:t>898.913,77 €</a:t>
                      </a: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04/12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63679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BA-*-*-UNIBA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aperta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CPU e Rete UNIBA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476.790,00 €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476.790,00 €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30/11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0702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BA-*-*-CNR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aperta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Risorse IT IREA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 594,300,00 €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 594,300,00 €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23/11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311895"/>
                  </a:ext>
                </a:extLst>
              </a:tr>
            </a:tbl>
          </a:graphicData>
        </a:graphic>
      </p:graphicFrame>
      <p:sp>
        <p:nvSpPr>
          <p:cNvPr id="10" name="CasellaDiTesto 9">
            <a:extLst>
              <a:ext uri="{FF2B5EF4-FFF2-40B4-BE49-F238E27FC236}">
                <a16:creationId xmlns:a16="http://schemas.microsoft.com/office/drawing/2014/main" id="{C4922CCD-B63A-AA4A-834B-68EDC2D0ACB6}"/>
              </a:ext>
            </a:extLst>
          </p:cNvPr>
          <p:cNvSpPr txBox="1"/>
          <p:nvPr/>
        </p:nvSpPr>
        <p:spPr>
          <a:xfrm>
            <a:off x="1092798" y="5714061"/>
            <a:ext cx="447109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it-IT" sz="1000" dirty="0"/>
              <a:t>BA-*-IMP-UNIBA: BA-15-IMP / BA-17-IMP </a:t>
            </a:r>
          </a:p>
          <a:p>
            <a:pPr marL="342900" indent="-342900">
              <a:buFont typeface="+mj-lt"/>
              <a:buAutoNum type="arabicPeriod" startAt="4"/>
            </a:pPr>
            <a:r>
              <a:rPr lang="it-IT" sz="1000" dirty="0"/>
              <a:t>BA-*-CAL-UNIBA: BA-20-CAL-UNIBA / BA-22-NET-UNIBA / BA-28-CAL-UNIBA</a:t>
            </a:r>
          </a:p>
          <a:p>
            <a:pPr marL="342900" indent="-342900">
              <a:buFont typeface="+mj-lt"/>
              <a:buAutoNum type="arabicPeriod" startAt="4"/>
            </a:pPr>
            <a:r>
              <a:rPr lang="it-IT" sz="1000" dirty="0"/>
              <a:t>BA-*-*-CNR: BA-23-CAL / BA-24-STO / BA-26-NET / BA-27-STO</a:t>
            </a:r>
          </a:p>
        </p:txBody>
      </p:sp>
    </p:spTree>
    <p:extLst>
      <p:ext uri="{BB962C8B-B14F-4D97-AF65-F5344CB8AC3E}">
        <p14:creationId xmlns:p14="http://schemas.microsoft.com/office/powerpoint/2010/main" val="937391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Procedure in corso - II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- 25/11/20</a:t>
            </a:r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D4CD682E-DDCC-9E4A-AD20-EDF69D114E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6494779"/>
              </p:ext>
            </p:extLst>
          </p:nvPr>
        </p:nvGraphicFramePr>
        <p:xfrm>
          <a:off x="838199" y="1694589"/>
          <a:ext cx="10928500" cy="28945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921">
                  <a:extLst>
                    <a:ext uri="{9D8B030D-6E8A-4147-A177-3AD203B41FA5}">
                      <a16:colId xmlns:a16="http://schemas.microsoft.com/office/drawing/2014/main" val="2772967881"/>
                    </a:ext>
                  </a:extLst>
                </a:gridCol>
                <a:gridCol w="1907380">
                  <a:extLst>
                    <a:ext uri="{9D8B030D-6E8A-4147-A177-3AD203B41FA5}">
                      <a16:colId xmlns:a16="http://schemas.microsoft.com/office/drawing/2014/main" val="877042304"/>
                    </a:ext>
                  </a:extLst>
                </a:gridCol>
                <a:gridCol w="1045351">
                  <a:extLst>
                    <a:ext uri="{9D8B030D-6E8A-4147-A177-3AD203B41FA5}">
                      <a16:colId xmlns:a16="http://schemas.microsoft.com/office/drawing/2014/main" val="2957854454"/>
                    </a:ext>
                  </a:extLst>
                </a:gridCol>
                <a:gridCol w="2188270">
                  <a:extLst>
                    <a:ext uri="{9D8B030D-6E8A-4147-A177-3AD203B41FA5}">
                      <a16:colId xmlns:a16="http://schemas.microsoft.com/office/drawing/2014/main" val="3877814478"/>
                    </a:ext>
                  </a:extLst>
                </a:gridCol>
                <a:gridCol w="1505308">
                  <a:extLst>
                    <a:ext uri="{9D8B030D-6E8A-4147-A177-3AD203B41FA5}">
                      <a16:colId xmlns:a16="http://schemas.microsoft.com/office/drawing/2014/main" val="2936757088"/>
                    </a:ext>
                  </a:extLst>
                </a:gridCol>
                <a:gridCol w="1405114">
                  <a:extLst>
                    <a:ext uri="{9D8B030D-6E8A-4147-A177-3AD203B41FA5}">
                      <a16:colId xmlns:a16="http://schemas.microsoft.com/office/drawing/2014/main" val="1617464603"/>
                    </a:ext>
                  </a:extLst>
                </a:gridCol>
                <a:gridCol w="1463863">
                  <a:extLst>
                    <a:ext uri="{9D8B030D-6E8A-4147-A177-3AD203B41FA5}">
                      <a16:colId xmlns:a16="http://schemas.microsoft.com/office/drawing/2014/main" val="727860822"/>
                    </a:ext>
                  </a:extLst>
                </a:gridCol>
                <a:gridCol w="941293">
                  <a:extLst>
                    <a:ext uri="{9D8B030D-6E8A-4147-A177-3AD203B41FA5}">
                      <a16:colId xmlns:a16="http://schemas.microsoft.com/office/drawing/2014/main" val="357234343"/>
                    </a:ext>
                  </a:extLst>
                </a:gridCol>
              </a:tblGrid>
              <a:tr h="669531"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Bene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Tipo gara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Tipo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Somma assentita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Somma Variata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Importo a base di gara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Bando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6325932"/>
                  </a:ext>
                </a:extLst>
              </a:tr>
              <a:tr h="370840"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>
                          <a:solidFill>
                            <a:schemeClr val="accent1"/>
                          </a:solidFill>
                        </a:rPr>
                        <a:t>Acquisti banditi o deliberati non aggiudicati - II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36751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CT-04-IMP-INFN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aperta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/>
                        <a:t>Impianti CT</a:t>
                      </a: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860.390,00 €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877.750,00 €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/>
                        <a:t>910.918,44 €</a:t>
                      </a:r>
                      <a:endParaRPr lang="it-IT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20/11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96442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NA-15-STO-UNINA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aperta L1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Storage UNINA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300.610,00 €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285.579,50 €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285.579,50 €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03/11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75265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NA-16-NET-UNINA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aperta L2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Switch UNINA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106.120,00 €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111.420,00 €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111.420,00 €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03/11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4413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NA-*-*-UNINA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aperta L3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GPU e switch UNINA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285.020,00 € 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298.010,00 €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298.010,00 €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03/11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17907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NA-05-STO-INFN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aperta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Storage NA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1.352.740,00 €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it-IT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/>
                        <a:t>1.352.740,00 €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13/11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3475725"/>
                  </a:ext>
                </a:extLst>
              </a:tr>
            </a:tbl>
          </a:graphicData>
        </a:graphic>
      </p:graphicFrame>
      <p:sp>
        <p:nvSpPr>
          <p:cNvPr id="10" name="CasellaDiTesto 9">
            <a:extLst>
              <a:ext uri="{FF2B5EF4-FFF2-40B4-BE49-F238E27FC236}">
                <a16:creationId xmlns:a16="http://schemas.microsoft.com/office/drawing/2014/main" id="{C4922CCD-B63A-AA4A-834B-68EDC2D0ACB6}"/>
              </a:ext>
            </a:extLst>
          </p:cNvPr>
          <p:cNvSpPr txBox="1"/>
          <p:nvPr/>
        </p:nvSpPr>
        <p:spPr>
          <a:xfrm>
            <a:off x="1097108" y="5729474"/>
            <a:ext cx="337784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 startAt="10"/>
            </a:pPr>
            <a:r>
              <a:rPr lang="it-IT" sz="1000" dirty="0"/>
              <a:t>NA-*-*-UNINA: NA-17-CAL-UNINA / NA-20-NET-UNINA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3E37C73A-5367-9A46-A2E4-A6A0FB4CDC24}"/>
              </a:ext>
            </a:extLst>
          </p:cNvPr>
          <p:cNvSpPr txBox="1"/>
          <p:nvPr/>
        </p:nvSpPr>
        <p:spPr>
          <a:xfrm>
            <a:off x="1097108" y="5010491"/>
            <a:ext cx="103026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8/9/10. Aperte Buste Amministrative  – in corso soccorso istruttorio</a:t>
            </a:r>
          </a:p>
          <a:p>
            <a:r>
              <a:rPr lang="it-IT" dirty="0"/>
              <a:t>11. Aperte Buste Amministrative (11) 23/11 – in corso soccorso istruttorio</a:t>
            </a:r>
          </a:p>
        </p:txBody>
      </p:sp>
    </p:spTree>
    <p:extLst>
      <p:ext uri="{BB962C8B-B14F-4D97-AF65-F5344CB8AC3E}">
        <p14:creationId xmlns:p14="http://schemas.microsoft.com/office/powerpoint/2010/main" val="36615615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17941</TotalTime>
  <Words>1779</Words>
  <Application>Microsoft Macintosh PowerPoint</Application>
  <PresentationFormat>Widescreen</PresentationFormat>
  <Paragraphs>672</Paragraphs>
  <Slides>19</Slides>
  <Notes>17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Tema di Office</vt:lpstr>
      <vt:lpstr>I.Bi.S.Co. Stato attività </vt:lpstr>
      <vt:lpstr>Relazione ETS – SAL 8</vt:lpstr>
      <vt:lpstr>Variazioni</vt:lpstr>
      <vt:lpstr>Acquisti rendicontati </vt:lpstr>
      <vt:lpstr>Acquisti in rendiconto nel SAL9</vt:lpstr>
      <vt:lpstr>Procedure aggiudicate con contratto</vt:lpstr>
      <vt:lpstr>Procedure aggiudicate in attesa di contratto </vt:lpstr>
      <vt:lpstr>Procedure in corso - I</vt:lpstr>
      <vt:lpstr>Procedure in corso - II</vt:lpstr>
      <vt:lpstr>Procedure in corso - III</vt:lpstr>
      <vt:lpstr>Procedure in corso - IV</vt:lpstr>
      <vt:lpstr>Procedura da attivare - BA</vt:lpstr>
      <vt:lpstr>Procedura da attivare - CT</vt:lpstr>
      <vt:lpstr>Procedura da attivare - NA</vt:lpstr>
      <vt:lpstr>Profilo Finanziario</vt:lpstr>
      <vt:lpstr>Profilo Finanziario</vt:lpstr>
      <vt:lpstr>Profilo Finanziario</vt:lpstr>
      <vt:lpstr>Totali al SAL9</vt:lpstr>
      <vt:lpstr>Utilizzo residui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Ibisco per le CSN e organizzazione gare </dc:title>
  <dc:creator>Utente di Microsoft Office</dc:creator>
  <cp:lastModifiedBy>Gianpaolo Carlino</cp:lastModifiedBy>
  <cp:revision>587</cp:revision>
  <cp:lastPrinted>2020-04-25T14:55:16Z</cp:lastPrinted>
  <dcterms:created xsi:type="dcterms:W3CDTF">2018-10-22T13:38:33Z</dcterms:created>
  <dcterms:modified xsi:type="dcterms:W3CDTF">2020-11-25T12:16:55Z</dcterms:modified>
</cp:coreProperties>
</file>