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64" r:id="rId9"/>
    <p:sldId id="259" r:id="rId10"/>
    <p:sldId id="265" r:id="rId11"/>
    <p:sldId id="266" r:id="rId12"/>
    <p:sldId id="260" r:id="rId13"/>
    <p:sldId id="267" r:id="rId14"/>
    <p:sldId id="268" r:id="rId15"/>
    <p:sldId id="261" r:id="rId16"/>
    <p:sldId id="269" r:id="rId17"/>
    <p:sldId id="270" r:id="rId18"/>
    <p:sldId id="262" r:id="rId19"/>
    <p:sldId id="271" r:id="rId20"/>
    <p:sldId id="272" r:id="rId21"/>
    <p:sldId id="263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/>
    <p:restoredTop sz="95964"/>
  </p:normalViewPr>
  <p:slideViewPr>
    <p:cSldViewPr snapToGrid="0" snapToObjects="1" showGuides="1">
      <p:cViewPr varScale="1">
        <p:scale>
          <a:sx n="112" d="100"/>
          <a:sy n="112" d="100"/>
        </p:scale>
        <p:origin x="7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6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4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3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4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7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1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1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0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7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17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38/nature1056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21270511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AE065C-76D9-1747-9414-495EC7744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Dynamical</a:t>
            </a:r>
            <a:r>
              <a:rPr lang="it-IT" dirty="0"/>
              <a:t> casimir </a:t>
            </a:r>
            <a:r>
              <a:rPr lang="it-IT" dirty="0" err="1"/>
              <a:t>effect</a:t>
            </a:r>
            <a:r>
              <a:rPr lang="it-IT" dirty="0"/>
              <a:t> (?)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944A1E-B788-E545-AD42-CFB995FA4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/>
              <a:t>twjpa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895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4A8A25D0-1FE8-BC4C-B396-46B868519C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P = 2.85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6.006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it-IT" cap="none" dirty="0"/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4A8A25D0-1FE8-BC4C-B396-46B868519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4A8DBE6-C5DE-F244-9755-1AF56CDB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2069171"/>
            <a:ext cx="9475470" cy="46072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1BF470-696D-6E43-A9D4-300051D70C9C}"/>
              </a:ext>
            </a:extLst>
          </p:cNvPr>
          <p:cNvSpPr txBox="1"/>
          <p:nvPr/>
        </p:nvSpPr>
        <p:spPr>
          <a:xfrm>
            <a:off x="2103120" y="2471852"/>
            <a:ext cx="1395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Peaks</a:t>
            </a:r>
            <a:r>
              <a:rPr lang="it-IT" sz="1400" dirty="0"/>
              <a:t> on the </a:t>
            </a:r>
            <a:r>
              <a:rPr lang="it-IT" sz="1400" dirty="0" err="1"/>
              <a:t>left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5059D7-3E2C-334D-A2AC-85D3E2CD21B8}"/>
              </a:ext>
            </a:extLst>
          </p:cNvPr>
          <p:cNvSpPr txBox="1"/>
          <p:nvPr/>
        </p:nvSpPr>
        <p:spPr>
          <a:xfrm>
            <a:off x="6781800" y="2471853"/>
            <a:ext cx="1501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Peaks</a:t>
            </a:r>
            <a:r>
              <a:rPr lang="it-IT" sz="1400" dirty="0"/>
              <a:t> on the right</a:t>
            </a:r>
          </a:p>
        </p:txBody>
      </p:sp>
    </p:spTree>
    <p:extLst>
      <p:ext uri="{BB962C8B-B14F-4D97-AF65-F5344CB8AC3E}">
        <p14:creationId xmlns:p14="http://schemas.microsoft.com/office/powerpoint/2010/main" val="219084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4F7D9D89-7C8B-0243-9F70-148A04219B7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 err="1"/>
                  <a:t>P</a:t>
                </a:r>
                <a:r>
                  <a:rPr lang="it-IT" cap="none" dirty="0"/>
                  <a:t> = 2.85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6.006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14:m>
                  <m:oMath xmlns:m="http://schemas.openxmlformats.org/officeDocument/2006/math">
                    <m:r>
                      <a:rPr lang="it-IT" i="1" cap="none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4F7D9D89-7C8B-0243-9F70-148A04219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8FCCDA02-E630-FA48-AA46-69488A3E7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805" y="2041241"/>
            <a:ext cx="3340473" cy="286326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D78E56-D859-3A4E-A0D6-370153251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44" y="2041241"/>
            <a:ext cx="3893032" cy="286326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543CEB-61B3-AC47-8633-77396DB1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4" y="2041241"/>
            <a:ext cx="3851171" cy="2863262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3CFE1F54-B4D9-F140-ACD6-EEB0A4F15CB8}"/>
              </a:ext>
            </a:extLst>
          </p:cNvPr>
          <p:cNvCxnSpPr>
            <a:cxnSpLocks/>
          </p:cNvCxnSpPr>
          <p:nvPr/>
        </p:nvCxnSpPr>
        <p:spPr>
          <a:xfrm flipV="1">
            <a:off x="10507436" y="4229101"/>
            <a:ext cx="0" cy="76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8B4A83A-00EF-014A-AA05-5333853BDD07}"/>
              </a:ext>
            </a:extLst>
          </p:cNvPr>
          <p:cNvCxnSpPr>
            <a:cxnSpLocks/>
          </p:cNvCxnSpPr>
          <p:nvPr/>
        </p:nvCxnSpPr>
        <p:spPr>
          <a:xfrm flipV="1">
            <a:off x="10662557" y="4196444"/>
            <a:ext cx="138793" cy="80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F23B33A-26F9-7140-BC40-1232D3780BAD}"/>
              </a:ext>
            </a:extLst>
          </p:cNvPr>
          <p:cNvSpPr txBox="1"/>
          <p:nvPr/>
        </p:nvSpPr>
        <p:spPr>
          <a:xfrm>
            <a:off x="9936986" y="4996543"/>
            <a:ext cx="17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(double ‘</a:t>
            </a:r>
            <a:r>
              <a:rPr lang="it-IT" sz="1600" dirty="0" err="1"/>
              <a:t>horn</a:t>
            </a:r>
            <a:r>
              <a:rPr lang="it-IT" sz="1600" dirty="0"/>
              <a:t>’ on </a:t>
            </a:r>
            <a:r>
              <a:rPr lang="it-IT" sz="1600" dirty="0" err="1"/>
              <a:t>each</a:t>
            </a:r>
            <a:r>
              <a:rPr lang="it-IT" sz="1600" dirty="0"/>
              <a:t> </a:t>
            </a:r>
            <a:r>
              <a:rPr lang="it-IT" sz="1600" dirty="0" err="1"/>
              <a:t>peak</a:t>
            </a:r>
            <a:r>
              <a:rPr lang="it-IT" sz="1600" dirty="0"/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AFEC5B-3DD2-4345-B45C-1969F88B68D6}"/>
              </a:ext>
            </a:extLst>
          </p:cNvPr>
          <p:cNvSpPr txBox="1"/>
          <p:nvPr/>
        </p:nvSpPr>
        <p:spPr>
          <a:xfrm>
            <a:off x="159144" y="4958410"/>
            <a:ext cx="2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Blue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right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</a:t>
            </a:r>
            <a:r>
              <a:rPr lang="it-IT" sz="1400" dirty="0" err="1"/>
              <a:t>left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8312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C9B8B7-9767-964F-9EBB-050403A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chemeClr val="accent2"/>
                </a:solidFill>
              </a:rPr>
              <a:t>pump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power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scan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</p:spPr>
            <p:txBody>
              <a:bodyPr>
                <a:normAutofit/>
              </a:bodyPr>
              <a:lstStyle/>
              <a:p>
                <a:r>
                  <a:rPr lang="it-IT" sz="3200" dirty="0"/>
                  <a:t>f = 17.994 GHz (</a:t>
                </a:r>
                <a:r>
                  <a:rPr lang="it-IT" sz="3200" dirty="0" err="1"/>
                  <a:t>pump</a:t>
                </a:r>
                <a:r>
                  <a:rPr lang="it-IT" sz="3200" dirty="0"/>
                  <a:t>)</a:t>
                </a:r>
              </a:p>
              <a:p>
                <a:r>
                  <a:rPr lang="it-IT" sz="3200" dirty="0"/>
                  <a:t>I = -13.4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3200" dirty="0"/>
                  <a:t>A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  <a:blipFill>
                <a:blip r:embed="rId2"/>
                <a:stretch>
                  <a:fillRect l="-2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DEEBFAEC-2215-F44C-8AE4-877845578324}"/>
              </a:ext>
            </a:extLst>
          </p:cNvPr>
          <p:cNvSpPr txBox="1">
            <a:spLocks/>
          </p:cNvSpPr>
          <p:nvPr/>
        </p:nvSpPr>
        <p:spPr>
          <a:xfrm>
            <a:off x="6061367" y="1707704"/>
            <a:ext cx="4566642" cy="199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cap="none" dirty="0" err="1">
                <a:solidFill>
                  <a:schemeClr val="accent2"/>
                </a:solidFill>
              </a:rPr>
              <a:t>Fixed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parameters</a:t>
            </a:r>
            <a:endParaRPr lang="it-IT" sz="32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B53ADABD-F9A4-9C45-AAB1-D801E5D2D9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17.994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:r>
                  <a:rPr lang="it-IT" cap="none" dirty="0" err="1"/>
                  <a:t>P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B53ADABD-F9A4-9C45-AAB1-D801E5D2D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A6659688-ED16-8C42-BD03-AD6B13D8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04" y="2147410"/>
            <a:ext cx="9047365" cy="4504268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3CD1845E-1CB8-F64B-8F37-327EF1ADC169}"/>
              </a:ext>
            </a:extLst>
          </p:cNvPr>
          <p:cNvCxnSpPr>
            <a:cxnSpLocks/>
          </p:cNvCxnSpPr>
          <p:nvPr/>
        </p:nvCxnSpPr>
        <p:spPr>
          <a:xfrm flipV="1">
            <a:off x="4583430" y="2415977"/>
            <a:ext cx="1863090" cy="16687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6D2D72A-99C4-EC46-8103-46B93A76B502}"/>
              </a:ext>
            </a:extLst>
          </p:cNvPr>
          <p:cNvCxnSpPr>
            <a:cxnSpLocks/>
          </p:cNvCxnSpPr>
          <p:nvPr/>
        </p:nvCxnSpPr>
        <p:spPr>
          <a:xfrm>
            <a:off x="4583430" y="4194810"/>
            <a:ext cx="1863090" cy="1920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73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9A683CA9-B963-A44D-8B35-A72255814B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17.994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:r>
                  <a:rPr lang="it-IT" cap="none" dirty="0" err="1"/>
                  <a:t>P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9A683CA9-B963-A44D-8B35-A72255814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5FDE51EF-D988-3E44-BB0E-B4A33120F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493" y="2053292"/>
            <a:ext cx="3467782" cy="30343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B94302-95BE-1747-BC7B-5AFAD4BA9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343" y="2053291"/>
            <a:ext cx="3910102" cy="30343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E73D5E-91A0-764E-AA86-0641DE7DD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42" y="2053291"/>
            <a:ext cx="3936641" cy="303431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B601D84-EBF9-3649-BA46-7109F8B1C384}"/>
              </a:ext>
            </a:extLst>
          </p:cNvPr>
          <p:cNvSpPr txBox="1"/>
          <p:nvPr/>
        </p:nvSpPr>
        <p:spPr>
          <a:xfrm>
            <a:off x="2692796" y="5051802"/>
            <a:ext cx="265644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/>
              <a:t>There</a:t>
            </a:r>
            <a:r>
              <a:rPr lang="it-IT" sz="1400" dirty="0"/>
              <a:t> </a:t>
            </a:r>
            <a:r>
              <a:rPr lang="it-IT" sz="1400" dirty="0" err="1"/>
              <a:t>seems</a:t>
            </a:r>
            <a:r>
              <a:rPr lang="it-IT" sz="1400" dirty="0"/>
              <a:t> to be </a:t>
            </a:r>
            <a:r>
              <a:rPr lang="it-IT" sz="1400" dirty="0" err="1"/>
              <a:t>oscillations</a:t>
            </a:r>
            <a:r>
              <a:rPr lang="it-IT" sz="1400" dirty="0"/>
              <a:t>, due to the double ‘</a:t>
            </a:r>
            <a:r>
              <a:rPr lang="it-IT" sz="1400" dirty="0" err="1"/>
              <a:t>horn</a:t>
            </a:r>
            <a:r>
              <a:rPr lang="it-IT" sz="1400" dirty="0"/>
              <a:t>’ </a:t>
            </a:r>
            <a:r>
              <a:rPr lang="it-IT" sz="1400" dirty="0" err="1"/>
              <a:t>structures</a:t>
            </a:r>
            <a:r>
              <a:rPr lang="it-IT" sz="1400" dirty="0"/>
              <a:t>. </a:t>
            </a:r>
            <a:r>
              <a:rPr lang="it-IT" sz="1400" dirty="0" err="1"/>
              <a:t>But</a:t>
            </a:r>
            <a:r>
              <a:rPr lang="it-IT" sz="1400" dirty="0"/>
              <a:t> the </a:t>
            </a:r>
            <a:r>
              <a:rPr lang="it-IT" sz="1400" dirty="0" err="1"/>
              <a:t>mean</a:t>
            </a:r>
            <a:r>
              <a:rPr lang="it-IT" sz="1400" dirty="0"/>
              <a:t> </a:t>
            </a:r>
            <a:r>
              <a:rPr lang="it-IT" sz="1400" dirty="0" err="1"/>
              <a:t>seems</a:t>
            </a:r>
            <a:r>
              <a:rPr lang="it-IT" sz="1400" dirty="0"/>
              <a:t> to be </a:t>
            </a:r>
            <a:r>
              <a:rPr lang="it-IT" sz="1400" dirty="0" err="1"/>
              <a:t>constant</a:t>
            </a:r>
            <a:r>
              <a:rPr lang="it-IT" sz="1400" dirty="0"/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FEB5DE-2189-4C41-8480-C710CDD032AC}"/>
              </a:ext>
            </a:extLst>
          </p:cNvPr>
          <p:cNvSpPr txBox="1"/>
          <p:nvPr/>
        </p:nvSpPr>
        <p:spPr>
          <a:xfrm>
            <a:off x="2692796" y="6121554"/>
            <a:ext cx="27478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Blue and </a:t>
            </a:r>
            <a:r>
              <a:rPr lang="it-IT" sz="1400" dirty="0" err="1"/>
              <a:t>red</a:t>
            </a:r>
            <a:r>
              <a:rPr lang="it-IT" sz="1400" dirty="0"/>
              <a:t> </a:t>
            </a:r>
            <a:r>
              <a:rPr lang="it-IT" sz="1400" dirty="0" err="1"/>
              <a:t>oscillations</a:t>
            </a:r>
            <a:r>
              <a:rPr lang="it-IT" sz="1400" dirty="0"/>
              <a:t> are opposite </a:t>
            </a: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 err="1">
                <a:sym typeface="Wingdings" pitchFamily="2" charset="2"/>
              </a:rPr>
              <a:t>energy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conservation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73DE2D-4886-5348-BD3B-68EEC82B99C2}"/>
              </a:ext>
            </a:extLst>
          </p:cNvPr>
          <p:cNvSpPr txBox="1"/>
          <p:nvPr/>
        </p:nvSpPr>
        <p:spPr>
          <a:xfrm>
            <a:off x="189742" y="5113230"/>
            <a:ext cx="2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Blue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right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</a:t>
            </a:r>
            <a:r>
              <a:rPr lang="it-IT" sz="1400" dirty="0" err="1"/>
              <a:t>left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9291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C9B8B7-9767-964F-9EBB-050403A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chemeClr val="accent2"/>
                </a:solidFill>
              </a:rPr>
              <a:t>pump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power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scan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</p:spPr>
            <p:txBody>
              <a:bodyPr>
                <a:normAutofit/>
              </a:bodyPr>
              <a:lstStyle/>
              <a:p>
                <a:r>
                  <a:rPr lang="it-IT" sz="3200" dirty="0"/>
                  <a:t>f = 6.007 GHz (</a:t>
                </a:r>
                <a:r>
                  <a:rPr lang="it-IT" sz="3200" dirty="0" err="1"/>
                  <a:t>pump</a:t>
                </a:r>
                <a:r>
                  <a:rPr lang="it-IT" sz="3200" dirty="0"/>
                  <a:t>)</a:t>
                </a:r>
              </a:p>
              <a:p>
                <a:r>
                  <a:rPr lang="it-IT" sz="3200" dirty="0"/>
                  <a:t>I = -13.4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3200" dirty="0"/>
                  <a:t>A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  <a:blipFill>
                <a:blip r:embed="rId2"/>
                <a:stretch>
                  <a:fillRect l="-2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DEEBFAEC-2215-F44C-8AE4-877845578324}"/>
              </a:ext>
            </a:extLst>
          </p:cNvPr>
          <p:cNvSpPr txBox="1">
            <a:spLocks/>
          </p:cNvSpPr>
          <p:nvPr/>
        </p:nvSpPr>
        <p:spPr>
          <a:xfrm>
            <a:off x="6061367" y="1707704"/>
            <a:ext cx="4566642" cy="199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cap="none" dirty="0" err="1">
                <a:solidFill>
                  <a:schemeClr val="accent2"/>
                </a:solidFill>
              </a:rPr>
              <a:t>Fixed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parameters</a:t>
            </a:r>
            <a:endParaRPr lang="it-IT" sz="32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8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79CFE3A7-B443-4E4E-9286-FF3511B99F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6.007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:r>
                  <a:rPr lang="it-IT" cap="none" dirty="0" err="1"/>
                  <a:t>P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79CFE3A7-B443-4E4E-9286-FF3511B99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CC081C0A-AF47-0C46-8923-02776A61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80" y="2112392"/>
            <a:ext cx="9565640" cy="4598865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9AEF5DD6-F481-794B-A5ED-B0121679740D}"/>
              </a:ext>
            </a:extLst>
          </p:cNvPr>
          <p:cNvCxnSpPr>
            <a:cxnSpLocks/>
          </p:cNvCxnSpPr>
          <p:nvPr/>
        </p:nvCxnSpPr>
        <p:spPr>
          <a:xfrm flipV="1">
            <a:off x="5246370" y="2516086"/>
            <a:ext cx="1417320" cy="1575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CE852501-EEEF-2B4A-B28B-AB10A8BD483B}"/>
              </a:ext>
            </a:extLst>
          </p:cNvPr>
          <p:cNvCxnSpPr>
            <a:cxnSpLocks/>
          </p:cNvCxnSpPr>
          <p:nvPr/>
        </p:nvCxnSpPr>
        <p:spPr>
          <a:xfrm>
            <a:off x="5246370" y="4183380"/>
            <a:ext cx="1417320" cy="2103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24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28628A27-86F2-F44D-B66C-7E6FA0F537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6.007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:r>
                  <a:rPr lang="it-IT" cap="none" dirty="0" err="1"/>
                  <a:t>P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28628A27-86F2-F44D-B66C-7E6FA0F537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7BBCFC00-8E59-7945-856E-4E9A37614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66" y="2104923"/>
            <a:ext cx="3559521" cy="29562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67474C4-8922-F648-951F-B96D6A03C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527" y="2104924"/>
            <a:ext cx="4007693" cy="29562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4254FB2-5425-B841-9C55-57F6F49EB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13" y="2104923"/>
            <a:ext cx="3904269" cy="29562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27752E-7B03-1F40-8B64-F3F8EFE460DF}"/>
              </a:ext>
            </a:extLst>
          </p:cNvPr>
          <p:cNvSpPr txBox="1"/>
          <p:nvPr/>
        </p:nvSpPr>
        <p:spPr>
          <a:xfrm>
            <a:off x="9118847" y="5322746"/>
            <a:ext cx="23135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err="1"/>
              <a:t>Peaks</a:t>
            </a:r>
            <a:r>
              <a:rPr lang="it-IT" sz="1400" dirty="0"/>
              <a:t> </a:t>
            </a:r>
            <a:r>
              <a:rPr lang="it-IT" sz="1400" dirty="0" err="1"/>
              <a:t>get</a:t>
            </a:r>
            <a:r>
              <a:rPr lang="it-IT" sz="1400" dirty="0"/>
              <a:t> </a:t>
            </a:r>
            <a:r>
              <a:rPr lang="it-IT" sz="1400" dirty="0" err="1"/>
              <a:t>closer</a:t>
            </a:r>
            <a:r>
              <a:rPr lang="it-IT" sz="1400" dirty="0"/>
              <a:t> with </a:t>
            </a:r>
            <a:r>
              <a:rPr lang="it-IT" sz="1400" dirty="0" err="1"/>
              <a:t>increasing</a:t>
            </a:r>
            <a:r>
              <a:rPr lang="it-IT" sz="1400" dirty="0"/>
              <a:t> </a:t>
            </a:r>
            <a:r>
              <a:rPr lang="it-IT" sz="1400" dirty="0" err="1"/>
              <a:t>power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93DDA5-4B9D-BB44-9088-64391BF34296}"/>
              </a:ext>
            </a:extLst>
          </p:cNvPr>
          <p:cNvSpPr txBox="1"/>
          <p:nvPr/>
        </p:nvSpPr>
        <p:spPr>
          <a:xfrm>
            <a:off x="136613" y="5061136"/>
            <a:ext cx="2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Blue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right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</a:t>
            </a:r>
            <a:r>
              <a:rPr lang="it-IT" sz="1400" dirty="0" err="1"/>
              <a:t>left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4721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C9B8B7-9767-964F-9EBB-050403A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chemeClr val="accent2"/>
                </a:solidFill>
              </a:rPr>
              <a:t>pump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frequency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scan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</p:spPr>
            <p:txBody>
              <a:bodyPr>
                <a:normAutofit/>
              </a:bodyPr>
              <a:lstStyle/>
              <a:p>
                <a:r>
                  <a:rPr lang="it-IT" sz="3200" dirty="0"/>
                  <a:t>P = 2.9 </a:t>
                </a:r>
                <a:r>
                  <a:rPr lang="it-IT" sz="3200" dirty="0" err="1"/>
                  <a:t>dBm</a:t>
                </a:r>
                <a:r>
                  <a:rPr lang="it-IT" sz="3200" dirty="0"/>
                  <a:t> (</a:t>
                </a:r>
                <a:r>
                  <a:rPr lang="it-IT" sz="3200" dirty="0" err="1"/>
                  <a:t>pump</a:t>
                </a:r>
                <a:r>
                  <a:rPr lang="it-IT" sz="3200" dirty="0"/>
                  <a:t>)</a:t>
                </a:r>
              </a:p>
              <a:p>
                <a:r>
                  <a:rPr lang="it-IT" sz="3200" dirty="0"/>
                  <a:t>I = -13.4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3200" dirty="0"/>
                  <a:t>A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  <a:blipFill>
                <a:blip r:embed="rId2"/>
                <a:stretch>
                  <a:fillRect l="-2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DEEBFAEC-2215-F44C-8AE4-877845578324}"/>
              </a:ext>
            </a:extLst>
          </p:cNvPr>
          <p:cNvSpPr txBox="1">
            <a:spLocks/>
          </p:cNvSpPr>
          <p:nvPr/>
        </p:nvSpPr>
        <p:spPr>
          <a:xfrm>
            <a:off x="6061367" y="1707704"/>
            <a:ext cx="4566642" cy="199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cap="none" dirty="0" err="1">
                <a:solidFill>
                  <a:schemeClr val="accent2"/>
                </a:solidFill>
              </a:rPr>
              <a:t>Fixed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parameters</a:t>
            </a:r>
            <a:endParaRPr lang="it-IT" sz="32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96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FED0E755-A0A8-A848-BCA2-944499B037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P = 2.9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f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FED0E755-A0A8-A848-BCA2-944499B03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3D115A45-684C-CA49-985D-53FD30FC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55" y="2017584"/>
            <a:ext cx="9711689" cy="4669081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0173EB7E-8586-E749-9B75-B7160AB03ECF}"/>
              </a:ext>
            </a:extLst>
          </p:cNvPr>
          <p:cNvCxnSpPr>
            <a:cxnSpLocks/>
          </p:cNvCxnSpPr>
          <p:nvPr/>
        </p:nvCxnSpPr>
        <p:spPr>
          <a:xfrm flipV="1">
            <a:off x="5097780" y="2288952"/>
            <a:ext cx="1611630" cy="1802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0653292-B77E-964E-9064-3BF59D7BE606}"/>
              </a:ext>
            </a:extLst>
          </p:cNvPr>
          <p:cNvCxnSpPr>
            <a:cxnSpLocks/>
          </p:cNvCxnSpPr>
          <p:nvPr/>
        </p:nvCxnSpPr>
        <p:spPr>
          <a:xfrm>
            <a:off x="5097780" y="4251960"/>
            <a:ext cx="1520190" cy="1903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2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BBA7D2-46D4-4614-9EF4-8C394A7BB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1D485-14CF-436F-82AF-BF210B94F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8008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C8EC12-9E72-124D-9D48-C73058BE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8088"/>
            <a:ext cx="5070686" cy="54818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59CF0E-7A76-4C59-8E85-8B638EADD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753" y="480060"/>
            <a:ext cx="5398008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FCCC64-4301-D54E-9882-C738E1DA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75" y="2971800"/>
            <a:ext cx="5323457" cy="137079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FCD0C0-DEF7-5C47-9DA9-BD786394578E}"/>
              </a:ext>
            </a:extLst>
          </p:cNvPr>
          <p:cNvSpPr/>
          <p:nvPr/>
        </p:nvSpPr>
        <p:spPr>
          <a:xfrm>
            <a:off x="6352032" y="1847592"/>
            <a:ext cx="3556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i="1" dirty="0">
                <a:solidFill>
                  <a:srgbClr val="222222"/>
                </a:solidFill>
                <a:latin typeface="-apple-system"/>
              </a:rPr>
              <a:t>Nature</a:t>
            </a:r>
            <a:r>
              <a:rPr lang="it-IT" sz="1400" dirty="0">
                <a:solidFill>
                  <a:srgbClr val="222222"/>
                </a:solidFill>
                <a:latin typeface="-apple-system"/>
              </a:rPr>
              <a:t> </a:t>
            </a:r>
            <a:r>
              <a:rPr lang="it-IT" sz="1400" b="1" dirty="0">
                <a:solidFill>
                  <a:srgbClr val="222222"/>
                </a:solidFill>
                <a:latin typeface="-apple-system"/>
              </a:rPr>
              <a:t>479, </a:t>
            </a:r>
            <a:r>
              <a:rPr lang="it-IT" sz="1400" dirty="0">
                <a:solidFill>
                  <a:srgbClr val="222222"/>
                </a:solidFill>
                <a:latin typeface="-apple-system"/>
              </a:rPr>
              <a:t>376–379 (2011). </a:t>
            </a:r>
            <a:r>
              <a:rPr lang="it-IT" sz="1400" dirty="0">
                <a:solidFill>
                  <a:srgbClr val="006699"/>
                </a:solidFill>
                <a:latin typeface="-apple-system"/>
                <a:hlinkClick r:id="rId4"/>
              </a:rPr>
              <a:t>https://doi.org/10.1038/nature10561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154850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54E1A443-C25E-2E4F-96FE-5C7AD7412F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P = 2.9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f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54E1A443-C25E-2E4F-96FE-5C7AD7412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2AEFAE9-025E-4F4F-963B-CC39FFB94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183" y="2114551"/>
            <a:ext cx="3482632" cy="2920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E957C49-DE83-0746-A564-1F269B22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264" y="2114551"/>
            <a:ext cx="3959471" cy="29206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66CF3C-ED96-BE48-9FAD-CE21F60EF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34" y="2114551"/>
            <a:ext cx="3789171" cy="292064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820217-AD9E-4C41-AFB9-D60C2EEDD5F6}"/>
              </a:ext>
            </a:extLst>
          </p:cNvPr>
          <p:cNvSpPr txBox="1"/>
          <p:nvPr/>
        </p:nvSpPr>
        <p:spPr>
          <a:xfrm>
            <a:off x="2731288" y="5338090"/>
            <a:ext cx="23135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The </a:t>
            </a:r>
            <a:r>
              <a:rPr lang="it-IT" sz="1400" dirty="0" err="1"/>
              <a:t>two</a:t>
            </a:r>
            <a:r>
              <a:rPr lang="it-IT" sz="1400" dirty="0"/>
              <a:t> </a:t>
            </a:r>
            <a:r>
              <a:rPr lang="it-IT" sz="1400" dirty="0" err="1"/>
              <a:t>peaks</a:t>
            </a:r>
            <a:r>
              <a:rPr lang="it-IT" sz="1400" dirty="0"/>
              <a:t> </a:t>
            </a:r>
            <a:r>
              <a:rPr lang="it-IT" sz="1400" dirty="0" err="1"/>
              <a:t>move</a:t>
            </a:r>
            <a:r>
              <a:rPr lang="it-IT" sz="1400" dirty="0"/>
              <a:t> in the </a:t>
            </a:r>
            <a:r>
              <a:rPr lang="it-IT" sz="1400" dirty="0" err="1"/>
              <a:t>same</a:t>
            </a:r>
            <a:r>
              <a:rPr lang="it-IT" sz="1400" dirty="0"/>
              <a:t> </a:t>
            </a:r>
            <a:r>
              <a:rPr lang="it-IT" sz="1400" dirty="0" err="1"/>
              <a:t>direction</a:t>
            </a:r>
            <a:r>
              <a:rPr lang="it-IT" sz="1400" dirty="0"/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2C695A-01DF-E349-8419-641A7A862077}"/>
              </a:ext>
            </a:extLst>
          </p:cNvPr>
          <p:cNvSpPr txBox="1"/>
          <p:nvPr/>
        </p:nvSpPr>
        <p:spPr>
          <a:xfrm>
            <a:off x="228234" y="5138036"/>
            <a:ext cx="2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Blue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right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</a:t>
            </a:r>
            <a:r>
              <a:rPr lang="it-IT" sz="1400" dirty="0" err="1"/>
              <a:t>left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67431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C9B8B7-9767-964F-9EBB-050403A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chemeClr val="accent2"/>
                </a:solidFill>
              </a:rPr>
              <a:t>pump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frequency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scan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</p:spPr>
            <p:txBody>
              <a:bodyPr>
                <a:normAutofit/>
              </a:bodyPr>
              <a:lstStyle/>
              <a:p>
                <a:r>
                  <a:rPr lang="it-IT" sz="3200" dirty="0"/>
                  <a:t>P = 2 </a:t>
                </a:r>
                <a:r>
                  <a:rPr lang="it-IT" sz="3200" dirty="0" err="1"/>
                  <a:t>dBm</a:t>
                </a:r>
                <a:r>
                  <a:rPr lang="it-IT" sz="3200" dirty="0"/>
                  <a:t> (</a:t>
                </a:r>
                <a:r>
                  <a:rPr lang="it-IT" sz="3200" dirty="0" err="1"/>
                  <a:t>pump</a:t>
                </a:r>
                <a:r>
                  <a:rPr lang="it-IT" sz="3200" dirty="0"/>
                  <a:t>)</a:t>
                </a:r>
              </a:p>
              <a:p>
                <a:r>
                  <a:rPr lang="it-IT" sz="3200" dirty="0"/>
                  <a:t>I = -13.4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sz="3200" dirty="0"/>
                  <a:t>A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218F88A-FFDD-2D49-8A6C-7103903A5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9" y="2824707"/>
                <a:ext cx="4532009" cy="2543360"/>
              </a:xfrm>
              <a:blipFill>
                <a:blip r:embed="rId2"/>
                <a:stretch>
                  <a:fillRect l="-25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olo 1">
            <a:extLst>
              <a:ext uri="{FF2B5EF4-FFF2-40B4-BE49-F238E27FC236}">
                <a16:creationId xmlns:a16="http://schemas.microsoft.com/office/drawing/2014/main" id="{DEEBFAEC-2215-F44C-8AE4-877845578324}"/>
              </a:ext>
            </a:extLst>
          </p:cNvPr>
          <p:cNvSpPr txBox="1">
            <a:spLocks/>
          </p:cNvSpPr>
          <p:nvPr/>
        </p:nvSpPr>
        <p:spPr>
          <a:xfrm>
            <a:off x="6061367" y="1707704"/>
            <a:ext cx="4566642" cy="199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cap="none" dirty="0" err="1">
                <a:solidFill>
                  <a:schemeClr val="accent2"/>
                </a:solidFill>
              </a:rPr>
              <a:t>Fixed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parameters</a:t>
            </a:r>
            <a:endParaRPr lang="it-IT" sz="32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ECEB6A8E-A678-B64D-B671-3757A2645C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P = 2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f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ECEB6A8E-A678-B64D-B671-3757A2645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00A95422-E802-294E-B1EF-84BAE10F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972488"/>
            <a:ext cx="9546590" cy="4734382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22FE5319-B742-2F40-9ED4-BE1DEC018667}"/>
              </a:ext>
            </a:extLst>
          </p:cNvPr>
          <p:cNvCxnSpPr>
            <a:cxnSpLocks/>
          </p:cNvCxnSpPr>
          <p:nvPr/>
        </p:nvCxnSpPr>
        <p:spPr>
          <a:xfrm flipV="1">
            <a:off x="3611880" y="2427407"/>
            <a:ext cx="2857500" cy="2076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784BE1BE-EABA-F349-A11A-B6642182E85B}"/>
              </a:ext>
            </a:extLst>
          </p:cNvPr>
          <p:cNvCxnSpPr>
            <a:cxnSpLocks/>
          </p:cNvCxnSpPr>
          <p:nvPr/>
        </p:nvCxnSpPr>
        <p:spPr>
          <a:xfrm>
            <a:off x="3611880" y="4647598"/>
            <a:ext cx="2851785" cy="15428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9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F30DCCE2-FE1E-0046-A4B9-3BA9F1CBF5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/>
                  <a:t>I = -13.4 </a:t>
                </a:r>
                <a14:m>
                  <m:oMath xmlns:m="http://schemas.openxmlformats.org/officeDocument/2006/math">
                    <m:r>
                      <a:rPr lang="it-IT" b="0" i="1" cap="none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it-IT" cap="none" dirty="0"/>
                  <a:t>A,  P = 2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f</a:t>
                </a:r>
                <a:endParaRPr lang="it-IT" dirty="0"/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F30DCCE2-FE1E-0046-A4B9-3BA9F1CBF5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A7C50FE0-1708-2F46-9A7D-0AD5E843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80" y="1961876"/>
            <a:ext cx="3404755" cy="293424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F7F1D7B-AE3F-AB4B-BEA6-E5E2AB7C6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439" y="1961875"/>
            <a:ext cx="3781160" cy="29342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06F79B1-13BA-324D-8121-FB00689EC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7" y="1961876"/>
            <a:ext cx="3806824" cy="29342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411D75-CB95-E74D-AAC3-94FFA6ACD7BE}"/>
              </a:ext>
            </a:extLst>
          </p:cNvPr>
          <p:cNvSpPr txBox="1"/>
          <p:nvPr/>
        </p:nvSpPr>
        <p:spPr>
          <a:xfrm>
            <a:off x="305887" y="5016314"/>
            <a:ext cx="2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Blue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right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</a:t>
            </a:r>
            <a:r>
              <a:rPr lang="it-IT" sz="1400" dirty="0" err="1"/>
              <a:t>left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54711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8FD9B19-BF1C-0448-A936-AC00E7C8D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5" y="1278800"/>
            <a:ext cx="11064984" cy="165057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A1B6681-3305-B240-9D78-3B3D7C0E07B7}"/>
              </a:ext>
            </a:extLst>
          </p:cNvPr>
          <p:cNvSpPr/>
          <p:nvPr/>
        </p:nvSpPr>
        <p:spPr>
          <a:xfrm>
            <a:off x="7226419" y="3864228"/>
            <a:ext cx="4012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33333"/>
                </a:solidFill>
                <a:latin typeface="Open Sans"/>
              </a:rPr>
              <a:t>PNAS March 12, 2013 110 (11) 4234-4238; </a:t>
            </a:r>
            <a:r>
              <a:rPr lang="it-IT" sz="1400" dirty="0">
                <a:solidFill>
                  <a:srgbClr val="005A96"/>
                </a:solidFill>
                <a:latin typeface="Open Sans"/>
                <a:hlinkClick r:id="rId3"/>
              </a:rPr>
              <a:t>https://doi.org/10.1073/pnas.1212705110</a:t>
            </a:r>
            <a:endParaRPr lang="it-IT" sz="14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69DE93D-008F-EF46-84D0-0062FFB8D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49" t="52336"/>
          <a:stretch/>
        </p:blipFill>
        <p:spPr>
          <a:xfrm>
            <a:off x="1390920" y="3653756"/>
            <a:ext cx="3258672" cy="26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CB0FF-3F18-844E-A3F2-A6A50ABE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955946" cy="521337"/>
          </a:xfrm>
        </p:spPr>
        <p:txBody>
          <a:bodyPr/>
          <a:lstStyle/>
          <a:p>
            <a:r>
              <a:rPr lang="it-IT" dirty="0" err="1"/>
              <a:t>Pnas</a:t>
            </a:r>
            <a:r>
              <a:rPr lang="it-IT" dirty="0"/>
              <a:t> 2012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5327512-D0A7-F943-B05C-5D1F8D29E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7" y="1694558"/>
            <a:ext cx="5111270" cy="4095676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0860936-25CC-CE48-81DC-CE2D483DF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0494" y="2122585"/>
            <a:ext cx="3149388" cy="4199185"/>
          </a:xfr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719FDCD-0E27-8847-95E5-77602E3FE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558" y="2691684"/>
            <a:ext cx="2725796" cy="2720195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B3A0E50D-3CC4-AA49-A357-232116A1BE82}"/>
              </a:ext>
            </a:extLst>
          </p:cNvPr>
          <p:cNvSpPr txBox="1">
            <a:spLocks/>
          </p:cNvSpPr>
          <p:nvPr/>
        </p:nvSpPr>
        <p:spPr>
          <a:xfrm>
            <a:off x="8525814" y="702155"/>
            <a:ext cx="1955946" cy="521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/>
              <a:t>Our</a:t>
            </a:r>
            <a:r>
              <a:rPr lang="it-IT" dirty="0"/>
              <a:t> setup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2CF01E-5CA7-F24C-BB65-FF69A26B800C}"/>
              </a:ext>
            </a:extLst>
          </p:cNvPr>
          <p:cNvSpPr txBox="1"/>
          <p:nvPr/>
        </p:nvSpPr>
        <p:spPr>
          <a:xfrm>
            <a:off x="955030" y="6318449"/>
            <a:ext cx="1403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err="1"/>
              <a:t>Resonator</a:t>
            </a:r>
            <a:endParaRPr lang="it-IT" b="1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C2D924F-5D61-B749-8F11-84FCCA730F5A}"/>
              </a:ext>
            </a:extLst>
          </p:cNvPr>
          <p:cNvCxnSpPr>
            <a:cxnSpLocks/>
          </p:cNvCxnSpPr>
          <p:nvPr/>
        </p:nvCxnSpPr>
        <p:spPr>
          <a:xfrm flipV="1">
            <a:off x="1325880" y="5790234"/>
            <a:ext cx="0" cy="499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9C99DE-ABEE-5F49-AE73-32966791E625}"/>
              </a:ext>
            </a:extLst>
          </p:cNvPr>
          <p:cNvSpPr txBox="1"/>
          <p:nvPr/>
        </p:nvSpPr>
        <p:spPr>
          <a:xfrm>
            <a:off x="3527344" y="5918340"/>
            <a:ext cx="23401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Coplanar</a:t>
            </a:r>
            <a:r>
              <a:rPr lang="it-IT" sz="1600" dirty="0"/>
              <a:t> </a:t>
            </a:r>
            <a:r>
              <a:rPr lang="it-IT" sz="1600" dirty="0" err="1"/>
              <a:t>waveguide</a:t>
            </a:r>
            <a:r>
              <a:rPr lang="it-IT" sz="1600" dirty="0"/>
              <a:t> with 250 </a:t>
            </a:r>
            <a:r>
              <a:rPr lang="it-IT" sz="1600" dirty="0" err="1"/>
              <a:t>embedded</a:t>
            </a:r>
            <a:r>
              <a:rPr lang="it-IT" sz="1600" dirty="0"/>
              <a:t> </a:t>
            </a:r>
            <a:r>
              <a:rPr lang="it-IT" sz="1600" dirty="0" err="1"/>
              <a:t>SQUIDs</a:t>
            </a:r>
            <a:endParaRPr lang="it-IT" sz="1600" dirty="0"/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78C40D6F-B299-0149-8B0F-369FCD4810DF}"/>
              </a:ext>
            </a:extLst>
          </p:cNvPr>
          <p:cNvCxnSpPr/>
          <p:nvPr/>
        </p:nvCxnSpPr>
        <p:spPr>
          <a:xfrm>
            <a:off x="6096000" y="2205990"/>
            <a:ext cx="0" cy="44817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83494C-D1E8-A543-BDCD-71A53E51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‘</a:t>
            </a:r>
            <a:r>
              <a:rPr lang="it-IT" dirty="0" err="1"/>
              <a:t>sparrow-tail</a:t>
            </a:r>
            <a:r>
              <a:rPr lang="it-IT" dirty="0"/>
              <a:t>’  </a:t>
            </a:r>
            <a:r>
              <a:rPr lang="it-IT" dirty="0" err="1"/>
              <a:t>structures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815943-8274-624C-BC16-4D1CFF7D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95" y="5142045"/>
            <a:ext cx="4806041" cy="6317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146651-681A-BF4C-A0AE-919FB67048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563" t="-3004" r="-1" b="-1"/>
          <a:stretch/>
        </p:blipFill>
        <p:spPr>
          <a:xfrm>
            <a:off x="233463" y="1892327"/>
            <a:ext cx="5961277" cy="4560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100035F-B1A3-5647-9642-FA3B642E7E57}"/>
                  </a:ext>
                </a:extLst>
              </p:cNvPr>
              <p:cNvSpPr txBox="1"/>
              <p:nvPr/>
            </p:nvSpPr>
            <p:spPr>
              <a:xfrm>
                <a:off x="6812280" y="2761007"/>
                <a:ext cx="1729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100035F-B1A3-5647-9642-FA3B642E7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80" y="2761007"/>
                <a:ext cx="1729576" cy="276999"/>
              </a:xfrm>
              <a:prstGeom prst="rect">
                <a:avLst/>
              </a:prstGeom>
              <a:blipFill>
                <a:blip r:embed="rId4"/>
                <a:stretch>
                  <a:fillRect l="-1460" t="-4348" r="-2190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04014B9-EC76-6046-8C6E-B3AEA05A772A}"/>
                  </a:ext>
                </a:extLst>
              </p:cNvPr>
              <p:cNvSpPr txBox="1"/>
              <p:nvPr/>
            </p:nvSpPr>
            <p:spPr>
              <a:xfrm>
                <a:off x="6812280" y="3256307"/>
                <a:ext cx="14818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04014B9-EC76-6046-8C6E-B3AEA05A7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80" y="3256307"/>
                <a:ext cx="1481880" cy="276999"/>
              </a:xfrm>
              <a:prstGeom prst="rect">
                <a:avLst/>
              </a:prstGeom>
              <a:blipFill>
                <a:blip r:embed="rId5"/>
                <a:stretch>
                  <a:fillRect l="-2542" t="-4348" r="-2542" b="-347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>
            <a:extLst>
              <a:ext uri="{FF2B5EF4-FFF2-40B4-BE49-F238E27FC236}">
                <a16:creationId xmlns:a16="http://schemas.microsoft.com/office/drawing/2014/main" id="{702676B2-DEFE-8B49-8381-E4A188548A05}"/>
              </a:ext>
            </a:extLst>
          </p:cNvPr>
          <p:cNvSpPr/>
          <p:nvPr/>
        </p:nvSpPr>
        <p:spPr>
          <a:xfrm>
            <a:off x="6589395" y="2761007"/>
            <a:ext cx="2080260" cy="88424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86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C9B8B7-9767-964F-9EBB-050403A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chemeClr val="accent2"/>
                </a:solidFill>
              </a:rPr>
              <a:t>Bias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current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scan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18F88A-FFDD-2D49-8A6C-7103903A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24707"/>
            <a:ext cx="3832776" cy="2543360"/>
          </a:xfrm>
        </p:spPr>
        <p:txBody>
          <a:bodyPr>
            <a:normAutofit/>
          </a:bodyPr>
          <a:lstStyle/>
          <a:p>
            <a:r>
              <a:rPr lang="it-IT" sz="3200" dirty="0"/>
              <a:t>f = 17.994 GHz</a:t>
            </a:r>
          </a:p>
          <a:p>
            <a:r>
              <a:rPr lang="it-IT" sz="3200" dirty="0" err="1"/>
              <a:t>P</a:t>
            </a:r>
            <a:r>
              <a:rPr lang="it-IT" sz="3200" dirty="0"/>
              <a:t> = 2 </a:t>
            </a:r>
            <a:r>
              <a:rPr lang="it-IT" sz="3200" dirty="0" err="1"/>
              <a:t>dBm</a:t>
            </a:r>
            <a:endParaRPr lang="it-IT" sz="32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EEBFAEC-2215-F44C-8AE4-877845578324}"/>
              </a:ext>
            </a:extLst>
          </p:cNvPr>
          <p:cNvSpPr txBox="1">
            <a:spLocks/>
          </p:cNvSpPr>
          <p:nvPr/>
        </p:nvSpPr>
        <p:spPr>
          <a:xfrm>
            <a:off x="6061367" y="1707704"/>
            <a:ext cx="4566642" cy="199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cap="none" dirty="0" err="1">
                <a:solidFill>
                  <a:schemeClr val="accent2"/>
                </a:solidFill>
              </a:rPr>
              <a:t>Fixed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pump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parameters</a:t>
            </a:r>
            <a:endParaRPr lang="it-IT" sz="32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4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C1809246-93AD-C244-9073-66A45FAB07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 err="1"/>
                  <a:t>P</a:t>
                </a:r>
                <a:r>
                  <a:rPr lang="it-IT" cap="none" dirty="0"/>
                  <a:t> = 2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17.994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14:m>
                  <m:oMath xmlns:m="http://schemas.openxmlformats.org/officeDocument/2006/math">
                    <m:r>
                      <a:rPr lang="it-IT" i="1" cap="none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it-IT" cap="none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C1809246-93AD-C244-9073-66A45FAB07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46EA0237-30B9-BF40-AAE4-92F92FF1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12" y="1936845"/>
            <a:ext cx="9601200" cy="4699000"/>
          </a:xfrm>
          <a:prstGeom prst="rect">
            <a:avLst/>
          </a:prstGeom>
        </p:spPr>
      </p:pic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00F4804-B2FA-7343-BC3E-3D464C2310B6}"/>
              </a:ext>
            </a:extLst>
          </p:cNvPr>
          <p:cNvCxnSpPr>
            <a:cxnSpLocks/>
          </p:cNvCxnSpPr>
          <p:nvPr/>
        </p:nvCxnSpPr>
        <p:spPr>
          <a:xfrm flipV="1">
            <a:off x="4389120" y="2270715"/>
            <a:ext cx="2011680" cy="16840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23E49AF-DB78-624C-A688-72D8E7E91804}"/>
              </a:ext>
            </a:extLst>
          </p:cNvPr>
          <p:cNvCxnSpPr>
            <a:cxnSpLocks/>
          </p:cNvCxnSpPr>
          <p:nvPr/>
        </p:nvCxnSpPr>
        <p:spPr>
          <a:xfrm>
            <a:off x="4389120" y="4080510"/>
            <a:ext cx="2011680" cy="20813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19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54E22C6E-1BC4-864A-9952-BA9575AAEF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cap="none" dirty="0" err="1"/>
                  <a:t>P</a:t>
                </a:r>
                <a:r>
                  <a:rPr lang="it-IT" cap="none" dirty="0"/>
                  <a:t> = 2 </a:t>
                </a:r>
                <a:r>
                  <a:rPr lang="it-IT" cap="none" dirty="0" err="1"/>
                  <a:t>dBm</a:t>
                </a:r>
                <a:r>
                  <a:rPr lang="it-IT" cap="none" dirty="0"/>
                  <a:t>,  </a:t>
                </a:r>
                <a:r>
                  <a:rPr lang="it-IT" cap="none" dirty="0" err="1"/>
                  <a:t>f</a:t>
                </a:r>
                <a:r>
                  <a:rPr lang="it-IT" cap="none" dirty="0"/>
                  <a:t> = 17.994 GHz    -    </a:t>
                </a:r>
                <a:r>
                  <a:rPr lang="it-IT" cap="none" dirty="0" err="1"/>
                  <a:t>scan</a:t>
                </a:r>
                <a:r>
                  <a:rPr lang="it-IT" cap="none" dirty="0"/>
                  <a:t> </a:t>
                </a:r>
                <a14:m>
                  <m:oMath xmlns:m="http://schemas.openxmlformats.org/officeDocument/2006/math">
                    <m:r>
                      <a:rPr lang="it-IT" i="1" cap="none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it-IT" cap="none" dirty="0"/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54E22C6E-1BC4-864A-9952-BA9575AAEF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41141AC6-5296-7447-9657-D9B1C283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" y="2218661"/>
            <a:ext cx="4151401" cy="308647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6FB24B5-57AC-5F44-802E-7F12A68CF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622" y="2129949"/>
            <a:ext cx="3988955" cy="30864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E45C711-BEAF-2E4A-99FE-0B551EAE6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957" y="2207491"/>
            <a:ext cx="3495421" cy="295168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CA625FA-DFC6-4C4E-AF62-A36AD1288E6C}"/>
              </a:ext>
            </a:extLst>
          </p:cNvPr>
          <p:cNvSpPr txBox="1"/>
          <p:nvPr/>
        </p:nvSpPr>
        <p:spPr>
          <a:xfrm>
            <a:off x="96981" y="5365630"/>
            <a:ext cx="193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Blue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right</a:t>
            </a:r>
          </a:p>
          <a:p>
            <a:r>
              <a:rPr lang="it-IT" sz="1400" dirty="0">
                <a:solidFill>
                  <a:srgbClr val="FF0000"/>
                </a:solidFill>
              </a:rPr>
              <a:t>Rosso</a:t>
            </a:r>
            <a:r>
              <a:rPr lang="it-IT" sz="1400" dirty="0"/>
              <a:t>: </a:t>
            </a:r>
            <a:r>
              <a:rPr lang="it-IT" sz="1400" dirty="0" err="1"/>
              <a:t>peaks</a:t>
            </a:r>
            <a:r>
              <a:rPr lang="it-IT" sz="1400" dirty="0"/>
              <a:t> to the </a:t>
            </a:r>
            <a:r>
              <a:rPr lang="it-IT" sz="1400" dirty="0" err="1"/>
              <a:t>left</a:t>
            </a:r>
            <a:endParaRPr lang="it-IT" sz="14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EE2B1A-B181-0246-B213-F7CB57B99EED}"/>
              </a:ext>
            </a:extLst>
          </p:cNvPr>
          <p:cNvSpPr txBox="1"/>
          <p:nvPr/>
        </p:nvSpPr>
        <p:spPr>
          <a:xfrm>
            <a:off x="5411390" y="5482345"/>
            <a:ext cx="250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Peaks</a:t>
            </a:r>
            <a:r>
              <a:rPr lang="it-IT" sz="1400" dirty="0"/>
              <a:t> on the </a:t>
            </a:r>
            <a:r>
              <a:rPr lang="it-IT" sz="1400" dirty="0" err="1"/>
              <a:t>left</a:t>
            </a:r>
            <a:r>
              <a:rPr lang="it-IT" sz="1400" dirty="0"/>
              <a:t> </a:t>
            </a:r>
            <a:r>
              <a:rPr lang="it-IT" sz="1400" dirty="0" err="1"/>
              <a:t>always</a:t>
            </a:r>
            <a:r>
              <a:rPr lang="it-IT" sz="1400" dirty="0"/>
              <a:t> </a:t>
            </a:r>
            <a:r>
              <a:rPr lang="it-IT" sz="1400" dirty="0" err="1"/>
              <a:t>smaller</a:t>
            </a:r>
            <a:r>
              <a:rPr lang="it-IT" sz="1400" dirty="0"/>
              <a:t> </a:t>
            </a:r>
            <a:r>
              <a:rPr lang="it-IT" sz="1400" dirty="0" err="1"/>
              <a:t>than</a:t>
            </a:r>
            <a:r>
              <a:rPr lang="it-IT" sz="1400" dirty="0"/>
              <a:t> </a:t>
            </a:r>
            <a:r>
              <a:rPr lang="it-IT" sz="1400" dirty="0" err="1"/>
              <a:t>peaks</a:t>
            </a:r>
            <a:r>
              <a:rPr lang="it-IT" sz="1400" dirty="0"/>
              <a:t> on the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4B1D538-9AA1-7B43-9050-D2EF60A739B0}"/>
                  </a:ext>
                </a:extLst>
              </p:cNvPr>
              <p:cNvSpPr txBox="1"/>
              <p:nvPr/>
            </p:nvSpPr>
            <p:spPr>
              <a:xfrm>
                <a:off x="2369871" y="6209930"/>
                <a:ext cx="17487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84B1D538-9AA1-7B43-9050-D2EF60A73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71" y="6209930"/>
                <a:ext cx="174879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399CA9-F7D5-CB43-8FA9-596FCE203A41}"/>
              </a:ext>
            </a:extLst>
          </p:cNvPr>
          <p:cNvSpPr txBox="1"/>
          <p:nvPr/>
        </p:nvSpPr>
        <p:spPr>
          <a:xfrm>
            <a:off x="2392731" y="5482345"/>
            <a:ext cx="215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Energy </a:t>
            </a:r>
            <a:r>
              <a:rPr lang="it-IT" dirty="0" err="1"/>
              <a:t>conservation</a:t>
            </a:r>
            <a:r>
              <a:rPr lang="it-IT" dirty="0"/>
              <a:t> and </a:t>
            </a:r>
            <a:r>
              <a:rPr lang="it-IT" dirty="0" err="1"/>
              <a:t>correlation</a:t>
            </a:r>
            <a:r>
              <a:rPr lang="it-IT" dirty="0"/>
              <a:t>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C7CBE1F-8B42-C547-9453-D0EE519E4F51}"/>
              </a:ext>
            </a:extLst>
          </p:cNvPr>
          <p:cNvSpPr/>
          <p:nvPr/>
        </p:nvSpPr>
        <p:spPr>
          <a:xfrm>
            <a:off x="2274570" y="5482345"/>
            <a:ext cx="2175052" cy="1215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71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C9B8B7-9767-964F-9EBB-050403A1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it-IT" sz="4000" dirty="0" err="1">
                <a:solidFill>
                  <a:schemeClr val="accent2"/>
                </a:solidFill>
              </a:rPr>
              <a:t>Bias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current</a:t>
            </a:r>
            <a:r>
              <a:rPr lang="it-IT" sz="4000" dirty="0">
                <a:solidFill>
                  <a:schemeClr val="accent2"/>
                </a:solidFill>
              </a:rPr>
              <a:t> </a:t>
            </a:r>
            <a:r>
              <a:rPr lang="it-IT" sz="4000" dirty="0" err="1">
                <a:solidFill>
                  <a:schemeClr val="accent2"/>
                </a:solidFill>
              </a:rPr>
              <a:t>scan</a:t>
            </a:r>
            <a:endParaRPr lang="it-IT" sz="4000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18F88A-FFDD-2D49-8A6C-7103903A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24707"/>
            <a:ext cx="3832776" cy="2543360"/>
          </a:xfrm>
        </p:spPr>
        <p:txBody>
          <a:bodyPr>
            <a:normAutofit/>
          </a:bodyPr>
          <a:lstStyle/>
          <a:p>
            <a:r>
              <a:rPr lang="it-IT" sz="3200" dirty="0"/>
              <a:t>f = 6.006 GHz</a:t>
            </a:r>
          </a:p>
          <a:p>
            <a:r>
              <a:rPr lang="it-IT" sz="3200" dirty="0" err="1"/>
              <a:t>P</a:t>
            </a:r>
            <a:r>
              <a:rPr lang="it-IT" sz="3200" dirty="0"/>
              <a:t> = 2.85 </a:t>
            </a:r>
            <a:r>
              <a:rPr lang="it-IT" sz="3200" dirty="0" err="1"/>
              <a:t>dBm</a:t>
            </a:r>
            <a:endParaRPr lang="it-IT" sz="32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EEBFAEC-2215-F44C-8AE4-877845578324}"/>
              </a:ext>
            </a:extLst>
          </p:cNvPr>
          <p:cNvSpPr txBox="1">
            <a:spLocks/>
          </p:cNvSpPr>
          <p:nvPr/>
        </p:nvSpPr>
        <p:spPr>
          <a:xfrm>
            <a:off x="6061367" y="1707704"/>
            <a:ext cx="4566642" cy="199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cap="none" dirty="0" err="1">
                <a:solidFill>
                  <a:schemeClr val="accent2"/>
                </a:solidFill>
              </a:rPr>
              <a:t>Fixed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pump</a:t>
            </a:r>
            <a:r>
              <a:rPr lang="it-IT" sz="3200" cap="none" dirty="0">
                <a:solidFill>
                  <a:schemeClr val="accent2"/>
                </a:solidFill>
              </a:rPr>
              <a:t> </a:t>
            </a:r>
            <a:r>
              <a:rPr lang="it-IT" sz="3200" cap="none" dirty="0" err="1">
                <a:solidFill>
                  <a:schemeClr val="accent2"/>
                </a:solidFill>
              </a:rPr>
              <a:t>parameters</a:t>
            </a:r>
            <a:endParaRPr lang="it-IT" sz="32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489</Words>
  <Application>Microsoft Macintosh PowerPoint</Application>
  <PresentationFormat>Widescreen</PresentationFormat>
  <Paragraphs>69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-apple-system</vt:lpstr>
      <vt:lpstr>Cambria Math</vt:lpstr>
      <vt:lpstr>Gill Sans MT</vt:lpstr>
      <vt:lpstr>Open Sans</vt:lpstr>
      <vt:lpstr>Wingdings 2</vt:lpstr>
      <vt:lpstr>Dividendi</vt:lpstr>
      <vt:lpstr>Dynamical casimir effect (?)</vt:lpstr>
      <vt:lpstr>Presentazione standard di PowerPoint</vt:lpstr>
      <vt:lpstr>Presentazione standard di PowerPoint</vt:lpstr>
      <vt:lpstr>Pnas 2012</vt:lpstr>
      <vt:lpstr>‘sparrow-tail’  structures</vt:lpstr>
      <vt:lpstr>Bias current scan</vt:lpstr>
      <vt:lpstr>P = 2 dBm,  f = 17.994 GHz    -    scan I</vt:lpstr>
      <vt:lpstr>P = 2 dBm,  f = 17.994 GHz    -    scan I</vt:lpstr>
      <vt:lpstr>Bias current scan</vt:lpstr>
      <vt:lpstr>P = 2.85 dBm,  f = 6.006 GHz    -    scan I</vt:lpstr>
      <vt:lpstr>P = 2.85 dBm,  f = 6.006 GHz    -    scan I</vt:lpstr>
      <vt:lpstr>pump power scan</vt:lpstr>
      <vt:lpstr>I = -13.4 μA,  f = 17.994 GHz    -    scan P</vt:lpstr>
      <vt:lpstr>I = -13.4 μA,  f = 17.994 GHz    -    scan P</vt:lpstr>
      <vt:lpstr>pump power scan</vt:lpstr>
      <vt:lpstr>I = -13.4 μA,  f = 6.007 GHz    -    scan P</vt:lpstr>
      <vt:lpstr>I = -13.4 μA,  f = 6.007 GHz    -    scan P</vt:lpstr>
      <vt:lpstr>pump frequency scan</vt:lpstr>
      <vt:lpstr>I = -13.4 μA,  P = 2.9 dBm    -    scan f</vt:lpstr>
      <vt:lpstr>I = -13.4 μA,  P = 2.9 dBm    -    scan f</vt:lpstr>
      <vt:lpstr>pump frequency scan</vt:lpstr>
      <vt:lpstr>I = -13.4 μA,  P = 2 dBm    -    scan f</vt:lpstr>
      <vt:lpstr>I = -13.4 μA,  P = 2 dBm    -    scan 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casimir effect (?)</dc:title>
  <dc:creator>MELISSA RETTAROLI</dc:creator>
  <cp:lastModifiedBy>MELISSA RETTAROLI</cp:lastModifiedBy>
  <cp:revision>28</cp:revision>
  <dcterms:created xsi:type="dcterms:W3CDTF">2020-11-23T16:53:47Z</dcterms:created>
  <dcterms:modified xsi:type="dcterms:W3CDTF">2020-11-24T11:55:25Z</dcterms:modified>
</cp:coreProperties>
</file>