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5" r:id="rId4"/>
    <p:sldId id="283" r:id="rId5"/>
    <p:sldId id="282" r:id="rId6"/>
    <p:sldId id="285" r:id="rId7"/>
    <p:sldId id="286" r:id="rId8"/>
    <p:sldId id="284" r:id="rId9"/>
    <p:sldId id="293" r:id="rId10"/>
    <p:sldId id="257" r:id="rId11"/>
    <p:sldId id="276" r:id="rId12"/>
    <p:sldId id="277" r:id="rId13"/>
    <p:sldId id="281" r:id="rId14"/>
    <p:sldId id="278" r:id="rId15"/>
    <p:sldId id="280" r:id="rId16"/>
    <p:sldId id="288" r:id="rId17"/>
    <p:sldId id="291" r:id="rId18"/>
    <p:sldId id="290" r:id="rId19"/>
    <p:sldId id="289" r:id="rId20"/>
    <p:sldId id="258" r:id="rId21"/>
    <p:sldId id="259" r:id="rId22"/>
    <p:sldId id="261" r:id="rId23"/>
    <p:sldId id="263" r:id="rId24"/>
    <p:sldId id="264" r:id="rId25"/>
    <p:sldId id="265" r:id="rId26"/>
    <p:sldId id="271" r:id="rId27"/>
    <p:sldId id="272" r:id="rId28"/>
    <p:sldId id="273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3A5-7C64-4675-878D-727EA2499AEB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0038-2AE3-4026-A4A0-85B1D563C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3A5-7C64-4675-878D-727EA2499AEB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0038-2AE3-4026-A4A0-85B1D563C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3A5-7C64-4675-878D-727EA2499AEB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0038-2AE3-4026-A4A0-85B1D563C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3A5-7C64-4675-878D-727EA2499AEB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0038-2AE3-4026-A4A0-85B1D563C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3A5-7C64-4675-878D-727EA2499AEB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0038-2AE3-4026-A4A0-85B1D563C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3A5-7C64-4675-878D-727EA2499AEB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0038-2AE3-4026-A4A0-85B1D563C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3A5-7C64-4675-878D-727EA2499AEB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0038-2AE3-4026-A4A0-85B1D563C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3A5-7C64-4675-878D-727EA2499AEB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0038-2AE3-4026-A4A0-85B1D563C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3A5-7C64-4675-878D-727EA2499AEB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0038-2AE3-4026-A4A0-85B1D563C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3A5-7C64-4675-878D-727EA2499AEB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0038-2AE3-4026-A4A0-85B1D563C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3A5-7C64-4675-878D-727EA2499AEB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0038-2AE3-4026-A4A0-85B1D563C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3A3A5-7C64-4675-878D-727EA2499AEB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0038-2AE3-4026-A4A0-85B1D563C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EUCARD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Emittance</a:t>
            </a:r>
            <a:r>
              <a:rPr lang="en-US" dirty="0" smtClean="0">
                <a:solidFill>
                  <a:srgbClr val="FFFF00"/>
                </a:solidFill>
              </a:rPr>
              <a:t> discussion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19200" y="3200400"/>
            <a:ext cx="67056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EUCARD – ANAC WP11.4 : Instrumentation for novel accelerator</a:t>
            </a:r>
          </a:p>
          <a:p>
            <a:endParaRPr lang="en-US" dirty="0" smtClean="0"/>
          </a:p>
          <a:p>
            <a:r>
              <a:rPr lang="en-US" sz="2595" dirty="0" smtClean="0"/>
              <a:t>First Collaboration Meeting</a:t>
            </a:r>
          </a:p>
          <a:p>
            <a:r>
              <a:rPr lang="en-US" sz="2595" dirty="0" err="1" smtClean="0"/>
              <a:t>Frascati</a:t>
            </a:r>
            <a:r>
              <a:rPr lang="en-US" sz="2595" dirty="0" smtClean="0"/>
              <a:t> 8-9 March 2010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Low energy </a:t>
            </a:r>
            <a:r>
              <a:rPr lang="en-US" sz="3600" dirty="0" err="1" smtClean="0">
                <a:solidFill>
                  <a:srgbClr val="FFFF00"/>
                </a:solidFill>
              </a:rPr>
              <a:t>emittance</a:t>
            </a:r>
            <a:r>
              <a:rPr lang="en-US" sz="3600" dirty="0" smtClean="0">
                <a:solidFill>
                  <a:srgbClr val="FFFF00"/>
                </a:solidFill>
              </a:rPr>
              <a:t> measurements @SPARC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371600"/>
            <a:ext cx="820316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534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Low energy </a:t>
            </a:r>
            <a:r>
              <a:rPr lang="en-US" sz="3600" dirty="0" err="1" smtClean="0">
                <a:solidFill>
                  <a:srgbClr val="FFFF00"/>
                </a:solidFill>
              </a:rPr>
              <a:t>emittance</a:t>
            </a:r>
            <a:r>
              <a:rPr lang="en-US" sz="3600" dirty="0" smtClean="0">
                <a:solidFill>
                  <a:srgbClr val="FFFF00"/>
                </a:solidFill>
              </a:rPr>
              <a:t> measurements @SPARC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798602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54545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243013"/>
            <a:ext cx="66675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7924800" cy="498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8813" y="-152400"/>
            <a:ext cx="7824788" cy="1323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LIFE Temporary Spectrometer (2010)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8" descr="FLAME-001-00-TEST-04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820348"/>
            <a:ext cx="4572000" cy="6464523"/>
          </a:xfrm>
        </p:spPr>
      </p:pic>
      <p:sp>
        <p:nvSpPr>
          <p:cNvPr id="6" name="TextBox 5"/>
          <p:cNvSpPr txBox="1"/>
          <p:nvPr/>
        </p:nvSpPr>
        <p:spPr>
          <a:xfrm>
            <a:off x="990600" y="282034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60787" y="4002817"/>
            <a:ext cx="12684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Beam line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094" y="5727616"/>
            <a:ext cx="97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95587" y="3189680"/>
            <a:ext cx="368300" cy="293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2551660" y="4959782"/>
            <a:ext cx="1078468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2000" y="2667948"/>
            <a:ext cx="4572000" cy="3505200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8800" y="3075023"/>
            <a:ext cx="3003486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Mostly recycled material:</a:t>
            </a:r>
          </a:p>
          <a:p>
            <a:pPr>
              <a:buFont typeface="Arial"/>
              <a:buChar char="•"/>
            </a:pPr>
            <a:r>
              <a:rPr lang="en-US" dirty="0" smtClean="0"/>
              <a:t> Magnet spare of SPARC</a:t>
            </a:r>
          </a:p>
          <a:p>
            <a:pPr>
              <a:buFont typeface="Arial"/>
              <a:buChar char="•"/>
            </a:pPr>
            <a:r>
              <a:rPr lang="en-US" dirty="0" smtClean="0"/>
              <a:t> Scintillating fibers from NA62</a:t>
            </a:r>
          </a:p>
          <a:p>
            <a:pPr>
              <a:buFont typeface="Arial"/>
              <a:buChar char="•"/>
            </a:pPr>
            <a:r>
              <a:rPr lang="en-US" dirty="0" smtClean="0"/>
              <a:t> electronic board borrowed from ISS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1439818"/>
            <a:ext cx="51054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Will discuss these points, showing studies for the 2010 preliminary spectrometer for </a:t>
            </a:r>
            <a:r>
              <a:rPr lang="en-US" dirty="0" err="1" smtClean="0"/>
              <a:t>PlasmonX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smtClean="0">
                <a:sym typeface="Wingdings"/>
              </a:rPr>
              <a:t>   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Dedicated detector under design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8813" y="456252"/>
            <a:ext cx="7824788" cy="1323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Lanex vs Scintillating fibers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8813" y="3352800"/>
            <a:ext cx="3657691" cy="3124200"/>
          </a:xfrm>
          <a:prstGeom prst="rect">
            <a:avLst/>
          </a:prstGeom>
          <a:ln w="38100" cap="flat" cmpd="sng" algn="ctr">
            <a:solidFill>
              <a:srgbClr val="E2751D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deploy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Extremely small position resolution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dimensional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 in vacuum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Difficult to read for large areas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Frequent alignment needed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Sensitive to radiation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Linearity in charge  for high energy particles?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895600"/>
            <a:ext cx="10287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LANEX</a:t>
            </a:r>
            <a:endParaRPr lang="en-US" dirty="0"/>
          </a:p>
        </p:txBody>
      </p:sp>
      <p:pic>
        <p:nvPicPr>
          <p:cNvPr id="7" name="Picture 6" descr="Figure3_Experimentalset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963" y="1952625"/>
            <a:ext cx="3652837" cy="84863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108" y="2041645"/>
            <a:ext cx="2362200" cy="1212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6858000" y="2801264"/>
            <a:ext cx="1219200" cy="55153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15000"/>
                  <a:alpha val="35000"/>
                </a:schemeClr>
              </a:gs>
              <a:gs pos="100000">
                <a:schemeClr val="accent1">
                  <a:shade val="94000"/>
                  <a:satMod val="135000"/>
                  <a:alpha val="3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28749" y="2884854"/>
            <a:ext cx="71045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PMT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92704" y="2209800"/>
            <a:ext cx="101749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Fibers detector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517108" y="1952625"/>
            <a:ext cx="578892" cy="1095375"/>
          </a:xfrm>
          <a:prstGeom prst="roundRect">
            <a:avLst/>
          </a:prstGeom>
          <a:solidFill>
            <a:srgbClr val="3366FF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76800" y="3352800"/>
            <a:ext cx="3657691" cy="3124200"/>
          </a:xfrm>
          <a:prstGeom prst="rect">
            <a:avLst/>
          </a:prstGeom>
          <a:ln w="38100" cap="flat" cmpd="sng" algn="ctr">
            <a:solidFill>
              <a:srgbClr val="E2751D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Insensitive to radiation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integrate in a DAQ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Flexible in shape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 in vacuum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Calibration required only once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Lot of electronic channels (expensive)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space resolution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-457200" y="457200"/>
            <a:ext cx="853440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64 channels Prototype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263" y="3465513"/>
            <a:ext cx="4389437" cy="246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1598613"/>
            <a:ext cx="5486400" cy="281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58813" y="456252"/>
            <a:ext cx="7824788" cy="1323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 Beam @ Frascati BTF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90360" y="6492875"/>
            <a:ext cx="2133600" cy="365125"/>
          </a:xfrm>
          <a:noFill/>
        </p:spPr>
        <p:txBody>
          <a:bodyPr/>
          <a:lstStyle/>
          <a:p>
            <a:r>
              <a:rPr lang="en-US" smtClean="0"/>
              <a:t>09/03/09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39750" y="2260600"/>
            <a:ext cx="1944688" cy="29289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rco 3"/>
          <p:cNvSpPr>
            <a:spLocks noChangeArrowheads="1"/>
          </p:cNvSpPr>
          <p:nvPr/>
        </p:nvSpPr>
        <p:spPr bwMode="auto">
          <a:xfrm rot="18661139" flipH="1">
            <a:off x="1116012" y="2589213"/>
            <a:ext cx="1971675" cy="2120900"/>
          </a:xfrm>
          <a:custGeom>
            <a:avLst/>
            <a:gdLst>
              <a:gd name="T0" fmla="*/ 989486 w 1970407"/>
              <a:gd name="T1" fmla="*/ 7 h 2119914"/>
              <a:gd name="T2" fmla="*/ 985838 w 1970407"/>
              <a:gd name="T3" fmla="*/ 1060450 h 2119914"/>
              <a:gd name="T4" fmla="*/ 1595247 w 1970407"/>
              <a:gd name="T5" fmla="*/ 226884 h 2119914"/>
              <a:gd name="T6" fmla="*/ 2 60000 65536"/>
              <a:gd name="T7" fmla="*/ 3 60000 65536"/>
              <a:gd name="T8" fmla="*/ 0 60000 65536"/>
              <a:gd name="T9" fmla="*/ 988850 w 1970407"/>
              <a:gd name="T10" fmla="*/ 7 h 2119914"/>
              <a:gd name="T11" fmla="*/ 1594221 w 1970407"/>
              <a:gd name="T12" fmla="*/ 226779 h 21199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0407" h="2119914" stroke="0">
                <a:moveTo>
                  <a:pt x="988850" y="7"/>
                </a:moveTo>
                <a:lnTo>
                  <a:pt x="988849" y="7"/>
                </a:lnTo>
                <a:cubicBezTo>
                  <a:pt x="1208494" y="882"/>
                  <a:pt x="1421568" y="80699"/>
                  <a:pt x="1594220" y="226778"/>
                </a:cubicBezTo>
                <a:lnTo>
                  <a:pt x="985204" y="1059957"/>
                </a:lnTo>
                <a:close/>
              </a:path>
              <a:path w="1970407" h="2119914" fill="none">
                <a:moveTo>
                  <a:pt x="988850" y="7"/>
                </a:moveTo>
                <a:lnTo>
                  <a:pt x="988849" y="7"/>
                </a:lnTo>
                <a:cubicBezTo>
                  <a:pt x="1208494" y="882"/>
                  <a:pt x="1421568" y="80699"/>
                  <a:pt x="1594220" y="226778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</p:spPr>
        <p:txBody>
          <a:bodyPr vert="eaVert" anchor="ctr">
            <a:prstTxWarp prst="textNoShape">
              <a:avLst/>
            </a:prstTxWarp>
          </a:bodyPr>
          <a:lstStyle/>
          <a:p>
            <a:pPr algn="ctr" defTabSz="914400"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  <a:latin typeface="Calibri" pitchFamily="-112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rot="5400000" flipH="1" flipV="1">
            <a:off x="1304925" y="2378075"/>
            <a:ext cx="5715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orta 10"/>
          <p:cNvSpPr>
            <a:spLocks noChangeArrowheads="1"/>
          </p:cNvSpPr>
          <p:nvPr/>
        </p:nvSpPr>
        <p:spPr bwMode="auto">
          <a:xfrm rot="8017283">
            <a:off x="1002507" y="2783681"/>
            <a:ext cx="1087438" cy="1063625"/>
          </a:xfrm>
          <a:custGeom>
            <a:avLst/>
            <a:gdLst>
              <a:gd name="T0" fmla="*/ 1087438 w 1088573"/>
              <a:gd name="T1" fmla="*/ 531813 h 1064383"/>
              <a:gd name="T2" fmla="*/ 543719 w 1088573"/>
              <a:gd name="T3" fmla="*/ 1063625 h 1064383"/>
              <a:gd name="T4" fmla="*/ 0 w 1088573"/>
              <a:gd name="T5" fmla="*/ 531813 h 1064383"/>
              <a:gd name="T6" fmla="*/ 543719 w 1088573"/>
              <a:gd name="T7" fmla="*/ 0 h 1064383"/>
              <a:gd name="T8" fmla="*/ 0 60000 65536"/>
              <a:gd name="T9" fmla="*/ 1 60000 65536"/>
              <a:gd name="T10" fmla="*/ 2 60000 65536"/>
              <a:gd name="T11" fmla="*/ 3 60000 65536"/>
              <a:gd name="T12" fmla="*/ 159418 w 1088573"/>
              <a:gd name="T13" fmla="*/ 155875 h 1064383"/>
              <a:gd name="T14" fmla="*/ 929155 w 1088573"/>
              <a:gd name="T15" fmla="*/ 908508 h 10643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8573" h="1064383">
                <a:moveTo>
                  <a:pt x="901994" y="933311"/>
                </a:moveTo>
                <a:lnTo>
                  <a:pt x="901993" y="933310"/>
                </a:lnTo>
                <a:cubicBezTo>
                  <a:pt x="802878" y="1017814"/>
                  <a:pt x="675824" y="1064374"/>
                  <a:pt x="544321" y="1064382"/>
                </a:cubicBezTo>
                <a:lnTo>
                  <a:pt x="544287" y="532192"/>
                </a:lnTo>
                <a:close/>
              </a:path>
            </a:pathLst>
          </a:custGeom>
          <a:solidFill>
            <a:srgbClr val="F4910C"/>
          </a:solidFill>
          <a:ln w="25400">
            <a:solidFill>
              <a:srgbClr val="F4910C"/>
            </a:solidFill>
            <a:miter lim="800000"/>
            <a:headEnd/>
            <a:tailEnd/>
          </a:ln>
        </p:spPr>
        <p:txBody>
          <a:bodyPr rot="10800000" vert="eaVert" anchor="ctr">
            <a:prstTxWarp prst="textNoShape">
              <a:avLst/>
            </a:prstTxWarp>
          </a:bodyPr>
          <a:lstStyle/>
          <a:p>
            <a:pPr algn="ctr" defTabSz="914400"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  <a:latin typeface="Calibri" pitchFamily="-112" charset="0"/>
            </a:endParaRPr>
          </a:p>
        </p:txBody>
      </p:sp>
      <p:sp>
        <p:nvSpPr>
          <p:cNvPr id="10" name="Ovale 11"/>
          <p:cNvSpPr>
            <a:spLocks noChangeArrowheads="1"/>
          </p:cNvSpPr>
          <p:nvPr/>
        </p:nvSpPr>
        <p:spPr bwMode="auto">
          <a:xfrm>
            <a:off x="1314450" y="3030538"/>
            <a:ext cx="642938" cy="642937"/>
          </a:xfrm>
          <a:prstGeom prst="ellipse">
            <a:avLst/>
          </a:prstGeom>
          <a:solidFill>
            <a:schemeClr val="folHlink"/>
          </a:solidFill>
          <a:ln w="25400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>
              <a:buClrTx/>
              <a:buSzTx/>
              <a:buFontTx/>
              <a:buNone/>
            </a:pPr>
            <a:endParaRPr lang="en-US">
              <a:solidFill>
                <a:srgbClr val="FFFFFF"/>
              </a:solidFill>
              <a:latin typeface="Calibri" pitchFamily="-112" charset="0"/>
            </a:endParaRPr>
          </a:p>
        </p:txBody>
      </p:sp>
      <p:sp>
        <p:nvSpPr>
          <p:cNvPr id="11" name="Torta 13"/>
          <p:cNvSpPr>
            <a:spLocks noChangeArrowheads="1"/>
          </p:cNvSpPr>
          <p:nvPr/>
        </p:nvSpPr>
        <p:spPr bwMode="auto">
          <a:xfrm rot="6504792">
            <a:off x="965994" y="3348831"/>
            <a:ext cx="1089025" cy="1065213"/>
          </a:xfrm>
          <a:custGeom>
            <a:avLst/>
            <a:gdLst>
              <a:gd name="T0" fmla="*/ 1089025 w 1088573"/>
              <a:gd name="T1" fmla="*/ 532607 h 1064383"/>
              <a:gd name="T2" fmla="*/ 544513 w 1088573"/>
              <a:gd name="T3" fmla="*/ 1065213 h 1064383"/>
              <a:gd name="T4" fmla="*/ 0 w 1088573"/>
              <a:gd name="T5" fmla="*/ 532607 h 1064383"/>
              <a:gd name="T6" fmla="*/ 544513 w 1088573"/>
              <a:gd name="T7" fmla="*/ 0 h 1064383"/>
              <a:gd name="T8" fmla="*/ 0 60000 65536"/>
              <a:gd name="T9" fmla="*/ 1 60000 65536"/>
              <a:gd name="T10" fmla="*/ 2 60000 65536"/>
              <a:gd name="T11" fmla="*/ 3 60000 65536"/>
              <a:gd name="T12" fmla="*/ 159418 w 1088573"/>
              <a:gd name="T13" fmla="*/ 155875 h 1064383"/>
              <a:gd name="T14" fmla="*/ 929155 w 1088573"/>
              <a:gd name="T15" fmla="*/ 908508 h 10643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8573" h="1064383">
                <a:moveTo>
                  <a:pt x="901994" y="933311"/>
                </a:moveTo>
                <a:lnTo>
                  <a:pt x="901993" y="933310"/>
                </a:lnTo>
                <a:cubicBezTo>
                  <a:pt x="802878" y="1017814"/>
                  <a:pt x="675824" y="1064374"/>
                  <a:pt x="544321" y="1064382"/>
                </a:cubicBezTo>
                <a:lnTo>
                  <a:pt x="544287" y="532192"/>
                </a:lnTo>
                <a:close/>
              </a:path>
            </a:pathLst>
          </a:custGeom>
          <a:solidFill>
            <a:srgbClr val="4C924C"/>
          </a:solidFill>
          <a:ln w="25400">
            <a:solidFill>
              <a:srgbClr val="4C924C"/>
            </a:solidFill>
            <a:miter lim="800000"/>
            <a:headEnd/>
            <a:tailEnd/>
          </a:ln>
        </p:spPr>
        <p:txBody>
          <a:bodyPr rot="10800000" vert="eaVert" anchor="ctr">
            <a:prstTxWarp prst="textNoShape">
              <a:avLst/>
            </a:prstTxWarp>
          </a:bodyPr>
          <a:lstStyle/>
          <a:p>
            <a:pPr algn="ctr" defTabSz="914400"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  <a:latin typeface="Calibri" pitchFamily="-112" charset="0"/>
            </a:endParaRPr>
          </a:p>
        </p:txBody>
      </p:sp>
      <p:sp>
        <p:nvSpPr>
          <p:cNvPr id="12" name="Ovale 14"/>
          <p:cNvSpPr>
            <a:spLocks noChangeArrowheads="1"/>
          </p:cNvSpPr>
          <p:nvPr/>
        </p:nvSpPr>
        <p:spPr bwMode="auto">
          <a:xfrm>
            <a:off x="1262063" y="3573463"/>
            <a:ext cx="642937" cy="642937"/>
          </a:xfrm>
          <a:prstGeom prst="ellipse">
            <a:avLst/>
          </a:prstGeom>
          <a:solidFill>
            <a:schemeClr val="folHlink"/>
          </a:solidFill>
          <a:ln w="25400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>
              <a:buClrTx/>
              <a:buSzTx/>
              <a:buFontTx/>
              <a:buNone/>
            </a:pPr>
            <a:endParaRPr lang="en-US">
              <a:solidFill>
                <a:srgbClr val="FFFFFF"/>
              </a:solidFill>
              <a:latin typeface="Calibri" pitchFamily="-112" charset="0"/>
            </a:endParaRPr>
          </a:p>
        </p:txBody>
      </p:sp>
      <p:cxnSp>
        <p:nvCxnSpPr>
          <p:cNvPr id="13" name="Connettore 1 15"/>
          <p:cNvCxnSpPr/>
          <p:nvPr/>
        </p:nvCxnSpPr>
        <p:spPr>
          <a:xfrm rot="5400000">
            <a:off x="982663" y="3659188"/>
            <a:ext cx="171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6"/>
          <p:cNvCxnSpPr>
            <a:cxnSpLocks noChangeShapeType="1"/>
          </p:cNvCxnSpPr>
          <p:nvPr/>
        </p:nvCxnSpPr>
        <p:spPr bwMode="auto">
          <a:xfrm rot="5400000">
            <a:off x="534194" y="4460082"/>
            <a:ext cx="879475" cy="147637"/>
          </a:xfrm>
          <a:prstGeom prst="line">
            <a:avLst/>
          </a:prstGeom>
          <a:noFill/>
          <a:ln w="9525">
            <a:solidFill>
              <a:srgbClr val="4A7EBB"/>
            </a:solidFill>
            <a:round/>
            <a:headEnd/>
            <a:tailEnd type="triangle" w="med" len="med"/>
          </a:ln>
        </p:spPr>
      </p:cxnSp>
      <p:sp>
        <p:nvSpPr>
          <p:cNvPr id="15" name="CasellaDiTesto 20"/>
          <p:cNvSpPr txBox="1">
            <a:spLocks noChangeArrowheads="1"/>
          </p:cNvSpPr>
          <p:nvPr/>
        </p:nvSpPr>
        <p:spPr bwMode="auto">
          <a:xfrm>
            <a:off x="1403350" y="2886075"/>
            <a:ext cx="1047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it-IT" sz="1200" b="1"/>
              <a:t>DHSTB02</a:t>
            </a:r>
          </a:p>
        </p:txBody>
      </p:sp>
      <p:sp>
        <p:nvSpPr>
          <p:cNvPr id="16" name="CasellaDiTesto 21"/>
          <p:cNvSpPr txBox="1">
            <a:spLocks noChangeArrowheads="1"/>
          </p:cNvSpPr>
          <p:nvPr/>
        </p:nvSpPr>
        <p:spPr bwMode="auto">
          <a:xfrm>
            <a:off x="1403350" y="3749675"/>
            <a:ext cx="1214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it-IT" sz="1200" b="1"/>
              <a:t>DANFYSIK</a:t>
            </a:r>
          </a:p>
        </p:txBody>
      </p:sp>
      <p:cxnSp>
        <p:nvCxnSpPr>
          <p:cNvPr id="17" name="Connettore 2 23"/>
          <p:cNvCxnSpPr>
            <a:cxnSpLocks noChangeShapeType="1"/>
          </p:cNvCxnSpPr>
          <p:nvPr/>
        </p:nvCxnSpPr>
        <p:spPr bwMode="auto">
          <a:xfrm>
            <a:off x="717550" y="3101975"/>
            <a:ext cx="215900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" name="Freeform 18"/>
          <p:cNvSpPr>
            <a:spLocks/>
          </p:cNvSpPr>
          <p:nvPr/>
        </p:nvSpPr>
        <p:spPr bwMode="auto">
          <a:xfrm>
            <a:off x="1317625" y="3157538"/>
            <a:ext cx="63500" cy="150812"/>
          </a:xfrm>
          <a:custGeom>
            <a:avLst/>
            <a:gdLst>
              <a:gd name="T0" fmla="*/ 40 w 40"/>
              <a:gd name="T1" fmla="*/ 0 h 95"/>
              <a:gd name="T2" fmla="*/ 16 w 40"/>
              <a:gd name="T3" fmla="*/ 39 h 95"/>
              <a:gd name="T4" fmla="*/ 0 w 40"/>
              <a:gd name="T5" fmla="*/ 95 h 95"/>
              <a:gd name="T6" fmla="*/ 0 60000 65536"/>
              <a:gd name="T7" fmla="*/ 0 60000 65536"/>
              <a:gd name="T8" fmla="*/ 0 60000 65536"/>
              <a:gd name="T9" fmla="*/ 0 w 40"/>
              <a:gd name="T10" fmla="*/ 0 h 95"/>
              <a:gd name="T11" fmla="*/ 40 w 40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95">
                <a:moveTo>
                  <a:pt x="40" y="0"/>
                </a:moveTo>
                <a:cubicBezTo>
                  <a:pt x="36" y="6"/>
                  <a:pt x="23" y="23"/>
                  <a:pt x="16" y="39"/>
                </a:cubicBezTo>
                <a:cubicBezTo>
                  <a:pt x="9" y="55"/>
                  <a:pt x="3" y="83"/>
                  <a:pt x="0" y="95"/>
                </a:cubicBezTo>
              </a:path>
            </a:pathLst>
          </a:custGeom>
          <a:noFill/>
          <a:ln w="19050">
            <a:solidFill>
              <a:srgbClr val="F4910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 rot="-1373433">
            <a:off x="1233488" y="3816350"/>
            <a:ext cx="69850" cy="158750"/>
          </a:xfrm>
          <a:custGeom>
            <a:avLst/>
            <a:gdLst>
              <a:gd name="T0" fmla="*/ 40 w 40"/>
              <a:gd name="T1" fmla="*/ 0 h 95"/>
              <a:gd name="T2" fmla="*/ 16 w 40"/>
              <a:gd name="T3" fmla="*/ 39 h 95"/>
              <a:gd name="T4" fmla="*/ 0 w 40"/>
              <a:gd name="T5" fmla="*/ 95 h 95"/>
              <a:gd name="T6" fmla="*/ 0 60000 65536"/>
              <a:gd name="T7" fmla="*/ 0 60000 65536"/>
              <a:gd name="T8" fmla="*/ 0 60000 65536"/>
              <a:gd name="T9" fmla="*/ 0 w 40"/>
              <a:gd name="T10" fmla="*/ 0 h 95"/>
              <a:gd name="T11" fmla="*/ 40 w 40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95">
                <a:moveTo>
                  <a:pt x="40" y="0"/>
                </a:moveTo>
                <a:cubicBezTo>
                  <a:pt x="36" y="6"/>
                  <a:pt x="23" y="23"/>
                  <a:pt x="16" y="39"/>
                </a:cubicBezTo>
                <a:cubicBezTo>
                  <a:pt x="9" y="55"/>
                  <a:pt x="3" y="83"/>
                  <a:pt x="0" y="95"/>
                </a:cubicBezTo>
              </a:path>
            </a:pathLst>
          </a:custGeom>
          <a:noFill/>
          <a:ln w="19050">
            <a:solidFill>
              <a:srgbClr val="4C924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Connettore 2 23"/>
          <p:cNvCxnSpPr>
            <a:cxnSpLocks noChangeShapeType="1"/>
          </p:cNvCxnSpPr>
          <p:nvPr/>
        </p:nvCxnSpPr>
        <p:spPr bwMode="auto">
          <a:xfrm>
            <a:off x="684213" y="3892550"/>
            <a:ext cx="215900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</p:cxnSp>
      <p:pic>
        <p:nvPicPr>
          <p:cNvPr id="21" name="Picture 21" descr="ScreenHunter_01 S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205038"/>
            <a:ext cx="4033837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1027113" y="3433763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877888" y="4973638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124200" y="1854420"/>
            <a:ext cx="2210408" cy="2791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UPSTREAM position monitor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995738" y="5084763"/>
            <a:ext cx="1373490" cy="6485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DOWNSTREAM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Position monitor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(or prototype)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1187450" y="2060575"/>
            <a:ext cx="2879725" cy="13684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 flipV="1">
            <a:off x="4067175" y="2060575"/>
            <a:ext cx="1873250" cy="2193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1044575" y="4973638"/>
            <a:ext cx="2951163" cy="4000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5292725" y="3905250"/>
            <a:ext cx="1889125" cy="146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339975" y="3063875"/>
            <a:ext cx="2160588" cy="8651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2413000" y="3929063"/>
            <a:ext cx="3743325" cy="10795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Plasma </a:t>
            </a:r>
            <a:r>
              <a:rPr lang="en-US" dirty="0" err="1" smtClean="0">
                <a:solidFill>
                  <a:srgbClr val="FFFF00"/>
                </a:solidFill>
              </a:rPr>
              <a:t>photoinjector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Electron beam parameters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dirty="0" smtClean="0"/>
              <a:t>Transverse dimensions 		=1-2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</a:p>
          <a:p>
            <a:r>
              <a:rPr lang="en-US" dirty="0" smtClean="0"/>
              <a:t>Divergences				=2-3 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 smtClean="0"/>
              <a:t>Bunch duration</a:t>
            </a:r>
            <a:r>
              <a:rPr lang="en-US" dirty="0" smtClean="0"/>
              <a:t>			</a:t>
            </a:r>
            <a:r>
              <a:rPr lang="en-US" dirty="0" smtClean="0">
                <a:latin typeface="+mj-lt"/>
              </a:rPr>
              <a:t>=</a:t>
            </a:r>
            <a:r>
              <a:rPr lang="en-US" dirty="0" smtClean="0"/>
              <a:t>1.5 </a:t>
            </a:r>
            <a:r>
              <a:rPr lang="en-US" dirty="0" err="1" smtClean="0"/>
              <a:t>fsec</a:t>
            </a:r>
            <a:endParaRPr lang="en-US" dirty="0" smtClean="0"/>
          </a:p>
          <a:p>
            <a:r>
              <a:rPr lang="en-US" dirty="0" smtClean="0"/>
              <a:t>Bunch charge				=10-100 </a:t>
            </a:r>
            <a:r>
              <a:rPr lang="en-US" dirty="0" err="1" smtClean="0"/>
              <a:t>pC</a:t>
            </a:r>
            <a:endParaRPr lang="en-US" dirty="0" smtClean="0"/>
          </a:p>
          <a:p>
            <a:r>
              <a:rPr lang="en-US" dirty="0" smtClean="0"/>
              <a:t>Energy					=50-200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 smtClean="0"/>
              <a:t>Energy spread				&gt; 1%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/>
          <a:lstStyle/>
          <a:p>
            <a:r>
              <a:rPr lang="en-US" sz="4000" dirty="0"/>
              <a:t>Projected </a:t>
            </a:r>
            <a:r>
              <a:rPr lang="en-US" sz="4000" dirty="0" err="1"/>
              <a:t>Emittance</a:t>
            </a:r>
            <a:r>
              <a:rPr lang="en-US" sz="4000" dirty="0"/>
              <a:t> Measurement</a:t>
            </a:r>
            <a:br>
              <a:rPr lang="en-US" sz="4000" dirty="0"/>
            </a:br>
            <a:r>
              <a:rPr lang="en-US" sz="4000" dirty="0" smtClean="0"/>
              <a:t>with QSCAN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pPr algn="l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SPARClayoutP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600200"/>
            <a:ext cx="39052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SPARClayoutUT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475" y="1431925"/>
            <a:ext cx="425132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Line 10"/>
          <p:cNvSpPr>
            <a:spLocks noChangeShapeType="1"/>
          </p:cNvSpPr>
          <p:nvPr/>
        </p:nvSpPr>
        <p:spPr bwMode="auto">
          <a:xfrm rot="10800000">
            <a:off x="7421563" y="3048000"/>
            <a:ext cx="0" cy="1066800"/>
          </a:xfrm>
          <a:prstGeom prst="line">
            <a:avLst/>
          </a:prstGeom>
          <a:noFill/>
          <a:ln w="22225">
            <a:solidFill>
              <a:srgbClr val="FF6600"/>
            </a:solidFill>
            <a:prstDash val="lgDash"/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239000" y="4038600"/>
            <a:ext cx="164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Measurement </a:t>
            </a:r>
          </a:p>
          <a:p>
            <a:r>
              <a:rPr lang="en-US"/>
              <a:t>flag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rot="10800000">
            <a:off x="1150938" y="3048000"/>
            <a:ext cx="0" cy="1066800"/>
          </a:xfrm>
          <a:prstGeom prst="line">
            <a:avLst/>
          </a:prstGeom>
          <a:noFill/>
          <a:ln w="22225">
            <a:solidFill>
              <a:srgbClr val="FF6600"/>
            </a:solidFill>
            <a:prstDash val="lgDash"/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09600" y="4083050"/>
            <a:ext cx="131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Evaluation </a:t>
            </a:r>
          </a:p>
          <a:p>
            <a:r>
              <a:rPr lang="en-US"/>
              <a:t>flag</a:t>
            </a: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rot="10800000">
            <a:off x="1676400" y="3276600"/>
            <a:ext cx="609600" cy="1066800"/>
          </a:xfrm>
          <a:prstGeom prst="line">
            <a:avLst/>
          </a:prstGeom>
          <a:noFill/>
          <a:ln w="22225">
            <a:solidFill>
              <a:srgbClr val="FF6600"/>
            </a:solidFill>
            <a:prstDash val="lgDash"/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rot="10800000">
            <a:off x="2303463" y="3276600"/>
            <a:ext cx="0" cy="1066800"/>
          </a:xfrm>
          <a:prstGeom prst="line">
            <a:avLst/>
          </a:prstGeom>
          <a:noFill/>
          <a:ln w="22225">
            <a:solidFill>
              <a:srgbClr val="FF6600"/>
            </a:solidFill>
            <a:prstDash val="lgDash"/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803525" y="4419600"/>
            <a:ext cx="22256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PTLQUA01-03 </a:t>
            </a:r>
            <a:endParaRPr lang="en-US" dirty="0"/>
          </a:p>
          <a:p>
            <a:r>
              <a:rPr lang="en-US" dirty="0"/>
              <a:t>vary as a doublet</a:t>
            </a:r>
          </a:p>
          <a:p>
            <a:r>
              <a:rPr lang="en-US" dirty="0"/>
              <a:t>(|I</a:t>
            </a:r>
            <a:r>
              <a:rPr lang="en-US" baseline="-25000" dirty="0"/>
              <a:t>QUA02</a:t>
            </a:r>
            <a:r>
              <a:rPr lang="en-US" dirty="0"/>
              <a:t>|= |I</a:t>
            </a:r>
            <a:r>
              <a:rPr lang="en-US" baseline="-25000" dirty="0"/>
              <a:t>QUA03</a:t>
            </a:r>
            <a:r>
              <a:rPr lang="en-US" dirty="0" smtClean="0"/>
              <a:t>|)</a:t>
            </a:r>
          </a:p>
          <a:p>
            <a:r>
              <a:rPr lang="en-US" dirty="0" smtClean="0"/>
              <a:t>or </a:t>
            </a:r>
          </a:p>
          <a:p>
            <a:r>
              <a:rPr lang="en-US" dirty="0" smtClean="0"/>
              <a:t>Single quad meas.</a:t>
            </a:r>
            <a:endParaRPr lang="en-US" dirty="0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rot="10800000">
            <a:off x="1981200" y="3200400"/>
            <a:ext cx="0" cy="2362200"/>
          </a:xfrm>
          <a:prstGeom prst="line">
            <a:avLst/>
          </a:prstGeom>
          <a:noFill/>
          <a:ln w="22225">
            <a:solidFill>
              <a:srgbClr val="FF6600"/>
            </a:solidFill>
            <a:prstDash val="lgDash"/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838200" y="5522913"/>
            <a:ext cx="196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Usually set at 0 A</a:t>
            </a:r>
          </a:p>
        </p:txBody>
      </p:sp>
      <p:pic>
        <p:nvPicPr>
          <p:cNvPr id="3094" name="Picture 22" descr="image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875213"/>
            <a:ext cx="2439988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85800" y="-228600"/>
            <a:ext cx="7772400" cy="221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Projected Emittance Measurement</a:t>
            </a:r>
            <a:b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 QSCAN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Quadrupole Scan Technique</a:t>
            </a:r>
          </a:p>
        </p:txBody>
      </p:sp>
      <p:graphicFrame>
        <p:nvGraphicFramePr>
          <p:cNvPr id="5134" name="Object 14"/>
          <p:cNvGraphicFramePr>
            <a:graphicFrameLocks noChangeAspect="1"/>
          </p:cNvGraphicFramePr>
          <p:nvPr>
            <p:ph sz="half" idx="1"/>
          </p:nvPr>
        </p:nvGraphicFramePr>
        <p:xfrm>
          <a:off x="1066800" y="3276600"/>
          <a:ext cx="7148513" cy="841375"/>
        </p:xfrm>
        <a:graphic>
          <a:graphicData uri="http://schemas.openxmlformats.org/presentationml/2006/ole">
            <p:oleObj spid="_x0000_s2050" name="Equation" r:id="rId3" imgW="4101840" imgH="482400" progId="Equation.3">
              <p:embed/>
            </p:oleObj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990600" y="990600"/>
            <a:ext cx="7239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Principle</a:t>
            </a:r>
            <a:endParaRPr lang="en-US"/>
          </a:p>
          <a:p>
            <a:r>
              <a:rPr lang="en-US"/>
              <a:t>with a well-centered beam, the beam size is measured as a function of the quadrupole field strength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3200400" y="2057400"/>
            <a:ext cx="228600" cy="9144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3657600" y="2057400"/>
            <a:ext cx="228600" cy="9144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4114800" y="2057400"/>
            <a:ext cx="228600" cy="9144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362200" y="20574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7010400" y="20574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136" name="Object 16"/>
          <p:cNvGraphicFramePr>
            <a:graphicFrameLocks noChangeAspect="1"/>
          </p:cNvGraphicFramePr>
          <p:nvPr>
            <p:ph sz="half" idx="2"/>
          </p:nvPr>
        </p:nvGraphicFramePr>
        <p:xfrm>
          <a:off x="2384425" y="4114800"/>
          <a:ext cx="4625975" cy="2384425"/>
        </p:xfrm>
        <a:graphic>
          <a:graphicData uri="http://schemas.openxmlformats.org/presentationml/2006/ole">
            <p:oleObj spid="_x0000_s2051" name="Equation" r:id="rId4" imgW="2857320" imgH="1473120" progId="Equation.3">
              <p:embed/>
            </p:oleObj>
          </a:graphicData>
        </a:graphic>
      </p:graphicFrame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2362200" y="2895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398713" y="290988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</a:t>
            </a:r>
            <a:r>
              <a:rPr lang="en-US" baseline="-25000"/>
              <a:t>drift0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4343400" y="2895600"/>
            <a:ext cx="2668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257800" y="2895600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</a:t>
            </a:r>
            <a:r>
              <a:rPr lang="en-US" baseline="-25000"/>
              <a:t>drift1</a:t>
            </a: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3381375" y="2971800"/>
            <a:ext cx="29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3865563" y="2971800"/>
            <a:ext cx="29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3200400" y="29718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</a:t>
            </a:r>
            <a:r>
              <a:rPr lang="en-US" baseline="-25000"/>
              <a:t>q2q1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3848100" y="29718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</a:t>
            </a:r>
            <a:r>
              <a:rPr lang="en-US" baseline="-25000"/>
              <a:t>q3q2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76200" y="4927600"/>
            <a:ext cx="2205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Each raw corresponds</a:t>
            </a:r>
          </a:p>
          <a:p>
            <a:r>
              <a:rPr lang="en-US" sz="1600"/>
              <a:t>to a different current</a:t>
            </a: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5954713" y="6461125"/>
            <a:ext cx="318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/>
              <a:t>M. Minty, F. Zimmermann</a:t>
            </a:r>
            <a:r>
              <a:rPr lang="en-US" sz="1000" i="1"/>
              <a:t> </a:t>
            </a:r>
          </a:p>
          <a:p>
            <a:r>
              <a:rPr lang="en-US" sz="1000" i="1"/>
              <a:t>Measurement and Control of Charged Particle Beams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Beam Parameters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E = 170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>
                <a:latin typeface="Symbol" pitchFamily="18" charset="2"/>
              </a:rPr>
              <a:t>g</a:t>
            </a:r>
            <a:r>
              <a:rPr lang="en-US" dirty="0" smtClean="0"/>
              <a:t> = 0.1% (non compressed beam)</a:t>
            </a:r>
          </a:p>
          <a:p>
            <a:r>
              <a:rPr lang="en-US" dirty="0"/>
              <a:t>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>
                <a:latin typeface="Symbol" pitchFamily="18" charset="2"/>
              </a:rPr>
              <a:t>g</a:t>
            </a:r>
            <a:r>
              <a:rPr lang="en-US" dirty="0" smtClean="0"/>
              <a:t> = 1% (compressed beam)</a:t>
            </a:r>
          </a:p>
          <a:p>
            <a:r>
              <a:rPr lang="en-US" dirty="0"/>
              <a:t>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~ 10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>
                <a:latin typeface="Calibri"/>
              </a:rPr>
              <a:t>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Calibri"/>
              </a:rPr>
              <a:t>m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’ </a:t>
            </a:r>
            <a:r>
              <a:rPr lang="en-US" dirty="0" smtClean="0">
                <a:latin typeface="Calibri"/>
              </a:rPr>
              <a:t>~ 10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>
                <a:latin typeface="Calibri" pitchFamily="34" charset="0"/>
              </a:rPr>
              <a:t>rad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machine optics changes</a:t>
            </a:r>
          </a:p>
          <a:p>
            <a:r>
              <a:rPr lang="en-US" dirty="0"/>
              <a:t> </a:t>
            </a:r>
            <a:r>
              <a:rPr lang="en-US" dirty="0" smtClean="0"/>
              <a:t>Well-centered </a:t>
            </a:r>
            <a:r>
              <a:rPr lang="en-US" dirty="0"/>
              <a:t>beam (</a:t>
            </a:r>
            <a:r>
              <a:rPr lang="en-US" dirty="0">
                <a:sym typeface="Wingdings" pitchFamily="2" charset="2"/>
              </a:rPr>
              <a:t> alignment of quads</a:t>
            </a:r>
            <a:r>
              <a:rPr lang="en-US" dirty="0"/>
              <a:t>)</a:t>
            </a:r>
          </a:p>
          <a:p>
            <a:r>
              <a:rPr lang="en-US" dirty="0"/>
              <a:t> O</a:t>
            </a:r>
            <a:r>
              <a:rPr lang="en-US" dirty="0" smtClean="0"/>
              <a:t>verlapping </a:t>
            </a:r>
            <a:r>
              <a:rPr lang="en-US" dirty="0"/>
              <a:t>of </a:t>
            </a:r>
            <a:r>
              <a:rPr lang="en-US" dirty="0" err="1"/>
              <a:t>quadrupole</a:t>
            </a:r>
            <a:r>
              <a:rPr lang="en-US" dirty="0"/>
              <a:t> fields</a:t>
            </a:r>
          </a:p>
          <a:p>
            <a:r>
              <a:rPr lang="en-US" dirty="0"/>
              <a:t> </a:t>
            </a:r>
            <a:r>
              <a:rPr lang="en-US" dirty="0" smtClean="0"/>
              <a:t>Chromatic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r>
              <a:rPr lang="en-US" dirty="0" smtClean="0"/>
              <a:t>Analysis of Chromatic Effects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533400" y="1600200"/>
            <a:ext cx="784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 </a:t>
            </a:r>
            <a:r>
              <a:rPr lang="en-US" sz="2000" b="1" dirty="0" err="1"/>
              <a:t>quadrupole</a:t>
            </a:r>
            <a:r>
              <a:rPr lang="en-US" sz="2000" b="1" dirty="0"/>
              <a:t> scan measurements a </a:t>
            </a:r>
            <a:r>
              <a:rPr lang="en-US" sz="2000" b="1" dirty="0" smtClean="0"/>
              <a:t>monochromatic electron </a:t>
            </a:r>
            <a:r>
              <a:rPr lang="en-US" sz="2000" b="1" dirty="0"/>
              <a:t>beam, </a:t>
            </a:r>
            <a:endParaRPr lang="en-US" sz="2000" b="1" dirty="0" smtClean="0"/>
          </a:p>
          <a:p>
            <a:r>
              <a:rPr lang="en-US" sz="2000" b="1" dirty="0" smtClean="0"/>
              <a:t>is </a:t>
            </a:r>
            <a:r>
              <a:rPr lang="en-US" sz="2000" b="1" dirty="0"/>
              <a:t>assumed to </a:t>
            </a:r>
            <a:r>
              <a:rPr lang="en-US" sz="2000" b="1" dirty="0" smtClean="0"/>
              <a:t>evaluate the </a:t>
            </a:r>
            <a:r>
              <a:rPr lang="en-US" sz="2000" b="1" dirty="0"/>
              <a:t>projected </a:t>
            </a:r>
            <a:r>
              <a:rPr lang="en-US" sz="2000" b="1" dirty="0" err="1"/>
              <a:t>emittance</a:t>
            </a:r>
            <a:r>
              <a:rPr lang="en-US" sz="2000" b="1" dirty="0" smtClean="0"/>
              <a:t>. </a:t>
            </a:r>
            <a:r>
              <a:rPr lang="en-US" sz="2000" b="1" dirty="0"/>
              <a:t>However, for a real beam</a:t>
            </a:r>
            <a:r>
              <a:rPr lang="en-US" sz="2000" b="1" dirty="0" smtClean="0"/>
              <a:t>, particles </a:t>
            </a:r>
            <a:r>
              <a:rPr lang="en-US" sz="2000" b="1" dirty="0"/>
              <a:t>have an energy spread, </a:t>
            </a:r>
            <a:r>
              <a:rPr lang="en-US" sz="2000" b="1" dirty="0" err="1" smtClean="0">
                <a:latin typeface="Symbol" pitchFamily="18" charset="2"/>
              </a:rPr>
              <a:t>s</a:t>
            </a:r>
            <a:r>
              <a:rPr lang="en-US" sz="2000" b="1" baseline="-25000" dirty="0" err="1" smtClean="0">
                <a:latin typeface="Symbol" pitchFamily="18" charset="2"/>
              </a:rPr>
              <a:t>g</a:t>
            </a:r>
            <a:r>
              <a:rPr lang="en-US" sz="2000" b="1" i="1" dirty="0" smtClean="0"/>
              <a:t>, </a:t>
            </a:r>
            <a:r>
              <a:rPr lang="en-US" sz="2000" b="1" dirty="0"/>
              <a:t>different from zero.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/>
              <a:t>Being </a:t>
            </a:r>
            <a:r>
              <a:rPr lang="el-GR" sz="2000" b="1" dirty="0"/>
              <a:t>ε</a:t>
            </a:r>
            <a:r>
              <a:rPr lang="el-GR" sz="2000" b="1" baseline="-25000" dirty="0"/>
              <a:t>0</a:t>
            </a:r>
            <a:r>
              <a:rPr lang="el-GR" sz="2000" b="1" dirty="0"/>
              <a:t>, </a:t>
            </a:r>
            <a:r>
              <a:rPr lang="en-US" sz="2000" b="1" dirty="0"/>
              <a:t>x</a:t>
            </a:r>
            <a:r>
              <a:rPr lang="en-US" sz="2000" b="1" baseline="-25000" dirty="0"/>
              <a:t>0</a:t>
            </a:r>
            <a:r>
              <a:rPr lang="en-US" sz="2000" b="1" dirty="0"/>
              <a:t>, </a:t>
            </a:r>
            <a:r>
              <a:rPr lang="en-US" sz="2000" b="1" dirty="0" smtClean="0"/>
              <a:t>x′</a:t>
            </a:r>
            <a:r>
              <a:rPr lang="en-US" sz="2000" b="1" baseline="-25000" dirty="0" smtClean="0"/>
              <a:t>0</a:t>
            </a:r>
            <a:r>
              <a:rPr lang="en-US" sz="2000" b="1" dirty="0"/>
              <a:t>, the </a:t>
            </a:r>
            <a:r>
              <a:rPr lang="en-US" sz="2000" b="1" dirty="0" err="1"/>
              <a:t>emittance</a:t>
            </a:r>
            <a:r>
              <a:rPr lang="en-US" sz="2000" b="1" dirty="0"/>
              <a:t>, the position and the divergence just before</a:t>
            </a:r>
          </a:p>
          <a:p>
            <a:r>
              <a:rPr lang="en-US" sz="2000" b="1" dirty="0"/>
              <a:t>the first </a:t>
            </a:r>
            <a:r>
              <a:rPr lang="en-US" sz="2000" b="1" dirty="0" err="1"/>
              <a:t>quadrupole</a:t>
            </a:r>
            <a:r>
              <a:rPr lang="en-US" sz="2000" b="1" dirty="0"/>
              <a:t>, the geometrical </a:t>
            </a:r>
            <a:r>
              <a:rPr lang="en-US" sz="2000" b="1" dirty="0" err="1" smtClean="0"/>
              <a:t>emittance</a:t>
            </a:r>
            <a:r>
              <a:rPr lang="en-US" sz="2000" b="1" dirty="0" smtClean="0"/>
              <a:t> after the </a:t>
            </a:r>
            <a:r>
              <a:rPr lang="en-US" sz="2000" b="1" dirty="0" err="1" smtClean="0"/>
              <a:t>quadrupole</a:t>
            </a:r>
            <a:r>
              <a:rPr lang="en-US" sz="2000" b="1" dirty="0" smtClean="0"/>
              <a:t> </a:t>
            </a:r>
            <a:r>
              <a:rPr lang="en-US" sz="2000" b="1" dirty="0"/>
              <a:t>is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/>
        </p:nvGraphicFramePr>
        <p:xfrm>
          <a:off x="1947863" y="4419600"/>
          <a:ext cx="4754562" cy="609600"/>
        </p:xfrm>
        <a:graphic>
          <a:graphicData uri="http://schemas.openxmlformats.org/presentationml/2006/ole">
            <p:oleObj spid="_x0000_s4098" name="Equazione" r:id="rId3" imgW="2476440" imgH="317160" progId="Equation.3">
              <p:embed/>
            </p:oleObj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85800" y="5955268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itchFamily="18" charset="2"/>
              </a:rPr>
              <a:t>s</a:t>
            </a:r>
            <a:r>
              <a:rPr lang="en-US" baseline="-25000" dirty="0" err="1" smtClean="0"/>
              <a:t>x</a:t>
            </a:r>
            <a:r>
              <a:rPr lang="en-US" dirty="0" smtClean="0"/>
              <a:t> is the transverse dimension at the entrance at </a:t>
            </a:r>
            <a:r>
              <a:rPr lang="en-US" dirty="0" err="1" smtClean="0"/>
              <a:t>quadrupole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Parentesi graffa chiusa 7"/>
          <p:cNvSpPr/>
          <p:nvPr/>
        </p:nvSpPr>
        <p:spPr>
          <a:xfrm rot="5400000">
            <a:off x="5829300" y="4610100"/>
            <a:ext cx="457200" cy="1143000"/>
          </a:xfrm>
          <a:prstGeom prst="rightBrac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5867400" y="5410200"/>
          <a:ext cx="457200" cy="457200"/>
        </p:xfrm>
        <a:graphic>
          <a:graphicData uri="http://schemas.openxmlformats.org/presentationml/2006/ole">
            <p:oleObj spid="_x0000_s4099" name="Equazione" r:id="rId4" imgW="241200" imgH="241200" progId="Equation.3">
              <p:embed/>
            </p:oleObj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6477000" y="54980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single quad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Measurements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838200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measured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emittance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values for the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quadrupoles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configuration are systematically higher than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measured in single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quadrupole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one. 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r="3943"/>
          <a:stretch>
            <a:fillRect/>
          </a:stretch>
        </p:blipFill>
        <p:spPr bwMode="auto">
          <a:xfrm>
            <a:off x="2971800" y="2159099"/>
            <a:ext cx="5940000" cy="408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457200" y="2209800"/>
            <a:ext cx="259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They show </a:t>
            </a:r>
            <a:r>
              <a:rPr lang="en-US" dirty="0"/>
              <a:t>the same asymmetry highlighted by simulations, i.e. the </a:t>
            </a:r>
            <a:r>
              <a:rPr lang="en-US" dirty="0" err="1"/>
              <a:t>emittance</a:t>
            </a:r>
            <a:r>
              <a:rPr lang="en-US" dirty="0"/>
              <a:t> results higher in the plane where the first </a:t>
            </a:r>
            <a:r>
              <a:rPr lang="en-US" dirty="0" err="1" smtClean="0"/>
              <a:t>quadrupole</a:t>
            </a:r>
            <a:r>
              <a:rPr lang="en-US" dirty="0" smtClean="0"/>
              <a:t> </a:t>
            </a:r>
            <a:r>
              <a:rPr lang="en-US" dirty="0"/>
              <a:t>is defocusing.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</a:t>
            </a:r>
            <a:r>
              <a:rPr lang="en-US" dirty="0"/>
              <a:t>means that also for uncompressed beams second order effects might affect the measurement.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possible to cancel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chr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533400" y="20574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the two </a:t>
            </a:r>
            <a:r>
              <a:rPr lang="en-US" dirty="0" err="1" smtClean="0"/>
              <a:t>quadrupole</a:t>
            </a:r>
            <a:r>
              <a:rPr lang="en-US" dirty="0" smtClean="0"/>
              <a:t> </a:t>
            </a:r>
            <a:r>
              <a:rPr lang="en-US" dirty="0" err="1" smtClean="0"/>
              <a:t>emittance</a:t>
            </a:r>
            <a:r>
              <a:rPr lang="en-US" dirty="0" smtClean="0"/>
              <a:t> measurement, a </a:t>
            </a:r>
            <a:r>
              <a:rPr lang="en-US" dirty="0"/>
              <a:t>possibility is to choose the </a:t>
            </a:r>
            <a:r>
              <a:rPr lang="en-US" dirty="0" err="1"/>
              <a:t>quadrupole</a:t>
            </a:r>
            <a:r>
              <a:rPr lang="en-US" dirty="0"/>
              <a:t> setting to cancel </a:t>
            </a:r>
            <a:r>
              <a:rPr lang="en-US" dirty="0" smtClean="0"/>
              <a:t>the contribution </a:t>
            </a:r>
            <a:r>
              <a:rPr lang="en-US" dirty="0"/>
              <a:t>to the </a:t>
            </a:r>
            <a:r>
              <a:rPr lang="en-US" dirty="0" err="1"/>
              <a:t>emittance</a:t>
            </a:r>
            <a:r>
              <a:rPr lang="en-US" dirty="0"/>
              <a:t> increase. In particular assuming that </a:t>
            </a:r>
            <a:r>
              <a:rPr lang="en-US" dirty="0" smtClean="0"/>
              <a:t>the </a:t>
            </a:r>
            <a:r>
              <a:rPr lang="el-GR" dirty="0" smtClean="0"/>
              <a:t>σ</a:t>
            </a:r>
            <a:r>
              <a:rPr lang="it-IT" baseline="-25000" dirty="0" smtClean="0"/>
              <a:t>x</a:t>
            </a:r>
            <a:r>
              <a:rPr lang="el-GR" baseline="30000" dirty="0" smtClean="0"/>
              <a:t>4</a:t>
            </a:r>
            <a:r>
              <a:rPr lang="it-IT" baseline="30000" dirty="0" smtClean="0"/>
              <a:t> </a:t>
            </a:r>
            <a:r>
              <a:rPr lang="en-US" dirty="0" smtClean="0"/>
              <a:t>term </a:t>
            </a:r>
            <a:r>
              <a:rPr lang="en-US" dirty="0"/>
              <a:t>is dominant, one can choose 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=k</a:t>
            </a:r>
            <a:r>
              <a:rPr lang="en-US" baseline="-25000" dirty="0" smtClean="0"/>
              <a:t>1</a:t>
            </a:r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=k</a:t>
            </a:r>
            <a:r>
              <a:rPr lang="en-US" baseline="-25000" dirty="0" smtClean="0"/>
              <a:t>2</a:t>
            </a:r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such that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3276600" y="3429000"/>
          <a:ext cx="2112309" cy="825500"/>
        </p:xfrm>
        <a:graphic>
          <a:graphicData uri="http://schemas.openxmlformats.org/presentationml/2006/ole">
            <p:oleObj spid="_x0000_s5122" name="Equazione" r:id="rId3" imgW="1104840" imgH="431640" progId="Equation.3">
              <p:embed/>
            </p:oleObj>
          </a:graphicData>
        </a:graphic>
      </p:graphicFrame>
      <p:sp>
        <p:nvSpPr>
          <p:cNvPr id="6" name="Freccia in giù 5"/>
          <p:cNvSpPr/>
          <p:nvPr/>
        </p:nvSpPr>
        <p:spPr>
          <a:xfrm>
            <a:off x="4419600" y="44958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2894712" y="54864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Condition for achromatic doublet.</a:t>
            </a:r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 order effects can affect the quad-scan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emittance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measurement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SPARC especially </a:t>
            </a:r>
            <a:r>
              <a:rPr lang="en-US" sz="2800" dirty="0" smtClean="0"/>
              <a:t>in case of large energy spread and </a:t>
            </a:r>
            <a:r>
              <a:rPr lang="en-US" sz="2800" dirty="0" err="1" smtClean="0"/>
              <a:t>a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spot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 </a:t>
            </a:r>
            <a:r>
              <a:rPr lang="en-US" sz="2800" dirty="0" smtClean="0"/>
              <a:t>Is it possible to realize experimentally an achromatic doublet for </a:t>
            </a:r>
            <a:r>
              <a:rPr lang="en-US" sz="2800" dirty="0" err="1" smtClean="0"/>
              <a:t>emittance</a:t>
            </a:r>
            <a:r>
              <a:rPr lang="en-US" sz="2800" dirty="0" smtClean="0"/>
              <a:t> measurement?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the large spot size and divergence affect the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quad measurement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(when the first quad is defocusing)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giving a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non-linear transport?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Conclusions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new </a:t>
            </a:r>
            <a:r>
              <a:rPr lang="en-US" dirty="0" err="1" smtClean="0"/>
              <a:t>emittance</a:t>
            </a:r>
            <a:r>
              <a:rPr lang="en-US" dirty="0" smtClean="0"/>
              <a:t> measurement set up for plasma generated beam </a:t>
            </a:r>
          </a:p>
          <a:p>
            <a:r>
              <a:rPr lang="en-US" dirty="0" smtClean="0"/>
              <a:t>Possible solution is the use of quads to change the starting condition and measure with </a:t>
            </a:r>
            <a:r>
              <a:rPr lang="en-US" dirty="0" err="1" smtClean="0"/>
              <a:t>multiscreen</a:t>
            </a:r>
            <a:r>
              <a:rPr lang="en-US" dirty="0" smtClean="0"/>
              <a:t> or pepper pot technique</a:t>
            </a:r>
          </a:p>
          <a:p>
            <a:r>
              <a:rPr lang="en-US" dirty="0" smtClean="0"/>
              <a:t>Or </a:t>
            </a:r>
            <a:r>
              <a:rPr lang="en-US" dirty="0" err="1" smtClean="0"/>
              <a:t>Multislits</a:t>
            </a:r>
            <a:r>
              <a:rPr lang="en-US" dirty="0" smtClean="0"/>
              <a:t> with long propagation drift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71600" y="2524836"/>
            <a:ext cx="6629400" cy="2732964"/>
            <a:chOff x="1371600" y="2524836"/>
            <a:chExt cx="4838131" cy="2809164"/>
          </a:xfrm>
        </p:grpSpPr>
        <p:sp>
          <p:nvSpPr>
            <p:cNvPr id="6" name="Freeform 5"/>
            <p:cNvSpPr/>
            <p:nvPr/>
          </p:nvSpPr>
          <p:spPr>
            <a:xfrm>
              <a:off x="1378424" y="2524836"/>
              <a:ext cx="4831307" cy="1264692"/>
            </a:xfrm>
            <a:custGeom>
              <a:avLst/>
              <a:gdLst>
                <a:gd name="connsiteX0" fmla="*/ 0 w 4831307"/>
                <a:gd name="connsiteY0" fmla="*/ 1255594 h 1264692"/>
                <a:gd name="connsiteX1" fmla="*/ 559558 w 4831307"/>
                <a:gd name="connsiteY1" fmla="*/ 1255594 h 1264692"/>
                <a:gd name="connsiteX2" fmla="*/ 1255594 w 4831307"/>
                <a:gd name="connsiteY2" fmla="*/ 1201003 h 1264692"/>
                <a:gd name="connsiteX3" fmla="*/ 2074460 w 4831307"/>
                <a:gd name="connsiteY3" fmla="*/ 1050877 h 1264692"/>
                <a:gd name="connsiteX4" fmla="*/ 2811439 w 4831307"/>
                <a:gd name="connsiteY4" fmla="*/ 818865 h 1264692"/>
                <a:gd name="connsiteX5" fmla="*/ 4189863 w 4831307"/>
                <a:gd name="connsiteY5" fmla="*/ 259307 h 1264692"/>
                <a:gd name="connsiteX6" fmla="*/ 4831307 w 4831307"/>
                <a:gd name="connsiteY6" fmla="*/ 0 h 1264692"/>
                <a:gd name="connsiteX7" fmla="*/ 4831307 w 4831307"/>
                <a:gd name="connsiteY7" fmla="*/ 0 h 1264692"/>
                <a:gd name="connsiteX8" fmla="*/ 4831307 w 4831307"/>
                <a:gd name="connsiteY8" fmla="*/ 0 h 1264692"/>
                <a:gd name="connsiteX9" fmla="*/ 4831307 w 4831307"/>
                <a:gd name="connsiteY9" fmla="*/ 0 h 126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1307" h="1264692">
                  <a:moveTo>
                    <a:pt x="0" y="1255594"/>
                  </a:moveTo>
                  <a:cubicBezTo>
                    <a:pt x="175146" y="1260143"/>
                    <a:pt x="350292" y="1264692"/>
                    <a:pt x="559558" y="1255594"/>
                  </a:cubicBezTo>
                  <a:cubicBezTo>
                    <a:pt x="768824" y="1246496"/>
                    <a:pt x="1003110" y="1235122"/>
                    <a:pt x="1255594" y="1201003"/>
                  </a:cubicBezTo>
                  <a:cubicBezTo>
                    <a:pt x="1508078" y="1166884"/>
                    <a:pt x="1815153" y="1114567"/>
                    <a:pt x="2074460" y="1050877"/>
                  </a:cubicBezTo>
                  <a:cubicBezTo>
                    <a:pt x="2333767" y="987187"/>
                    <a:pt x="2458872" y="950793"/>
                    <a:pt x="2811439" y="818865"/>
                  </a:cubicBezTo>
                  <a:cubicBezTo>
                    <a:pt x="3164006" y="686937"/>
                    <a:pt x="4189863" y="259307"/>
                    <a:pt x="4189863" y="259307"/>
                  </a:cubicBezTo>
                  <a:lnTo>
                    <a:pt x="4831307" y="0"/>
                  </a:lnTo>
                  <a:lnTo>
                    <a:pt x="4831307" y="0"/>
                  </a:lnTo>
                  <a:lnTo>
                    <a:pt x="4831307" y="0"/>
                  </a:lnTo>
                  <a:lnTo>
                    <a:pt x="4831307" y="0"/>
                  </a:lnTo>
                </a:path>
              </a:pathLst>
            </a:cu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flipV="1">
              <a:off x="1371600" y="4069308"/>
              <a:ext cx="4831307" cy="1264692"/>
            </a:xfrm>
            <a:custGeom>
              <a:avLst/>
              <a:gdLst>
                <a:gd name="connsiteX0" fmla="*/ 0 w 4831307"/>
                <a:gd name="connsiteY0" fmla="*/ 1255594 h 1264692"/>
                <a:gd name="connsiteX1" fmla="*/ 559558 w 4831307"/>
                <a:gd name="connsiteY1" fmla="*/ 1255594 h 1264692"/>
                <a:gd name="connsiteX2" fmla="*/ 1255594 w 4831307"/>
                <a:gd name="connsiteY2" fmla="*/ 1201003 h 1264692"/>
                <a:gd name="connsiteX3" fmla="*/ 2074460 w 4831307"/>
                <a:gd name="connsiteY3" fmla="*/ 1050877 h 1264692"/>
                <a:gd name="connsiteX4" fmla="*/ 2811439 w 4831307"/>
                <a:gd name="connsiteY4" fmla="*/ 818865 h 1264692"/>
                <a:gd name="connsiteX5" fmla="*/ 4189863 w 4831307"/>
                <a:gd name="connsiteY5" fmla="*/ 259307 h 1264692"/>
                <a:gd name="connsiteX6" fmla="*/ 4831307 w 4831307"/>
                <a:gd name="connsiteY6" fmla="*/ 0 h 1264692"/>
                <a:gd name="connsiteX7" fmla="*/ 4831307 w 4831307"/>
                <a:gd name="connsiteY7" fmla="*/ 0 h 1264692"/>
                <a:gd name="connsiteX8" fmla="*/ 4831307 w 4831307"/>
                <a:gd name="connsiteY8" fmla="*/ 0 h 1264692"/>
                <a:gd name="connsiteX9" fmla="*/ 4831307 w 4831307"/>
                <a:gd name="connsiteY9" fmla="*/ 0 h 126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1307" h="1264692">
                  <a:moveTo>
                    <a:pt x="0" y="1255594"/>
                  </a:moveTo>
                  <a:cubicBezTo>
                    <a:pt x="175146" y="1260143"/>
                    <a:pt x="350292" y="1264692"/>
                    <a:pt x="559558" y="1255594"/>
                  </a:cubicBezTo>
                  <a:cubicBezTo>
                    <a:pt x="768824" y="1246496"/>
                    <a:pt x="1003110" y="1235122"/>
                    <a:pt x="1255594" y="1201003"/>
                  </a:cubicBezTo>
                  <a:cubicBezTo>
                    <a:pt x="1508078" y="1166884"/>
                    <a:pt x="1815153" y="1114567"/>
                    <a:pt x="2074460" y="1050877"/>
                  </a:cubicBezTo>
                  <a:cubicBezTo>
                    <a:pt x="2333767" y="987187"/>
                    <a:pt x="2458872" y="950793"/>
                    <a:pt x="2811439" y="818865"/>
                  </a:cubicBezTo>
                  <a:cubicBezTo>
                    <a:pt x="3164006" y="686937"/>
                    <a:pt x="4189863" y="259307"/>
                    <a:pt x="4189863" y="259307"/>
                  </a:cubicBezTo>
                  <a:lnTo>
                    <a:pt x="4831307" y="0"/>
                  </a:lnTo>
                  <a:lnTo>
                    <a:pt x="4831307" y="0"/>
                  </a:lnTo>
                  <a:lnTo>
                    <a:pt x="4831307" y="0"/>
                  </a:lnTo>
                  <a:lnTo>
                    <a:pt x="4831307" y="0"/>
                  </a:lnTo>
                </a:path>
              </a:pathLst>
            </a:cu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 rot="16200000" flipH="1">
            <a:off x="5524500" y="3924300"/>
            <a:ext cx="3810000" cy="762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305300" y="3924301"/>
            <a:ext cx="3810000" cy="762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2857500" y="3924301"/>
            <a:ext cx="3810000" cy="762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1485901" y="3924300"/>
            <a:ext cx="3810000" cy="762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38101" y="3924300"/>
            <a:ext cx="3810000" cy="762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1538" y="7010400"/>
            <a:ext cx="2352675" cy="401638"/>
          </a:xfrm>
        </p:spPr>
        <p:txBody>
          <a:bodyPr/>
          <a:lstStyle/>
          <a:p>
            <a:fld id="{5C8D6E3E-049B-457F-862F-FA4B2E9B3CD3}" type="slidenum">
              <a:rPr lang="fr-FR">
                <a:latin typeface="Arial" charset="0"/>
              </a:rPr>
              <a:pPr/>
              <a:t>4</a:t>
            </a:fld>
            <a:endParaRPr lang="fr-FR">
              <a:latin typeface="Arial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>
          <a:xfrm>
            <a:off x="515938" y="1317625"/>
            <a:ext cx="9126537" cy="484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5016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5016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5016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5016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5016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5016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5016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5016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5016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5016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5016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5016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5016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ictor.malka@ensta.fr</a:t>
            </a:r>
          </a:p>
          <a:p>
            <a:pPr marL="342900" marR="0" lvl="0" indent="-342900" algn="l" defTabSz="5016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er 25"/>
          <p:cNvGrpSpPr>
            <a:grpSpLocks/>
          </p:cNvGrpSpPr>
          <p:nvPr/>
        </p:nvGrpSpPr>
        <p:grpSpPr bwMode="auto">
          <a:xfrm>
            <a:off x="76200" y="6448425"/>
            <a:ext cx="9915525" cy="1071563"/>
            <a:chOff x="228600" y="5910263"/>
            <a:chExt cx="8672513" cy="871537"/>
          </a:xfrm>
        </p:grpSpPr>
        <p:sp>
          <p:nvSpPr>
            <p:cNvPr id="7" name="Rectangle 6"/>
            <p:cNvSpPr/>
            <p:nvPr/>
          </p:nvSpPr>
          <p:spPr>
            <a:xfrm>
              <a:off x="965889" y="6530022"/>
              <a:ext cx="1763383" cy="207878"/>
            </a:xfrm>
            <a:prstGeom prst="rect">
              <a:avLst/>
            </a:prstGeom>
          </p:spPr>
          <p:txBody>
            <a:bodyPr lIns="92967" tIns="46484" rIns="92967" bIns="46484">
              <a:spAutoFit/>
            </a:bodyPr>
            <a:lstStyle/>
            <a:p>
              <a:pPr algn="just"/>
              <a:r>
                <a:rPr lang="fr-FR" sz="1000">
                  <a:solidFill>
                    <a:srgbClr val="7F7F7F"/>
                  </a:solidFill>
                  <a:latin typeface="Tahoma" pitchFamily="-110" charset="0"/>
                </a:rPr>
                <a:t>http://loa.ensta.fr/</a:t>
              </a:r>
            </a:p>
          </p:txBody>
        </p:sp>
        <p:pic>
          <p:nvPicPr>
            <p:cNvPr id="8" name="Image 5" descr="logoEP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32700" y="6405563"/>
              <a:ext cx="444500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6" descr="ENSTA_RVB 300dpi en 730mm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01075" y="6405563"/>
              <a:ext cx="300038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7" descr="logoCNRS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18475" y="6372225"/>
              <a:ext cx="3587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 11" descr="LOA_logo_vert_petit_loa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5910263"/>
              <a:ext cx="733425" cy="85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771168" y="6520985"/>
              <a:ext cx="1077469" cy="207877"/>
            </a:xfrm>
            <a:prstGeom prst="rect">
              <a:avLst/>
            </a:prstGeom>
          </p:spPr>
          <p:txBody>
            <a:bodyPr lIns="92967" tIns="46484" rIns="92967" bIns="46484">
              <a:spAutoFit/>
            </a:bodyPr>
            <a:lstStyle/>
            <a:p>
              <a:pPr algn="just"/>
              <a:r>
                <a:rPr lang="fr-FR" sz="1000" i="1">
                  <a:solidFill>
                    <a:srgbClr val="7F7F7F"/>
                  </a:solidFill>
                  <a:latin typeface="Tahoma" pitchFamily="-110" charset="0"/>
                </a:rPr>
                <a:t>UMR 7639</a:t>
              </a:r>
            </a:p>
          </p:txBody>
        </p:sp>
        <p:cxnSp>
          <p:nvCxnSpPr>
            <p:cNvPr id="13" name="Connecteur droit 26"/>
            <p:cNvCxnSpPr/>
            <p:nvPr/>
          </p:nvCxnSpPr>
          <p:spPr>
            <a:xfrm>
              <a:off x="1038091" y="6519693"/>
              <a:ext cx="6430100" cy="1292"/>
            </a:xfrm>
            <a:prstGeom prst="line">
              <a:avLst/>
            </a:prstGeom>
            <a:ln w="0" cap="flat" cmpd="sng" algn="ctr">
              <a:solidFill>
                <a:srgbClr val="9494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r 26"/>
          <p:cNvGrpSpPr>
            <a:grpSpLocks/>
          </p:cNvGrpSpPr>
          <p:nvPr/>
        </p:nvGrpSpPr>
        <p:grpSpPr bwMode="auto">
          <a:xfrm>
            <a:off x="76200" y="123825"/>
            <a:ext cx="9067799" cy="2085975"/>
            <a:chOff x="76200" y="76200"/>
            <a:chExt cx="9058275" cy="1700213"/>
          </a:xfrm>
        </p:grpSpPr>
        <p:pic>
          <p:nvPicPr>
            <p:cNvPr id="15" name="Image 13" descr="Image 4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8425" y="76200"/>
              <a:ext cx="8982075" cy="170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76200" y="761921"/>
              <a:ext cx="9058275" cy="1014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10" charset="-128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543800" y="762000"/>
            <a:ext cx="1585913" cy="280988"/>
          </a:xfrm>
          <a:prstGeom prst="rect">
            <a:avLst/>
          </a:prstGeom>
        </p:spPr>
        <p:txBody>
          <a:bodyPr lIns="92957" tIns="46480" rIns="92957" bIns="46480">
            <a:spAutoFit/>
          </a:bodyPr>
          <a:lstStyle/>
          <a:p>
            <a:pPr algn="just"/>
            <a:r>
              <a:rPr lang="fr-FR" sz="1200" dirty="0">
                <a:solidFill>
                  <a:srgbClr val="7F7F7F"/>
                </a:solidFill>
                <a:latin typeface="Tahoma" pitchFamily="-110" charset="0"/>
              </a:rPr>
              <a:t>Palaiseau - FRANCE</a:t>
            </a:r>
          </a:p>
        </p:txBody>
      </p:sp>
      <p:sp>
        <p:nvSpPr>
          <p:cNvPr id="18" name="ZoneTexte 38"/>
          <p:cNvSpPr txBox="1">
            <a:spLocks noChangeArrowheads="1"/>
          </p:cNvSpPr>
          <p:nvPr/>
        </p:nvSpPr>
        <p:spPr bwMode="auto">
          <a:xfrm>
            <a:off x="771525" y="6357938"/>
            <a:ext cx="8551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fr-FR" sz="1600" b="1" i="1">
                <a:latin typeface="Calibri" pitchFamily="-110" charset="0"/>
              </a:rPr>
              <a:t>Frontiers in Intense Laser-Matter Interactions Theory, Garching, Germany – March 1-3  (2010) </a:t>
            </a:r>
            <a:endParaRPr lang="fr-FR" sz="1600">
              <a:latin typeface="Calibri" pitchFamily="-110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-457200" y="1190625"/>
            <a:ext cx="9780587" cy="144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lnSpc>
                <a:spcPct val="119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4000" b="1" dirty="0">
                <a:latin typeface="Calibri" pitchFamily="-110" charset="0"/>
              </a:rPr>
              <a:t>On the Control of e-Beam Parameters </a:t>
            </a:r>
          </a:p>
          <a:p>
            <a:pPr algn="ctr" hangingPunct="0">
              <a:lnSpc>
                <a:spcPct val="119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4000" b="1" dirty="0">
                <a:latin typeface="Calibri" pitchFamily="-110" charset="0"/>
              </a:rPr>
              <a:t>with Laser Plasma Accelerators 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695325" y="5881688"/>
            <a:ext cx="873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Calibri" pitchFamily="-110" charset="0"/>
                <a:cs typeface="Times New Roman" pitchFamily="-110" charset="0"/>
              </a:rPr>
              <a:t>Partially supported by CARE/FP6-Euroleap/FP6-Accel1/ANR-PARIS/ERC contracts 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3279775" y="3705225"/>
            <a:ext cx="35877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tx2"/>
                </a:solidFill>
                <a:latin typeface="Calibri" pitchFamily="-110" charset="0"/>
                <a:cs typeface="Times New Roman" pitchFamily="-110" charset="0"/>
              </a:rPr>
              <a:t>E. Lefebvre, X. Davoine</a:t>
            </a:r>
          </a:p>
          <a:p>
            <a:pPr algn="ctr" eaLnBrk="0" hangingPunct="0"/>
            <a:r>
              <a:rPr lang="en-US" sz="1400" b="1">
                <a:solidFill>
                  <a:schemeClr val="tx2"/>
                </a:solidFill>
                <a:latin typeface="Calibri" pitchFamily="-110" charset="0"/>
                <a:cs typeface="Times New Roman" pitchFamily="-110" charset="0"/>
              </a:rPr>
              <a:t>CEA/DAM Ile-de-France, France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-76200" y="2816224"/>
            <a:ext cx="9448800" cy="82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3" tIns="45691" rIns="91383" bIns="45691">
            <a:spAutoFit/>
          </a:bodyPr>
          <a:lstStyle/>
          <a:p>
            <a:pPr algn="ctr" hangingPunct="0">
              <a:lnSpc>
                <a:spcPct val="11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 b="1" dirty="0">
                <a:solidFill>
                  <a:schemeClr val="tx2"/>
                </a:solidFill>
                <a:latin typeface="Calibri" pitchFamily="-110" charset="0"/>
              </a:rPr>
              <a:t>V. </a:t>
            </a:r>
            <a:r>
              <a:rPr lang="en-US" sz="2800" b="1" dirty="0" err="1">
                <a:solidFill>
                  <a:schemeClr val="tx2"/>
                </a:solidFill>
                <a:latin typeface="Calibri" pitchFamily="-110" charset="0"/>
              </a:rPr>
              <a:t>Malka</a:t>
            </a:r>
            <a:r>
              <a:rPr lang="en-US" sz="2800" b="1" dirty="0">
                <a:solidFill>
                  <a:schemeClr val="tx2"/>
                </a:solidFill>
                <a:latin typeface="Calibri" pitchFamily="-110" charset="0"/>
              </a:rPr>
              <a:t>,</a:t>
            </a:r>
            <a:r>
              <a:rPr lang="en-US" sz="2800" b="1" dirty="0">
                <a:solidFill>
                  <a:schemeClr val="tx2"/>
                </a:solidFill>
                <a:latin typeface="Arial Unicode MS" pitchFamily="-110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Calibri" pitchFamily="-110" charset="0"/>
                <a:cs typeface="Times New Roman" pitchFamily="-110" charset="0"/>
              </a:rPr>
              <a:t>J. Faure, C. </a:t>
            </a:r>
            <a:r>
              <a:rPr lang="en-US" sz="2800" b="1" dirty="0" err="1">
                <a:solidFill>
                  <a:schemeClr val="tx2"/>
                </a:solidFill>
                <a:latin typeface="Calibri" pitchFamily="-110" charset="0"/>
                <a:cs typeface="Times New Roman" pitchFamily="-110" charset="0"/>
              </a:rPr>
              <a:t>Rechatin</a:t>
            </a:r>
            <a:r>
              <a:rPr lang="en-US" sz="2800" b="1" dirty="0">
                <a:solidFill>
                  <a:schemeClr val="tx2"/>
                </a:solidFill>
                <a:latin typeface="Calibri" pitchFamily="-110" charset="0"/>
                <a:cs typeface="Times New Roman" pitchFamily="-110" charset="0"/>
              </a:rPr>
              <a:t>, O. </a:t>
            </a:r>
            <a:r>
              <a:rPr lang="en-US" sz="2800" b="1" dirty="0" err="1">
                <a:solidFill>
                  <a:schemeClr val="tx2"/>
                </a:solidFill>
                <a:latin typeface="Calibri" pitchFamily="-110" charset="0"/>
                <a:cs typeface="Times New Roman" pitchFamily="-110" charset="0"/>
              </a:rPr>
              <a:t>Lundh</a:t>
            </a:r>
            <a:r>
              <a:rPr lang="en-US" sz="2800" b="1" dirty="0">
                <a:solidFill>
                  <a:schemeClr val="tx2"/>
                </a:solidFill>
                <a:latin typeface="Calibri" pitchFamily="-110" charset="0"/>
                <a:cs typeface="Times New Roman" pitchFamily="-110" charset="0"/>
              </a:rPr>
              <a:t>, A. Ben Ismail, J. Lim, </a:t>
            </a:r>
            <a:endParaRPr lang="en-US" sz="2800" b="1" dirty="0">
              <a:solidFill>
                <a:schemeClr val="tx2"/>
              </a:solidFill>
              <a:latin typeface="Calibri" pitchFamily="-110" charset="0"/>
            </a:endParaRPr>
          </a:p>
          <a:p>
            <a:pPr algn="ctr"/>
            <a:r>
              <a:rPr lang="en-US" sz="1400" b="1" dirty="0" err="1">
                <a:solidFill>
                  <a:schemeClr val="tx2"/>
                </a:solidFill>
                <a:latin typeface="Calibri" pitchFamily="-110" charset="0"/>
              </a:rPr>
              <a:t>Laboratoire</a:t>
            </a:r>
            <a:r>
              <a:rPr lang="en-US" sz="1400" b="1" dirty="0">
                <a:solidFill>
                  <a:schemeClr val="tx2"/>
                </a:solidFill>
                <a:latin typeface="Calibri" pitchFamily="-110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Calibri" pitchFamily="-110" charset="0"/>
              </a:rPr>
              <a:t>d’Optique</a:t>
            </a:r>
            <a:r>
              <a:rPr lang="en-US" sz="1400" b="1" dirty="0">
                <a:solidFill>
                  <a:schemeClr val="tx2"/>
                </a:solidFill>
                <a:latin typeface="Calibri" pitchFamily="-110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Calibri" pitchFamily="-110" charset="0"/>
              </a:rPr>
              <a:t>Appliquée</a:t>
            </a:r>
            <a:r>
              <a:rPr lang="en-US" sz="1400" b="1" dirty="0">
                <a:solidFill>
                  <a:schemeClr val="tx2"/>
                </a:solidFill>
                <a:latin typeface="Calibri" pitchFamily="-110" charset="0"/>
              </a:rPr>
              <a:t>, ENSTA-</a:t>
            </a:r>
            <a:r>
              <a:rPr lang="en-US" sz="1400" b="1" dirty="0" err="1">
                <a:solidFill>
                  <a:schemeClr val="tx2"/>
                </a:solidFill>
                <a:latin typeface="Calibri" pitchFamily="-110" charset="0"/>
              </a:rPr>
              <a:t>Ecole</a:t>
            </a:r>
            <a:r>
              <a:rPr lang="en-US" sz="1400" b="1" dirty="0">
                <a:solidFill>
                  <a:schemeClr val="tx2"/>
                </a:solidFill>
                <a:latin typeface="Calibri" pitchFamily="-110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Calibri" pitchFamily="-110" charset="0"/>
              </a:rPr>
              <a:t>Polytechnique</a:t>
            </a:r>
            <a:r>
              <a:rPr lang="en-US" sz="1400" b="1" dirty="0">
                <a:solidFill>
                  <a:schemeClr val="tx2"/>
                </a:solidFill>
                <a:latin typeface="Calibri" pitchFamily="-110" charset="0"/>
              </a:rPr>
              <a:t>, CNRS, 91761 </a:t>
            </a:r>
            <a:r>
              <a:rPr lang="en-US" sz="1400" b="1" dirty="0" err="1">
                <a:solidFill>
                  <a:schemeClr val="tx2"/>
                </a:solidFill>
                <a:latin typeface="Calibri" pitchFamily="-110" charset="0"/>
              </a:rPr>
              <a:t>Palaiseau</a:t>
            </a:r>
            <a:r>
              <a:rPr lang="en-US" sz="1400" b="1" dirty="0">
                <a:solidFill>
                  <a:schemeClr val="tx2"/>
                </a:solidFill>
                <a:latin typeface="Calibri" pitchFamily="-110" charset="0"/>
              </a:rPr>
              <a:t>, France</a:t>
            </a:r>
            <a:endParaRPr lang="en-US" sz="1400" b="1" dirty="0">
              <a:solidFill>
                <a:schemeClr val="tx2"/>
              </a:solidFill>
              <a:latin typeface="Arial Unicode MS" pitchFamily="-110" charset="0"/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3489325" y="4449763"/>
            <a:ext cx="31083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tx2"/>
                </a:solidFill>
                <a:latin typeface="Calibri" pitchFamily="-110" charset="0"/>
                <a:cs typeface="Times New Roman" pitchFamily="-110" charset="0"/>
              </a:rPr>
              <a:t>A. Lifschitz</a:t>
            </a:r>
          </a:p>
          <a:p>
            <a:pPr algn="ctr" eaLnBrk="0" hangingPunct="0"/>
            <a:r>
              <a:rPr lang="en-US" sz="1400" b="1">
                <a:solidFill>
                  <a:schemeClr val="tx2"/>
                </a:solidFill>
                <a:latin typeface="Calibri" pitchFamily="-110" charset="0"/>
                <a:cs typeface="Times New Roman" pitchFamily="-110" charset="0"/>
              </a:rPr>
              <a:t>LPGP, CNRS- University of Orsay,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1"/>
          <p:cNvSpPr txBox="1">
            <a:spLocks noChangeArrowheads="1"/>
          </p:cNvSpPr>
          <p:nvPr/>
        </p:nvSpPr>
        <p:spPr bwMode="auto">
          <a:xfrm>
            <a:off x="2297113" y="200025"/>
            <a:ext cx="6399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just" eaLnBrk="0" hangingPunct="0"/>
            <a:r>
              <a:rPr lang="en-US" sz="4000" b="1" dirty="0">
                <a:solidFill>
                  <a:srgbClr val="FFFF00"/>
                </a:solidFill>
                <a:latin typeface="Calibri" pitchFamily="-110" charset="0"/>
              </a:rPr>
              <a:t>Controlling the injection</a:t>
            </a: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847725" y="5857875"/>
            <a:ext cx="8166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-110" charset="0"/>
              </a:rPr>
              <a:t>E. Esarey </a:t>
            </a:r>
            <a:r>
              <a:rPr lang="fr-FR" i="1">
                <a:solidFill>
                  <a:srgbClr val="FF0000"/>
                </a:solidFill>
                <a:latin typeface="Calibri" pitchFamily="-110" charset="0"/>
              </a:rPr>
              <a:t>et al.</a:t>
            </a:r>
            <a:r>
              <a:rPr lang="fr-FR">
                <a:solidFill>
                  <a:srgbClr val="FF0000"/>
                </a:solidFill>
                <a:latin typeface="Calibri" pitchFamily="-110" charset="0"/>
              </a:rPr>
              <a:t>, PRL </a:t>
            </a:r>
            <a:r>
              <a:rPr lang="fr-FR" b="1">
                <a:solidFill>
                  <a:srgbClr val="FF0000"/>
                </a:solidFill>
                <a:latin typeface="Calibri" pitchFamily="-110" charset="0"/>
              </a:rPr>
              <a:t>79</a:t>
            </a:r>
            <a:r>
              <a:rPr lang="fr-FR">
                <a:solidFill>
                  <a:srgbClr val="FF0000"/>
                </a:solidFill>
                <a:latin typeface="Calibri" pitchFamily="-110" charset="0"/>
              </a:rPr>
              <a:t>, 2682 (1997), G. Fubiani </a:t>
            </a:r>
            <a:r>
              <a:rPr lang="fr-FR" i="1">
                <a:solidFill>
                  <a:srgbClr val="FF0000"/>
                </a:solidFill>
                <a:latin typeface="Calibri" pitchFamily="-110" charset="0"/>
              </a:rPr>
              <a:t>et al., </a:t>
            </a:r>
            <a:r>
              <a:rPr lang="fr-FR">
                <a:solidFill>
                  <a:srgbClr val="FF0000"/>
                </a:solidFill>
                <a:latin typeface="Calibri" pitchFamily="-110" charset="0"/>
              </a:rPr>
              <a:t>PRE </a:t>
            </a:r>
            <a:r>
              <a:rPr lang="fr-FR" b="1">
                <a:solidFill>
                  <a:srgbClr val="FF0000"/>
                </a:solidFill>
                <a:latin typeface="Calibri" pitchFamily="-110" charset="0"/>
              </a:rPr>
              <a:t>70</a:t>
            </a:r>
            <a:r>
              <a:rPr lang="fr-FR">
                <a:solidFill>
                  <a:srgbClr val="FF0000"/>
                </a:solidFill>
                <a:latin typeface="Calibri" pitchFamily="-110" charset="0"/>
              </a:rPr>
              <a:t>, 016402 (2004),</a:t>
            </a:r>
            <a:r>
              <a:rPr lang="fr-FR">
                <a:solidFill>
                  <a:srgbClr val="FFFF00"/>
                </a:solidFill>
                <a:latin typeface="Calibri" pitchFamily="-110" charset="0"/>
              </a:rPr>
              <a:t> </a:t>
            </a:r>
          </a:p>
          <a:p>
            <a:r>
              <a:rPr lang="fr-FR">
                <a:solidFill>
                  <a:srgbClr val="FF0000"/>
                </a:solidFill>
                <a:latin typeface="Calibri" pitchFamily="-110" charset="0"/>
              </a:rPr>
              <a:t>H. Kotaki </a:t>
            </a:r>
            <a:r>
              <a:rPr lang="fr-FR" i="1">
                <a:solidFill>
                  <a:srgbClr val="FF0000"/>
                </a:solidFill>
                <a:latin typeface="Calibri" pitchFamily="-110" charset="0"/>
              </a:rPr>
              <a:t>et al.</a:t>
            </a:r>
            <a:r>
              <a:rPr lang="fr-FR">
                <a:solidFill>
                  <a:srgbClr val="FF0000"/>
                </a:solidFill>
                <a:latin typeface="Calibri" pitchFamily="-110" charset="0"/>
              </a:rPr>
              <a:t>, PoP </a:t>
            </a:r>
            <a:r>
              <a:rPr lang="fr-FR" b="1">
                <a:solidFill>
                  <a:srgbClr val="FF0000"/>
                </a:solidFill>
                <a:latin typeface="Calibri" pitchFamily="-110" charset="0"/>
              </a:rPr>
              <a:t>11</a:t>
            </a:r>
            <a:r>
              <a:rPr lang="fr-FR">
                <a:solidFill>
                  <a:srgbClr val="FF0000"/>
                </a:solidFill>
                <a:latin typeface="Calibri" pitchFamily="-110" charset="0"/>
              </a:rPr>
              <a:t> 3296 (2004), J. Faure </a:t>
            </a:r>
            <a:r>
              <a:rPr lang="fr-FR" i="1">
                <a:solidFill>
                  <a:srgbClr val="FF0000"/>
                </a:solidFill>
                <a:latin typeface="Calibri" pitchFamily="-110" charset="0"/>
              </a:rPr>
              <a:t>et al.</a:t>
            </a:r>
            <a:r>
              <a:rPr lang="fr-FR">
                <a:solidFill>
                  <a:srgbClr val="FF0000"/>
                </a:solidFill>
                <a:latin typeface="Calibri" pitchFamily="-110" charset="0"/>
              </a:rPr>
              <a:t>, Nature (2006) </a:t>
            </a:r>
          </a:p>
        </p:txBody>
      </p:sp>
      <p:sp>
        <p:nvSpPr>
          <p:cNvPr id="6" name="Text Box 83"/>
          <p:cNvSpPr txBox="1">
            <a:spLocks noChangeArrowheads="1"/>
          </p:cNvSpPr>
          <p:nvPr/>
        </p:nvSpPr>
        <p:spPr bwMode="auto">
          <a:xfrm>
            <a:off x="695325" y="4848225"/>
            <a:ext cx="86741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pPr>
              <a:lnSpc>
                <a:spcPct val="115000"/>
              </a:lnSpc>
            </a:pPr>
            <a:r>
              <a:rPr lang="fr-FR">
                <a:solidFill>
                  <a:schemeClr val="tx2"/>
                </a:solidFill>
                <a:latin typeface="Calibri" pitchFamily="-110" charset="0"/>
              </a:rPr>
              <a:t>Ponderomotive force of beatwave: </a:t>
            </a:r>
            <a:r>
              <a:rPr lang="en-US">
                <a:solidFill>
                  <a:schemeClr val="tx2"/>
                </a:solidFill>
                <a:latin typeface="Calibri" pitchFamily="-110" charset="0"/>
              </a:rPr>
              <a:t>F</a:t>
            </a:r>
            <a:r>
              <a:rPr lang="en-US" baseline="-25000">
                <a:solidFill>
                  <a:schemeClr val="tx2"/>
                </a:solidFill>
                <a:latin typeface="Calibri" pitchFamily="-110" charset="0"/>
              </a:rPr>
              <a:t>p</a:t>
            </a:r>
            <a:r>
              <a:rPr lang="en-US">
                <a:solidFill>
                  <a:schemeClr val="tx2"/>
                </a:solidFill>
                <a:latin typeface="Calibri" pitchFamily="-110" charset="0"/>
              </a:rPr>
              <a:t> ~ 2a</a:t>
            </a:r>
            <a:r>
              <a:rPr lang="en-US" baseline="-25000">
                <a:solidFill>
                  <a:schemeClr val="tx2"/>
                </a:solidFill>
                <a:latin typeface="Calibri" pitchFamily="-110" charset="0"/>
              </a:rPr>
              <a:t>0</a:t>
            </a:r>
            <a:r>
              <a:rPr lang="en-US">
                <a:solidFill>
                  <a:schemeClr val="tx2"/>
                </a:solidFill>
                <a:latin typeface="Calibri" pitchFamily="-110" charset="0"/>
              </a:rPr>
              <a:t>a</a:t>
            </a:r>
            <a:r>
              <a:rPr lang="en-US" baseline="-25000">
                <a:solidFill>
                  <a:schemeClr val="tx2"/>
                </a:solidFill>
                <a:latin typeface="Calibri" pitchFamily="-110" charset="0"/>
              </a:rPr>
              <a:t>1</a:t>
            </a:r>
            <a:r>
              <a:rPr lang="en-US">
                <a:solidFill>
                  <a:schemeClr val="tx2"/>
                </a:solidFill>
                <a:latin typeface="Calibri" pitchFamily="-110" charset="0"/>
              </a:rPr>
              <a:t>/λ</a:t>
            </a:r>
            <a:r>
              <a:rPr lang="en-US" baseline="-25000">
                <a:solidFill>
                  <a:schemeClr val="tx2"/>
                </a:solidFill>
                <a:latin typeface="Calibri" pitchFamily="-110" charset="0"/>
              </a:rPr>
              <a:t>0</a:t>
            </a:r>
            <a:r>
              <a:rPr lang="en-US">
                <a:solidFill>
                  <a:schemeClr val="tx2"/>
                </a:solidFill>
                <a:latin typeface="Calibri" pitchFamily="-110" charset="0"/>
              </a:rPr>
              <a:t>       (a</a:t>
            </a:r>
            <a:r>
              <a:rPr lang="en-US" baseline="-25000">
                <a:solidFill>
                  <a:schemeClr val="tx2"/>
                </a:solidFill>
                <a:latin typeface="Calibri" pitchFamily="-110" charset="0"/>
              </a:rPr>
              <a:t>0</a:t>
            </a:r>
            <a:r>
              <a:rPr lang="en-US">
                <a:solidFill>
                  <a:schemeClr val="tx2"/>
                </a:solidFill>
                <a:latin typeface="Calibri" pitchFamily="-110" charset="0"/>
              </a:rPr>
              <a:t> et a</a:t>
            </a:r>
            <a:r>
              <a:rPr lang="en-US" baseline="-25000">
                <a:solidFill>
                  <a:schemeClr val="tx2"/>
                </a:solidFill>
                <a:latin typeface="Calibri" pitchFamily="-110" charset="0"/>
              </a:rPr>
              <a:t>1</a:t>
            </a:r>
            <a:r>
              <a:rPr lang="en-US">
                <a:solidFill>
                  <a:schemeClr val="tx2"/>
                </a:solidFill>
                <a:latin typeface="Calibri" pitchFamily="-110" charset="0"/>
              </a:rPr>
              <a:t> can be “weak”)</a:t>
            </a:r>
            <a:r>
              <a:rPr lang="en-US" sz="2800">
                <a:solidFill>
                  <a:schemeClr val="tx2"/>
                </a:solidFill>
                <a:latin typeface="Calibri" pitchFamily="-110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>
                <a:solidFill>
                  <a:schemeClr val="tx2"/>
                </a:solidFill>
                <a:latin typeface="Calibri" pitchFamily="-110" charset="0"/>
              </a:rPr>
              <a:t>Boost electrons locally and injects them INJECTION IS LOCAL and IN FIRST BUCKET</a:t>
            </a:r>
            <a:endParaRPr lang="en-US" sz="2800">
              <a:solidFill>
                <a:schemeClr val="tx2"/>
              </a:solidFill>
              <a:latin typeface="Calibri" pitchFamily="-110" charset="0"/>
            </a:endParaRPr>
          </a:p>
        </p:txBody>
      </p:sp>
      <p:sp>
        <p:nvSpPr>
          <p:cNvPr id="7" name="Text Box 110"/>
          <p:cNvSpPr txBox="1">
            <a:spLocks noChangeArrowheads="1"/>
          </p:cNvSpPr>
          <p:nvPr/>
        </p:nvSpPr>
        <p:spPr bwMode="auto">
          <a:xfrm>
            <a:off x="2268538" y="1227138"/>
            <a:ext cx="6546850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8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chemeClr val="tx2"/>
                </a:solidFill>
                <a:latin typeface="Calibri" pitchFamily="-110" charset="0"/>
              </a:rPr>
              <a:t>A second laser beam is used to heat electrons</a:t>
            </a:r>
          </a:p>
        </p:txBody>
      </p:sp>
      <p:sp>
        <p:nvSpPr>
          <p:cNvPr id="8" name="AutoShape 111"/>
          <p:cNvSpPr>
            <a:spLocks noChangeArrowheads="1"/>
          </p:cNvSpPr>
          <p:nvPr/>
        </p:nvSpPr>
        <p:spPr bwMode="auto">
          <a:xfrm>
            <a:off x="2411413" y="2135188"/>
            <a:ext cx="6116637" cy="3206750"/>
          </a:xfrm>
          <a:prstGeom prst="roundRect">
            <a:avLst>
              <a:gd name="adj" fmla="val 4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-110" charset="0"/>
            </a:endParaRPr>
          </a:p>
        </p:txBody>
      </p: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2611438" y="1801813"/>
            <a:ext cx="4927600" cy="3233737"/>
            <a:chOff x="1383" y="1162"/>
            <a:chExt cx="3105" cy="2036"/>
          </a:xfrm>
        </p:grpSpPr>
        <p:pic>
          <p:nvPicPr>
            <p:cNvPr id="10" name="Picture 1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3" y="1162"/>
              <a:ext cx="3105" cy="20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" name="Rectangle 114"/>
            <p:cNvSpPr>
              <a:spLocks noChangeArrowheads="1"/>
            </p:cNvSpPr>
            <p:nvPr/>
          </p:nvSpPr>
          <p:spPr bwMode="auto">
            <a:xfrm>
              <a:off x="2184" y="2814"/>
              <a:ext cx="671" cy="1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49263">
                <a:lnSpc>
                  <a:spcPct val="77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>
                  <a:solidFill>
                    <a:srgbClr val="9999FF"/>
                  </a:solidFill>
                  <a:latin typeface="Calibri" pitchFamily="-110" charset="0"/>
                </a:rPr>
                <a:t>Wakefield</a:t>
              </a:r>
            </a:p>
          </p:txBody>
        </p:sp>
        <p:sp>
          <p:nvSpPr>
            <p:cNvPr id="12" name="Rectangle 115"/>
            <p:cNvSpPr>
              <a:spLocks noChangeArrowheads="1"/>
            </p:cNvSpPr>
            <p:nvPr/>
          </p:nvSpPr>
          <p:spPr bwMode="auto">
            <a:xfrm>
              <a:off x="1845" y="1185"/>
              <a:ext cx="807" cy="1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49263">
                <a:lnSpc>
                  <a:spcPct val="77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>
                  <a:solidFill>
                    <a:srgbClr val="FF0000"/>
                  </a:solidFill>
                  <a:latin typeface="Calibri" pitchFamily="-110" charset="0"/>
                </a:rPr>
                <a:t>Pump beam</a:t>
              </a:r>
            </a:p>
          </p:txBody>
        </p:sp>
        <p:sp>
          <p:nvSpPr>
            <p:cNvPr id="13" name="Rectangle 116"/>
            <p:cNvSpPr>
              <a:spLocks noChangeArrowheads="1"/>
            </p:cNvSpPr>
            <p:nvPr/>
          </p:nvSpPr>
          <p:spPr bwMode="auto">
            <a:xfrm>
              <a:off x="3578" y="1185"/>
              <a:ext cx="588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49263">
                <a:lnSpc>
                  <a:spcPct val="77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>
                  <a:solidFill>
                    <a:srgbClr val="00FF00"/>
                  </a:solidFill>
                  <a:latin typeface="Calibri" pitchFamily="-110" charset="0"/>
                </a:rPr>
                <a:t>Injection </a:t>
              </a:r>
            </a:p>
            <a:p>
              <a:pPr defTabSz="449263">
                <a:lnSpc>
                  <a:spcPct val="77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>
                  <a:solidFill>
                    <a:srgbClr val="00FF00"/>
                  </a:solidFill>
                  <a:latin typeface="Calibri" pitchFamily="-110" charset="0"/>
                </a:rPr>
                <a:t>beam</a:t>
              </a:r>
            </a:p>
          </p:txBody>
        </p:sp>
      </p:grpSp>
      <p:grpSp>
        <p:nvGrpSpPr>
          <p:cNvPr id="14" name="Group 139"/>
          <p:cNvGrpSpPr>
            <a:grpSpLocks/>
          </p:cNvGrpSpPr>
          <p:nvPr/>
        </p:nvGrpSpPr>
        <p:grpSpPr bwMode="auto">
          <a:xfrm>
            <a:off x="2617788" y="1800225"/>
            <a:ext cx="4927600" cy="3232150"/>
            <a:chOff x="2666" y="1092"/>
            <a:chExt cx="3105" cy="2035"/>
          </a:xfrm>
        </p:grpSpPr>
        <p:grpSp>
          <p:nvGrpSpPr>
            <p:cNvPr id="15" name="Group 137"/>
            <p:cNvGrpSpPr>
              <a:grpSpLocks/>
            </p:cNvGrpSpPr>
            <p:nvPr/>
          </p:nvGrpSpPr>
          <p:grpSpPr bwMode="auto">
            <a:xfrm>
              <a:off x="2666" y="1092"/>
              <a:ext cx="3105" cy="2035"/>
              <a:chOff x="2273" y="1193"/>
              <a:chExt cx="3105" cy="2035"/>
            </a:xfrm>
          </p:grpSpPr>
          <p:pic>
            <p:nvPicPr>
              <p:cNvPr id="17" name="Picture 11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73" y="1193"/>
                <a:ext cx="3105" cy="20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8" name="Rectangle 120"/>
              <p:cNvSpPr>
                <a:spLocks noChangeArrowheads="1"/>
              </p:cNvSpPr>
              <p:nvPr/>
            </p:nvSpPr>
            <p:spPr bwMode="auto">
              <a:xfrm>
                <a:off x="3192" y="3024"/>
                <a:ext cx="1055" cy="15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49263">
                  <a:lnSpc>
                    <a:spcPct val="77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b="1" i="1">
                    <a:solidFill>
                      <a:srgbClr val="FFFFFF"/>
                    </a:solidFill>
                    <a:latin typeface="Calibri" pitchFamily="-110" charset="0"/>
                  </a:rPr>
                  <a:t>Injection phase</a:t>
                </a:r>
              </a:p>
            </p:txBody>
          </p:sp>
        </p:grpSp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4472" y="1710"/>
              <a:ext cx="659" cy="1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49263">
                <a:lnSpc>
                  <a:spcPct val="77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>
                  <a:solidFill>
                    <a:srgbClr val="FFFF99"/>
                  </a:solidFill>
                  <a:latin typeface="Calibri" pitchFamily="-110" charset="0"/>
                </a:rPr>
                <a:t>Beatwave</a:t>
              </a:r>
            </a:p>
          </p:txBody>
        </p:sp>
      </p:grpSp>
      <p:grpSp>
        <p:nvGrpSpPr>
          <p:cNvPr id="19" name="Group 138"/>
          <p:cNvGrpSpPr>
            <a:grpSpLocks/>
          </p:cNvGrpSpPr>
          <p:nvPr/>
        </p:nvGrpSpPr>
        <p:grpSpPr bwMode="auto">
          <a:xfrm>
            <a:off x="2600325" y="1819275"/>
            <a:ext cx="4927600" cy="3232150"/>
            <a:chOff x="5495" y="1250"/>
            <a:chExt cx="3105" cy="2035"/>
          </a:xfrm>
        </p:grpSpPr>
        <p:grpSp>
          <p:nvGrpSpPr>
            <p:cNvPr id="20" name="Group 121"/>
            <p:cNvGrpSpPr>
              <a:grpSpLocks/>
            </p:cNvGrpSpPr>
            <p:nvPr/>
          </p:nvGrpSpPr>
          <p:grpSpPr bwMode="auto">
            <a:xfrm>
              <a:off x="5495" y="1250"/>
              <a:ext cx="3105" cy="2035"/>
              <a:chOff x="1383" y="1162"/>
              <a:chExt cx="3105" cy="2035"/>
            </a:xfrm>
          </p:grpSpPr>
          <p:pic>
            <p:nvPicPr>
              <p:cNvPr id="22" name="Picture 12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3" y="1162"/>
                <a:ext cx="3105" cy="20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3" name="Rectangle 123"/>
              <p:cNvSpPr>
                <a:spLocks noChangeArrowheads="1"/>
              </p:cNvSpPr>
              <p:nvPr/>
            </p:nvSpPr>
            <p:spPr bwMode="auto">
              <a:xfrm>
                <a:off x="1547" y="1296"/>
                <a:ext cx="1204" cy="15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49263">
                  <a:lnSpc>
                    <a:spcPct val="77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b="1">
                    <a:solidFill>
                      <a:srgbClr val="04E4FC"/>
                    </a:solidFill>
                    <a:latin typeface="Calibri" pitchFamily="-110" charset="0"/>
                  </a:rPr>
                  <a:t>Trapped electrons</a:t>
                </a:r>
              </a:p>
            </p:txBody>
          </p:sp>
          <p:sp>
            <p:nvSpPr>
              <p:cNvPr id="24" name="Rectangle 124"/>
              <p:cNvSpPr>
                <a:spLocks noChangeArrowheads="1"/>
              </p:cNvSpPr>
              <p:nvPr/>
            </p:nvSpPr>
            <p:spPr bwMode="auto">
              <a:xfrm>
                <a:off x="1887" y="2974"/>
                <a:ext cx="1308" cy="15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49263">
                  <a:lnSpc>
                    <a:spcPct val="77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b="1" i="1">
                    <a:latin typeface="Calibri" pitchFamily="-110" charset="0"/>
                  </a:rPr>
                  <a:t>Acceleration phase</a:t>
                </a:r>
              </a:p>
            </p:txBody>
          </p:sp>
        </p:grpSp>
        <p:sp>
          <p:nvSpPr>
            <p:cNvPr id="21" name="Rectangle 135"/>
            <p:cNvSpPr>
              <a:spLocks noChangeArrowheads="1"/>
            </p:cNvSpPr>
            <p:nvPr/>
          </p:nvSpPr>
          <p:spPr bwMode="auto">
            <a:xfrm>
              <a:off x="6648" y="3065"/>
              <a:ext cx="1308" cy="1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49263">
                <a:lnSpc>
                  <a:spcPct val="77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i="1">
                  <a:solidFill>
                    <a:srgbClr val="FFFFFF"/>
                  </a:solidFill>
                  <a:latin typeface="Calibri" pitchFamily="-110" charset="0"/>
                </a:rPr>
                <a:t>Acceleration phase</a:t>
              </a:r>
            </a:p>
          </p:txBody>
        </p:sp>
      </p:grp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0125"/>
            <a:ext cx="1007745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3" descr="Set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447800"/>
            <a:ext cx="85852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5"/>
          <p:cNvSpPr>
            <a:spLocks noChangeArrowheads="1"/>
          </p:cNvSpPr>
          <p:nvPr/>
        </p:nvSpPr>
        <p:spPr bwMode="auto">
          <a:xfrm>
            <a:off x="228600" y="468312"/>
            <a:ext cx="8990012" cy="67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>
                <a:solidFill>
                  <a:srgbClr val="FFFF00"/>
                </a:solidFill>
                <a:latin typeface="Calibri" pitchFamily="-110" charset="0"/>
              </a:rPr>
              <a:t>Experimental set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1538" y="7010401"/>
            <a:ext cx="1815661" cy="364872"/>
          </a:xfrm>
        </p:spPr>
        <p:txBody>
          <a:bodyPr/>
          <a:lstStyle/>
          <a:p>
            <a:fld id="{756A249B-3962-4785-B39D-020E7430086D}" type="slidenum">
              <a:rPr lang="fr-FR">
                <a:latin typeface="Arial" charset="0"/>
              </a:rPr>
              <a:pPr/>
              <a:t>7</a:t>
            </a:fld>
            <a:endParaRPr lang="fr-FR">
              <a:latin typeface="Arial" charset="0"/>
            </a:endParaRPr>
          </a:p>
        </p:txBody>
      </p:sp>
      <p:grpSp>
        <p:nvGrpSpPr>
          <p:cNvPr id="5" name="Grouper 25"/>
          <p:cNvGrpSpPr>
            <a:grpSpLocks/>
          </p:cNvGrpSpPr>
          <p:nvPr/>
        </p:nvGrpSpPr>
        <p:grpSpPr bwMode="auto">
          <a:xfrm>
            <a:off x="577361" y="5867400"/>
            <a:ext cx="7652239" cy="973470"/>
            <a:chOff x="228600" y="5910263"/>
            <a:chExt cx="8672513" cy="871537"/>
          </a:xfrm>
        </p:grpSpPr>
        <p:sp>
          <p:nvSpPr>
            <p:cNvPr id="6" name="Rectangle 5"/>
            <p:cNvSpPr/>
            <p:nvPr/>
          </p:nvSpPr>
          <p:spPr>
            <a:xfrm>
              <a:off x="965889" y="6530022"/>
              <a:ext cx="1763383" cy="207878"/>
            </a:xfrm>
            <a:prstGeom prst="rect">
              <a:avLst/>
            </a:prstGeom>
          </p:spPr>
          <p:txBody>
            <a:bodyPr lIns="92967" tIns="46484" rIns="92967" bIns="46484">
              <a:spAutoFit/>
            </a:bodyPr>
            <a:lstStyle/>
            <a:p>
              <a:pPr algn="just"/>
              <a:r>
                <a:rPr lang="fr-FR" sz="1000" dirty="0">
                  <a:solidFill>
                    <a:srgbClr val="7F7F7F"/>
                  </a:solidFill>
                  <a:latin typeface="Tahoma" pitchFamily="-110" charset="0"/>
                </a:rPr>
                <a:t>http://loa.ensta.fr/</a:t>
              </a:r>
            </a:p>
          </p:txBody>
        </p:sp>
        <p:pic>
          <p:nvPicPr>
            <p:cNvPr id="7" name="Image 5" descr="logoEP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32700" y="6405563"/>
              <a:ext cx="444500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6" descr="ENSTA_RVB 300dpi en 730mm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01075" y="6405563"/>
              <a:ext cx="300038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7" descr="logoCNRS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18475" y="6372225"/>
              <a:ext cx="3587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11" descr="LOA_logo_vert_petit_loa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5910263"/>
              <a:ext cx="733425" cy="85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771168" y="6520985"/>
              <a:ext cx="1077469" cy="207877"/>
            </a:xfrm>
            <a:prstGeom prst="rect">
              <a:avLst/>
            </a:prstGeom>
          </p:spPr>
          <p:txBody>
            <a:bodyPr lIns="92967" tIns="46484" rIns="92967" bIns="46484">
              <a:spAutoFit/>
            </a:bodyPr>
            <a:lstStyle/>
            <a:p>
              <a:pPr algn="just"/>
              <a:r>
                <a:rPr lang="fr-FR" sz="1000" i="1">
                  <a:solidFill>
                    <a:srgbClr val="7F7F7F"/>
                  </a:solidFill>
                  <a:latin typeface="Tahoma" pitchFamily="-110" charset="0"/>
                </a:rPr>
                <a:t>UMR 7639</a:t>
              </a:r>
            </a:p>
          </p:txBody>
        </p:sp>
        <p:cxnSp>
          <p:nvCxnSpPr>
            <p:cNvPr id="12" name="Connecteur droit 26"/>
            <p:cNvCxnSpPr/>
            <p:nvPr/>
          </p:nvCxnSpPr>
          <p:spPr>
            <a:xfrm>
              <a:off x="1038091" y="6519693"/>
              <a:ext cx="6430100" cy="1292"/>
            </a:xfrm>
            <a:prstGeom prst="line">
              <a:avLst/>
            </a:prstGeom>
            <a:ln w="0" cap="flat" cmpd="sng" algn="ctr">
              <a:solidFill>
                <a:srgbClr val="9494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00125"/>
            <a:ext cx="9154915" cy="7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160065" y="107751"/>
            <a:ext cx="6536135" cy="9590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82000"/>
              </a:lnSpc>
              <a:buClr>
                <a:srgbClr val="333399"/>
              </a:buClr>
              <a:buSzPct val="100000"/>
              <a:buFont typeface="Bookman Old Style" pitchFamily="-110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>
                <a:solidFill>
                  <a:srgbClr val="FFFF00"/>
                </a:solidFill>
                <a:latin typeface="Calibri" pitchFamily="-110" charset="0"/>
              </a:rPr>
              <a:t>Very stable quasi-mono energetic electron beam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47926" y="5838826"/>
            <a:ext cx="4057672" cy="68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213" tIns="48107" rIns="96213" bIns="48107">
            <a:spAutoFit/>
          </a:bodyPr>
          <a:lstStyle/>
          <a:p>
            <a:pPr defTabSz="481013"/>
            <a:r>
              <a:rPr lang="fr-FR" sz="1900" b="1"/>
              <a:t>N</a:t>
            </a:r>
            <a:r>
              <a:rPr lang="en-US" sz="1900" b="1"/>
              <a:t>b: very few electrons at low energy</a:t>
            </a:r>
          </a:p>
          <a:p>
            <a:pPr defTabSz="481013"/>
            <a:r>
              <a:rPr lang="en-US" sz="1900" b="1">
                <a:latin typeface="Symbol" pitchFamily="-110" charset="2"/>
              </a:rPr>
              <a:t>d</a:t>
            </a:r>
            <a:r>
              <a:rPr lang="en-US" sz="1900" b="1"/>
              <a:t>E/E=5% limited by the spectrometer</a:t>
            </a:r>
          </a:p>
        </p:txBody>
      </p:sp>
      <p:pic>
        <p:nvPicPr>
          <p:cNvPr id="16" name="Image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5" y="1266825"/>
            <a:ext cx="892996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1538" y="7010400"/>
            <a:ext cx="2162175" cy="266865"/>
          </a:xfrm>
        </p:spPr>
        <p:txBody>
          <a:bodyPr/>
          <a:lstStyle/>
          <a:p>
            <a:fld id="{0B94628D-46F9-47F0-B1B3-9BFE637F27F4}" type="slidenum">
              <a:rPr lang="fr-FR">
                <a:latin typeface="Arial" charset="0"/>
              </a:rPr>
              <a:pPr/>
              <a:t>8</a:t>
            </a:fld>
            <a:endParaRPr lang="fr-FR">
              <a:latin typeface="Arial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9261462" cy="7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2413" y="307975"/>
            <a:ext cx="8822315" cy="3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3" tIns="48107" rIns="96213" bIns="48107" anchor="ctr"/>
          <a:lstStyle/>
          <a:p>
            <a:pPr algn="ctr" defTabSz="1008063"/>
            <a:r>
              <a:rPr lang="en-GB" sz="4000" b="1" dirty="0">
                <a:solidFill>
                  <a:srgbClr val="FFFF00"/>
                </a:solidFill>
                <a:latin typeface="Calibri" pitchFamily="-110" charset="0"/>
              </a:rPr>
              <a:t>1% energy spread beams</a:t>
            </a:r>
            <a:endParaRPr lang="en-GB" sz="4000" b="1" baseline="-25000" dirty="0">
              <a:solidFill>
                <a:srgbClr val="FFFF00"/>
              </a:solidFill>
              <a:latin typeface="Calibri" pitchFamily="-110" charset="0"/>
            </a:endParaRPr>
          </a:p>
        </p:txBody>
      </p:sp>
      <p:pic>
        <p:nvPicPr>
          <p:cNvPr id="15" name="Picture 4" descr="TirTirInj20h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895600"/>
            <a:ext cx="8613685" cy="174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TirTirInj20h1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4679950"/>
            <a:ext cx="8648700" cy="174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TirTirInj20h1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" y="1104900"/>
            <a:ext cx="8648700" cy="174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697163" y="6429375"/>
            <a:ext cx="4276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>
                <a:solidFill>
                  <a:srgbClr val="FF0000"/>
                </a:solidFill>
                <a:latin typeface="Calibri" pitchFamily="-110" charset="0"/>
              </a:rPr>
              <a:t>C. Rechatin </a:t>
            </a:r>
            <a:r>
              <a:rPr lang="en-US" i="1">
                <a:solidFill>
                  <a:srgbClr val="FF0000"/>
                </a:solidFill>
                <a:latin typeface="Calibri" pitchFamily="-110" charset="0"/>
              </a:rPr>
              <a:t>et al.</a:t>
            </a:r>
            <a:r>
              <a:rPr lang="en-US">
                <a:solidFill>
                  <a:srgbClr val="FF0000"/>
                </a:solidFill>
                <a:latin typeface="Calibri" pitchFamily="-110" charset="0"/>
              </a:rPr>
              <a:t>, </a:t>
            </a:r>
            <a:r>
              <a:rPr lang="en-US" b="1">
                <a:solidFill>
                  <a:srgbClr val="FF0000"/>
                </a:solidFill>
                <a:latin typeface="Calibri" pitchFamily="-110" charset="0"/>
              </a:rPr>
              <a:t>PRL, 102,</a:t>
            </a:r>
            <a:r>
              <a:rPr lang="en-US">
                <a:solidFill>
                  <a:srgbClr val="FF0000"/>
                </a:solidFill>
                <a:latin typeface="Calibri" pitchFamily="-110" charset="0"/>
              </a:rPr>
              <a:t>  164801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1538" y="7010400"/>
            <a:ext cx="2352675" cy="401638"/>
          </a:xfrm>
        </p:spPr>
        <p:txBody>
          <a:bodyPr/>
          <a:lstStyle/>
          <a:p>
            <a:fld id="{4F6272AE-DFEE-477D-B68D-04EFC7B381D8}" type="slidenum">
              <a:rPr lang="fr-FR">
                <a:latin typeface="Arial" charset="0"/>
              </a:rPr>
              <a:pPr/>
              <a:t>9</a:t>
            </a:fld>
            <a:endParaRPr lang="fr-FR">
              <a:latin typeface="Arial" charset="0"/>
            </a:endParaRPr>
          </a:p>
        </p:txBody>
      </p:sp>
      <p:grpSp>
        <p:nvGrpSpPr>
          <p:cNvPr id="41" name="Grouper 25"/>
          <p:cNvGrpSpPr>
            <a:grpSpLocks/>
          </p:cNvGrpSpPr>
          <p:nvPr/>
        </p:nvGrpSpPr>
        <p:grpSpPr bwMode="auto">
          <a:xfrm>
            <a:off x="76200" y="6448425"/>
            <a:ext cx="9915525" cy="1071563"/>
            <a:chOff x="228600" y="5910263"/>
            <a:chExt cx="8672513" cy="871537"/>
          </a:xfrm>
        </p:grpSpPr>
        <p:sp>
          <p:nvSpPr>
            <p:cNvPr id="42" name="Rectangle 41"/>
            <p:cNvSpPr/>
            <p:nvPr/>
          </p:nvSpPr>
          <p:spPr>
            <a:xfrm>
              <a:off x="965889" y="6530022"/>
              <a:ext cx="1763383" cy="207878"/>
            </a:xfrm>
            <a:prstGeom prst="rect">
              <a:avLst/>
            </a:prstGeom>
          </p:spPr>
          <p:txBody>
            <a:bodyPr lIns="92967" tIns="46484" rIns="92967" bIns="46484">
              <a:spAutoFit/>
            </a:bodyPr>
            <a:lstStyle/>
            <a:p>
              <a:pPr algn="just"/>
              <a:r>
                <a:rPr lang="fr-FR" sz="1000">
                  <a:solidFill>
                    <a:srgbClr val="7F7F7F"/>
                  </a:solidFill>
                  <a:latin typeface="Tahoma" pitchFamily="-110" charset="0"/>
                </a:rPr>
                <a:t>http://loa.ensta.fr/</a:t>
              </a:r>
            </a:p>
          </p:txBody>
        </p:sp>
        <p:pic>
          <p:nvPicPr>
            <p:cNvPr id="43" name="Image 5" descr="logoEP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32700" y="6405563"/>
              <a:ext cx="444500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Image 6" descr="ENSTA_RVB 300dpi en 730mm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01075" y="6405563"/>
              <a:ext cx="300038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Image 7" descr="logoCNRS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18475" y="6372225"/>
              <a:ext cx="3587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Image 11" descr="LOA_logo_vert_petit_loa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5910263"/>
              <a:ext cx="733425" cy="85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46"/>
            <p:cNvSpPr/>
            <p:nvPr/>
          </p:nvSpPr>
          <p:spPr>
            <a:xfrm>
              <a:off x="6771168" y="6520985"/>
              <a:ext cx="1077469" cy="207877"/>
            </a:xfrm>
            <a:prstGeom prst="rect">
              <a:avLst/>
            </a:prstGeom>
          </p:spPr>
          <p:txBody>
            <a:bodyPr lIns="92967" tIns="46484" rIns="92967" bIns="46484">
              <a:spAutoFit/>
            </a:bodyPr>
            <a:lstStyle/>
            <a:p>
              <a:pPr algn="just"/>
              <a:r>
                <a:rPr lang="fr-FR" sz="1000" i="1">
                  <a:solidFill>
                    <a:srgbClr val="7F7F7F"/>
                  </a:solidFill>
                  <a:latin typeface="Tahoma" pitchFamily="-110" charset="0"/>
                </a:rPr>
                <a:t>UMR 7639</a:t>
              </a:r>
            </a:p>
          </p:txBody>
        </p:sp>
        <p:cxnSp>
          <p:nvCxnSpPr>
            <p:cNvPr id="48" name="Connecteur droit 26"/>
            <p:cNvCxnSpPr/>
            <p:nvPr/>
          </p:nvCxnSpPr>
          <p:spPr>
            <a:xfrm>
              <a:off x="1038091" y="6519693"/>
              <a:ext cx="6430100" cy="1292"/>
            </a:xfrm>
            <a:prstGeom prst="line">
              <a:avLst/>
            </a:prstGeom>
            <a:ln w="0" cap="flat" cmpd="sng" algn="ctr">
              <a:solidFill>
                <a:srgbClr val="9494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00125"/>
            <a:ext cx="1007745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376238" y="276225"/>
            <a:ext cx="93599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3" tIns="48107" rIns="96213" bIns="48107" anchor="ctr"/>
          <a:lstStyle/>
          <a:p>
            <a:pPr algn="ctr" defTabSz="1008063"/>
            <a:r>
              <a:rPr lang="en-GB" sz="3600" b="1" dirty="0">
                <a:solidFill>
                  <a:srgbClr val="FFFF00"/>
                </a:solidFill>
                <a:latin typeface="Calibri" pitchFamily="-110" charset="0"/>
              </a:rPr>
              <a:t>High resolution electron spectrometer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2828925" y="6143625"/>
            <a:ext cx="44259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213" tIns="48107" rIns="96213" bIns="48107">
            <a:spAutoFit/>
          </a:bodyPr>
          <a:lstStyle/>
          <a:p>
            <a:pPr algn="ctr" defTabSz="481013"/>
            <a:r>
              <a:rPr lang="en-GB" sz="1900" b="1">
                <a:solidFill>
                  <a:srgbClr val="1F497D"/>
                </a:solidFill>
                <a:latin typeface="Calibri" pitchFamily="-110" charset="0"/>
              </a:rPr>
              <a:t>In collaboration with A. Specka, H. Videau</a:t>
            </a:r>
          </a:p>
          <a:p>
            <a:pPr algn="ctr" defTabSz="481013"/>
            <a:r>
              <a:rPr lang="en-GB" sz="1900" b="1">
                <a:solidFill>
                  <a:srgbClr val="1F497D"/>
                </a:solidFill>
                <a:latin typeface="Calibri" pitchFamily="-110" charset="0"/>
              </a:rPr>
              <a:t>LLR, CNRS, Ecole Polytechnique </a:t>
            </a:r>
          </a:p>
        </p:txBody>
      </p:sp>
      <p:grpSp>
        <p:nvGrpSpPr>
          <p:cNvPr id="52" name="Group 36"/>
          <p:cNvGrpSpPr>
            <a:grpSpLocks/>
          </p:cNvGrpSpPr>
          <p:nvPr/>
        </p:nvGrpSpPr>
        <p:grpSpPr bwMode="auto">
          <a:xfrm>
            <a:off x="619125" y="1190625"/>
            <a:ext cx="8694738" cy="4889500"/>
            <a:chOff x="475" y="968"/>
            <a:chExt cx="5477" cy="3080"/>
          </a:xfrm>
        </p:grpSpPr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4799" y="991"/>
              <a:ext cx="109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6213" tIns="48107" rIns="96213" bIns="48107">
              <a:spAutoFit/>
            </a:bodyPr>
            <a:lstStyle/>
            <a:p>
              <a:pPr algn="ctr" defTabSz="481013">
                <a:spcBef>
                  <a:spcPct val="50000"/>
                </a:spcBef>
              </a:pPr>
              <a:r>
                <a:rPr lang="en-GB" sz="1600" b="1">
                  <a:solidFill>
                    <a:schemeClr val="tx2"/>
                  </a:solidFill>
                  <a:latin typeface="Calibri" pitchFamily="-110" charset="0"/>
                </a:rPr>
                <a:t>LANEX screens</a:t>
              </a:r>
            </a:p>
          </p:txBody>
        </p:sp>
        <p:sp>
          <p:nvSpPr>
            <p:cNvPr id="54" name="Text Box 19"/>
            <p:cNvSpPr txBox="1">
              <a:spLocks noChangeArrowheads="1"/>
            </p:cNvSpPr>
            <p:nvPr/>
          </p:nvSpPr>
          <p:spPr bwMode="auto">
            <a:xfrm>
              <a:off x="3070" y="990"/>
              <a:ext cx="140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6213" tIns="48107" rIns="96213" bIns="48107">
              <a:spAutoFit/>
            </a:bodyPr>
            <a:lstStyle/>
            <a:p>
              <a:pPr algn="ctr" defTabSz="481013">
                <a:spcBef>
                  <a:spcPct val="50000"/>
                </a:spcBef>
              </a:pPr>
              <a:r>
                <a:rPr lang="en-GB" sz="1600" b="1">
                  <a:solidFill>
                    <a:schemeClr val="tx2"/>
                  </a:solidFill>
                  <a:latin typeface="Calibri" pitchFamily="-110" charset="0"/>
                </a:rPr>
                <a:t>Permanent dipole</a:t>
              </a:r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auto">
            <a:xfrm>
              <a:off x="1641" y="968"/>
              <a:ext cx="174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6213" tIns="48107" rIns="96213" bIns="48107">
              <a:spAutoFit/>
            </a:bodyPr>
            <a:lstStyle/>
            <a:p>
              <a:pPr algn="ctr" defTabSz="481013">
                <a:spcBef>
                  <a:spcPct val="50000"/>
                </a:spcBef>
              </a:pPr>
              <a:r>
                <a:rPr lang="en-GB" sz="1600" b="1">
                  <a:solidFill>
                    <a:schemeClr val="tx2"/>
                  </a:solidFill>
                  <a:latin typeface="Calibri" pitchFamily="-110" charset="0"/>
                </a:rPr>
                <a:t>quadripoles</a:t>
              </a: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auto">
            <a:xfrm>
              <a:off x="475" y="1011"/>
              <a:ext cx="83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6213" tIns="48107" rIns="96213" bIns="48107">
              <a:spAutoFit/>
            </a:bodyPr>
            <a:lstStyle/>
            <a:p>
              <a:pPr algn="ctr" defTabSz="481013">
                <a:spcBef>
                  <a:spcPct val="50000"/>
                </a:spcBef>
              </a:pPr>
              <a:r>
                <a:rPr lang="en-GB" sz="1600" b="1">
                  <a:solidFill>
                    <a:schemeClr val="tx2"/>
                  </a:solidFill>
                  <a:latin typeface="Calibri" pitchFamily="-110" charset="0"/>
                </a:rPr>
                <a:t>Gas jet</a:t>
              </a:r>
            </a:p>
          </p:txBody>
        </p:sp>
        <p:grpSp>
          <p:nvGrpSpPr>
            <p:cNvPr id="57" name="Group 27"/>
            <p:cNvGrpSpPr>
              <a:grpSpLocks/>
            </p:cNvGrpSpPr>
            <p:nvPr/>
          </p:nvGrpSpPr>
          <p:grpSpPr bwMode="auto">
            <a:xfrm>
              <a:off x="846" y="1192"/>
              <a:ext cx="5106" cy="2856"/>
              <a:chOff x="846" y="1599"/>
              <a:chExt cx="5106" cy="2856"/>
            </a:xfrm>
          </p:grpSpPr>
          <p:pic>
            <p:nvPicPr>
              <p:cNvPr id="63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b="14488"/>
              <a:stretch>
                <a:fillRect/>
              </a:stretch>
            </p:blipFill>
            <p:spPr bwMode="auto">
              <a:xfrm>
                <a:off x="846" y="1663"/>
                <a:ext cx="5106" cy="2759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</p:spPr>
          </p:pic>
          <p:sp>
            <p:nvSpPr>
              <p:cNvPr id="64" name="Rectangle 5"/>
              <p:cNvSpPr>
                <a:spLocks noChangeArrowheads="1"/>
              </p:cNvSpPr>
              <p:nvPr/>
            </p:nvSpPr>
            <p:spPr bwMode="auto">
              <a:xfrm rot="5400000">
                <a:off x="2596" y="2226"/>
                <a:ext cx="381" cy="317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-110" charset="0"/>
                </a:endParaRPr>
              </a:p>
            </p:txBody>
          </p:sp>
          <p:sp>
            <p:nvSpPr>
              <p:cNvPr id="65" name="Line 6"/>
              <p:cNvSpPr>
                <a:spLocks noChangeShapeType="1"/>
              </p:cNvSpPr>
              <p:nvPr/>
            </p:nvSpPr>
            <p:spPr bwMode="auto">
              <a:xfrm rot="5400000">
                <a:off x="2736" y="2288"/>
                <a:ext cx="0" cy="3301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7"/>
              <p:cNvSpPr>
                <a:spLocks noChangeShapeType="1"/>
              </p:cNvSpPr>
              <p:nvPr/>
            </p:nvSpPr>
            <p:spPr bwMode="auto">
              <a:xfrm rot="5400000">
                <a:off x="4822" y="3627"/>
                <a:ext cx="0" cy="624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0"/>
              <p:cNvSpPr>
                <a:spLocks noChangeShapeType="1"/>
              </p:cNvSpPr>
              <p:nvPr/>
            </p:nvSpPr>
            <p:spPr bwMode="auto">
              <a:xfrm rot="5400000" flipV="1">
                <a:off x="3524" y="1831"/>
                <a:ext cx="1269" cy="806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1"/>
              <p:cNvSpPr>
                <a:spLocks noChangeShapeType="1"/>
              </p:cNvSpPr>
              <p:nvPr/>
            </p:nvSpPr>
            <p:spPr bwMode="auto">
              <a:xfrm rot="16200000" flipH="1">
                <a:off x="362" y="2119"/>
                <a:ext cx="1215" cy="175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5"/>
              <p:cNvSpPr>
                <a:spLocks noChangeShapeType="1"/>
              </p:cNvSpPr>
              <p:nvPr/>
            </p:nvSpPr>
            <p:spPr bwMode="auto">
              <a:xfrm rot="5400000" flipV="1">
                <a:off x="1894" y="2067"/>
                <a:ext cx="0" cy="174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lgDash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 Box 16"/>
              <p:cNvSpPr txBox="1">
                <a:spLocks noChangeArrowheads="1"/>
              </p:cNvSpPr>
              <p:nvPr/>
            </p:nvSpPr>
            <p:spPr bwMode="auto">
              <a:xfrm>
                <a:off x="2044" y="3689"/>
                <a:ext cx="1750" cy="2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6213" tIns="48107" rIns="96213" bIns="48107">
                <a:spAutoFit/>
              </a:bodyPr>
              <a:lstStyle/>
              <a:p>
                <a:pPr algn="ctr" defTabSz="481013">
                  <a:spcBef>
                    <a:spcPct val="50000"/>
                  </a:spcBef>
                </a:pPr>
                <a:r>
                  <a:rPr lang="en-GB" sz="1700" b="1">
                    <a:solidFill>
                      <a:srgbClr val="4D4D4D"/>
                    </a:solidFill>
                    <a:latin typeface="Calibri" pitchFamily="-110" charset="0"/>
                  </a:rPr>
                  <a:t>transport / focusing</a:t>
                </a:r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896" y="3992"/>
                <a:ext cx="5008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-110" charset="0"/>
                </a:endParaRPr>
              </a:p>
            </p:txBody>
          </p:sp>
          <p:sp>
            <p:nvSpPr>
              <p:cNvPr id="72" name="Text Box 17"/>
              <p:cNvSpPr txBox="1">
                <a:spLocks noChangeArrowheads="1"/>
              </p:cNvSpPr>
              <p:nvPr/>
            </p:nvSpPr>
            <p:spPr bwMode="auto">
              <a:xfrm>
                <a:off x="4057" y="4033"/>
                <a:ext cx="1551" cy="2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6213" tIns="48107" rIns="96213" bIns="48107">
                <a:spAutoFit/>
              </a:bodyPr>
              <a:lstStyle/>
              <a:p>
                <a:pPr algn="ctr" defTabSz="481013">
                  <a:spcBef>
                    <a:spcPct val="50000"/>
                  </a:spcBef>
                </a:pPr>
                <a:r>
                  <a:rPr lang="en-GB" sz="1700" b="1">
                    <a:solidFill>
                      <a:srgbClr val="4D4D4D"/>
                    </a:solidFill>
                    <a:latin typeface="Calibri" pitchFamily="-110" charset="0"/>
                  </a:rPr>
                  <a:t>dispersion / imaging</a:t>
                </a:r>
              </a:p>
            </p:txBody>
          </p:sp>
          <p:sp>
            <p:nvSpPr>
              <p:cNvPr id="73" name="Text Box 22"/>
              <p:cNvSpPr txBox="1">
                <a:spLocks noChangeArrowheads="1"/>
              </p:cNvSpPr>
              <p:nvPr/>
            </p:nvSpPr>
            <p:spPr bwMode="auto">
              <a:xfrm>
                <a:off x="2210" y="4213"/>
                <a:ext cx="2048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6213" tIns="48107" rIns="96213" bIns="48107">
                <a:spAutoFit/>
              </a:bodyPr>
              <a:lstStyle/>
              <a:p>
                <a:pPr defTabSz="481013"/>
                <a:r>
                  <a:rPr lang="en-GB" sz="1900" b="1">
                    <a:latin typeface="Calibri" pitchFamily="-110" charset="0"/>
                  </a:rPr>
                  <a:t>Resolution &lt; 1 % expected</a:t>
                </a:r>
              </a:p>
            </p:txBody>
          </p:sp>
        </p:grpSp>
        <p:sp>
          <p:nvSpPr>
            <p:cNvPr id="58" name="Line 8"/>
            <p:cNvSpPr>
              <a:spLocks noChangeShapeType="1"/>
            </p:cNvSpPr>
            <p:nvPr/>
          </p:nvSpPr>
          <p:spPr bwMode="auto">
            <a:xfrm rot="7513767" flipV="1">
              <a:off x="4313" y="1690"/>
              <a:ext cx="1482" cy="399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9"/>
            <p:cNvSpPr>
              <a:spLocks noChangeShapeType="1"/>
            </p:cNvSpPr>
            <p:nvPr/>
          </p:nvSpPr>
          <p:spPr bwMode="auto">
            <a:xfrm rot="7513767" flipV="1">
              <a:off x="4658" y="1529"/>
              <a:ext cx="1198" cy="675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2"/>
            <p:cNvSpPr>
              <a:spLocks noChangeShapeType="1"/>
            </p:cNvSpPr>
            <p:nvPr/>
          </p:nvSpPr>
          <p:spPr bwMode="auto">
            <a:xfrm rot="5400000" flipV="1">
              <a:off x="2802" y="919"/>
              <a:ext cx="1024" cy="150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4"/>
            <p:cNvSpPr>
              <a:spLocks noChangeShapeType="1"/>
            </p:cNvSpPr>
            <p:nvPr/>
          </p:nvSpPr>
          <p:spPr bwMode="auto">
            <a:xfrm rot="5400000">
              <a:off x="1816" y="1432"/>
              <a:ext cx="1005" cy="493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 rot="5400000" flipV="1">
              <a:off x="2309" y="1367"/>
              <a:ext cx="996" cy="522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4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38" y="1660525"/>
            <a:ext cx="808355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ZoneTexte 38"/>
          <p:cNvSpPr txBox="1">
            <a:spLocks noChangeArrowheads="1"/>
          </p:cNvSpPr>
          <p:nvPr/>
        </p:nvSpPr>
        <p:spPr bwMode="auto">
          <a:xfrm>
            <a:off x="771525" y="6796088"/>
            <a:ext cx="8551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fr-FR" sz="1600" b="1" i="1">
                <a:latin typeface="Calibri" pitchFamily="-110" charset="0"/>
              </a:rPr>
              <a:t>Frontiers in Intense Laser-Matter Interactions Theory, Garching, Germany – March 1-3  (2010) </a:t>
            </a:r>
            <a:endParaRPr lang="fr-FR" sz="1600">
              <a:latin typeface="Calibri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938</Words>
  <Application>Microsoft Office PowerPoint</Application>
  <PresentationFormat>On-screen Show (4:3)</PresentationFormat>
  <Paragraphs>180</Paragraphs>
  <Slides>29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Equation</vt:lpstr>
      <vt:lpstr>Equazione</vt:lpstr>
      <vt:lpstr>EUCARD Emittance discussion</vt:lpstr>
      <vt:lpstr>Plasma photoinjector Electron beam parameters</vt:lpstr>
      <vt:lpstr>Slide 3</vt:lpstr>
      <vt:lpstr>Slide 4</vt:lpstr>
      <vt:lpstr>Slide 5</vt:lpstr>
      <vt:lpstr>Slide 6</vt:lpstr>
      <vt:lpstr>Slide 7</vt:lpstr>
      <vt:lpstr>Slide 8</vt:lpstr>
      <vt:lpstr>Slide 9</vt:lpstr>
      <vt:lpstr>Low energy emittance measurements @SPARC</vt:lpstr>
      <vt:lpstr>Low energy emittance measurements @SPARC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Projected Emittance Measurement with QSCAN</vt:lpstr>
      <vt:lpstr>Slide 21</vt:lpstr>
      <vt:lpstr>Quadrupole Scan Technique</vt:lpstr>
      <vt:lpstr>Typical Beam Parameters</vt:lpstr>
      <vt:lpstr>Limitations</vt:lpstr>
      <vt:lpstr>Analysis of Chromatic Effects</vt:lpstr>
      <vt:lpstr>Comparison with Measurements</vt:lpstr>
      <vt:lpstr>Is it possible to cancel echr?</vt:lpstr>
      <vt:lpstr>Slide 28</vt:lpstr>
      <vt:lpstr>Conclusions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Emittance discussion</dc:title>
  <dc:creator>ghigo</dc:creator>
  <cp:lastModifiedBy>ghigo</cp:lastModifiedBy>
  <cp:revision>16</cp:revision>
  <dcterms:created xsi:type="dcterms:W3CDTF">2010-03-11T11:37:00Z</dcterms:created>
  <dcterms:modified xsi:type="dcterms:W3CDTF">2010-03-12T09:12:48Z</dcterms:modified>
</cp:coreProperties>
</file>