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4"/>
  </p:notesMasterIdLst>
  <p:sldIdLst>
    <p:sldId id="273" r:id="rId2"/>
    <p:sldId id="258" r:id="rId3"/>
    <p:sldId id="574" r:id="rId4"/>
    <p:sldId id="583" r:id="rId5"/>
    <p:sldId id="576" r:id="rId6"/>
    <p:sldId id="586" r:id="rId7"/>
    <p:sldId id="545" r:id="rId8"/>
    <p:sldId id="578" r:id="rId9"/>
    <p:sldId id="575" r:id="rId10"/>
    <p:sldId id="584" r:id="rId11"/>
    <p:sldId id="580" r:id="rId12"/>
    <p:sldId id="577" r:id="rId13"/>
    <p:sldId id="265" r:id="rId14"/>
    <p:sldId id="564" r:id="rId15"/>
    <p:sldId id="560" r:id="rId16"/>
    <p:sldId id="585" r:id="rId17"/>
    <p:sldId id="568" r:id="rId18"/>
    <p:sldId id="569" r:id="rId19"/>
    <p:sldId id="561" r:id="rId20"/>
    <p:sldId id="566" r:id="rId21"/>
    <p:sldId id="565" r:id="rId22"/>
    <p:sldId id="572" r:id="rId23"/>
  </p:sldIdLst>
  <p:sldSz cx="9144000" cy="5143500" type="screen16x9"/>
  <p:notesSz cx="6858000" cy="9144000"/>
  <p:embeddedFontLst>
    <p:embeddedFont>
      <p:font typeface="Anton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Fira Sans Extra Condensed Medium" panose="020B0604020202020204" charset="0"/>
      <p:regular r:id="rId30"/>
      <p:bold r:id="rId31"/>
      <p:italic r:id="rId32"/>
      <p:boldItalic r:id="rId33"/>
    </p:embeddedFont>
    <p:embeddedFont>
      <p:font typeface="Roboto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051"/>
    <a:srgbClr val="7A81FF"/>
    <a:srgbClr val="94165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7740F-E3BB-4AFC-BBFE-B8136EF3D1E7}">
  <a:tblStyle styleId="{6D17740F-E3BB-4AFC-BBFE-B8136EF3D1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94663"/>
  </p:normalViewPr>
  <p:slideViewPr>
    <p:cSldViewPr snapToGrid="0">
      <p:cViewPr>
        <p:scale>
          <a:sx n="75" d="100"/>
          <a:sy n="75" d="100"/>
        </p:scale>
        <p:origin x="31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1537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715981d74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715981d74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289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78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30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40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9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2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401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87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2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097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6c4305b01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6c4305b01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2706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6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it-IT" sz="11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Faccio finta di spiegare perché due rivelatori sono una buona idea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492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851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6c60e245bf_1_31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6c60e245bf_1_31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804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42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6c4305b01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6c4305b01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0568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c4305b0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c4305b0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028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0" y="4650"/>
            <a:ext cx="9144000" cy="5134200"/>
            <a:chOff x="0" y="4650"/>
            <a:chExt cx="9144000" cy="5134200"/>
          </a:xfrm>
        </p:grpSpPr>
        <p:sp>
          <p:nvSpPr>
            <p:cNvPr id="21" name="Google Shape;21;p3"/>
            <p:cNvSpPr/>
            <p:nvPr/>
          </p:nvSpPr>
          <p:spPr>
            <a:xfrm rot="-5400000" flipH="1">
              <a:off x="3838200" y="-166950"/>
              <a:ext cx="5134200" cy="5477400"/>
            </a:xfrm>
            <a:prstGeom prst="rtTriangle">
              <a:avLst/>
            </a:pr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945025" y="1230000"/>
              <a:ext cx="5305200" cy="3908700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0E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0" y="4650"/>
              <a:ext cx="1530300" cy="1632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2575200" y="3229313"/>
            <a:ext cx="39936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rgbClr val="F3F3F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065950" y="3903988"/>
            <a:ext cx="50121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4025850" y="2438028"/>
            <a:ext cx="10923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rgbClr val="F9C358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3596250" y="4169458"/>
            <a:ext cx="1948200" cy="973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 flipH="1">
            <a:off x="2232250" y="1091800"/>
            <a:ext cx="4679400" cy="2959800"/>
          </a:xfrm>
          <a:prstGeom prst="snip2DiagRect">
            <a:avLst>
              <a:gd name="adj1" fmla="val 0"/>
              <a:gd name="adj2" fmla="val 3600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045959" y="973950"/>
            <a:ext cx="5052000" cy="3195600"/>
          </a:xfrm>
          <a:prstGeom prst="snip2DiagRect">
            <a:avLst>
              <a:gd name="adj1" fmla="val 0"/>
              <a:gd name="adj2" fmla="val 360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2254625" y="1725300"/>
            <a:ext cx="4634700" cy="16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0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714025" y="3172345"/>
            <a:ext cx="27582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2"/>
          </p:nvPr>
        </p:nvSpPr>
        <p:spPr>
          <a:xfrm>
            <a:off x="714025" y="4140684"/>
            <a:ext cx="275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hasCustomPrompt="1"/>
          </p:nvPr>
        </p:nvSpPr>
        <p:spPr>
          <a:xfrm>
            <a:off x="714025" y="2622351"/>
            <a:ext cx="2758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3" hasCustomPrompt="1"/>
          </p:nvPr>
        </p:nvSpPr>
        <p:spPr>
          <a:xfrm>
            <a:off x="714025" y="3590712"/>
            <a:ext cx="2758200" cy="6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ctrTitle" idx="4"/>
          </p:nvPr>
        </p:nvSpPr>
        <p:spPr>
          <a:xfrm>
            <a:off x="714025" y="409525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05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48350" y="1063525"/>
            <a:ext cx="7647300" cy="31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400">
                <a:solidFill>
                  <a:schemeClr val="lt2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lt2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lt2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ctrTitle"/>
          </p:nvPr>
        </p:nvSpPr>
        <p:spPr>
          <a:xfrm>
            <a:off x="714025" y="40952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000">
                <a:solidFill>
                  <a:srgbClr val="F9C35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0" y="4650"/>
            <a:ext cx="9144000" cy="5134200"/>
            <a:chOff x="0" y="4650"/>
            <a:chExt cx="9144000" cy="5134200"/>
          </a:xfrm>
        </p:grpSpPr>
        <p:sp>
          <p:nvSpPr>
            <p:cNvPr id="63" name="Google Shape;63;p9"/>
            <p:cNvSpPr/>
            <p:nvPr/>
          </p:nvSpPr>
          <p:spPr>
            <a:xfrm rot="-5400000" flipH="1">
              <a:off x="3838200" y="-166950"/>
              <a:ext cx="5134200" cy="5477400"/>
            </a:xfrm>
            <a:prstGeom prst="rtTriangle">
              <a:avLst/>
            </a:pr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0" y="1230000"/>
              <a:ext cx="5305200" cy="3908700"/>
            </a:xfrm>
            <a:prstGeom prst="snip2SameRect">
              <a:avLst>
                <a:gd name="adj1" fmla="val 16667"/>
                <a:gd name="adj2" fmla="val 0"/>
              </a:avLst>
            </a:prstGeom>
            <a:solidFill>
              <a:srgbClr val="0E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10800000" flipH="1">
              <a:off x="0" y="4650"/>
              <a:ext cx="1530300" cy="1632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733425" y="3229313"/>
            <a:ext cx="39936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rgbClr val="F3F3F3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33425" y="3903988"/>
            <a:ext cx="5012100" cy="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 idx="2" hasCustomPrompt="1"/>
          </p:nvPr>
        </p:nvSpPr>
        <p:spPr>
          <a:xfrm>
            <a:off x="733425" y="2438028"/>
            <a:ext cx="10923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rgbClr val="F9C358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200"/>
            <a:ext cx="4572000" cy="5143500"/>
          </a:xfrm>
          <a:prstGeom prst="snip1Rect">
            <a:avLst>
              <a:gd name="adj" fmla="val 2149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0"/>
          <p:cNvSpPr/>
          <p:nvPr/>
        </p:nvSpPr>
        <p:spPr>
          <a:xfrm flipH="1">
            <a:off x="4572000" y="200"/>
            <a:ext cx="4572000" cy="5143500"/>
          </a:xfrm>
          <a:prstGeom prst="snip1Rect">
            <a:avLst>
              <a:gd name="adj" fmla="val 2149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ctrTitle"/>
          </p:nvPr>
        </p:nvSpPr>
        <p:spPr>
          <a:xfrm>
            <a:off x="714025" y="409525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>
                <a:solidFill>
                  <a:srgbClr val="0E2138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8" name="Google Shape;78;p12"/>
            <p:cNvSpPr/>
            <p:nvPr/>
          </p:nvSpPr>
          <p:spPr>
            <a:xfrm>
              <a:off x="0" y="0"/>
              <a:ext cx="8430000" cy="5143500"/>
            </a:xfrm>
            <a:prstGeom prst="snip1Rect">
              <a:avLst>
                <a:gd name="adj" fmla="val 50000"/>
              </a:avLst>
            </a:prstGeom>
            <a:solidFill>
              <a:srgbClr val="0E2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 rot="-5400000" flipH="1">
              <a:off x="7562550" y="-51150"/>
              <a:ext cx="1530300" cy="1632600"/>
            </a:xfrm>
            <a:prstGeom prst="rtTriangl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2"/>
          <p:cNvSpPr txBox="1">
            <a:spLocks noGrp="1"/>
          </p:cNvSpPr>
          <p:nvPr>
            <p:ph type="ctrTitle"/>
          </p:nvPr>
        </p:nvSpPr>
        <p:spPr>
          <a:xfrm>
            <a:off x="714026" y="1466425"/>
            <a:ext cx="30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1"/>
          </p:nvPr>
        </p:nvSpPr>
        <p:spPr>
          <a:xfrm>
            <a:off x="714026" y="1928725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 idx="2" hasCustomPrompt="1"/>
          </p:nvPr>
        </p:nvSpPr>
        <p:spPr>
          <a:xfrm>
            <a:off x="714032" y="952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2"/>
          <p:cNvSpPr txBox="1">
            <a:spLocks noGrp="1"/>
          </p:cNvSpPr>
          <p:nvPr>
            <p:ph type="ctrTitle" idx="3"/>
          </p:nvPr>
        </p:nvSpPr>
        <p:spPr>
          <a:xfrm>
            <a:off x="3926526" y="1466425"/>
            <a:ext cx="30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4"/>
          </p:nvPr>
        </p:nvSpPr>
        <p:spPr>
          <a:xfrm>
            <a:off x="3926526" y="1928725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 idx="5" hasCustomPrompt="1"/>
          </p:nvPr>
        </p:nvSpPr>
        <p:spPr>
          <a:xfrm>
            <a:off x="3926532" y="95299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2"/>
          <p:cNvSpPr txBox="1">
            <a:spLocks noGrp="1"/>
          </p:cNvSpPr>
          <p:nvPr>
            <p:ph type="ctrTitle" idx="6"/>
          </p:nvPr>
        </p:nvSpPr>
        <p:spPr>
          <a:xfrm>
            <a:off x="714026" y="3420850"/>
            <a:ext cx="30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ubTitle" idx="7"/>
          </p:nvPr>
        </p:nvSpPr>
        <p:spPr>
          <a:xfrm>
            <a:off x="714026" y="388315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title" idx="8" hasCustomPrompt="1"/>
          </p:nvPr>
        </p:nvSpPr>
        <p:spPr>
          <a:xfrm>
            <a:off x="714032" y="29074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2"/>
          <p:cNvSpPr txBox="1">
            <a:spLocks noGrp="1"/>
          </p:cNvSpPr>
          <p:nvPr>
            <p:ph type="ctrTitle" idx="9"/>
          </p:nvPr>
        </p:nvSpPr>
        <p:spPr>
          <a:xfrm>
            <a:off x="3926526" y="3420850"/>
            <a:ext cx="3028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2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13"/>
          </p:nvPr>
        </p:nvSpPr>
        <p:spPr>
          <a:xfrm>
            <a:off x="3926526" y="3883150"/>
            <a:ext cx="2428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 idx="14" hasCustomPrompt="1"/>
          </p:nvPr>
        </p:nvSpPr>
        <p:spPr>
          <a:xfrm>
            <a:off x="3926532" y="290741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4"/>
          <p:cNvGrpSpPr/>
          <p:nvPr/>
        </p:nvGrpSpPr>
        <p:grpSpPr>
          <a:xfrm>
            <a:off x="0" y="200"/>
            <a:ext cx="9144000" cy="5143500"/>
            <a:chOff x="0" y="200"/>
            <a:chExt cx="9144000" cy="5143500"/>
          </a:xfrm>
        </p:grpSpPr>
        <p:sp>
          <p:nvSpPr>
            <p:cNvPr id="184" name="Google Shape;184;p24"/>
            <p:cNvSpPr/>
            <p:nvPr/>
          </p:nvSpPr>
          <p:spPr>
            <a:xfrm>
              <a:off x="0" y="200"/>
              <a:ext cx="4572000" cy="5143500"/>
            </a:xfrm>
            <a:prstGeom prst="snip1Rect">
              <a:avLst>
                <a:gd name="adj" fmla="val 2149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 flipH="1">
              <a:off x="4572000" y="200"/>
              <a:ext cx="4572000" cy="5143500"/>
            </a:xfrm>
            <a:prstGeom prst="snip1Rect">
              <a:avLst>
                <a:gd name="adj" fmla="val 2149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5"/>
          <p:cNvGrpSpPr/>
          <p:nvPr/>
        </p:nvGrpSpPr>
        <p:grpSpPr>
          <a:xfrm flipH="1">
            <a:off x="0" y="200"/>
            <a:ext cx="9144000" cy="5143500"/>
            <a:chOff x="0" y="200"/>
            <a:chExt cx="9144000" cy="5143500"/>
          </a:xfrm>
        </p:grpSpPr>
        <p:sp>
          <p:nvSpPr>
            <p:cNvPr id="188" name="Google Shape;188;p25"/>
            <p:cNvSpPr/>
            <p:nvPr/>
          </p:nvSpPr>
          <p:spPr>
            <a:xfrm>
              <a:off x="0" y="200"/>
              <a:ext cx="4572000" cy="5143500"/>
            </a:xfrm>
            <a:prstGeom prst="snip1Rect">
              <a:avLst>
                <a:gd name="adj" fmla="val 2149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5"/>
            <p:cNvSpPr/>
            <p:nvPr/>
          </p:nvSpPr>
          <p:spPr>
            <a:xfrm flipH="1">
              <a:off x="4572000" y="200"/>
              <a:ext cx="4572000" cy="5143500"/>
            </a:xfrm>
            <a:prstGeom prst="snip1Rect">
              <a:avLst>
                <a:gd name="adj" fmla="val 2149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ton"/>
              <a:buNone/>
              <a:defRPr sz="28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70" r:id="rId7"/>
    <p:sldLayoutId id="2147483671" r:id="rId8"/>
    <p:sldLayoutId id="2147483673" r:id="rId9"/>
    <p:sldLayoutId id="2147483674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tec.lv/html/czt500.html" TargetMode="External"/><Relationship Id="rId2" Type="http://schemas.openxmlformats.org/officeDocument/2006/relationships/hyperlink" Target="https://scionix.nl/scintillation-crystals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emf"/><Relationship Id="rId7" Type="http://schemas.openxmlformats.org/officeDocument/2006/relationships/image" Target="../media/image2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0.png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48"/>
          <p:cNvSpPr txBox="1">
            <a:spLocks noGrp="1"/>
          </p:cNvSpPr>
          <p:nvPr>
            <p:ph type="title"/>
          </p:nvPr>
        </p:nvSpPr>
        <p:spPr>
          <a:xfrm>
            <a:off x="2548871" y="917879"/>
            <a:ext cx="4046258" cy="3307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t-IT" dirty="0"/>
              <a:t>SICURA</a:t>
            </a:r>
            <a:br>
              <a:rPr lang="it-IT" dirty="0"/>
            </a:br>
            <a:br>
              <a:rPr lang="it-IT" sz="2200" dirty="0">
                <a:solidFill>
                  <a:srgbClr val="009051"/>
                </a:solidFill>
              </a:rPr>
            </a:br>
            <a:r>
              <a:rPr lang="it-IT" sz="2200" dirty="0">
                <a:solidFill>
                  <a:srgbClr val="009051"/>
                </a:solidFill>
              </a:rPr>
              <a:t>Gamma and X </a:t>
            </a:r>
            <a:r>
              <a:rPr lang="it-IT" sz="2200" dirty="0" err="1">
                <a:solidFill>
                  <a:srgbClr val="009051"/>
                </a:solidFill>
              </a:rPr>
              <a:t>ray</a:t>
            </a:r>
            <a:r>
              <a:rPr lang="it-IT" sz="2200" dirty="0">
                <a:solidFill>
                  <a:srgbClr val="009051"/>
                </a:solidFill>
              </a:rPr>
              <a:t> detectors</a:t>
            </a:r>
            <a:endParaRPr sz="2200" dirty="0">
              <a:solidFill>
                <a:srgbClr val="009051"/>
              </a:solidFill>
            </a:endParaRPr>
          </a:p>
        </p:txBody>
      </p:sp>
      <p:pic>
        <p:nvPicPr>
          <p:cNvPr id="3" name="Immagine 19">
            <a:extLst>
              <a:ext uri="{FF2B5EF4-FFF2-40B4-BE49-F238E27FC236}">
                <a16:creationId xmlns:a16="http://schemas.microsoft.com/office/drawing/2014/main" id="{53F4D06A-F1AA-4C09-B1CB-ADB98B654AA1}"/>
              </a:ext>
            </a:extLst>
          </p:cNvPr>
          <p:cNvPicPr/>
          <p:nvPr/>
        </p:nvPicPr>
        <p:blipFill rotWithShape="1">
          <a:blip r:embed="rId3"/>
          <a:srcRect r="25268"/>
          <a:stretch/>
        </p:blipFill>
        <p:spPr>
          <a:xfrm>
            <a:off x="184818" y="227797"/>
            <a:ext cx="1437189" cy="102636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A2D12B89-023C-4D56-9969-C48C054DC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4334" b="7435"/>
          <a:stretch/>
        </p:blipFill>
        <p:spPr bwMode="auto">
          <a:xfrm>
            <a:off x="7068910" y="265953"/>
            <a:ext cx="1890272" cy="950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66"/>
    </mc:Choice>
    <mc:Fallback xmlns="">
      <p:transition spd="slow" advTm="2256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ADEB247-4DD8-4313-B035-078479BC61C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60314" y="1513204"/>
            <a:ext cx="2279015" cy="242189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121879-6EEF-4E76-8E91-F2E8BCBF2EB0}"/>
              </a:ext>
            </a:extLst>
          </p:cNvPr>
          <p:cNvSpPr txBox="1"/>
          <p:nvPr/>
        </p:nvSpPr>
        <p:spPr>
          <a:xfrm>
            <a:off x="122955" y="4397042"/>
            <a:ext cx="23706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it-IT" sz="3000" b="0" i="0" u="none" strike="noStrike" kern="0" cap="none" spc="0" normalizeH="0" baseline="0" noProof="0" dirty="0" err="1">
                <a:ln>
                  <a:noFill/>
                </a:ln>
                <a:solidFill>
                  <a:srgbClr val="F9C358"/>
                </a:solidFill>
                <a:effectLst/>
                <a:uLnTx/>
                <a:uFillTx/>
                <a:latin typeface="Anton"/>
                <a:cs typeface="Anton"/>
                <a:sym typeface="Anton"/>
              </a:rPr>
              <a:t>Photodiode</a:t>
            </a:r>
            <a:endParaRPr lang="it-IT" dirty="0"/>
          </a:p>
        </p:txBody>
      </p:sp>
      <p:pic>
        <p:nvPicPr>
          <p:cNvPr id="10" name="image16.jpg">
            <a:extLst>
              <a:ext uri="{FF2B5EF4-FFF2-40B4-BE49-F238E27FC236}">
                <a16:creationId xmlns:a16="http://schemas.microsoft.com/office/drawing/2014/main" id="{476790DF-22B1-48B1-AA93-322707B450AC}"/>
              </a:ext>
            </a:extLst>
          </p:cNvPr>
          <p:cNvPicPr/>
          <p:nvPr/>
        </p:nvPicPr>
        <p:blipFill>
          <a:blip r:embed="rId6"/>
          <a:srcRect l="5923" r="1742" b="4222"/>
          <a:stretch>
            <a:fillRect/>
          </a:stretch>
        </p:blipFill>
        <p:spPr>
          <a:xfrm>
            <a:off x="3415559" y="1513204"/>
            <a:ext cx="2279015" cy="2421890"/>
          </a:xfrm>
          <a:prstGeom prst="rect">
            <a:avLst/>
          </a:prstGeom>
          <a:ln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F08035-B3DF-499D-B7A4-5F9ED8F595E5}"/>
              </a:ext>
            </a:extLst>
          </p:cNvPr>
          <p:cNvSpPr txBox="1"/>
          <p:nvPr/>
        </p:nvSpPr>
        <p:spPr>
          <a:xfrm>
            <a:off x="2277533" y="439704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 err="1">
                <a:solidFill>
                  <a:srgbClr val="F9C358"/>
                </a:solidFill>
                <a:latin typeface="Anton"/>
                <a:cs typeface="Anton"/>
              </a:rPr>
              <a:t>SiPM</a:t>
            </a:r>
            <a:endParaRPr lang="it-IT" sz="3000" dirty="0">
              <a:solidFill>
                <a:srgbClr val="F9C358"/>
              </a:solidFill>
              <a:latin typeface="Anton"/>
              <a:cs typeface="Anton"/>
            </a:endParaRPr>
          </a:p>
        </p:txBody>
      </p:sp>
      <p:sp>
        <p:nvSpPr>
          <p:cNvPr id="13" name="Google Shape;360;p32">
            <a:extLst>
              <a:ext uri="{FF2B5EF4-FFF2-40B4-BE49-F238E27FC236}">
                <a16:creationId xmlns:a16="http://schemas.microsoft.com/office/drawing/2014/main" id="{FE719656-CE1D-4BB9-86EC-1E5CADF77C41}"/>
              </a:ext>
            </a:extLst>
          </p:cNvPr>
          <p:cNvSpPr txBox="1">
            <a:spLocks/>
          </p:cNvSpPr>
          <p:nvPr/>
        </p:nvSpPr>
        <p:spPr>
          <a:xfrm>
            <a:off x="4670647" y="4397042"/>
            <a:ext cx="581070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nton"/>
              <a:buNone/>
              <a:defRPr sz="3000" b="0" i="0" u="none" strike="noStrike" cap="none">
                <a:solidFill>
                  <a:srgbClr val="F9C358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1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it-IT" dirty="0" err="1"/>
              <a:t>Phototube</a:t>
            </a:r>
            <a:endParaRPr lang="it-IT" dirty="0"/>
          </a:p>
        </p:txBody>
      </p:sp>
      <p:pic>
        <p:nvPicPr>
          <p:cNvPr id="14" name="image19.png">
            <a:extLst>
              <a:ext uri="{FF2B5EF4-FFF2-40B4-BE49-F238E27FC236}">
                <a16:creationId xmlns:a16="http://schemas.microsoft.com/office/drawing/2014/main" id="{9B6AEAFE-74D3-4154-9768-1C5C0626B27F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6202175" y="1327784"/>
            <a:ext cx="2747645" cy="2792730"/>
          </a:xfrm>
          <a:prstGeom prst="rect">
            <a:avLst/>
          </a:prstGeom>
          <a:ln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625392-5A3A-40DA-A30C-69E34DAF4E92}"/>
              </a:ext>
            </a:extLst>
          </p:cNvPr>
          <p:cNvSpPr txBox="1"/>
          <p:nvPr/>
        </p:nvSpPr>
        <p:spPr>
          <a:xfrm>
            <a:off x="2608286" y="623507"/>
            <a:ext cx="635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All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 </a:t>
            </a:r>
            <a:r>
              <a:rPr lang="it-IT" sz="1800" dirty="0" err="1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produced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 and </a:t>
            </a:r>
            <a:r>
              <a:rPr lang="it-IT" sz="1800" dirty="0" err="1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assembled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 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</a:rPr>
              <a:t>by </a:t>
            </a:r>
            <a:r>
              <a:rPr lang="it-IT" sz="1800" dirty="0" err="1">
                <a:solidFill>
                  <a:srgbClr val="F3F3F3"/>
                </a:solidFill>
                <a:latin typeface="Roboto Light"/>
                <a:cs typeface="Roboto Light"/>
              </a:rPr>
              <a:t>Scionix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</a:rPr>
              <a:t> [4]</a:t>
            </a:r>
          </a:p>
        </p:txBody>
      </p:sp>
    </p:spTree>
    <p:extLst>
      <p:ext uri="{BB962C8B-B14F-4D97-AF65-F5344CB8AC3E}">
        <p14:creationId xmlns:p14="http://schemas.microsoft.com/office/powerpoint/2010/main" val="121561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ctrTitle"/>
          </p:nvPr>
        </p:nvSpPr>
        <p:spPr>
          <a:xfrm>
            <a:off x="1666650" y="31119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Measurements</a:t>
            </a:r>
            <a:endParaRPr lang="it-IT" dirty="0"/>
          </a:p>
        </p:txBody>
      </p:sp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sp>
        <p:nvSpPr>
          <p:cNvPr id="8" name="Google Shape;361;p32">
            <a:extLst>
              <a:ext uri="{FF2B5EF4-FFF2-40B4-BE49-F238E27FC236}">
                <a16:creationId xmlns:a16="http://schemas.microsoft.com/office/drawing/2014/main" id="{24251ED1-3A87-46E1-B6CD-3529B5920DA9}"/>
              </a:ext>
            </a:extLst>
          </p:cNvPr>
          <p:cNvSpPr txBox="1">
            <a:spLocks/>
          </p:cNvSpPr>
          <p:nvPr/>
        </p:nvSpPr>
        <p:spPr>
          <a:xfrm>
            <a:off x="941917" y="991985"/>
            <a:ext cx="7473949" cy="167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400" b="0" i="0" u="none" strike="noStrike" cap="non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Amplitude, efficiency and energy resolution as functions of energy of the impinging particles were measured employing point like sources. </a:t>
            </a:r>
          </a:p>
          <a:p>
            <a:pPr marL="139700" indent="0">
              <a:buClr>
                <a:srgbClr val="F3F3F3"/>
              </a:buClr>
              <a:buSzPts val="1400"/>
            </a:pPr>
            <a:endParaRPr lang="en-US" sz="1800" dirty="0"/>
          </a:p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Efficiency extracted as integral in the 3 interval under the photopeak.</a:t>
            </a:r>
          </a:p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Resolving power was estimated as FWHM/centroid of the photopeak.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24A88BB-0E82-4E4D-A804-8A3AA1700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27406"/>
              </p:ext>
            </p:extLst>
          </p:nvPr>
        </p:nvGraphicFramePr>
        <p:xfrm>
          <a:off x="1533751" y="2600619"/>
          <a:ext cx="5943599" cy="1764665"/>
        </p:xfrm>
        <a:graphic>
          <a:graphicData uri="http://schemas.openxmlformats.org/drawingml/2006/table">
            <a:tbl>
              <a:tblPr firstRow="1" firstCol="1" bandRow="1">
                <a:tableStyleId>{6D17740F-E3BB-4AFC-BBFE-B8136EF3D1E7}</a:tableStyleId>
              </a:tblPr>
              <a:tblGrid>
                <a:gridCol w="2485743">
                  <a:extLst>
                    <a:ext uri="{9D8B030D-6E8A-4147-A177-3AD203B41FA5}">
                      <a16:colId xmlns:a16="http://schemas.microsoft.com/office/drawing/2014/main" val="4172800623"/>
                    </a:ext>
                  </a:extLst>
                </a:gridCol>
                <a:gridCol w="1351067">
                  <a:extLst>
                    <a:ext uri="{9D8B030D-6E8A-4147-A177-3AD203B41FA5}">
                      <a16:colId xmlns:a16="http://schemas.microsoft.com/office/drawing/2014/main" val="2012674395"/>
                    </a:ext>
                  </a:extLst>
                </a:gridCol>
                <a:gridCol w="1029229">
                  <a:extLst>
                    <a:ext uri="{9D8B030D-6E8A-4147-A177-3AD203B41FA5}">
                      <a16:colId xmlns:a16="http://schemas.microsoft.com/office/drawing/2014/main" val="1179738825"/>
                    </a:ext>
                  </a:extLst>
                </a:gridCol>
                <a:gridCol w="1077560">
                  <a:extLst>
                    <a:ext uri="{9D8B030D-6E8A-4147-A177-3AD203B41FA5}">
                      <a16:colId xmlns:a16="http://schemas.microsoft.com/office/drawing/2014/main" val="1446008392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Readout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Photodiode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Arial"/>
                        </a:rPr>
                        <a:t>SiPM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Phototube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4727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@ 662 </a:t>
                      </a: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keV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21.3 %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12.4 %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25.1 %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6387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Resolving</a:t>
                      </a: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power @662 </a:t>
                      </a: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keV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13.8 %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10.7 %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5.7 %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815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Amplification</a:t>
                      </a: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needed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0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Cost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1545 €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1495 €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1495 €</a:t>
                      </a:r>
                      <a:endParaRPr lang="it-IT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15253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Weight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750 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800 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1.2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0716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Power supply or </a:t>
                      </a:r>
                      <a:r>
                        <a:rPr lang="it-IT" sz="14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ea typeface="Times New Roman" panose="02020603050405020304" pitchFamily="18" charset="0"/>
                          <a:cs typeface="Roboto Light"/>
                          <a:sym typeface="Roboto Light"/>
                        </a:rPr>
                        <a:t>bias</a:t>
                      </a:r>
                      <a:endParaRPr lang="it-IT" sz="14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6-12 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-1000 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67923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AD8D121-FC18-4EB1-BA5C-1FE1B2D8017C}"/>
              </a:ext>
            </a:extLst>
          </p:cNvPr>
          <p:cNvSpPr txBox="1"/>
          <p:nvPr/>
        </p:nvSpPr>
        <p:spPr>
          <a:xfrm>
            <a:off x="1004958" y="4595912"/>
            <a:ext cx="7017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Seen these characteristics, we opted for the </a:t>
            </a:r>
            <a:r>
              <a:rPr lang="en-US" sz="1800" b="1" dirty="0" err="1">
                <a:solidFill>
                  <a:srgbClr val="92D050"/>
                </a:solidFill>
                <a:latin typeface="Roboto Light"/>
                <a:cs typeface="Roboto Light"/>
                <a:sym typeface="Roboto Light"/>
              </a:rPr>
              <a:t>SiPM</a:t>
            </a:r>
            <a:r>
              <a:rPr lang="en-US" sz="1800" b="1" dirty="0">
                <a:solidFill>
                  <a:srgbClr val="92D050"/>
                </a:solidFill>
                <a:latin typeface="Roboto Light"/>
                <a:cs typeface="Roboto Light"/>
                <a:sym typeface="Roboto Light"/>
              </a:rPr>
              <a:t> readout</a:t>
            </a:r>
          </a:p>
        </p:txBody>
      </p:sp>
    </p:spTree>
    <p:extLst>
      <p:ext uri="{BB962C8B-B14F-4D97-AF65-F5344CB8AC3E}">
        <p14:creationId xmlns:p14="http://schemas.microsoft.com/office/powerpoint/2010/main" val="13473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60;p32">
            <a:extLst>
              <a:ext uri="{FF2B5EF4-FFF2-40B4-BE49-F238E27FC236}">
                <a16:creationId xmlns:a16="http://schemas.microsoft.com/office/drawing/2014/main" id="{1977EF70-33BF-4CCB-A8BA-4B7508DC93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6650" y="21850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err="1">
                <a:solidFill>
                  <a:srgbClr val="F9C358"/>
                </a:solidFill>
              </a:rPr>
              <a:t>Identification</a:t>
            </a:r>
            <a:r>
              <a:rPr lang="it-IT" sz="3000" dirty="0">
                <a:solidFill>
                  <a:srgbClr val="F9C358"/>
                </a:solidFill>
              </a:rPr>
              <a:t> Stage - CZT</a:t>
            </a:r>
          </a:p>
        </p:txBody>
      </p:sp>
      <p:pic>
        <p:nvPicPr>
          <p:cNvPr id="9" name="Picture 2" descr="Risultati immagini per regione lazio logo">
            <a:extLst>
              <a:ext uri="{FF2B5EF4-FFF2-40B4-BE49-F238E27FC236}">
                <a16:creationId xmlns:a16="http://schemas.microsoft.com/office/drawing/2014/main" id="{E3AFEE50-9387-464D-96D4-ED6591185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7977166" y="1016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9">
            <a:extLst>
              <a:ext uri="{FF2B5EF4-FFF2-40B4-BE49-F238E27FC236}">
                <a16:creationId xmlns:a16="http://schemas.microsoft.com/office/drawing/2014/main" id="{0FC0BF3B-0CB4-40A2-A2FE-D772E8A655D9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-909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14ED11-F126-45CE-98F7-15A9E091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199" y="427130"/>
            <a:ext cx="177809" cy="196860"/>
          </a:xfrm>
          <a:prstGeom prst="rect">
            <a:avLst/>
          </a:prstGeom>
        </p:spPr>
      </p:pic>
      <p:sp>
        <p:nvSpPr>
          <p:cNvPr id="7" name="Google Shape;361;p32">
            <a:extLst>
              <a:ext uri="{FF2B5EF4-FFF2-40B4-BE49-F238E27FC236}">
                <a16:creationId xmlns:a16="http://schemas.microsoft.com/office/drawing/2014/main" id="{A5A4B01B-EA06-4C1D-B7EC-1799ED8E0E6B}"/>
              </a:ext>
            </a:extLst>
          </p:cNvPr>
          <p:cNvSpPr txBox="1">
            <a:spLocks/>
          </p:cNvSpPr>
          <p:nvPr/>
        </p:nvSpPr>
        <p:spPr>
          <a:xfrm>
            <a:off x="146052" y="1033548"/>
            <a:ext cx="6771216" cy="38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400" b="0" i="0" u="none" strike="noStrike" cap="non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From marked analysis emerged the CZT 500 built by RITEC [5] was the best choice given the fixed budget (4 k€)</a:t>
            </a:r>
          </a:p>
          <a:p>
            <a:pPr marL="139700" indent="0">
              <a:buClr>
                <a:srgbClr val="F3F3F3"/>
              </a:buClr>
              <a:buSzPts val="1400"/>
            </a:pPr>
            <a:endParaRPr lang="en-US" sz="1800" dirty="0"/>
          </a:p>
          <a:p>
            <a:pPr marL="425450" indent="-285750">
              <a:spcBef>
                <a:spcPts val="600"/>
              </a:spcBef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800" dirty="0"/>
              <a:t>Large sensitive volume – 500 mm</a:t>
            </a:r>
            <a:r>
              <a:rPr lang="en-US" sz="1800" baseline="30000" dirty="0"/>
              <a:t>3</a:t>
            </a:r>
            <a:endParaRPr lang="en-US" sz="1800" dirty="0"/>
          </a:p>
          <a:p>
            <a:pPr marL="425450" indent="-285750">
              <a:spcBef>
                <a:spcPts val="600"/>
              </a:spcBef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800" dirty="0"/>
              <a:t>Excellent energy resolution – </a:t>
            </a:r>
            <a:r>
              <a:rPr lang="en-US" sz="1800" dirty="0">
                <a:solidFill>
                  <a:srgbClr val="92D050"/>
                </a:solidFill>
              </a:rPr>
              <a:t>2 % @ 662 keV </a:t>
            </a:r>
            <a:r>
              <a:rPr lang="en-US" sz="1800" dirty="0"/>
              <a:t>(measured) </a:t>
            </a:r>
          </a:p>
          <a:p>
            <a:pPr marL="139700" lvl="1" indent="0">
              <a:spcBef>
                <a:spcPts val="600"/>
              </a:spcBef>
              <a:buClr>
                <a:srgbClr val="F3F3F3"/>
              </a:buClr>
              <a:buSzPts val="1400"/>
            </a:pPr>
            <a:r>
              <a:rPr lang="en-US" sz="1800" dirty="0">
                <a:solidFill>
                  <a:srgbClr val="F3F3F3"/>
                </a:solidFill>
              </a:rPr>
              <a:t>	In</a:t>
            </a:r>
            <a:r>
              <a:rPr lang="en-US" sz="1400" dirty="0"/>
              <a:t> </a:t>
            </a:r>
            <a:r>
              <a:rPr lang="en-US" sz="1800" dirty="0">
                <a:solidFill>
                  <a:srgbClr val="F3F3F3"/>
                </a:solidFill>
              </a:rPr>
              <a:t>compliance with the IAEA Technical Guide</a:t>
            </a:r>
          </a:p>
          <a:p>
            <a:pPr marL="425450" indent="-285750">
              <a:spcBef>
                <a:spcPts val="600"/>
              </a:spcBef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800" dirty="0"/>
              <a:t>Same power supply voltage as He</a:t>
            </a:r>
            <a:r>
              <a:rPr lang="en-US" sz="1800" baseline="30000" dirty="0"/>
              <a:t>3</a:t>
            </a:r>
            <a:r>
              <a:rPr lang="en-US" sz="1800" dirty="0"/>
              <a:t> and electronics</a:t>
            </a:r>
          </a:p>
          <a:p>
            <a:pPr marL="425450" indent="-285750">
              <a:spcBef>
                <a:spcPts val="600"/>
              </a:spcBef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800" dirty="0"/>
              <a:t>Pre-amplifier provided by the constructor </a:t>
            </a:r>
          </a:p>
          <a:p>
            <a:pPr marL="425450" indent="-285750">
              <a:spcBef>
                <a:spcPts val="600"/>
              </a:spcBef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800" dirty="0"/>
              <a:t>Small and light</a:t>
            </a:r>
          </a:p>
          <a:p>
            <a:pPr marL="425450" indent="-285750"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425450" indent="-285750">
              <a:buClr>
                <a:srgbClr val="F3F3F3"/>
              </a:buClr>
              <a:buSzPts val="1400"/>
              <a:buFont typeface="Wingdings" panose="05000000000000000000" pitchFamily="2" charset="2"/>
              <a:buChar char="v"/>
            </a:pPr>
            <a:endParaRPr lang="en-US" sz="1800" dirty="0"/>
          </a:p>
          <a:p>
            <a:pPr marL="139700" indent="0">
              <a:buClr>
                <a:srgbClr val="F3F3F3"/>
              </a:buClr>
              <a:buSzPts val="1400"/>
            </a:pPr>
            <a:endParaRPr lang="en-US" sz="1800" dirty="0"/>
          </a:p>
          <a:p>
            <a:pPr marL="139700" indent="0">
              <a:buClr>
                <a:srgbClr val="F3F3F3"/>
              </a:buClr>
              <a:buSzPts val="1400"/>
            </a:pPr>
            <a:endParaRPr lang="en-US" sz="1800" dirty="0"/>
          </a:p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 </a:t>
            </a:r>
            <a:endParaRPr lang="en-US" sz="1800" baseline="30000" dirty="0"/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7F770A0D-ACBA-4FE0-B801-9510BE8B0E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38" y="3857202"/>
            <a:ext cx="1388110" cy="100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155135BF-C837-4F19-8D6F-525B3C83E72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62" y="3031404"/>
            <a:ext cx="1861820" cy="200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3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6"/>
    </mc:Choice>
    <mc:Fallback xmlns="">
      <p:transition spd="slow" advTm="756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0"/>
          <p:cNvSpPr txBox="1">
            <a:spLocks noGrp="1"/>
          </p:cNvSpPr>
          <p:nvPr>
            <p:ph type="ctrTitle" idx="4"/>
          </p:nvPr>
        </p:nvSpPr>
        <p:spPr>
          <a:xfrm>
            <a:off x="2589878" y="70000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>
                <a:solidFill>
                  <a:schemeClr val="accent2"/>
                </a:solidFill>
              </a:rPr>
              <a:t>Simulations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11" name="Immagine 10" descr="Immagine che contiene luce, segnale&#10;&#10;Descrizione generata automaticamente">
            <a:extLst>
              <a:ext uri="{FF2B5EF4-FFF2-40B4-BE49-F238E27FC236}">
                <a16:creationId xmlns:a16="http://schemas.microsoft.com/office/drawing/2014/main" id="{4F4D1F70-36AB-4B26-A88F-5358C0DBA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18" y="2514609"/>
            <a:ext cx="5476417" cy="2129270"/>
          </a:xfrm>
          <a:prstGeom prst="rect">
            <a:avLst/>
          </a:prstGeom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8E92E95-562E-436E-8EDD-2351EA6B2161}"/>
              </a:ext>
            </a:extLst>
          </p:cNvPr>
          <p:cNvCxnSpPr>
            <a:cxnSpLocks/>
          </p:cNvCxnSpPr>
          <p:nvPr/>
        </p:nvCxnSpPr>
        <p:spPr>
          <a:xfrm>
            <a:off x="5345007" y="2391019"/>
            <a:ext cx="911771" cy="8297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>
            <a:extLst>
              <a:ext uri="{FF2B5EF4-FFF2-40B4-BE49-F238E27FC236}">
                <a16:creationId xmlns:a16="http://schemas.microsoft.com/office/drawing/2014/main" id="{037633E2-2134-4698-A8D9-D83953ECD3B9}"/>
              </a:ext>
            </a:extLst>
          </p:cNvPr>
          <p:cNvSpPr/>
          <p:nvPr/>
        </p:nvSpPr>
        <p:spPr>
          <a:xfrm>
            <a:off x="4645171" y="2021687"/>
            <a:ext cx="69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CsI</a:t>
            </a:r>
            <a:endParaRPr lang="it-IT" sz="1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57053397-31A3-4ED7-8B54-C344D96856E4}"/>
              </a:ext>
            </a:extLst>
          </p:cNvPr>
          <p:cNvSpPr/>
          <p:nvPr/>
        </p:nvSpPr>
        <p:spPr>
          <a:xfrm>
            <a:off x="7458342" y="2969780"/>
            <a:ext cx="69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CZT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4E795947-7CDF-48B0-885B-00BA14137FD4}"/>
              </a:ext>
            </a:extLst>
          </p:cNvPr>
          <p:cNvSpPr/>
          <p:nvPr/>
        </p:nvSpPr>
        <p:spPr>
          <a:xfrm>
            <a:off x="289150" y="4274547"/>
            <a:ext cx="699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He-3</a:t>
            </a:r>
          </a:p>
        </p:txBody>
      </p: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3C874FC2-639D-48B1-90FE-30BEEEE8A775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988986" y="3700718"/>
            <a:ext cx="2248693" cy="7584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tangolo 54">
            <a:extLst>
              <a:ext uri="{FF2B5EF4-FFF2-40B4-BE49-F238E27FC236}">
                <a16:creationId xmlns:a16="http://schemas.microsoft.com/office/drawing/2014/main" id="{AD5D40AE-6BED-4D15-A801-AFE49A4D625B}"/>
              </a:ext>
            </a:extLst>
          </p:cNvPr>
          <p:cNvSpPr/>
          <p:nvPr/>
        </p:nvSpPr>
        <p:spPr>
          <a:xfrm>
            <a:off x="7099428" y="4122516"/>
            <a:ext cx="2044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Poimt</a:t>
            </a:r>
            <a:r>
              <a:rPr lang="it-IT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-like source</a:t>
            </a:r>
          </a:p>
        </p:txBody>
      </p:sp>
      <p:sp>
        <p:nvSpPr>
          <p:cNvPr id="558" name="Ovale 557">
            <a:extLst>
              <a:ext uri="{FF2B5EF4-FFF2-40B4-BE49-F238E27FC236}">
                <a16:creationId xmlns:a16="http://schemas.microsoft.com/office/drawing/2014/main" id="{A04625CD-9F5B-44B8-8ADC-EA6DE3BDC357}"/>
              </a:ext>
            </a:extLst>
          </p:cNvPr>
          <p:cNvSpPr/>
          <p:nvPr/>
        </p:nvSpPr>
        <p:spPr>
          <a:xfrm>
            <a:off x="6963954" y="3136620"/>
            <a:ext cx="64821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240FFC8-4DC5-3346-BFEA-A98ACD005DE3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6452632" y="2848678"/>
            <a:ext cx="1005710" cy="305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3F4EDA3-6856-0144-8012-191678AC88DC}"/>
              </a:ext>
            </a:extLst>
          </p:cNvPr>
          <p:cNvCxnSpPr>
            <a:cxnSpLocks/>
          </p:cNvCxnSpPr>
          <p:nvPr/>
        </p:nvCxnSpPr>
        <p:spPr>
          <a:xfrm flipH="1" flipV="1">
            <a:off x="6987897" y="3239018"/>
            <a:ext cx="398272" cy="7848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9">
            <a:extLst>
              <a:ext uri="{FF2B5EF4-FFF2-40B4-BE49-F238E27FC236}">
                <a16:creationId xmlns:a16="http://schemas.microsoft.com/office/drawing/2014/main" id="{51FA7772-C85B-594D-9FB8-DE051FC702D6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-312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18" name="Picture 2" descr="Risultati immagini per regione lazio logo">
            <a:extLst>
              <a:ext uri="{FF2B5EF4-FFF2-40B4-BE49-F238E27FC236}">
                <a16:creationId xmlns:a16="http://schemas.microsoft.com/office/drawing/2014/main" id="{12AAEF78-4CD0-CD48-BAAD-03D645054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361;p32">
            <a:extLst>
              <a:ext uri="{FF2B5EF4-FFF2-40B4-BE49-F238E27FC236}">
                <a16:creationId xmlns:a16="http://schemas.microsoft.com/office/drawing/2014/main" id="{74A5F0DD-3C92-4039-BEA4-932C9400ED2E}"/>
              </a:ext>
            </a:extLst>
          </p:cNvPr>
          <p:cNvSpPr txBox="1">
            <a:spLocks/>
          </p:cNvSpPr>
          <p:nvPr/>
        </p:nvSpPr>
        <p:spPr>
          <a:xfrm>
            <a:off x="941917" y="991985"/>
            <a:ext cx="7473949" cy="105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400" b="0" i="0" u="none" strike="noStrike" cap="non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In parallel we simulated the whole device using the Monte Carlo N-Particles transport code MCNP6[6] and verified that the experimental and simulated results are in agreement. </a:t>
            </a:r>
          </a:p>
        </p:txBody>
      </p:sp>
    </p:spTree>
    <p:extLst>
      <p:ext uri="{BB962C8B-B14F-4D97-AF65-F5344CB8AC3E}">
        <p14:creationId xmlns:p14="http://schemas.microsoft.com/office/powerpoint/2010/main" val="133715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54"/>
    </mc:Choice>
    <mc:Fallback xmlns="">
      <p:transition spd="slow" advTm="598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A8E97511-A1DD-5445-A187-10E29B024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05" y="902474"/>
            <a:ext cx="6046590" cy="4114800"/>
          </a:xfrm>
          <a:prstGeom prst="rect">
            <a:avLst/>
          </a:prstGeom>
        </p:spPr>
      </p:pic>
      <p:sp>
        <p:nvSpPr>
          <p:cNvPr id="10" name="Google Shape;429;p35">
            <a:extLst>
              <a:ext uri="{FF2B5EF4-FFF2-40B4-BE49-F238E27FC236}">
                <a16:creationId xmlns:a16="http://schemas.microsoft.com/office/drawing/2014/main" id="{AFD44F41-6768-1B4C-9836-2EF385C45302}"/>
              </a:ext>
            </a:extLst>
          </p:cNvPr>
          <p:cNvSpPr txBox="1">
            <a:spLocks/>
          </p:cNvSpPr>
          <p:nvPr/>
        </p:nvSpPr>
        <p:spPr>
          <a:xfrm>
            <a:off x="2280225" y="110818"/>
            <a:ext cx="412514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MCNP6: </a:t>
            </a:r>
            <a:r>
              <a:rPr lang="it-IT" sz="3200" baseline="30000" dirty="0">
                <a:solidFill>
                  <a:schemeClr val="accent2"/>
                </a:solidFill>
              </a:rPr>
              <a:t>133</a:t>
            </a:r>
            <a:r>
              <a:rPr lang="it-IT" sz="3200" dirty="0">
                <a:solidFill>
                  <a:schemeClr val="accent2"/>
                </a:solidFill>
              </a:rPr>
              <a:t>Ba – </a:t>
            </a:r>
            <a:r>
              <a:rPr lang="it-IT" sz="3200" dirty="0" err="1">
                <a:solidFill>
                  <a:schemeClr val="accent2"/>
                </a:solidFill>
              </a:rPr>
              <a:t>CsI</a:t>
            </a:r>
            <a:r>
              <a:rPr lang="it-IT" sz="3200" dirty="0">
                <a:solidFill>
                  <a:schemeClr val="accent2"/>
                </a:solidFill>
              </a:rPr>
              <a:t>(</a:t>
            </a:r>
            <a:r>
              <a:rPr lang="it-IT" sz="3200" dirty="0" err="1">
                <a:solidFill>
                  <a:schemeClr val="accent2"/>
                </a:solidFill>
              </a:rPr>
              <a:t>Tl</a:t>
            </a:r>
            <a:r>
              <a:rPr lang="it-IT" sz="3200" dirty="0">
                <a:solidFill>
                  <a:schemeClr val="accent2"/>
                </a:solidFill>
              </a:rPr>
              <a:t>)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389DEC-D0C7-A344-AB5B-8C5F171F2D44}"/>
              </a:ext>
            </a:extLst>
          </p:cNvPr>
          <p:cNvSpPr txBox="1"/>
          <p:nvPr/>
        </p:nvSpPr>
        <p:spPr>
          <a:xfrm rot="16200000">
            <a:off x="-927307" y="1950078"/>
            <a:ext cx="240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# </a:t>
            </a:r>
            <a:r>
              <a:rPr lang="it-IT" dirty="0" err="1"/>
              <a:t>counts</a:t>
            </a:r>
            <a:r>
              <a:rPr lang="it-IT" dirty="0"/>
              <a:t> </a:t>
            </a:r>
            <a:r>
              <a:rPr lang="it-IT" dirty="0" err="1"/>
              <a:t>normalized</a:t>
            </a:r>
            <a:r>
              <a:rPr lang="it-IT" dirty="0"/>
              <a:t> to </a:t>
            </a:r>
            <a:r>
              <a:rPr lang="it-IT" dirty="0" err="1"/>
              <a:t>unity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4D28E2-F39D-1740-9613-37EF43E509EE}"/>
              </a:ext>
            </a:extLst>
          </p:cNvPr>
          <p:cNvSpPr txBox="1"/>
          <p:nvPr/>
        </p:nvSpPr>
        <p:spPr>
          <a:xfrm>
            <a:off x="4940084" y="4724905"/>
            <a:ext cx="128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Channel (AU)</a:t>
            </a:r>
          </a:p>
        </p:txBody>
      </p:sp>
      <p:graphicFrame>
        <p:nvGraphicFramePr>
          <p:cNvPr id="11" name="Tabella 6">
            <a:extLst>
              <a:ext uri="{FF2B5EF4-FFF2-40B4-BE49-F238E27FC236}">
                <a16:creationId xmlns:a16="http://schemas.microsoft.com/office/drawing/2014/main" id="{1EDD0432-9033-5746-8A64-BE6F7EDF1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93704"/>
              </p:ext>
            </p:extLst>
          </p:nvPr>
        </p:nvGraphicFramePr>
        <p:xfrm>
          <a:off x="6553201" y="1535295"/>
          <a:ext cx="2274278" cy="2072910"/>
        </p:xfrm>
        <a:graphic>
          <a:graphicData uri="http://schemas.openxmlformats.org/drawingml/2006/table">
            <a:tbl>
              <a:tblPr firstRow="1" bandRow="1">
                <a:tableStyleId>{6D17740F-E3BB-4AFC-BBFE-B8136EF3D1E7}</a:tableStyleId>
              </a:tblPr>
              <a:tblGrid>
                <a:gridCol w="1137139">
                  <a:extLst>
                    <a:ext uri="{9D8B030D-6E8A-4147-A177-3AD203B41FA5}">
                      <a16:colId xmlns:a16="http://schemas.microsoft.com/office/drawing/2014/main" val="4154724733"/>
                    </a:ext>
                  </a:extLst>
                </a:gridCol>
                <a:gridCol w="1137139">
                  <a:extLst>
                    <a:ext uri="{9D8B030D-6E8A-4147-A177-3AD203B41FA5}">
                      <a16:colId xmlns:a16="http://schemas.microsoft.com/office/drawing/2014/main" val="4043669217"/>
                    </a:ext>
                  </a:extLst>
                </a:gridCol>
              </a:tblGrid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E [</a:t>
                      </a:r>
                      <a:r>
                        <a:rPr lang="it-IT" dirty="0" err="1">
                          <a:solidFill>
                            <a:srgbClr val="FFFFFF"/>
                          </a:solidFill>
                        </a:rPr>
                        <a:t>keV</a:t>
                      </a:r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rgbClr val="FFFFFF"/>
                          </a:solidFill>
                        </a:rPr>
                        <a:t>Yield</a:t>
                      </a:r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98909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383,85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8,94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98796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356,02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62,05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62544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302,85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18,33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85645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276,40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7,16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03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3"/>
    </mc:Choice>
    <mc:Fallback xmlns="">
      <p:transition spd="slow" advTm="428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AD0162C0-6929-564D-92F6-B8CC3C917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15" y="917974"/>
            <a:ext cx="6103785" cy="4173894"/>
          </a:xfrm>
          <a:prstGeom prst="rect">
            <a:avLst/>
          </a:prstGeom>
        </p:spPr>
      </p:pic>
      <p:graphicFrame>
        <p:nvGraphicFramePr>
          <p:cNvPr id="8" name="Tabella 6">
            <a:extLst>
              <a:ext uri="{FF2B5EF4-FFF2-40B4-BE49-F238E27FC236}">
                <a16:creationId xmlns:a16="http://schemas.microsoft.com/office/drawing/2014/main" id="{919A89AE-6EEC-4740-B735-72ADAF07B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46604"/>
              </p:ext>
            </p:extLst>
          </p:nvPr>
        </p:nvGraphicFramePr>
        <p:xfrm>
          <a:off x="6553201" y="1535295"/>
          <a:ext cx="2274278" cy="2072910"/>
        </p:xfrm>
        <a:graphic>
          <a:graphicData uri="http://schemas.openxmlformats.org/drawingml/2006/table">
            <a:tbl>
              <a:tblPr firstRow="1" bandRow="1">
                <a:tableStyleId>{6D17740F-E3BB-4AFC-BBFE-B8136EF3D1E7}</a:tableStyleId>
              </a:tblPr>
              <a:tblGrid>
                <a:gridCol w="1137139">
                  <a:extLst>
                    <a:ext uri="{9D8B030D-6E8A-4147-A177-3AD203B41FA5}">
                      <a16:colId xmlns:a16="http://schemas.microsoft.com/office/drawing/2014/main" val="4154724733"/>
                    </a:ext>
                  </a:extLst>
                </a:gridCol>
                <a:gridCol w="1137139">
                  <a:extLst>
                    <a:ext uri="{9D8B030D-6E8A-4147-A177-3AD203B41FA5}">
                      <a16:colId xmlns:a16="http://schemas.microsoft.com/office/drawing/2014/main" val="4043669217"/>
                    </a:ext>
                  </a:extLst>
                </a:gridCol>
              </a:tblGrid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E [</a:t>
                      </a:r>
                      <a:r>
                        <a:rPr lang="it-IT" dirty="0" err="1">
                          <a:solidFill>
                            <a:srgbClr val="FFFFFF"/>
                          </a:solidFill>
                        </a:rPr>
                        <a:t>keV</a:t>
                      </a:r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solidFill>
                            <a:srgbClr val="FFFFFF"/>
                          </a:solidFill>
                        </a:rPr>
                        <a:t>Yield</a:t>
                      </a:r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98909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383,85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8,94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98796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356,02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62,05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62544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302,85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18,33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085645"/>
                  </a:ext>
                </a:extLst>
              </a:tr>
              <a:tr h="41458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276,40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FFFF"/>
                          </a:solidFill>
                        </a:rPr>
                        <a:t>7,16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403769"/>
                  </a:ext>
                </a:extLst>
              </a:tr>
            </a:tbl>
          </a:graphicData>
        </a:graphic>
      </p:graphicFrame>
      <p:sp>
        <p:nvSpPr>
          <p:cNvPr id="10" name="Google Shape;429;p35">
            <a:extLst>
              <a:ext uri="{FF2B5EF4-FFF2-40B4-BE49-F238E27FC236}">
                <a16:creationId xmlns:a16="http://schemas.microsoft.com/office/drawing/2014/main" id="{00BBBF64-99B4-47D6-ABF6-EEBB759A6DF1}"/>
              </a:ext>
            </a:extLst>
          </p:cNvPr>
          <p:cNvSpPr txBox="1">
            <a:spLocks/>
          </p:cNvSpPr>
          <p:nvPr/>
        </p:nvSpPr>
        <p:spPr>
          <a:xfrm>
            <a:off x="2280225" y="110818"/>
            <a:ext cx="4125140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MCNP6: </a:t>
            </a:r>
            <a:r>
              <a:rPr lang="it-IT" sz="3200" baseline="30000" dirty="0">
                <a:solidFill>
                  <a:schemeClr val="accent2"/>
                </a:solidFill>
              </a:rPr>
              <a:t>133</a:t>
            </a:r>
            <a:r>
              <a:rPr lang="it-IT" sz="3200" dirty="0">
                <a:solidFill>
                  <a:schemeClr val="accent2"/>
                </a:solidFill>
              </a:rPr>
              <a:t>Ba – CZT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3E43A83-BAD1-438A-A521-8C36750BEF64}"/>
              </a:ext>
            </a:extLst>
          </p:cNvPr>
          <p:cNvSpPr txBox="1"/>
          <p:nvPr/>
        </p:nvSpPr>
        <p:spPr>
          <a:xfrm rot="16200000">
            <a:off x="-927307" y="1950078"/>
            <a:ext cx="240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# </a:t>
            </a:r>
            <a:r>
              <a:rPr lang="it-IT" dirty="0" err="1"/>
              <a:t>counts</a:t>
            </a:r>
            <a:r>
              <a:rPr lang="it-IT" dirty="0"/>
              <a:t> </a:t>
            </a:r>
            <a:r>
              <a:rPr lang="it-IT" dirty="0" err="1"/>
              <a:t>normalized</a:t>
            </a:r>
            <a:r>
              <a:rPr lang="it-IT" dirty="0"/>
              <a:t> to </a:t>
            </a:r>
            <a:r>
              <a:rPr lang="it-IT" dirty="0" err="1"/>
              <a:t>unity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F1AE24-2885-4D01-B22A-745E773DA330}"/>
              </a:ext>
            </a:extLst>
          </p:cNvPr>
          <p:cNvSpPr txBox="1"/>
          <p:nvPr/>
        </p:nvSpPr>
        <p:spPr>
          <a:xfrm>
            <a:off x="4990189" y="4784091"/>
            <a:ext cx="1283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Channel (AU)</a:t>
            </a:r>
          </a:p>
        </p:txBody>
      </p:sp>
    </p:spTree>
    <p:extLst>
      <p:ext uri="{BB962C8B-B14F-4D97-AF65-F5344CB8AC3E}">
        <p14:creationId xmlns:p14="http://schemas.microsoft.com/office/powerpoint/2010/main" val="22958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7"/>
    </mc:Choice>
    <mc:Fallback xmlns="">
      <p:transition spd="slow" advTm="1901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29;p35">
            <a:extLst>
              <a:ext uri="{FF2B5EF4-FFF2-40B4-BE49-F238E27FC236}">
                <a16:creationId xmlns:a16="http://schemas.microsoft.com/office/drawing/2014/main" id="{0DDA52B9-C70D-084A-B2FD-F02FF0EBAECE}"/>
              </a:ext>
            </a:extLst>
          </p:cNvPr>
          <p:cNvSpPr txBox="1">
            <a:spLocks/>
          </p:cNvSpPr>
          <p:nvPr/>
        </p:nvSpPr>
        <p:spPr>
          <a:xfrm>
            <a:off x="2408902" y="193204"/>
            <a:ext cx="4326195" cy="82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algn="ctr"/>
            <a:r>
              <a:rPr lang="it-IT" sz="3200" dirty="0" err="1">
                <a:solidFill>
                  <a:schemeClr val="accent2"/>
                </a:solidFill>
              </a:rPr>
              <a:t>Conclusions</a:t>
            </a:r>
            <a:endParaRPr lang="it-IT" sz="3000" dirty="0">
              <a:solidFill>
                <a:schemeClr val="accent2"/>
              </a:solidFill>
            </a:endParaRPr>
          </a:p>
        </p:txBody>
      </p:sp>
      <p:sp>
        <p:nvSpPr>
          <p:cNvPr id="9" name="Google Shape;361;p32">
            <a:extLst>
              <a:ext uri="{FF2B5EF4-FFF2-40B4-BE49-F238E27FC236}">
                <a16:creationId xmlns:a16="http://schemas.microsoft.com/office/drawing/2014/main" id="{D880DCFB-F77E-4669-8FB4-44C3782D23DF}"/>
              </a:ext>
            </a:extLst>
          </p:cNvPr>
          <p:cNvSpPr txBox="1">
            <a:spLocks/>
          </p:cNvSpPr>
          <p:nvPr/>
        </p:nvSpPr>
        <p:spPr>
          <a:xfrm>
            <a:off x="922867" y="1170552"/>
            <a:ext cx="6460066" cy="366175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None/>
              <a:defRPr sz="1400" b="0" i="0" u="none" strike="noStrike" cap="none">
                <a:solidFill>
                  <a:schemeClr val="lt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US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Conclusions</a:t>
            </a: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US" sz="1800" dirty="0">
              <a:solidFill>
                <a:srgbClr val="F3F3F3"/>
              </a:solidFill>
            </a:endParaRPr>
          </a:p>
          <a:p>
            <a:pPr indent="-31750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US" sz="1800" dirty="0">
              <a:solidFill>
                <a:srgbClr val="F3F3F3"/>
              </a:solidFill>
            </a:endParaRPr>
          </a:p>
          <a:p>
            <a:pPr indent="-31750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US" sz="18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17"/>
    </mc:Choice>
    <mc:Fallback xmlns="">
      <p:transition spd="slow" advTm="190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22A23E4-96A7-564D-A1EB-B42AFEB2540E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2671173" y="315159"/>
            <a:ext cx="3666900" cy="934800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accent1"/>
                </a:solidFill>
              </a:rPr>
              <a:t>References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5CD321-BE34-6D4C-9F34-3AF6424767D1}"/>
              </a:ext>
            </a:extLst>
          </p:cNvPr>
          <p:cNvSpPr txBox="1"/>
          <p:nvPr/>
        </p:nvSpPr>
        <p:spPr>
          <a:xfrm>
            <a:off x="481897" y="1294409"/>
            <a:ext cx="8045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[1]	</a:t>
            </a:r>
            <a:r>
              <a:rPr lang="en-US" sz="1600" i="1" dirty="0">
                <a:solidFill>
                  <a:schemeClr val="tx2"/>
                </a:solidFill>
              </a:rPr>
              <a:t>Technical and Functional Specifications for Border Monitoring Equipment</a:t>
            </a:r>
            <a:r>
              <a:rPr lang="en-US" sz="1600" dirty="0">
                <a:solidFill>
                  <a:schemeClr val="tx2"/>
                </a:solidFill>
              </a:rPr>
              <a:t>, 	Technical Guidance – Reference Manual, IAEA Nuclear Security Series no. 1</a:t>
            </a:r>
          </a:p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[2]	</a:t>
            </a:r>
            <a:r>
              <a:rPr lang="en-US" sz="1600" i="1" dirty="0">
                <a:solidFill>
                  <a:schemeClr val="tx2"/>
                </a:solidFill>
              </a:rPr>
              <a:t>Monitoring for inadvertent movement and illicit trafficking of radioactive 	material</a:t>
            </a:r>
            <a:r>
              <a:rPr lang="en-US" sz="1600" dirty="0">
                <a:solidFill>
                  <a:schemeClr val="tx2"/>
                </a:solidFill>
              </a:rPr>
              <a:t>, ISO, Geneve, 2004.</a:t>
            </a:r>
          </a:p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[3]	</a:t>
            </a:r>
            <a:r>
              <a:rPr lang="en-US" sz="1600" i="1" dirty="0">
                <a:solidFill>
                  <a:schemeClr val="tx2"/>
                </a:solidFill>
              </a:rPr>
              <a:t>Radiation Detection and Measurement</a:t>
            </a:r>
            <a:r>
              <a:rPr lang="en-US" sz="1600" dirty="0">
                <a:solidFill>
                  <a:schemeClr val="tx2"/>
                </a:solidFill>
              </a:rPr>
              <a:t>, Glenn F. Knoll, 4a </a:t>
            </a:r>
            <a:r>
              <a:rPr lang="en-US" sz="1600" dirty="0" err="1">
                <a:solidFill>
                  <a:schemeClr val="tx2"/>
                </a:solidFill>
              </a:rPr>
              <a:t>edizione</a:t>
            </a:r>
            <a:r>
              <a:rPr lang="en-US" sz="1600" dirty="0">
                <a:solidFill>
                  <a:schemeClr val="tx2"/>
                </a:solidFill>
              </a:rPr>
              <a:t>, Wiley.</a:t>
            </a:r>
          </a:p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[4]	</a:t>
            </a:r>
            <a:r>
              <a:rPr lang="en-US" sz="1600" dirty="0">
                <a:solidFill>
                  <a:schemeClr val="tx2"/>
                </a:solidFill>
                <a:hlinkClick r:id="rId2"/>
              </a:rPr>
              <a:t>https://scionix.nl/scintillation-crystals/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[5]	</a:t>
            </a:r>
            <a:r>
              <a:rPr lang="en-US" sz="1600" dirty="0">
                <a:solidFill>
                  <a:schemeClr val="tx2"/>
                </a:solidFill>
                <a:hlinkClick r:id="rId3"/>
              </a:rPr>
              <a:t>http://www.ritec.lv/html/czt500.html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Clr>
                <a:srgbClr val="FFFFFF"/>
              </a:buClr>
            </a:pPr>
            <a:r>
              <a:rPr lang="en-US" sz="1600" dirty="0">
                <a:solidFill>
                  <a:schemeClr val="tx2"/>
                </a:solidFill>
              </a:rPr>
              <a:t>[6]	C.J. Werner(editor), "MCNP Users Manual - Code Version 6.2", Los Alamos 	National Laboratory, report LA-UR-17-29981 (2017). </a:t>
            </a:r>
            <a:r>
              <a:rPr lang="en-US" dirty="0">
                <a:solidFill>
                  <a:schemeClr val="tx2"/>
                </a:solidFill>
              </a:rPr>
              <a:t>	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8" name="Immagine 19">
            <a:extLst>
              <a:ext uri="{FF2B5EF4-FFF2-40B4-BE49-F238E27FC236}">
                <a16:creationId xmlns:a16="http://schemas.microsoft.com/office/drawing/2014/main" id="{4F698D68-E361-9E4D-9E43-3832A6206978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Risultati immagini per regione lazio logo">
            <a:extLst>
              <a:ext uri="{FF2B5EF4-FFF2-40B4-BE49-F238E27FC236}">
                <a16:creationId xmlns:a16="http://schemas.microsoft.com/office/drawing/2014/main" id="{BDEFE7E1-94BF-D644-A27B-FC77A72C5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3538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73"/>
    </mc:Choice>
    <mc:Fallback xmlns="">
      <p:transition spd="slow" advTm="5167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2F015ED-6E48-2E44-B0C4-00B3FAA9D332}"/>
              </a:ext>
            </a:extLst>
          </p:cNvPr>
          <p:cNvSpPr>
            <a:spLocks noGrp="1"/>
          </p:cNvSpPr>
          <p:nvPr>
            <p:ph type="ctrTitle" idx="4"/>
          </p:nvPr>
        </p:nvSpPr>
        <p:spPr>
          <a:xfrm>
            <a:off x="3044629" y="1747671"/>
            <a:ext cx="2809761" cy="934800"/>
          </a:xfrm>
        </p:spPr>
        <p:txBody>
          <a:bodyPr/>
          <a:lstStyle/>
          <a:p>
            <a:pPr algn="ctr"/>
            <a:r>
              <a:rPr lang="it-IT" dirty="0" err="1">
                <a:solidFill>
                  <a:schemeClr val="accent1"/>
                </a:solidFill>
              </a:rPr>
              <a:t>Thanks</a:t>
            </a:r>
            <a:r>
              <a:rPr lang="it-IT" dirty="0">
                <a:solidFill>
                  <a:schemeClr val="accent1"/>
                </a:solidFill>
              </a:rPr>
              <a:t> for </a:t>
            </a:r>
            <a:r>
              <a:rPr lang="it-IT" dirty="0" err="1">
                <a:solidFill>
                  <a:schemeClr val="accent1"/>
                </a:solidFill>
              </a:rPr>
              <a:t>your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 err="1">
                <a:solidFill>
                  <a:schemeClr val="accent1"/>
                </a:solidFill>
              </a:rPr>
              <a:t>attention</a:t>
            </a:r>
            <a:r>
              <a:rPr lang="it-IT" dirty="0">
                <a:solidFill>
                  <a:schemeClr val="accent1"/>
                </a:solidFill>
              </a:rPr>
              <a:t>!!</a:t>
            </a:r>
          </a:p>
        </p:txBody>
      </p:sp>
      <p:pic>
        <p:nvPicPr>
          <p:cNvPr id="3" name="Immagine 19">
            <a:extLst>
              <a:ext uri="{FF2B5EF4-FFF2-40B4-BE49-F238E27FC236}">
                <a16:creationId xmlns:a16="http://schemas.microsoft.com/office/drawing/2014/main" id="{FAC8B6B4-F684-BD4A-820A-0B6C90548AAA}"/>
              </a:ext>
            </a:extLst>
          </p:cNvPr>
          <p:cNvPicPr/>
          <p:nvPr/>
        </p:nvPicPr>
        <p:blipFill rotWithShape="1">
          <a:blip r:embed="rId2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C24994B4-1127-CE43-9C4C-AE2E2082D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1647BE7-CEBD-CA42-BAE6-0DE0B06F2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749" y="762289"/>
            <a:ext cx="6176501" cy="4203206"/>
          </a:xfrm>
          <a:prstGeom prst="rect">
            <a:avLst/>
          </a:prstGeom>
        </p:spPr>
      </p:pic>
      <p:sp>
        <p:nvSpPr>
          <p:cNvPr id="5" name="Google Shape;429;p35">
            <a:extLst>
              <a:ext uri="{FF2B5EF4-FFF2-40B4-BE49-F238E27FC236}">
                <a16:creationId xmlns:a16="http://schemas.microsoft.com/office/drawing/2014/main" id="{E76E775F-D7D0-474C-AFCA-464E31C80038}"/>
              </a:ext>
            </a:extLst>
          </p:cNvPr>
          <p:cNvSpPr txBox="1">
            <a:spLocks/>
          </p:cNvSpPr>
          <p:nvPr/>
        </p:nvSpPr>
        <p:spPr>
          <a:xfrm>
            <a:off x="2252582" y="89002"/>
            <a:ext cx="4638833" cy="5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 MCNP6: 137Cs - CZT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90F1A9-02D8-EC44-AD3D-A78C29BEDB61}"/>
              </a:ext>
            </a:extLst>
          </p:cNvPr>
          <p:cNvSpPr txBox="1"/>
          <p:nvPr/>
        </p:nvSpPr>
        <p:spPr>
          <a:xfrm>
            <a:off x="1483749" y="762289"/>
            <a:ext cx="975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CA00BB-13BA-524D-B77A-B1322E34270D}"/>
              </a:ext>
            </a:extLst>
          </p:cNvPr>
          <p:cNvSpPr txBox="1"/>
          <p:nvPr/>
        </p:nvSpPr>
        <p:spPr>
          <a:xfrm>
            <a:off x="6901962" y="4633546"/>
            <a:ext cx="60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chn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247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7F8C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60;p32">
            <a:extLst>
              <a:ext uri="{FF2B5EF4-FFF2-40B4-BE49-F238E27FC236}">
                <a16:creationId xmlns:a16="http://schemas.microsoft.com/office/drawing/2014/main" id="{1977EF70-33BF-4CCB-A8BA-4B7508DC93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33300" y="18675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>
                <a:solidFill>
                  <a:srgbClr val="F9C358"/>
                </a:solidFill>
              </a:rPr>
              <a:t>Probe design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15CDECA1-FC6D-4F53-B962-A2322A3F5D9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692" y="2360734"/>
            <a:ext cx="3937635" cy="2319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7CD56E54-25C4-4686-897B-F743F1B210D5}"/>
              </a:ext>
            </a:extLst>
          </p:cNvPr>
          <p:cNvGrpSpPr/>
          <p:nvPr/>
        </p:nvGrpSpPr>
        <p:grpSpPr>
          <a:xfrm>
            <a:off x="578589" y="873224"/>
            <a:ext cx="4364003" cy="3970318"/>
            <a:chOff x="1050898" y="1221973"/>
            <a:chExt cx="4364003" cy="3970318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F89C6C7C-0D37-4179-AB6D-C9FCB366120C}"/>
                </a:ext>
              </a:extLst>
            </p:cNvPr>
            <p:cNvSpPr txBox="1"/>
            <p:nvPr/>
          </p:nvSpPr>
          <p:spPr>
            <a:xfrm>
              <a:off x="1050898" y="1221973"/>
              <a:ext cx="3483457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accent5">
                      <a:lumMod val="25000"/>
                      <a:lumOff val="75000"/>
                    </a:schemeClr>
                  </a:solidFill>
                </a:rPr>
                <a:t>Multi-detector probe:</a:t>
              </a:r>
            </a:p>
            <a:p>
              <a:r>
                <a:rPr lang="en-GB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 </a:t>
              </a:r>
              <a:endParaRPr lang="en-GB" b="1" dirty="0">
                <a:solidFill>
                  <a:srgbClr val="7A81FF"/>
                </a:solidFill>
              </a:endParaRP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Gamma detectors:</a:t>
              </a: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Neutron detector: </a:t>
              </a:r>
            </a:p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Dedicated electronics </a:t>
              </a: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User interface - monitor</a:t>
              </a: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b="1" dirty="0">
                <a:solidFill>
                  <a:srgbClr val="009051"/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One hand and telescopic</a:t>
              </a:r>
              <a:br>
                <a:rPr lang="en-GB" b="1" dirty="0">
                  <a:solidFill>
                    <a:srgbClr val="009051"/>
                  </a:solidFill>
                </a:rPr>
              </a:br>
              <a:endParaRPr lang="en-GB" b="1" dirty="0">
                <a:solidFill>
                  <a:srgbClr val="009051"/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en-GB" b="1" dirty="0">
                  <a:solidFill>
                    <a:srgbClr val="009051"/>
                  </a:solidFill>
                </a:rPr>
                <a:t>All the mechanical structure is 3D printed </a:t>
              </a: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en-GB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15B95905-4E96-4778-8DDB-88FA511F589A}"/>
                </a:ext>
              </a:extLst>
            </p:cNvPr>
            <p:cNvSpPr txBox="1"/>
            <p:nvPr/>
          </p:nvSpPr>
          <p:spPr>
            <a:xfrm>
              <a:off x="1477267" y="1799684"/>
              <a:ext cx="393763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it-IT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lvl="8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it-IT" dirty="0" err="1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Alarm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 detector	        </a:t>
              </a:r>
              <a:r>
                <a:rPr lang="it-IT" dirty="0" err="1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CsI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(</a:t>
              </a:r>
              <a:r>
                <a:rPr lang="it-IT" dirty="0" err="1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Tl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)</a:t>
              </a:r>
            </a:p>
            <a:p>
              <a:pPr marL="285750" lvl="1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Isotope </a:t>
              </a:r>
              <a:r>
                <a:rPr lang="it-IT" dirty="0" err="1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identification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      </a:t>
              </a:r>
              <a:r>
                <a:rPr lang="it-IT" dirty="0" err="1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CdZnTe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 -&gt; CZT</a:t>
              </a:r>
            </a:p>
            <a:p>
              <a:pPr marL="285750" lvl="1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it-IT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lvl="1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it-IT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 marL="285750" lvl="1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r>
                <a:rPr lang="it-IT" baseline="30000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3</a:t>
              </a:r>
              <a:r>
                <a:rPr lang="it-IT" dirty="0">
                  <a:solidFill>
                    <a:schemeClr val="bg1">
                      <a:lumMod val="40000"/>
                      <a:lumOff val="60000"/>
                    </a:schemeClr>
                  </a:solidFill>
                </a:rPr>
                <a:t>He</a:t>
              </a:r>
            </a:p>
            <a:p>
              <a:pPr marL="285750" lvl="1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itchFamily="2" charset="2"/>
                <a:buChar char="v"/>
              </a:pPr>
              <a:endParaRPr lang="it-IT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9" name="Picture 2" descr="Risultati immagini per regione lazio logo">
            <a:extLst>
              <a:ext uri="{FF2B5EF4-FFF2-40B4-BE49-F238E27FC236}">
                <a16:creationId xmlns:a16="http://schemas.microsoft.com/office/drawing/2014/main" id="{E3AFEE50-9387-464D-96D4-ED6591185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7977166" y="1016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E656383-C3F5-48EB-A7AE-43B15A9B4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851" y="540636"/>
            <a:ext cx="313954" cy="30203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F73E9A4-5D02-49A2-8A30-AAA9EA7B0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052" y="198144"/>
            <a:ext cx="313954" cy="30203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575B913-8F9B-4F7C-9209-283492AE0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674" y="435418"/>
            <a:ext cx="208368" cy="200455"/>
          </a:xfrm>
          <a:prstGeom prst="rect">
            <a:avLst/>
          </a:prstGeom>
        </p:spPr>
      </p:pic>
      <p:pic>
        <p:nvPicPr>
          <p:cNvPr id="15" name="Immagine 19">
            <a:extLst>
              <a:ext uri="{FF2B5EF4-FFF2-40B4-BE49-F238E27FC236}">
                <a16:creationId xmlns:a16="http://schemas.microsoft.com/office/drawing/2014/main" id="{0FC0BF3B-0CB4-40A2-A2FE-D772E8A655D9}"/>
              </a:ext>
            </a:extLst>
          </p:cNvPr>
          <p:cNvPicPr/>
          <p:nvPr/>
        </p:nvPicPr>
        <p:blipFill rotWithShape="1">
          <a:blip r:embed="rId6"/>
          <a:srcRect r="23195"/>
          <a:stretch/>
        </p:blipFill>
        <p:spPr>
          <a:xfrm>
            <a:off x="0" y="-9090"/>
            <a:ext cx="1004958" cy="698321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1D9C5EB-F987-4C28-AC85-D099CC80A20F}"/>
              </a:ext>
            </a:extLst>
          </p:cNvPr>
          <p:cNvSpPr/>
          <p:nvPr/>
        </p:nvSpPr>
        <p:spPr>
          <a:xfrm>
            <a:off x="578588" y="1277898"/>
            <a:ext cx="4093303" cy="93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B625FE-66D9-411F-8B45-8A1B3F22B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594" y="2571750"/>
            <a:ext cx="228612" cy="1333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2F2DAB2-8C89-466C-BB53-A41C8DDF8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3052" y="3327400"/>
            <a:ext cx="228612" cy="13335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6909D1-3FA3-4375-9C59-17AEAE28057C}"/>
              </a:ext>
            </a:extLst>
          </p:cNvPr>
          <p:cNvSpPr txBox="1"/>
          <p:nvPr/>
        </p:nvSpPr>
        <p:spPr>
          <a:xfrm>
            <a:off x="6770688" y="2530706"/>
            <a:ext cx="134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303DBB6-FC5B-4A6C-A777-C56DFDD3548E}"/>
              </a:ext>
            </a:extLst>
          </p:cNvPr>
          <p:cNvSpPr txBox="1"/>
          <p:nvPr/>
        </p:nvSpPr>
        <p:spPr>
          <a:xfrm>
            <a:off x="7653052" y="3305117"/>
            <a:ext cx="134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solidFill>
                  <a:srgbClr val="0070C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6"/>
    </mc:Choice>
    <mc:Fallback xmlns="">
      <p:transition spd="slow" advTm="7562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29;p35">
            <a:extLst>
              <a:ext uri="{FF2B5EF4-FFF2-40B4-BE49-F238E27FC236}">
                <a16:creationId xmlns:a16="http://schemas.microsoft.com/office/drawing/2014/main" id="{AFD44F41-6768-1B4C-9836-2EF385C45302}"/>
              </a:ext>
            </a:extLst>
          </p:cNvPr>
          <p:cNvSpPr txBox="1">
            <a:spLocks/>
          </p:cNvSpPr>
          <p:nvPr/>
        </p:nvSpPr>
        <p:spPr>
          <a:xfrm>
            <a:off x="2375567" y="52916"/>
            <a:ext cx="4728444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MCNP6: 152Eu – </a:t>
            </a:r>
            <a:r>
              <a:rPr lang="it-IT" sz="3200" dirty="0" err="1">
                <a:solidFill>
                  <a:schemeClr val="accent2"/>
                </a:solidFill>
              </a:rPr>
              <a:t>CsI</a:t>
            </a:r>
            <a:r>
              <a:rPr lang="it-IT" sz="3200" dirty="0">
                <a:solidFill>
                  <a:schemeClr val="accent2"/>
                </a:solidFill>
              </a:rPr>
              <a:t>(</a:t>
            </a:r>
            <a:r>
              <a:rPr lang="it-IT" sz="3200" dirty="0" err="1">
                <a:solidFill>
                  <a:schemeClr val="accent2"/>
                </a:solidFill>
              </a:rPr>
              <a:t>Tl</a:t>
            </a:r>
            <a:r>
              <a:rPr lang="it-IT" sz="3200" dirty="0">
                <a:solidFill>
                  <a:schemeClr val="accent2"/>
                </a:solidFill>
              </a:rPr>
              <a:t>)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4446F84-15F0-694E-B029-85452C70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790" y="698321"/>
            <a:ext cx="6274537" cy="4269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A2A627-7675-274A-B60A-B5187C6F5108}"/>
              </a:ext>
            </a:extLst>
          </p:cNvPr>
          <p:cNvSpPr txBox="1"/>
          <p:nvPr/>
        </p:nvSpPr>
        <p:spPr>
          <a:xfrm>
            <a:off x="7107770" y="4660465"/>
            <a:ext cx="56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chn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F76CF8-D3DF-EF44-9F7E-E6E7045EB156}"/>
              </a:ext>
            </a:extLst>
          </p:cNvPr>
          <p:cNvSpPr txBox="1"/>
          <p:nvPr/>
        </p:nvSpPr>
        <p:spPr>
          <a:xfrm>
            <a:off x="1393790" y="698321"/>
            <a:ext cx="981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236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magine 19">
            <a:extLst>
              <a:ext uri="{FF2B5EF4-FFF2-40B4-BE49-F238E27FC236}">
                <a16:creationId xmlns:a16="http://schemas.microsoft.com/office/drawing/2014/main" id="{4E08C43B-1D50-4911-B4DC-73A0349DBA2C}"/>
              </a:ext>
            </a:extLst>
          </p:cNvPr>
          <p:cNvPicPr/>
          <p:nvPr/>
        </p:nvPicPr>
        <p:blipFill rotWithShape="1">
          <a:blip r:embed="rId3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286" name="Picture 2" descr="Risultati immagini per regione lazio logo">
            <a:extLst>
              <a:ext uri="{FF2B5EF4-FFF2-40B4-BE49-F238E27FC236}">
                <a16:creationId xmlns:a16="http://schemas.microsoft.com/office/drawing/2014/main" id="{EF3C83BF-AB85-4407-A480-76945325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429;p35">
            <a:extLst>
              <a:ext uri="{FF2B5EF4-FFF2-40B4-BE49-F238E27FC236}">
                <a16:creationId xmlns:a16="http://schemas.microsoft.com/office/drawing/2014/main" id="{AFD44F41-6768-1B4C-9836-2EF385C45302}"/>
              </a:ext>
            </a:extLst>
          </p:cNvPr>
          <p:cNvSpPr txBox="1">
            <a:spLocks/>
          </p:cNvSpPr>
          <p:nvPr/>
        </p:nvSpPr>
        <p:spPr>
          <a:xfrm>
            <a:off x="2390534" y="58356"/>
            <a:ext cx="4362929" cy="9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MCNP6: 60Co – </a:t>
            </a:r>
            <a:r>
              <a:rPr lang="it-IT" sz="3200" dirty="0" err="1">
                <a:solidFill>
                  <a:schemeClr val="accent2"/>
                </a:solidFill>
              </a:rPr>
              <a:t>CsI</a:t>
            </a:r>
            <a:r>
              <a:rPr lang="it-IT" sz="3200" dirty="0">
                <a:solidFill>
                  <a:schemeClr val="accent2"/>
                </a:solidFill>
              </a:rPr>
              <a:t>(</a:t>
            </a:r>
            <a:r>
              <a:rPr lang="it-IT" sz="3200" dirty="0" err="1">
                <a:solidFill>
                  <a:schemeClr val="accent2"/>
                </a:solidFill>
              </a:rPr>
              <a:t>Tl</a:t>
            </a:r>
            <a:r>
              <a:rPr lang="it-IT" sz="3200" dirty="0">
                <a:solidFill>
                  <a:schemeClr val="accent2"/>
                </a:solidFill>
              </a:rPr>
              <a:t>)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7C16C019-B4E2-A743-A01F-8CE001B01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906" y="839268"/>
            <a:ext cx="6052187" cy="411860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69606D-1102-1644-8168-E7A8D1E05352}"/>
              </a:ext>
            </a:extLst>
          </p:cNvPr>
          <p:cNvSpPr txBox="1"/>
          <p:nvPr/>
        </p:nvSpPr>
        <p:spPr>
          <a:xfrm>
            <a:off x="1545905" y="839268"/>
            <a:ext cx="770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716ABF2-8E10-B942-9EBD-83BBBDFE18D7}"/>
              </a:ext>
            </a:extLst>
          </p:cNvPr>
          <p:cNvSpPr txBox="1"/>
          <p:nvPr/>
        </p:nvSpPr>
        <p:spPr>
          <a:xfrm>
            <a:off x="7039828" y="4650099"/>
            <a:ext cx="55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chn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65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A75E650-7087-FF47-AECF-C54757092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22824" y="371419"/>
            <a:ext cx="2425552" cy="36185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A0A81D-174C-B043-82D0-5905E3C83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66545" y="365861"/>
            <a:ext cx="2713718" cy="36296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0B67C42-E4D3-284B-B8BA-90D09906354E}"/>
                  </a:ext>
                </a:extLst>
              </p:cNvPr>
              <p:cNvSpPr txBox="1"/>
              <p:nvPr/>
            </p:nvSpPr>
            <p:spPr>
              <a:xfrm>
                <a:off x="2597493" y="3729150"/>
                <a:ext cx="3454535" cy="262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𝐹𝑊𝐻𝑀</m:t>
                      </m:r>
                      <m:d>
                        <m:dPr>
                          <m:ctrlPr>
                            <a:rPr lang="it-IT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𝑀𝑒𝑉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0+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1∙</m:t>
                      </m:r>
                      <m:rad>
                        <m:radPr>
                          <m:degHide m:val="on"/>
                          <m:ctrlPr>
                            <a:rPr lang="it-IT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2∙</m:t>
                          </m:r>
                          <m:sSup>
                            <m:sSupPr>
                              <m:ctrlPr>
                                <a:rPr lang="it-IT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it-IT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0B67C42-E4D3-284B-B8BA-90D099063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93" y="3729150"/>
                <a:ext cx="3454535" cy="262316"/>
              </a:xfrm>
              <a:prstGeom prst="rect">
                <a:avLst/>
              </a:prstGeom>
              <a:blipFill>
                <a:blip r:embed="rId6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429;p35">
            <a:extLst>
              <a:ext uri="{FF2B5EF4-FFF2-40B4-BE49-F238E27FC236}">
                <a16:creationId xmlns:a16="http://schemas.microsoft.com/office/drawing/2014/main" id="{5B98D263-C0B4-E248-B59D-58199A9DA035}"/>
              </a:ext>
            </a:extLst>
          </p:cNvPr>
          <p:cNvSpPr txBox="1">
            <a:spLocks/>
          </p:cNvSpPr>
          <p:nvPr/>
        </p:nvSpPr>
        <p:spPr>
          <a:xfrm>
            <a:off x="1425715" y="73237"/>
            <a:ext cx="6030162" cy="520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24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"/>
              <a:buNone/>
              <a:defRPr sz="36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it-IT" sz="3200" dirty="0">
                <a:solidFill>
                  <a:schemeClr val="accent2"/>
                </a:solidFill>
              </a:rPr>
              <a:t> GEB: </a:t>
            </a:r>
            <a:r>
              <a:rPr lang="it-IT" sz="3200" dirty="0" err="1">
                <a:solidFill>
                  <a:schemeClr val="accent2"/>
                </a:solidFill>
              </a:rPr>
              <a:t>gaussian</a:t>
            </a:r>
            <a:r>
              <a:rPr lang="it-IT" sz="3200" dirty="0">
                <a:solidFill>
                  <a:schemeClr val="accent2"/>
                </a:solidFill>
              </a:rPr>
              <a:t> </a:t>
            </a:r>
            <a:r>
              <a:rPr lang="it-IT" sz="3200" dirty="0" err="1">
                <a:solidFill>
                  <a:schemeClr val="accent2"/>
                </a:solidFill>
              </a:rPr>
              <a:t>energy</a:t>
            </a:r>
            <a:r>
              <a:rPr lang="it-IT" sz="3200" dirty="0">
                <a:solidFill>
                  <a:schemeClr val="accent2"/>
                </a:solidFill>
              </a:rPr>
              <a:t> </a:t>
            </a:r>
            <a:r>
              <a:rPr lang="it-IT" sz="3200" dirty="0" err="1">
                <a:solidFill>
                  <a:schemeClr val="accent2"/>
                </a:solidFill>
              </a:rPr>
              <a:t>broadening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	</a:t>
            </a:r>
            <a:endParaRPr lang="it-IT" sz="3000" dirty="0">
              <a:solidFill>
                <a:schemeClr val="accent2"/>
              </a:solidFill>
            </a:endParaRPr>
          </a:p>
        </p:txBody>
      </p:sp>
      <p:pic>
        <p:nvPicPr>
          <p:cNvPr id="11" name="Immagine 10" descr="Immagine che contiene blu&#10;&#10;Descrizione generata automaticamente">
            <a:extLst>
              <a:ext uri="{FF2B5EF4-FFF2-40B4-BE49-F238E27FC236}">
                <a16:creationId xmlns:a16="http://schemas.microsoft.com/office/drawing/2014/main" id="{EC070EC9-174C-B243-A193-E1EC74F5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066" b="20782"/>
          <a:stretch/>
        </p:blipFill>
        <p:spPr>
          <a:xfrm>
            <a:off x="4802772" y="4225325"/>
            <a:ext cx="4082343" cy="31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857F044-0229-024F-8BF9-76A82395E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11" y="4225325"/>
            <a:ext cx="3166427" cy="310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A408134-2C23-774F-BF5A-3BBDB86E28E6}"/>
              </a:ext>
            </a:extLst>
          </p:cNvPr>
          <p:cNvSpPr txBox="1"/>
          <p:nvPr/>
        </p:nvSpPr>
        <p:spPr>
          <a:xfrm>
            <a:off x="605780" y="967901"/>
            <a:ext cx="1424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Fwhm</a:t>
            </a:r>
            <a:r>
              <a:rPr lang="it-IT" sz="900" dirty="0"/>
              <a:t> [MeV]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32C5D3-0397-B747-896E-DD8643B4BDA7}"/>
              </a:ext>
            </a:extLst>
          </p:cNvPr>
          <p:cNvSpPr txBox="1"/>
          <p:nvPr/>
        </p:nvSpPr>
        <p:spPr>
          <a:xfrm>
            <a:off x="3582151" y="3172452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E [MeV]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ADD7B9-F12F-FA46-92D1-BF3585BCA44F}"/>
              </a:ext>
            </a:extLst>
          </p:cNvPr>
          <p:cNvSpPr txBox="1"/>
          <p:nvPr/>
        </p:nvSpPr>
        <p:spPr>
          <a:xfrm>
            <a:off x="4908588" y="829790"/>
            <a:ext cx="1424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 err="1"/>
              <a:t>Fwhm</a:t>
            </a:r>
            <a:r>
              <a:rPr lang="it-IT" sz="900" dirty="0"/>
              <a:t> [MeV]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0F309-7F83-3E4F-B79C-1342D4D7C4A3}"/>
              </a:ext>
            </a:extLst>
          </p:cNvPr>
          <p:cNvSpPr txBox="1"/>
          <p:nvPr/>
        </p:nvSpPr>
        <p:spPr>
          <a:xfrm>
            <a:off x="7975512" y="3306704"/>
            <a:ext cx="1125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E [MeV]</a:t>
            </a:r>
          </a:p>
        </p:txBody>
      </p:sp>
      <p:pic>
        <p:nvPicPr>
          <p:cNvPr id="17" name="Immagine 19">
            <a:extLst>
              <a:ext uri="{FF2B5EF4-FFF2-40B4-BE49-F238E27FC236}">
                <a16:creationId xmlns:a16="http://schemas.microsoft.com/office/drawing/2014/main" id="{DC770030-FB49-8E4C-B12E-492D67631EB8}"/>
              </a:ext>
            </a:extLst>
          </p:cNvPr>
          <p:cNvPicPr/>
          <p:nvPr/>
        </p:nvPicPr>
        <p:blipFill rotWithShape="1">
          <a:blip r:embed="rId9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18" name="Picture 2" descr="Risultati immagini per regione lazio logo">
            <a:extLst>
              <a:ext uri="{FF2B5EF4-FFF2-40B4-BE49-F238E27FC236}">
                <a16:creationId xmlns:a16="http://schemas.microsoft.com/office/drawing/2014/main" id="{CBA2A543-FC37-674C-AF43-6C91139D8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8"/>
    </mc:Choice>
    <mc:Fallback xmlns="">
      <p:transition spd="slow" advTm="189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ctrTitle"/>
          </p:nvPr>
        </p:nvSpPr>
        <p:spPr>
          <a:xfrm>
            <a:off x="1666650" y="31119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CONTENTS OF THIS CONTRIBUTION</a:t>
            </a:r>
          </a:p>
        </p:txBody>
      </p:sp>
      <p:sp>
        <p:nvSpPr>
          <p:cNvPr id="361" name="Google Shape;361;p32"/>
          <p:cNvSpPr txBox="1">
            <a:spLocks noGrp="1"/>
          </p:cNvSpPr>
          <p:nvPr>
            <p:ph type="body" idx="1"/>
          </p:nvPr>
        </p:nvSpPr>
        <p:spPr>
          <a:xfrm>
            <a:off x="2728067" y="1170552"/>
            <a:ext cx="3687865" cy="366175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Two Gamma and X detectors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</a:pPr>
            <a:endParaRPr lang="en-GB" sz="1800" dirty="0"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Alert stage</a:t>
            </a: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dirty="0">
                <a:solidFill>
                  <a:srgbClr val="F3F3F3"/>
                </a:solidFill>
              </a:rPr>
              <a:t>Choice of the light output reading</a:t>
            </a: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GB" sz="1800" dirty="0">
              <a:solidFill>
                <a:srgbClr val="F3F3F3"/>
              </a:solidFill>
            </a:endParaRP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Identification stage</a:t>
            </a: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GB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dirty="0">
                <a:solidFill>
                  <a:srgbClr val="F3F3F3"/>
                </a:solidFill>
              </a:rPr>
              <a:t> </a:t>
            </a:r>
            <a:r>
              <a:rPr lang="en-GB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Simulations</a:t>
            </a: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dirty="0">
                <a:solidFill>
                  <a:srgbClr val="F3F3F3"/>
                </a:solidFill>
              </a:rPr>
              <a:t>MCNP6</a:t>
            </a:r>
            <a:endParaRPr lang="en-GB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GB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GB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Conclusions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it-IT" sz="1800" dirty="0"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it-IT" sz="1800" dirty="0">
              <a:solidFill>
                <a:srgbClr val="F3F3F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sz="1800" dirty="0">
              <a:solidFill>
                <a:srgbClr val="F3F3F3"/>
              </a:solidFill>
            </a:endParaRPr>
          </a:p>
        </p:txBody>
      </p:sp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ctrTitle"/>
          </p:nvPr>
        </p:nvSpPr>
        <p:spPr>
          <a:xfrm>
            <a:off x="1666649" y="364954"/>
            <a:ext cx="5810700" cy="698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Two detectors</a:t>
            </a:r>
          </a:p>
        </p:txBody>
      </p:sp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5211EA33-1B22-4C1A-9152-8675030CAED1}"/>
              </a:ext>
            </a:extLst>
          </p:cNvPr>
          <p:cNvSpPr/>
          <p:nvPr/>
        </p:nvSpPr>
        <p:spPr>
          <a:xfrm>
            <a:off x="399122" y="1144391"/>
            <a:ext cx="81843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sz="1800" dirty="0">
              <a:solidFill>
                <a:srgbClr val="F3F3F3"/>
              </a:solidFill>
              <a:latin typeface="Roboto Light"/>
              <a:cs typeface="Roboto Light"/>
              <a:sym typeface="Roboto Light"/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en-US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sz="1800" dirty="0">
              <a:solidFill>
                <a:srgbClr val="F3F3F3"/>
              </a:solidFill>
              <a:latin typeface="Roboto Light"/>
              <a:cs typeface="Roboto Light"/>
              <a:sym typeface="Roboto Light"/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 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Connettore a gomito 2">
            <a:extLst>
              <a:ext uri="{FF2B5EF4-FFF2-40B4-BE49-F238E27FC236}">
                <a16:creationId xmlns:a16="http://schemas.microsoft.com/office/drawing/2014/main" id="{5F7850AE-3487-4129-8C68-1481A6694C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29590" y="3432020"/>
            <a:ext cx="738060" cy="673384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a gomito 11">
            <a:extLst>
              <a:ext uri="{FF2B5EF4-FFF2-40B4-BE49-F238E27FC236}">
                <a16:creationId xmlns:a16="http://schemas.microsoft.com/office/drawing/2014/main" id="{EB8F9B0D-6604-41ED-A397-8F7D19893B68}"/>
              </a:ext>
            </a:extLst>
          </p:cNvPr>
          <p:cNvCxnSpPr>
            <a:cxnSpLocks/>
          </p:cNvCxnSpPr>
          <p:nvPr/>
        </p:nvCxnSpPr>
        <p:spPr>
          <a:xfrm rot="5400000">
            <a:off x="3777657" y="3453471"/>
            <a:ext cx="738060" cy="630483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6D2668F2-2923-4892-949C-4530EA4085C6}"/>
              </a:ext>
            </a:extLst>
          </p:cNvPr>
          <p:cNvSpPr/>
          <p:nvPr/>
        </p:nvSpPr>
        <p:spPr>
          <a:xfrm>
            <a:off x="399122" y="1144391"/>
            <a:ext cx="83457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en-US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We chose </a:t>
            </a:r>
            <a:r>
              <a: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the </a:t>
            </a:r>
            <a:r>
              <a:rPr lang="en-US" sz="1800" i="1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Technical and Functional Specifications for Border Monitoring Equipment </a:t>
            </a:r>
            <a:r>
              <a:rPr lang="en-US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of IAEA as reference. The requirements are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en-US" sz="1800" dirty="0">
              <a:solidFill>
                <a:srgbClr val="F3F3F3"/>
              </a:solidFill>
              <a:latin typeface="Roboto Light"/>
              <a:cs typeface="Roboto Light"/>
              <a:sym typeface="Roboto Light"/>
            </a:endParaRP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92D050"/>
                </a:solidFill>
                <a:latin typeface="Roboto Light"/>
                <a:cs typeface="Roboto Light"/>
                <a:sym typeface="Roboto Light"/>
              </a:rPr>
              <a:t>Energy resolution </a:t>
            </a:r>
            <a:r>
              <a:rPr lang="en-GB" sz="1800" dirty="0">
                <a:solidFill>
                  <a:schemeClr val="tx2"/>
                </a:solidFill>
                <a:latin typeface="Roboto Light"/>
                <a:cs typeface="Roboto Light"/>
                <a:sym typeface="Roboto Light"/>
              </a:rPr>
              <a:t>&lt; 8 % at 662 keV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en-GB" sz="1800" dirty="0">
                <a:solidFill>
                  <a:srgbClr val="92D050"/>
                </a:solidFill>
                <a:latin typeface="Roboto Light"/>
                <a:cs typeface="Roboto Light"/>
                <a:sym typeface="Roboto Light"/>
              </a:rPr>
              <a:t>Fast response </a:t>
            </a:r>
            <a:r>
              <a:rPr lang="en-GB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– able to detect a </a:t>
            </a:r>
            <a:r>
              <a:rPr lang="en-GB" sz="1800" baseline="300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137</a:t>
            </a:r>
            <a:r>
              <a:rPr lang="en-GB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Cs source with activity of 1 MBq at 30 cm in 1 s 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en-GB" sz="1800" dirty="0">
              <a:solidFill>
                <a:srgbClr val="F3F3F3"/>
              </a:solidFill>
              <a:latin typeface="Roboto Light"/>
              <a:cs typeface="Roboto Light"/>
              <a:sym typeface="Roboto Light"/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en-GB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We decided to mount two different detectors, one with good efficiency and the second with great energy resolution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0C42D8A-A7B9-4D0C-9FCF-0006BEC31BA0}"/>
              </a:ext>
            </a:extLst>
          </p:cNvPr>
          <p:cNvSpPr txBox="1"/>
          <p:nvPr/>
        </p:nvSpPr>
        <p:spPr>
          <a:xfrm>
            <a:off x="2722316" y="4255077"/>
            <a:ext cx="125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sz="1800" b="1" dirty="0" err="1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Alert</a:t>
            </a:r>
            <a:r>
              <a:rPr lang="it-IT" sz="1800" b="1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rPr>
              <a:t> Stage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B18CDE4-C06D-4145-BC62-7D95FC4D998A}"/>
              </a:ext>
            </a:extLst>
          </p:cNvPr>
          <p:cNvSpPr/>
          <p:nvPr/>
        </p:nvSpPr>
        <p:spPr>
          <a:xfrm>
            <a:off x="2569917" y="4255077"/>
            <a:ext cx="1557866" cy="621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2"/>
                </a:solidFill>
              </a:rPr>
              <a:t>Alert</a:t>
            </a:r>
            <a:r>
              <a:rPr lang="it-IT" sz="1600" b="1" dirty="0">
                <a:solidFill>
                  <a:schemeClr val="tx2"/>
                </a:solidFill>
              </a:rPr>
              <a:t> Stage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5EEA492-524C-47B6-AAF5-B001CA959DEF}"/>
              </a:ext>
            </a:extLst>
          </p:cNvPr>
          <p:cNvSpPr/>
          <p:nvPr/>
        </p:nvSpPr>
        <p:spPr>
          <a:xfrm>
            <a:off x="4809635" y="4268354"/>
            <a:ext cx="2243098" cy="6217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tx2"/>
                </a:solidFill>
              </a:rPr>
              <a:t>Identification</a:t>
            </a:r>
            <a:r>
              <a:rPr lang="it-IT" sz="1600" b="1" dirty="0">
                <a:solidFill>
                  <a:schemeClr val="tx2"/>
                </a:solidFill>
              </a:rPr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2744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ctrTitle"/>
          </p:nvPr>
        </p:nvSpPr>
        <p:spPr>
          <a:xfrm>
            <a:off x="1666650" y="31119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Detectors Choice</a:t>
            </a:r>
          </a:p>
        </p:txBody>
      </p:sp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3D72BD1-A23E-448B-AE4C-17AEEF518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59416"/>
              </p:ext>
            </p:extLst>
          </p:nvPr>
        </p:nvGraphicFramePr>
        <p:xfrm>
          <a:off x="3312582" y="2223929"/>
          <a:ext cx="5662442" cy="2439036"/>
        </p:xfrm>
        <a:graphic>
          <a:graphicData uri="http://schemas.openxmlformats.org/drawingml/2006/table">
            <a:tbl>
              <a:tblPr firstRow="1" firstCol="1" bandRow="1">
                <a:tableStyleId>{6D17740F-E3BB-4AFC-BBFE-B8136EF3D1E7}</a:tableStyleId>
              </a:tblPr>
              <a:tblGrid>
                <a:gridCol w="1740337">
                  <a:extLst>
                    <a:ext uri="{9D8B030D-6E8A-4147-A177-3AD203B41FA5}">
                      <a16:colId xmlns:a16="http://schemas.microsoft.com/office/drawing/2014/main" val="4172800623"/>
                    </a:ext>
                  </a:extLst>
                </a:gridCol>
                <a:gridCol w="945919">
                  <a:extLst>
                    <a:ext uri="{9D8B030D-6E8A-4147-A177-3AD203B41FA5}">
                      <a16:colId xmlns:a16="http://schemas.microsoft.com/office/drawing/2014/main" val="2012674395"/>
                    </a:ext>
                  </a:extLst>
                </a:gridCol>
                <a:gridCol w="720591">
                  <a:extLst>
                    <a:ext uri="{9D8B030D-6E8A-4147-A177-3AD203B41FA5}">
                      <a16:colId xmlns:a16="http://schemas.microsoft.com/office/drawing/2014/main" val="1179738825"/>
                    </a:ext>
                  </a:extLst>
                </a:gridCol>
                <a:gridCol w="754429">
                  <a:extLst>
                    <a:ext uri="{9D8B030D-6E8A-4147-A177-3AD203B41FA5}">
                      <a16:colId xmlns:a16="http://schemas.microsoft.com/office/drawing/2014/main" val="1446008392"/>
                    </a:ext>
                  </a:extLst>
                </a:gridCol>
                <a:gridCol w="755966">
                  <a:extLst>
                    <a:ext uri="{9D8B030D-6E8A-4147-A177-3AD203B41FA5}">
                      <a16:colId xmlns:a16="http://schemas.microsoft.com/office/drawing/2014/main" val="1181050775"/>
                    </a:ext>
                  </a:extLst>
                </a:gridCol>
                <a:gridCol w="745200">
                  <a:extLst>
                    <a:ext uri="{9D8B030D-6E8A-4147-A177-3AD203B41FA5}">
                      <a16:colId xmlns:a16="http://schemas.microsoft.com/office/drawing/2014/main" val="3843457636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Material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Germanium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CdZnTe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CsI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(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Tl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)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NaI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(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Tl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)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LaBr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4727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6387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Resolving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power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815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Hygroscopicity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0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Sensitivity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to Temperature 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303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Cost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at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fixed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0716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Dimensions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and weight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at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fixed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634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Conformity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to international standards [1]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✘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2181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TOTAL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24947"/>
                  </a:ext>
                </a:extLst>
              </a:tr>
            </a:tbl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094BEB91-91C3-40B0-B122-F11ABF15A078}"/>
              </a:ext>
            </a:extLst>
          </p:cNvPr>
          <p:cNvGrpSpPr/>
          <p:nvPr/>
        </p:nvGrpSpPr>
        <p:grpSpPr>
          <a:xfrm>
            <a:off x="399122" y="1144391"/>
            <a:ext cx="8184321" cy="4074952"/>
            <a:chOff x="399122" y="1245995"/>
            <a:chExt cx="8184321" cy="407495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99396F1-207F-4133-87F6-A5B00E6F857D}"/>
                </a:ext>
              </a:extLst>
            </p:cNvPr>
            <p:cNvSpPr/>
            <p:nvPr/>
          </p:nvSpPr>
          <p:spPr>
            <a:xfrm>
              <a:off x="399122" y="1245995"/>
              <a:ext cx="8184321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The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choice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of the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optimal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Gamma and X detector for the SICURA device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was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based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on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two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different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types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of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parameters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: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5">
                      <a:lumMod val="25000"/>
                      <a:lumOff val="75000"/>
                    </a:schemeClr>
                  </a:solidFill>
                </a:rPr>
                <a:t>Physical </a:t>
              </a: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5">
                      <a:lumMod val="25000"/>
                      <a:lumOff val="75000"/>
                    </a:schemeClr>
                  </a:solidFill>
                </a:rPr>
                <a:t>Project-related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b="1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b="1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0E2100F-11C6-45B6-A914-5CC79355DACD}"/>
                </a:ext>
              </a:extLst>
            </p:cNvPr>
            <p:cNvSpPr txBox="1"/>
            <p:nvPr/>
          </p:nvSpPr>
          <p:spPr>
            <a:xfrm>
              <a:off x="442644" y="2458625"/>
              <a:ext cx="28520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3F3F3"/>
                  </a:solidFill>
                  <a:latin typeface="Roboto Light"/>
                  <a:cs typeface="Roboto Light"/>
                </a:rPr>
                <a:t>Such as efficiency, resolving power, hygroscopicity and sensitivity to temperature.</a:t>
              </a:r>
            </a:p>
            <a:p>
              <a:endParaRPr lang="en-US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  <a:p>
              <a:endParaRPr lang="en-US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  <a:p>
              <a:r>
                <a:rPr lang="en-US" sz="1800" dirty="0">
                  <a:solidFill>
                    <a:srgbClr val="F3F3F3"/>
                  </a:solidFill>
                  <a:latin typeface="Roboto Light"/>
                  <a:cs typeface="Roboto Light"/>
                </a:rPr>
                <a:t>Cost, dimensions and weight, impact resistance and conformity to relevant international standards.</a:t>
              </a:r>
            </a:p>
            <a:p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7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 txBox="1">
            <a:spLocks noGrp="1"/>
          </p:cNvSpPr>
          <p:nvPr>
            <p:ph type="ctrTitle"/>
          </p:nvPr>
        </p:nvSpPr>
        <p:spPr>
          <a:xfrm>
            <a:off x="1666650" y="31119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Detectors Choice</a:t>
            </a:r>
          </a:p>
        </p:txBody>
      </p:sp>
      <p:pic>
        <p:nvPicPr>
          <p:cNvPr id="4" name="Picture 2" descr="Risultati immagini per regione lazio logo">
            <a:extLst>
              <a:ext uri="{FF2B5EF4-FFF2-40B4-BE49-F238E27FC236}">
                <a16:creationId xmlns:a16="http://schemas.microsoft.com/office/drawing/2014/main" id="{E68F1122-5665-4B73-A41E-DE1ED8D56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19">
            <a:extLst>
              <a:ext uri="{FF2B5EF4-FFF2-40B4-BE49-F238E27FC236}">
                <a16:creationId xmlns:a16="http://schemas.microsoft.com/office/drawing/2014/main" id="{1743154A-9EA2-435F-8B9A-BE8AC549E0B7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0"/>
            <a:ext cx="1004958" cy="698321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E3D72BD1-A23E-448B-AE4C-17AEEF51813D}"/>
              </a:ext>
            </a:extLst>
          </p:cNvPr>
          <p:cNvGraphicFramePr>
            <a:graphicFrameLocks noGrp="1"/>
          </p:cNvGraphicFramePr>
          <p:nvPr/>
        </p:nvGraphicFramePr>
        <p:xfrm>
          <a:off x="3312582" y="2223929"/>
          <a:ext cx="5662442" cy="2439036"/>
        </p:xfrm>
        <a:graphic>
          <a:graphicData uri="http://schemas.openxmlformats.org/drawingml/2006/table">
            <a:tbl>
              <a:tblPr firstRow="1" firstCol="1" bandRow="1">
                <a:tableStyleId>{6D17740F-E3BB-4AFC-BBFE-B8136EF3D1E7}</a:tableStyleId>
              </a:tblPr>
              <a:tblGrid>
                <a:gridCol w="1740337">
                  <a:extLst>
                    <a:ext uri="{9D8B030D-6E8A-4147-A177-3AD203B41FA5}">
                      <a16:colId xmlns:a16="http://schemas.microsoft.com/office/drawing/2014/main" val="4172800623"/>
                    </a:ext>
                  </a:extLst>
                </a:gridCol>
                <a:gridCol w="945919">
                  <a:extLst>
                    <a:ext uri="{9D8B030D-6E8A-4147-A177-3AD203B41FA5}">
                      <a16:colId xmlns:a16="http://schemas.microsoft.com/office/drawing/2014/main" val="2012674395"/>
                    </a:ext>
                  </a:extLst>
                </a:gridCol>
                <a:gridCol w="720591">
                  <a:extLst>
                    <a:ext uri="{9D8B030D-6E8A-4147-A177-3AD203B41FA5}">
                      <a16:colId xmlns:a16="http://schemas.microsoft.com/office/drawing/2014/main" val="1179738825"/>
                    </a:ext>
                  </a:extLst>
                </a:gridCol>
                <a:gridCol w="754429">
                  <a:extLst>
                    <a:ext uri="{9D8B030D-6E8A-4147-A177-3AD203B41FA5}">
                      <a16:colId xmlns:a16="http://schemas.microsoft.com/office/drawing/2014/main" val="1446008392"/>
                    </a:ext>
                  </a:extLst>
                </a:gridCol>
                <a:gridCol w="755966">
                  <a:extLst>
                    <a:ext uri="{9D8B030D-6E8A-4147-A177-3AD203B41FA5}">
                      <a16:colId xmlns:a16="http://schemas.microsoft.com/office/drawing/2014/main" val="1181050775"/>
                    </a:ext>
                  </a:extLst>
                </a:gridCol>
                <a:gridCol w="745200">
                  <a:extLst>
                    <a:ext uri="{9D8B030D-6E8A-4147-A177-3AD203B41FA5}">
                      <a16:colId xmlns:a16="http://schemas.microsoft.com/office/drawing/2014/main" val="3843457636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Material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Germanium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CdZnTe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CsI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(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Tl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)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NaI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(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Tl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)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Arial"/>
                        </a:rPr>
                        <a:t>LaBr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4727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96387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Resolving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power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0815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Hygroscopicity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0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Sensitivity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to Temperature 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83030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Cost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at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fixed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80716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Dimensions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and weight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at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fixed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efficiency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16341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Conformity</a:t>
                      </a: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 to international standards [1]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✘</a:t>
                      </a:r>
                      <a:endParaRPr lang="it-IT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/>
                        <a:t>✔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2181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0" u="none" strike="noStrike" cap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Roboto Light"/>
                          <a:cs typeface="Roboto Light"/>
                          <a:sym typeface="Roboto Light"/>
                        </a:rPr>
                        <a:t>TOTAL</a:t>
                      </a:r>
                      <a:endParaRPr lang="it-IT" sz="1100" b="1" i="0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Roboto Light"/>
                        <a:ea typeface="Times New Roman" panose="02020603050405020304" pitchFamily="18" charset="0"/>
                        <a:cs typeface="Roboto Light"/>
                        <a:sym typeface="Roboto Ligh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14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21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24947"/>
                  </a:ext>
                </a:extLst>
              </a:tr>
            </a:tbl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094BEB91-91C3-40B0-B122-F11ABF15A078}"/>
              </a:ext>
            </a:extLst>
          </p:cNvPr>
          <p:cNvGrpSpPr/>
          <p:nvPr/>
        </p:nvGrpSpPr>
        <p:grpSpPr>
          <a:xfrm>
            <a:off x="399122" y="1144391"/>
            <a:ext cx="8184321" cy="4074952"/>
            <a:chOff x="399122" y="1245995"/>
            <a:chExt cx="8184321" cy="407495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99396F1-207F-4133-87F6-A5B00E6F857D}"/>
                </a:ext>
              </a:extLst>
            </p:cNvPr>
            <p:cNvSpPr/>
            <p:nvPr/>
          </p:nvSpPr>
          <p:spPr>
            <a:xfrm>
              <a:off x="399122" y="1245995"/>
              <a:ext cx="8184321" cy="3847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The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choice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of the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optimal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Gamma and X detector for the SICURA device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was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based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on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two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different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types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of </a:t>
              </a:r>
              <a:r>
                <a:rPr lang="it-IT" sz="1800" dirty="0" err="1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parameters</a:t>
              </a: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: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5">
                      <a:lumMod val="25000"/>
                      <a:lumOff val="75000"/>
                    </a:schemeClr>
                  </a:solidFill>
                </a:rPr>
                <a:t>Physical </a:t>
              </a: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 marL="285750" indent="-285750">
                <a:buClr>
                  <a:schemeClr val="bg1">
                    <a:lumMod val="40000"/>
                    <a:lumOff val="60000"/>
                  </a:schemeClr>
                </a:buClr>
                <a:buFont typeface="Wingdings" panose="05000000000000000000" pitchFamily="2" charset="2"/>
                <a:buChar char="v"/>
              </a:pPr>
              <a:r>
                <a:rPr lang="en-US" sz="1800" b="1" dirty="0">
                  <a:solidFill>
                    <a:schemeClr val="accent5">
                      <a:lumMod val="25000"/>
                      <a:lumOff val="75000"/>
                    </a:schemeClr>
                  </a:solidFill>
                </a:rPr>
                <a:t>Project-related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  <a:sym typeface="Roboto Light"/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r>
                <a:rPr lang="it-IT" sz="1800" dirty="0">
                  <a:solidFill>
                    <a:srgbClr val="F3F3F3"/>
                  </a:solidFill>
                  <a:latin typeface="Roboto Light"/>
                  <a:cs typeface="Roboto Light"/>
                  <a:sym typeface="Roboto Light"/>
                </a:rPr>
                <a:t> </a:t>
              </a: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b="1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  <a:p>
              <a:pPr>
                <a:buClr>
                  <a:schemeClr val="bg1">
                    <a:lumMod val="40000"/>
                    <a:lumOff val="60000"/>
                  </a:schemeClr>
                </a:buClr>
              </a:pPr>
              <a:endParaRPr lang="it-IT" b="1" dirty="0">
                <a:solidFill>
                  <a:schemeClr val="bg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0E2100F-11C6-45B6-A914-5CC79355DACD}"/>
                </a:ext>
              </a:extLst>
            </p:cNvPr>
            <p:cNvSpPr txBox="1"/>
            <p:nvPr/>
          </p:nvSpPr>
          <p:spPr>
            <a:xfrm>
              <a:off x="442644" y="2458625"/>
              <a:ext cx="285207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3F3F3"/>
                  </a:solidFill>
                  <a:latin typeface="Roboto Light"/>
                  <a:cs typeface="Roboto Light"/>
                </a:rPr>
                <a:t>Such as efficiency, resolving power, hygroscopicity and sensitivity to temperature.</a:t>
              </a:r>
            </a:p>
            <a:p>
              <a:endParaRPr lang="en-US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  <a:p>
              <a:endParaRPr lang="en-US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  <a:p>
              <a:r>
                <a:rPr lang="en-US" sz="1800" dirty="0">
                  <a:solidFill>
                    <a:srgbClr val="F3F3F3"/>
                  </a:solidFill>
                  <a:latin typeface="Roboto Light"/>
                  <a:cs typeface="Roboto Light"/>
                </a:rPr>
                <a:t>Cost, dimensions and weight, impact resistance and conformity to relevant international standards.</a:t>
              </a:r>
            </a:p>
            <a:p>
              <a:endParaRPr lang="it-IT" sz="1800" dirty="0">
                <a:solidFill>
                  <a:srgbClr val="F3F3F3"/>
                </a:solidFill>
                <a:latin typeface="Roboto Light"/>
                <a:cs typeface="Roboto Light"/>
              </a:endParaRPr>
            </a:p>
          </p:txBody>
        </p:sp>
      </p:grpSp>
      <p:sp>
        <p:nvSpPr>
          <p:cNvPr id="11" name="Ovale 10">
            <a:extLst>
              <a:ext uri="{FF2B5EF4-FFF2-40B4-BE49-F238E27FC236}">
                <a16:creationId xmlns:a16="http://schemas.microsoft.com/office/drawing/2014/main" id="{70C35C60-60F4-42A3-AA66-1C4FBE093128}"/>
              </a:ext>
            </a:extLst>
          </p:cNvPr>
          <p:cNvSpPr/>
          <p:nvPr/>
        </p:nvSpPr>
        <p:spPr>
          <a:xfrm>
            <a:off x="6080350" y="2079191"/>
            <a:ext cx="1397000" cy="4925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24"/>
    </mc:Choice>
    <mc:Fallback xmlns="">
      <p:transition spd="slow" advTm="344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8AE5D1B-4FC2-4883-8046-5F5EC2EC6876}"/>
              </a:ext>
            </a:extLst>
          </p:cNvPr>
          <p:cNvSpPr/>
          <p:nvPr/>
        </p:nvSpPr>
        <p:spPr>
          <a:xfrm>
            <a:off x="76840" y="3073341"/>
            <a:ext cx="6405450" cy="154476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738550" y="-1"/>
            <a:ext cx="3666900" cy="1012767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Gamma Detectors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" name="Google Shape;458;p36">
            <a:extLst>
              <a:ext uri="{FF2B5EF4-FFF2-40B4-BE49-F238E27FC236}">
                <a16:creationId xmlns:a16="http://schemas.microsoft.com/office/drawing/2014/main" id="{3807472F-82BF-4DA8-AB34-C8678E085027}"/>
              </a:ext>
            </a:extLst>
          </p:cNvPr>
          <p:cNvSpPr txBox="1">
            <a:spLocks/>
          </p:cNvSpPr>
          <p:nvPr/>
        </p:nvSpPr>
        <p:spPr>
          <a:xfrm>
            <a:off x="408474" y="1404982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 err="1">
                <a:solidFill>
                  <a:srgbClr val="0E2138"/>
                </a:solidFill>
                <a:latin typeface="Anton"/>
                <a:sym typeface="Anton"/>
              </a:rPr>
              <a:t>Alert</a:t>
            </a:r>
            <a:r>
              <a:rPr lang="it-IT" sz="3000" b="1" dirty="0">
                <a:solidFill>
                  <a:srgbClr val="0E2138"/>
                </a:solidFill>
                <a:latin typeface="Anton"/>
                <a:sym typeface="Anton"/>
              </a:rPr>
              <a:t> Stage</a:t>
            </a:r>
          </a:p>
        </p:txBody>
      </p:sp>
      <p:sp>
        <p:nvSpPr>
          <p:cNvPr id="14" name="Google Shape;458;p36">
            <a:extLst>
              <a:ext uri="{FF2B5EF4-FFF2-40B4-BE49-F238E27FC236}">
                <a16:creationId xmlns:a16="http://schemas.microsoft.com/office/drawing/2014/main" id="{794289AD-F94C-499A-A1FC-2834776DE513}"/>
              </a:ext>
            </a:extLst>
          </p:cNvPr>
          <p:cNvSpPr txBox="1">
            <a:spLocks/>
          </p:cNvSpPr>
          <p:nvPr/>
        </p:nvSpPr>
        <p:spPr>
          <a:xfrm>
            <a:off x="4855287" y="1404982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it-IT" sz="3000" b="1" dirty="0" err="1">
                <a:solidFill>
                  <a:schemeClr val="tx2"/>
                </a:solidFill>
                <a:latin typeface="Anton"/>
                <a:sym typeface="Anton"/>
              </a:rPr>
              <a:t>Identification</a:t>
            </a:r>
            <a:endParaRPr lang="it-IT" sz="3000" b="1" dirty="0">
              <a:solidFill>
                <a:schemeClr val="tx2"/>
              </a:solidFill>
              <a:latin typeface="Anton"/>
              <a:sym typeface="Anton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BB5DB4B-FC63-4AEA-9B0E-E345E2EB0D43}"/>
              </a:ext>
            </a:extLst>
          </p:cNvPr>
          <p:cNvSpPr/>
          <p:nvPr/>
        </p:nvSpPr>
        <p:spPr>
          <a:xfrm>
            <a:off x="4901902" y="2121786"/>
            <a:ext cx="3573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High </a:t>
            </a:r>
            <a:r>
              <a:rPr lang="it-IT" b="1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resolving</a:t>
            </a: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power</a:t>
            </a: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Large sensitive volume</a:t>
            </a: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B1613FB-FB8F-4C70-A6C9-D4E3C25EDB94}"/>
              </a:ext>
            </a:extLst>
          </p:cNvPr>
          <p:cNvSpPr/>
          <p:nvPr/>
        </p:nvSpPr>
        <p:spPr>
          <a:xfrm>
            <a:off x="408474" y="2144438"/>
            <a:ext cx="35736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High </a:t>
            </a:r>
            <a:r>
              <a:rPr lang="it-IT" b="1" dirty="0" err="1">
                <a:solidFill>
                  <a:schemeClr val="accent5"/>
                </a:solidFill>
              </a:rPr>
              <a:t>detection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efficiency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Low </a:t>
            </a:r>
            <a:r>
              <a:rPr lang="it-IT" b="1" dirty="0" err="1">
                <a:solidFill>
                  <a:schemeClr val="accent5"/>
                </a:solidFill>
              </a:rPr>
              <a:t>sensitivity</a:t>
            </a:r>
            <a:r>
              <a:rPr lang="it-IT" b="1" dirty="0">
                <a:solidFill>
                  <a:schemeClr val="accent5"/>
                </a:solidFill>
              </a:rPr>
              <a:t> to background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Fast </a:t>
            </a:r>
            <a:r>
              <a:rPr lang="it-IT" b="1" dirty="0" err="1">
                <a:solidFill>
                  <a:schemeClr val="accent5"/>
                </a:solidFill>
              </a:rPr>
              <a:t>response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60009F-3EA2-4789-9471-38925D581BD1}"/>
              </a:ext>
            </a:extLst>
          </p:cNvPr>
          <p:cNvSpPr/>
          <p:nvPr/>
        </p:nvSpPr>
        <p:spPr>
          <a:xfrm>
            <a:off x="2739576" y="3246620"/>
            <a:ext cx="366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Non hygroscopic and insensitive to temperature variations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Portable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Low cost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Compliant to International Standards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en-GB" b="1" dirty="0">
                <a:solidFill>
                  <a:srgbClr val="FFC000"/>
                </a:solidFill>
              </a:rPr>
              <a:t> 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FCDD5D-C965-46C3-8230-3678F8DD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312" y="1205128"/>
            <a:ext cx="2270500" cy="1696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2" name="Immagine 19">
            <a:extLst>
              <a:ext uri="{FF2B5EF4-FFF2-40B4-BE49-F238E27FC236}">
                <a16:creationId xmlns:a16="http://schemas.microsoft.com/office/drawing/2014/main" id="{46823A29-65BA-4869-B045-A2A66CF90A98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Risultati immagini per regione lazio logo">
            <a:extLst>
              <a:ext uri="{FF2B5EF4-FFF2-40B4-BE49-F238E27FC236}">
                <a16:creationId xmlns:a16="http://schemas.microsoft.com/office/drawing/2014/main" id="{3B0A9219-5788-45D2-8C52-533954819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4E73878-199C-4C5D-A9FA-9FE64CA1AF1F}"/>
              </a:ext>
            </a:extLst>
          </p:cNvPr>
          <p:cNvSpPr/>
          <p:nvPr/>
        </p:nvSpPr>
        <p:spPr>
          <a:xfrm>
            <a:off x="2738550" y="3073340"/>
            <a:ext cx="3760129" cy="15582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EA56DE2-42FC-4D0F-B68A-81201360C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660" y="2598839"/>
            <a:ext cx="228612" cy="133357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F198C62-4E67-4DCB-9C23-68465527F412}"/>
              </a:ext>
            </a:extLst>
          </p:cNvPr>
          <p:cNvSpPr txBox="1"/>
          <p:nvPr/>
        </p:nvSpPr>
        <p:spPr>
          <a:xfrm>
            <a:off x="5461529" y="2529220"/>
            <a:ext cx="13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5E4DC69-5E90-4BA0-8446-5283B0247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0882" y="1253664"/>
            <a:ext cx="228612" cy="13335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44DB92A-5CE6-4ABE-AA31-8B98A1AB62A0}"/>
              </a:ext>
            </a:extLst>
          </p:cNvPr>
          <p:cNvSpPr txBox="1"/>
          <p:nvPr/>
        </p:nvSpPr>
        <p:spPr>
          <a:xfrm>
            <a:off x="3884860" y="1184045"/>
            <a:ext cx="13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73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7"/>
    </mc:Choice>
    <mc:Fallback xmlns="">
      <p:transition spd="slow" advTm="4221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08AE5D1B-4FC2-4883-8046-5F5EC2EC6876}"/>
              </a:ext>
            </a:extLst>
          </p:cNvPr>
          <p:cNvSpPr/>
          <p:nvPr/>
        </p:nvSpPr>
        <p:spPr>
          <a:xfrm>
            <a:off x="76840" y="3073341"/>
            <a:ext cx="6405450" cy="154476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738550" y="-1"/>
            <a:ext cx="3666900" cy="1012767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Gamma Detectors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" name="Google Shape;458;p36">
            <a:extLst>
              <a:ext uri="{FF2B5EF4-FFF2-40B4-BE49-F238E27FC236}">
                <a16:creationId xmlns:a16="http://schemas.microsoft.com/office/drawing/2014/main" id="{3807472F-82BF-4DA8-AB34-C8678E085027}"/>
              </a:ext>
            </a:extLst>
          </p:cNvPr>
          <p:cNvSpPr txBox="1">
            <a:spLocks/>
          </p:cNvSpPr>
          <p:nvPr/>
        </p:nvSpPr>
        <p:spPr>
          <a:xfrm>
            <a:off x="408474" y="1404982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000" b="1" dirty="0" err="1">
                <a:solidFill>
                  <a:srgbClr val="0E2138"/>
                </a:solidFill>
                <a:latin typeface="Anton"/>
                <a:sym typeface="Anton"/>
              </a:rPr>
              <a:t>Alert</a:t>
            </a:r>
            <a:r>
              <a:rPr lang="it-IT" sz="3000" b="1" dirty="0">
                <a:solidFill>
                  <a:srgbClr val="0E2138"/>
                </a:solidFill>
                <a:latin typeface="Anton"/>
                <a:sym typeface="Anton"/>
              </a:rPr>
              <a:t> Stage</a:t>
            </a:r>
          </a:p>
        </p:txBody>
      </p:sp>
      <p:sp>
        <p:nvSpPr>
          <p:cNvPr id="14" name="Google Shape;458;p36">
            <a:extLst>
              <a:ext uri="{FF2B5EF4-FFF2-40B4-BE49-F238E27FC236}">
                <a16:creationId xmlns:a16="http://schemas.microsoft.com/office/drawing/2014/main" id="{794289AD-F94C-499A-A1FC-2834776DE513}"/>
              </a:ext>
            </a:extLst>
          </p:cNvPr>
          <p:cNvSpPr txBox="1">
            <a:spLocks/>
          </p:cNvSpPr>
          <p:nvPr/>
        </p:nvSpPr>
        <p:spPr>
          <a:xfrm>
            <a:off x="4855287" y="1404982"/>
            <a:ext cx="36669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it-IT" sz="3000" b="1" dirty="0" err="1">
                <a:solidFill>
                  <a:schemeClr val="tx2"/>
                </a:solidFill>
                <a:latin typeface="Anton"/>
                <a:sym typeface="Anton"/>
              </a:rPr>
              <a:t>Identification</a:t>
            </a:r>
            <a:endParaRPr lang="it-IT" sz="3000" b="1" dirty="0">
              <a:solidFill>
                <a:schemeClr val="tx2"/>
              </a:solidFill>
              <a:latin typeface="Anton"/>
              <a:sym typeface="Anton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BB5DB4B-FC63-4AEA-9B0E-E345E2EB0D43}"/>
              </a:ext>
            </a:extLst>
          </p:cNvPr>
          <p:cNvSpPr/>
          <p:nvPr/>
        </p:nvSpPr>
        <p:spPr>
          <a:xfrm>
            <a:off x="4901902" y="2121786"/>
            <a:ext cx="35736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High </a:t>
            </a:r>
            <a:r>
              <a:rPr lang="it-IT" b="1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resolving</a:t>
            </a: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power</a:t>
            </a: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Large sensitive volume</a:t>
            </a: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algn="r"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B1613FB-FB8F-4C70-A6C9-D4E3C25EDB94}"/>
              </a:ext>
            </a:extLst>
          </p:cNvPr>
          <p:cNvSpPr/>
          <p:nvPr/>
        </p:nvSpPr>
        <p:spPr>
          <a:xfrm>
            <a:off x="408474" y="2144438"/>
            <a:ext cx="3573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High </a:t>
            </a:r>
            <a:r>
              <a:rPr lang="it-IT" b="1" dirty="0" err="1">
                <a:solidFill>
                  <a:schemeClr val="accent5"/>
                </a:solidFill>
              </a:rPr>
              <a:t>detection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  <a:r>
              <a:rPr lang="it-IT" b="1" dirty="0" err="1">
                <a:solidFill>
                  <a:schemeClr val="accent5"/>
                </a:solidFill>
              </a:rPr>
              <a:t>efficiency</a:t>
            </a:r>
            <a:r>
              <a:rPr lang="it-IT" b="1" dirty="0">
                <a:solidFill>
                  <a:schemeClr val="accent5"/>
                </a:solidFill>
              </a:rPr>
              <a:t> 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Low </a:t>
            </a:r>
            <a:r>
              <a:rPr lang="it-IT" b="1" dirty="0" err="1">
                <a:solidFill>
                  <a:schemeClr val="accent5"/>
                </a:solidFill>
              </a:rPr>
              <a:t>sensitivity</a:t>
            </a:r>
            <a:r>
              <a:rPr lang="it-IT" b="1" dirty="0">
                <a:solidFill>
                  <a:schemeClr val="accent5"/>
                </a:solidFill>
              </a:rPr>
              <a:t> to background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it-IT" b="1" dirty="0">
                <a:solidFill>
                  <a:schemeClr val="accent5"/>
                </a:solidFill>
              </a:rPr>
              <a:t>Fast </a:t>
            </a:r>
            <a:r>
              <a:rPr lang="it-IT" b="1" dirty="0" err="1">
                <a:solidFill>
                  <a:schemeClr val="accent5"/>
                </a:solidFill>
              </a:rPr>
              <a:t>response</a:t>
            </a:r>
            <a:endParaRPr lang="it-IT" b="1" dirty="0">
              <a:solidFill>
                <a:schemeClr val="accent5"/>
              </a:solidFill>
            </a:endParaRP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endParaRPr lang="it-IT" b="1" dirty="0">
              <a:solidFill>
                <a:schemeClr val="accent5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60009F-3EA2-4789-9471-38925D581BD1}"/>
              </a:ext>
            </a:extLst>
          </p:cNvPr>
          <p:cNvSpPr/>
          <p:nvPr/>
        </p:nvSpPr>
        <p:spPr>
          <a:xfrm>
            <a:off x="2739576" y="3246620"/>
            <a:ext cx="366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Non hygroscopic and insensitive to temperature variations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Portable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Low cost</a:t>
            </a:r>
          </a:p>
          <a:p>
            <a:pPr marL="285750" indent="-285750">
              <a:buClr>
                <a:schemeClr val="bg1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Compliant to International Standards</a:t>
            </a:r>
          </a:p>
          <a:p>
            <a:pPr>
              <a:buClr>
                <a:schemeClr val="bg1">
                  <a:lumMod val="40000"/>
                  <a:lumOff val="60000"/>
                </a:schemeClr>
              </a:buClr>
            </a:pPr>
            <a:r>
              <a:rPr lang="en-GB" b="1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3057C14-770F-46C3-BAEB-B2AA9A98F639}"/>
              </a:ext>
            </a:extLst>
          </p:cNvPr>
          <p:cNvSpPr/>
          <p:nvPr/>
        </p:nvSpPr>
        <p:spPr>
          <a:xfrm>
            <a:off x="7292770" y="4089754"/>
            <a:ext cx="914400" cy="665926"/>
          </a:xfrm>
          <a:prstGeom prst="roundRect">
            <a:avLst/>
          </a:prstGeom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1"/>
                </a:solidFill>
                <a:latin typeface="Anton"/>
                <a:sym typeface="Anton"/>
              </a:rPr>
              <a:t>CZT</a:t>
            </a:r>
            <a:endParaRPr lang="it-IT" sz="2000" b="1" dirty="0"/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212BB990-4CBF-49DF-B75A-F8BEE14F26A4}"/>
              </a:ext>
            </a:extLst>
          </p:cNvPr>
          <p:cNvSpPr/>
          <p:nvPr/>
        </p:nvSpPr>
        <p:spPr>
          <a:xfrm>
            <a:off x="870931" y="4089754"/>
            <a:ext cx="1073528" cy="665926"/>
          </a:xfrm>
          <a:prstGeom prst="roundRect">
            <a:avLst/>
          </a:prstGeom>
          <a:ln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err="1">
                <a:solidFill>
                  <a:schemeClr val="accent1"/>
                </a:solidFill>
                <a:latin typeface="Anton"/>
                <a:sym typeface="Anton"/>
              </a:rPr>
              <a:t>CsI</a:t>
            </a:r>
            <a:r>
              <a:rPr lang="it-IT" sz="2000" b="1" dirty="0">
                <a:solidFill>
                  <a:schemeClr val="accent1"/>
                </a:solidFill>
                <a:latin typeface="Anton"/>
                <a:sym typeface="Anton"/>
              </a:rPr>
              <a:t>(</a:t>
            </a:r>
            <a:r>
              <a:rPr lang="it-IT" sz="2000" b="1" dirty="0" err="1">
                <a:solidFill>
                  <a:schemeClr val="accent1"/>
                </a:solidFill>
                <a:latin typeface="Anton"/>
                <a:sym typeface="Anton"/>
              </a:rPr>
              <a:t>Tl</a:t>
            </a:r>
            <a:r>
              <a:rPr lang="it-IT" sz="2000" b="1" dirty="0">
                <a:solidFill>
                  <a:schemeClr val="accent1"/>
                </a:solidFill>
                <a:latin typeface="Anton"/>
                <a:sym typeface="Anton"/>
              </a:rPr>
              <a:t>)</a:t>
            </a:r>
            <a:endParaRPr lang="it-IT" sz="2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FCDD5D-C965-46C3-8230-3678F8DDD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312" y="1205128"/>
            <a:ext cx="2270500" cy="1696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2" name="Immagine 19">
            <a:extLst>
              <a:ext uri="{FF2B5EF4-FFF2-40B4-BE49-F238E27FC236}">
                <a16:creationId xmlns:a16="http://schemas.microsoft.com/office/drawing/2014/main" id="{46823A29-65BA-4869-B045-A2A66CF90A98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1" y="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15" name="Picture 2" descr="Risultati immagini per regione lazio logo">
            <a:extLst>
              <a:ext uri="{FF2B5EF4-FFF2-40B4-BE49-F238E27FC236}">
                <a16:creationId xmlns:a16="http://schemas.microsoft.com/office/drawing/2014/main" id="{3B0A9219-5788-45D2-8C52-533954819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8022886" y="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4E73878-199C-4C5D-A9FA-9FE64CA1AF1F}"/>
              </a:ext>
            </a:extLst>
          </p:cNvPr>
          <p:cNvSpPr/>
          <p:nvPr/>
        </p:nvSpPr>
        <p:spPr>
          <a:xfrm>
            <a:off x="2738550" y="3073340"/>
            <a:ext cx="3760129" cy="15582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17"/>
    </mc:Choice>
    <mc:Fallback xmlns="">
      <p:transition spd="slow" advTm="4221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360;p32">
            <a:extLst>
              <a:ext uri="{FF2B5EF4-FFF2-40B4-BE49-F238E27FC236}">
                <a16:creationId xmlns:a16="http://schemas.microsoft.com/office/drawing/2014/main" id="{1977EF70-33BF-4CCB-A8BA-4B7508DC93F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66650" y="218505"/>
            <a:ext cx="58107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 err="1">
                <a:solidFill>
                  <a:srgbClr val="F9C358"/>
                </a:solidFill>
              </a:rPr>
              <a:t>Alert</a:t>
            </a:r>
            <a:r>
              <a:rPr lang="it-IT" sz="3000" dirty="0">
                <a:solidFill>
                  <a:srgbClr val="F9C358"/>
                </a:solidFill>
              </a:rPr>
              <a:t> Stage - </a:t>
            </a:r>
            <a:r>
              <a:rPr lang="it-IT" sz="3000" dirty="0" err="1">
                <a:solidFill>
                  <a:srgbClr val="F9C358"/>
                </a:solidFill>
              </a:rPr>
              <a:t>CsI</a:t>
            </a:r>
            <a:r>
              <a:rPr lang="it-IT" sz="3000" dirty="0">
                <a:solidFill>
                  <a:srgbClr val="F9C358"/>
                </a:solidFill>
              </a:rPr>
              <a:t>(</a:t>
            </a:r>
            <a:r>
              <a:rPr lang="it-IT" sz="3000" dirty="0" err="1">
                <a:solidFill>
                  <a:srgbClr val="F9C358"/>
                </a:solidFill>
              </a:rPr>
              <a:t>Tl</a:t>
            </a:r>
            <a:r>
              <a:rPr lang="it-IT" sz="3000" dirty="0">
                <a:solidFill>
                  <a:srgbClr val="F9C358"/>
                </a:solidFill>
              </a:rPr>
              <a:t>)</a:t>
            </a:r>
          </a:p>
        </p:txBody>
      </p:sp>
      <p:pic>
        <p:nvPicPr>
          <p:cNvPr id="9" name="Picture 2" descr="Risultati immagini per regione lazio logo">
            <a:extLst>
              <a:ext uri="{FF2B5EF4-FFF2-40B4-BE49-F238E27FC236}">
                <a16:creationId xmlns:a16="http://schemas.microsoft.com/office/drawing/2014/main" id="{E3AFEE50-9387-464D-96D4-ED6591185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t="3305" r="4543" b="12064"/>
          <a:stretch/>
        </p:blipFill>
        <p:spPr bwMode="auto">
          <a:xfrm>
            <a:off x="7977166" y="10160"/>
            <a:ext cx="1121114" cy="520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9">
            <a:extLst>
              <a:ext uri="{FF2B5EF4-FFF2-40B4-BE49-F238E27FC236}">
                <a16:creationId xmlns:a16="http://schemas.microsoft.com/office/drawing/2014/main" id="{0FC0BF3B-0CB4-40A2-A2FE-D772E8A655D9}"/>
              </a:ext>
            </a:extLst>
          </p:cNvPr>
          <p:cNvPicPr/>
          <p:nvPr/>
        </p:nvPicPr>
        <p:blipFill rotWithShape="1">
          <a:blip r:embed="rId4"/>
          <a:srcRect r="23195"/>
          <a:stretch/>
        </p:blipFill>
        <p:spPr>
          <a:xfrm>
            <a:off x="0" y="-9090"/>
            <a:ext cx="1004958" cy="698321"/>
          </a:xfrm>
          <a:prstGeom prst="rect">
            <a:avLst/>
          </a:prstGeom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14ED11-F126-45CE-98F7-15A9E091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199" y="427130"/>
            <a:ext cx="177809" cy="196860"/>
          </a:xfrm>
          <a:prstGeom prst="rect">
            <a:avLst/>
          </a:prstGeom>
        </p:spPr>
      </p:pic>
      <p:sp>
        <p:nvSpPr>
          <p:cNvPr id="16" name="Google Shape;361;p32">
            <a:extLst>
              <a:ext uri="{FF2B5EF4-FFF2-40B4-BE49-F238E27FC236}">
                <a16:creationId xmlns:a16="http://schemas.microsoft.com/office/drawing/2014/main" id="{7BC6C34F-B08E-4B54-95BC-97EF26EB76E5}"/>
              </a:ext>
            </a:extLst>
          </p:cNvPr>
          <p:cNvSpPr txBox="1">
            <a:spLocks/>
          </p:cNvSpPr>
          <p:nvPr/>
        </p:nvSpPr>
        <p:spPr>
          <a:xfrm>
            <a:off x="146050" y="1407658"/>
            <a:ext cx="7473949" cy="31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400" b="0" i="0" u="none" strike="noStrike" cap="none">
                <a:solidFill>
                  <a:srgbClr val="F3F3F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sz="10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It was chosen a cylindrical </a:t>
            </a:r>
            <a:r>
              <a:rPr lang="en-US" sz="1800" dirty="0" err="1">
                <a:solidFill>
                  <a:srgbClr val="F3F3F3"/>
                </a:solidFill>
              </a:rPr>
              <a:t>CsI</a:t>
            </a:r>
            <a:r>
              <a:rPr lang="en-US" sz="1800" dirty="0">
                <a:solidFill>
                  <a:srgbClr val="F3F3F3"/>
                </a:solidFill>
              </a:rPr>
              <a:t>(Tl) crystal 51 mm h x 51 mm Ø</a:t>
            </a:r>
          </a:p>
          <a:p>
            <a:pPr marL="139700" indent="0">
              <a:buClr>
                <a:srgbClr val="F3F3F3"/>
              </a:buClr>
              <a:buSzPts val="1400"/>
            </a:pPr>
            <a:endParaRPr lang="en-US" sz="1800" dirty="0">
              <a:solidFill>
                <a:srgbClr val="F3F3F3"/>
              </a:solidFill>
            </a:endParaRPr>
          </a:p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We tested and compared three different light reading systems:</a:t>
            </a:r>
          </a:p>
          <a:p>
            <a:pPr marL="139700" indent="0">
              <a:buClr>
                <a:srgbClr val="F3F3F3"/>
              </a:buClr>
              <a:buSzPts val="1400"/>
            </a:pPr>
            <a:endParaRPr lang="en-US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Photodiode</a:t>
            </a: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US" sz="1800" b="1" dirty="0" err="1">
                <a:solidFill>
                  <a:schemeClr val="accent5">
                    <a:lumMod val="25000"/>
                    <a:lumOff val="75000"/>
                  </a:schemeClr>
                </a:solidFill>
              </a:rPr>
              <a:t>SiPM</a:t>
            </a:r>
            <a:endParaRPr lang="en-US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882650" lvl="1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r>
              <a:rPr lang="en-US" sz="1800" b="1" dirty="0">
                <a:solidFill>
                  <a:schemeClr val="accent5">
                    <a:lumMod val="25000"/>
                    <a:lumOff val="75000"/>
                  </a:schemeClr>
                </a:solidFill>
              </a:rPr>
              <a:t>Phototube</a:t>
            </a:r>
          </a:p>
          <a:p>
            <a:pPr marL="425450" indent="-285750">
              <a:buClr>
                <a:srgbClr val="F3F3F3"/>
              </a:buClr>
              <a:buSzPts val="1400"/>
              <a:buFont typeface="Wingdings" pitchFamily="2" charset="2"/>
              <a:buChar char="v"/>
            </a:pPr>
            <a:endParaRPr lang="en-US" sz="1800" b="1" dirty="0">
              <a:solidFill>
                <a:schemeClr val="accent5">
                  <a:lumMod val="25000"/>
                  <a:lumOff val="75000"/>
                </a:schemeClr>
              </a:solidFill>
            </a:endParaRPr>
          </a:p>
          <a:p>
            <a:pPr marL="139700" indent="0">
              <a:buClr>
                <a:srgbClr val="F3F3F3"/>
              </a:buClr>
              <a:buSzPts val="1400"/>
            </a:pPr>
            <a:r>
              <a:rPr lang="en-US" sz="1800" dirty="0"/>
              <a:t>All detectors were calibrated employing point-like sources. Their </a:t>
            </a:r>
            <a:r>
              <a:rPr lang="en-US" sz="1800" dirty="0">
                <a:solidFill>
                  <a:srgbClr val="92D050"/>
                </a:solidFill>
              </a:rPr>
              <a:t>efficiency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92D050"/>
                </a:solidFill>
              </a:rPr>
              <a:t>energy resolution</a:t>
            </a:r>
            <a:r>
              <a:rPr lang="en-US" sz="1800" dirty="0"/>
              <a:t> were measured and evaluated.</a:t>
            </a:r>
          </a:p>
        </p:txBody>
      </p:sp>
    </p:spTree>
    <p:extLst>
      <p:ext uri="{BB962C8B-B14F-4D97-AF65-F5344CB8AC3E}">
        <p14:creationId xmlns:p14="http://schemas.microsoft.com/office/powerpoint/2010/main" val="7317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26"/>
    </mc:Choice>
    <mc:Fallback xmlns="">
      <p:transition spd="slow" advTm="75626"/>
    </mc:Fallback>
  </mc:AlternateContent>
</p:sld>
</file>

<file path=ppt/theme/theme1.xml><?xml version="1.0" encoding="utf-8"?>
<a:theme xmlns:a="http://schemas.openxmlformats.org/drawingml/2006/main" name="Safety Consulting by Slidesgo">
  <a:themeElements>
    <a:clrScheme name="Simple Light">
      <a:dk1>
        <a:srgbClr val="0E2138"/>
      </a:dk1>
      <a:lt1>
        <a:srgbClr val="757F8C"/>
      </a:lt1>
      <a:dk2>
        <a:srgbClr val="C9D4DC"/>
      </a:dk2>
      <a:lt2>
        <a:srgbClr val="F3F3F3"/>
      </a:lt2>
      <a:accent1>
        <a:srgbClr val="F9C358"/>
      </a:accent1>
      <a:accent2>
        <a:srgbClr val="FFD966"/>
      </a:accent2>
      <a:accent3>
        <a:srgbClr val="FFE599"/>
      </a:accent3>
      <a:accent4>
        <a:srgbClr val="FFF2CC"/>
      </a:accent4>
      <a:accent5>
        <a:srgbClr val="0E2138"/>
      </a:accent5>
      <a:accent6>
        <a:srgbClr val="757F8C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5389</TotalTime>
  <Words>1057</Words>
  <Application>Microsoft Office PowerPoint</Application>
  <PresentationFormat>Presentazione su schermo (16:9)</PresentationFormat>
  <Paragraphs>350</Paragraphs>
  <Slides>22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3" baseType="lpstr">
      <vt:lpstr>Muli</vt:lpstr>
      <vt:lpstr>Cambria Math</vt:lpstr>
      <vt:lpstr>Wingdings</vt:lpstr>
      <vt:lpstr>Fira Sans Extra Condensed Medium</vt:lpstr>
      <vt:lpstr>Advent Pro SemiBold</vt:lpstr>
      <vt:lpstr>Roboto Condensed Light</vt:lpstr>
      <vt:lpstr>Arial</vt:lpstr>
      <vt:lpstr>Roboto Light</vt:lpstr>
      <vt:lpstr>Times New Roman</vt:lpstr>
      <vt:lpstr>Anton</vt:lpstr>
      <vt:lpstr>Safety Consulting by Slidesgo</vt:lpstr>
      <vt:lpstr>SICURA  Gamma and X ray detectors</vt:lpstr>
      <vt:lpstr>Probe design</vt:lpstr>
      <vt:lpstr>CONTENTS OF THIS CONTRIBUTION</vt:lpstr>
      <vt:lpstr>Two detectors</vt:lpstr>
      <vt:lpstr>Detectors Choice</vt:lpstr>
      <vt:lpstr>Detectors Choice</vt:lpstr>
      <vt:lpstr>Gamma Detectors</vt:lpstr>
      <vt:lpstr>Gamma Detectors</vt:lpstr>
      <vt:lpstr>Alert Stage - CsI(Tl)</vt:lpstr>
      <vt:lpstr>Presentazione standard di PowerPoint</vt:lpstr>
      <vt:lpstr>Measurements</vt:lpstr>
      <vt:lpstr>Identification Stage - CZT</vt:lpstr>
      <vt:lpstr>Simulations</vt:lpstr>
      <vt:lpstr>Presentazione standard di PowerPoint</vt:lpstr>
      <vt:lpstr>Presentazione standard di PowerPoint</vt:lpstr>
      <vt:lpstr>Presentazione standard di PowerPoint</vt:lpstr>
      <vt:lpstr>References</vt:lpstr>
      <vt:lpstr>Thanks for your attention!!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SICURA</dc:title>
  <cp:lastModifiedBy>Luca Menzio</cp:lastModifiedBy>
  <cp:revision>193</cp:revision>
  <dcterms:modified xsi:type="dcterms:W3CDTF">2020-12-13T19:16:08Z</dcterms:modified>
</cp:coreProperties>
</file>