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75" r:id="rId8"/>
    <p:sldId id="264" r:id="rId9"/>
    <p:sldId id="267" r:id="rId10"/>
    <p:sldId id="265" r:id="rId11"/>
    <p:sldId id="268" r:id="rId12"/>
    <p:sldId id="269" r:id="rId13"/>
    <p:sldId id="260" r:id="rId14"/>
    <p:sldId id="261" r:id="rId15"/>
    <p:sldId id="271" r:id="rId16"/>
    <p:sldId id="272" r:id="rId17"/>
    <p:sldId id="273" r:id="rId18"/>
    <p:sldId id="274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90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64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5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38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17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19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5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1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7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3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25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0EEC8-5B96-4135-A015-3F22CE5087E3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2F9BA-2B73-4E5B-86D3-B0FEDF5FBA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55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7914B-6A5A-4AC4-B0B4-3C714759D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097" y="2035976"/>
            <a:ext cx="7772400" cy="2387600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Sonda SICURA: </a:t>
            </a:r>
            <a:b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monitoraggio online e sistema di </a:t>
            </a:r>
            <a:r>
              <a:rPr lang="it-IT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alert</a:t>
            </a:r>
            <a:endParaRPr lang="it-IT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2B311BD-280B-46BB-93AD-40F13180F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21595"/>
            <a:ext cx="9144000" cy="936405"/>
          </a:xfrm>
        </p:spPr>
        <p:txBody>
          <a:bodyPr>
            <a:normAutofit/>
          </a:bodyPr>
          <a:lstStyle/>
          <a:p>
            <a:pPr marL="342900" indent="-342900">
              <a:buAutoNum type="alphaUcPeriod"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Scordo, Frascati, 14/12/2020 </a:t>
            </a:r>
          </a:p>
          <a:p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SICURA Day: Metodi innovativi per la sicurezza radiologica. Presentazione del sistema SICURA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8" y="11025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28" y="243281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02" y="6997"/>
            <a:ext cx="1942909" cy="122113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CBDE0EF-EC19-4ECB-ADF6-9B0AF0E680A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94961" y="1332291"/>
            <a:ext cx="1728000" cy="1720800"/>
          </a:xfrm>
          <a:prstGeom prst="rect">
            <a:avLst/>
          </a:prstGeom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D66BB14-E7DE-4A21-80F2-C49468856E5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17440" y="4195035"/>
            <a:ext cx="1726560" cy="1726560"/>
          </a:xfrm>
          <a:prstGeom prst="rect">
            <a:avLst/>
          </a:prstGeom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48A90CB-D853-4684-9841-E373D10AD9E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229633" y="1514694"/>
            <a:ext cx="1920240" cy="1440000"/>
          </a:xfrm>
          <a:prstGeom prst="rect">
            <a:avLst/>
          </a:prstGeom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8C8798C-3D49-4F95-B656-AC57473B8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8030" y="3806303"/>
            <a:ext cx="2072082" cy="244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3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CAD16AF1-5A77-4AD4-813C-0D582ECBE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6" y="550550"/>
            <a:ext cx="5376544" cy="5243608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50" y="5727210"/>
            <a:ext cx="1673482" cy="10518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E13E95E5-5DE5-4C61-BB3F-3DCC73B28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60854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Acquisizioni e </a:t>
            </a:r>
            <a:r>
              <a:rPr lang="it-IT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Alert</a:t>
            </a:r>
            <a:endParaRPr lang="it-IT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1DB259-A209-4F00-8C53-94594FC8132C}"/>
              </a:ext>
            </a:extLst>
          </p:cNvPr>
          <p:cNvSpPr txBox="1"/>
          <p:nvPr/>
        </p:nvSpPr>
        <p:spPr>
          <a:xfrm>
            <a:off x="2906956" y="1940618"/>
            <a:ext cx="43176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Pannello Gestione Acquisizioni: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Visualizzazioni acquisizioni esistenti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Gestione (crea/cancella) delle varie acquisizioni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Impostazione del tempo di acquisizione per i 3 rivelatori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Gestione e analisi degli spettri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DC96DB-7317-4192-957E-CE8637DDD807}"/>
              </a:ext>
            </a:extLst>
          </p:cNvPr>
          <p:cNvSpPr txBox="1"/>
          <p:nvPr/>
        </p:nvSpPr>
        <p:spPr>
          <a:xfrm>
            <a:off x="2906956" y="3810104"/>
            <a:ext cx="44166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Una volta acquisito lo spettro voluto, questo può essere caricato su due </a:t>
            </a:r>
            <a:r>
              <a:rPr lang="it-IT" sz="1600" dirty="0" err="1"/>
              <a:t>DataSet</a:t>
            </a:r>
            <a:r>
              <a:rPr lang="it-IT" sz="1600" dirty="0"/>
              <a:t> diversi in modo da permettere confronti tra due misure (anche di rivelatori diversi)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C29CAD-E79F-4ED1-BDE3-26F1B3F0BEDF}"/>
              </a:ext>
            </a:extLst>
          </p:cNvPr>
          <p:cNvSpPr txBox="1"/>
          <p:nvPr/>
        </p:nvSpPr>
        <p:spPr>
          <a:xfrm>
            <a:off x="2934477" y="5008653"/>
            <a:ext cx="4251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Lo spettro caricato può (non necessariamente deve) essere visualizzato graficamente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D9DEA5-1D07-41D5-B848-C0DBEF1E5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56" y="1512324"/>
            <a:ext cx="4317632" cy="425935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0A8D4D8-E05B-4742-9FF2-49D044E2C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94" y="671452"/>
            <a:ext cx="5274960" cy="508885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A9C15F-0B46-4332-9695-0F9ED91E4B1D}"/>
              </a:ext>
            </a:extLst>
          </p:cNvPr>
          <p:cNvSpPr txBox="1"/>
          <p:nvPr/>
        </p:nvSpPr>
        <p:spPr>
          <a:xfrm>
            <a:off x="5187801" y="3506829"/>
            <a:ext cx="2642532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ym typeface="Wingdings" panose="05000000000000000000" pitchFamily="2" charset="2"/>
              </a:rPr>
              <a:t>Analisi dello spettro e primo livello di allarme (</a:t>
            </a:r>
            <a:r>
              <a:rPr lang="it-IT" sz="1600" dirty="0" err="1">
                <a:sym typeface="Wingdings" panose="05000000000000000000" pitchFamily="2" charset="2"/>
              </a:rPr>
              <a:t>CsI</a:t>
            </a:r>
            <a:r>
              <a:rPr lang="it-IT" sz="1600" dirty="0">
                <a:sym typeface="Wingdings" panose="05000000000000000000" pitchFamily="2" charset="2"/>
              </a:rPr>
              <a:t>)</a:t>
            </a:r>
            <a:endParaRPr lang="it-IT" sz="16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D10F3C8-FFDF-487C-8FAE-5CE5992E325B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2256639" y="3799217"/>
            <a:ext cx="2931162" cy="144390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57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E813AEF2-A378-4F19-BE29-1F9B29517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6" y="550550"/>
            <a:ext cx="5376544" cy="5243608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01" y="5529365"/>
            <a:ext cx="1942909" cy="122113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EBCCAC1-BEFB-4B9A-A122-02630DFCD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62" y="1554508"/>
            <a:ext cx="5636832" cy="384273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6DCEEA89-19D1-416A-BCCB-93B1E87655D9}"/>
              </a:ext>
            </a:extLst>
          </p:cNvPr>
          <p:cNvSpPr txBox="1">
            <a:spLocks/>
          </p:cNvSpPr>
          <p:nvPr/>
        </p:nvSpPr>
        <p:spPr>
          <a:xfrm>
            <a:off x="0" y="-192947"/>
            <a:ext cx="9144000" cy="788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>
                <a:latin typeface="Times New Roman" panose="02020603050405020304" pitchFamily="18" charset="0"/>
                <a:cs typeface="Times New Roman" panose="02020603050405020304" pitchFamily="18" charset="0"/>
              </a:rPr>
              <a:t>Misure con </a:t>
            </a:r>
            <a:r>
              <a:rPr lang="it-IT" sz="4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4400">
                <a:latin typeface="Times New Roman" panose="02020603050405020304" pitchFamily="18" charset="0"/>
                <a:cs typeface="Times New Roman" panose="02020603050405020304" pitchFamily="18" charset="0"/>
              </a:rPr>
              <a:t>He: bunker @ ENEA</a:t>
            </a:r>
            <a:endParaRPr lang="it-IT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4DE3B1-0AD0-46E0-9FAD-085993BF6B4F}"/>
              </a:ext>
            </a:extLst>
          </p:cNvPr>
          <p:cNvSpPr txBox="1"/>
          <p:nvPr/>
        </p:nvSpPr>
        <p:spPr>
          <a:xfrm>
            <a:off x="4920143" y="72774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 valori dei potenziometri digitali per il rivelatore </a:t>
            </a:r>
            <a:r>
              <a:rPr lang="it-IT" baseline="30000" dirty="0"/>
              <a:t>3</a:t>
            </a:r>
            <a:r>
              <a:rPr lang="it-IT" dirty="0"/>
              <a:t>He sono fissi e non modificabili</a:t>
            </a:r>
          </a:p>
        </p:txBody>
      </p:sp>
    </p:spTree>
    <p:extLst>
      <p:ext uri="{BB962C8B-B14F-4D97-AF65-F5344CB8AC3E}">
        <p14:creationId xmlns:p14="http://schemas.microsoft.com/office/powerpoint/2010/main" val="4105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700DFF2C-F9EB-4CB7-A70A-1D8D17F7F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" y="609760"/>
            <a:ext cx="2916223" cy="5184397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45F7F66-BA28-41BA-8218-7B99C231A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1862066"/>
            <a:ext cx="1979802" cy="351964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543C24C-6039-47C5-8BAC-86825D01C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9" y="-171799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Compatibile con qualsiasi dispositivo</a:t>
            </a: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47210DB7-6E09-4C09-8BC1-EF174A01E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76" y="1862065"/>
            <a:ext cx="1979802" cy="351964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52B202E-D48F-442B-9084-C77D5C818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75" y="679508"/>
            <a:ext cx="2916223" cy="5184398"/>
          </a:xfrm>
          <a:prstGeom prst="rect">
            <a:avLst/>
          </a:prstGeom>
        </p:spPr>
      </p:pic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9331AC64-936E-4108-A166-3C1243366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40" y="679508"/>
            <a:ext cx="2916223" cy="518439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1990A38-E647-496C-8EB6-0711BE544F0E}"/>
              </a:ext>
            </a:extLst>
          </p:cNvPr>
          <p:cNvSpPr txBox="1"/>
          <p:nvPr/>
        </p:nvSpPr>
        <p:spPr>
          <a:xfrm>
            <a:off x="4400810" y="1733696"/>
            <a:ext cx="47020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sistema di controllo e monitoraggio dati di SICURA è compatibile con qualsiasi dispositivo dotato di connessione WiFi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E56F7B-9920-42BA-8AEF-592E3056A21E}"/>
              </a:ext>
            </a:extLst>
          </p:cNvPr>
          <p:cNvSpPr txBox="1"/>
          <p:nvPr/>
        </p:nvSpPr>
        <p:spPr>
          <a:xfrm>
            <a:off x="50536" y="2010695"/>
            <a:ext cx="41683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Come per i browser Windows / Linux anche su Safari (iPhone) è possibile caricare la pagina di SICURA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3F1D3B-C335-48E4-96AD-0014554D48AE}"/>
              </a:ext>
            </a:extLst>
          </p:cNvPr>
          <p:cNvSpPr txBox="1"/>
          <p:nvPr/>
        </p:nvSpPr>
        <p:spPr>
          <a:xfrm>
            <a:off x="50536" y="3004281"/>
            <a:ext cx="4168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Il file index.htm e le funzioni JAVA/PHP contenute sono già scritti per assicurare compatibilità con tutti i browser e </a:t>
            </a:r>
            <a:r>
              <a:rPr lang="it-IT" sz="1800" dirty="0" err="1"/>
              <a:t>riscalare</a:t>
            </a:r>
            <a:r>
              <a:rPr lang="it-IT" sz="1800" dirty="0"/>
              <a:t> le dimensioni per la modalità mobile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1313C66-6C66-40EB-92A3-2EFD00D9DB56}"/>
              </a:ext>
            </a:extLst>
          </p:cNvPr>
          <p:cNvSpPr txBox="1"/>
          <p:nvPr/>
        </p:nvSpPr>
        <p:spPr>
          <a:xfrm>
            <a:off x="50536" y="4318800"/>
            <a:ext cx="4168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Anche i selettori si adattano alla modalità mobile dei diversi dispositivi</a:t>
            </a:r>
            <a:endParaRPr lang="it-IT" dirty="0"/>
          </a:p>
        </p:txBody>
      </p:sp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D30C8F06-0542-4E0F-9CCD-5C8228BF9F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10" y="679505"/>
            <a:ext cx="2916223" cy="518439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0F16894-F384-4059-938B-EDB1559730BE}"/>
              </a:ext>
            </a:extLst>
          </p:cNvPr>
          <p:cNvSpPr txBox="1"/>
          <p:nvPr/>
        </p:nvSpPr>
        <p:spPr>
          <a:xfrm>
            <a:off x="50536" y="4958353"/>
            <a:ext cx="4168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Gli spettri e l’analisi sono anch’essi </a:t>
            </a:r>
            <a:r>
              <a:rPr lang="it-IT" sz="1800" dirty="0" err="1"/>
              <a:t>riscalati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80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F6D261-9040-46B4-ADC8-EDE6D5912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9" y="666517"/>
            <a:ext cx="3654064" cy="5026144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ED715667-0871-4F5D-BD9A-4A2925D4E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87964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Arduino -&gt; HTML/PHP/JAVA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02AB6C8-F9B5-48F7-B64D-F0480FB4DB46}"/>
              </a:ext>
            </a:extLst>
          </p:cNvPr>
          <p:cNvSpPr txBox="1"/>
          <p:nvPr/>
        </p:nvSpPr>
        <p:spPr>
          <a:xfrm>
            <a:off x="3875714" y="1012419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Il cuore del software di acquisizione e gestione degli spettri è affidato ad Arduino MEGA.</a:t>
            </a:r>
          </a:p>
          <a:p>
            <a:endParaRPr lang="it-IT" dirty="0"/>
          </a:p>
          <a:p>
            <a:r>
              <a:rPr lang="it-IT" dirty="0"/>
              <a:t>Il firmware, precaricato su microSD per l’utente finale, si compone di: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Sketch Arduino per loop principale (gestione seriale, </a:t>
            </a:r>
            <a:r>
              <a:rPr lang="it-IT" dirty="0" err="1"/>
              <a:t>wifi</a:t>
            </a:r>
            <a:r>
              <a:rPr lang="it-IT" dirty="0"/>
              <a:t>, comunicazione asincrona, </a:t>
            </a:r>
            <a:r>
              <a:rPr lang="it-IT" dirty="0" err="1"/>
              <a:t>ecc</a:t>
            </a:r>
            <a:r>
              <a:rPr lang="it-IT" dirty="0"/>
              <a:t>)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SICURA_config_gen.h</a:t>
            </a:r>
            <a:r>
              <a:rPr lang="it-IT" dirty="0"/>
              <a:t>: file di configurazione generale (password WiFi, </a:t>
            </a:r>
            <a:r>
              <a:rPr lang="it-IT" dirty="0" err="1"/>
              <a:t>ecc</a:t>
            </a:r>
            <a:r>
              <a:rPr lang="it-IT" dirty="0"/>
              <a:t>)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sdrw.h</a:t>
            </a:r>
            <a:r>
              <a:rPr lang="it-IT" dirty="0"/>
              <a:t>: libreria per scrittura/lettura su microSD</a:t>
            </a:r>
          </a:p>
          <a:p>
            <a:pPr marL="285750" indent="-285750">
              <a:buFontTx/>
              <a:buChar char="-"/>
            </a:pPr>
            <a:r>
              <a:rPr lang="it-IT" dirty="0"/>
              <a:t>talk2mab.h: libreria per protocollo di comunicazione seriale con la MAB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7802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803BFB2-994D-472C-9D2C-3677B1FF2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9174"/>
            <a:ext cx="9144000" cy="351474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DAA46BB-1E0E-4408-9AEF-54CF70D0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9067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storage su Micro SD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DB17743-85FC-46DD-B278-15F91E391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9174"/>
            <a:ext cx="4410635" cy="200431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8BEA2E-4645-4F60-B0F4-E697869C33C9}"/>
              </a:ext>
            </a:extLst>
          </p:cNvPr>
          <p:cNvSpPr txBox="1"/>
          <p:nvPr/>
        </p:nvSpPr>
        <p:spPr>
          <a:xfrm>
            <a:off x="24179" y="424118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Lo storage dei dati e la gestione dell’interfaccia web sono invece fisicamente localizzati sulla microSD nello </a:t>
            </a:r>
            <a:r>
              <a:rPr lang="it-IT" dirty="0" err="1"/>
              <a:t>shield</a:t>
            </a:r>
            <a:r>
              <a:rPr lang="it-IT" dirty="0"/>
              <a:t> WiFi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5FEEDF-825B-4B0E-BB99-F314373CC1F1}"/>
              </a:ext>
            </a:extLst>
          </p:cNvPr>
          <p:cNvSpPr txBox="1"/>
          <p:nvPr/>
        </p:nvSpPr>
        <p:spPr>
          <a:xfrm>
            <a:off x="24179" y="519998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 dati sono organizzati in siti di lavoro e corrispondenti fondi e acquisizioni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911A9BF-A8DA-472F-B0E5-D433543AD2DF}"/>
              </a:ext>
            </a:extLst>
          </p:cNvPr>
          <p:cNvSpPr txBox="1"/>
          <p:nvPr/>
        </p:nvSpPr>
        <p:spPr>
          <a:xfrm>
            <a:off x="4572000" y="715281"/>
            <a:ext cx="47020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/>
              <a:t>Energyscale</a:t>
            </a:r>
            <a:r>
              <a:rPr lang="it-IT" dirty="0"/>
              <a:t>: cartella con le calibrazioni corrispondenti ai set di potenziometri digitali selezionabili in fase di acquisizione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C9B9DA-465E-48F0-B451-D489D595A9AF}"/>
              </a:ext>
            </a:extLst>
          </p:cNvPr>
          <p:cNvSpPr txBox="1"/>
          <p:nvPr/>
        </p:nvSpPr>
        <p:spPr>
          <a:xfrm>
            <a:off x="4572000" y="1658020"/>
            <a:ext cx="4702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/>
              <a:t>Js</a:t>
            </a:r>
            <a:r>
              <a:rPr lang="it-IT" i="1" dirty="0"/>
              <a:t>:</a:t>
            </a:r>
            <a:r>
              <a:rPr lang="it-IT" dirty="0"/>
              <a:t> cartella gli script JAVA per la visualizzazione grafica degli spettri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9BCCB3F-0654-40CA-931C-33AB885E6D38}"/>
              </a:ext>
            </a:extLst>
          </p:cNvPr>
          <p:cNvSpPr txBox="1"/>
          <p:nvPr/>
        </p:nvSpPr>
        <p:spPr>
          <a:xfrm>
            <a:off x="4572000" y="2424792"/>
            <a:ext cx="4702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/>
              <a:t>Base-</a:t>
            </a:r>
            <a:r>
              <a:rPr lang="it-IT" i="1" dirty="0" err="1"/>
              <a:t>config</a:t>
            </a:r>
            <a:r>
              <a:rPr lang="it-IT" i="1" dirty="0"/>
              <a:t> / </a:t>
            </a:r>
            <a:r>
              <a:rPr lang="it-IT" i="1" dirty="0" err="1"/>
              <a:t>config.json</a:t>
            </a:r>
            <a:r>
              <a:rPr lang="it-IT" i="1" dirty="0"/>
              <a:t>:</a:t>
            </a:r>
            <a:r>
              <a:rPr lang="it-IT" dirty="0"/>
              <a:t> file di configurazione generali per la pagina web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2411319-FF9A-47B9-AF96-50865017FF5C}"/>
              </a:ext>
            </a:extLst>
          </p:cNvPr>
          <p:cNvSpPr txBox="1"/>
          <p:nvPr/>
        </p:nvSpPr>
        <p:spPr>
          <a:xfrm>
            <a:off x="4572000" y="3095912"/>
            <a:ext cx="47020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/>
              <a:t>index.htm: </a:t>
            </a:r>
            <a:r>
              <a:rPr lang="it-IT" dirty="0"/>
              <a:t>è la pagina web di SICURA che gestisce e smista l’intero sistema di domanda e risposta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6AE9AF5-CAE7-4D61-8BF2-0F5E2E6898B3}"/>
              </a:ext>
            </a:extLst>
          </p:cNvPr>
          <p:cNvSpPr txBox="1"/>
          <p:nvPr/>
        </p:nvSpPr>
        <p:spPr>
          <a:xfrm>
            <a:off x="4572000" y="4049371"/>
            <a:ext cx="4702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/>
              <a:t>lang</a:t>
            </a:r>
            <a:r>
              <a:rPr lang="it-IT" i="1" dirty="0"/>
              <a:t>-#.</a:t>
            </a:r>
            <a:r>
              <a:rPr lang="it-IT" i="1" dirty="0" err="1"/>
              <a:t>json</a:t>
            </a:r>
            <a:r>
              <a:rPr lang="it-IT" i="1" dirty="0"/>
              <a:t>: </a:t>
            </a:r>
            <a:r>
              <a:rPr lang="it-IT" dirty="0"/>
              <a:t>sono i file di configurazione per la lingua italiana e inglese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6835050-7924-45FC-9405-3A0336574C2C}"/>
              </a:ext>
            </a:extLst>
          </p:cNvPr>
          <p:cNvSpPr txBox="1"/>
          <p:nvPr/>
        </p:nvSpPr>
        <p:spPr>
          <a:xfrm>
            <a:off x="4572000" y="4768986"/>
            <a:ext cx="4702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/>
              <a:t>style.css: </a:t>
            </a:r>
            <a:r>
              <a:rPr lang="it-IT" dirty="0"/>
              <a:t>è il file che gestisce la grafica (colori, font, </a:t>
            </a:r>
            <a:r>
              <a:rPr lang="it-IT" dirty="0" err="1"/>
              <a:t>ecc</a:t>
            </a:r>
            <a:r>
              <a:rPr lang="it-IT" dirty="0"/>
              <a:t>) della pagina web SICURA</a:t>
            </a:r>
          </a:p>
        </p:txBody>
      </p:sp>
    </p:spTree>
    <p:extLst>
      <p:ext uri="{BB962C8B-B14F-4D97-AF65-F5344CB8AC3E}">
        <p14:creationId xmlns:p14="http://schemas.microsoft.com/office/powerpoint/2010/main" val="88140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AD5F645-FED4-44CA-A227-4DB9A8ABC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30" y="635008"/>
            <a:ext cx="3885844" cy="3711851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5B40B9ED-7CB5-4F8F-9498-5B2FD414B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53557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storage su Micro SD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C60458-3A8A-423B-8766-3C40F0F67757}"/>
              </a:ext>
            </a:extLst>
          </p:cNvPr>
          <p:cNvSpPr txBox="1"/>
          <p:nvPr/>
        </p:nvSpPr>
        <p:spPr>
          <a:xfrm>
            <a:off x="-10130" y="4346859"/>
            <a:ext cx="4576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 nomi dei file di background riportano lo </a:t>
            </a:r>
            <a:r>
              <a:rPr lang="it-IT" sz="1600" dirty="0" err="1"/>
              <a:t>UnixTime</a:t>
            </a:r>
            <a:r>
              <a:rPr lang="it-IT" sz="1600" dirty="0"/>
              <a:t> e i valori dei potenziometri digitali selezionati per </a:t>
            </a:r>
            <a:r>
              <a:rPr lang="it-IT" sz="1600" dirty="0" err="1"/>
              <a:t>CsI</a:t>
            </a:r>
            <a:r>
              <a:rPr lang="it-IT" sz="1600" dirty="0"/>
              <a:t> e CZT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6ED729-B142-4461-87B7-C500730A59DD}"/>
              </a:ext>
            </a:extLst>
          </p:cNvPr>
          <p:cNvSpPr txBox="1"/>
          <p:nvPr/>
        </p:nvSpPr>
        <p:spPr>
          <a:xfrm>
            <a:off x="0" y="5062123"/>
            <a:ext cx="4576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 nomi dei file di acquisizione riportano lo </a:t>
            </a:r>
            <a:r>
              <a:rPr lang="it-IT" sz="1600" dirty="0" err="1"/>
              <a:t>UnixTime</a:t>
            </a:r>
            <a:r>
              <a:rPr lang="it-IT" sz="1600" dirty="0"/>
              <a:t> e un flag «</a:t>
            </a:r>
            <a:r>
              <a:rPr lang="it-IT" sz="1600" dirty="0" err="1"/>
              <a:t>mask</a:t>
            </a:r>
            <a:r>
              <a:rPr lang="it-IT" sz="1600" dirty="0"/>
              <a:t>» per il rivelatore con cui sono effettuate (1-Csi, 2-CZT, 3-CsI&amp;CZT, 4-</a:t>
            </a:r>
            <a:r>
              <a:rPr lang="it-IT" sz="1600" baseline="30000" dirty="0"/>
              <a:t>3</a:t>
            </a:r>
            <a:r>
              <a:rPr lang="it-IT" sz="1600" dirty="0"/>
              <a:t>He)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5CE3F50-6129-4234-ACA0-E0095B2C2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532" y="635008"/>
            <a:ext cx="4438650" cy="363855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EA3F20D-37EE-418F-B512-B23D1ED0D3BE}"/>
              </a:ext>
            </a:extLst>
          </p:cNvPr>
          <p:cNvSpPr txBox="1"/>
          <p:nvPr/>
        </p:nvSpPr>
        <p:spPr>
          <a:xfrm>
            <a:off x="4798160" y="4285194"/>
            <a:ext cx="457619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In entrambi i casi nei file sono riportati:</a:t>
            </a:r>
          </a:p>
          <a:p>
            <a:endParaRPr lang="it-IT" sz="1600" dirty="0"/>
          </a:p>
          <a:p>
            <a:pPr marL="285750" indent="-285750">
              <a:buFontTx/>
              <a:buChar char="-"/>
            </a:pPr>
            <a:r>
              <a:rPr lang="it-IT" sz="1600" dirty="0"/>
              <a:t>Sito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Fondo di riferimento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Informazione temporale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Tempi di acquisizione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Potenziometri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Spettri</a:t>
            </a:r>
          </a:p>
        </p:txBody>
      </p:sp>
    </p:spTree>
    <p:extLst>
      <p:ext uri="{BB962C8B-B14F-4D97-AF65-F5344CB8AC3E}">
        <p14:creationId xmlns:p14="http://schemas.microsoft.com/office/powerpoint/2010/main" val="256164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E5A1499-C9E3-4A9F-8DA4-04AB1416D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68" y="585067"/>
            <a:ext cx="4983611" cy="25158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B164219-02D4-4D0A-BD15-7ABAFB7A0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66" y="3682484"/>
            <a:ext cx="6503929" cy="20242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604334F-0F66-4887-BE4D-351D7F3B9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169" y="585067"/>
            <a:ext cx="5333164" cy="299055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D91FE4CC-0DB3-4E62-BAF2-E8AFE657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4573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Analisi a carico del client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E1B000-9B5B-4912-8182-A7C0CAFC7674}"/>
              </a:ext>
            </a:extLst>
          </p:cNvPr>
          <p:cNvSpPr txBox="1"/>
          <p:nvPr/>
        </p:nvSpPr>
        <p:spPr>
          <a:xfrm>
            <a:off x="5509332" y="585067"/>
            <a:ext cx="3634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Una caratteristica importante di tutto il sistema di gestione dati della sonda SICURA è lo </a:t>
            </a:r>
            <a:r>
              <a:rPr lang="it-IT" dirty="0">
                <a:solidFill>
                  <a:srgbClr val="FF0000"/>
                </a:solidFill>
              </a:rPr>
              <a:t>sfruttamento della potenza di calcolo del client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2F5D65E-7812-43C5-B741-CC6E42E87937}"/>
              </a:ext>
            </a:extLst>
          </p:cNvPr>
          <p:cNvSpPr txBox="1"/>
          <p:nvPr/>
        </p:nvSpPr>
        <p:spPr>
          <a:xfrm>
            <a:off x="5509332" y="1847811"/>
            <a:ext cx="36346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In una funzione apposita della pagina index.htm, per ognuno dei 3 rivelatori vengono definite le efficienze e i range di integrazione del segnale basate sulle FWHM note (come da paper in pubblicazione)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2AD825E-56B2-4ADD-B203-8B9C6F6D5933}"/>
              </a:ext>
            </a:extLst>
          </p:cNvPr>
          <p:cNvSpPr txBox="1"/>
          <p:nvPr/>
        </p:nvSpPr>
        <p:spPr>
          <a:xfrm>
            <a:off x="176166" y="3689593"/>
            <a:ext cx="88755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Infine, il numero di conteggi sotto ai picchi di riferimento viene analizzato e confrontato con dei valori di riferimento rispetto al background.</a:t>
            </a:r>
          </a:p>
          <a:p>
            <a:endParaRPr lang="it-IT" dirty="0"/>
          </a:p>
          <a:p>
            <a:r>
              <a:rPr lang="it-IT" dirty="0"/>
              <a:t>In caso di rivelazione di un segnale non compatibile con il fondo ambientale un box di allarme viene mostrato sul browser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C8504B9-5C13-4700-B707-0DD2A51302E1}"/>
              </a:ext>
            </a:extLst>
          </p:cNvPr>
          <p:cNvSpPr txBox="1"/>
          <p:nvPr/>
        </p:nvSpPr>
        <p:spPr>
          <a:xfrm>
            <a:off x="176166" y="5213568"/>
            <a:ext cx="7222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La funzione di analisi, </a:t>
            </a:r>
            <a:r>
              <a:rPr lang="it-IT" dirty="0">
                <a:solidFill>
                  <a:srgbClr val="FF0000"/>
                </a:solidFill>
              </a:rPr>
              <a:t>che lavora sui </a:t>
            </a:r>
            <a:r>
              <a:rPr lang="it-IT" dirty="0" err="1">
                <a:solidFill>
                  <a:srgbClr val="FF0000"/>
                </a:solidFill>
              </a:rPr>
              <a:t>cps</a:t>
            </a:r>
            <a:r>
              <a:rPr lang="it-IT" dirty="0"/>
              <a:t>, può essere modificata su richiesta dell’utilizzatore finale per venire incontro alle varie esigenze</a:t>
            </a:r>
          </a:p>
        </p:txBody>
      </p:sp>
    </p:spTree>
    <p:extLst>
      <p:ext uri="{BB962C8B-B14F-4D97-AF65-F5344CB8AC3E}">
        <p14:creationId xmlns:p14="http://schemas.microsoft.com/office/powerpoint/2010/main" val="23647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10" y="5687589"/>
            <a:ext cx="1736522" cy="1091421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204BB07-1B3E-4B83-962B-9CA71B4E2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4573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20417B-6158-476E-A654-235DC27B5FB5}"/>
              </a:ext>
            </a:extLst>
          </p:cNvPr>
          <p:cNvSpPr txBox="1"/>
          <p:nvPr/>
        </p:nvSpPr>
        <p:spPr>
          <a:xfrm>
            <a:off x="583034" y="473868"/>
            <a:ext cx="838479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logica della gestione dei dati per la sonda SICURA è stata scelta cercando di: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Snellire l’eventuale processo industriale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Abbattere i costi di produzione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Eliminare le licenze software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Permettere all’utente finale di scegliere il terminale più adatto alle sue esigenze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sistema si basa su un Arduino MEGA con </a:t>
            </a:r>
            <a:r>
              <a:rPr lang="it-IT" dirty="0" err="1"/>
              <a:t>shield</a:t>
            </a:r>
            <a:r>
              <a:rPr lang="it-IT" dirty="0"/>
              <a:t> WiFi e RS232 per la gestione simultanea della MAB e dell’interfaccia web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software di gestione, in parte caricato su Arduino e in parte nella pagina html principale situata nella microSD, comprende parti in C, HTML, JAVA e PHP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gestione di tutti i processi è basata su una comunicazione asincrona tra server (Arduino) e client (dispositivo remoto)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sistema di lavoro prevede la suddivisione in siti di lavoro e relativi fondi ambientali, intorno ai quali si effettuano le rivelazioni e si analizzano i dati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sistema è stato testato con successo con sorgenti gamma e neutroni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L’analisi dati a carico del client permette di snellire e velocizzare la gestione da parte di Arduino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gestione degli spettri in termini di </a:t>
            </a:r>
            <a:r>
              <a:rPr lang="it-IT" dirty="0" err="1"/>
              <a:t>cps</a:t>
            </a:r>
            <a:r>
              <a:rPr lang="it-IT" dirty="0"/>
              <a:t> permette rapidi confronti con il fondo ambientale, che può essere misurato con accuratezza arbitraria ad inizio lavori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795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361730B-4DC8-432B-89D8-5F46955BE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4573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Prospettive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D2B6FA-05C0-43B0-A64E-A5C7B6994377}"/>
              </a:ext>
            </a:extLst>
          </p:cNvPr>
          <p:cNvSpPr txBox="1"/>
          <p:nvPr/>
        </p:nvSpPr>
        <p:spPr>
          <a:xfrm>
            <a:off x="583034" y="473868"/>
            <a:ext cx="838479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 seconda delle varie esigenze, il sistema può essere riadattato a piacere. In particolare: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Per il prototipo, è stato utilizzato un approccio che prevede un controllo totale da parte dell’utente (scelta sito, fondo, carica fondo, fai acquisizioni, richiedi analisi, </a:t>
            </a:r>
            <a:r>
              <a:rPr lang="it-IT" dirty="0" err="1"/>
              <a:t>ecc</a:t>
            </a:r>
            <a:r>
              <a:rPr lang="it-IT" dirty="0"/>
              <a:t>); è possibile anche prevedere un sistema più «chiuso» che con un singolo pulsante inneschi l’intero loop di misura, analisi, confronto ed eventuale </a:t>
            </a:r>
            <a:r>
              <a:rPr lang="it-IT" dirty="0" err="1"/>
              <a:t>alert</a:t>
            </a:r>
            <a:r>
              <a:rPr lang="it-IT" dirty="0"/>
              <a:t>.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funzione di identificazione dei picchi, così come gli elementi radioattivi da considerare, sono totalmente personalizzabili in base alla funzione finale da svolgere.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sistema, compresa la MAB, è già pronto per prevedere la possibilità di utilizzare il rivelatore ad </a:t>
            </a:r>
            <a:r>
              <a:rPr lang="it-IT" baseline="30000" dirty="0"/>
              <a:t>3</a:t>
            </a:r>
            <a:r>
              <a:rPr lang="it-IT" dirty="0"/>
              <a:t>He come counter in parallelo ai due rivelatori gamma, riducendo i tempi di acquisizione.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Previa calibrazione ad hoc, qualsiasi altro set di potenziometri digitali può essere implementato per ampliare o ridurre il range dinamico di interesse.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Qualsiasi commento, suggerimento, critica è ovviamente benvenuto!!!</a:t>
            </a:r>
          </a:p>
        </p:txBody>
      </p:sp>
    </p:spTree>
    <p:extLst>
      <p:ext uri="{BB962C8B-B14F-4D97-AF65-F5344CB8AC3E}">
        <p14:creationId xmlns:p14="http://schemas.microsoft.com/office/powerpoint/2010/main" val="103831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361730B-4DC8-432B-89D8-5F46955BE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6168" y="2531515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20072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7914B-6A5A-4AC4-B0B4-3C714759D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21266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Sonda SICURA: </a:t>
            </a:r>
            <a:b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monitoraggio online e sistema di </a:t>
            </a:r>
            <a:r>
              <a:rPr lang="it-IT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alert</a:t>
            </a:r>
            <a:endParaRPr lang="it-IT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99C1521-B981-44B5-A280-F6E561AF1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2" y="1396942"/>
            <a:ext cx="2489698" cy="195865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14DDAB1-42DC-45FE-A14E-F633777B7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16" y="3397257"/>
            <a:ext cx="2408083" cy="163613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42D20705-4378-48AC-8225-F80B17EED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44" y="1742708"/>
            <a:ext cx="2551488" cy="29471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magine 1">
            <a:extLst>
              <a:ext uri="{FF2B5EF4-FFF2-40B4-BE49-F238E27FC236}">
                <a16:creationId xmlns:a16="http://schemas.microsoft.com/office/drawing/2014/main" id="{DA921657-51B8-416B-BB22-4E27E177EA08}"/>
              </a:ext>
            </a:extLst>
          </p:cNvPr>
          <p:cNvPicPr/>
          <p:nvPr/>
        </p:nvPicPr>
        <p:blipFill>
          <a:blip r:embed="rId8"/>
          <a:srcRect l="18307" t="33620" r="12221" b="23090"/>
          <a:stretch/>
        </p:blipFill>
        <p:spPr>
          <a:xfrm>
            <a:off x="3036806" y="2882569"/>
            <a:ext cx="2230999" cy="1092862"/>
          </a:xfrm>
          <a:prstGeom prst="rect">
            <a:avLst/>
          </a:prstGeom>
          <a:ln>
            <a:noFill/>
          </a:ln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685DE05-10FD-48FD-99AF-9D422100D246}"/>
              </a:ext>
            </a:extLst>
          </p:cNvPr>
          <p:cNvCxnSpPr/>
          <p:nvPr/>
        </p:nvCxnSpPr>
        <p:spPr>
          <a:xfrm>
            <a:off x="2508308" y="2882569"/>
            <a:ext cx="578841" cy="41430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B2BC452-1E47-4D84-942F-EBF376C14016}"/>
              </a:ext>
            </a:extLst>
          </p:cNvPr>
          <p:cNvCxnSpPr>
            <a:cxnSpLocks/>
          </p:cNvCxnSpPr>
          <p:nvPr/>
        </p:nvCxnSpPr>
        <p:spPr>
          <a:xfrm flipV="1">
            <a:off x="2004969" y="3502404"/>
            <a:ext cx="1082180" cy="976367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F350C1D-22CA-49B0-A90F-D9E755C2D590}"/>
              </a:ext>
            </a:extLst>
          </p:cNvPr>
          <p:cNvCxnSpPr>
            <a:cxnSpLocks/>
          </p:cNvCxnSpPr>
          <p:nvPr/>
        </p:nvCxnSpPr>
        <p:spPr>
          <a:xfrm>
            <a:off x="5300984" y="3431097"/>
            <a:ext cx="1296959" cy="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37E6192-F144-4649-A8E9-1C6517EA60C6}"/>
              </a:ext>
            </a:extLst>
          </p:cNvPr>
          <p:cNvSpPr txBox="1"/>
          <p:nvPr/>
        </p:nvSpPr>
        <p:spPr>
          <a:xfrm>
            <a:off x="5519475" y="2812424"/>
            <a:ext cx="928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41222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0690C93B-57AE-4B03-AE6B-F47F8C6C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883" y="576044"/>
            <a:ext cx="4243388" cy="2819400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2F009AFF-55F2-403B-B442-C288858BB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2613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Scelta della logica di </a:t>
            </a:r>
            <a:r>
              <a:rPr lang="it-IT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processing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EA17542-FC05-463B-B9A3-6D628D447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986" y="3356295"/>
            <a:ext cx="4257674" cy="220503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12FB70E-BB5C-4656-AA0C-2F5B5DC39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29" y="3213328"/>
            <a:ext cx="3956246" cy="24909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0C89E0-4402-47D9-AD0A-5DA01A487BA8}"/>
              </a:ext>
            </a:extLst>
          </p:cNvPr>
          <p:cNvSpPr txBox="1"/>
          <p:nvPr/>
        </p:nvSpPr>
        <p:spPr>
          <a:xfrm>
            <a:off x="229860" y="956165"/>
            <a:ext cx="43167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 state individuate 3 possibili logiche di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processing.</a:t>
            </a: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ognuna, si sono valutati pro e contro per la scelta finale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488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id="{6B8C9D95-0982-4BD0-8251-22AD1027E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45" y="3678575"/>
            <a:ext cx="1707546" cy="19723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pic>
        <p:nvPicPr>
          <p:cNvPr id="6" name="Immagine 1">
            <a:extLst>
              <a:ext uri="{FF2B5EF4-FFF2-40B4-BE49-F238E27FC236}">
                <a16:creationId xmlns:a16="http://schemas.microsoft.com/office/drawing/2014/main" id="{2912B1BC-6E35-480B-9B4F-5D9904EA504C}"/>
              </a:ext>
            </a:extLst>
          </p:cNvPr>
          <p:cNvPicPr/>
          <p:nvPr/>
        </p:nvPicPr>
        <p:blipFill>
          <a:blip r:embed="rId6"/>
          <a:srcRect l="18307" t="33620" r="12221" b="23090"/>
          <a:stretch/>
        </p:blipFill>
        <p:spPr>
          <a:xfrm>
            <a:off x="298045" y="904110"/>
            <a:ext cx="2230999" cy="1092862"/>
          </a:xfrm>
          <a:prstGeom prst="rect">
            <a:avLst/>
          </a:prstGeom>
          <a:ln>
            <a:noFill/>
          </a:ln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6097DD83-AE9E-42B9-B86F-3696F7DB6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Catena di </a:t>
            </a:r>
            <a:r>
              <a:rPr lang="it-IT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processing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48A8EE-15E3-4864-A6BC-0812E37F888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009112" y="3026868"/>
            <a:ext cx="2749575" cy="2509866"/>
          </a:xfrm>
          <a:prstGeom prst="rect">
            <a:avLst/>
          </a:prstGeom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7FE8CE-A390-4F92-8C99-E2ACD0505DE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30823" y="3585534"/>
            <a:ext cx="1920240" cy="1440000"/>
          </a:xfrm>
          <a:prstGeom prst="rect">
            <a:avLst/>
          </a:prstGeom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A87D782-EF07-4D09-8129-0EB2CEAC4015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3258787" y="900150"/>
            <a:ext cx="1726560" cy="1726560"/>
          </a:xfrm>
          <a:prstGeom prst="rect">
            <a:avLst/>
          </a:prstGeom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CB4C5D3-CF2D-49E8-8A3C-88019CFC03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3872" y="765116"/>
            <a:ext cx="2346187" cy="276307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FE51BD-3561-45C1-BE12-2AB04FC8A426}"/>
              </a:ext>
            </a:extLst>
          </p:cNvPr>
          <p:cNvSpPr txBox="1"/>
          <p:nvPr/>
        </p:nvSpPr>
        <p:spPr>
          <a:xfrm>
            <a:off x="216134" y="2067906"/>
            <a:ext cx="2394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MAB (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analog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F11DA01-FC3B-4CC8-8013-F251C953ACB0}"/>
              </a:ext>
            </a:extLst>
          </p:cNvPr>
          <p:cNvSpPr txBox="1"/>
          <p:nvPr/>
        </p:nvSpPr>
        <p:spPr>
          <a:xfrm>
            <a:off x="4993831" y="845554"/>
            <a:ext cx="1726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AirLift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Adafruit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WiFi Shield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C4BEF4D-AEFE-4E4D-853F-BFF1B412BFBB}"/>
              </a:ext>
            </a:extLst>
          </p:cNvPr>
          <p:cNvSpPr txBox="1"/>
          <p:nvPr/>
        </p:nvSpPr>
        <p:spPr>
          <a:xfrm rot="18931411">
            <a:off x="3908435" y="4711173"/>
            <a:ext cx="2394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Arduino MEGA 2560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A92EF19-9F7E-47B6-BC7C-8AFA1D895202}"/>
              </a:ext>
            </a:extLst>
          </p:cNvPr>
          <p:cNvSpPr txBox="1"/>
          <p:nvPr/>
        </p:nvSpPr>
        <p:spPr>
          <a:xfrm>
            <a:off x="216134" y="4884890"/>
            <a:ext cx="2394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DFRobot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RS232 Shield</a:t>
            </a:r>
            <a:endParaRPr lang="it-IT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BD410FB-F2AD-4BDD-B55C-119EE813DF7D}"/>
              </a:ext>
            </a:extLst>
          </p:cNvPr>
          <p:cNvCxnSpPr>
            <a:cxnSpLocks/>
          </p:cNvCxnSpPr>
          <p:nvPr/>
        </p:nvCxnSpPr>
        <p:spPr>
          <a:xfrm>
            <a:off x="1876901" y="3775046"/>
            <a:ext cx="194009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1A2B5AE7-2A8D-4A4D-88D2-C7DFB2B24D9F}"/>
              </a:ext>
            </a:extLst>
          </p:cNvPr>
          <p:cNvCxnSpPr>
            <a:cxnSpLocks/>
          </p:cNvCxnSpPr>
          <p:nvPr/>
        </p:nvCxnSpPr>
        <p:spPr>
          <a:xfrm flipH="1" flipV="1">
            <a:off x="1543014" y="2475020"/>
            <a:ext cx="252230" cy="130002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AC58473-C568-424B-A2A6-6626AB794F27}"/>
              </a:ext>
            </a:extLst>
          </p:cNvPr>
          <p:cNvSpPr txBox="1"/>
          <p:nvPr/>
        </p:nvSpPr>
        <p:spPr>
          <a:xfrm rot="3122056">
            <a:off x="1834384" y="3043627"/>
            <a:ext cx="12458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Protocollo di comandi seriali</a:t>
            </a:r>
            <a:endParaRPr lang="it-IT" sz="1400" dirty="0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29BB251-4248-417A-A028-C09612ED17B3}"/>
              </a:ext>
            </a:extLst>
          </p:cNvPr>
          <p:cNvCxnSpPr>
            <a:cxnSpLocks/>
          </p:cNvCxnSpPr>
          <p:nvPr/>
        </p:nvCxnSpPr>
        <p:spPr>
          <a:xfrm flipH="1" flipV="1">
            <a:off x="4146862" y="2694660"/>
            <a:ext cx="126115" cy="718299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0639DAA3-F201-4606-90B1-091C04F60307}"/>
              </a:ext>
            </a:extLst>
          </p:cNvPr>
          <p:cNvCxnSpPr>
            <a:cxnSpLocks/>
          </p:cNvCxnSpPr>
          <p:nvPr/>
        </p:nvCxnSpPr>
        <p:spPr>
          <a:xfrm flipH="1" flipV="1">
            <a:off x="5063900" y="2094558"/>
            <a:ext cx="1668028" cy="6372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9639CED8-812A-4964-87FB-D3C707505934}"/>
              </a:ext>
            </a:extLst>
          </p:cNvPr>
          <p:cNvCxnSpPr>
            <a:cxnSpLocks/>
          </p:cNvCxnSpPr>
          <p:nvPr/>
        </p:nvCxnSpPr>
        <p:spPr>
          <a:xfrm flipH="1">
            <a:off x="6475828" y="2853249"/>
            <a:ext cx="549095" cy="1071898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93F91C0-81F7-42D7-86E6-B0FCB20FA8F9}"/>
              </a:ext>
            </a:extLst>
          </p:cNvPr>
          <p:cNvSpPr txBox="1"/>
          <p:nvPr/>
        </p:nvSpPr>
        <p:spPr>
          <a:xfrm rot="19728269">
            <a:off x="5161395" y="2330957"/>
            <a:ext cx="15569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Comunicazione asincrona via HTML/JAVA/PHP</a:t>
            </a:r>
            <a:endParaRPr lang="it-IT" sz="14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43A49CC-3C55-4BF4-B58A-6A1A4305B47E}"/>
              </a:ext>
            </a:extLst>
          </p:cNvPr>
          <p:cNvSpPr txBox="1"/>
          <p:nvPr/>
        </p:nvSpPr>
        <p:spPr>
          <a:xfrm>
            <a:off x="5113159" y="1718502"/>
            <a:ext cx="1809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Server	  Client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0146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7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24" y="5557873"/>
            <a:ext cx="1942909" cy="122113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CC78936-E32C-4BC4-95FE-46CF59C57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8719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Logica di </a:t>
            </a:r>
            <a:r>
              <a:rPr lang="it-IT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processing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1D17B72D-6925-419B-9A9B-C99107F1CC78}"/>
              </a:ext>
            </a:extLst>
          </p:cNvPr>
          <p:cNvSpPr/>
          <p:nvPr/>
        </p:nvSpPr>
        <p:spPr>
          <a:xfrm>
            <a:off x="100668" y="922790"/>
            <a:ext cx="1174459" cy="7885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70C0"/>
                </a:solidFill>
              </a:rPr>
              <a:t>Scelta del sito di lavoro</a:t>
            </a:r>
          </a:p>
        </p:txBody>
      </p:sp>
      <p:sp>
        <p:nvSpPr>
          <p:cNvPr id="3" name="Triangolo isoscele 2">
            <a:extLst>
              <a:ext uri="{FF2B5EF4-FFF2-40B4-BE49-F238E27FC236}">
                <a16:creationId xmlns:a16="http://schemas.microsoft.com/office/drawing/2014/main" id="{DFCB6C5A-97C5-4835-872D-727DE302A5E6}"/>
              </a:ext>
            </a:extLst>
          </p:cNvPr>
          <p:cNvSpPr/>
          <p:nvPr/>
        </p:nvSpPr>
        <p:spPr>
          <a:xfrm>
            <a:off x="2076281" y="1070696"/>
            <a:ext cx="538977" cy="48972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B8CC594-880B-42E1-B288-FB13245F6D0A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1275127" y="1315558"/>
            <a:ext cx="935898" cy="15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61827D-843B-4846-B566-0B454CF985CC}"/>
              </a:ext>
            </a:extLst>
          </p:cNvPr>
          <p:cNvSpPr txBox="1"/>
          <p:nvPr/>
        </p:nvSpPr>
        <p:spPr>
          <a:xfrm>
            <a:off x="1342232" y="984127"/>
            <a:ext cx="964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Esistente?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C5B1BFC-D7B1-4153-BBEC-D3270727E2B1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2516691" y="1002353"/>
            <a:ext cx="570464" cy="2155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611555C3-5B5C-474A-9605-8DAF70AD7A23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2615258" y="1560420"/>
            <a:ext cx="1566656" cy="1382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A8084B32-D7DC-4152-B10A-32CFFE2FA83B}"/>
              </a:ext>
            </a:extLst>
          </p:cNvPr>
          <p:cNvSpPr/>
          <p:nvPr/>
        </p:nvSpPr>
        <p:spPr>
          <a:xfrm>
            <a:off x="4181914" y="922789"/>
            <a:ext cx="1174459" cy="7885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70C0"/>
                </a:solidFill>
              </a:rPr>
              <a:t>Selezione di un sito esistente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BF70EA67-9959-4354-95E7-0C21E8982BEA}"/>
              </a:ext>
            </a:extLst>
          </p:cNvPr>
          <p:cNvSpPr/>
          <p:nvPr/>
        </p:nvSpPr>
        <p:spPr>
          <a:xfrm>
            <a:off x="3087155" y="578711"/>
            <a:ext cx="885041" cy="84728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B050"/>
                </a:solidFill>
              </a:rPr>
              <a:t>Crea sito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A5E3D8F-5E20-40DF-A876-ABFB0E2D148F}"/>
              </a:ext>
            </a:extLst>
          </p:cNvPr>
          <p:cNvSpPr txBox="1"/>
          <p:nvPr/>
        </p:nvSpPr>
        <p:spPr>
          <a:xfrm>
            <a:off x="2705456" y="651253"/>
            <a:ext cx="4566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B050"/>
                </a:solidFill>
              </a:rPr>
              <a:t>No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0BB3666-77BA-46A3-B175-F9CFD23901BA}"/>
              </a:ext>
            </a:extLst>
          </p:cNvPr>
          <p:cNvSpPr txBox="1"/>
          <p:nvPr/>
        </p:nvSpPr>
        <p:spPr>
          <a:xfrm>
            <a:off x="2961322" y="1315359"/>
            <a:ext cx="440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Si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4814E03-F25C-4649-B512-EA688524332B}"/>
              </a:ext>
            </a:extLst>
          </p:cNvPr>
          <p:cNvSpPr txBox="1"/>
          <p:nvPr/>
        </p:nvSpPr>
        <p:spPr>
          <a:xfrm>
            <a:off x="5406700" y="833195"/>
            <a:ext cx="91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Fondo già misurato?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A9764CE9-D3A7-4ADA-9EF1-7602F7A04149}"/>
              </a:ext>
            </a:extLst>
          </p:cNvPr>
          <p:cNvCxnSpPr/>
          <p:nvPr/>
        </p:nvCxnSpPr>
        <p:spPr>
          <a:xfrm flipV="1">
            <a:off x="5356373" y="1315358"/>
            <a:ext cx="104862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riangolo isoscele 36">
            <a:extLst>
              <a:ext uri="{FF2B5EF4-FFF2-40B4-BE49-F238E27FC236}">
                <a16:creationId xmlns:a16="http://schemas.microsoft.com/office/drawing/2014/main" id="{353A05EC-0DAB-454B-B6EC-4BADE695C961}"/>
              </a:ext>
            </a:extLst>
          </p:cNvPr>
          <p:cNvSpPr/>
          <p:nvPr/>
        </p:nvSpPr>
        <p:spPr>
          <a:xfrm>
            <a:off x="6315353" y="1058568"/>
            <a:ext cx="538977" cy="48972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BDE59058-C1CC-4B67-AB8A-716A5683C1C3}"/>
              </a:ext>
            </a:extLst>
          </p:cNvPr>
          <p:cNvCxnSpPr>
            <a:cxnSpLocks/>
            <a:stCxn id="37" idx="5"/>
            <a:endCxn id="39" idx="2"/>
          </p:cNvCxnSpPr>
          <p:nvPr/>
        </p:nvCxnSpPr>
        <p:spPr>
          <a:xfrm flipV="1">
            <a:off x="6719586" y="1135095"/>
            <a:ext cx="732984" cy="1683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05CFA758-6A5C-4ED6-BFE3-42DF0EBF6D30}"/>
              </a:ext>
            </a:extLst>
          </p:cNvPr>
          <p:cNvSpPr/>
          <p:nvPr/>
        </p:nvSpPr>
        <p:spPr>
          <a:xfrm>
            <a:off x="7452570" y="647054"/>
            <a:ext cx="1087422" cy="97608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B050"/>
                </a:solidFill>
              </a:rPr>
              <a:t>Crea fondo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01B1FE7-FAB5-415C-BEDB-114C5ADF1C52}"/>
              </a:ext>
            </a:extLst>
          </p:cNvPr>
          <p:cNvSpPr txBox="1"/>
          <p:nvPr/>
        </p:nvSpPr>
        <p:spPr>
          <a:xfrm>
            <a:off x="6929322" y="832853"/>
            <a:ext cx="434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B050"/>
                </a:solidFill>
              </a:rPr>
              <a:t>No</a:t>
            </a: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E369E1DF-7B95-4F8E-A15D-3CF4B285A9EF}"/>
              </a:ext>
            </a:extLst>
          </p:cNvPr>
          <p:cNvSpPr/>
          <p:nvPr/>
        </p:nvSpPr>
        <p:spPr>
          <a:xfrm>
            <a:off x="7362420" y="2232931"/>
            <a:ext cx="1241405" cy="7885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70C0"/>
                </a:solidFill>
              </a:rPr>
              <a:t>Selezione di un fondo esistente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4C0069CE-513A-4125-A983-5A0E9CF8C656}"/>
              </a:ext>
            </a:extLst>
          </p:cNvPr>
          <p:cNvCxnSpPr>
            <a:cxnSpLocks/>
            <a:stCxn id="37" idx="4"/>
            <a:endCxn id="42" idx="0"/>
          </p:cNvCxnSpPr>
          <p:nvPr/>
        </p:nvCxnSpPr>
        <p:spPr>
          <a:xfrm>
            <a:off x="6854330" y="1548292"/>
            <a:ext cx="1128793" cy="6846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42F1575-1173-4384-A701-921168CBA201}"/>
              </a:ext>
            </a:extLst>
          </p:cNvPr>
          <p:cNvSpPr txBox="1"/>
          <p:nvPr/>
        </p:nvSpPr>
        <p:spPr>
          <a:xfrm rot="2807506">
            <a:off x="6751061" y="1770644"/>
            <a:ext cx="440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Si</a:t>
            </a: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B41954A0-973C-446E-AEB2-152686B109FE}"/>
              </a:ext>
            </a:extLst>
          </p:cNvPr>
          <p:cNvCxnSpPr>
            <a:cxnSpLocks/>
            <a:stCxn id="39" idx="4"/>
            <a:endCxn id="42" idx="0"/>
          </p:cNvCxnSpPr>
          <p:nvPr/>
        </p:nvCxnSpPr>
        <p:spPr>
          <a:xfrm flipH="1">
            <a:off x="7983123" y="1623136"/>
            <a:ext cx="13158" cy="6097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D5A091AC-5418-41BB-AFD9-F6AA7A6F1202}"/>
              </a:ext>
            </a:extLst>
          </p:cNvPr>
          <p:cNvSpPr/>
          <p:nvPr/>
        </p:nvSpPr>
        <p:spPr>
          <a:xfrm>
            <a:off x="5142452" y="2232931"/>
            <a:ext cx="1442390" cy="7885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70C0"/>
                </a:solidFill>
              </a:rPr>
              <a:t>Carica e fissa potenziometri digitali</a:t>
            </a: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01B1556A-AC8F-4B9E-B369-D503E36ABF7F}"/>
              </a:ext>
            </a:extLst>
          </p:cNvPr>
          <p:cNvCxnSpPr>
            <a:cxnSpLocks/>
            <a:stCxn id="42" idx="1"/>
            <a:endCxn id="52" idx="3"/>
          </p:cNvCxnSpPr>
          <p:nvPr/>
        </p:nvCxnSpPr>
        <p:spPr>
          <a:xfrm flipH="1">
            <a:off x="6584842" y="2627214"/>
            <a:ext cx="7775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riangolo isoscele 56">
            <a:extLst>
              <a:ext uri="{FF2B5EF4-FFF2-40B4-BE49-F238E27FC236}">
                <a16:creationId xmlns:a16="http://schemas.microsoft.com/office/drawing/2014/main" id="{64397260-4BB5-4AF5-B0DF-6B817C7A3323}"/>
              </a:ext>
            </a:extLst>
          </p:cNvPr>
          <p:cNvSpPr/>
          <p:nvPr/>
        </p:nvSpPr>
        <p:spPr>
          <a:xfrm>
            <a:off x="3398586" y="2374273"/>
            <a:ext cx="538977" cy="48972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AF3D200F-14D3-4D00-9FFE-BBE10644A238}"/>
              </a:ext>
            </a:extLst>
          </p:cNvPr>
          <p:cNvCxnSpPr>
            <a:cxnSpLocks/>
            <a:stCxn id="52" idx="1"/>
            <a:endCxn id="57" idx="5"/>
          </p:cNvCxnSpPr>
          <p:nvPr/>
        </p:nvCxnSpPr>
        <p:spPr>
          <a:xfrm flipH="1" flipV="1">
            <a:off x="3802819" y="2619135"/>
            <a:ext cx="1339633" cy="8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F4B91D31-45DE-4BD5-98CA-7C524D9152D4}"/>
              </a:ext>
            </a:extLst>
          </p:cNvPr>
          <p:cNvSpPr txBox="1"/>
          <p:nvPr/>
        </p:nvSpPr>
        <p:spPr>
          <a:xfrm>
            <a:off x="3791824" y="2064768"/>
            <a:ext cx="1383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Misura con </a:t>
            </a:r>
            <a:r>
              <a:rPr lang="it-IT" sz="1400" dirty="0" err="1"/>
              <a:t>CsI</a:t>
            </a:r>
            <a:r>
              <a:rPr lang="it-IT" sz="1400" dirty="0"/>
              <a:t> o </a:t>
            </a:r>
            <a:r>
              <a:rPr lang="it-IT" sz="1400" baseline="30000" dirty="0"/>
              <a:t>3</a:t>
            </a:r>
            <a:r>
              <a:rPr lang="it-IT" sz="1400" dirty="0"/>
              <a:t>He già fatta?</a:t>
            </a: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5E6C57B7-8762-41F2-9841-3A106E3D6D5C}"/>
              </a:ext>
            </a:extLst>
          </p:cNvPr>
          <p:cNvCxnSpPr>
            <a:cxnSpLocks/>
            <a:stCxn id="57" idx="1"/>
            <a:endCxn id="63" idx="6"/>
          </p:cNvCxnSpPr>
          <p:nvPr/>
        </p:nvCxnSpPr>
        <p:spPr>
          <a:xfrm flipH="1">
            <a:off x="2901541" y="2619135"/>
            <a:ext cx="631789" cy="1267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e 62">
            <a:extLst>
              <a:ext uri="{FF2B5EF4-FFF2-40B4-BE49-F238E27FC236}">
                <a16:creationId xmlns:a16="http://schemas.microsoft.com/office/drawing/2014/main" id="{079D831A-4CC6-44DE-B86D-4470D1F6C791}"/>
              </a:ext>
            </a:extLst>
          </p:cNvPr>
          <p:cNvSpPr/>
          <p:nvPr/>
        </p:nvSpPr>
        <p:spPr>
          <a:xfrm>
            <a:off x="1660136" y="2039600"/>
            <a:ext cx="1241405" cy="118442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00B050"/>
                </a:solidFill>
              </a:rPr>
              <a:t>Nuova misura con </a:t>
            </a:r>
            <a:r>
              <a:rPr lang="it-IT" sz="1400" dirty="0" err="1">
                <a:solidFill>
                  <a:srgbClr val="00B050"/>
                </a:solidFill>
              </a:rPr>
              <a:t>CsI</a:t>
            </a:r>
            <a:r>
              <a:rPr lang="it-IT" sz="1400" dirty="0">
                <a:solidFill>
                  <a:srgbClr val="00B050"/>
                </a:solidFill>
              </a:rPr>
              <a:t> o </a:t>
            </a:r>
            <a:r>
              <a:rPr lang="it-IT" sz="1400" baseline="30000" dirty="0">
                <a:solidFill>
                  <a:srgbClr val="00B050"/>
                </a:solidFill>
              </a:rPr>
              <a:t>3</a:t>
            </a:r>
            <a:r>
              <a:rPr lang="it-IT" sz="1400" dirty="0">
                <a:solidFill>
                  <a:srgbClr val="00B050"/>
                </a:solidFill>
              </a:rPr>
              <a:t>He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DEE04FC5-B2F9-4D19-A11E-C29B51C5CFC4}"/>
              </a:ext>
            </a:extLst>
          </p:cNvPr>
          <p:cNvSpPr txBox="1"/>
          <p:nvPr/>
        </p:nvSpPr>
        <p:spPr>
          <a:xfrm>
            <a:off x="3080986" y="2319437"/>
            <a:ext cx="434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B050"/>
                </a:solidFill>
              </a:rPr>
              <a:t>No</a:t>
            </a:r>
          </a:p>
        </p:txBody>
      </p:sp>
      <p:sp>
        <p:nvSpPr>
          <p:cNvPr id="72" name="Rettangolo con angoli arrotondati 71">
            <a:extLst>
              <a:ext uri="{FF2B5EF4-FFF2-40B4-BE49-F238E27FC236}">
                <a16:creationId xmlns:a16="http://schemas.microsoft.com/office/drawing/2014/main" id="{027A2BF4-CCF0-4A30-B71F-A06BD01BDF3F}"/>
              </a:ext>
            </a:extLst>
          </p:cNvPr>
          <p:cNvSpPr/>
          <p:nvPr/>
        </p:nvSpPr>
        <p:spPr>
          <a:xfrm>
            <a:off x="1659987" y="3782504"/>
            <a:ext cx="1241405" cy="7885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70C0"/>
                </a:solidFill>
              </a:rPr>
              <a:t>Analisi spettro</a:t>
            </a:r>
          </a:p>
        </p:txBody>
      </p: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4976007E-CCE5-41E6-80C2-0DA0680BDE92}"/>
              </a:ext>
            </a:extLst>
          </p:cNvPr>
          <p:cNvCxnSpPr>
            <a:cxnSpLocks/>
            <a:stCxn id="57" idx="2"/>
            <a:endCxn id="72" idx="0"/>
          </p:cNvCxnSpPr>
          <p:nvPr/>
        </p:nvCxnSpPr>
        <p:spPr>
          <a:xfrm flipH="1">
            <a:off x="2280690" y="2863997"/>
            <a:ext cx="1117896" cy="91850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DF0D7410-028F-46D7-AC66-160892787D32}"/>
              </a:ext>
            </a:extLst>
          </p:cNvPr>
          <p:cNvCxnSpPr>
            <a:cxnSpLocks/>
            <a:stCxn id="63" idx="4"/>
            <a:endCxn id="72" idx="0"/>
          </p:cNvCxnSpPr>
          <p:nvPr/>
        </p:nvCxnSpPr>
        <p:spPr>
          <a:xfrm flipH="1">
            <a:off x="2280690" y="3224027"/>
            <a:ext cx="149" cy="55847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riangolo isoscele 79">
            <a:extLst>
              <a:ext uri="{FF2B5EF4-FFF2-40B4-BE49-F238E27FC236}">
                <a16:creationId xmlns:a16="http://schemas.microsoft.com/office/drawing/2014/main" id="{2023DCE4-922F-4B4B-BD27-2BFD6965CC53}"/>
              </a:ext>
            </a:extLst>
          </p:cNvPr>
          <p:cNvSpPr/>
          <p:nvPr/>
        </p:nvSpPr>
        <p:spPr>
          <a:xfrm>
            <a:off x="3854037" y="4386419"/>
            <a:ext cx="538977" cy="48972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9EEC866F-3B5D-4B37-9C12-F1BEDA015D92}"/>
              </a:ext>
            </a:extLst>
          </p:cNvPr>
          <p:cNvCxnSpPr>
            <a:cxnSpLocks/>
            <a:stCxn id="72" idx="3"/>
            <a:endCxn id="80" idx="1"/>
          </p:cNvCxnSpPr>
          <p:nvPr/>
        </p:nvCxnSpPr>
        <p:spPr>
          <a:xfrm>
            <a:off x="2901392" y="4176787"/>
            <a:ext cx="1087389" cy="4544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C88E755E-967F-40E0-9B3F-EC12385BF621}"/>
              </a:ext>
            </a:extLst>
          </p:cNvPr>
          <p:cNvSpPr txBox="1"/>
          <p:nvPr/>
        </p:nvSpPr>
        <p:spPr>
          <a:xfrm>
            <a:off x="2755214" y="4550032"/>
            <a:ext cx="10861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Compatibile con il fondo ambientale?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054A607A-7596-496A-B2FE-1BF9AA9C7FFB}"/>
              </a:ext>
            </a:extLst>
          </p:cNvPr>
          <p:cNvSpPr txBox="1"/>
          <p:nvPr/>
        </p:nvSpPr>
        <p:spPr>
          <a:xfrm>
            <a:off x="3577861" y="3657331"/>
            <a:ext cx="434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Si</a:t>
            </a:r>
          </a:p>
        </p:txBody>
      </p: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3BF91576-1AF3-4F8F-BDD6-5CDD64991C25}"/>
              </a:ext>
            </a:extLst>
          </p:cNvPr>
          <p:cNvCxnSpPr>
            <a:cxnSpLocks/>
            <a:stCxn id="80" idx="0"/>
            <a:endCxn id="63" idx="5"/>
          </p:cNvCxnSpPr>
          <p:nvPr/>
        </p:nvCxnSpPr>
        <p:spPr>
          <a:xfrm flipH="1" flipV="1">
            <a:off x="2719741" y="3050572"/>
            <a:ext cx="1403785" cy="133584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48FB5321-6E29-4688-8D07-B758F686C682}"/>
              </a:ext>
            </a:extLst>
          </p:cNvPr>
          <p:cNvCxnSpPr>
            <a:cxnSpLocks/>
            <a:stCxn id="80" idx="4"/>
            <a:endCxn id="92" idx="1"/>
          </p:cNvCxnSpPr>
          <p:nvPr/>
        </p:nvCxnSpPr>
        <p:spPr>
          <a:xfrm>
            <a:off x="4393014" y="4876143"/>
            <a:ext cx="395504" cy="530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e 91">
            <a:extLst>
              <a:ext uri="{FF2B5EF4-FFF2-40B4-BE49-F238E27FC236}">
                <a16:creationId xmlns:a16="http://schemas.microsoft.com/office/drawing/2014/main" id="{5A6DFA2F-FA2C-4118-892C-E847C3D4453A}"/>
              </a:ext>
            </a:extLst>
          </p:cNvPr>
          <p:cNvSpPr/>
          <p:nvPr/>
        </p:nvSpPr>
        <p:spPr>
          <a:xfrm>
            <a:off x="4616503" y="5245475"/>
            <a:ext cx="1174589" cy="1097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Misura con CZT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55BD56CF-C1B3-455E-A330-4FFEEC47F54A}"/>
              </a:ext>
            </a:extLst>
          </p:cNvPr>
          <p:cNvSpPr txBox="1"/>
          <p:nvPr/>
        </p:nvSpPr>
        <p:spPr>
          <a:xfrm>
            <a:off x="4626657" y="4833384"/>
            <a:ext cx="434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96" name="Rettangolo con angoli arrotondati 95">
            <a:extLst>
              <a:ext uri="{FF2B5EF4-FFF2-40B4-BE49-F238E27FC236}">
                <a16:creationId xmlns:a16="http://schemas.microsoft.com/office/drawing/2014/main" id="{0C2AF13C-ECD8-433C-B071-2C818FDF685E}"/>
              </a:ext>
            </a:extLst>
          </p:cNvPr>
          <p:cNvSpPr/>
          <p:nvPr/>
        </p:nvSpPr>
        <p:spPr>
          <a:xfrm>
            <a:off x="6007458" y="4410764"/>
            <a:ext cx="1241405" cy="7885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Analisi spettro</a:t>
            </a:r>
          </a:p>
        </p:txBody>
      </p:sp>
      <p:cxnSp>
        <p:nvCxnSpPr>
          <p:cNvPr id="97" name="Connettore 2 96">
            <a:extLst>
              <a:ext uri="{FF2B5EF4-FFF2-40B4-BE49-F238E27FC236}">
                <a16:creationId xmlns:a16="http://schemas.microsoft.com/office/drawing/2014/main" id="{4B9812D2-6C1B-46C1-9AD0-E6FA0DE96943}"/>
              </a:ext>
            </a:extLst>
          </p:cNvPr>
          <p:cNvCxnSpPr>
            <a:cxnSpLocks/>
            <a:stCxn id="92" idx="6"/>
            <a:endCxn id="96" idx="1"/>
          </p:cNvCxnSpPr>
          <p:nvPr/>
        </p:nvCxnSpPr>
        <p:spPr>
          <a:xfrm flipV="1">
            <a:off x="5791092" y="4805047"/>
            <a:ext cx="216366" cy="989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riangolo isoscele 109">
            <a:extLst>
              <a:ext uri="{FF2B5EF4-FFF2-40B4-BE49-F238E27FC236}">
                <a16:creationId xmlns:a16="http://schemas.microsoft.com/office/drawing/2014/main" id="{374082A2-B1DB-41A6-A00A-7F57DD778F7B}"/>
              </a:ext>
            </a:extLst>
          </p:cNvPr>
          <p:cNvSpPr/>
          <p:nvPr/>
        </p:nvSpPr>
        <p:spPr>
          <a:xfrm>
            <a:off x="5776376" y="3274510"/>
            <a:ext cx="538977" cy="48972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883CB40B-74E6-4D7A-9550-6C4E781289DD}"/>
              </a:ext>
            </a:extLst>
          </p:cNvPr>
          <p:cNvCxnSpPr>
            <a:cxnSpLocks/>
            <a:stCxn id="96" idx="0"/>
            <a:endCxn id="110" idx="3"/>
          </p:cNvCxnSpPr>
          <p:nvPr/>
        </p:nvCxnSpPr>
        <p:spPr>
          <a:xfrm flipH="1" flipV="1">
            <a:off x="6045865" y="3764234"/>
            <a:ext cx="582296" cy="6465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4C1012B3-7051-4DF6-903A-85EBA3A6A02E}"/>
              </a:ext>
            </a:extLst>
          </p:cNvPr>
          <p:cNvSpPr txBox="1"/>
          <p:nvPr/>
        </p:nvSpPr>
        <p:spPr>
          <a:xfrm>
            <a:off x="6428169" y="3718495"/>
            <a:ext cx="1086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Falso allarme?</a:t>
            </a:r>
          </a:p>
        </p:txBody>
      </p:sp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F908321C-EABB-4A7F-8345-E46A8DC99B08}"/>
              </a:ext>
            </a:extLst>
          </p:cNvPr>
          <p:cNvSpPr txBox="1"/>
          <p:nvPr/>
        </p:nvSpPr>
        <p:spPr>
          <a:xfrm>
            <a:off x="5232556" y="3199081"/>
            <a:ext cx="434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Si</a:t>
            </a:r>
          </a:p>
        </p:txBody>
      </p:sp>
      <p:cxnSp>
        <p:nvCxnSpPr>
          <p:cNvPr id="121" name="Connettore 2 120">
            <a:extLst>
              <a:ext uri="{FF2B5EF4-FFF2-40B4-BE49-F238E27FC236}">
                <a16:creationId xmlns:a16="http://schemas.microsoft.com/office/drawing/2014/main" id="{237D0769-6D4E-4DA9-990B-6A6DA82A8CA3}"/>
              </a:ext>
            </a:extLst>
          </p:cNvPr>
          <p:cNvCxnSpPr>
            <a:cxnSpLocks/>
            <a:stCxn id="110" idx="1"/>
            <a:endCxn id="63" idx="5"/>
          </p:cNvCxnSpPr>
          <p:nvPr/>
        </p:nvCxnSpPr>
        <p:spPr>
          <a:xfrm flipH="1" flipV="1">
            <a:off x="2719741" y="3050572"/>
            <a:ext cx="3191379" cy="4688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2 124">
            <a:extLst>
              <a:ext uri="{FF2B5EF4-FFF2-40B4-BE49-F238E27FC236}">
                <a16:creationId xmlns:a16="http://schemas.microsoft.com/office/drawing/2014/main" id="{F88577EA-D8F7-4D48-A94E-35AED43B3B98}"/>
              </a:ext>
            </a:extLst>
          </p:cNvPr>
          <p:cNvCxnSpPr>
            <a:cxnSpLocks/>
            <a:stCxn id="110" idx="5"/>
          </p:cNvCxnSpPr>
          <p:nvPr/>
        </p:nvCxnSpPr>
        <p:spPr>
          <a:xfrm>
            <a:off x="6180609" y="3519372"/>
            <a:ext cx="1618073" cy="334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asellaDiTesto 127">
            <a:extLst>
              <a:ext uri="{FF2B5EF4-FFF2-40B4-BE49-F238E27FC236}">
                <a16:creationId xmlns:a16="http://schemas.microsoft.com/office/drawing/2014/main" id="{C5FB42E5-4372-4567-96BC-FAB3C5CC9618}"/>
              </a:ext>
            </a:extLst>
          </p:cNvPr>
          <p:cNvSpPr txBox="1"/>
          <p:nvPr/>
        </p:nvSpPr>
        <p:spPr>
          <a:xfrm>
            <a:off x="6989645" y="3254330"/>
            <a:ext cx="434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42" name="Rettangolo con angoli arrotondati 141">
            <a:extLst>
              <a:ext uri="{FF2B5EF4-FFF2-40B4-BE49-F238E27FC236}">
                <a16:creationId xmlns:a16="http://schemas.microsoft.com/office/drawing/2014/main" id="{4E8181CC-436C-4FF6-956B-85B0876465CB}"/>
              </a:ext>
            </a:extLst>
          </p:cNvPr>
          <p:cNvSpPr/>
          <p:nvPr/>
        </p:nvSpPr>
        <p:spPr>
          <a:xfrm>
            <a:off x="7798682" y="3141794"/>
            <a:ext cx="1071789" cy="7885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Azione utente</a:t>
            </a:r>
          </a:p>
        </p:txBody>
      </p:sp>
      <p:cxnSp>
        <p:nvCxnSpPr>
          <p:cNvPr id="143" name="Connettore 2 142">
            <a:extLst>
              <a:ext uri="{FF2B5EF4-FFF2-40B4-BE49-F238E27FC236}">
                <a16:creationId xmlns:a16="http://schemas.microsoft.com/office/drawing/2014/main" id="{F7A40177-F5AB-403E-8F5F-0A3189E6ECB8}"/>
              </a:ext>
            </a:extLst>
          </p:cNvPr>
          <p:cNvCxnSpPr>
            <a:cxnSpLocks/>
            <a:stCxn id="18" idx="6"/>
            <a:endCxn id="16" idx="1"/>
          </p:cNvCxnSpPr>
          <p:nvPr/>
        </p:nvCxnSpPr>
        <p:spPr>
          <a:xfrm>
            <a:off x="3972196" y="1002353"/>
            <a:ext cx="209718" cy="31471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CasellaDiTesto 145">
            <a:extLst>
              <a:ext uri="{FF2B5EF4-FFF2-40B4-BE49-F238E27FC236}">
                <a16:creationId xmlns:a16="http://schemas.microsoft.com/office/drawing/2014/main" id="{CBC19068-67D5-4B22-8755-E77F55FC8A28}"/>
              </a:ext>
            </a:extLst>
          </p:cNvPr>
          <p:cNvSpPr txBox="1"/>
          <p:nvPr/>
        </p:nvSpPr>
        <p:spPr>
          <a:xfrm>
            <a:off x="2388743" y="3263051"/>
            <a:ext cx="434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8737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6" grpId="0" animBg="1"/>
      <p:bldP spid="18" grpId="0" animBg="1"/>
      <p:bldP spid="27" grpId="0"/>
      <p:bldP spid="28" grpId="0"/>
      <p:bldP spid="29" grpId="0"/>
      <p:bldP spid="37" grpId="0" animBg="1"/>
      <p:bldP spid="39" grpId="0" animBg="1"/>
      <p:bldP spid="40" grpId="0"/>
      <p:bldP spid="42" grpId="0" animBg="1"/>
      <p:bldP spid="44" grpId="0"/>
      <p:bldP spid="52" grpId="0" animBg="1"/>
      <p:bldP spid="57" grpId="0" animBg="1"/>
      <p:bldP spid="61" grpId="0"/>
      <p:bldP spid="63" grpId="0" animBg="1"/>
      <p:bldP spid="64" grpId="0"/>
      <p:bldP spid="72" grpId="0" animBg="1"/>
      <p:bldP spid="80" grpId="0" animBg="1"/>
      <p:bldP spid="82" grpId="0"/>
      <p:bldP spid="86" grpId="0"/>
      <p:bldP spid="92" grpId="0" animBg="1"/>
      <p:bldP spid="93" grpId="0"/>
      <p:bldP spid="96" grpId="0" animBg="1"/>
      <p:bldP spid="110" grpId="0" animBg="1"/>
      <p:bldP spid="113" grpId="0"/>
      <p:bldP spid="120" grpId="0"/>
      <p:bldP spid="128" grpId="0"/>
      <p:bldP spid="142" grpId="0" animBg="1"/>
      <p:bldP spid="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F2862F1-2F7F-4489-A9B1-2777777DA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26"/>
            <a:ext cx="5623133" cy="2155147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E1865EAC-029D-4E45-B0BE-88847341F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" y="2037916"/>
            <a:ext cx="3455407" cy="4012297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C3286916-222A-4B3B-82A1-019A5AB48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14" y="2205070"/>
            <a:ext cx="4118995" cy="3677988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A3815CEF-DC42-42A5-9318-FFC14D79F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92947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Avvio e scelta del sito di lavoro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8BC384-6899-4A07-86FA-631D94F79F79}"/>
              </a:ext>
            </a:extLst>
          </p:cNvPr>
          <p:cNvSpPr txBox="1"/>
          <p:nvPr/>
        </p:nvSpPr>
        <p:spPr>
          <a:xfrm>
            <a:off x="5720426" y="680431"/>
            <a:ext cx="33665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All’avvio: contatto con MAB, caricamento pagina web, creazione rete </a:t>
            </a:r>
            <a:r>
              <a:rPr lang="it-IT" sz="1600" dirty="0" err="1"/>
              <a:t>WiFI</a:t>
            </a:r>
            <a:r>
              <a:rPr lang="it-IT" sz="1600" dirty="0"/>
              <a:t> SICURA</a:t>
            </a:r>
          </a:p>
        </p:txBody>
      </p:sp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C11081E-76B8-4C85-918D-F9BC8F2B54A7}"/>
              </a:ext>
            </a:extLst>
          </p:cNvPr>
          <p:cNvSpPr txBox="1"/>
          <p:nvPr/>
        </p:nvSpPr>
        <p:spPr>
          <a:xfrm>
            <a:off x="5717089" y="1622417"/>
            <a:ext cx="3366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Pannello di configurazione: scelta lingua e Modalità Debug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5D0FFE1-F288-4751-806B-720C58C12F8F}"/>
              </a:ext>
            </a:extLst>
          </p:cNvPr>
          <p:cNvSpPr txBox="1"/>
          <p:nvPr/>
        </p:nvSpPr>
        <p:spPr>
          <a:xfrm>
            <a:off x="5700311" y="2265971"/>
            <a:ext cx="3366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Pannello siti: gestione/creazione del sito di lavoro</a:t>
            </a:r>
          </a:p>
        </p:txBody>
      </p:sp>
    </p:spTree>
    <p:extLst>
      <p:ext uri="{BB962C8B-B14F-4D97-AF65-F5344CB8AC3E}">
        <p14:creationId xmlns:p14="http://schemas.microsoft.com/office/powerpoint/2010/main" val="30649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A3815CEF-DC42-42A5-9318-FFC14D79F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92947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Misure con </a:t>
            </a:r>
            <a:r>
              <a:rPr lang="it-IT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CZT: bunker @ LNF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pic>
        <p:nvPicPr>
          <p:cNvPr id="4" name="Immagine 3" descr="Immagine che contiene interni, pavimento, arma, pistola&#10;&#10;Descrizione generata automaticamente">
            <a:extLst>
              <a:ext uri="{FF2B5EF4-FFF2-40B4-BE49-F238E27FC236}">
                <a16:creationId xmlns:a16="http://schemas.microsoft.com/office/drawing/2014/main" id="{1AD8C299-471A-41AD-8D7E-20329CF37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6" y="595618"/>
            <a:ext cx="2994925" cy="2246194"/>
          </a:xfrm>
          <a:prstGeom prst="rect">
            <a:avLst/>
          </a:prstGeom>
        </p:spPr>
      </p:pic>
      <p:pic>
        <p:nvPicPr>
          <p:cNvPr id="14" name="Immagine 13" descr="Immagine che contiene pavimento, penna&#10;&#10;Descrizione generata automaticamente">
            <a:extLst>
              <a:ext uri="{FF2B5EF4-FFF2-40B4-BE49-F238E27FC236}">
                <a16:creationId xmlns:a16="http://schemas.microsoft.com/office/drawing/2014/main" id="{98B54020-4881-4822-BB66-750EF2A32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27" y="595204"/>
            <a:ext cx="3071905" cy="2303929"/>
          </a:xfrm>
          <a:prstGeom prst="rect">
            <a:avLst/>
          </a:prstGeom>
        </p:spPr>
      </p:pic>
      <p:pic>
        <p:nvPicPr>
          <p:cNvPr id="16" name="Immagine 15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EF44D619-4F33-4069-A52D-6CFFA4E1D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38" y="3025073"/>
            <a:ext cx="3597282" cy="2697962"/>
          </a:xfrm>
          <a:prstGeom prst="rect">
            <a:avLst/>
          </a:prstGeom>
        </p:spPr>
      </p:pic>
      <p:pic>
        <p:nvPicPr>
          <p:cNvPr id="20" name="Immagine 19" descr="Immagine che contiene testo, interni, persona, portatile&#10;&#10;Descrizione generata automaticamente">
            <a:extLst>
              <a:ext uri="{FF2B5EF4-FFF2-40B4-BE49-F238E27FC236}">
                <a16:creationId xmlns:a16="http://schemas.microsoft.com/office/drawing/2014/main" id="{DAD52A61-FBCC-4DDF-9BAC-9CA21BCAC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86" y="3025073"/>
            <a:ext cx="3209146" cy="240686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64D0E7F-F1D7-48CC-9373-E9D9AD3DB207}"/>
              </a:ext>
            </a:extLst>
          </p:cNvPr>
          <p:cNvSpPr txBox="1"/>
          <p:nvPr/>
        </p:nvSpPr>
        <p:spPr>
          <a:xfrm>
            <a:off x="3481432" y="595070"/>
            <a:ext cx="1538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Sonda SICURA: misure di fondo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205CE2A-18FD-4B01-BC1B-3583EE3C3F0F}"/>
              </a:ext>
            </a:extLst>
          </p:cNvPr>
          <p:cNvSpPr txBox="1"/>
          <p:nvPr/>
        </p:nvSpPr>
        <p:spPr>
          <a:xfrm>
            <a:off x="4572000" y="1675474"/>
            <a:ext cx="1538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Sonda SICURA: misure con sorgenti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F998834-A899-495A-8D9D-D0A0FD4180F5}"/>
              </a:ext>
            </a:extLst>
          </p:cNvPr>
          <p:cNvSpPr txBox="1"/>
          <p:nvPr/>
        </p:nvSpPr>
        <p:spPr>
          <a:xfrm>
            <a:off x="92279" y="4000535"/>
            <a:ext cx="1840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Set Arduino Mega + Shield RS232 + Shield WiFi</a:t>
            </a:r>
          </a:p>
        </p:txBody>
      </p:sp>
    </p:spTree>
    <p:extLst>
      <p:ext uri="{BB962C8B-B14F-4D97-AF65-F5344CB8AC3E}">
        <p14:creationId xmlns:p14="http://schemas.microsoft.com/office/powerpoint/2010/main" val="40217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D49356B-B787-422E-84A2-9BD923878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7" y="459000"/>
            <a:ext cx="3234388" cy="5444019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61840579-B481-474D-8A67-16076BE84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79" y="-201336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(CsI+CZT+He3)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3002B79-E002-4EF9-BCBB-D8E370DAB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98" y="580983"/>
            <a:ext cx="5958891" cy="18350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C0F4D34-F033-4CD6-91E6-C31BA769258D}"/>
              </a:ext>
            </a:extLst>
          </p:cNvPr>
          <p:cNvSpPr txBox="1"/>
          <p:nvPr/>
        </p:nvSpPr>
        <p:spPr>
          <a:xfrm>
            <a:off x="3207998" y="2359695"/>
            <a:ext cx="57598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Pannello Gestione Fondi: 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Elenco dei fondi misurati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Gestione (usa/crea/cancella) dei fondi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Tabella per settaggio potenziometri digitali e LLT per </a:t>
            </a:r>
            <a:r>
              <a:rPr lang="it-IT" sz="1600" dirty="0" err="1"/>
              <a:t>CsI</a:t>
            </a:r>
            <a:r>
              <a:rPr lang="it-IT" sz="1600" dirty="0"/>
              <a:t> e CZT e tempo di acquisizione per i 3 rivelatori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4CEE9E9-D9D9-4DB7-B331-3E22F5F730FF}"/>
              </a:ext>
            </a:extLst>
          </p:cNvPr>
          <p:cNvSpPr txBox="1"/>
          <p:nvPr/>
        </p:nvSpPr>
        <p:spPr>
          <a:xfrm>
            <a:off x="3170679" y="4277459"/>
            <a:ext cx="5759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Una volta che il fondo è stato creato e/o caricato, </a:t>
            </a:r>
            <a:r>
              <a:rPr lang="it-IT" sz="1600" dirty="0">
                <a:solidFill>
                  <a:srgbClr val="FF0000"/>
                </a:solidFill>
              </a:rPr>
              <a:t>i potenziometri  e il LLT sono fissati</a:t>
            </a:r>
            <a:r>
              <a:rPr lang="it-IT" sz="1600" dirty="0"/>
              <a:t> e si apre il pannello relativo alle Acquisizioni collegate </a:t>
            </a:r>
            <a:r>
              <a:rPr lang="it-IT" sz="1600" dirty="0">
                <a:solidFill>
                  <a:srgbClr val="FF0000"/>
                </a:solidFill>
              </a:rPr>
              <a:t>con il fondo selezionato</a:t>
            </a:r>
            <a:r>
              <a:rPr lang="it-IT" sz="1600" dirty="0"/>
              <a:t>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6B3887-0A21-4F44-9C18-AF585FAD1D02}"/>
              </a:ext>
            </a:extLst>
          </p:cNvPr>
          <p:cNvSpPr txBox="1"/>
          <p:nvPr/>
        </p:nvSpPr>
        <p:spPr>
          <a:xfrm>
            <a:off x="3518391" y="3812705"/>
            <a:ext cx="5466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ym typeface="Wingdings" panose="05000000000000000000" pitchFamily="2" charset="2"/>
              </a:rPr>
              <a:t>Menù a tendina con possibili valori preimpostati (</a:t>
            </a:r>
            <a:r>
              <a:rPr lang="it-IT" sz="1600" dirty="0" err="1">
                <a:sym typeface="Wingdings" panose="05000000000000000000" pitchFamily="2" charset="2"/>
              </a:rPr>
              <a:t>customizzabili</a:t>
            </a:r>
            <a:r>
              <a:rPr lang="it-IT" sz="1600" dirty="0">
                <a:sym typeface="Wingdings" panose="05000000000000000000" pitchFamily="2" charset="2"/>
              </a:rPr>
              <a:t>)</a:t>
            </a:r>
            <a:endParaRPr lang="it-IT" sz="1600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CB4674A-A6BD-487E-9891-C6F76C38E79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667699" y="3730598"/>
            <a:ext cx="850692" cy="251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0076864-EA62-4DE0-9EFC-F0A9DF93F29F}"/>
              </a:ext>
            </a:extLst>
          </p:cNvPr>
          <p:cNvSpPr txBox="1"/>
          <p:nvPr/>
        </p:nvSpPr>
        <p:spPr>
          <a:xfrm>
            <a:off x="3207997" y="5143513"/>
            <a:ext cx="5722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 tempi di acquisizione sono invece svincolati dalle singole acquisizione (</a:t>
            </a:r>
            <a:r>
              <a:rPr lang="it-IT" sz="1600" dirty="0">
                <a:solidFill>
                  <a:srgbClr val="FF0000"/>
                </a:solidFill>
              </a:rPr>
              <a:t>il sistema lavora sui Rate</a:t>
            </a:r>
            <a:r>
              <a:rPr lang="it-IT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774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D4EA4C-590B-49D3-B477-56418F14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536734"/>
            <a:ext cx="2642532" cy="1321266"/>
          </a:xfrm>
          <a:prstGeom prst="rect">
            <a:avLst/>
          </a:prstGeom>
        </p:spPr>
      </p:pic>
      <p:pic>
        <p:nvPicPr>
          <p:cNvPr id="1026" name="Picture 2" descr="Lazio Innova (@LazioInnova) | Twitter">
            <a:extLst>
              <a:ext uri="{FF2B5EF4-FFF2-40B4-BE49-F238E27FC236}">
                <a16:creationId xmlns:a16="http://schemas.microsoft.com/office/drawing/2014/main" id="{991B76A4-ED0E-4B64-9CD1-2BBD011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5794157"/>
            <a:ext cx="788565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C8DB5225-D468-440C-90BB-441A8D61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553"/>
            <a:ext cx="8962846" cy="46732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61024F11-C81F-4F3A-A092-978274E13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06234"/>
            <a:ext cx="9144000" cy="788565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(CsI+CZT+He3)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484E47-6FA2-4A6A-91E0-76833DFC26F0}"/>
              </a:ext>
            </a:extLst>
          </p:cNvPr>
          <p:cNvSpPr txBox="1"/>
          <p:nvPr/>
        </p:nvSpPr>
        <p:spPr>
          <a:xfrm>
            <a:off x="1838891" y="1472176"/>
            <a:ext cx="2642532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sym typeface="Wingdings" panose="05000000000000000000" pitchFamily="2" charset="2"/>
              </a:rPr>
              <a:t>Monitor Seriale non visibile dall’operatore finale</a:t>
            </a:r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4180A9-6F61-454C-8E00-FEAEFF39B1A1}"/>
              </a:ext>
            </a:extLst>
          </p:cNvPr>
          <p:cNvSpPr txBox="1"/>
          <p:nvPr/>
        </p:nvSpPr>
        <p:spPr>
          <a:xfrm>
            <a:off x="6320314" y="1968524"/>
            <a:ext cx="2642532" cy="830997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ym typeface="Wingdings" panose="05000000000000000000" pitchFamily="2" charset="2"/>
              </a:rPr>
              <a:t>L’operatore vede solo la pagina web e un </a:t>
            </a:r>
            <a:r>
              <a:rPr lang="it-IT" sz="1600" dirty="0" err="1">
                <a:sym typeface="Wingdings" panose="05000000000000000000" pitchFamily="2" charset="2"/>
              </a:rPr>
              <a:t>count</a:t>
            </a:r>
            <a:r>
              <a:rPr lang="it-IT" sz="1600" dirty="0">
                <a:sym typeface="Wingdings" panose="05000000000000000000" pitchFamily="2" charset="2"/>
              </a:rPr>
              <a:t> down per la misura</a:t>
            </a:r>
            <a:endParaRPr lang="it-IT" sz="1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FBA5FE8-7929-435D-8752-4C0BBE434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3" y="5557873"/>
            <a:ext cx="1942909" cy="122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5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</TotalTime>
  <Words>1405</Words>
  <Application>Microsoft Office PowerPoint</Application>
  <PresentationFormat>Presentazione su schermo (4:3)</PresentationFormat>
  <Paragraphs>148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Tema di Office</vt:lpstr>
      <vt:lpstr>Sonda SICURA:  monitoraggio online e sistema di alert</vt:lpstr>
      <vt:lpstr>Sonda SICURA:  monitoraggio online e sistema di alert</vt:lpstr>
      <vt:lpstr>Scelta della logica di signal processing</vt:lpstr>
      <vt:lpstr>Catena di signal processing</vt:lpstr>
      <vt:lpstr>Logica di signal processing</vt:lpstr>
      <vt:lpstr>Avvio e scelta del sito di lavoro</vt:lpstr>
      <vt:lpstr>Misure con CsI e CZT: bunker @ LNF</vt:lpstr>
      <vt:lpstr>Background (CsI+CZT+He3)</vt:lpstr>
      <vt:lpstr>Background (CsI+CZT+He3)</vt:lpstr>
      <vt:lpstr>Acquisizioni e Alert</vt:lpstr>
      <vt:lpstr>Presentazione standard di PowerPoint</vt:lpstr>
      <vt:lpstr>Compatibile con qualsiasi dispositivo</vt:lpstr>
      <vt:lpstr>Arduino -&gt; HTML/PHP/JAVA</vt:lpstr>
      <vt:lpstr>File storage su Micro SD</vt:lpstr>
      <vt:lpstr>File storage su Micro SD</vt:lpstr>
      <vt:lpstr>Analisi a carico del client</vt:lpstr>
      <vt:lpstr>Conclusioni</vt:lpstr>
      <vt:lpstr>Prospettive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Sonda SICURA: monitoraggio online e sistema di alert</dc:title>
  <dc:creator>Alessandro Scordo</dc:creator>
  <cp:lastModifiedBy>Alessandro Scordo</cp:lastModifiedBy>
  <cp:revision>48</cp:revision>
  <dcterms:created xsi:type="dcterms:W3CDTF">2020-12-07T09:27:25Z</dcterms:created>
  <dcterms:modified xsi:type="dcterms:W3CDTF">2020-12-09T13:18:57Z</dcterms:modified>
</cp:coreProperties>
</file>