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328" r:id="rId5"/>
    <p:sldId id="259" r:id="rId6"/>
    <p:sldId id="260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29" r:id="rId16"/>
    <p:sldId id="268" r:id="rId17"/>
    <p:sldId id="314" r:id="rId18"/>
    <p:sldId id="315" r:id="rId19"/>
    <p:sldId id="316" r:id="rId20"/>
    <p:sldId id="317" r:id="rId21"/>
    <p:sldId id="318" r:id="rId22"/>
    <p:sldId id="319" r:id="rId23"/>
    <p:sldId id="274" r:id="rId24"/>
    <p:sldId id="330" r:id="rId25"/>
    <p:sldId id="275" r:id="rId26"/>
    <p:sldId id="276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284" r:id="rId35"/>
    <p:sldId id="285" r:id="rId36"/>
    <p:sldId id="331" r:id="rId37"/>
    <p:sldId id="286" r:id="rId38"/>
    <p:sldId id="287" r:id="rId39"/>
    <p:sldId id="327" r:id="rId40"/>
    <p:sldId id="334" r:id="rId41"/>
    <p:sldId id="335" r:id="rId42"/>
    <p:sldId id="332" r:id="rId43"/>
    <p:sldId id="333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550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5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3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0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5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7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84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79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2/6/2021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7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ovemechanics.com/euclid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EC32AE-E4F8-4BC6-BEF2-B48BDD15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8F45687-4E84-4835-B0BB-10C8E3472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857" y="1079500"/>
            <a:ext cx="3882286" cy="2138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400" b="1" dirty="0">
                <a:solidFill>
                  <a:srgbClr val="002060"/>
                </a:solidFill>
              </a:rPr>
              <a:t>PERCUSSIONI al RITMO di EUCLIDE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3FD62C4-E48A-4515-AE6C-1B2D9C20E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2000" y="4113213"/>
            <a:ext cx="2988000" cy="1655762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rPr>
              <a:t>Antonella Falini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27CC275-980D-47EF-97C1-10960C61F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r="20563"/>
          <a:stretch/>
        </p:blipFill>
        <p:spPr>
          <a:xfrm>
            <a:off x="1" y="10"/>
            <a:ext cx="3308350" cy="68579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B300C-61B7-4273-8E8E-C8FF0760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CF4816E1-E310-4DAF-AC46-EC9256224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r="20562"/>
          <a:stretch/>
        </p:blipFill>
        <p:spPr>
          <a:xfrm>
            <a:off x="8883600" y="10"/>
            <a:ext cx="33084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9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147 – 105 = 42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                               105 – 42 =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42                                   63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ABDFF65-FA12-4670-99CB-ECD0CF3551A0}"/>
              </a:ext>
            </a:extLst>
          </p:cNvPr>
          <p:cNvSpPr/>
          <p:nvPr/>
        </p:nvSpPr>
        <p:spPr>
          <a:xfrm>
            <a:off x="3534411" y="1390015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6AE6319-5FA3-43E3-BAF2-A5EB8E446ECD}"/>
              </a:ext>
            </a:extLst>
          </p:cNvPr>
          <p:cNvSpPr/>
          <p:nvPr/>
        </p:nvSpPr>
        <p:spPr>
          <a:xfrm>
            <a:off x="6299199" y="2225040"/>
            <a:ext cx="802641" cy="6908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269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147 – 105 = 42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                               105 – 42 =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42                                   63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</a:t>
            </a:r>
            <a:r>
              <a:rPr lang="it-IT" b="1" dirty="0">
                <a:solidFill>
                  <a:srgbClr val="00B050"/>
                </a:solidFill>
              </a:rPr>
              <a:t>63 – 42 =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    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ABDFF65-FA12-4670-99CB-ECD0CF3551A0}"/>
              </a:ext>
            </a:extLst>
          </p:cNvPr>
          <p:cNvSpPr/>
          <p:nvPr/>
        </p:nvSpPr>
        <p:spPr>
          <a:xfrm>
            <a:off x="3534411" y="1390015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6AE6319-5FA3-43E3-BAF2-A5EB8E446ECD}"/>
              </a:ext>
            </a:extLst>
          </p:cNvPr>
          <p:cNvSpPr/>
          <p:nvPr/>
        </p:nvSpPr>
        <p:spPr>
          <a:xfrm>
            <a:off x="6299199" y="2225040"/>
            <a:ext cx="802641" cy="6908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9F6C222-F9F3-4492-956A-53F39BCC8663}"/>
              </a:ext>
            </a:extLst>
          </p:cNvPr>
          <p:cNvSpPr/>
          <p:nvPr/>
        </p:nvSpPr>
        <p:spPr>
          <a:xfrm>
            <a:off x="6410958" y="3230881"/>
            <a:ext cx="619762" cy="5327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66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147 – 105 = 42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                               105 – 42 =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42                                   63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</a:t>
            </a:r>
            <a:r>
              <a:rPr lang="it-IT" b="1" dirty="0">
                <a:solidFill>
                  <a:srgbClr val="00B050"/>
                </a:solidFill>
              </a:rPr>
              <a:t>63 – 42 =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42                                    21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    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ABDFF65-FA12-4670-99CB-ECD0CF3551A0}"/>
              </a:ext>
            </a:extLst>
          </p:cNvPr>
          <p:cNvSpPr/>
          <p:nvPr/>
        </p:nvSpPr>
        <p:spPr>
          <a:xfrm>
            <a:off x="3534411" y="1390015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6AE6319-5FA3-43E3-BAF2-A5EB8E446ECD}"/>
              </a:ext>
            </a:extLst>
          </p:cNvPr>
          <p:cNvSpPr/>
          <p:nvPr/>
        </p:nvSpPr>
        <p:spPr>
          <a:xfrm>
            <a:off x="6299199" y="2225040"/>
            <a:ext cx="802641" cy="6908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9F6C222-F9F3-4492-956A-53F39BCC8663}"/>
              </a:ext>
            </a:extLst>
          </p:cNvPr>
          <p:cNvSpPr/>
          <p:nvPr/>
        </p:nvSpPr>
        <p:spPr>
          <a:xfrm>
            <a:off x="6410958" y="3230881"/>
            <a:ext cx="619762" cy="5327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186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147 – 105 = 42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                               105 – 42 =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42                                   63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</a:t>
            </a:r>
            <a:r>
              <a:rPr lang="it-IT" b="1" dirty="0">
                <a:solidFill>
                  <a:srgbClr val="00B050"/>
                </a:solidFill>
              </a:rPr>
              <a:t>63 – 42 =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42                                    21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42 – 21 =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    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ABDFF65-FA12-4670-99CB-ECD0CF3551A0}"/>
              </a:ext>
            </a:extLst>
          </p:cNvPr>
          <p:cNvSpPr/>
          <p:nvPr/>
        </p:nvSpPr>
        <p:spPr>
          <a:xfrm>
            <a:off x="3534411" y="1390015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6AE6319-5FA3-43E3-BAF2-A5EB8E446ECD}"/>
              </a:ext>
            </a:extLst>
          </p:cNvPr>
          <p:cNvSpPr/>
          <p:nvPr/>
        </p:nvSpPr>
        <p:spPr>
          <a:xfrm>
            <a:off x="6299199" y="2225040"/>
            <a:ext cx="802641" cy="6908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9F6C222-F9F3-4492-956A-53F39BCC8663}"/>
              </a:ext>
            </a:extLst>
          </p:cNvPr>
          <p:cNvSpPr/>
          <p:nvPr/>
        </p:nvSpPr>
        <p:spPr>
          <a:xfrm>
            <a:off x="6410958" y="3230881"/>
            <a:ext cx="619762" cy="5327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E86B0BC-2A49-4B10-B09B-D534D3EE0799}"/>
              </a:ext>
            </a:extLst>
          </p:cNvPr>
          <p:cNvSpPr/>
          <p:nvPr/>
        </p:nvSpPr>
        <p:spPr>
          <a:xfrm>
            <a:off x="3595372" y="4088447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490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147 – 105 = 42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                               105 – 42 =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42                                   63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</a:t>
            </a:r>
            <a:r>
              <a:rPr lang="it-IT" b="1" dirty="0">
                <a:solidFill>
                  <a:srgbClr val="00B050"/>
                </a:solidFill>
              </a:rPr>
              <a:t>63 – 42 =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42                                    21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42 – 21 =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           </a:t>
            </a:r>
            <a:r>
              <a:rPr lang="it-IT" b="1" dirty="0">
                <a:solidFill>
                  <a:srgbClr val="7030A0"/>
                </a:solidFill>
              </a:rPr>
              <a:t>21                     21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    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ABDFF65-FA12-4670-99CB-ECD0CF3551A0}"/>
              </a:ext>
            </a:extLst>
          </p:cNvPr>
          <p:cNvSpPr/>
          <p:nvPr/>
        </p:nvSpPr>
        <p:spPr>
          <a:xfrm>
            <a:off x="3534411" y="1390015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6AE6319-5FA3-43E3-BAF2-A5EB8E446ECD}"/>
              </a:ext>
            </a:extLst>
          </p:cNvPr>
          <p:cNvSpPr/>
          <p:nvPr/>
        </p:nvSpPr>
        <p:spPr>
          <a:xfrm>
            <a:off x="6299199" y="2225040"/>
            <a:ext cx="802641" cy="6908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9F6C222-F9F3-4492-956A-53F39BCC8663}"/>
              </a:ext>
            </a:extLst>
          </p:cNvPr>
          <p:cNvSpPr/>
          <p:nvPr/>
        </p:nvSpPr>
        <p:spPr>
          <a:xfrm>
            <a:off x="6410958" y="3230881"/>
            <a:ext cx="619762" cy="5327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E86B0BC-2A49-4B10-B09B-D534D3EE0799}"/>
              </a:ext>
            </a:extLst>
          </p:cNvPr>
          <p:cNvSpPr/>
          <p:nvPr/>
        </p:nvSpPr>
        <p:spPr>
          <a:xfrm>
            <a:off x="3595372" y="4088447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1689BD1-04E8-418E-85D7-0EBEB357DACE}"/>
              </a:ext>
            </a:extLst>
          </p:cNvPr>
          <p:cNvSpPr/>
          <p:nvPr/>
        </p:nvSpPr>
        <p:spPr>
          <a:xfrm>
            <a:off x="4287521" y="5242560"/>
            <a:ext cx="2539999" cy="84328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922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2F8AD-953E-44F6-A13D-57A2A444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247110"/>
            <a:ext cx="10213200" cy="69040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Contenuti</a:t>
            </a:r>
          </a:p>
        </p:txBody>
      </p:sp>
      <p:pic>
        <p:nvPicPr>
          <p:cNvPr id="5" name="Segnaposto contenuto 4" descr="Tamburo">
            <a:extLst>
              <a:ext uri="{FF2B5EF4-FFF2-40B4-BE49-F238E27FC236}">
                <a16:creationId xmlns:a16="http://schemas.microsoft.com/office/drawing/2014/main" id="{4772D983-A582-45FF-A8F1-D0CCBBC98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87" y="1081576"/>
            <a:ext cx="719138" cy="7191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96430-2E88-451F-9EF7-2F13F9B24EA4}"/>
              </a:ext>
            </a:extLst>
          </p:cNvPr>
          <p:cNvSpPr txBox="1"/>
          <p:nvPr/>
        </p:nvSpPr>
        <p:spPr>
          <a:xfrm>
            <a:off x="1564640" y="1306609"/>
            <a:ext cx="925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Introduzione</a:t>
            </a: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27955999-9A22-4A71-8716-77F71E158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545" y="1990724"/>
            <a:ext cx="719138" cy="719138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AC629402-B985-4625-A823-CD117B892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63" y="2899872"/>
            <a:ext cx="719138" cy="719138"/>
          </a:xfrm>
          <a:prstGeom prst="rect">
            <a:avLst/>
          </a:prstGeom>
        </p:spPr>
      </p:pic>
      <p:pic>
        <p:nvPicPr>
          <p:cNvPr id="9" name="Segnaposto contenuto 4" descr="Tamburo">
            <a:extLst>
              <a:ext uri="{FF2B5EF4-FFF2-40B4-BE49-F238E27FC236}">
                <a16:creationId xmlns:a16="http://schemas.microsoft.com/office/drawing/2014/main" id="{C3340D76-C502-4E4B-836C-8B5AB24E9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032" y="3812850"/>
            <a:ext cx="719138" cy="719138"/>
          </a:xfrm>
          <a:prstGeom prst="rect">
            <a:avLst/>
          </a:prstGeom>
        </p:spPr>
      </p:pic>
      <p:pic>
        <p:nvPicPr>
          <p:cNvPr id="10" name="Segnaposto contenuto 4" descr="Tamburo">
            <a:extLst>
              <a:ext uri="{FF2B5EF4-FFF2-40B4-BE49-F238E27FC236}">
                <a16:creationId xmlns:a16="http://schemas.microsoft.com/office/drawing/2014/main" id="{02C0C986-C647-40D3-8A61-66794286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530" y="4697718"/>
            <a:ext cx="719138" cy="719138"/>
          </a:xfrm>
          <a:prstGeom prst="rect">
            <a:avLst/>
          </a:prstGeom>
        </p:spPr>
      </p:pic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35B22770-ADDD-42C4-B618-E6C8ACC7F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339" y="5561619"/>
            <a:ext cx="719138" cy="7191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B94283-5A19-44EF-84EB-90462942B464}"/>
              </a:ext>
            </a:extLst>
          </p:cNvPr>
          <p:cNvSpPr txBox="1"/>
          <p:nvPr/>
        </p:nvSpPr>
        <p:spPr>
          <a:xfrm>
            <a:off x="1571625" y="2228850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L’ Algoritmo di Euclide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000E49-5067-4AFA-9A19-0C3399C3CBBA}"/>
              </a:ext>
            </a:extLst>
          </p:cNvPr>
          <p:cNvSpPr txBox="1"/>
          <p:nvPr/>
        </p:nvSpPr>
        <p:spPr>
          <a:xfrm>
            <a:off x="1571625" y="3100388"/>
            <a:ext cx="54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Ritmo di Euclide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0983CC-F843-4DDE-98B2-BCA0B7F62EBE}"/>
              </a:ext>
            </a:extLst>
          </p:cNvPr>
          <p:cNvSpPr txBox="1"/>
          <p:nvPr/>
        </p:nvSpPr>
        <p:spPr>
          <a:xfrm>
            <a:off x="1571625" y="4000500"/>
            <a:ext cx="452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Generatore di ritmi euclidei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3C4489-94C2-4759-AB30-828AE0949C03}"/>
              </a:ext>
            </a:extLst>
          </p:cNvPr>
          <p:cNvSpPr txBox="1"/>
          <p:nvPr/>
        </p:nvSpPr>
        <p:spPr>
          <a:xfrm>
            <a:off x="1571625" y="4900612"/>
            <a:ext cx="332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Esempi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2BC20E-F171-4A26-B16F-F508401F0686}"/>
              </a:ext>
            </a:extLst>
          </p:cNvPr>
          <p:cNvSpPr txBox="1"/>
          <p:nvPr/>
        </p:nvSpPr>
        <p:spPr>
          <a:xfrm>
            <a:off x="1571625" y="5723532"/>
            <a:ext cx="321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3691030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4DD6A-3DE4-42FC-8B28-AF19B409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4" y="0"/>
            <a:ext cx="10213200" cy="590231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99F61-0394-4C2B-B502-4CEA87F2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20" y="731520"/>
            <a:ext cx="10213200" cy="612648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Data una </a:t>
            </a:r>
            <a:r>
              <a:rPr lang="it-IT" i="1" dirty="0">
                <a:solidFill>
                  <a:srgbClr val="000000"/>
                </a:solidFill>
              </a:rPr>
              <a:t>sequenza </a:t>
            </a:r>
            <a:r>
              <a:rPr lang="it-IT" dirty="0">
                <a:solidFill>
                  <a:srgbClr val="000000"/>
                </a:solidFill>
              </a:rPr>
              <a:t>lunga </a:t>
            </a:r>
            <a:r>
              <a:rPr lang="it-IT" b="1" i="1" dirty="0">
                <a:solidFill>
                  <a:srgbClr val="000000"/>
                </a:solidFill>
              </a:rPr>
              <a:t>n</a:t>
            </a:r>
            <a:r>
              <a:rPr lang="it-IT" dirty="0">
                <a:solidFill>
                  <a:srgbClr val="000000"/>
                </a:solidFill>
              </a:rPr>
              <a:t> vogliamo generare </a:t>
            </a:r>
            <a:r>
              <a:rPr lang="it-IT" b="1" i="1" dirty="0">
                <a:solidFill>
                  <a:srgbClr val="000000"/>
                </a:solidFill>
              </a:rPr>
              <a:t>k</a:t>
            </a:r>
            <a:r>
              <a:rPr lang="it-IT" dirty="0">
                <a:solidFill>
                  <a:srgbClr val="000000"/>
                </a:solidFill>
              </a:rPr>
              <a:t> suoni che siano il più possibile </a:t>
            </a:r>
            <a:r>
              <a:rPr lang="it-IT" dirty="0" err="1">
                <a:solidFill>
                  <a:srgbClr val="000000"/>
                </a:solidFill>
              </a:rPr>
              <a:t>equispaziati</a:t>
            </a:r>
            <a:r>
              <a:rPr lang="it-IT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In questa sequenza, assegniamo valore </a:t>
            </a:r>
            <a:r>
              <a:rPr lang="it-IT" b="1" i="1" dirty="0">
                <a:solidFill>
                  <a:srgbClr val="000000"/>
                </a:solidFill>
              </a:rPr>
              <a:t>1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0000"/>
                </a:solidFill>
              </a:rPr>
              <a:t>suoni</a:t>
            </a:r>
            <a:r>
              <a:rPr lang="it-IT" dirty="0">
                <a:solidFill>
                  <a:srgbClr val="000000"/>
                </a:solidFill>
              </a:rPr>
              <a:t> e valore </a:t>
            </a:r>
            <a:r>
              <a:rPr lang="it-IT" b="1" i="1" dirty="0">
                <a:solidFill>
                  <a:srgbClr val="00B0F0"/>
                </a:solidFill>
              </a:rPr>
              <a:t>0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B0F0"/>
                </a:solidFill>
              </a:rPr>
              <a:t>silenzi</a:t>
            </a:r>
            <a:r>
              <a:rPr lang="it-IT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Prendiamo per esempio </a:t>
            </a:r>
            <a:r>
              <a:rPr lang="it-IT" b="1" i="1" dirty="0">
                <a:solidFill>
                  <a:srgbClr val="000000"/>
                </a:solidFill>
              </a:rPr>
              <a:t>n= 8</a:t>
            </a:r>
            <a:r>
              <a:rPr lang="it-IT" b="1" dirty="0">
                <a:solidFill>
                  <a:srgbClr val="000000"/>
                </a:solidFill>
              </a:rPr>
              <a:t> e </a:t>
            </a:r>
            <a:r>
              <a:rPr lang="it-IT" b="1" i="1" dirty="0">
                <a:solidFill>
                  <a:srgbClr val="000000"/>
                </a:solidFill>
              </a:rPr>
              <a:t>k = 3</a:t>
            </a:r>
            <a:r>
              <a:rPr lang="it-IT" b="1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[1] [1] [1]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8 = 3 + 5</a:t>
            </a:r>
          </a:p>
        </p:txBody>
      </p:sp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07AEFACF-7CAA-446A-80CD-30C36B0B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1" y="626221"/>
            <a:ext cx="568036" cy="568036"/>
          </a:xfrm>
          <a:prstGeom prst="rect">
            <a:avLst/>
          </a:prstGeom>
        </p:spPr>
      </p:pic>
      <p:pic>
        <p:nvPicPr>
          <p:cNvPr id="12" name="Segnaposto contenuto 4" descr="Tamburo">
            <a:extLst>
              <a:ext uri="{FF2B5EF4-FFF2-40B4-BE49-F238E27FC236}">
                <a16:creationId xmlns:a16="http://schemas.microsoft.com/office/drawing/2014/main" id="{0D63B54B-8CAE-4D5A-860E-B7D8CF27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245787"/>
            <a:ext cx="568036" cy="568036"/>
          </a:xfrm>
          <a:prstGeom prst="rect">
            <a:avLst/>
          </a:prstGeom>
        </p:spPr>
      </p:pic>
      <p:pic>
        <p:nvPicPr>
          <p:cNvPr id="13" name="Segnaposto contenuto 4" descr="Tamburo">
            <a:extLst>
              <a:ext uri="{FF2B5EF4-FFF2-40B4-BE49-F238E27FC236}">
                <a16:creationId xmlns:a16="http://schemas.microsoft.com/office/drawing/2014/main" id="{F8706549-B8E3-496F-9C8D-43D39987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971589"/>
            <a:ext cx="568036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75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4DD6A-3DE4-42FC-8B28-AF19B409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4" y="0"/>
            <a:ext cx="10213200" cy="590231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99F61-0394-4C2B-B502-4CEA87F2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20" y="731520"/>
            <a:ext cx="10213200" cy="612648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Data una </a:t>
            </a:r>
            <a:r>
              <a:rPr lang="it-IT" i="1" dirty="0">
                <a:solidFill>
                  <a:srgbClr val="000000"/>
                </a:solidFill>
              </a:rPr>
              <a:t>sequenza </a:t>
            </a:r>
            <a:r>
              <a:rPr lang="it-IT" dirty="0">
                <a:solidFill>
                  <a:srgbClr val="000000"/>
                </a:solidFill>
              </a:rPr>
              <a:t>lunga </a:t>
            </a:r>
            <a:r>
              <a:rPr lang="it-IT" b="1" i="1" dirty="0">
                <a:solidFill>
                  <a:srgbClr val="000000"/>
                </a:solidFill>
              </a:rPr>
              <a:t>n</a:t>
            </a:r>
            <a:r>
              <a:rPr lang="it-IT" dirty="0">
                <a:solidFill>
                  <a:srgbClr val="000000"/>
                </a:solidFill>
              </a:rPr>
              <a:t> vogliamo generare </a:t>
            </a:r>
            <a:r>
              <a:rPr lang="it-IT" b="1" i="1" dirty="0">
                <a:solidFill>
                  <a:srgbClr val="000000"/>
                </a:solidFill>
              </a:rPr>
              <a:t>k</a:t>
            </a:r>
            <a:r>
              <a:rPr lang="it-IT" dirty="0">
                <a:solidFill>
                  <a:srgbClr val="000000"/>
                </a:solidFill>
              </a:rPr>
              <a:t> suoni che siano il più possibile </a:t>
            </a:r>
            <a:r>
              <a:rPr lang="it-IT" dirty="0" err="1">
                <a:solidFill>
                  <a:srgbClr val="000000"/>
                </a:solidFill>
              </a:rPr>
              <a:t>equispaziati</a:t>
            </a:r>
            <a:r>
              <a:rPr lang="it-IT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In questa sequenza, assegniamo valore </a:t>
            </a:r>
            <a:r>
              <a:rPr lang="it-IT" b="1" i="1" dirty="0">
                <a:solidFill>
                  <a:srgbClr val="000000"/>
                </a:solidFill>
              </a:rPr>
              <a:t>1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0000"/>
                </a:solidFill>
              </a:rPr>
              <a:t>suoni</a:t>
            </a:r>
            <a:r>
              <a:rPr lang="it-IT" dirty="0">
                <a:solidFill>
                  <a:srgbClr val="000000"/>
                </a:solidFill>
              </a:rPr>
              <a:t> e valore </a:t>
            </a:r>
            <a:r>
              <a:rPr lang="it-IT" b="1" i="1" dirty="0">
                <a:solidFill>
                  <a:srgbClr val="00B0F0"/>
                </a:solidFill>
              </a:rPr>
              <a:t>0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B0F0"/>
                </a:solidFill>
              </a:rPr>
              <a:t>silenzi</a:t>
            </a:r>
            <a:r>
              <a:rPr lang="it-IT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Prendiamo per esempio </a:t>
            </a:r>
            <a:r>
              <a:rPr lang="it-IT" b="1" i="1" dirty="0">
                <a:solidFill>
                  <a:srgbClr val="000000"/>
                </a:solidFill>
              </a:rPr>
              <a:t>n= 8</a:t>
            </a:r>
            <a:r>
              <a:rPr lang="it-IT" b="1" dirty="0">
                <a:solidFill>
                  <a:srgbClr val="000000"/>
                </a:solidFill>
              </a:rPr>
              <a:t> e </a:t>
            </a:r>
            <a:r>
              <a:rPr lang="it-IT" b="1" i="1" dirty="0">
                <a:solidFill>
                  <a:srgbClr val="000000"/>
                </a:solidFill>
              </a:rPr>
              <a:t>k = 3</a:t>
            </a:r>
            <a:r>
              <a:rPr lang="it-IT" b="1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[1] [1] [1]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8 = 3 + 5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5 = 3 + 2</a:t>
            </a:r>
          </a:p>
        </p:txBody>
      </p:sp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07AEFACF-7CAA-446A-80CD-30C36B0B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1" y="626221"/>
            <a:ext cx="568036" cy="568036"/>
          </a:xfrm>
          <a:prstGeom prst="rect">
            <a:avLst/>
          </a:prstGeom>
        </p:spPr>
      </p:pic>
      <p:pic>
        <p:nvPicPr>
          <p:cNvPr id="12" name="Segnaposto contenuto 4" descr="Tamburo">
            <a:extLst>
              <a:ext uri="{FF2B5EF4-FFF2-40B4-BE49-F238E27FC236}">
                <a16:creationId xmlns:a16="http://schemas.microsoft.com/office/drawing/2014/main" id="{0D63B54B-8CAE-4D5A-860E-B7D8CF27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245787"/>
            <a:ext cx="568036" cy="568036"/>
          </a:xfrm>
          <a:prstGeom prst="rect">
            <a:avLst/>
          </a:prstGeom>
        </p:spPr>
      </p:pic>
      <p:pic>
        <p:nvPicPr>
          <p:cNvPr id="13" name="Segnaposto contenuto 4" descr="Tamburo">
            <a:extLst>
              <a:ext uri="{FF2B5EF4-FFF2-40B4-BE49-F238E27FC236}">
                <a16:creationId xmlns:a16="http://schemas.microsoft.com/office/drawing/2014/main" id="{F8706549-B8E3-496F-9C8D-43D39987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971589"/>
            <a:ext cx="568036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0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4DD6A-3DE4-42FC-8B28-AF19B409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4" y="0"/>
            <a:ext cx="10213200" cy="590231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99F61-0394-4C2B-B502-4CEA87F2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20" y="731520"/>
            <a:ext cx="10213200" cy="612648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Data una </a:t>
            </a:r>
            <a:r>
              <a:rPr lang="it-IT" i="1" dirty="0">
                <a:solidFill>
                  <a:srgbClr val="000000"/>
                </a:solidFill>
              </a:rPr>
              <a:t>sequenza </a:t>
            </a:r>
            <a:r>
              <a:rPr lang="it-IT" dirty="0">
                <a:solidFill>
                  <a:srgbClr val="000000"/>
                </a:solidFill>
              </a:rPr>
              <a:t>lunga </a:t>
            </a:r>
            <a:r>
              <a:rPr lang="it-IT" b="1" i="1" dirty="0">
                <a:solidFill>
                  <a:srgbClr val="000000"/>
                </a:solidFill>
              </a:rPr>
              <a:t>n</a:t>
            </a:r>
            <a:r>
              <a:rPr lang="it-IT" dirty="0">
                <a:solidFill>
                  <a:srgbClr val="000000"/>
                </a:solidFill>
              </a:rPr>
              <a:t> vogliamo generare </a:t>
            </a:r>
            <a:r>
              <a:rPr lang="it-IT" b="1" i="1" dirty="0">
                <a:solidFill>
                  <a:srgbClr val="000000"/>
                </a:solidFill>
              </a:rPr>
              <a:t>k</a:t>
            </a:r>
            <a:r>
              <a:rPr lang="it-IT" dirty="0">
                <a:solidFill>
                  <a:srgbClr val="000000"/>
                </a:solidFill>
              </a:rPr>
              <a:t> suoni che siano il più possibile </a:t>
            </a:r>
            <a:r>
              <a:rPr lang="it-IT" dirty="0" err="1">
                <a:solidFill>
                  <a:srgbClr val="000000"/>
                </a:solidFill>
              </a:rPr>
              <a:t>equispaziati</a:t>
            </a:r>
            <a:r>
              <a:rPr lang="it-IT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In questa sequenza, assegniamo valore </a:t>
            </a:r>
            <a:r>
              <a:rPr lang="it-IT" b="1" i="1" dirty="0">
                <a:solidFill>
                  <a:srgbClr val="000000"/>
                </a:solidFill>
              </a:rPr>
              <a:t>1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0000"/>
                </a:solidFill>
              </a:rPr>
              <a:t>suoni</a:t>
            </a:r>
            <a:r>
              <a:rPr lang="it-IT" dirty="0">
                <a:solidFill>
                  <a:srgbClr val="000000"/>
                </a:solidFill>
              </a:rPr>
              <a:t> e valore </a:t>
            </a:r>
            <a:r>
              <a:rPr lang="it-IT" b="1" i="1" dirty="0">
                <a:solidFill>
                  <a:srgbClr val="00B0F0"/>
                </a:solidFill>
              </a:rPr>
              <a:t>0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B0F0"/>
                </a:solidFill>
              </a:rPr>
              <a:t>silenzi</a:t>
            </a:r>
            <a:r>
              <a:rPr lang="it-IT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Prendiamo per esempio </a:t>
            </a:r>
            <a:r>
              <a:rPr lang="it-IT" b="1" i="1" dirty="0">
                <a:solidFill>
                  <a:srgbClr val="000000"/>
                </a:solidFill>
              </a:rPr>
              <a:t>n= 8</a:t>
            </a:r>
            <a:r>
              <a:rPr lang="it-IT" b="1" dirty="0">
                <a:solidFill>
                  <a:srgbClr val="000000"/>
                </a:solidFill>
              </a:rPr>
              <a:t> e </a:t>
            </a:r>
            <a:r>
              <a:rPr lang="it-IT" b="1" i="1" dirty="0">
                <a:solidFill>
                  <a:srgbClr val="000000"/>
                </a:solidFill>
              </a:rPr>
              <a:t>k = 3</a:t>
            </a:r>
            <a:r>
              <a:rPr lang="it-IT" b="1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[1] [1] [1]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8 = 3 + 5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5 = 3 + 2</a:t>
            </a:r>
          </a:p>
        </p:txBody>
      </p:sp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07AEFACF-7CAA-446A-80CD-30C36B0B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1" y="626221"/>
            <a:ext cx="568036" cy="568036"/>
          </a:xfrm>
          <a:prstGeom prst="rect">
            <a:avLst/>
          </a:prstGeom>
        </p:spPr>
      </p:pic>
      <p:pic>
        <p:nvPicPr>
          <p:cNvPr id="12" name="Segnaposto contenuto 4" descr="Tamburo">
            <a:extLst>
              <a:ext uri="{FF2B5EF4-FFF2-40B4-BE49-F238E27FC236}">
                <a16:creationId xmlns:a16="http://schemas.microsoft.com/office/drawing/2014/main" id="{0D63B54B-8CAE-4D5A-860E-B7D8CF27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245787"/>
            <a:ext cx="568036" cy="568036"/>
          </a:xfrm>
          <a:prstGeom prst="rect">
            <a:avLst/>
          </a:prstGeom>
        </p:spPr>
      </p:pic>
      <p:pic>
        <p:nvPicPr>
          <p:cNvPr id="13" name="Segnaposto contenuto 4" descr="Tamburo">
            <a:extLst>
              <a:ext uri="{FF2B5EF4-FFF2-40B4-BE49-F238E27FC236}">
                <a16:creationId xmlns:a16="http://schemas.microsoft.com/office/drawing/2014/main" id="{F8706549-B8E3-496F-9C8D-43D39987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971589"/>
            <a:ext cx="568036" cy="568036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3E80A272-87B9-4551-98A3-AF856DFF88F9}"/>
              </a:ext>
            </a:extLst>
          </p:cNvPr>
          <p:cNvSpPr/>
          <p:nvPr/>
        </p:nvSpPr>
        <p:spPr>
          <a:xfrm flipV="1">
            <a:off x="796360" y="3728812"/>
            <a:ext cx="177412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6B3F4DC6-04D1-401E-8A7F-271A87EBC755}"/>
              </a:ext>
            </a:extLst>
          </p:cNvPr>
          <p:cNvSpPr/>
          <p:nvPr/>
        </p:nvSpPr>
        <p:spPr>
          <a:xfrm flipV="1">
            <a:off x="2639753" y="3728812"/>
            <a:ext cx="692727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80F95A-A349-480C-B44A-6ADF53CAF27D}"/>
              </a:ext>
            </a:extLst>
          </p:cNvPr>
          <p:cNvSpPr txBox="1"/>
          <p:nvPr/>
        </p:nvSpPr>
        <p:spPr>
          <a:xfrm>
            <a:off x="1170248" y="3860708"/>
            <a:ext cx="119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</a:t>
            </a:r>
            <a:r>
              <a:rPr lang="it-IT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90C685-7103-4F96-A337-27D42C381716}"/>
              </a:ext>
            </a:extLst>
          </p:cNvPr>
          <p:cNvSpPr txBox="1"/>
          <p:nvPr/>
        </p:nvSpPr>
        <p:spPr>
          <a:xfrm>
            <a:off x="2763336" y="3817331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9705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4DD6A-3DE4-42FC-8B28-AF19B409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4" y="0"/>
            <a:ext cx="10213200" cy="590231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99F61-0394-4C2B-B502-4CEA87F2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20" y="731520"/>
            <a:ext cx="10213200" cy="612648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Data una </a:t>
            </a:r>
            <a:r>
              <a:rPr lang="it-IT" i="1" dirty="0">
                <a:solidFill>
                  <a:srgbClr val="000000"/>
                </a:solidFill>
              </a:rPr>
              <a:t>sequenza </a:t>
            </a:r>
            <a:r>
              <a:rPr lang="it-IT" dirty="0">
                <a:solidFill>
                  <a:srgbClr val="000000"/>
                </a:solidFill>
              </a:rPr>
              <a:t>lunga </a:t>
            </a:r>
            <a:r>
              <a:rPr lang="it-IT" b="1" i="1" dirty="0">
                <a:solidFill>
                  <a:srgbClr val="000000"/>
                </a:solidFill>
              </a:rPr>
              <a:t>n</a:t>
            </a:r>
            <a:r>
              <a:rPr lang="it-IT" dirty="0">
                <a:solidFill>
                  <a:srgbClr val="000000"/>
                </a:solidFill>
              </a:rPr>
              <a:t> vogliamo generare </a:t>
            </a:r>
            <a:r>
              <a:rPr lang="it-IT" b="1" i="1" dirty="0">
                <a:solidFill>
                  <a:srgbClr val="000000"/>
                </a:solidFill>
              </a:rPr>
              <a:t>k</a:t>
            </a:r>
            <a:r>
              <a:rPr lang="it-IT" dirty="0">
                <a:solidFill>
                  <a:srgbClr val="000000"/>
                </a:solidFill>
              </a:rPr>
              <a:t> suoni che siano il più possibile </a:t>
            </a:r>
            <a:r>
              <a:rPr lang="it-IT" dirty="0" err="1">
                <a:solidFill>
                  <a:srgbClr val="000000"/>
                </a:solidFill>
              </a:rPr>
              <a:t>equispaziati</a:t>
            </a:r>
            <a:r>
              <a:rPr lang="it-IT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In questa sequenza, assegniamo valore </a:t>
            </a:r>
            <a:r>
              <a:rPr lang="it-IT" b="1" i="1" dirty="0">
                <a:solidFill>
                  <a:srgbClr val="000000"/>
                </a:solidFill>
              </a:rPr>
              <a:t>1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0000"/>
                </a:solidFill>
              </a:rPr>
              <a:t>suoni</a:t>
            </a:r>
            <a:r>
              <a:rPr lang="it-IT" dirty="0">
                <a:solidFill>
                  <a:srgbClr val="000000"/>
                </a:solidFill>
              </a:rPr>
              <a:t> e valore </a:t>
            </a:r>
            <a:r>
              <a:rPr lang="it-IT" b="1" i="1" dirty="0">
                <a:solidFill>
                  <a:srgbClr val="00B0F0"/>
                </a:solidFill>
              </a:rPr>
              <a:t>0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B0F0"/>
                </a:solidFill>
              </a:rPr>
              <a:t>silenzi</a:t>
            </a:r>
            <a:r>
              <a:rPr lang="it-IT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Prendiamo per esempio </a:t>
            </a:r>
            <a:r>
              <a:rPr lang="it-IT" b="1" i="1" dirty="0">
                <a:solidFill>
                  <a:srgbClr val="000000"/>
                </a:solidFill>
              </a:rPr>
              <a:t>n= 8</a:t>
            </a:r>
            <a:r>
              <a:rPr lang="it-IT" b="1" dirty="0">
                <a:solidFill>
                  <a:srgbClr val="000000"/>
                </a:solidFill>
              </a:rPr>
              <a:t> e </a:t>
            </a:r>
            <a:r>
              <a:rPr lang="it-IT" b="1" i="1" dirty="0">
                <a:solidFill>
                  <a:srgbClr val="000000"/>
                </a:solidFill>
              </a:rPr>
              <a:t>k = 3</a:t>
            </a:r>
            <a:r>
              <a:rPr lang="it-IT" b="1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[1] [1] [1]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8 = 3 + 5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5 = 3 + 2</a:t>
            </a:r>
          </a:p>
          <a:p>
            <a:pPr marL="0" indent="0">
              <a:buNone/>
            </a:pPr>
            <a:endParaRPr lang="it-IT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3 = 2 + 1</a:t>
            </a:r>
          </a:p>
        </p:txBody>
      </p:sp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07AEFACF-7CAA-446A-80CD-30C36B0B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1" y="626221"/>
            <a:ext cx="568036" cy="568036"/>
          </a:xfrm>
          <a:prstGeom prst="rect">
            <a:avLst/>
          </a:prstGeom>
        </p:spPr>
      </p:pic>
      <p:pic>
        <p:nvPicPr>
          <p:cNvPr id="12" name="Segnaposto contenuto 4" descr="Tamburo">
            <a:extLst>
              <a:ext uri="{FF2B5EF4-FFF2-40B4-BE49-F238E27FC236}">
                <a16:creationId xmlns:a16="http://schemas.microsoft.com/office/drawing/2014/main" id="{0D63B54B-8CAE-4D5A-860E-B7D8CF27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245787"/>
            <a:ext cx="568036" cy="568036"/>
          </a:xfrm>
          <a:prstGeom prst="rect">
            <a:avLst/>
          </a:prstGeom>
        </p:spPr>
      </p:pic>
      <p:pic>
        <p:nvPicPr>
          <p:cNvPr id="13" name="Segnaposto contenuto 4" descr="Tamburo">
            <a:extLst>
              <a:ext uri="{FF2B5EF4-FFF2-40B4-BE49-F238E27FC236}">
                <a16:creationId xmlns:a16="http://schemas.microsoft.com/office/drawing/2014/main" id="{F8706549-B8E3-496F-9C8D-43D39987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971589"/>
            <a:ext cx="568036" cy="568036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3E80A272-87B9-4551-98A3-AF856DFF88F9}"/>
              </a:ext>
            </a:extLst>
          </p:cNvPr>
          <p:cNvSpPr/>
          <p:nvPr/>
        </p:nvSpPr>
        <p:spPr>
          <a:xfrm flipV="1">
            <a:off x="796360" y="3728812"/>
            <a:ext cx="177412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6B3F4DC6-04D1-401E-8A7F-271A87EBC755}"/>
              </a:ext>
            </a:extLst>
          </p:cNvPr>
          <p:cNvSpPr/>
          <p:nvPr/>
        </p:nvSpPr>
        <p:spPr>
          <a:xfrm flipV="1">
            <a:off x="2639753" y="3728812"/>
            <a:ext cx="692727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80F95A-A349-480C-B44A-6ADF53CAF27D}"/>
              </a:ext>
            </a:extLst>
          </p:cNvPr>
          <p:cNvSpPr txBox="1"/>
          <p:nvPr/>
        </p:nvSpPr>
        <p:spPr>
          <a:xfrm>
            <a:off x="1170248" y="3860708"/>
            <a:ext cx="119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</a:t>
            </a:r>
            <a:r>
              <a:rPr lang="it-IT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90C685-7103-4F96-A337-27D42C381716}"/>
              </a:ext>
            </a:extLst>
          </p:cNvPr>
          <p:cNvSpPr txBox="1"/>
          <p:nvPr/>
        </p:nvSpPr>
        <p:spPr>
          <a:xfrm>
            <a:off x="2763336" y="3817331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9089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2F8AD-953E-44F6-A13D-57A2A444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247110"/>
            <a:ext cx="10213200" cy="69040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Contenuti</a:t>
            </a:r>
          </a:p>
        </p:txBody>
      </p:sp>
      <p:pic>
        <p:nvPicPr>
          <p:cNvPr id="5" name="Segnaposto contenuto 4" descr="Tamburo">
            <a:extLst>
              <a:ext uri="{FF2B5EF4-FFF2-40B4-BE49-F238E27FC236}">
                <a16:creationId xmlns:a16="http://schemas.microsoft.com/office/drawing/2014/main" id="{4772D983-A582-45FF-A8F1-D0CCBBC98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87" y="1081576"/>
            <a:ext cx="719138" cy="7191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96430-2E88-451F-9EF7-2F13F9B24EA4}"/>
              </a:ext>
            </a:extLst>
          </p:cNvPr>
          <p:cNvSpPr txBox="1"/>
          <p:nvPr/>
        </p:nvSpPr>
        <p:spPr>
          <a:xfrm>
            <a:off x="1564640" y="1306609"/>
            <a:ext cx="925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Introduzione</a:t>
            </a: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27955999-9A22-4A71-8716-77F71E158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545" y="1990724"/>
            <a:ext cx="719138" cy="719138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AC629402-B985-4625-A823-CD117B892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63" y="2899872"/>
            <a:ext cx="719138" cy="719138"/>
          </a:xfrm>
          <a:prstGeom prst="rect">
            <a:avLst/>
          </a:prstGeom>
        </p:spPr>
      </p:pic>
      <p:pic>
        <p:nvPicPr>
          <p:cNvPr id="9" name="Segnaposto contenuto 4" descr="Tamburo">
            <a:extLst>
              <a:ext uri="{FF2B5EF4-FFF2-40B4-BE49-F238E27FC236}">
                <a16:creationId xmlns:a16="http://schemas.microsoft.com/office/drawing/2014/main" id="{C3340D76-C502-4E4B-836C-8B5AB24E9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032" y="3812850"/>
            <a:ext cx="719138" cy="719138"/>
          </a:xfrm>
          <a:prstGeom prst="rect">
            <a:avLst/>
          </a:prstGeom>
        </p:spPr>
      </p:pic>
      <p:pic>
        <p:nvPicPr>
          <p:cNvPr id="10" name="Segnaposto contenuto 4" descr="Tamburo">
            <a:extLst>
              <a:ext uri="{FF2B5EF4-FFF2-40B4-BE49-F238E27FC236}">
                <a16:creationId xmlns:a16="http://schemas.microsoft.com/office/drawing/2014/main" id="{02C0C986-C647-40D3-8A61-66794286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530" y="4697718"/>
            <a:ext cx="719138" cy="719138"/>
          </a:xfrm>
          <a:prstGeom prst="rect">
            <a:avLst/>
          </a:prstGeom>
        </p:spPr>
      </p:pic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35B22770-ADDD-42C4-B618-E6C8ACC7F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339" y="5561619"/>
            <a:ext cx="719138" cy="7191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B94283-5A19-44EF-84EB-90462942B464}"/>
              </a:ext>
            </a:extLst>
          </p:cNvPr>
          <p:cNvSpPr txBox="1"/>
          <p:nvPr/>
        </p:nvSpPr>
        <p:spPr>
          <a:xfrm>
            <a:off x="1571625" y="2228850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L’ Algoritmo di Euclide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000E49-5067-4AFA-9A19-0C3399C3CBBA}"/>
              </a:ext>
            </a:extLst>
          </p:cNvPr>
          <p:cNvSpPr txBox="1"/>
          <p:nvPr/>
        </p:nvSpPr>
        <p:spPr>
          <a:xfrm>
            <a:off x="1571625" y="3100388"/>
            <a:ext cx="54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Ritmo di Euclide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0983CC-F843-4DDE-98B2-BCA0B7F62EBE}"/>
              </a:ext>
            </a:extLst>
          </p:cNvPr>
          <p:cNvSpPr txBox="1"/>
          <p:nvPr/>
        </p:nvSpPr>
        <p:spPr>
          <a:xfrm>
            <a:off x="1571625" y="4000500"/>
            <a:ext cx="452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Generatore di ritmi euclidei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3C4489-94C2-4759-AB30-828AE0949C03}"/>
              </a:ext>
            </a:extLst>
          </p:cNvPr>
          <p:cNvSpPr txBox="1"/>
          <p:nvPr/>
        </p:nvSpPr>
        <p:spPr>
          <a:xfrm>
            <a:off x="1571625" y="4900612"/>
            <a:ext cx="332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Esempi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2BC20E-F171-4A26-B16F-F508401F0686}"/>
              </a:ext>
            </a:extLst>
          </p:cNvPr>
          <p:cNvSpPr txBox="1"/>
          <p:nvPr/>
        </p:nvSpPr>
        <p:spPr>
          <a:xfrm>
            <a:off x="1571625" y="5723532"/>
            <a:ext cx="321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3029413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4DD6A-3DE4-42FC-8B28-AF19B409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4" y="0"/>
            <a:ext cx="10213200" cy="590231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99F61-0394-4C2B-B502-4CEA87F2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20" y="731520"/>
            <a:ext cx="10213200" cy="612648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Data una </a:t>
            </a:r>
            <a:r>
              <a:rPr lang="it-IT" i="1" dirty="0">
                <a:solidFill>
                  <a:srgbClr val="000000"/>
                </a:solidFill>
              </a:rPr>
              <a:t>sequenza </a:t>
            </a:r>
            <a:r>
              <a:rPr lang="it-IT" dirty="0">
                <a:solidFill>
                  <a:srgbClr val="000000"/>
                </a:solidFill>
              </a:rPr>
              <a:t>lunga </a:t>
            </a:r>
            <a:r>
              <a:rPr lang="it-IT" b="1" i="1" dirty="0">
                <a:solidFill>
                  <a:srgbClr val="000000"/>
                </a:solidFill>
              </a:rPr>
              <a:t>n</a:t>
            </a:r>
            <a:r>
              <a:rPr lang="it-IT" dirty="0">
                <a:solidFill>
                  <a:srgbClr val="000000"/>
                </a:solidFill>
              </a:rPr>
              <a:t> vogliamo generare </a:t>
            </a:r>
            <a:r>
              <a:rPr lang="it-IT" b="1" i="1" dirty="0">
                <a:solidFill>
                  <a:srgbClr val="000000"/>
                </a:solidFill>
              </a:rPr>
              <a:t>k</a:t>
            </a:r>
            <a:r>
              <a:rPr lang="it-IT" dirty="0">
                <a:solidFill>
                  <a:srgbClr val="000000"/>
                </a:solidFill>
              </a:rPr>
              <a:t> suoni che siano il più possibile </a:t>
            </a:r>
            <a:r>
              <a:rPr lang="it-IT" dirty="0" err="1">
                <a:solidFill>
                  <a:srgbClr val="000000"/>
                </a:solidFill>
              </a:rPr>
              <a:t>equispaziati</a:t>
            </a:r>
            <a:r>
              <a:rPr lang="it-IT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In questa sequenza, assegniamo valore </a:t>
            </a:r>
            <a:r>
              <a:rPr lang="it-IT" b="1" i="1" dirty="0">
                <a:solidFill>
                  <a:srgbClr val="000000"/>
                </a:solidFill>
              </a:rPr>
              <a:t>1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0000"/>
                </a:solidFill>
              </a:rPr>
              <a:t>suoni</a:t>
            </a:r>
            <a:r>
              <a:rPr lang="it-IT" dirty="0">
                <a:solidFill>
                  <a:srgbClr val="000000"/>
                </a:solidFill>
              </a:rPr>
              <a:t> e valore </a:t>
            </a:r>
            <a:r>
              <a:rPr lang="it-IT" b="1" i="1" dirty="0">
                <a:solidFill>
                  <a:srgbClr val="00B0F0"/>
                </a:solidFill>
              </a:rPr>
              <a:t>0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B0F0"/>
                </a:solidFill>
              </a:rPr>
              <a:t>silenzi</a:t>
            </a:r>
            <a:r>
              <a:rPr lang="it-IT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Prendiamo per esempio </a:t>
            </a:r>
            <a:r>
              <a:rPr lang="it-IT" b="1" i="1" dirty="0">
                <a:solidFill>
                  <a:srgbClr val="000000"/>
                </a:solidFill>
              </a:rPr>
              <a:t>n= 8</a:t>
            </a:r>
            <a:r>
              <a:rPr lang="it-IT" b="1" dirty="0">
                <a:solidFill>
                  <a:srgbClr val="000000"/>
                </a:solidFill>
              </a:rPr>
              <a:t> e </a:t>
            </a:r>
            <a:r>
              <a:rPr lang="it-IT" b="1" i="1" dirty="0">
                <a:solidFill>
                  <a:srgbClr val="000000"/>
                </a:solidFill>
              </a:rPr>
              <a:t>k = 3</a:t>
            </a:r>
            <a:r>
              <a:rPr lang="it-IT" b="1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[1] [1] [1]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8 = 3 + 5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5 = 3 + 2</a:t>
            </a:r>
          </a:p>
          <a:p>
            <a:pPr marL="0" indent="0">
              <a:buNone/>
            </a:pPr>
            <a:endParaRPr lang="it-IT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3 = 2 + 1</a:t>
            </a:r>
          </a:p>
        </p:txBody>
      </p:sp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07AEFACF-7CAA-446A-80CD-30C36B0B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1" y="626221"/>
            <a:ext cx="568036" cy="568036"/>
          </a:xfrm>
          <a:prstGeom prst="rect">
            <a:avLst/>
          </a:prstGeom>
        </p:spPr>
      </p:pic>
      <p:pic>
        <p:nvPicPr>
          <p:cNvPr id="12" name="Segnaposto contenuto 4" descr="Tamburo">
            <a:extLst>
              <a:ext uri="{FF2B5EF4-FFF2-40B4-BE49-F238E27FC236}">
                <a16:creationId xmlns:a16="http://schemas.microsoft.com/office/drawing/2014/main" id="{0D63B54B-8CAE-4D5A-860E-B7D8CF27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245787"/>
            <a:ext cx="568036" cy="568036"/>
          </a:xfrm>
          <a:prstGeom prst="rect">
            <a:avLst/>
          </a:prstGeom>
        </p:spPr>
      </p:pic>
      <p:pic>
        <p:nvPicPr>
          <p:cNvPr id="13" name="Segnaposto contenuto 4" descr="Tamburo">
            <a:extLst>
              <a:ext uri="{FF2B5EF4-FFF2-40B4-BE49-F238E27FC236}">
                <a16:creationId xmlns:a16="http://schemas.microsoft.com/office/drawing/2014/main" id="{F8706549-B8E3-496F-9C8D-43D39987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971589"/>
            <a:ext cx="568036" cy="568036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3E80A272-87B9-4551-98A3-AF856DFF88F9}"/>
              </a:ext>
            </a:extLst>
          </p:cNvPr>
          <p:cNvSpPr/>
          <p:nvPr/>
        </p:nvSpPr>
        <p:spPr>
          <a:xfrm flipV="1">
            <a:off x="796360" y="3728812"/>
            <a:ext cx="177412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6B3F4DC6-04D1-401E-8A7F-271A87EBC755}"/>
              </a:ext>
            </a:extLst>
          </p:cNvPr>
          <p:cNvSpPr/>
          <p:nvPr/>
        </p:nvSpPr>
        <p:spPr>
          <a:xfrm flipV="1">
            <a:off x="2639753" y="3728812"/>
            <a:ext cx="692727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80F95A-A349-480C-B44A-6ADF53CAF27D}"/>
              </a:ext>
            </a:extLst>
          </p:cNvPr>
          <p:cNvSpPr txBox="1"/>
          <p:nvPr/>
        </p:nvSpPr>
        <p:spPr>
          <a:xfrm>
            <a:off x="1170248" y="3860708"/>
            <a:ext cx="119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</a:t>
            </a:r>
            <a:r>
              <a:rPr lang="it-IT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90C685-7103-4F96-A337-27D42C381716}"/>
              </a:ext>
            </a:extLst>
          </p:cNvPr>
          <p:cNvSpPr txBox="1"/>
          <p:nvPr/>
        </p:nvSpPr>
        <p:spPr>
          <a:xfrm>
            <a:off x="2763336" y="3817331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EF93A039-D433-4571-A888-3BBFC890563C}"/>
              </a:ext>
            </a:extLst>
          </p:cNvPr>
          <p:cNvSpPr/>
          <p:nvPr/>
        </p:nvSpPr>
        <p:spPr>
          <a:xfrm flipV="1">
            <a:off x="796360" y="4887052"/>
            <a:ext cx="138804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02F4EDB-6376-471B-85C2-4DE450AA352E}"/>
              </a:ext>
            </a:extLst>
          </p:cNvPr>
          <p:cNvSpPr/>
          <p:nvPr/>
        </p:nvSpPr>
        <p:spPr>
          <a:xfrm flipV="1">
            <a:off x="2369128" y="4856707"/>
            <a:ext cx="422841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A77C27-37E5-4BD7-8654-F4DD515D7A2B}"/>
              </a:ext>
            </a:extLst>
          </p:cNvPr>
          <p:cNvSpPr txBox="1"/>
          <p:nvPr/>
        </p:nvSpPr>
        <p:spPr>
          <a:xfrm>
            <a:off x="1317660" y="5018948"/>
            <a:ext cx="731520" cy="38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FCFAFA-0FEF-4628-866D-49302513D930}"/>
              </a:ext>
            </a:extLst>
          </p:cNvPr>
          <p:cNvSpPr txBox="1"/>
          <p:nvPr/>
        </p:nvSpPr>
        <p:spPr>
          <a:xfrm>
            <a:off x="2416972" y="4983663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20795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4DD6A-3DE4-42FC-8B28-AF19B409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4" y="0"/>
            <a:ext cx="10213200" cy="590231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99F61-0394-4C2B-B502-4CEA87F2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20" y="731520"/>
            <a:ext cx="10213200" cy="612648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Data una </a:t>
            </a:r>
            <a:r>
              <a:rPr lang="it-IT" i="1" dirty="0">
                <a:solidFill>
                  <a:srgbClr val="000000"/>
                </a:solidFill>
              </a:rPr>
              <a:t>sequenza </a:t>
            </a:r>
            <a:r>
              <a:rPr lang="it-IT" dirty="0">
                <a:solidFill>
                  <a:srgbClr val="000000"/>
                </a:solidFill>
              </a:rPr>
              <a:t>lunga </a:t>
            </a:r>
            <a:r>
              <a:rPr lang="it-IT" b="1" i="1" dirty="0">
                <a:solidFill>
                  <a:srgbClr val="000000"/>
                </a:solidFill>
              </a:rPr>
              <a:t>n</a:t>
            </a:r>
            <a:r>
              <a:rPr lang="it-IT" dirty="0">
                <a:solidFill>
                  <a:srgbClr val="000000"/>
                </a:solidFill>
              </a:rPr>
              <a:t> vogliamo generare </a:t>
            </a:r>
            <a:r>
              <a:rPr lang="it-IT" b="1" i="1" dirty="0">
                <a:solidFill>
                  <a:srgbClr val="000000"/>
                </a:solidFill>
              </a:rPr>
              <a:t>k</a:t>
            </a:r>
            <a:r>
              <a:rPr lang="it-IT" dirty="0">
                <a:solidFill>
                  <a:srgbClr val="000000"/>
                </a:solidFill>
              </a:rPr>
              <a:t> suoni che siano il più possibile </a:t>
            </a:r>
            <a:r>
              <a:rPr lang="it-IT" dirty="0" err="1">
                <a:solidFill>
                  <a:srgbClr val="000000"/>
                </a:solidFill>
              </a:rPr>
              <a:t>equispaziati</a:t>
            </a:r>
            <a:r>
              <a:rPr lang="it-IT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In questa sequenza, assegniamo valore </a:t>
            </a:r>
            <a:r>
              <a:rPr lang="it-IT" b="1" i="1" dirty="0">
                <a:solidFill>
                  <a:srgbClr val="000000"/>
                </a:solidFill>
              </a:rPr>
              <a:t>1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0000"/>
                </a:solidFill>
              </a:rPr>
              <a:t>suoni</a:t>
            </a:r>
            <a:r>
              <a:rPr lang="it-IT" dirty="0">
                <a:solidFill>
                  <a:srgbClr val="000000"/>
                </a:solidFill>
              </a:rPr>
              <a:t> e valore </a:t>
            </a:r>
            <a:r>
              <a:rPr lang="it-IT" b="1" i="1" dirty="0">
                <a:solidFill>
                  <a:srgbClr val="00B0F0"/>
                </a:solidFill>
              </a:rPr>
              <a:t>0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B0F0"/>
                </a:solidFill>
              </a:rPr>
              <a:t>silenzi</a:t>
            </a:r>
            <a:r>
              <a:rPr lang="it-IT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Prendiamo per esempio </a:t>
            </a:r>
            <a:r>
              <a:rPr lang="it-IT" b="1" i="1" dirty="0">
                <a:solidFill>
                  <a:srgbClr val="000000"/>
                </a:solidFill>
              </a:rPr>
              <a:t>n= 8</a:t>
            </a:r>
            <a:r>
              <a:rPr lang="it-IT" b="1" dirty="0">
                <a:solidFill>
                  <a:srgbClr val="000000"/>
                </a:solidFill>
              </a:rPr>
              <a:t> e </a:t>
            </a:r>
            <a:r>
              <a:rPr lang="it-IT" b="1" i="1" dirty="0">
                <a:solidFill>
                  <a:srgbClr val="000000"/>
                </a:solidFill>
              </a:rPr>
              <a:t>k = 3</a:t>
            </a:r>
            <a:r>
              <a:rPr lang="it-IT" b="1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[1] [1] [1]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8 = 3 + 5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5 = 3 + 2</a:t>
            </a:r>
          </a:p>
          <a:p>
            <a:pPr marL="0" indent="0">
              <a:buNone/>
            </a:pPr>
            <a:endParaRPr lang="it-IT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3 = 2 + 1</a:t>
            </a:r>
          </a:p>
          <a:p>
            <a:pPr marL="0" indent="0">
              <a:lnSpc>
                <a:spcPct val="100000"/>
              </a:lnSpc>
              <a:buNone/>
            </a:pPr>
            <a:endParaRPr lang="it-IT" b="1" dirty="0">
              <a:solidFill>
                <a:srgbClr val="000000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     2 = 1 + 1</a:t>
            </a:r>
          </a:p>
        </p:txBody>
      </p:sp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07AEFACF-7CAA-446A-80CD-30C36B0B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1" y="626221"/>
            <a:ext cx="568036" cy="568036"/>
          </a:xfrm>
          <a:prstGeom prst="rect">
            <a:avLst/>
          </a:prstGeom>
        </p:spPr>
      </p:pic>
      <p:pic>
        <p:nvPicPr>
          <p:cNvPr id="12" name="Segnaposto contenuto 4" descr="Tamburo">
            <a:extLst>
              <a:ext uri="{FF2B5EF4-FFF2-40B4-BE49-F238E27FC236}">
                <a16:creationId xmlns:a16="http://schemas.microsoft.com/office/drawing/2014/main" id="{0D63B54B-8CAE-4D5A-860E-B7D8CF27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245787"/>
            <a:ext cx="568036" cy="568036"/>
          </a:xfrm>
          <a:prstGeom prst="rect">
            <a:avLst/>
          </a:prstGeom>
        </p:spPr>
      </p:pic>
      <p:pic>
        <p:nvPicPr>
          <p:cNvPr id="13" name="Segnaposto contenuto 4" descr="Tamburo">
            <a:extLst>
              <a:ext uri="{FF2B5EF4-FFF2-40B4-BE49-F238E27FC236}">
                <a16:creationId xmlns:a16="http://schemas.microsoft.com/office/drawing/2014/main" id="{F8706549-B8E3-496F-9C8D-43D39987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971589"/>
            <a:ext cx="568036" cy="568036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3E80A272-87B9-4551-98A3-AF856DFF88F9}"/>
              </a:ext>
            </a:extLst>
          </p:cNvPr>
          <p:cNvSpPr/>
          <p:nvPr/>
        </p:nvSpPr>
        <p:spPr>
          <a:xfrm flipV="1">
            <a:off x="796360" y="3728812"/>
            <a:ext cx="177412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6B3F4DC6-04D1-401E-8A7F-271A87EBC755}"/>
              </a:ext>
            </a:extLst>
          </p:cNvPr>
          <p:cNvSpPr/>
          <p:nvPr/>
        </p:nvSpPr>
        <p:spPr>
          <a:xfrm flipV="1">
            <a:off x="2639753" y="3728812"/>
            <a:ext cx="692727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80F95A-A349-480C-B44A-6ADF53CAF27D}"/>
              </a:ext>
            </a:extLst>
          </p:cNvPr>
          <p:cNvSpPr txBox="1"/>
          <p:nvPr/>
        </p:nvSpPr>
        <p:spPr>
          <a:xfrm>
            <a:off x="1170248" y="3860708"/>
            <a:ext cx="119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</a:t>
            </a:r>
            <a:r>
              <a:rPr lang="it-IT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90C685-7103-4F96-A337-27D42C381716}"/>
              </a:ext>
            </a:extLst>
          </p:cNvPr>
          <p:cNvSpPr txBox="1"/>
          <p:nvPr/>
        </p:nvSpPr>
        <p:spPr>
          <a:xfrm>
            <a:off x="2763336" y="3817331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EF93A039-D433-4571-A888-3BBFC890563C}"/>
              </a:ext>
            </a:extLst>
          </p:cNvPr>
          <p:cNvSpPr/>
          <p:nvPr/>
        </p:nvSpPr>
        <p:spPr>
          <a:xfrm flipV="1">
            <a:off x="796360" y="4887052"/>
            <a:ext cx="138804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02F4EDB-6376-471B-85C2-4DE450AA352E}"/>
              </a:ext>
            </a:extLst>
          </p:cNvPr>
          <p:cNvSpPr/>
          <p:nvPr/>
        </p:nvSpPr>
        <p:spPr>
          <a:xfrm flipV="1">
            <a:off x="2369128" y="4856707"/>
            <a:ext cx="422841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A77C27-37E5-4BD7-8654-F4DD515D7A2B}"/>
              </a:ext>
            </a:extLst>
          </p:cNvPr>
          <p:cNvSpPr txBox="1"/>
          <p:nvPr/>
        </p:nvSpPr>
        <p:spPr>
          <a:xfrm>
            <a:off x="1317660" y="5018948"/>
            <a:ext cx="731520" cy="38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FCFAFA-0FEF-4628-866D-49302513D930}"/>
              </a:ext>
            </a:extLst>
          </p:cNvPr>
          <p:cNvSpPr txBox="1"/>
          <p:nvPr/>
        </p:nvSpPr>
        <p:spPr>
          <a:xfrm>
            <a:off x="2416972" y="4983663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82513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4DD6A-3DE4-42FC-8B28-AF19B409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4" y="0"/>
            <a:ext cx="10213200" cy="590231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99F61-0394-4C2B-B502-4CEA87F2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19" y="731520"/>
            <a:ext cx="11419469" cy="612648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Data una </a:t>
            </a:r>
            <a:r>
              <a:rPr lang="it-IT" i="1" dirty="0">
                <a:solidFill>
                  <a:srgbClr val="000000"/>
                </a:solidFill>
              </a:rPr>
              <a:t>sequenza </a:t>
            </a:r>
            <a:r>
              <a:rPr lang="it-IT" dirty="0">
                <a:solidFill>
                  <a:srgbClr val="000000"/>
                </a:solidFill>
              </a:rPr>
              <a:t>lunga </a:t>
            </a:r>
            <a:r>
              <a:rPr lang="it-IT" b="1" i="1" dirty="0">
                <a:solidFill>
                  <a:srgbClr val="000000"/>
                </a:solidFill>
              </a:rPr>
              <a:t>n</a:t>
            </a:r>
            <a:r>
              <a:rPr lang="it-IT" dirty="0">
                <a:solidFill>
                  <a:srgbClr val="000000"/>
                </a:solidFill>
              </a:rPr>
              <a:t> vogliamo generare </a:t>
            </a:r>
            <a:r>
              <a:rPr lang="it-IT" b="1" i="1" dirty="0">
                <a:solidFill>
                  <a:srgbClr val="000000"/>
                </a:solidFill>
              </a:rPr>
              <a:t>k</a:t>
            </a:r>
            <a:r>
              <a:rPr lang="it-IT" dirty="0">
                <a:solidFill>
                  <a:srgbClr val="000000"/>
                </a:solidFill>
              </a:rPr>
              <a:t> suoni che siano il più possibile </a:t>
            </a:r>
            <a:r>
              <a:rPr lang="it-IT" dirty="0" err="1">
                <a:solidFill>
                  <a:srgbClr val="000000"/>
                </a:solidFill>
              </a:rPr>
              <a:t>equispaziati</a:t>
            </a:r>
            <a:r>
              <a:rPr lang="it-IT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In questa sequenza, assegniamo valore </a:t>
            </a:r>
            <a:r>
              <a:rPr lang="it-IT" b="1" i="1" dirty="0">
                <a:solidFill>
                  <a:srgbClr val="000000"/>
                </a:solidFill>
              </a:rPr>
              <a:t>1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0000"/>
                </a:solidFill>
              </a:rPr>
              <a:t>suoni</a:t>
            </a:r>
            <a:r>
              <a:rPr lang="it-IT" dirty="0">
                <a:solidFill>
                  <a:srgbClr val="000000"/>
                </a:solidFill>
              </a:rPr>
              <a:t> e valore </a:t>
            </a:r>
            <a:r>
              <a:rPr lang="it-IT" b="1" i="1" dirty="0">
                <a:solidFill>
                  <a:srgbClr val="00B0F0"/>
                </a:solidFill>
              </a:rPr>
              <a:t>0</a:t>
            </a:r>
            <a:r>
              <a:rPr lang="it-IT" dirty="0">
                <a:solidFill>
                  <a:srgbClr val="000000"/>
                </a:solidFill>
              </a:rPr>
              <a:t> ai </a:t>
            </a:r>
            <a:r>
              <a:rPr lang="it-IT" b="1" i="1" dirty="0">
                <a:solidFill>
                  <a:srgbClr val="00B0F0"/>
                </a:solidFill>
              </a:rPr>
              <a:t>silenzi</a:t>
            </a:r>
            <a:r>
              <a:rPr lang="it-IT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Prendiamo per esempio </a:t>
            </a:r>
            <a:r>
              <a:rPr lang="it-IT" b="1" i="1" dirty="0">
                <a:solidFill>
                  <a:srgbClr val="000000"/>
                </a:solidFill>
              </a:rPr>
              <a:t>n= 8</a:t>
            </a:r>
            <a:r>
              <a:rPr lang="it-IT" b="1" dirty="0">
                <a:solidFill>
                  <a:srgbClr val="000000"/>
                </a:solidFill>
              </a:rPr>
              <a:t> e </a:t>
            </a:r>
            <a:r>
              <a:rPr lang="it-IT" b="1" i="1" dirty="0">
                <a:solidFill>
                  <a:srgbClr val="000000"/>
                </a:solidFill>
              </a:rPr>
              <a:t>k = 3</a:t>
            </a:r>
            <a:r>
              <a:rPr lang="it-IT" b="1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[1] [1] [1]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8 = 3 + 5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5 = 3 + 2</a:t>
            </a:r>
          </a:p>
          <a:p>
            <a:pPr marL="0" indent="0">
              <a:buNone/>
            </a:pPr>
            <a:endParaRPr lang="it-IT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3 = 2 + 1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             </a:t>
            </a:r>
            <a:r>
              <a:rPr lang="it-IT" dirty="0">
                <a:solidFill>
                  <a:srgbClr val="000000"/>
                </a:solidFill>
              </a:rPr>
              <a:t>Nella pratica questo ultimo passaggio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     2 = 1 + 1       </a:t>
            </a:r>
            <a:r>
              <a:rPr lang="it-IT" dirty="0">
                <a:solidFill>
                  <a:srgbClr val="000000"/>
                </a:solidFill>
              </a:rPr>
              <a:t>è uguale al penultimo: le due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                                                                        </a:t>
            </a:r>
            <a:r>
              <a:rPr lang="it-IT" dirty="0">
                <a:solidFill>
                  <a:srgbClr val="000000"/>
                </a:solidFill>
              </a:rPr>
              <a:t>sequenze sono uguali a meno di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                                                 una rotazione.</a:t>
            </a:r>
          </a:p>
        </p:txBody>
      </p:sp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07AEFACF-7CAA-446A-80CD-30C36B0B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1" y="626221"/>
            <a:ext cx="568036" cy="568036"/>
          </a:xfrm>
          <a:prstGeom prst="rect">
            <a:avLst/>
          </a:prstGeom>
        </p:spPr>
      </p:pic>
      <p:pic>
        <p:nvPicPr>
          <p:cNvPr id="12" name="Segnaposto contenuto 4" descr="Tamburo">
            <a:extLst>
              <a:ext uri="{FF2B5EF4-FFF2-40B4-BE49-F238E27FC236}">
                <a16:creationId xmlns:a16="http://schemas.microsoft.com/office/drawing/2014/main" id="{0D63B54B-8CAE-4D5A-860E-B7D8CF27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245787"/>
            <a:ext cx="568036" cy="568036"/>
          </a:xfrm>
          <a:prstGeom prst="rect">
            <a:avLst/>
          </a:prstGeom>
        </p:spPr>
      </p:pic>
      <p:pic>
        <p:nvPicPr>
          <p:cNvPr id="13" name="Segnaposto contenuto 4" descr="Tamburo">
            <a:extLst>
              <a:ext uri="{FF2B5EF4-FFF2-40B4-BE49-F238E27FC236}">
                <a16:creationId xmlns:a16="http://schemas.microsoft.com/office/drawing/2014/main" id="{F8706549-B8E3-496F-9C8D-43D39987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6" y="1971589"/>
            <a:ext cx="568036" cy="568036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3E80A272-87B9-4551-98A3-AF856DFF88F9}"/>
              </a:ext>
            </a:extLst>
          </p:cNvPr>
          <p:cNvSpPr/>
          <p:nvPr/>
        </p:nvSpPr>
        <p:spPr>
          <a:xfrm flipV="1">
            <a:off x="796360" y="3728812"/>
            <a:ext cx="177412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6B3F4DC6-04D1-401E-8A7F-271A87EBC755}"/>
              </a:ext>
            </a:extLst>
          </p:cNvPr>
          <p:cNvSpPr/>
          <p:nvPr/>
        </p:nvSpPr>
        <p:spPr>
          <a:xfrm flipV="1">
            <a:off x="2639753" y="3728812"/>
            <a:ext cx="692727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80F95A-A349-480C-B44A-6ADF53CAF27D}"/>
              </a:ext>
            </a:extLst>
          </p:cNvPr>
          <p:cNvSpPr txBox="1"/>
          <p:nvPr/>
        </p:nvSpPr>
        <p:spPr>
          <a:xfrm>
            <a:off x="1170248" y="3860708"/>
            <a:ext cx="119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</a:t>
            </a:r>
            <a:r>
              <a:rPr lang="it-IT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90C685-7103-4F96-A337-27D42C381716}"/>
              </a:ext>
            </a:extLst>
          </p:cNvPr>
          <p:cNvSpPr txBox="1"/>
          <p:nvPr/>
        </p:nvSpPr>
        <p:spPr>
          <a:xfrm>
            <a:off x="2763336" y="3817331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EF93A039-D433-4571-A888-3BBFC890563C}"/>
              </a:ext>
            </a:extLst>
          </p:cNvPr>
          <p:cNvSpPr/>
          <p:nvPr/>
        </p:nvSpPr>
        <p:spPr>
          <a:xfrm flipV="1">
            <a:off x="796360" y="4887052"/>
            <a:ext cx="138804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02F4EDB-6376-471B-85C2-4DE450AA352E}"/>
              </a:ext>
            </a:extLst>
          </p:cNvPr>
          <p:cNvSpPr/>
          <p:nvPr/>
        </p:nvSpPr>
        <p:spPr>
          <a:xfrm flipV="1">
            <a:off x="2369128" y="4856707"/>
            <a:ext cx="422841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A77C27-37E5-4BD7-8654-F4DD515D7A2B}"/>
              </a:ext>
            </a:extLst>
          </p:cNvPr>
          <p:cNvSpPr txBox="1"/>
          <p:nvPr/>
        </p:nvSpPr>
        <p:spPr>
          <a:xfrm>
            <a:off x="1317660" y="5018948"/>
            <a:ext cx="731520" cy="38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FCFAFA-0FEF-4628-866D-49302513D930}"/>
              </a:ext>
            </a:extLst>
          </p:cNvPr>
          <p:cNvSpPr txBox="1"/>
          <p:nvPr/>
        </p:nvSpPr>
        <p:spPr>
          <a:xfrm>
            <a:off x="2416972" y="4983663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9C5A5063-7798-4663-B9F5-0AF7B2A2337D}"/>
              </a:ext>
            </a:extLst>
          </p:cNvPr>
          <p:cNvSpPr/>
          <p:nvPr/>
        </p:nvSpPr>
        <p:spPr>
          <a:xfrm flipV="1">
            <a:off x="745560" y="5948999"/>
            <a:ext cx="1144200" cy="131896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39B222F4-9358-4EF2-880C-4ED246EB3A71}"/>
              </a:ext>
            </a:extLst>
          </p:cNvPr>
          <p:cNvSpPr/>
          <p:nvPr/>
        </p:nvSpPr>
        <p:spPr>
          <a:xfrm flipV="1">
            <a:off x="1889760" y="5909387"/>
            <a:ext cx="590573" cy="150430"/>
          </a:xfrm>
          <a:custGeom>
            <a:avLst/>
            <a:gdLst>
              <a:gd name="connsiteX0" fmla="*/ 0 w 1717040"/>
              <a:gd name="connsiteY0" fmla="*/ 538848 h 538848"/>
              <a:gd name="connsiteX1" fmla="*/ 772160 w 1717040"/>
              <a:gd name="connsiteY1" fmla="*/ 368 h 538848"/>
              <a:gd name="connsiteX2" fmla="*/ 1717040 w 1717040"/>
              <a:gd name="connsiteY2" fmla="*/ 447408 h 538848"/>
              <a:gd name="connsiteX3" fmla="*/ 1717040 w 1717040"/>
              <a:gd name="connsiteY3" fmla="*/ 447408 h 538848"/>
              <a:gd name="connsiteX4" fmla="*/ 1717040 w 1717040"/>
              <a:gd name="connsiteY4" fmla="*/ 447408 h 53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040" h="538848">
                <a:moveTo>
                  <a:pt x="0" y="538848"/>
                </a:moveTo>
                <a:cubicBezTo>
                  <a:pt x="242993" y="277228"/>
                  <a:pt x="485987" y="15608"/>
                  <a:pt x="772160" y="368"/>
                </a:cubicBezTo>
                <a:cubicBezTo>
                  <a:pt x="1058333" y="-14872"/>
                  <a:pt x="1717040" y="447408"/>
                  <a:pt x="1717040" y="447408"/>
                </a:cubicBezTo>
                <a:lnTo>
                  <a:pt x="1717040" y="447408"/>
                </a:lnTo>
                <a:lnTo>
                  <a:pt x="1717040" y="447408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A34C40-C6C8-4F13-9CF0-05A3A868CDD6}"/>
              </a:ext>
            </a:extLst>
          </p:cNvPr>
          <p:cNvSpPr txBox="1"/>
          <p:nvPr/>
        </p:nvSpPr>
        <p:spPr>
          <a:xfrm>
            <a:off x="1170248" y="6045292"/>
            <a:ext cx="70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15C977-3886-4449-AB8F-1358E730D96D}"/>
              </a:ext>
            </a:extLst>
          </p:cNvPr>
          <p:cNvSpPr txBox="1"/>
          <p:nvPr/>
        </p:nvSpPr>
        <p:spPr>
          <a:xfrm>
            <a:off x="2024980" y="6037672"/>
            <a:ext cx="45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3585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DFDE3C-5D2E-4F50-A324-2F8D76F2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96" y="64074"/>
            <a:ext cx="10213200" cy="61339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104665-C86C-4EF9-BBB3-AB2E0B026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26" y="889302"/>
            <a:ext cx="10213200" cy="618648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Utilizziamo una rappresentazione </a:t>
            </a:r>
            <a:r>
              <a:rPr lang="it-IT" b="1" i="1" dirty="0">
                <a:solidFill>
                  <a:srgbClr val="000000"/>
                </a:solidFill>
              </a:rPr>
              <a:t>geometrica</a:t>
            </a:r>
            <a:r>
              <a:rPr lang="it-IT" dirty="0">
                <a:solidFill>
                  <a:srgbClr val="000000"/>
                </a:solidFill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Distribuiamo in modo circolare la sequenza dei valori ottenuti;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Coloriamo di nero là dove c’è un suono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Lasciamo invece un cerchio bianco là dove c’è un silenzio.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Quello rappresentato è il famoso </a:t>
            </a:r>
            <a:r>
              <a:rPr lang="it-IT" b="1" i="1" dirty="0" err="1">
                <a:solidFill>
                  <a:srgbClr val="000000"/>
                </a:solidFill>
              </a:rPr>
              <a:t>tresillo</a:t>
            </a:r>
            <a:r>
              <a:rPr lang="it-IT" i="1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cubano.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4623DE-0DE0-4B34-894F-C6FBF1734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02" y="2909007"/>
            <a:ext cx="6775595" cy="3059691"/>
          </a:xfrm>
          <a:prstGeom prst="rect">
            <a:avLst/>
          </a:prstGeom>
        </p:spPr>
      </p:pic>
      <p:pic>
        <p:nvPicPr>
          <p:cNvPr id="6" name="Segnaposto contenuto 4" descr="Tamburo">
            <a:extLst>
              <a:ext uri="{FF2B5EF4-FFF2-40B4-BE49-F238E27FC236}">
                <a16:creationId xmlns:a16="http://schemas.microsoft.com/office/drawing/2014/main" id="{EE16CC95-1AA6-4DF7-B4F9-65272E300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01" y="748791"/>
            <a:ext cx="568036" cy="568036"/>
          </a:xfrm>
          <a:prstGeom prst="rect">
            <a:avLst/>
          </a:prstGeom>
        </p:spPr>
      </p:pic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4E951B1E-92CA-403C-95E2-C8E1C14FE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01" y="1251775"/>
            <a:ext cx="568036" cy="568036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41F4BFBC-D8F2-420E-95BB-37256C112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01" y="1711251"/>
            <a:ext cx="568036" cy="568036"/>
          </a:xfrm>
          <a:prstGeom prst="rect">
            <a:avLst/>
          </a:prstGeom>
        </p:spPr>
      </p:pic>
      <p:pic>
        <p:nvPicPr>
          <p:cNvPr id="9" name="Segnaposto contenuto 4" descr="Tamburo">
            <a:extLst>
              <a:ext uri="{FF2B5EF4-FFF2-40B4-BE49-F238E27FC236}">
                <a16:creationId xmlns:a16="http://schemas.microsoft.com/office/drawing/2014/main" id="{55E90F99-4996-4770-AB0F-64D78D654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7" y="2212389"/>
            <a:ext cx="568036" cy="568036"/>
          </a:xfrm>
          <a:prstGeom prst="rect">
            <a:avLst/>
          </a:prstGeom>
        </p:spPr>
      </p:pic>
      <p:pic>
        <p:nvPicPr>
          <p:cNvPr id="10" name="Segnaposto contenuto 4" descr="Tamburo">
            <a:extLst>
              <a:ext uri="{FF2B5EF4-FFF2-40B4-BE49-F238E27FC236}">
                <a16:creationId xmlns:a16="http://schemas.microsoft.com/office/drawing/2014/main" id="{E09A2047-8E71-4C3A-9DC0-38A488B2B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18" y="5943600"/>
            <a:ext cx="568036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78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2F8AD-953E-44F6-A13D-57A2A444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247110"/>
            <a:ext cx="10213200" cy="69040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Contenuti</a:t>
            </a:r>
          </a:p>
        </p:txBody>
      </p:sp>
      <p:pic>
        <p:nvPicPr>
          <p:cNvPr id="5" name="Segnaposto contenuto 4" descr="Tamburo">
            <a:extLst>
              <a:ext uri="{FF2B5EF4-FFF2-40B4-BE49-F238E27FC236}">
                <a16:creationId xmlns:a16="http://schemas.microsoft.com/office/drawing/2014/main" id="{4772D983-A582-45FF-A8F1-D0CCBBC98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87" y="1081576"/>
            <a:ext cx="719138" cy="7191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96430-2E88-451F-9EF7-2F13F9B24EA4}"/>
              </a:ext>
            </a:extLst>
          </p:cNvPr>
          <p:cNvSpPr txBox="1"/>
          <p:nvPr/>
        </p:nvSpPr>
        <p:spPr>
          <a:xfrm>
            <a:off x="1564640" y="1306609"/>
            <a:ext cx="925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Introduzione</a:t>
            </a: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27955999-9A22-4A71-8716-77F71E158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545" y="1990724"/>
            <a:ext cx="719138" cy="719138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AC629402-B985-4625-A823-CD117B892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63" y="2899872"/>
            <a:ext cx="719138" cy="719138"/>
          </a:xfrm>
          <a:prstGeom prst="rect">
            <a:avLst/>
          </a:prstGeom>
        </p:spPr>
      </p:pic>
      <p:pic>
        <p:nvPicPr>
          <p:cNvPr id="9" name="Segnaposto contenuto 4" descr="Tamburo">
            <a:extLst>
              <a:ext uri="{FF2B5EF4-FFF2-40B4-BE49-F238E27FC236}">
                <a16:creationId xmlns:a16="http://schemas.microsoft.com/office/drawing/2014/main" id="{C3340D76-C502-4E4B-836C-8B5AB24E9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032" y="3812850"/>
            <a:ext cx="719138" cy="719138"/>
          </a:xfrm>
          <a:prstGeom prst="rect">
            <a:avLst/>
          </a:prstGeom>
        </p:spPr>
      </p:pic>
      <p:pic>
        <p:nvPicPr>
          <p:cNvPr id="10" name="Segnaposto contenuto 4" descr="Tamburo">
            <a:extLst>
              <a:ext uri="{FF2B5EF4-FFF2-40B4-BE49-F238E27FC236}">
                <a16:creationId xmlns:a16="http://schemas.microsoft.com/office/drawing/2014/main" id="{02C0C986-C647-40D3-8A61-66794286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530" y="4697718"/>
            <a:ext cx="719138" cy="719138"/>
          </a:xfrm>
          <a:prstGeom prst="rect">
            <a:avLst/>
          </a:prstGeom>
        </p:spPr>
      </p:pic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35B22770-ADDD-42C4-B618-E6C8ACC7F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339" y="5561619"/>
            <a:ext cx="719138" cy="7191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B94283-5A19-44EF-84EB-90462942B464}"/>
              </a:ext>
            </a:extLst>
          </p:cNvPr>
          <p:cNvSpPr txBox="1"/>
          <p:nvPr/>
        </p:nvSpPr>
        <p:spPr>
          <a:xfrm>
            <a:off x="1571625" y="2228850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L’ Algoritmo di Euclide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000E49-5067-4AFA-9A19-0C3399C3CBBA}"/>
              </a:ext>
            </a:extLst>
          </p:cNvPr>
          <p:cNvSpPr txBox="1"/>
          <p:nvPr/>
        </p:nvSpPr>
        <p:spPr>
          <a:xfrm>
            <a:off x="1571625" y="3100388"/>
            <a:ext cx="54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Ritmo di Euclide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0983CC-F843-4DDE-98B2-BCA0B7F62EBE}"/>
              </a:ext>
            </a:extLst>
          </p:cNvPr>
          <p:cNvSpPr txBox="1"/>
          <p:nvPr/>
        </p:nvSpPr>
        <p:spPr>
          <a:xfrm>
            <a:off x="1571625" y="4000500"/>
            <a:ext cx="452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Generatore di ritmi euclidei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3C4489-94C2-4759-AB30-828AE0949C03}"/>
              </a:ext>
            </a:extLst>
          </p:cNvPr>
          <p:cNvSpPr txBox="1"/>
          <p:nvPr/>
        </p:nvSpPr>
        <p:spPr>
          <a:xfrm>
            <a:off x="1571625" y="4900612"/>
            <a:ext cx="332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Esempi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2BC20E-F171-4A26-B16F-F508401F0686}"/>
              </a:ext>
            </a:extLst>
          </p:cNvPr>
          <p:cNvSpPr txBox="1"/>
          <p:nvPr/>
        </p:nvSpPr>
        <p:spPr>
          <a:xfrm>
            <a:off x="1571625" y="5723532"/>
            <a:ext cx="321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1318120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413528-BF95-4CD9-B2ED-E1A39A2B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18357" cy="568035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DE4C09-28C5-4AF4-9FC3-1A2077A51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36" y="616177"/>
            <a:ext cx="11360727" cy="10944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Utilizziamo il seguente generatore di ritmi : </a:t>
            </a:r>
            <a:r>
              <a:rPr lang="it-IT" b="1" dirty="0">
                <a:hlinkClick r:id="rId3"/>
              </a:rPr>
              <a:t>http://www.groovemechanics.com/euclid/</a:t>
            </a:r>
            <a:endParaRPr lang="it-IT" b="1" dirty="0"/>
          </a:p>
          <a:p>
            <a:pPr marL="0" indent="0">
              <a:buNone/>
            </a:pPr>
            <a:endParaRPr lang="it-IT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5D9ED937-FB03-4BFA-AD08-14D75E2AA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1276532"/>
            <a:ext cx="7412171" cy="5581468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ED57181B-8051-463D-8C46-8444C66FC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64" y="540033"/>
            <a:ext cx="568036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13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E6D54-88B8-43C4-B721-1AB692BB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" y="113633"/>
            <a:ext cx="4712156" cy="568036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4EC4A-E2A5-4C3F-BD4E-D2E381A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7" y="789487"/>
            <a:ext cx="9206945" cy="1067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Osserviamo la parte superiore: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Ogni colonna corrisponde ad uno strumento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1A3A627-74FF-4E6B-9CA9-E4D49802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4" name="Segnaposto contenuto 4" descr="Tamburo">
            <a:extLst>
              <a:ext uri="{FF2B5EF4-FFF2-40B4-BE49-F238E27FC236}">
                <a16:creationId xmlns:a16="http://schemas.microsoft.com/office/drawing/2014/main" id="{E1288E5B-D357-4243-A054-6675A51B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" y="789487"/>
            <a:ext cx="568036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47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E6D54-88B8-43C4-B721-1AB692BB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" y="113633"/>
            <a:ext cx="4712156" cy="568036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4EC4A-E2A5-4C3F-BD4E-D2E381A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7" y="789487"/>
            <a:ext cx="9206945" cy="1067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Osserviamo la parte superiore: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Ogni colonna corrisponde ad uno strumento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1A3A627-74FF-4E6B-9CA9-E4D49802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4" name="Segnaposto contenuto 4" descr="Tamburo">
            <a:extLst>
              <a:ext uri="{FF2B5EF4-FFF2-40B4-BE49-F238E27FC236}">
                <a16:creationId xmlns:a16="http://schemas.microsoft.com/office/drawing/2014/main" id="{E1288E5B-D357-4243-A054-6675A51B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" y="789487"/>
            <a:ext cx="568036" cy="5680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D493CF-CE6F-4F3B-A3B1-9F06D9863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09" y="2106340"/>
            <a:ext cx="8243443" cy="36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29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E6D54-88B8-43C4-B721-1AB692BB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" y="113633"/>
            <a:ext cx="4712156" cy="568036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4EC4A-E2A5-4C3F-BD4E-D2E381A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7" y="789487"/>
            <a:ext cx="9206945" cy="1067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Osserviamo la parte superiore: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Ogni colonna corrisponde ad uno strumento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1A3A627-74FF-4E6B-9CA9-E4D49802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4" name="Segnaposto contenuto 4" descr="Tamburo">
            <a:extLst>
              <a:ext uri="{FF2B5EF4-FFF2-40B4-BE49-F238E27FC236}">
                <a16:creationId xmlns:a16="http://schemas.microsoft.com/office/drawing/2014/main" id="{E1288E5B-D357-4243-A054-6675A51B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" y="789487"/>
            <a:ext cx="568036" cy="5680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D493CF-CE6F-4F3B-A3B1-9F06D9863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0"/>
            <a:ext cx="8243444" cy="36848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9CAD97-3068-4CFD-944C-AA73203E9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2" y="2106341"/>
            <a:ext cx="8243439" cy="36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4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E6D54-88B8-43C4-B721-1AB692BB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" y="113633"/>
            <a:ext cx="4712156" cy="568036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4EC4A-E2A5-4C3F-BD4E-D2E381A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7" y="789487"/>
            <a:ext cx="9206945" cy="1067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Osserviamo la parte superiore: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Ogni colonna corrisponde ad uno strumento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1A3A627-74FF-4E6B-9CA9-E4D49802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4" name="Segnaposto contenuto 4" descr="Tamburo">
            <a:extLst>
              <a:ext uri="{FF2B5EF4-FFF2-40B4-BE49-F238E27FC236}">
                <a16:creationId xmlns:a16="http://schemas.microsoft.com/office/drawing/2014/main" id="{E1288E5B-D357-4243-A054-6675A51B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" y="789487"/>
            <a:ext cx="568036" cy="5680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D493CF-CE6F-4F3B-A3B1-9F06D9863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0"/>
            <a:ext cx="8243444" cy="36848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9CAD97-3068-4CFD-944C-AA73203E9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99" y="2106340"/>
            <a:ext cx="8253757" cy="36848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E3D701A-E68C-434F-AE2C-7497840DE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39"/>
            <a:ext cx="8243444" cy="36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06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0AD7D-2586-4353-885F-710E6D89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379614"/>
            <a:ext cx="10213200" cy="60388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Introduzione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3BDCAF-3931-4A59-8277-CE16202A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168688"/>
            <a:ext cx="11610109" cy="5564621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b="1" i="1" dirty="0">
                <a:solidFill>
                  <a:srgbClr val="7030A0">
                    <a:alpha val="60000"/>
                  </a:srgbClr>
                </a:solidFill>
              </a:rPr>
              <a:t>‘’C’è musica dovunque ci sia un ritmo, come c’è vita dovunque ci sia un battito‘’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i="1" dirty="0">
                <a:solidFill>
                  <a:srgbClr val="7030A0">
                    <a:alpha val="60000"/>
                  </a:srgbClr>
                </a:solidFill>
              </a:rPr>
              <a:t> Igor’ F. </a:t>
            </a:r>
            <a:r>
              <a:rPr lang="it-IT" b="1" i="1">
                <a:solidFill>
                  <a:srgbClr val="7030A0">
                    <a:alpha val="60000"/>
                  </a:srgbClr>
                </a:solidFill>
              </a:rPr>
              <a:t>Stravinskij</a:t>
            </a:r>
            <a:endParaRPr lang="it-IT" b="1" i="1" dirty="0">
              <a:solidFill>
                <a:srgbClr val="7030A0">
                  <a:alpha val="60000"/>
                </a:srgb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2060"/>
                </a:solidFill>
              </a:rPr>
              <a:t>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2060"/>
                </a:solidFill>
              </a:rPr>
              <a:t>        Ritmo</a:t>
            </a:r>
            <a:r>
              <a:rPr lang="it-IT" dirty="0">
                <a:solidFill>
                  <a:schemeClr val="tx1"/>
                </a:solidFill>
              </a:rPr>
              <a:t>: Il succedersi ordinato nel tempo di forme di movimento.  Tale successione può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/>
                </a:solidFill>
              </a:rPr>
              <a:t>                      essere percepita dall’orecchio  per esempio con alternanza di suoni e di pause.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/>
                </a:solidFill>
              </a:rPr>
              <a:t>        </a:t>
            </a:r>
            <a:r>
              <a:rPr lang="it-IT" b="1" dirty="0">
                <a:solidFill>
                  <a:srgbClr val="7030A0"/>
                </a:solidFill>
              </a:rPr>
              <a:t>Come possiamo generare un ritmo?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/>
                </a:solidFill>
              </a:rPr>
              <a:t> 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/>
                </a:solidFill>
              </a:rPr>
              <a:t>       Per esempio utilizzando degli </a:t>
            </a:r>
            <a:r>
              <a:rPr lang="it-IT" b="1" dirty="0">
                <a:solidFill>
                  <a:srgbClr val="002060"/>
                </a:solidFill>
              </a:rPr>
              <a:t>strumenti a percussione</a:t>
            </a:r>
            <a:r>
              <a:rPr lang="it-IT" b="1" dirty="0">
                <a:solidFill>
                  <a:schemeClr val="tx1"/>
                </a:solidFill>
              </a:rPr>
              <a:t>:</a:t>
            </a:r>
            <a:endParaRPr lang="it-I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accent1">
                  <a:lumMod val="50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            La </a:t>
            </a:r>
            <a:r>
              <a:rPr lang="en-US" dirty="0" err="1">
                <a:solidFill>
                  <a:schemeClr val="tx1"/>
                </a:solidFill>
              </a:rPr>
              <a:t>parola</a:t>
            </a:r>
            <a:r>
              <a:rPr lang="en-US" dirty="0">
                <a:solidFill>
                  <a:schemeClr val="tx1"/>
                </a:solidFill>
              </a:rPr>
              <a:t> “</a:t>
            </a:r>
            <a:r>
              <a:rPr lang="en-US" dirty="0" err="1">
                <a:solidFill>
                  <a:schemeClr val="tx1"/>
                </a:solidFill>
              </a:rPr>
              <a:t>percussioni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lang="en-US" dirty="0" err="1">
                <a:solidFill>
                  <a:schemeClr val="tx1"/>
                </a:solidFill>
              </a:rPr>
              <a:t>deriva</a:t>
            </a:r>
            <a:r>
              <a:rPr lang="en-US" dirty="0">
                <a:solidFill>
                  <a:schemeClr val="tx1"/>
                </a:solidFill>
              </a:rPr>
              <a:t> dal verbo </a:t>
            </a:r>
            <a:r>
              <a:rPr lang="en-US" dirty="0" err="1">
                <a:solidFill>
                  <a:schemeClr val="tx1"/>
                </a:solidFill>
              </a:rPr>
              <a:t>latino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percussio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significa</a:t>
            </a:r>
            <a:r>
              <a:rPr lang="en-US" dirty="0">
                <a:solidFill>
                  <a:schemeClr val="tx1"/>
                </a:solidFill>
              </a:rPr>
              <a:t> “</a:t>
            </a:r>
            <a:r>
              <a:rPr lang="en-US" dirty="0" err="1">
                <a:solidFill>
                  <a:schemeClr val="tx1"/>
                </a:solidFill>
              </a:rPr>
              <a:t>battere</a:t>
            </a:r>
            <a:r>
              <a:rPr lang="en-US" dirty="0">
                <a:solidFill>
                  <a:schemeClr val="tx1"/>
                </a:solidFill>
              </a:rPr>
              <a:t>”,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            “</a:t>
            </a:r>
            <a:r>
              <a:rPr lang="en-US" dirty="0" err="1">
                <a:solidFill>
                  <a:schemeClr val="tx1"/>
                </a:solidFill>
              </a:rPr>
              <a:t>percuotere</a:t>
            </a:r>
            <a:r>
              <a:rPr lang="en-US" dirty="0">
                <a:solidFill>
                  <a:schemeClr val="tx1"/>
                </a:solidFill>
              </a:rPr>
              <a:t>”, in senso musicale.  </a:t>
            </a:r>
            <a:r>
              <a:rPr lang="en-US" dirty="0" err="1">
                <a:solidFill>
                  <a:schemeClr val="tx1"/>
                </a:solidFill>
              </a:rPr>
              <a:t>Quindi</a:t>
            </a:r>
            <a:r>
              <a:rPr lang="en-US" dirty="0">
                <a:solidFill>
                  <a:schemeClr val="tx1"/>
                </a:solidFill>
              </a:rPr>
              <a:t>, tutti </a:t>
            </a:r>
            <a:r>
              <a:rPr lang="en-US" dirty="0" err="1">
                <a:solidFill>
                  <a:schemeClr val="tx1"/>
                </a:solidFill>
              </a:rPr>
              <a:t>gli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strumenti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musicali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vengono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            “</a:t>
            </a:r>
            <a:r>
              <a:rPr lang="en-US" dirty="0" err="1">
                <a:solidFill>
                  <a:schemeClr val="tx1"/>
                </a:solidFill>
              </a:rPr>
              <a:t>battuti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lang="en-US" dirty="0" err="1">
                <a:solidFill>
                  <a:schemeClr val="tx1"/>
                </a:solidFill>
              </a:rPr>
              <a:t>rientrano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questa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categoria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/>
                </a:solidFill>
              </a:rPr>
              <a:t>        </a:t>
            </a:r>
            <a:endParaRPr lang="it-IT" i="1" dirty="0">
              <a:solidFill>
                <a:schemeClr val="tx1"/>
              </a:solidFill>
            </a:endParaRP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7B5732C0-19B8-4706-B2CD-B1285DB6C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964" y="2152842"/>
            <a:ext cx="719138" cy="719138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34DA53A4-60EC-4EE9-9DA8-1A5A4AE2B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964" y="3013269"/>
            <a:ext cx="719138" cy="719138"/>
          </a:xfrm>
          <a:prstGeom prst="rect">
            <a:avLst/>
          </a:prstGeom>
        </p:spPr>
      </p:pic>
      <p:pic>
        <p:nvPicPr>
          <p:cNvPr id="9" name="Segnaposto contenuto 4" descr="Tamburo">
            <a:extLst>
              <a:ext uri="{FF2B5EF4-FFF2-40B4-BE49-F238E27FC236}">
                <a16:creationId xmlns:a16="http://schemas.microsoft.com/office/drawing/2014/main" id="{83714E72-2E18-455A-A1DC-785F3FB53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964" y="3873696"/>
            <a:ext cx="719138" cy="719138"/>
          </a:xfrm>
          <a:prstGeom prst="rect">
            <a:avLst/>
          </a:prstGeom>
        </p:spPr>
      </p:pic>
      <p:pic>
        <p:nvPicPr>
          <p:cNvPr id="16" name="Elemento grafico 15" descr="Nota musicale">
            <a:extLst>
              <a:ext uri="{FF2B5EF4-FFF2-40B4-BE49-F238E27FC236}">
                <a16:creationId xmlns:a16="http://schemas.microsoft.com/office/drawing/2014/main" id="{32A3CC5C-A03B-4742-9B06-F9387866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3102" y="457527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8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E6D54-88B8-43C4-B721-1AB692BB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" y="113633"/>
            <a:ext cx="4712156" cy="568036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4EC4A-E2A5-4C3F-BD4E-D2E381A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7" y="789487"/>
            <a:ext cx="9206945" cy="1067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Osserviamo la parte superiore: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Ogni colonna corrisponde ad uno strumento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1A3A627-74FF-4E6B-9CA9-E4D49802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4" name="Segnaposto contenuto 4" descr="Tamburo">
            <a:extLst>
              <a:ext uri="{FF2B5EF4-FFF2-40B4-BE49-F238E27FC236}">
                <a16:creationId xmlns:a16="http://schemas.microsoft.com/office/drawing/2014/main" id="{E1288E5B-D357-4243-A054-6675A51B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" y="789487"/>
            <a:ext cx="568036" cy="5680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D493CF-CE6F-4F3B-A3B1-9F06D9863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0"/>
            <a:ext cx="8243444" cy="36848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9CAD97-3068-4CFD-944C-AA73203E9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99" y="2106340"/>
            <a:ext cx="8253757" cy="36848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E3D701A-E68C-434F-AE2C-7497840DE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39"/>
            <a:ext cx="8243444" cy="368486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377F039-0919-474D-A8A1-26F13CB1D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0"/>
            <a:ext cx="8243444" cy="36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78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E6D54-88B8-43C4-B721-1AB692BB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" y="113633"/>
            <a:ext cx="4712156" cy="568036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4EC4A-E2A5-4C3F-BD4E-D2E381A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7" y="789487"/>
            <a:ext cx="9206945" cy="1067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Osserviamo la parte superiore: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B050">
                    <a:alpha val="60000"/>
                  </a:srgbClr>
                </a:solidFill>
              </a:rPr>
              <a:t>Steps</a:t>
            </a:r>
            <a:r>
              <a:rPr lang="it-IT" dirty="0"/>
              <a:t> </a:t>
            </a:r>
            <a:r>
              <a:rPr lang="it-IT" dirty="0">
                <a:solidFill>
                  <a:srgbClr val="000000"/>
                </a:solidFill>
              </a:rPr>
              <a:t>indica la lunghezza della sequenza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1A3A627-74FF-4E6B-9CA9-E4D49802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4" name="Segnaposto contenuto 4" descr="Tamburo">
            <a:extLst>
              <a:ext uri="{FF2B5EF4-FFF2-40B4-BE49-F238E27FC236}">
                <a16:creationId xmlns:a16="http://schemas.microsoft.com/office/drawing/2014/main" id="{E1288E5B-D357-4243-A054-6675A51B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" y="789487"/>
            <a:ext cx="568036" cy="5680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7B9D020-F116-4AC2-BCFD-C289C4E78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0"/>
            <a:ext cx="8243444" cy="36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88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E6D54-88B8-43C4-B721-1AB692BB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" y="113633"/>
            <a:ext cx="4712156" cy="568036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4EC4A-E2A5-4C3F-BD4E-D2E381A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7" y="789487"/>
            <a:ext cx="9206945" cy="1067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Osserviamo la parte superiore:</a:t>
            </a:r>
          </a:p>
          <a:p>
            <a:pPr marL="0" indent="0">
              <a:buNone/>
            </a:pPr>
            <a:r>
              <a:rPr lang="it-IT" b="1" dirty="0" err="1">
                <a:solidFill>
                  <a:srgbClr val="00B050">
                    <a:alpha val="60000"/>
                  </a:srgbClr>
                </a:solidFill>
              </a:rPr>
              <a:t>Pulses</a:t>
            </a:r>
            <a:r>
              <a:rPr lang="it-IT" dirty="0"/>
              <a:t> </a:t>
            </a:r>
            <a:r>
              <a:rPr lang="it-IT" dirty="0">
                <a:solidFill>
                  <a:srgbClr val="000000"/>
                </a:solidFill>
              </a:rPr>
              <a:t>indica quante note vogliamo ‘’sentire’’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1A3A627-74FF-4E6B-9CA9-E4D49802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4" name="Segnaposto contenuto 4" descr="Tamburo">
            <a:extLst>
              <a:ext uri="{FF2B5EF4-FFF2-40B4-BE49-F238E27FC236}">
                <a16:creationId xmlns:a16="http://schemas.microsoft.com/office/drawing/2014/main" id="{E1288E5B-D357-4243-A054-6675A51B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" y="789487"/>
            <a:ext cx="568036" cy="5680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7B9D020-F116-4AC2-BCFD-C289C4E78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0"/>
            <a:ext cx="8243444" cy="368486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FF2A52-12CD-4947-8218-FF85CC650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2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E6D54-88B8-43C4-B721-1AB692BB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1" y="113633"/>
            <a:ext cx="4712156" cy="568036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Generatore di ritmi euclidei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F4EC4A-E2A5-4C3F-BD4E-D2E381A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7" y="789487"/>
            <a:ext cx="9206945" cy="1067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Osserviamo la parte superiore: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B050">
                    <a:alpha val="60000"/>
                  </a:srgbClr>
                </a:solidFill>
              </a:rPr>
              <a:t>Offset</a:t>
            </a:r>
            <a:r>
              <a:rPr lang="it-IT" dirty="0"/>
              <a:t> </a:t>
            </a:r>
            <a:r>
              <a:rPr lang="it-IT" dirty="0">
                <a:solidFill>
                  <a:srgbClr val="000000"/>
                </a:solidFill>
              </a:rPr>
              <a:t>indica la rotazione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1A3A627-74FF-4E6B-9CA9-E4D498025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4" name="Segnaposto contenuto 4" descr="Tamburo">
            <a:extLst>
              <a:ext uri="{FF2B5EF4-FFF2-40B4-BE49-F238E27FC236}">
                <a16:creationId xmlns:a16="http://schemas.microsoft.com/office/drawing/2014/main" id="{E1288E5B-D357-4243-A054-6675A51B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91" y="789487"/>
            <a:ext cx="568036" cy="5680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7B9D020-F116-4AC2-BCFD-C289C4E78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0"/>
            <a:ext cx="8243444" cy="368486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FF2A52-12CD-4947-8218-FF85CC650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1"/>
            <a:ext cx="8243444" cy="36848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F4BCBF0-39C1-4221-9D54-26E8D9B66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3" y="2106340"/>
            <a:ext cx="8243444" cy="36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52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5F7674-8905-4248-96D2-3158F468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71907"/>
            <a:ext cx="10213200" cy="75998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Esempi di </a:t>
            </a:r>
            <a:r>
              <a:rPr lang="it-IT" b="1" i="1" dirty="0" err="1">
                <a:solidFill>
                  <a:srgbClr val="002060"/>
                </a:solidFill>
              </a:rPr>
              <a:t>tresillo</a:t>
            </a:r>
            <a:r>
              <a:rPr lang="it-IT" b="1" i="1" dirty="0">
                <a:solidFill>
                  <a:srgbClr val="002060"/>
                </a:solidFill>
              </a:rPr>
              <a:t> </a:t>
            </a:r>
            <a:r>
              <a:rPr lang="it-IT" b="1" dirty="0">
                <a:solidFill>
                  <a:srgbClr val="002060"/>
                </a:solidFill>
              </a:rPr>
              <a:t>cubano</a:t>
            </a:r>
          </a:p>
        </p:txBody>
      </p:sp>
      <p:pic>
        <p:nvPicPr>
          <p:cNvPr id="6" name="Movie1">
            <a:hlinkClick r:id="" action="ppaction://media"/>
            <a:extLst>
              <a:ext uri="{FF2B5EF4-FFF2-40B4-BE49-F238E27FC236}">
                <a16:creationId xmlns:a16="http://schemas.microsoft.com/office/drawing/2014/main" id="{A8B2C315-8080-4130-817F-1EA3AAABB6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674" y="1408906"/>
            <a:ext cx="7345507" cy="4040188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AE2B24-897C-48AB-9198-40B422B110D8}"/>
              </a:ext>
            </a:extLst>
          </p:cNvPr>
          <p:cNvSpPr txBox="1"/>
          <p:nvPr/>
        </p:nvSpPr>
        <p:spPr>
          <a:xfrm>
            <a:off x="989400" y="6116761"/>
            <a:ext cx="969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b="1" dirty="0">
                <a:solidFill>
                  <a:srgbClr val="002060"/>
                </a:solidFill>
              </a:rPr>
              <a:t>Ed Sheeran, ‘’</a:t>
            </a:r>
            <a:r>
              <a:rPr lang="it-IT" b="1" dirty="0" err="1">
                <a:solidFill>
                  <a:srgbClr val="002060"/>
                </a:solidFill>
              </a:rPr>
              <a:t>Shape</a:t>
            </a:r>
            <a:r>
              <a:rPr lang="it-IT" b="1" dirty="0">
                <a:solidFill>
                  <a:srgbClr val="002060"/>
                </a:solidFill>
              </a:rPr>
              <a:t> of </a:t>
            </a:r>
            <a:r>
              <a:rPr lang="it-IT" b="1" dirty="0" err="1">
                <a:solidFill>
                  <a:srgbClr val="002060"/>
                </a:solidFill>
              </a:rPr>
              <a:t>you</a:t>
            </a:r>
            <a:r>
              <a:rPr lang="it-IT" b="1" dirty="0">
                <a:solidFill>
                  <a:srgbClr val="002060"/>
                </a:solidFill>
              </a:rPr>
              <a:t>’’</a:t>
            </a:r>
          </a:p>
        </p:txBody>
      </p:sp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B52E2419-A5EE-49A5-A8CE-A18E2459A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230" y="5918057"/>
            <a:ext cx="568036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5F7674-8905-4248-96D2-3158F468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71907"/>
            <a:ext cx="10213200" cy="75998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Esempi di </a:t>
            </a:r>
            <a:r>
              <a:rPr lang="it-IT" b="1" i="1" dirty="0" err="1">
                <a:solidFill>
                  <a:srgbClr val="002060"/>
                </a:solidFill>
              </a:rPr>
              <a:t>tresillo</a:t>
            </a:r>
            <a:r>
              <a:rPr lang="it-IT" b="1" i="1" dirty="0">
                <a:solidFill>
                  <a:srgbClr val="002060"/>
                </a:solidFill>
              </a:rPr>
              <a:t> </a:t>
            </a:r>
            <a:r>
              <a:rPr lang="it-IT" b="1" dirty="0">
                <a:solidFill>
                  <a:srgbClr val="002060"/>
                </a:solidFill>
              </a:rPr>
              <a:t>cubano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AE2B24-897C-48AB-9198-40B422B110D8}"/>
              </a:ext>
            </a:extLst>
          </p:cNvPr>
          <p:cNvSpPr txBox="1"/>
          <p:nvPr/>
        </p:nvSpPr>
        <p:spPr>
          <a:xfrm>
            <a:off x="1003255" y="6116761"/>
            <a:ext cx="969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b="1" dirty="0">
                <a:solidFill>
                  <a:srgbClr val="002060"/>
                </a:solidFill>
              </a:rPr>
              <a:t>Sia, ‘’Cheap thrills’’</a:t>
            </a:r>
          </a:p>
        </p:txBody>
      </p:sp>
      <p:pic>
        <p:nvPicPr>
          <p:cNvPr id="5" name="Movie2">
            <a:hlinkClick r:id="" action="ppaction://media"/>
            <a:extLst>
              <a:ext uri="{FF2B5EF4-FFF2-40B4-BE49-F238E27FC236}">
                <a16:creationId xmlns:a16="http://schemas.microsoft.com/office/drawing/2014/main" id="{9C21F47B-F940-4F60-B79C-67741D22AE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418" y="1408906"/>
            <a:ext cx="7364557" cy="4040188"/>
          </a:xfr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F76ADFBA-4F7A-4C7E-8C86-E98AD21FF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827" y="5918057"/>
            <a:ext cx="568036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2F8AD-953E-44F6-A13D-57A2A444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247110"/>
            <a:ext cx="10213200" cy="69040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Contenuti</a:t>
            </a:r>
          </a:p>
        </p:txBody>
      </p:sp>
      <p:pic>
        <p:nvPicPr>
          <p:cNvPr id="5" name="Segnaposto contenuto 4" descr="Tamburo">
            <a:extLst>
              <a:ext uri="{FF2B5EF4-FFF2-40B4-BE49-F238E27FC236}">
                <a16:creationId xmlns:a16="http://schemas.microsoft.com/office/drawing/2014/main" id="{4772D983-A582-45FF-A8F1-D0CCBBC98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87" y="1081576"/>
            <a:ext cx="719138" cy="7191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96430-2E88-451F-9EF7-2F13F9B24EA4}"/>
              </a:ext>
            </a:extLst>
          </p:cNvPr>
          <p:cNvSpPr txBox="1"/>
          <p:nvPr/>
        </p:nvSpPr>
        <p:spPr>
          <a:xfrm>
            <a:off x="1564640" y="1306609"/>
            <a:ext cx="925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Introduzione</a:t>
            </a: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27955999-9A22-4A71-8716-77F71E158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545" y="1990724"/>
            <a:ext cx="719138" cy="719138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AC629402-B985-4625-A823-CD117B892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63" y="2899872"/>
            <a:ext cx="719138" cy="719138"/>
          </a:xfrm>
          <a:prstGeom prst="rect">
            <a:avLst/>
          </a:prstGeom>
        </p:spPr>
      </p:pic>
      <p:pic>
        <p:nvPicPr>
          <p:cNvPr id="9" name="Segnaposto contenuto 4" descr="Tamburo">
            <a:extLst>
              <a:ext uri="{FF2B5EF4-FFF2-40B4-BE49-F238E27FC236}">
                <a16:creationId xmlns:a16="http://schemas.microsoft.com/office/drawing/2014/main" id="{C3340D76-C502-4E4B-836C-8B5AB24E9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032" y="3812850"/>
            <a:ext cx="719138" cy="719138"/>
          </a:xfrm>
          <a:prstGeom prst="rect">
            <a:avLst/>
          </a:prstGeom>
        </p:spPr>
      </p:pic>
      <p:pic>
        <p:nvPicPr>
          <p:cNvPr id="10" name="Segnaposto contenuto 4" descr="Tamburo">
            <a:extLst>
              <a:ext uri="{FF2B5EF4-FFF2-40B4-BE49-F238E27FC236}">
                <a16:creationId xmlns:a16="http://schemas.microsoft.com/office/drawing/2014/main" id="{02C0C986-C647-40D3-8A61-66794286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530" y="4697718"/>
            <a:ext cx="719138" cy="719138"/>
          </a:xfrm>
          <a:prstGeom prst="rect">
            <a:avLst/>
          </a:prstGeom>
        </p:spPr>
      </p:pic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35B22770-ADDD-42C4-B618-E6C8ACC7F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339" y="5561619"/>
            <a:ext cx="719138" cy="7191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B94283-5A19-44EF-84EB-90462942B464}"/>
              </a:ext>
            </a:extLst>
          </p:cNvPr>
          <p:cNvSpPr txBox="1"/>
          <p:nvPr/>
        </p:nvSpPr>
        <p:spPr>
          <a:xfrm>
            <a:off x="1571625" y="2228850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L’ Algoritmo di Euclide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000E49-5067-4AFA-9A19-0C3399C3CBBA}"/>
              </a:ext>
            </a:extLst>
          </p:cNvPr>
          <p:cNvSpPr txBox="1"/>
          <p:nvPr/>
        </p:nvSpPr>
        <p:spPr>
          <a:xfrm>
            <a:off x="1571625" y="3100388"/>
            <a:ext cx="54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Ritmo di Euclide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0983CC-F843-4DDE-98B2-BCA0B7F62EBE}"/>
              </a:ext>
            </a:extLst>
          </p:cNvPr>
          <p:cNvSpPr txBox="1"/>
          <p:nvPr/>
        </p:nvSpPr>
        <p:spPr>
          <a:xfrm>
            <a:off x="1571625" y="4000500"/>
            <a:ext cx="452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Generatore di ritmi euclidei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3C4489-94C2-4759-AB30-828AE0949C03}"/>
              </a:ext>
            </a:extLst>
          </p:cNvPr>
          <p:cNvSpPr txBox="1"/>
          <p:nvPr/>
        </p:nvSpPr>
        <p:spPr>
          <a:xfrm>
            <a:off x="1571625" y="4900612"/>
            <a:ext cx="332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Esempi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2BC20E-F171-4A26-B16F-F508401F0686}"/>
              </a:ext>
            </a:extLst>
          </p:cNvPr>
          <p:cNvSpPr txBox="1"/>
          <p:nvPr/>
        </p:nvSpPr>
        <p:spPr>
          <a:xfrm>
            <a:off x="1571625" y="5723532"/>
            <a:ext cx="321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1445956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8023F2-6C2A-4FF3-84D2-8285320F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6" y="264246"/>
            <a:ext cx="10213200" cy="60758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Altri esempi: il ritmo ‘‘Bossa Nova’’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34FBCE-A9F8-475A-8BBA-0C7491C1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46" y="1076325"/>
            <a:ext cx="10213200" cy="521363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        Un altro ritmo euclideo comune è quello della </a:t>
            </a:r>
            <a:r>
              <a:rPr lang="it-IT" b="1" dirty="0">
                <a:solidFill>
                  <a:srgbClr val="002060"/>
                </a:solidFill>
              </a:rPr>
              <a:t>Bossa Nova</a:t>
            </a:r>
            <a:r>
              <a:rPr lang="it-IT" dirty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          Si ottiene prendendo una sequenza di lunghezza </a:t>
            </a:r>
            <a:r>
              <a:rPr lang="it-IT" i="1" dirty="0">
                <a:solidFill>
                  <a:srgbClr val="000000"/>
                </a:solidFill>
              </a:rPr>
              <a:t>16 </a:t>
            </a:r>
            <a:r>
              <a:rPr lang="it-IT" dirty="0">
                <a:solidFill>
                  <a:srgbClr val="000000"/>
                </a:solidFill>
              </a:rPr>
              <a:t>suonando</a:t>
            </a:r>
            <a:r>
              <a:rPr lang="it-IT" i="1" dirty="0">
                <a:solidFill>
                  <a:srgbClr val="000000"/>
                </a:solidFill>
              </a:rPr>
              <a:t> 5 </a:t>
            </a:r>
            <a:r>
              <a:rPr lang="it-IT" dirty="0">
                <a:solidFill>
                  <a:srgbClr val="000000"/>
                </a:solidFill>
              </a:rPr>
              <a:t>note che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          siano il più possibile equidistribuite.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[1] [1] [1] [1] [1]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endParaRPr lang="it-IT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[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] 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000</a:t>
            </a:r>
            <a:r>
              <a:rPr lang="it-IT" b="1" dirty="0">
                <a:solidFill>
                  <a:srgbClr val="000000"/>
                </a:solidFill>
              </a:rPr>
              <a:t>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----------------------------------------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1</a:t>
            </a:r>
            <a:r>
              <a:rPr lang="it-IT" b="1" dirty="0">
                <a:solidFill>
                  <a:srgbClr val="00B0F0"/>
                </a:solidFill>
              </a:rPr>
              <a:t>000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52BFF8-7521-45C5-80BE-D5C36E0DA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7" y="2576130"/>
            <a:ext cx="3382298" cy="3323531"/>
          </a:xfrm>
          <a:prstGeom prst="rect">
            <a:avLst/>
          </a:prstGeom>
          <a:noFill/>
        </p:spPr>
      </p:pic>
      <p:pic>
        <p:nvPicPr>
          <p:cNvPr id="6" name="Elemento grafico 5" descr="Nota musicale">
            <a:extLst>
              <a:ext uri="{FF2B5EF4-FFF2-40B4-BE49-F238E27FC236}">
                <a16:creationId xmlns:a16="http://schemas.microsoft.com/office/drawing/2014/main" id="{8F3A06FA-8CB7-4F43-AC54-63DAAFB08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582" y="1526766"/>
            <a:ext cx="304800" cy="304800"/>
          </a:xfrm>
          <a:prstGeom prst="rect">
            <a:avLst/>
          </a:prstGeom>
        </p:spPr>
      </p:pic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722E873E-CEF9-4916-BB91-5B7F81572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66" y="958730"/>
            <a:ext cx="568036" cy="5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2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53D7EB-81A6-45D1-8957-44E737788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06" y="324464"/>
            <a:ext cx="10213200" cy="603557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Esempi di Bossa Nova</a:t>
            </a:r>
          </a:p>
        </p:txBody>
      </p:sp>
      <p:pic>
        <p:nvPicPr>
          <p:cNvPr id="4" name="Movie3">
            <a:hlinkClick r:id="" action="ppaction://media"/>
            <a:extLst>
              <a:ext uri="{FF2B5EF4-FFF2-40B4-BE49-F238E27FC236}">
                <a16:creationId xmlns:a16="http://schemas.microsoft.com/office/drawing/2014/main" id="{128DBB41-39FB-43AF-B246-52C994A5E4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9013" y="1223963"/>
            <a:ext cx="7181850" cy="4040187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71EE56-E410-4773-98EC-6D4928CE20DC}"/>
              </a:ext>
            </a:extLst>
          </p:cNvPr>
          <p:cNvSpPr txBox="1"/>
          <p:nvPr/>
        </p:nvSpPr>
        <p:spPr>
          <a:xfrm>
            <a:off x="817418" y="5749636"/>
            <a:ext cx="889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‘’</a:t>
            </a:r>
            <a:r>
              <a:rPr lang="it-IT" b="1" dirty="0" err="1">
                <a:solidFill>
                  <a:srgbClr val="002060"/>
                </a:solidFill>
              </a:rPr>
              <a:t>Garota</a:t>
            </a:r>
            <a:r>
              <a:rPr lang="it-IT" b="1" dirty="0">
                <a:solidFill>
                  <a:srgbClr val="002060"/>
                </a:solidFill>
              </a:rPr>
              <a:t> de Ipanema’’</a:t>
            </a:r>
          </a:p>
        </p:txBody>
      </p:sp>
    </p:spTree>
    <p:extLst>
      <p:ext uri="{BB962C8B-B14F-4D97-AF65-F5344CB8AC3E}">
        <p14:creationId xmlns:p14="http://schemas.microsoft.com/office/powerpoint/2010/main" val="415663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53D7EB-81A6-45D1-8957-44E737788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06" y="324464"/>
            <a:ext cx="10213200" cy="603557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Esempi di Bossa Nova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71EE56-E410-4773-98EC-6D4928CE20DC}"/>
              </a:ext>
            </a:extLst>
          </p:cNvPr>
          <p:cNvSpPr txBox="1"/>
          <p:nvPr/>
        </p:nvSpPr>
        <p:spPr>
          <a:xfrm>
            <a:off x="817418" y="5749636"/>
            <a:ext cx="889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 Gaia, ‘’</a:t>
            </a:r>
            <a:r>
              <a:rPr lang="it-IT" b="1" dirty="0" err="1">
                <a:solidFill>
                  <a:srgbClr val="002060"/>
                </a:solidFill>
              </a:rPr>
              <a:t>Chega</a:t>
            </a:r>
            <a:r>
              <a:rPr lang="it-IT" b="1" dirty="0">
                <a:solidFill>
                  <a:srgbClr val="002060"/>
                </a:solidFill>
              </a:rPr>
              <a:t>’’</a:t>
            </a:r>
          </a:p>
        </p:txBody>
      </p:sp>
      <p:pic>
        <p:nvPicPr>
          <p:cNvPr id="3" name="Movie4">
            <a:hlinkClick r:id="" action="ppaction://media"/>
            <a:extLst>
              <a:ext uri="{FF2B5EF4-FFF2-40B4-BE49-F238E27FC236}">
                <a16:creationId xmlns:a16="http://schemas.microsoft.com/office/drawing/2014/main" id="{82D654D1-6E83-4F76-8D1D-1F67715EC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9013" y="1223963"/>
            <a:ext cx="7181850" cy="40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7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2F8AD-953E-44F6-A13D-57A2A444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247110"/>
            <a:ext cx="10213200" cy="69040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Contenuti</a:t>
            </a:r>
          </a:p>
        </p:txBody>
      </p:sp>
      <p:pic>
        <p:nvPicPr>
          <p:cNvPr id="5" name="Segnaposto contenuto 4" descr="Tamburo">
            <a:extLst>
              <a:ext uri="{FF2B5EF4-FFF2-40B4-BE49-F238E27FC236}">
                <a16:creationId xmlns:a16="http://schemas.microsoft.com/office/drawing/2014/main" id="{4772D983-A582-45FF-A8F1-D0CCBBC98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87" y="1081576"/>
            <a:ext cx="719138" cy="7191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96430-2E88-451F-9EF7-2F13F9B24EA4}"/>
              </a:ext>
            </a:extLst>
          </p:cNvPr>
          <p:cNvSpPr txBox="1"/>
          <p:nvPr/>
        </p:nvSpPr>
        <p:spPr>
          <a:xfrm>
            <a:off x="1564640" y="1306609"/>
            <a:ext cx="925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Introduzione</a:t>
            </a: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27955999-9A22-4A71-8716-77F71E158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545" y="1990724"/>
            <a:ext cx="719138" cy="719138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AC629402-B985-4625-A823-CD117B892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63" y="2899872"/>
            <a:ext cx="719138" cy="719138"/>
          </a:xfrm>
          <a:prstGeom prst="rect">
            <a:avLst/>
          </a:prstGeom>
        </p:spPr>
      </p:pic>
      <p:pic>
        <p:nvPicPr>
          <p:cNvPr id="9" name="Segnaposto contenuto 4" descr="Tamburo">
            <a:extLst>
              <a:ext uri="{FF2B5EF4-FFF2-40B4-BE49-F238E27FC236}">
                <a16:creationId xmlns:a16="http://schemas.microsoft.com/office/drawing/2014/main" id="{C3340D76-C502-4E4B-836C-8B5AB24E9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032" y="3812850"/>
            <a:ext cx="719138" cy="719138"/>
          </a:xfrm>
          <a:prstGeom prst="rect">
            <a:avLst/>
          </a:prstGeom>
        </p:spPr>
      </p:pic>
      <p:pic>
        <p:nvPicPr>
          <p:cNvPr id="10" name="Segnaposto contenuto 4" descr="Tamburo">
            <a:extLst>
              <a:ext uri="{FF2B5EF4-FFF2-40B4-BE49-F238E27FC236}">
                <a16:creationId xmlns:a16="http://schemas.microsoft.com/office/drawing/2014/main" id="{02C0C986-C647-40D3-8A61-66794286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530" y="4697718"/>
            <a:ext cx="719138" cy="719138"/>
          </a:xfrm>
          <a:prstGeom prst="rect">
            <a:avLst/>
          </a:prstGeom>
        </p:spPr>
      </p:pic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35B22770-ADDD-42C4-B618-E6C8ACC7F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339" y="5561619"/>
            <a:ext cx="719138" cy="7191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B94283-5A19-44EF-84EB-90462942B464}"/>
              </a:ext>
            </a:extLst>
          </p:cNvPr>
          <p:cNvSpPr txBox="1"/>
          <p:nvPr/>
        </p:nvSpPr>
        <p:spPr>
          <a:xfrm>
            <a:off x="1571625" y="2228850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L’ Algoritmo di Euclide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000E49-5067-4AFA-9A19-0C3399C3CBBA}"/>
              </a:ext>
            </a:extLst>
          </p:cNvPr>
          <p:cNvSpPr txBox="1"/>
          <p:nvPr/>
        </p:nvSpPr>
        <p:spPr>
          <a:xfrm>
            <a:off x="1571625" y="3100388"/>
            <a:ext cx="54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Ritmo di Euclide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0983CC-F843-4DDE-98B2-BCA0B7F62EBE}"/>
              </a:ext>
            </a:extLst>
          </p:cNvPr>
          <p:cNvSpPr txBox="1"/>
          <p:nvPr/>
        </p:nvSpPr>
        <p:spPr>
          <a:xfrm>
            <a:off x="1571625" y="4000500"/>
            <a:ext cx="452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Generatore di ritmi euclidei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3C4489-94C2-4759-AB30-828AE0949C03}"/>
              </a:ext>
            </a:extLst>
          </p:cNvPr>
          <p:cNvSpPr txBox="1"/>
          <p:nvPr/>
        </p:nvSpPr>
        <p:spPr>
          <a:xfrm>
            <a:off x="1571625" y="4900612"/>
            <a:ext cx="332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Esempi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2BC20E-F171-4A26-B16F-F508401F0686}"/>
              </a:ext>
            </a:extLst>
          </p:cNvPr>
          <p:cNvSpPr txBox="1"/>
          <p:nvPr/>
        </p:nvSpPr>
        <p:spPr>
          <a:xfrm>
            <a:off x="1571625" y="5723532"/>
            <a:ext cx="321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2526580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8023F2-6C2A-4FF3-84D2-8285320F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6" y="264246"/>
            <a:ext cx="10213200" cy="60758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Altri esempi: ritmi rock ‘‘ semplici’’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34FBCE-A9F8-475A-8BBA-0C7491C1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46" y="1076325"/>
            <a:ext cx="10213200" cy="52136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        Possiamo generare altri tipi di ritmi combinando più ritmi euclidei.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[1</a:t>
            </a:r>
            <a:r>
              <a:rPr lang="it-IT" b="1" dirty="0">
                <a:solidFill>
                  <a:srgbClr val="00B0F0"/>
                </a:solidFill>
              </a:rPr>
              <a:t>000</a:t>
            </a:r>
            <a:r>
              <a:rPr lang="it-IT" b="1" dirty="0">
                <a:solidFill>
                  <a:srgbClr val="000000"/>
                </a:solidFill>
              </a:rPr>
              <a:t>1</a:t>
            </a:r>
            <a:r>
              <a:rPr lang="it-IT" b="1" dirty="0">
                <a:solidFill>
                  <a:srgbClr val="00B0F0"/>
                </a:solidFill>
              </a:rPr>
              <a:t>000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                                [1</a:t>
            </a:r>
            <a:r>
              <a:rPr lang="it-IT" b="1" dirty="0">
                <a:solidFill>
                  <a:srgbClr val="00B0F0"/>
                </a:solidFill>
              </a:rPr>
              <a:t>000</a:t>
            </a:r>
            <a:r>
              <a:rPr lang="it-IT" b="1" dirty="0">
                <a:solidFill>
                  <a:srgbClr val="000000"/>
                </a:solidFill>
              </a:rPr>
              <a:t>1</a:t>
            </a:r>
            <a:r>
              <a:rPr lang="it-IT" b="1" dirty="0">
                <a:solidFill>
                  <a:srgbClr val="00B0F0"/>
                </a:solidFill>
              </a:rPr>
              <a:t>000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            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      </a:t>
            </a: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722E873E-CEF9-4916-BB91-5B7F81572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066" y="958730"/>
            <a:ext cx="568036" cy="5680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B20423-62D1-43CA-B38F-0FB22C871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714500"/>
            <a:ext cx="93630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93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8023F2-6C2A-4FF3-84D2-8285320F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6" y="264246"/>
            <a:ext cx="10213200" cy="60758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Altri esempi: ritmi rock ‘‘ semplici’’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34FBCE-A9F8-475A-8BBA-0C7491C1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46" y="1076325"/>
            <a:ext cx="10213200" cy="52136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        Possiamo generare altri tipi di ritmi combinando più ritmi euclidei.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0000"/>
                </a:solidFill>
              </a:rPr>
              <a:t>                      [1</a:t>
            </a:r>
            <a:r>
              <a:rPr lang="it-IT" b="1" dirty="0">
                <a:solidFill>
                  <a:srgbClr val="00B0F0"/>
                </a:solidFill>
              </a:rPr>
              <a:t>000</a:t>
            </a:r>
            <a:r>
              <a:rPr lang="it-IT" b="1" dirty="0">
                <a:solidFill>
                  <a:srgbClr val="000000"/>
                </a:solidFill>
              </a:rPr>
              <a:t>1</a:t>
            </a:r>
            <a:r>
              <a:rPr lang="it-IT" b="1" dirty="0">
                <a:solidFill>
                  <a:srgbClr val="00B0F0"/>
                </a:solidFill>
              </a:rPr>
              <a:t>000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                                [1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1</a:t>
            </a:r>
            <a:r>
              <a:rPr lang="it-IT" b="1" dirty="0">
                <a:solidFill>
                  <a:srgbClr val="00B0F0"/>
                </a:solidFill>
              </a:rPr>
              <a:t>0</a:t>
            </a:r>
            <a:r>
              <a:rPr lang="it-IT" b="1" dirty="0">
                <a:solidFill>
                  <a:srgbClr val="000000"/>
                </a:solidFill>
              </a:rPr>
              <a:t>1</a:t>
            </a:r>
            <a:r>
              <a:rPr lang="it-IT" b="1" dirty="0">
                <a:solidFill>
                  <a:srgbClr val="00B0F0"/>
                </a:solidFill>
              </a:rPr>
              <a:t>00</a:t>
            </a:r>
            <a:r>
              <a:rPr lang="it-IT" b="1" dirty="0">
                <a:solidFill>
                  <a:srgbClr val="000000"/>
                </a:solidFill>
              </a:rPr>
              <a:t>]                                                     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      </a:t>
            </a: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722E873E-CEF9-4916-BB91-5B7F81572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066" y="958730"/>
            <a:ext cx="568036" cy="5680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B20423-62D1-43CA-B38F-0FB22C871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714500"/>
            <a:ext cx="9363075" cy="2971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CDF6CE4-0F81-4DFB-B8BF-4C00C1305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714500"/>
            <a:ext cx="93630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53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2F8AD-953E-44F6-A13D-57A2A444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247110"/>
            <a:ext cx="10213200" cy="69040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Contenuti</a:t>
            </a:r>
          </a:p>
        </p:txBody>
      </p:sp>
      <p:pic>
        <p:nvPicPr>
          <p:cNvPr id="5" name="Segnaposto contenuto 4" descr="Tamburo">
            <a:extLst>
              <a:ext uri="{FF2B5EF4-FFF2-40B4-BE49-F238E27FC236}">
                <a16:creationId xmlns:a16="http://schemas.microsoft.com/office/drawing/2014/main" id="{4772D983-A582-45FF-A8F1-D0CCBBC98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487" y="1081576"/>
            <a:ext cx="719138" cy="7191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96430-2E88-451F-9EF7-2F13F9B24EA4}"/>
              </a:ext>
            </a:extLst>
          </p:cNvPr>
          <p:cNvSpPr txBox="1"/>
          <p:nvPr/>
        </p:nvSpPr>
        <p:spPr>
          <a:xfrm>
            <a:off x="1564640" y="1306609"/>
            <a:ext cx="925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Introduzione</a:t>
            </a:r>
          </a:p>
        </p:txBody>
      </p:sp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27955999-9A22-4A71-8716-77F71E158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545" y="1990724"/>
            <a:ext cx="719138" cy="719138"/>
          </a:xfrm>
          <a:prstGeom prst="rect">
            <a:avLst/>
          </a:prstGeom>
        </p:spPr>
      </p:pic>
      <p:pic>
        <p:nvPicPr>
          <p:cNvPr id="8" name="Segnaposto contenuto 4" descr="Tamburo">
            <a:extLst>
              <a:ext uri="{FF2B5EF4-FFF2-40B4-BE49-F238E27FC236}">
                <a16:creationId xmlns:a16="http://schemas.microsoft.com/office/drawing/2014/main" id="{AC629402-B985-4625-A823-CD117B892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63" y="2899872"/>
            <a:ext cx="719138" cy="719138"/>
          </a:xfrm>
          <a:prstGeom prst="rect">
            <a:avLst/>
          </a:prstGeom>
        </p:spPr>
      </p:pic>
      <p:pic>
        <p:nvPicPr>
          <p:cNvPr id="9" name="Segnaposto contenuto 4" descr="Tamburo">
            <a:extLst>
              <a:ext uri="{FF2B5EF4-FFF2-40B4-BE49-F238E27FC236}">
                <a16:creationId xmlns:a16="http://schemas.microsoft.com/office/drawing/2014/main" id="{C3340D76-C502-4E4B-836C-8B5AB24E9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032" y="3812850"/>
            <a:ext cx="719138" cy="719138"/>
          </a:xfrm>
          <a:prstGeom prst="rect">
            <a:avLst/>
          </a:prstGeom>
        </p:spPr>
      </p:pic>
      <p:pic>
        <p:nvPicPr>
          <p:cNvPr id="10" name="Segnaposto contenuto 4" descr="Tamburo">
            <a:extLst>
              <a:ext uri="{FF2B5EF4-FFF2-40B4-BE49-F238E27FC236}">
                <a16:creationId xmlns:a16="http://schemas.microsoft.com/office/drawing/2014/main" id="{02C0C986-C647-40D3-8A61-66794286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530" y="4697718"/>
            <a:ext cx="719138" cy="719138"/>
          </a:xfrm>
          <a:prstGeom prst="rect">
            <a:avLst/>
          </a:prstGeom>
        </p:spPr>
      </p:pic>
      <p:pic>
        <p:nvPicPr>
          <p:cNvPr id="11" name="Segnaposto contenuto 4" descr="Tamburo">
            <a:extLst>
              <a:ext uri="{FF2B5EF4-FFF2-40B4-BE49-F238E27FC236}">
                <a16:creationId xmlns:a16="http://schemas.microsoft.com/office/drawing/2014/main" id="{35B22770-ADDD-42C4-B618-E6C8ACC7F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339" y="5561619"/>
            <a:ext cx="719138" cy="7191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B94283-5A19-44EF-84EB-90462942B464}"/>
              </a:ext>
            </a:extLst>
          </p:cNvPr>
          <p:cNvSpPr txBox="1"/>
          <p:nvPr/>
        </p:nvSpPr>
        <p:spPr>
          <a:xfrm>
            <a:off x="1571625" y="2228850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L’ Algoritmo di Euclide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C000E49-5067-4AFA-9A19-0C3399C3CBBA}"/>
              </a:ext>
            </a:extLst>
          </p:cNvPr>
          <p:cNvSpPr txBox="1"/>
          <p:nvPr/>
        </p:nvSpPr>
        <p:spPr>
          <a:xfrm>
            <a:off x="1571625" y="3100388"/>
            <a:ext cx="54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Ritmo di Euclide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0983CC-F843-4DDE-98B2-BCA0B7F62EBE}"/>
              </a:ext>
            </a:extLst>
          </p:cNvPr>
          <p:cNvSpPr txBox="1"/>
          <p:nvPr/>
        </p:nvSpPr>
        <p:spPr>
          <a:xfrm>
            <a:off x="1571625" y="4000500"/>
            <a:ext cx="452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Generatore di ritmi euclidei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3C4489-94C2-4759-AB30-828AE0949C03}"/>
              </a:ext>
            </a:extLst>
          </p:cNvPr>
          <p:cNvSpPr txBox="1"/>
          <p:nvPr/>
        </p:nvSpPr>
        <p:spPr>
          <a:xfrm>
            <a:off x="1571625" y="4900612"/>
            <a:ext cx="332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Esempi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2BC20E-F171-4A26-B16F-F508401F0686}"/>
              </a:ext>
            </a:extLst>
          </p:cNvPr>
          <p:cNvSpPr txBox="1"/>
          <p:nvPr/>
        </p:nvSpPr>
        <p:spPr>
          <a:xfrm>
            <a:off x="1571625" y="5723532"/>
            <a:ext cx="321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4041857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1077E2-76B9-40D1-A842-B19E240E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00" y="272415"/>
            <a:ext cx="10213200" cy="717550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90A394-3FE0-4B27-B45B-54F3F845F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00" y="1157605"/>
            <a:ext cx="10897800" cy="5151755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I </a:t>
            </a:r>
            <a:r>
              <a:rPr lang="it-IT" b="1" dirty="0">
                <a:solidFill>
                  <a:srgbClr val="000000"/>
                </a:solidFill>
              </a:rPr>
              <a:t>ritmi di Euclide </a:t>
            </a:r>
            <a:r>
              <a:rPr lang="it-IT" dirty="0">
                <a:solidFill>
                  <a:srgbClr val="000000"/>
                </a:solidFill>
              </a:rPr>
              <a:t>possono essere generati mediante l’algoritmo di Euclide per il calcolo del MCD.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Si tratta di ritmi semplici in cui i suoni sono disposti in modo equidistribuito.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Possono essere combinati fra loro dando origine ad altre configurazioni interessanti. </a:t>
            </a:r>
          </a:p>
          <a:p>
            <a:pPr marL="0" indent="0">
              <a:buNone/>
            </a:pPr>
            <a:endParaRPr lang="it-IT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Approfondimenti e altri spunti possono essere reperiti: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‘‘The Euclidean Algorithm Generates Traditional Musical Rhythms’’, </a:t>
            </a:r>
            <a:r>
              <a:rPr lang="en-US" dirty="0" err="1">
                <a:solidFill>
                  <a:srgbClr val="000000"/>
                </a:solidFill>
              </a:rPr>
              <a:t>Godfried</a:t>
            </a:r>
            <a:r>
              <a:rPr lang="en-US" dirty="0">
                <a:solidFill>
                  <a:srgbClr val="000000"/>
                </a:solidFill>
              </a:rPr>
              <a:t> Toussaint.</a:t>
            </a:r>
            <a:endParaRPr lang="it-IT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4" name="Segnaposto contenuto 4" descr="Tamburo">
            <a:extLst>
              <a:ext uri="{FF2B5EF4-FFF2-40B4-BE49-F238E27FC236}">
                <a16:creationId xmlns:a16="http://schemas.microsoft.com/office/drawing/2014/main" id="{97A6B4EC-15F5-4927-A954-1C398FE6F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662" y="983139"/>
            <a:ext cx="719138" cy="719138"/>
          </a:xfrm>
          <a:prstGeom prst="rect">
            <a:avLst/>
          </a:prstGeom>
        </p:spPr>
      </p:pic>
      <p:pic>
        <p:nvPicPr>
          <p:cNvPr id="5" name="Segnaposto contenuto 4" descr="Tamburo">
            <a:extLst>
              <a:ext uri="{FF2B5EF4-FFF2-40B4-BE49-F238E27FC236}">
                <a16:creationId xmlns:a16="http://schemas.microsoft.com/office/drawing/2014/main" id="{DC423B16-D433-461F-BE3F-06487029B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662" y="2053432"/>
            <a:ext cx="719138" cy="719138"/>
          </a:xfrm>
          <a:prstGeom prst="rect">
            <a:avLst/>
          </a:prstGeom>
        </p:spPr>
      </p:pic>
      <p:pic>
        <p:nvPicPr>
          <p:cNvPr id="6" name="Segnaposto contenuto 4" descr="Tamburo">
            <a:extLst>
              <a:ext uri="{FF2B5EF4-FFF2-40B4-BE49-F238E27FC236}">
                <a16:creationId xmlns:a16="http://schemas.microsoft.com/office/drawing/2014/main" id="{209CAEB0-AE71-4750-9230-D7F22C2F1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662" y="2703511"/>
            <a:ext cx="719138" cy="719138"/>
          </a:xfrm>
          <a:prstGeom prst="rect">
            <a:avLst/>
          </a:prstGeom>
        </p:spPr>
      </p:pic>
      <p:pic>
        <p:nvPicPr>
          <p:cNvPr id="7" name="Segnaposto contenuto 4" descr="Tamburo">
            <a:extLst>
              <a:ext uri="{FF2B5EF4-FFF2-40B4-BE49-F238E27FC236}">
                <a16:creationId xmlns:a16="http://schemas.microsoft.com/office/drawing/2014/main" id="{E7D89354-3E8D-4285-8F4D-290111B21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662" y="3761898"/>
            <a:ext cx="719138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60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7243D-069E-4618-90F4-570552AB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73" y="444268"/>
            <a:ext cx="10213200" cy="563245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C8AC5C-3EA4-4D2E-9A9A-D87E6611B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672" y="1408904"/>
            <a:ext cx="11244163" cy="4742514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002060"/>
                </a:solidFill>
              </a:rPr>
              <a:t>            Algoritmo</a:t>
            </a:r>
            <a:r>
              <a:rPr lang="it-IT" dirty="0">
                <a:solidFill>
                  <a:srgbClr val="002060"/>
                </a:solidFill>
              </a:rPr>
              <a:t>: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una sequenza ordinata di un numero finito di istruzioni non ambigue.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L’ </a:t>
            </a:r>
            <a:r>
              <a:rPr lang="it-IT" b="1" dirty="0">
                <a:solidFill>
                  <a:srgbClr val="002060"/>
                </a:solidFill>
              </a:rPr>
              <a:t>algoritmo di Euclide 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viene introdotto negli </a:t>
            </a:r>
            <a:r>
              <a:rPr lang="it-IT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Elementi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(300 a.C.) ed è utilizzato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per calcolare il </a:t>
            </a:r>
            <a:r>
              <a:rPr lang="it-IT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massimo comun divisore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(MCD) fra due numeri interi.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L'idea di base è: il MCD fra due numeri </a:t>
            </a:r>
            <a:r>
              <a:rPr lang="it-IT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it-IT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(per esempio </a:t>
            </a:r>
            <a:r>
              <a:rPr lang="it-IT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a&gt;b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non cambia se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al numero più grande </a:t>
            </a:r>
            <a:r>
              <a:rPr lang="it-IT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 sostituisce la differenza </a:t>
            </a:r>
            <a:r>
              <a:rPr lang="it-IT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a-b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Nella versione originale si utilizzano </a:t>
            </a:r>
            <a:r>
              <a:rPr lang="it-IT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differenze successive 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 ridurre i due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numeri  iniziali finché non si arriva a due numeri uguali.</a:t>
            </a:r>
          </a:p>
        </p:txBody>
      </p:sp>
      <p:pic>
        <p:nvPicPr>
          <p:cNvPr id="4" name="Segnaposto contenuto 4" descr="Tamburo">
            <a:extLst>
              <a:ext uri="{FF2B5EF4-FFF2-40B4-BE49-F238E27FC236}">
                <a16:creationId xmlns:a16="http://schemas.microsoft.com/office/drawing/2014/main" id="{B003FD83-8F44-43FA-88E8-101AFA3D5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946" y="1303248"/>
            <a:ext cx="719138" cy="719138"/>
          </a:xfrm>
          <a:prstGeom prst="rect">
            <a:avLst/>
          </a:prstGeom>
        </p:spPr>
      </p:pic>
      <p:pic>
        <p:nvPicPr>
          <p:cNvPr id="5" name="Segnaposto contenuto 4" descr="Tamburo">
            <a:extLst>
              <a:ext uri="{FF2B5EF4-FFF2-40B4-BE49-F238E27FC236}">
                <a16:creationId xmlns:a16="http://schemas.microsoft.com/office/drawing/2014/main" id="{51E0BEB2-217C-45B6-B196-0BF0886C6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946" y="2289643"/>
            <a:ext cx="719138" cy="719138"/>
          </a:xfrm>
          <a:prstGeom prst="rect">
            <a:avLst/>
          </a:prstGeom>
        </p:spPr>
      </p:pic>
      <p:pic>
        <p:nvPicPr>
          <p:cNvPr id="6" name="Elemento grafico 5" descr="Nota musicale">
            <a:extLst>
              <a:ext uri="{FF2B5EF4-FFF2-40B4-BE49-F238E27FC236}">
                <a16:creationId xmlns:a16="http://schemas.microsoft.com/office/drawing/2014/main" id="{810CA35B-4C3D-408D-A6F9-2A44A086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5720" y="3276600"/>
            <a:ext cx="304800" cy="304800"/>
          </a:xfrm>
          <a:prstGeom prst="rect">
            <a:avLst/>
          </a:prstGeom>
        </p:spPr>
      </p:pic>
      <p:pic>
        <p:nvPicPr>
          <p:cNvPr id="7" name="Elemento grafico 6" descr="Nota musicale">
            <a:extLst>
              <a:ext uri="{FF2B5EF4-FFF2-40B4-BE49-F238E27FC236}">
                <a16:creationId xmlns:a16="http://schemas.microsoft.com/office/drawing/2014/main" id="{4B06F8F3-E222-43F7-ADAB-40DAFD52F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5720" y="41778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12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523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147 – 105 = 42 </a:t>
            </a:r>
          </a:p>
          <a:p>
            <a:pPr marL="0" indent="0">
              <a:lnSpc>
                <a:spcPct val="100000"/>
              </a:lnSpc>
              <a:buNone/>
            </a:pPr>
            <a:endParaRPr lang="it-IT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ABDFF65-FA12-4670-99CB-ECD0CF3551A0}"/>
              </a:ext>
            </a:extLst>
          </p:cNvPr>
          <p:cNvSpPr/>
          <p:nvPr/>
        </p:nvSpPr>
        <p:spPr>
          <a:xfrm>
            <a:off x="3534411" y="1390015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634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147 – 105 = 42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42                                 105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ABDFF65-FA12-4670-99CB-ECD0CF3551A0}"/>
              </a:ext>
            </a:extLst>
          </p:cNvPr>
          <p:cNvSpPr/>
          <p:nvPr/>
        </p:nvSpPr>
        <p:spPr>
          <a:xfrm>
            <a:off x="3534411" y="1390015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4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793C-3BF6-400E-B3E0-9AC2583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6" y="221369"/>
            <a:ext cx="10213200" cy="624205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L'Algoritmo di Euclide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BFF5E2-4C22-4CAE-ABD8-84825E2E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36" y="845574"/>
            <a:ext cx="10213200" cy="5941306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Consideriamo i numeri </a:t>
            </a:r>
            <a:r>
              <a:rPr lang="it-IT" i="1" dirty="0">
                <a:solidFill>
                  <a:srgbClr val="000000"/>
                </a:solidFill>
              </a:rPr>
              <a:t>a= 147 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i="1" dirty="0">
                <a:solidFill>
                  <a:srgbClr val="000000"/>
                </a:solidFill>
              </a:rPr>
              <a:t>b = 105</a:t>
            </a:r>
            <a:r>
              <a:rPr lang="it-IT" dirty="0">
                <a:solidFill>
                  <a:srgbClr val="000000"/>
                </a:solidFill>
              </a:rPr>
              <a:t>. Qual è il </a:t>
            </a:r>
            <a:r>
              <a:rPr lang="it-IT" i="1" dirty="0">
                <a:solidFill>
                  <a:srgbClr val="000000"/>
                </a:solidFill>
              </a:rPr>
              <a:t>MCD(</a:t>
            </a:r>
            <a:r>
              <a:rPr lang="it-IT" i="1" dirty="0" err="1">
                <a:solidFill>
                  <a:srgbClr val="000000"/>
                </a:solidFill>
              </a:rPr>
              <a:t>a,b</a:t>
            </a:r>
            <a:r>
              <a:rPr lang="it-IT" i="1" dirty="0">
                <a:solidFill>
                  <a:srgbClr val="000000"/>
                </a:solidFill>
              </a:rPr>
              <a:t>)</a:t>
            </a:r>
            <a:r>
              <a:rPr lang="it-IT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r>
              <a:rPr lang="it-IT" dirty="0">
                <a:solidFill>
                  <a:srgbClr val="000000"/>
                </a:solidFill>
              </a:rPr>
              <a:t>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147                                105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147 – 105 = 42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F0"/>
                </a:solidFill>
              </a:rPr>
              <a:t>                                                </a:t>
            </a:r>
            <a:r>
              <a:rPr lang="it-IT" b="1" dirty="0">
                <a:solidFill>
                  <a:srgbClr val="000000"/>
                </a:solidFill>
              </a:rPr>
              <a:t>42                                 105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b="1" dirty="0">
                <a:solidFill>
                  <a:srgbClr val="00B050"/>
                </a:solidFill>
              </a:rPr>
              <a:t>                                                                               105 – 42 = 63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ABDFF65-FA12-4670-99CB-ECD0CF3551A0}"/>
              </a:ext>
            </a:extLst>
          </p:cNvPr>
          <p:cNvSpPr/>
          <p:nvPr/>
        </p:nvSpPr>
        <p:spPr>
          <a:xfrm>
            <a:off x="3534411" y="1390015"/>
            <a:ext cx="753110" cy="59118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6AE6319-5FA3-43E3-BAF2-A5EB8E446ECD}"/>
              </a:ext>
            </a:extLst>
          </p:cNvPr>
          <p:cNvSpPr/>
          <p:nvPr/>
        </p:nvSpPr>
        <p:spPr>
          <a:xfrm>
            <a:off x="6299199" y="2225040"/>
            <a:ext cx="802641" cy="6908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508311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1997</Words>
  <Application>Microsoft Office PowerPoint</Application>
  <PresentationFormat>Widescreen</PresentationFormat>
  <Paragraphs>302</Paragraphs>
  <Slides>43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8" baseType="lpstr">
      <vt:lpstr>Arial</vt:lpstr>
      <vt:lpstr>Avenir Next LT Pro</vt:lpstr>
      <vt:lpstr>Goudy Old Style</vt:lpstr>
      <vt:lpstr>Wingdings</vt:lpstr>
      <vt:lpstr>FrostyVTI</vt:lpstr>
      <vt:lpstr>PERCUSSIONI al RITMO di EUCLIDE</vt:lpstr>
      <vt:lpstr>Contenuti</vt:lpstr>
      <vt:lpstr>Introduzione</vt:lpstr>
      <vt:lpstr>Contenuti</vt:lpstr>
      <vt:lpstr>L'Algoritmo di Euclide</vt:lpstr>
      <vt:lpstr>L'Algoritmo di Euclide</vt:lpstr>
      <vt:lpstr>L'Algoritmo di Euclide</vt:lpstr>
      <vt:lpstr>L'Algoritmo di Euclide</vt:lpstr>
      <vt:lpstr>L'Algoritmo di Euclide</vt:lpstr>
      <vt:lpstr>L'Algoritmo di Euclide</vt:lpstr>
      <vt:lpstr>L'Algoritmo di Euclide</vt:lpstr>
      <vt:lpstr>L'Algoritmo di Euclide</vt:lpstr>
      <vt:lpstr>L'Algoritmo di Euclide</vt:lpstr>
      <vt:lpstr>L'Algoritmo di Euclide</vt:lpstr>
      <vt:lpstr>Contenuti</vt:lpstr>
      <vt:lpstr>Ritmo di Euclide</vt:lpstr>
      <vt:lpstr>Ritmo di Euclide</vt:lpstr>
      <vt:lpstr>Ritmo di Euclide</vt:lpstr>
      <vt:lpstr>Ritmo di Euclide</vt:lpstr>
      <vt:lpstr>Ritmo di Euclide</vt:lpstr>
      <vt:lpstr>Ritmo di Euclide</vt:lpstr>
      <vt:lpstr>Ritmo di Euclide</vt:lpstr>
      <vt:lpstr>Ritmo di Euclide</vt:lpstr>
      <vt:lpstr>Contenuti</vt:lpstr>
      <vt:lpstr>Generatore di ritmi euclidei</vt:lpstr>
      <vt:lpstr>Generatore di ritmi euclidei</vt:lpstr>
      <vt:lpstr>Generatore di ritmi euclidei</vt:lpstr>
      <vt:lpstr>Generatore di ritmi euclidei</vt:lpstr>
      <vt:lpstr>Generatore di ritmi euclidei</vt:lpstr>
      <vt:lpstr>Generatore di ritmi euclidei</vt:lpstr>
      <vt:lpstr>Generatore di ritmi euclidei</vt:lpstr>
      <vt:lpstr>Generatore di ritmi euclidei</vt:lpstr>
      <vt:lpstr>Generatore di ritmi euclidei</vt:lpstr>
      <vt:lpstr>Esempi di tresillo cubano</vt:lpstr>
      <vt:lpstr>Esempi di tresillo cubano</vt:lpstr>
      <vt:lpstr>Contenuti</vt:lpstr>
      <vt:lpstr>Altri esempi: il ritmo ‘‘Bossa Nova’’</vt:lpstr>
      <vt:lpstr>Esempi di Bossa Nova</vt:lpstr>
      <vt:lpstr>Esempi di Bossa Nova</vt:lpstr>
      <vt:lpstr>Altri esempi: ritmi rock ‘‘ semplici’’</vt:lpstr>
      <vt:lpstr>Altri esempi: ritmi rock ‘‘ semplici’’</vt:lpstr>
      <vt:lpstr>Contenuti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PERCUSSIONI al RITMO di EUCLIDE</dc:title>
  <dc:creator>Antonella Falini</dc:creator>
  <cp:lastModifiedBy>Antonella Falini</cp:lastModifiedBy>
  <cp:revision>29</cp:revision>
  <dcterms:created xsi:type="dcterms:W3CDTF">2021-02-01T22:44:30Z</dcterms:created>
  <dcterms:modified xsi:type="dcterms:W3CDTF">2021-02-06T16:21:49Z</dcterms:modified>
</cp:coreProperties>
</file>