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8.png" ContentType="image/png"/>
  <Override PartName="/ppt/media/image35.gif" ContentType="image/gif"/>
  <Override PartName="/ppt/media/image27.png" ContentType="image/png"/>
  <Override PartName="/ppt/media/image34.gif" ContentType="image/gif"/>
  <Override PartName="/ppt/media/image24.gif" ContentType="image/gif"/>
  <Override PartName="/ppt/media/image17.png" ContentType="image/png"/>
  <Override PartName="/ppt/media/image21.png" ContentType="image/png"/>
  <Override PartName="/ppt/media/image19.gif" ContentType="image/gif"/>
  <Override PartName="/ppt/media/image54.png" ContentType="image/png"/>
  <Override PartName="/ppt/media/image20.gif" ContentType="image/gif"/>
  <Override PartName="/ppt/media/image13.png" ContentType="image/png"/>
  <Override PartName="/ppt/media/image18.gif" ContentType="image/gif"/>
  <Override PartName="/ppt/media/image53.png" ContentType="image/png"/>
  <Override PartName="/ppt/media/image16.png" ContentType="image/png"/>
  <Override PartName="/ppt/media/image23.gif" ContentType="image/gif"/>
  <Override PartName="/ppt/media/image15.png" ContentType="image/png"/>
  <Override PartName="/ppt/media/image22.gif" ContentType="image/gif"/>
  <Override PartName="/ppt/media/image14.png" ContentType="image/png"/>
  <Override PartName="/ppt/media/image10.png" ContentType="image/png"/>
  <Override PartName="/ppt/media/image1.jpeg" ContentType="image/jpeg"/>
  <Override PartName="/ppt/media/image47.png" ContentType="image/png"/>
  <Override PartName="/ppt/media/image2.jpeg" ContentType="image/jpeg"/>
  <Override PartName="/ppt/media/image26.png" ContentType="image/png"/>
  <Override PartName="/ppt/media/image33.gif" ContentType="image/gif"/>
  <Override PartName="/ppt/media/image3.png" ContentType="image/png"/>
  <Override PartName="/ppt/media/image25.png" ContentType="image/png"/>
  <Override PartName="/ppt/media/image38.gif" ContentType="image/gif"/>
  <Override PartName="/ppt/media/image43.png" ContentType="image/png"/>
  <Override PartName="/ppt/media/image41.png" ContentType="image/png"/>
  <Override PartName="/ppt/media/image39.gif" ContentType="image/gif"/>
  <Override PartName="/ppt/media/image44.png" ContentType="image/png"/>
  <Override PartName="/ppt/media/image42.png" ContentType="image/png"/>
  <Override PartName="/ppt/media/image37.gif" ContentType="image/gif"/>
  <Override PartName="/ppt/media/image45.jpeg" ContentType="image/jpeg"/>
  <Override PartName="/ppt/media/image55.png" ContentType="image/png"/>
  <Override PartName="/ppt/media/image46.png" ContentType="image/png"/>
  <Override PartName="/ppt/media/image51.png" ContentType="image/png"/>
  <Override PartName="/ppt/media/image52.png" ContentType="image/png"/>
  <Override PartName="/ppt/media/image56.png" ContentType="image/png"/>
  <Override PartName="/ppt/media/image32.png" ContentType="image/png"/>
  <Override PartName="/ppt/media/image7.png" ContentType="image/png"/>
  <Override PartName="/ppt/media/image31.gif" ContentType="image/gif"/>
  <Override PartName="/ppt/media/image9.png" ContentType="image/png"/>
  <Override PartName="/ppt/media/image30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11.png" ContentType="image/png"/>
  <Override PartName="/ppt/media/image48.png" ContentType="image/png"/>
  <Override PartName="/ppt/media/image6.png" ContentType="image/png"/>
  <Override PartName="/ppt/media/image36.gif" ContentType="image/gif"/>
  <Override PartName="/ppt/media/image29.png" ContentType="image/png"/>
  <Override PartName="/ppt/media/image50.png" ContentType="image/png"/>
  <Override PartName="/ppt/media/image5.jpeg" ContentType="image/jpeg"/>
  <Override PartName="/ppt/media/image4.jpeg" ContentType="image/jpeg"/>
  <Override PartName="/ppt/media/image40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0077450" cy="75628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3280" y="431208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684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172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49980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328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172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49980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3280" y="2021040"/>
            <a:ext cx="886716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88671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040" y="644760"/>
            <a:ext cx="90691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3280" y="2021040"/>
            <a:ext cx="886716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684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3280" y="431208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684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172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49980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328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172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49980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503280" y="2021040"/>
            <a:ext cx="886716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88671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88671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8040" y="644760"/>
            <a:ext cx="90691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684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03280" y="431208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504684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50172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49980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50328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350172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649980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503280" y="2021040"/>
            <a:ext cx="886716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88671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68040" y="644760"/>
            <a:ext cx="90691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04684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03280" y="431208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504684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172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499800" y="202104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50328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350172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6499800" y="4312080"/>
            <a:ext cx="2855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040" y="644760"/>
            <a:ext cx="90691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6840" y="431208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040" y="64476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800" spc="-1" strike="noStrike">
              <a:latin typeface="Abyssinica SI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28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6840" y="2021040"/>
            <a:ext cx="4326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3280" y="4312080"/>
            <a:ext cx="88671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just">
              <a:spcAft>
                <a:spcPts val="1145"/>
              </a:spcAft>
            </a:pPr>
            <a:endParaRPr b="0" lang="en-US" sz="2600" spc="-1" strike="noStrike">
              <a:latin typeface="Abyssinica SI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1"/>
          <p:cNvSpPr/>
          <p:nvPr/>
        </p:nvSpPr>
        <p:spPr>
          <a:xfrm>
            <a:off x="0" y="0"/>
            <a:ext cx="10077120" cy="5671080"/>
          </a:xfrm>
          <a:custGeom>
            <a:avLst/>
            <a:gdLst/>
            <a:ahLst/>
            <a:rect l="0" t="0" r="r" b="b"/>
            <a:pathLst>
              <a:path w="27992" h="15753">
                <a:moveTo>
                  <a:pt x="0" y="15752"/>
                </a:moveTo>
                <a:lnTo>
                  <a:pt x="0" y="0"/>
                </a:lnTo>
                <a:lnTo>
                  <a:pt x="27991" y="0"/>
                </a:lnTo>
                <a:lnTo>
                  <a:pt x="27991" y="10417"/>
                </a:lnTo>
                <a:lnTo>
                  <a:pt x="0" y="15752"/>
                </a:lnTo>
                <a:close/>
              </a:path>
            </a:pathLst>
          </a:custGeom>
          <a:solidFill>
            <a:srgbClr val="ffeb3b"/>
          </a:solidFill>
          <a:ln>
            <a:noFill/>
          </a:ln>
        </p:spPr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 rot="20951400">
            <a:off x="504000" y="346932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1" lang="en-US" sz="7500" spc="-1" strike="noStrike">
                <a:latin typeface="Arial"/>
              </a:rPr>
              <a:t>Cliquez pour éditer le format du texte-titre</a:t>
            </a:r>
            <a:endParaRPr b="1" lang="en-US" sz="75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 rot="20951400">
            <a:off x="604800" y="4793400"/>
            <a:ext cx="88675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Aft>
                <a:spcPts val="157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Click to edit the outline text format</a:t>
            </a:r>
            <a:endParaRPr b="0" lang="en-US" sz="3600" spc="-1" strike="noStrike">
              <a:latin typeface="Arial"/>
            </a:endParaRPr>
          </a:p>
          <a:p>
            <a:pPr lvl="1" marL="864000" indent="-324000" algn="ctr">
              <a:spcAft>
                <a:spcPts val="113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 algn="ctr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 algn="ctr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 algn="ctr">
              <a:spcAft>
                <a:spcPts val="28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 algn="ctr">
              <a:spcAft>
                <a:spcPts val="28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 algn="ctr">
              <a:spcAft>
                <a:spcPts val="28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7017480" y="6553800"/>
            <a:ext cx="2878920" cy="522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Liberation Sans Narrow"/>
              </a:rPr>
              <a:t>&lt;date/time&gt;</a:t>
            </a:r>
            <a:endParaRPr b="0" lang="en-US" sz="1400" spc="-1" strike="noStrike">
              <a:latin typeface="Liberation Sans Narrow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5578200" y="6841800"/>
            <a:ext cx="4318560" cy="522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Liberation Sans Narrow"/>
              </a:rPr>
              <a:t>&lt;footer&gt;</a:t>
            </a:r>
            <a:endParaRPr b="0" lang="en-US" sz="1400" spc="-1" strike="noStrike">
              <a:latin typeface="Liberation Sans Narrow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7377480" y="6121440"/>
            <a:ext cx="2519280" cy="522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E98DDFC-C831-417E-BA78-0C3DD511808B}" type="slidenum">
              <a:rPr b="0" lang="en-US" sz="2600" spc="-1" strike="noStrike">
                <a:latin typeface="Liberation Sans Narrow"/>
              </a:rPr>
              <a:t>&lt;number&gt;</a:t>
            </a:fld>
            <a:endParaRPr b="0" lang="en-US" sz="2600" spc="-1" strike="noStrike">
              <a:latin typeface="Liberation Sans Narrow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"/>
          <p:cNvSpPr/>
          <p:nvPr/>
        </p:nvSpPr>
        <p:spPr>
          <a:xfrm>
            <a:off x="1096920" y="5853600"/>
            <a:ext cx="8980200" cy="1708560"/>
          </a:xfrm>
          <a:custGeom>
            <a:avLst/>
            <a:gdLst/>
            <a:ahLst/>
            <a:rect l="0" t="0" r="r" b="b"/>
            <a:pathLst>
              <a:path w="24945" h="4746">
                <a:moveTo>
                  <a:pt x="0" y="4745"/>
                </a:moveTo>
                <a:lnTo>
                  <a:pt x="24943" y="4744"/>
                </a:lnTo>
                <a:lnTo>
                  <a:pt x="24944" y="0"/>
                </a:lnTo>
                <a:lnTo>
                  <a:pt x="0" y="4745"/>
                </a:lnTo>
                <a:close/>
              </a:path>
            </a:pathLst>
          </a:custGeom>
          <a:solidFill>
            <a:srgbClr val="c5cae9"/>
          </a:solidFill>
          <a:ln>
            <a:noFill/>
          </a:ln>
        </p:spPr>
      </p:sp>
      <p:sp>
        <p:nvSpPr>
          <p:cNvPr id="43" name="Freeform 2"/>
          <p:cNvSpPr/>
          <p:nvPr/>
        </p:nvSpPr>
        <p:spPr>
          <a:xfrm>
            <a:off x="0" y="0"/>
            <a:ext cx="10077120" cy="2013120"/>
          </a:xfrm>
          <a:custGeom>
            <a:avLst/>
            <a:gdLst/>
            <a:ahLst/>
            <a:rect l="0" t="0" r="r" b="b"/>
            <a:pathLst>
              <a:path w="27992" h="5592">
                <a:moveTo>
                  <a:pt x="0" y="5591"/>
                </a:moveTo>
                <a:lnTo>
                  <a:pt x="0" y="0"/>
                </a:lnTo>
                <a:lnTo>
                  <a:pt x="27991" y="0"/>
                </a:lnTo>
                <a:lnTo>
                  <a:pt x="27991" y="255"/>
                </a:lnTo>
                <a:lnTo>
                  <a:pt x="0" y="5591"/>
                </a:lnTo>
                <a:close/>
              </a:path>
            </a:pathLst>
          </a:custGeom>
          <a:solidFill>
            <a:srgbClr val="c5cae9"/>
          </a:solidFill>
          <a:ln>
            <a:noFill/>
          </a:ln>
        </p:spPr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 rot="20951400">
            <a:off x="105840" y="-21672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4800" spc="-1" strike="noStrike">
                <a:latin typeface="Abyssinica SIL"/>
              </a:rPr>
              <a:t>Click to edit the title text format</a:t>
            </a:r>
            <a:endParaRPr b="1" lang="en-US" sz="4800" spc="-1" strike="noStrike">
              <a:latin typeface="Abyssinica SI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03280" y="2021040"/>
            <a:ext cx="88671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just"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byssinica SIL"/>
              </a:rPr>
              <a:t>Click to edit the outline text format</a:t>
            </a:r>
            <a:endParaRPr b="0" lang="en-US" sz="2600" spc="-1" strike="noStrike">
              <a:latin typeface="Abyssinica SIL"/>
            </a:endParaRPr>
          </a:p>
          <a:p>
            <a:pPr lvl="1" marL="864000" indent="-324000" algn="just">
              <a:spcAft>
                <a:spcPts val="113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byssinica SIL"/>
              </a:rPr>
              <a:t>Second Outline Level</a:t>
            </a:r>
            <a:endParaRPr b="0" lang="en-US" sz="2600" spc="-1" strike="noStrike">
              <a:latin typeface="Abyssinica SIL"/>
            </a:endParaRPr>
          </a:p>
          <a:p>
            <a:pPr lvl="2" marL="1296000" indent="-288000" algn="just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byssinica SIL"/>
              </a:rPr>
              <a:t>Third Outline Level</a:t>
            </a:r>
            <a:endParaRPr b="0" lang="en-US" sz="2400" spc="-1" strike="noStrike">
              <a:latin typeface="Abyssinica SIL"/>
            </a:endParaRPr>
          </a:p>
          <a:p>
            <a:pPr lvl="3" marL="1728000" indent="-216000" algn="just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byssinica SIL"/>
              </a:rPr>
              <a:t>Fourth Outline Level</a:t>
            </a:r>
            <a:endParaRPr b="0" lang="en-US" sz="2000" spc="-1" strike="noStrike">
              <a:latin typeface="Abyssinica SIL"/>
            </a:endParaRPr>
          </a:p>
          <a:p>
            <a:pPr lvl="4" marL="2160000" indent="-216000" algn="just">
              <a:spcAft>
                <a:spcPts val="28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byssinica SIL"/>
              </a:rPr>
              <a:t>Fifth Outline Level</a:t>
            </a:r>
            <a:endParaRPr b="0" lang="en-US" sz="2000" spc="-1" strike="noStrike">
              <a:latin typeface="Abyssinica SIL"/>
            </a:endParaRPr>
          </a:p>
          <a:p>
            <a:pPr lvl="5" marL="2592000" indent="-216000" algn="just">
              <a:spcAft>
                <a:spcPts val="28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byssinica SIL"/>
              </a:rPr>
              <a:t>Sixth Outline Level</a:t>
            </a:r>
            <a:endParaRPr b="0" lang="en-US" sz="2000" spc="-1" strike="noStrike">
              <a:latin typeface="Abyssinica SIL"/>
            </a:endParaRPr>
          </a:p>
          <a:p>
            <a:pPr lvl="6" marL="3024000" indent="-216000" algn="just">
              <a:spcAft>
                <a:spcPts val="28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byssinica SIL"/>
              </a:rPr>
              <a:t>Seventh Outline Level</a:t>
            </a:r>
            <a:endParaRPr b="0" lang="en-US" sz="2000" spc="-1" strike="noStrike">
              <a:latin typeface="Abyssinica SI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>
            <a:lum bright="50000"/>
            <a:alphaModFix amt="20000"/>
          </a:blip>
          <a:srcRect l="0" t="23640" r="0" b="33928"/>
          <a:stretch/>
        </p:blipFill>
        <p:spPr>
          <a:xfrm rot="20955000">
            <a:off x="-659520" y="-1303200"/>
            <a:ext cx="12706560" cy="221400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>
            <a:lum bright="50000"/>
            <a:alphaModFix amt="20000"/>
          </a:blip>
          <a:srcRect l="0" t="28022" r="0" b="29250"/>
          <a:stretch/>
        </p:blipFill>
        <p:spPr>
          <a:xfrm rot="20955000">
            <a:off x="-551880" y="6689520"/>
            <a:ext cx="12706560" cy="21459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1"/>
          <p:cNvSpPr/>
          <p:nvPr/>
        </p:nvSpPr>
        <p:spPr>
          <a:xfrm>
            <a:off x="1096920" y="5853600"/>
            <a:ext cx="8980200" cy="1708560"/>
          </a:xfrm>
          <a:custGeom>
            <a:avLst/>
            <a:gdLst/>
            <a:ahLst/>
            <a:rect l="0" t="0" r="r" b="b"/>
            <a:pathLst>
              <a:path w="24945" h="4746">
                <a:moveTo>
                  <a:pt x="0" y="4745"/>
                </a:moveTo>
                <a:lnTo>
                  <a:pt x="24943" y="4744"/>
                </a:lnTo>
                <a:lnTo>
                  <a:pt x="24944" y="0"/>
                </a:lnTo>
                <a:lnTo>
                  <a:pt x="0" y="4745"/>
                </a:lnTo>
                <a:close/>
              </a:path>
            </a:pathLst>
          </a:custGeom>
          <a:solidFill>
            <a:srgbClr val="fff9c4"/>
          </a:solidFill>
          <a:ln>
            <a:noFill/>
          </a:ln>
        </p:spPr>
      </p:sp>
      <p:sp>
        <p:nvSpPr>
          <p:cNvPr id="85" name="Freeform 2"/>
          <p:cNvSpPr/>
          <p:nvPr/>
        </p:nvSpPr>
        <p:spPr>
          <a:xfrm>
            <a:off x="0" y="548640"/>
            <a:ext cx="10077120" cy="7013880"/>
          </a:xfrm>
          <a:custGeom>
            <a:avLst/>
            <a:gdLst/>
            <a:ahLst/>
            <a:rect l="0" t="0" r="r" b="b"/>
            <a:pathLst>
              <a:path w="27992" h="19483">
                <a:moveTo>
                  <a:pt x="0" y="19482"/>
                </a:moveTo>
                <a:lnTo>
                  <a:pt x="508" y="19482"/>
                </a:lnTo>
                <a:lnTo>
                  <a:pt x="27991" y="14228"/>
                </a:lnTo>
                <a:lnTo>
                  <a:pt x="27991" y="0"/>
                </a:lnTo>
                <a:lnTo>
                  <a:pt x="0" y="5336"/>
                </a:lnTo>
                <a:lnTo>
                  <a:pt x="0" y="19482"/>
                </a:lnTo>
                <a:close/>
              </a:path>
            </a:pathLst>
          </a:custGeom>
          <a:solidFill>
            <a:srgbClr val="fff176"/>
          </a:solidFill>
          <a:ln>
            <a:noFill/>
          </a:ln>
        </p:spPr>
      </p:sp>
      <p:sp>
        <p:nvSpPr>
          <p:cNvPr id="86" name="Freeform 3"/>
          <p:cNvSpPr/>
          <p:nvPr/>
        </p:nvSpPr>
        <p:spPr>
          <a:xfrm>
            <a:off x="0" y="0"/>
            <a:ext cx="10077480" cy="2287080"/>
          </a:xfrm>
          <a:custGeom>
            <a:avLst/>
            <a:gdLst/>
            <a:ahLst/>
            <a:rect l="0" t="0" r="r" b="b"/>
            <a:pathLst>
              <a:path w="27993" h="6353">
                <a:moveTo>
                  <a:pt x="1" y="6352"/>
                </a:moveTo>
                <a:lnTo>
                  <a:pt x="0" y="0"/>
                </a:lnTo>
                <a:lnTo>
                  <a:pt x="27991" y="0"/>
                </a:lnTo>
                <a:lnTo>
                  <a:pt x="27992" y="1016"/>
                </a:lnTo>
                <a:lnTo>
                  <a:pt x="1" y="6352"/>
                </a:lnTo>
                <a:close/>
              </a:path>
            </a:pathLst>
          </a:custGeom>
          <a:solidFill>
            <a:srgbClr val="fff9c4"/>
          </a:solidFill>
          <a:ln>
            <a:noFill/>
          </a:ln>
        </p:spPr>
      </p:sp>
      <p:sp>
        <p:nvSpPr>
          <p:cNvPr id="87" name="PlaceHolder 4"/>
          <p:cNvSpPr>
            <a:spLocks noGrp="1"/>
          </p:cNvSpPr>
          <p:nvPr>
            <p:ph type="title"/>
          </p:nvPr>
        </p:nvSpPr>
        <p:spPr>
          <a:xfrm rot="20951400">
            <a:off x="108000" y="8532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4800" spc="-1" strike="noStrike">
                <a:latin typeface="Abyssinica SIL"/>
              </a:rPr>
              <a:t>Click to edit the title text format</a:t>
            </a:r>
            <a:endParaRPr b="1" lang="en-US" sz="4800" spc="-1" strike="noStrike">
              <a:latin typeface="Abyssinica SI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503640" y="2381400"/>
            <a:ext cx="88671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just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byssinica SIL"/>
              </a:rPr>
              <a:t>Click to edit the outline text format</a:t>
            </a:r>
            <a:endParaRPr b="0" lang="en-US" sz="2600" spc="-1" strike="noStrike">
              <a:latin typeface="Abyssinica SIL"/>
            </a:endParaRPr>
          </a:p>
          <a:p>
            <a:pPr lvl="1" marL="864000" indent="-324000" algn="just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byssinica SIL"/>
              </a:rPr>
              <a:t>Second Outline Level</a:t>
            </a:r>
            <a:endParaRPr b="0" lang="en-US" sz="2600" spc="-1" strike="noStrike">
              <a:latin typeface="Abyssinica SIL"/>
            </a:endParaRPr>
          </a:p>
          <a:p>
            <a:pPr lvl="2" marL="1296000" indent="-288000" algn="just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byssinica SIL"/>
              </a:rPr>
              <a:t>Third Outline Level</a:t>
            </a:r>
            <a:endParaRPr b="0" lang="en-US" sz="2400" spc="-1" strike="noStrike">
              <a:latin typeface="Abyssinica SIL"/>
            </a:endParaRPr>
          </a:p>
          <a:p>
            <a:pPr lvl="3" marL="1728000" indent="-216000" algn="just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byssinica SIL"/>
              </a:rPr>
              <a:t>Fourth Outline Level</a:t>
            </a:r>
            <a:endParaRPr b="0" lang="en-US" sz="2000" spc="-1" strike="noStrike">
              <a:latin typeface="Abyssinica SIL"/>
            </a:endParaRPr>
          </a:p>
          <a:p>
            <a:pPr lvl="4" marL="2160000" indent="-216000" algn="just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byssinica SIL"/>
              </a:rPr>
              <a:t>Fifth Outline Level</a:t>
            </a:r>
            <a:endParaRPr b="0" lang="en-US" sz="2000" spc="-1" strike="noStrike">
              <a:latin typeface="Abyssinica SIL"/>
            </a:endParaRPr>
          </a:p>
          <a:p>
            <a:pPr lvl="5" marL="2592000" indent="-216000" algn="just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byssinica SIL"/>
              </a:rPr>
              <a:t>Sixth Outline Level</a:t>
            </a:r>
            <a:endParaRPr b="0" lang="en-US" sz="2000" spc="-1" strike="noStrike">
              <a:latin typeface="Abyssinica SIL"/>
            </a:endParaRPr>
          </a:p>
          <a:p>
            <a:pPr lvl="6" marL="3024000" indent="-216000" algn="just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byssinica SIL"/>
              </a:rPr>
              <a:t>Seventh Outline Level</a:t>
            </a:r>
            <a:endParaRPr b="0" lang="en-US" sz="2000" spc="-1" strike="noStrike">
              <a:latin typeface="Abyssinica SI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0e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1"/>
          <p:cNvSpPr/>
          <p:nvPr/>
        </p:nvSpPr>
        <p:spPr>
          <a:xfrm>
            <a:off x="1403280" y="5853600"/>
            <a:ext cx="8673840" cy="1708200"/>
          </a:xfrm>
          <a:custGeom>
            <a:avLst/>
            <a:gdLst/>
            <a:ahLst/>
            <a:rect l="0" t="0" r="r" b="b"/>
            <a:pathLst>
              <a:path w="24094" h="4745">
                <a:moveTo>
                  <a:pt x="0" y="4744"/>
                </a:moveTo>
                <a:lnTo>
                  <a:pt x="24092" y="4744"/>
                </a:lnTo>
                <a:lnTo>
                  <a:pt x="24093" y="0"/>
                </a:lnTo>
                <a:lnTo>
                  <a:pt x="0" y="4744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Freeform 2"/>
          <p:cNvSpPr/>
          <p:nvPr/>
        </p:nvSpPr>
        <p:spPr>
          <a:xfrm>
            <a:off x="0" y="0"/>
            <a:ext cx="10077120" cy="3201840"/>
          </a:xfrm>
          <a:custGeom>
            <a:avLst/>
            <a:gdLst/>
            <a:ahLst/>
            <a:rect l="0" t="0" r="r" b="b"/>
            <a:pathLst>
              <a:path w="27992" h="8894">
                <a:moveTo>
                  <a:pt x="0" y="8893"/>
                </a:moveTo>
                <a:lnTo>
                  <a:pt x="0" y="0"/>
                </a:lnTo>
                <a:lnTo>
                  <a:pt x="27991" y="0"/>
                </a:lnTo>
                <a:lnTo>
                  <a:pt x="27991" y="3557"/>
                </a:lnTo>
                <a:lnTo>
                  <a:pt x="0" y="889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Freeform 3"/>
          <p:cNvSpPr/>
          <p:nvPr/>
        </p:nvSpPr>
        <p:spPr>
          <a:xfrm>
            <a:off x="0" y="0"/>
            <a:ext cx="10077120" cy="3201840"/>
          </a:xfrm>
          <a:custGeom>
            <a:avLst/>
            <a:gdLst/>
            <a:ahLst/>
            <a:rect l="0" t="0" r="r" b="b"/>
            <a:pathLst>
              <a:path w="27992" h="8894">
                <a:moveTo>
                  <a:pt x="0" y="8893"/>
                </a:moveTo>
                <a:lnTo>
                  <a:pt x="0" y="0"/>
                </a:lnTo>
                <a:lnTo>
                  <a:pt x="27991" y="0"/>
                </a:lnTo>
                <a:lnTo>
                  <a:pt x="27991" y="3557"/>
                </a:lnTo>
                <a:lnTo>
                  <a:pt x="0" y="889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Freeform 4"/>
          <p:cNvSpPr/>
          <p:nvPr/>
        </p:nvSpPr>
        <p:spPr>
          <a:xfrm>
            <a:off x="1403280" y="5853600"/>
            <a:ext cx="8673840" cy="1708200"/>
          </a:xfrm>
          <a:custGeom>
            <a:avLst/>
            <a:gdLst/>
            <a:ahLst/>
            <a:rect l="0" t="0" r="r" b="b"/>
            <a:pathLst>
              <a:path w="24094" h="4745">
                <a:moveTo>
                  <a:pt x="0" y="4744"/>
                </a:moveTo>
                <a:lnTo>
                  <a:pt x="24092" y="4744"/>
                </a:lnTo>
                <a:lnTo>
                  <a:pt x="24093" y="0"/>
                </a:lnTo>
                <a:lnTo>
                  <a:pt x="0" y="4744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Freeform 5"/>
          <p:cNvSpPr/>
          <p:nvPr/>
        </p:nvSpPr>
        <p:spPr>
          <a:xfrm>
            <a:off x="0" y="0"/>
            <a:ext cx="10077120" cy="3293280"/>
          </a:xfrm>
          <a:custGeom>
            <a:avLst/>
            <a:gdLst/>
            <a:ahLst/>
            <a:rect l="0" t="0" r="r" b="b"/>
            <a:pathLst>
              <a:path w="27992" h="9148">
                <a:moveTo>
                  <a:pt x="0" y="9147"/>
                </a:moveTo>
                <a:lnTo>
                  <a:pt x="0" y="0"/>
                </a:lnTo>
                <a:lnTo>
                  <a:pt x="27991" y="0"/>
                </a:lnTo>
                <a:lnTo>
                  <a:pt x="27991" y="3789"/>
                </a:lnTo>
                <a:lnTo>
                  <a:pt x="0" y="9147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Freeform 6"/>
          <p:cNvSpPr/>
          <p:nvPr/>
        </p:nvSpPr>
        <p:spPr>
          <a:xfrm>
            <a:off x="1402920" y="5853600"/>
            <a:ext cx="8673840" cy="1708200"/>
          </a:xfrm>
          <a:custGeom>
            <a:avLst/>
            <a:gdLst/>
            <a:ahLst/>
            <a:rect l="0" t="0" r="r" b="b"/>
            <a:pathLst>
              <a:path w="24094" h="4745">
                <a:moveTo>
                  <a:pt x="0" y="4744"/>
                </a:moveTo>
                <a:lnTo>
                  <a:pt x="24092" y="4744"/>
                </a:lnTo>
                <a:lnTo>
                  <a:pt x="24093" y="0"/>
                </a:lnTo>
                <a:lnTo>
                  <a:pt x="0" y="4744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PlaceHolder 7"/>
          <p:cNvSpPr>
            <a:spLocks noGrp="1"/>
          </p:cNvSpPr>
          <p:nvPr>
            <p:ph type="title"/>
          </p:nvPr>
        </p:nvSpPr>
        <p:spPr>
          <a:xfrm rot="20951400">
            <a:off x="106920" y="98460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5000" spc="-1" strike="noStrike">
                <a:latin typeface="Arial"/>
              </a:rPr>
              <a:t>Click to edit the title text format</a:t>
            </a:r>
            <a:endParaRPr b="1" lang="en-US" sz="5000" spc="-1" strike="noStrike">
              <a:latin typeface="Arial"/>
            </a:endParaRPr>
          </a:p>
        </p:txBody>
      </p:sp>
      <p:sp>
        <p:nvSpPr>
          <p:cNvPr id="132" name="PlaceHolder 8"/>
          <p:cNvSpPr>
            <a:spLocks noGrp="1"/>
          </p:cNvSpPr>
          <p:nvPr>
            <p:ph type="dt"/>
          </p:nvPr>
        </p:nvSpPr>
        <p:spPr>
          <a:xfrm>
            <a:off x="7017480" y="6553800"/>
            <a:ext cx="2878920" cy="522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3" name="PlaceHolder 9"/>
          <p:cNvSpPr>
            <a:spLocks noGrp="1"/>
          </p:cNvSpPr>
          <p:nvPr>
            <p:ph type="ftr"/>
          </p:nvPr>
        </p:nvSpPr>
        <p:spPr>
          <a:xfrm>
            <a:off x="5578200" y="6841800"/>
            <a:ext cx="4318560" cy="522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4" name="PlaceHolder 10"/>
          <p:cNvSpPr>
            <a:spLocks noGrp="1"/>
          </p:cNvSpPr>
          <p:nvPr>
            <p:ph type="sldNum"/>
          </p:nvPr>
        </p:nvSpPr>
        <p:spPr>
          <a:xfrm>
            <a:off x="7377480" y="6121440"/>
            <a:ext cx="2519280" cy="522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3678A235-AFFE-43EC-82DA-308CCD7A26EE}" type="slidenum">
              <a:rPr b="0" lang="en-US" sz="2600" spc="-1" strike="noStrike">
                <a:latin typeface="Arial"/>
              </a:rPr>
              <a:t>&lt;number&gt;</a:t>
            </a:fld>
            <a:endParaRPr b="0" lang="en-US" sz="2600" spc="-1" strike="noStrike">
              <a:latin typeface="Arial"/>
            </a:endParaRPr>
          </a:p>
        </p:txBody>
      </p:sp>
      <p:sp>
        <p:nvSpPr>
          <p:cNvPr id="135" name="CustomShape 11"/>
          <p:cNvSpPr/>
          <p:nvPr/>
        </p:nvSpPr>
        <p:spPr>
          <a:xfrm rot="20952000">
            <a:off x="302400" y="2844360"/>
            <a:ext cx="9472320" cy="3433320"/>
          </a:xfrm>
          <a:custGeom>
            <a:avLst/>
            <a:gdLst/>
            <a:ahLst/>
            <a:rect l="0" t="0" r="r" b="b"/>
            <a:pathLst>
              <a:path w="26318" h="9539">
                <a:moveTo>
                  <a:pt x="603" y="0"/>
                </a:moveTo>
                <a:lnTo>
                  <a:pt x="604" y="0"/>
                </a:lnTo>
                <a:cubicBezTo>
                  <a:pt x="499" y="1"/>
                  <a:pt x="395" y="28"/>
                  <a:pt x="304" y="80"/>
                </a:cubicBezTo>
                <a:cubicBezTo>
                  <a:pt x="212" y="133"/>
                  <a:pt x="137" y="209"/>
                  <a:pt x="84" y="300"/>
                </a:cubicBezTo>
                <a:cubicBezTo>
                  <a:pt x="32" y="392"/>
                  <a:pt x="4" y="495"/>
                  <a:pt x="3" y="600"/>
                </a:cubicBezTo>
                <a:lnTo>
                  <a:pt x="1" y="8937"/>
                </a:lnTo>
                <a:lnTo>
                  <a:pt x="1" y="8937"/>
                </a:lnTo>
                <a:cubicBezTo>
                  <a:pt x="0" y="9043"/>
                  <a:pt x="28" y="9146"/>
                  <a:pt x="81" y="9238"/>
                </a:cubicBezTo>
                <a:cubicBezTo>
                  <a:pt x="134" y="9329"/>
                  <a:pt x="209" y="9405"/>
                  <a:pt x="301" y="9458"/>
                </a:cubicBezTo>
                <a:cubicBezTo>
                  <a:pt x="393" y="9510"/>
                  <a:pt x="495" y="9538"/>
                  <a:pt x="601" y="9538"/>
                </a:cubicBezTo>
                <a:lnTo>
                  <a:pt x="25713" y="9538"/>
                </a:lnTo>
                <a:lnTo>
                  <a:pt x="25713" y="9538"/>
                </a:lnTo>
                <a:cubicBezTo>
                  <a:pt x="25818" y="9538"/>
                  <a:pt x="25922" y="9511"/>
                  <a:pt x="26013" y="9458"/>
                </a:cubicBezTo>
                <a:cubicBezTo>
                  <a:pt x="26105" y="9405"/>
                  <a:pt x="26180" y="9329"/>
                  <a:pt x="26233" y="9238"/>
                </a:cubicBezTo>
                <a:cubicBezTo>
                  <a:pt x="26285" y="9146"/>
                  <a:pt x="26313" y="9043"/>
                  <a:pt x="26314" y="8937"/>
                </a:cubicBezTo>
                <a:lnTo>
                  <a:pt x="26315" y="600"/>
                </a:lnTo>
                <a:lnTo>
                  <a:pt x="26316" y="601"/>
                </a:lnTo>
                <a:lnTo>
                  <a:pt x="26316" y="601"/>
                </a:lnTo>
                <a:cubicBezTo>
                  <a:pt x="26317" y="495"/>
                  <a:pt x="26289" y="392"/>
                  <a:pt x="26236" y="300"/>
                </a:cubicBezTo>
                <a:cubicBezTo>
                  <a:pt x="26183" y="209"/>
                  <a:pt x="26108" y="133"/>
                  <a:pt x="26016" y="80"/>
                </a:cubicBezTo>
                <a:cubicBezTo>
                  <a:pt x="25925" y="27"/>
                  <a:pt x="25821" y="0"/>
                  <a:pt x="25716" y="0"/>
                </a:cubicBezTo>
                <a:lnTo>
                  <a:pt x="603" y="0"/>
                </a:lnTo>
              </a:path>
            </a:pathLst>
          </a:custGeom>
          <a:solidFill>
            <a:srgbClr val="c0c0c0"/>
          </a:solidFill>
          <a:ln w="9144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TextShape 12"/>
          <p:cNvSpPr txBox="1"/>
          <p:nvPr/>
        </p:nvSpPr>
        <p:spPr>
          <a:xfrm>
            <a:off x="273960" y="3680640"/>
            <a:ext cx="639720" cy="1311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8000" spc="-1" strike="noStrike">
                <a:solidFill>
                  <a:srgbClr val="ffffff"/>
                </a:solidFill>
                <a:latin typeface="Arial"/>
              </a:rPr>
              <a:t>“</a:t>
            </a:r>
            <a:endParaRPr b="0" lang="en-US" sz="8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TextShape 13"/>
          <p:cNvSpPr txBox="1"/>
          <p:nvPr/>
        </p:nvSpPr>
        <p:spPr>
          <a:xfrm>
            <a:off x="9212760" y="4691880"/>
            <a:ext cx="639720" cy="1311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8000" spc="-1" strike="noStrike">
                <a:solidFill>
                  <a:srgbClr val="ffffff"/>
                </a:solidFill>
                <a:latin typeface="Arial"/>
              </a:rPr>
              <a:t>”</a:t>
            </a:r>
            <a:endParaRPr b="0" lang="en-US" sz="8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14"/>
          <p:cNvSpPr>
            <a:spLocks noGrp="1"/>
          </p:cNvSpPr>
          <p:nvPr>
            <p:ph type="body"/>
          </p:nvPr>
        </p:nvSpPr>
        <p:spPr>
          <a:xfrm>
            <a:off x="604800" y="3533040"/>
            <a:ext cx="88671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gif"/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5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6.gif"/><Relationship Id="rId2" Type="http://schemas.openxmlformats.org/officeDocument/2006/relationships/image" Target="../media/image37.gif"/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5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6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gif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image" Target="../media/image20.gif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image" Target="../media/image23.gif"/><Relationship Id="rId3" Type="http://schemas.openxmlformats.org/officeDocument/2006/relationships/image" Target="../media/image24.gi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gif"/><Relationship Id="rId5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" descr=""/>
          <p:cNvPicPr/>
          <p:nvPr/>
        </p:nvPicPr>
        <p:blipFill>
          <a:blip r:embed="rId1">
            <a:lum bright="50000"/>
            <a:alphaModFix amt="20000"/>
          </a:blip>
          <a:stretch/>
        </p:blipFill>
        <p:spPr>
          <a:xfrm>
            <a:off x="0" y="0"/>
            <a:ext cx="10076760" cy="7562160"/>
          </a:xfrm>
          <a:prstGeom prst="rect">
            <a:avLst/>
          </a:prstGeom>
          <a:ln>
            <a:noFill/>
          </a:ln>
        </p:spPr>
      </p:pic>
      <p:sp>
        <p:nvSpPr>
          <p:cNvPr id="176" name="TextShape 1"/>
          <p:cNvSpPr txBox="1"/>
          <p:nvPr/>
        </p:nvSpPr>
        <p:spPr>
          <a:xfrm rot="20955000">
            <a:off x="496800" y="3000240"/>
            <a:ext cx="9069120" cy="2127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7500" spc="-1" strike="noStrike">
                <a:latin typeface="Abyssinica SIL"/>
              </a:rPr>
              <a:t>La fisica del timbro</a:t>
            </a:r>
            <a:endParaRPr b="1" lang="en-US" sz="7500" spc="-1" strike="noStrike"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 rot="20959200">
            <a:off x="613800" y="4702680"/>
            <a:ext cx="8867520" cy="819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fld id="{24554DB4-C5E1-4D21-917D-9A217959BAC7}" type="author">
              <a:rPr b="0" lang="en-US" sz="3200" spc="-1" strike="noStrike">
                <a:latin typeface="Abyssinica SIL"/>
              </a:rPr>
              <a:t> </a:t>
            </a:fld>
            <a:endParaRPr b="0" lang="en-US" sz="3200" spc="-1" strike="noStrike">
              <a:latin typeface="Arial"/>
            </a:endParaRPr>
          </a:p>
        </p:txBody>
      </p:sp>
      <p:sp>
        <p:nvSpPr>
          <p:cNvPr id="178" name="TextShape 3"/>
          <p:cNvSpPr txBox="1"/>
          <p:nvPr/>
        </p:nvSpPr>
        <p:spPr>
          <a:xfrm rot="20955000">
            <a:off x="497160" y="3000600"/>
            <a:ext cx="9069120" cy="2127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7500" spc="-1" strike="noStrike">
                <a:latin typeface="Abyssinica SIL"/>
              </a:rPr>
              <a:t>La fisica del timbro</a:t>
            </a:r>
            <a:endParaRPr b="1" lang="en-US" sz="7500" spc="-1" strike="noStrike">
              <a:latin typeface="Arial"/>
            </a:endParaRPr>
          </a:p>
        </p:txBody>
      </p:sp>
      <p:sp>
        <p:nvSpPr>
          <p:cNvPr id="179" name="TextShape 4"/>
          <p:cNvSpPr txBox="1"/>
          <p:nvPr/>
        </p:nvSpPr>
        <p:spPr>
          <a:xfrm>
            <a:off x="3894480" y="4595040"/>
            <a:ext cx="6096960" cy="76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Scomposizione in frequenze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algn="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e ricomposizione del suono di una corda pizzicata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TextShape 5"/>
          <p:cNvSpPr txBox="1"/>
          <p:nvPr/>
        </p:nvSpPr>
        <p:spPr>
          <a:xfrm>
            <a:off x="150480" y="6431400"/>
            <a:ext cx="5536080" cy="91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Abyssinica SIL"/>
              </a:rPr>
              <a:t>Antonello Pellecchia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latin typeface="Abyssinica SIL"/>
              </a:rPr>
              <a:t>Gli strumenti musicali fra arte, scienza e tecnologia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byssinica SIL"/>
              </a:rPr>
              <a:t>26 gennaio 2021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2"/>
          <a:srcRect l="2931" t="36729" r="78918" b="47545"/>
          <a:stretch/>
        </p:blipFill>
        <p:spPr>
          <a:xfrm>
            <a:off x="102240" y="100800"/>
            <a:ext cx="1188360" cy="118836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3"/>
          <a:srcRect l="81869" t="-765" r="1370" b="86246"/>
          <a:stretch/>
        </p:blipFill>
        <p:spPr>
          <a:xfrm>
            <a:off x="8871840" y="32400"/>
            <a:ext cx="1096920" cy="1096920"/>
          </a:xfrm>
          <a:prstGeom prst="rect">
            <a:avLst/>
          </a:prstGeom>
          <a:ln>
            <a:noFill/>
          </a:ln>
        </p:spPr>
      </p:pic>
      <p:pic>
        <p:nvPicPr>
          <p:cNvPr id="183" name="" descr=""/>
          <p:cNvPicPr/>
          <p:nvPr/>
        </p:nvPicPr>
        <p:blipFill>
          <a:blip r:embed="rId4">
            <a:grayscl/>
          </a:blip>
          <a:stretch/>
        </p:blipFill>
        <p:spPr>
          <a:xfrm>
            <a:off x="5549400" y="79200"/>
            <a:ext cx="1155240" cy="1145520"/>
          </a:xfrm>
          <a:prstGeom prst="rect">
            <a:avLst/>
          </a:prstGeom>
          <a:ln>
            <a:noFill/>
          </a:ln>
        </p:spPr>
      </p:pic>
      <p:pic>
        <p:nvPicPr>
          <p:cNvPr id="184" name="" descr=""/>
          <p:cNvPicPr/>
          <p:nvPr/>
        </p:nvPicPr>
        <p:blipFill>
          <a:blip r:embed="rId5">
            <a:grayscl/>
          </a:blip>
          <a:stretch/>
        </p:blipFill>
        <p:spPr>
          <a:xfrm>
            <a:off x="2679120" y="131040"/>
            <a:ext cx="1124640" cy="111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000" spc="-1" strike="noStrike">
                <a:latin typeface="Abyssinica SIL"/>
              </a:rPr>
              <a:t>Composizione di armoniche</a:t>
            </a:r>
            <a:endParaRPr b="1" lang="en-US" sz="4000" spc="-1" strike="noStrike">
              <a:latin typeface="Abyssinica SIL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2410920" y="1538640"/>
            <a:ext cx="5254560" cy="76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Come si determina il “contributo” di ogni armonica alla vibrazione della corda?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TextShape 3"/>
          <p:cNvSpPr txBox="1"/>
          <p:nvPr/>
        </p:nvSpPr>
        <p:spPr>
          <a:xfrm>
            <a:off x="1267920" y="2402640"/>
            <a:ext cx="7540920" cy="42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000" spc="-1" strike="noStrike">
                <a:solidFill>
                  <a:srgbClr val="00796b"/>
                </a:solidFill>
                <a:latin typeface="Abyssinica SIL"/>
              </a:rPr>
              <a:t>Dipende dal modo in cui la corda viene messa in movimento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574560" y="2946960"/>
            <a:ext cx="3893040" cy="2741760"/>
          </a:xfrm>
          <a:prstGeom prst="rect">
            <a:avLst/>
          </a:prstGeom>
          <a:ln>
            <a:noFill/>
          </a:ln>
        </p:spPr>
      </p:pic>
      <p:sp>
        <p:nvSpPr>
          <p:cNvPr id="268" name="TextShape 4"/>
          <p:cNvSpPr txBox="1"/>
          <p:nvPr/>
        </p:nvSpPr>
        <p:spPr>
          <a:xfrm>
            <a:off x="4572000" y="4702320"/>
            <a:ext cx="535896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byssinica SIL"/>
              </a:rPr>
              <a:t>Le armoniche pari hanno un nodo al centro, mentre la corda pizzicata ha al centro un anti-nodo: è quindi composta solo da armoniche dispari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2"/>
          <a:stretch/>
        </p:blipFill>
        <p:spPr>
          <a:xfrm>
            <a:off x="148320" y="5710320"/>
            <a:ext cx="2653920" cy="1769400"/>
          </a:xfrm>
          <a:prstGeom prst="rect">
            <a:avLst/>
          </a:prstGeom>
          <a:ln>
            <a:noFill/>
          </a:ln>
        </p:spPr>
      </p:pic>
      <p:pic>
        <p:nvPicPr>
          <p:cNvPr id="270" name="" descr=""/>
          <p:cNvPicPr/>
          <p:nvPr/>
        </p:nvPicPr>
        <p:blipFill>
          <a:blip r:embed="rId3"/>
          <a:stretch/>
        </p:blipFill>
        <p:spPr>
          <a:xfrm>
            <a:off x="2898000" y="5709240"/>
            <a:ext cx="2653920" cy="1768680"/>
          </a:xfrm>
          <a:prstGeom prst="rect">
            <a:avLst/>
          </a:prstGeom>
          <a:ln>
            <a:noFill/>
          </a:ln>
        </p:spPr>
      </p:pic>
      <p:pic>
        <p:nvPicPr>
          <p:cNvPr id="271" name="" descr=""/>
          <p:cNvPicPr/>
          <p:nvPr/>
        </p:nvPicPr>
        <p:blipFill>
          <a:blip r:embed="rId4"/>
          <a:stretch/>
        </p:blipFill>
        <p:spPr>
          <a:xfrm>
            <a:off x="5647680" y="5680080"/>
            <a:ext cx="2653920" cy="1769040"/>
          </a:xfrm>
          <a:prstGeom prst="rect">
            <a:avLst/>
          </a:prstGeom>
          <a:ln>
            <a:noFill/>
          </a:ln>
        </p:spPr>
      </p:pic>
      <p:sp>
        <p:nvSpPr>
          <p:cNvPr id="272" name="TextShape 5"/>
          <p:cNvSpPr txBox="1"/>
          <p:nvPr/>
        </p:nvSpPr>
        <p:spPr>
          <a:xfrm>
            <a:off x="4572000" y="2907360"/>
            <a:ext cx="5358960" cy="212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Le corde di un clavicembalo vengono </a:t>
            </a:r>
            <a:r>
              <a:rPr b="1" lang="en-US" sz="1800" spc="-1" strike="noStrike">
                <a:solidFill>
                  <a:srgbClr val="311b92"/>
                </a:solidFill>
                <a:latin typeface="Abyssinica SIL"/>
              </a:rPr>
              <a:t>pizzicate da un plettro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 a metà della loro lunghezza: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Appena prima che la corda venga rilasciata, la deformazione le fa assumere </a:t>
            </a:r>
            <a:r>
              <a:rPr b="1" lang="en-US" sz="1800" spc="-1" strike="noStrike">
                <a:solidFill>
                  <a:srgbClr val="311b92"/>
                </a:solidFill>
                <a:latin typeface="Abyssinica SIL"/>
              </a:rPr>
              <a:t>una forma triangolare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TextShape 6"/>
          <p:cNvSpPr txBox="1"/>
          <p:nvPr/>
        </p:nvSpPr>
        <p:spPr>
          <a:xfrm>
            <a:off x="1748160" y="5952240"/>
            <a:ext cx="7095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n = 1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TextShape 7"/>
          <p:cNvSpPr txBox="1"/>
          <p:nvPr/>
        </p:nvSpPr>
        <p:spPr>
          <a:xfrm>
            <a:off x="4556520" y="5952240"/>
            <a:ext cx="7095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n = 2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TextShape 8"/>
          <p:cNvSpPr txBox="1"/>
          <p:nvPr/>
        </p:nvSpPr>
        <p:spPr>
          <a:xfrm>
            <a:off x="7292880" y="5952240"/>
            <a:ext cx="7095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n = 3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CustomShape 9"/>
          <p:cNvSpPr/>
          <p:nvPr/>
        </p:nvSpPr>
        <p:spPr>
          <a:xfrm rot="18900000">
            <a:off x="4092840" y="5781600"/>
            <a:ext cx="365760" cy="1554480"/>
          </a:xfrm>
          <a:prstGeom prst="rect">
            <a:avLst/>
          </a:prstGeom>
          <a:solidFill>
            <a:srgbClr val="c9211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10"/>
          <p:cNvSpPr/>
          <p:nvPr/>
        </p:nvSpPr>
        <p:spPr>
          <a:xfrm rot="13500000">
            <a:off x="4093200" y="5781600"/>
            <a:ext cx="365760" cy="1554480"/>
          </a:xfrm>
          <a:prstGeom prst="rect">
            <a:avLst/>
          </a:prstGeom>
          <a:solidFill>
            <a:srgbClr val="c9211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latin typeface="Abyssinica SIL"/>
              </a:rPr>
              <a:t>Vibrazione della corda pizzicata</a:t>
            </a:r>
            <a:endParaRPr b="1" lang="en-US" sz="3200" spc="-1" strike="noStrike">
              <a:latin typeface="Abyssinica SI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2410920" y="1574640"/>
            <a:ext cx="5910120" cy="437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Cosa succede appena il plettro lascia la corda?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1357560" y="2114640"/>
            <a:ext cx="7361280" cy="76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1" lang="en-US" sz="2000" spc="-1" strike="noStrike">
                <a:solidFill>
                  <a:srgbClr val="009688"/>
                </a:solidFill>
                <a:latin typeface="Abyssinica SIL"/>
              </a:rPr>
              <a:t>La corda “</a:t>
            </a:r>
            <a:r>
              <a:rPr b="1" i="1" lang="en-US" sz="2000" spc="-1" strike="noStrike">
                <a:solidFill>
                  <a:srgbClr val="009688"/>
                </a:solidFill>
                <a:latin typeface="Abyssinica SIL"/>
              </a:rPr>
              <a:t>evolve” </a:t>
            </a:r>
            <a:r>
              <a:rPr b="1" lang="en-US" sz="2000" spc="-1" strike="noStrike">
                <a:solidFill>
                  <a:srgbClr val="009688"/>
                </a:solidFill>
                <a:latin typeface="Abyssinica SIL"/>
              </a:rPr>
              <a:t>nel tempo come somma di armoniche: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n-US" sz="2000" spc="-1" strike="noStrike">
                <a:solidFill>
                  <a:srgbClr val="000000"/>
                </a:solidFill>
                <a:latin typeface="Abyssinica SIL"/>
              </a:rPr>
              <a:t>Ogni armonica continua a oscillare alla propria frequenza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982080" y="4865760"/>
            <a:ext cx="3813120" cy="2541960"/>
          </a:xfrm>
          <a:prstGeom prst="rect">
            <a:avLst/>
          </a:prstGeom>
          <a:ln>
            <a:noFill/>
          </a:ln>
        </p:spPr>
      </p:pic>
      <p:pic>
        <p:nvPicPr>
          <p:cNvPr id="282" name="" descr=""/>
          <p:cNvPicPr/>
          <p:nvPr/>
        </p:nvPicPr>
        <p:blipFill>
          <a:blip r:embed="rId2"/>
          <a:stretch/>
        </p:blipFill>
        <p:spPr>
          <a:xfrm>
            <a:off x="178920" y="2967840"/>
            <a:ext cx="2713680" cy="1809000"/>
          </a:xfrm>
          <a:prstGeom prst="rect">
            <a:avLst/>
          </a:prstGeom>
          <a:ln>
            <a:noFill/>
          </a:ln>
        </p:spPr>
      </p:pic>
      <p:pic>
        <p:nvPicPr>
          <p:cNvPr id="283" name="" descr=""/>
          <p:cNvPicPr/>
          <p:nvPr/>
        </p:nvPicPr>
        <p:blipFill>
          <a:blip r:embed="rId3"/>
          <a:stretch/>
        </p:blipFill>
        <p:spPr>
          <a:xfrm>
            <a:off x="3143880" y="2935440"/>
            <a:ext cx="2791800" cy="1861200"/>
          </a:xfrm>
          <a:prstGeom prst="rect">
            <a:avLst/>
          </a:prstGeom>
          <a:ln>
            <a:noFill/>
          </a:ln>
        </p:spPr>
      </p:pic>
      <p:pic>
        <p:nvPicPr>
          <p:cNvPr id="284" name="" descr=""/>
          <p:cNvPicPr/>
          <p:nvPr/>
        </p:nvPicPr>
        <p:blipFill>
          <a:blip r:embed="rId4"/>
          <a:stretch/>
        </p:blipFill>
        <p:spPr>
          <a:xfrm>
            <a:off x="6117840" y="2912040"/>
            <a:ext cx="2791800" cy="1861200"/>
          </a:xfrm>
          <a:prstGeom prst="rect">
            <a:avLst/>
          </a:prstGeom>
          <a:ln>
            <a:noFill/>
          </a:ln>
        </p:spPr>
      </p:pic>
      <p:sp>
        <p:nvSpPr>
          <p:cNvPr id="285" name="TextShape 4"/>
          <p:cNvSpPr txBox="1"/>
          <p:nvPr/>
        </p:nvSpPr>
        <p:spPr>
          <a:xfrm>
            <a:off x="5212080" y="5210640"/>
            <a:ext cx="3469320" cy="159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La corda pizzicata vibra assumendo </a:t>
            </a:r>
            <a:r>
              <a:rPr b="1" lang="en-US" sz="2000" spc="-1" strike="noStrike">
                <a:solidFill>
                  <a:srgbClr val="000000"/>
                </a:solidFill>
                <a:latin typeface="Abyssinica SIL"/>
              </a:rPr>
              <a:t>forma rettangolare</a:t>
            </a:r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 spostandosi dal picco al ventre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TextShape 5"/>
          <p:cNvSpPr txBox="1"/>
          <p:nvPr/>
        </p:nvSpPr>
        <p:spPr>
          <a:xfrm>
            <a:off x="2624400" y="3427920"/>
            <a:ext cx="47628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4000" spc="-1" strike="noStrike">
                <a:solidFill>
                  <a:srgbClr val="000000"/>
                </a:solidFill>
                <a:latin typeface="Arial"/>
              </a:rPr>
              <a:t>+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TextShape 6"/>
          <p:cNvSpPr txBox="1"/>
          <p:nvPr/>
        </p:nvSpPr>
        <p:spPr>
          <a:xfrm>
            <a:off x="5684760" y="3427920"/>
            <a:ext cx="47628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4000" spc="-1" strike="noStrike">
                <a:solidFill>
                  <a:srgbClr val="000000"/>
                </a:solidFill>
                <a:latin typeface="Arial"/>
              </a:rPr>
              <a:t>+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TextShape 7"/>
          <p:cNvSpPr txBox="1"/>
          <p:nvPr/>
        </p:nvSpPr>
        <p:spPr>
          <a:xfrm>
            <a:off x="8673120" y="3427920"/>
            <a:ext cx="156312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4000" spc="-1" strike="noStrike">
                <a:solidFill>
                  <a:srgbClr val="000000"/>
                </a:solidFill>
                <a:latin typeface="Arial"/>
              </a:rPr>
              <a:t>+… = 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latin typeface="Abyssinica SIL"/>
              </a:rPr>
              <a:t>Spettro in frequenza</a:t>
            </a:r>
            <a:endParaRPr b="1" lang="en-US" sz="3200" spc="-1" strike="noStrike">
              <a:latin typeface="Abyssinica SI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3454920" y="1574640"/>
            <a:ext cx="3166560" cy="437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Un ultimo passo avanti...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TextShape 3"/>
          <p:cNvSpPr txBox="1"/>
          <p:nvPr/>
        </p:nvSpPr>
        <p:spPr>
          <a:xfrm>
            <a:off x="608040" y="2114640"/>
            <a:ext cx="8860680" cy="144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Possiamo disegnare in un grafico </a:t>
            </a:r>
            <a:r>
              <a:rPr b="1" lang="en-US" sz="2000" spc="-1" strike="noStrike">
                <a:solidFill>
                  <a:srgbClr val="1b5e20"/>
                </a:solidFill>
                <a:latin typeface="Abyssinica SIL"/>
              </a:rPr>
              <a:t>l’intensità</a:t>
            </a:r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 di ogni armonica in un’onda in funzione della sua </a:t>
            </a:r>
            <a:r>
              <a:rPr b="1" lang="en-US" sz="2000" spc="-1" strike="noStrike">
                <a:solidFill>
                  <a:srgbClr val="1b5e20"/>
                </a:solidFill>
                <a:latin typeface="Abyssinica SIL"/>
              </a:rPr>
              <a:t>frequenza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(multipla della frequenza fondamentale, 440 Hz):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n-US" sz="2000" spc="-1" strike="noStrike">
                <a:solidFill>
                  <a:srgbClr val="3f51b5"/>
                </a:solidFill>
                <a:latin typeface="Abyssinica SIL"/>
              </a:rPr>
              <a:t>spettro del segnale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92" name="" descr=""/>
          <p:cNvPicPr/>
          <p:nvPr/>
        </p:nvPicPr>
        <p:blipFill>
          <a:blip r:embed="rId1"/>
          <a:stretch/>
        </p:blipFill>
        <p:spPr>
          <a:xfrm>
            <a:off x="2575080" y="3853440"/>
            <a:ext cx="4808160" cy="312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000" spc="-1" strike="noStrike">
                <a:latin typeface="Abyssinica SIL"/>
              </a:rPr>
              <a:t>Dal segnale allo spettro</a:t>
            </a:r>
            <a:endParaRPr b="1" lang="en-US" sz="4000" spc="-1" strike="noStrike">
              <a:latin typeface="Abyssinica SI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416880" y="1898640"/>
            <a:ext cx="9243000" cy="80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Sappiamo come </a:t>
            </a:r>
            <a:r>
              <a:rPr b="1" lang="en-US" sz="1800" spc="-1" strike="noStrike">
                <a:solidFill>
                  <a:srgbClr val="c9211e"/>
                </a:solidFill>
                <a:latin typeface="Abyssinica SIL"/>
              </a:rPr>
              <a:t>ricostruire il segnale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 dal suo spettro:</a:t>
            </a:r>
            <a:br/>
            <a:r>
              <a:rPr b="1" lang="en-US" sz="1800" spc="-1" strike="noStrike">
                <a:solidFill>
                  <a:srgbClr val="1a237e"/>
                </a:solidFill>
                <a:latin typeface="Abyssinica SIL"/>
              </a:rPr>
              <a:t>sommiamo tutte le armoniche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 dello spettro, ognuna moltiplicata per la sua intensità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1"/>
          <a:stretch/>
        </p:blipFill>
        <p:spPr>
          <a:xfrm>
            <a:off x="5788080" y="3917520"/>
            <a:ext cx="3862440" cy="2568240"/>
          </a:xfrm>
          <a:prstGeom prst="rect">
            <a:avLst/>
          </a:prstGeom>
          <a:ln>
            <a:noFill/>
          </a:ln>
        </p:spPr>
      </p:pic>
      <p:sp>
        <p:nvSpPr>
          <p:cNvPr id="296" name="TextShape 3"/>
          <p:cNvSpPr txBox="1"/>
          <p:nvPr/>
        </p:nvSpPr>
        <p:spPr>
          <a:xfrm>
            <a:off x="2092320" y="2834640"/>
            <a:ext cx="5892120" cy="45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Possiamo costruire lo spettro conoscendo il segnale?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CustomShape 4"/>
          <p:cNvSpPr/>
          <p:nvPr/>
        </p:nvSpPr>
        <p:spPr>
          <a:xfrm>
            <a:off x="4826880" y="4419360"/>
            <a:ext cx="731520" cy="365760"/>
          </a:xfrm>
          <a:custGeom>
            <a:avLst/>
            <a:gdLst/>
            <a:ahLst/>
            <a:rect l="0" t="0" r="r" b="b"/>
            <a:pathLst>
              <a:path w="2034" h="1018">
                <a:moveTo>
                  <a:pt x="0" y="254"/>
                </a:moveTo>
                <a:lnTo>
                  <a:pt x="1524" y="254"/>
                </a:lnTo>
                <a:lnTo>
                  <a:pt x="1524" y="0"/>
                </a:lnTo>
                <a:lnTo>
                  <a:pt x="2033" y="508"/>
                </a:lnTo>
                <a:lnTo>
                  <a:pt x="1524" y="1017"/>
                </a:lnTo>
                <a:lnTo>
                  <a:pt x="1524" y="762"/>
                </a:lnTo>
                <a:lnTo>
                  <a:pt x="0" y="762"/>
                </a:lnTo>
                <a:lnTo>
                  <a:pt x="0" y="254"/>
                </a:lnTo>
              </a:path>
            </a:pathLst>
          </a:custGeom>
          <a:solidFill>
            <a:srgbClr val="311b9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5"/>
          <p:cNvSpPr/>
          <p:nvPr/>
        </p:nvSpPr>
        <p:spPr>
          <a:xfrm>
            <a:off x="4754880" y="5355720"/>
            <a:ext cx="731520" cy="365760"/>
          </a:xfrm>
          <a:custGeom>
            <a:avLst/>
            <a:gdLst/>
            <a:ahLst/>
            <a:rect l="0" t="0" r="r" b="b"/>
            <a:pathLst>
              <a:path w="2034" h="1018">
                <a:moveTo>
                  <a:pt x="2033" y="254"/>
                </a:moveTo>
                <a:lnTo>
                  <a:pt x="509" y="254"/>
                </a:lnTo>
                <a:lnTo>
                  <a:pt x="509" y="0"/>
                </a:lnTo>
                <a:lnTo>
                  <a:pt x="0" y="508"/>
                </a:lnTo>
                <a:lnTo>
                  <a:pt x="509" y="1017"/>
                </a:lnTo>
                <a:lnTo>
                  <a:pt x="509" y="762"/>
                </a:lnTo>
                <a:lnTo>
                  <a:pt x="2033" y="762"/>
                </a:lnTo>
                <a:lnTo>
                  <a:pt x="2033" y="254"/>
                </a:lnTo>
              </a:path>
            </a:pathLst>
          </a:custGeom>
          <a:solidFill>
            <a:srgbClr val="004d4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TextShape 6"/>
          <p:cNvSpPr txBox="1"/>
          <p:nvPr/>
        </p:nvSpPr>
        <p:spPr>
          <a:xfrm>
            <a:off x="4509000" y="5868720"/>
            <a:ext cx="1481400" cy="69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1800" spc="-1" strike="noStrike">
                <a:solidFill>
                  <a:srgbClr val="004d40"/>
                </a:solidFill>
                <a:latin typeface="Abyssinica SIL"/>
              </a:rPr>
              <a:t>Trasformata di Fourier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TextShape 7"/>
          <p:cNvSpPr txBox="1"/>
          <p:nvPr/>
        </p:nvSpPr>
        <p:spPr>
          <a:xfrm>
            <a:off x="4329360" y="3600720"/>
            <a:ext cx="1782720" cy="69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1800" spc="-1" strike="noStrike">
                <a:solidFill>
                  <a:srgbClr val="1a237e"/>
                </a:solidFill>
                <a:latin typeface="Abyssinica SIL"/>
              </a:rPr>
              <a:t>Antitrasformata di Fourier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TextShape 8"/>
          <p:cNvSpPr txBox="1"/>
          <p:nvPr/>
        </p:nvSpPr>
        <p:spPr>
          <a:xfrm>
            <a:off x="2092680" y="6686640"/>
            <a:ext cx="5892120" cy="69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1800" spc="-1" strike="noStrike">
                <a:solidFill>
                  <a:srgbClr val="000000"/>
                </a:solidFill>
                <a:latin typeface="Abyssinica SIL"/>
              </a:rPr>
              <a:t>Le due operazioni matematiche (</a:t>
            </a:r>
            <a:r>
              <a:rPr b="1" i="1" lang="en-US" sz="1800" spc="-1" strike="noStrike">
                <a:solidFill>
                  <a:srgbClr val="000000"/>
                </a:solidFill>
                <a:latin typeface="Abyssinica SIL"/>
              </a:rPr>
              <a:t>trasformazioni</a:t>
            </a:r>
            <a:r>
              <a:rPr b="1" lang="en-US" sz="1800" spc="-1" strike="noStrike">
                <a:solidFill>
                  <a:srgbClr val="000000"/>
                </a:solidFill>
                <a:latin typeface="Abyssinica SIL"/>
              </a:rPr>
              <a:t>) sono l’una l’inversa dell’altra!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02" name="" descr=""/>
          <p:cNvPicPr/>
          <p:nvPr/>
        </p:nvPicPr>
        <p:blipFill>
          <a:blip r:embed="rId2"/>
          <a:srcRect l="0" t="0" r="3355" b="0"/>
          <a:stretch/>
        </p:blipFill>
        <p:spPr>
          <a:xfrm>
            <a:off x="1654560" y="3361320"/>
            <a:ext cx="2291400" cy="514080"/>
          </a:xfrm>
          <a:prstGeom prst="rect">
            <a:avLst/>
          </a:prstGeom>
          <a:ln>
            <a:noFill/>
          </a:ln>
        </p:spPr>
      </p:pic>
      <p:pic>
        <p:nvPicPr>
          <p:cNvPr id="303" name="" descr=""/>
          <p:cNvPicPr/>
          <p:nvPr/>
        </p:nvPicPr>
        <p:blipFill>
          <a:blip r:embed="rId3"/>
          <a:srcRect l="0" t="0" r="2734" b="0"/>
          <a:stretch/>
        </p:blipFill>
        <p:spPr>
          <a:xfrm>
            <a:off x="6689160" y="3361320"/>
            <a:ext cx="2176560" cy="514080"/>
          </a:xfrm>
          <a:prstGeom prst="rect">
            <a:avLst/>
          </a:prstGeom>
          <a:ln>
            <a:noFill/>
          </a:ln>
        </p:spPr>
      </p:pic>
      <p:pic>
        <p:nvPicPr>
          <p:cNvPr id="304" name="" descr=""/>
          <p:cNvPicPr/>
          <p:nvPr/>
        </p:nvPicPr>
        <p:blipFill>
          <a:blip r:embed="rId4"/>
          <a:stretch/>
        </p:blipFill>
        <p:spPr>
          <a:xfrm>
            <a:off x="559080" y="3925800"/>
            <a:ext cx="3717000" cy="2419200"/>
          </a:xfrm>
          <a:prstGeom prst="rect">
            <a:avLst/>
          </a:prstGeom>
          <a:ln>
            <a:noFill/>
          </a:ln>
        </p:spPr>
      </p:pic>
      <p:pic>
        <p:nvPicPr>
          <p:cNvPr id="305" name="" descr=""/>
          <p:cNvPicPr/>
          <p:nvPr/>
        </p:nvPicPr>
        <p:blipFill>
          <a:blip r:embed="rId5"/>
          <a:srcRect l="0" t="0" r="0" b="11523"/>
          <a:stretch/>
        </p:blipFill>
        <p:spPr>
          <a:xfrm>
            <a:off x="2339640" y="589680"/>
            <a:ext cx="5397480" cy="6383160"/>
          </a:xfrm>
          <a:prstGeom prst="rect">
            <a:avLst/>
          </a:prstGeom>
          <a:ln>
            <a:noFill/>
          </a:ln>
          <a:effectLst>
            <a:outerShdw dist="38160" dir="0">
              <a:srgbClr val="808080">
                <a:alpha val="8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3" dur="indefinite" restart="never" nodeType="tmRoot">
          <p:childTnLst>
            <p:seq>
              <p:cTn id="204" dur="indefinite" nodeType="mainSeq">
                <p:childTnLst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800" spc="-1" strike="noStrike">
                <a:latin typeface="Abyssinica SIL"/>
              </a:rPr>
              <a:t>Armoniche e timbro</a:t>
            </a:r>
            <a:endParaRPr b="1" lang="en-US" sz="4800" spc="-1" strike="noStrike">
              <a:latin typeface="Abyssinica SIL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608400" y="1899000"/>
            <a:ext cx="8860680" cy="1201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solidFill>
                  <a:srgbClr val="000000"/>
                </a:solidFill>
                <a:latin typeface="Abyssinica SIL"/>
              </a:rPr>
              <a:t>Possiamo quindi associare il </a:t>
            </a:r>
            <a:r>
              <a:rPr b="1" lang="en-US" sz="2200" spc="-1" strike="noStrike">
                <a:solidFill>
                  <a:srgbClr val="0d47a1"/>
                </a:solidFill>
                <a:latin typeface="Abyssinica SIL"/>
              </a:rPr>
              <a:t>timbro del clavicembalo</a:t>
            </a:r>
            <a:r>
              <a:rPr b="0" lang="en-US" sz="2200" spc="-1" strike="noStrike">
                <a:solidFill>
                  <a:srgbClr val="000000"/>
                </a:solidFill>
                <a:latin typeface="Abyssinica SIL"/>
              </a:rPr>
              <a:t> alla presenza delle </a:t>
            </a:r>
            <a:r>
              <a:rPr b="1" lang="en-US" sz="2200" spc="-1" strike="noStrike">
                <a:solidFill>
                  <a:srgbClr val="0d47a1"/>
                </a:solidFill>
                <a:latin typeface="Abyssinica SIL"/>
              </a:rPr>
              <a:t>armoniche successive</a:t>
            </a:r>
            <a:r>
              <a:rPr b="0" lang="en-US" sz="2200" spc="-1" strike="noStrike">
                <a:solidFill>
                  <a:srgbClr val="000000"/>
                </a:solidFill>
                <a:latin typeface="Abyssinica SIL"/>
              </a:rPr>
              <a:t> alla fondamentale nella vibrazione della corda pizzicata?</a:t>
            </a:r>
            <a:endParaRPr b="0" lang="en-US" sz="2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TextShape 3"/>
          <p:cNvSpPr txBox="1"/>
          <p:nvPr/>
        </p:nvSpPr>
        <p:spPr>
          <a:xfrm>
            <a:off x="4241160" y="3303000"/>
            <a:ext cx="1378080" cy="55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200" spc="-1" strike="noStrike">
                <a:solidFill>
                  <a:srgbClr val="673ab7"/>
                </a:solidFill>
                <a:latin typeface="Abyssinica SIL"/>
              </a:rPr>
              <a:t>Quasi!</a:t>
            </a:r>
            <a:endParaRPr b="0" lang="en-US" sz="2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09" name="" descr=""/>
          <p:cNvPicPr/>
          <p:nvPr/>
        </p:nvPicPr>
        <p:blipFill>
          <a:blip r:embed="rId1"/>
          <a:srcRect l="64204" t="15820" r="27392" b="66407"/>
          <a:stretch/>
        </p:blipFill>
        <p:spPr>
          <a:xfrm>
            <a:off x="5561280" y="3136320"/>
            <a:ext cx="639720" cy="756000"/>
          </a:xfrm>
          <a:prstGeom prst="rect">
            <a:avLst/>
          </a:prstGeom>
          <a:ln>
            <a:noFill/>
          </a:ln>
        </p:spPr>
      </p:pic>
      <p:pic>
        <p:nvPicPr>
          <p:cNvPr id="310" name="" descr=""/>
          <p:cNvPicPr/>
          <p:nvPr/>
        </p:nvPicPr>
        <p:blipFill>
          <a:blip r:embed="rId2"/>
          <a:srcRect l="24035" t="23954" r="23967" b="24048"/>
          <a:stretch/>
        </p:blipFill>
        <p:spPr>
          <a:xfrm>
            <a:off x="1884960" y="4085640"/>
            <a:ext cx="666720" cy="666720"/>
          </a:xfrm>
          <a:prstGeom prst="rect">
            <a:avLst/>
          </a:prstGeom>
          <a:ln>
            <a:noFill/>
          </a:ln>
        </p:spPr>
      </p:pic>
      <p:pic>
        <p:nvPicPr>
          <p:cNvPr id="311" name="" descr=""/>
          <p:cNvPicPr/>
          <p:nvPr/>
        </p:nvPicPr>
        <p:blipFill>
          <a:blip r:embed="rId3"/>
          <a:srcRect l="24035" t="23954" r="23967" b="24048"/>
          <a:stretch/>
        </p:blipFill>
        <p:spPr>
          <a:xfrm>
            <a:off x="4764960" y="4085640"/>
            <a:ext cx="666720" cy="666720"/>
          </a:xfrm>
          <a:prstGeom prst="rect">
            <a:avLst/>
          </a:prstGeom>
          <a:ln>
            <a:noFill/>
          </a:ln>
        </p:spPr>
      </p:pic>
      <p:pic>
        <p:nvPicPr>
          <p:cNvPr id="312" name="" descr=""/>
          <p:cNvPicPr/>
          <p:nvPr/>
        </p:nvPicPr>
        <p:blipFill>
          <a:blip r:embed="rId4"/>
          <a:srcRect l="24035" t="23954" r="23967" b="24048"/>
          <a:stretch/>
        </p:blipFill>
        <p:spPr>
          <a:xfrm>
            <a:off x="7644960" y="4085640"/>
            <a:ext cx="666720" cy="666720"/>
          </a:xfrm>
          <a:prstGeom prst="rect">
            <a:avLst/>
          </a:prstGeom>
          <a:ln>
            <a:noFill/>
          </a:ln>
        </p:spPr>
      </p:pic>
      <p:sp>
        <p:nvSpPr>
          <p:cNvPr id="313" name="TextShape 4"/>
          <p:cNvSpPr txBox="1"/>
          <p:nvPr/>
        </p:nvSpPr>
        <p:spPr>
          <a:xfrm>
            <a:off x="1271520" y="5027040"/>
            <a:ext cx="1927080" cy="39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Clavicembalo LA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TextShape 5"/>
          <p:cNvSpPr txBox="1"/>
          <p:nvPr/>
        </p:nvSpPr>
        <p:spPr>
          <a:xfrm>
            <a:off x="4439880" y="5027040"/>
            <a:ext cx="1308600" cy="39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LA 440 Hz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TextShape 6"/>
          <p:cNvSpPr txBox="1"/>
          <p:nvPr/>
        </p:nvSpPr>
        <p:spPr>
          <a:xfrm>
            <a:off x="6816240" y="5099040"/>
            <a:ext cx="2390400" cy="72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7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LA 440 Hz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+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armoniche successive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TextShape 7"/>
          <p:cNvSpPr txBox="1"/>
          <p:nvPr/>
        </p:nvSpPr>
        <p:spPr>
          <a:xfrm>
            <a:off x="999360" y="6400800"/>
            <a:ext cx="8078040" cy="87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solidFill>
                  <a:srgbClr val="000000"/>
                </a:solidFill>
                <a:latin typeface="Abyssinica SIL"/>
              </a:rPr>
              <a:t>Cosa manca al suono “sintetico” per rispetto al timbro della nota naturale?</a:t>
            </a:r>
            <a:endParaRPr b="0" lang="en-US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9" dur="indefinite" restart="never" nodeType="tmRoot">
          <p:childTnLst>
            <p:seq>
              <p:cTn id="230" dur="indefinite" nodeType="mainSeq">
                <p:childTnLst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800" spc="-1" strike="noStrike">
                <a:latin typeface="Abyssinica SIL"/>
              </a:rPr>
              <a:t>Armoniche e timbro</a:t>
            </a:r>
            <a:endParaRPr b="1" lang="en-US" sz="4800" spc="-1" strike="noStrike">
              <a:latin typeface="Abyssinica SIL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5175360" y="1000800"/>
            <a:ext cx="4822560" cy="87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Cosa manca al suono “sintetico”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algn="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rispetto al timbro della nota naturale?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949320" y="1901160"/>
            <a:ext cx="8178120" cy="83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Ora abbiamo lo strumento ideale per rispondere a questa domanda: possiamo spingerci nell’</a:t>
            </a:r>
            <a:r>
              <a:rPr b="1" lang="en-US" sz="2000" spc="-1" strike="noStrike">
                <a:solidFill>
                  <a:srgbClr val="311b92"/>
                </a:solidFill>
                <a:latin typeface="Abyssinica SIL"/>
              </a:rPr>
              <a:t>analisi in frequenza</a:t>
            </a:r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 di un suono naturale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20" name="" descr=""/>
          <p:cNvPicPr/>
          <p:nvPr/>
        </p:nvPicPr>
        <p:blipFill>
          <a:blip r:embed="rId1"/>
          <a:stretch/>
        </p:blipFill>
        <p:spPr>
          <a:xfrm>
            <a:off x="255240" y="2862720"/>
            <a:ext cx="4161960" cy="4152600"/>
          </a:xfrm>
          <a:prstGeom prst="rect">
            <a:avLst/>
          </a:prstGeom>
          <a:ln>
            <a:noFill/>
          </a:ln>
        </p:spPr>
      </p:pic>
      <p:sp>
        <p:nvSpPr>
          <p:cNvPr id="321" name="TextShape 4"/>
          <p:cNvSpPr txBox="1"/>
          <p:nvPr/>
        </p:nvSpPr>
        <p:spPr>
          <a:xfrm>
            <a:off x="4442400" y="3070800"/>
            <a:ext cx="2103120" cy="1000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Spettro del suono </a:t>
            </a:r>
            <a:r>
              <a:rPr b="1" lang="en-US" sz="1800" spc="-1" strike="noStrike">
                <a:solidFill>
                  <a:srgbClr val="004d40"/>
                </a:solidFill>
                <a:latin typeface="Abyssinica SIL"/>
              </a:rPr>
              <a:t>naturale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 di un clavicembalo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TextShape 5"/>
          <p:cNvSpPr txBox="1"/>
          <p:nvPr/>
        </p:nvSpPr>
        <p:spPr>
          <a:xfrm>
            <a:off x="4442400" y="5015160"/>
            <a:ext cx="2103120" cy="160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Spettro ottenuto sommando le </a:t>
            </a:r>
            <a:r>
              <a:rPr b="1" lang="en-US" sz="1800" spc="-1" strike="noStrike">
                <a:solidFill>
                  <a:srgbClr val="c9211e"/>
                </a:solidFill>
                <a:latin typeface="Abyssinica SIL"/>
              </a:rPr>
              <a:t>armoniche successive dispari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 del LA 440 Hz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23" name="" descr=""/>
          <p:cNvPicPr/>
          <p:nvPr/>
        </p:nvPicPr>
        <p:blipFill>
          <a:blip r:embed="rId2"/>
          <a:srcRect l="0" t="-14714" r="65475" b="0"/>
          <a:stretch/>
        </p:blipFill>
        <p:spPr>
          <a:xfrm>
            <a:off x="7513200" y="2834640"/>
            <a:ext cx="1448280" cy="885960"/>
          </a:xfrm>
          <a:prstGeom prst="rect">
            <a:avLst/>
          </a:prstGeom>
          <a:ln>
            <a:noFill/>
          </a:ln>
        </p:spPr>
      </p:pic>
      <p:sp>
        <p:nvSpPr>
          <p:cNvPr id="324" name="TextShape 6"/>
          <p:cNvSpPr txBox="1"/>
          <p:nvPr/>
        </p:nvSpPr>
        <p:spPr>
          <a:xfrm>
            <a:off x="6998400" y="3863160"/>
            <a:ext cx="2677680" cy="294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Un suono naturale non contiene solo frequenze che sono multipli interi della fondamentale!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L’</a:t>
            </a:r>
            <a:r>
              <a:rPr b="1" lang="en-US" sz="1800" spc="-1" strike="noStrike">
                <a:solidFill>
                  <a:srgbClr val="1a237e"/>
                </a:solidFill>
                <a:latin typeface="Abyssinica SIL"/>
              </a:rPr>
              <a:t>inarmonicità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 è </a:t>
            </a:r>
            <a:r>
              <a:rPr b="1" lang="en-US" sz="1800" spc="-1" strike="noStrike">
                <a:solidFill>
                  <a:srgbClr val="000000"/>
                </a:solidFill>
                <a:latin typeface="Abyssinica SIL"/>
              </a:rPr>
              <a:t>una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 caratteristica essenziale nella determinazione del timbro di uno strumento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TextShape 7"/>
          <p:cNvSpPr txBox="1"/>
          <p:nvPr/>
        </p:nvSpPr>
        <p:spPr>
          <a:xfrm>
            <a:off x="3016800" y="7137000"/>
            <a:ext cx="704088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en-US" sz="1600" spc="-1" strike="noStrike">
                <a:solidFill>
                  <a:srgbClr val="212121"/>
                </a:solidFill>
                <a:latin typeface="Abyssinica SIL"/>
              </a:rPr>
              <a:t>Inarmonicità degli strumenti: vedi </a:t>
            </a:r>
            <a:r>
              <a:rPr b="1" lang="en-US" sz="1600" spc="-1" strike="noStrike">
                <a:solidFill>
                  <a:srgbClr val="212121"/>
                </a:solidFill>
                <a:latin typeface="Abyssinica SIL"/>
              </a:rPr>
              <a:t>presentazione di Caterina più avanti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 rot="20951400">
            <a:off x="141480" y="11916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800" spc="-1" strike="noStrike">
                <a:latin typeface="Abyssinica SIL"/>
              </a:rPr>
              <a:t>Le armoniche nel tempo</a:t>
            </a:r>
            <a:endParaRPr b="1" lang="en-US" sz="4800" spc="-1" strike="noStrike">
              <a:latin typeface="Abyssinica SIL"/>
            </a:endParaRPr>
          </a:p>
        </p:txBody>
      </p:sp>
      <p:pic>
        <p:nvPicPr>
          <p:cNvPr id="327" name="" descr=""/>
          <p:cNvPicPr/>
          <p:nvPr/>
        </p:nvPicPr>
        <p:blipFill>
          <a:blip r:embed="rId1"/>
          <a:stretch/>
        </p:blipFill>
        <p:spPr>
          <a:xfrm>
            <a:off x="608040" y="3045600"/>
            <a:ext cx="4207680" cy="2833560"/>
          </a:xfrm>
          <a:prstGeom prst="rect">
            <a:avLst/>
          </a:prstGeom>
          <a:ln>
            <a:noFill/>
          </a:ln>
        </p:spPr>
      </p:pic>
      <p:pic>
        <p:nvPicPr>
          <p:cNvPr id="328" name="" descr=""/>
          <p:cNvPicPr/>
          <p:nvPr/>
        </p:nvPicPr>
        <p:blipFill>
          <a:blip r:embed="rId2"/>
          <a:stretch/>
        </p:blipFill>
        <p:spPr>
          <a:xfrm>
            <a:off x="4920840" y="3088080"/>
            <a:ext cx="4314600" cy="2791080"/>
          </a:xfrm>
          <a:prstGeom prst="rect">
            <a:avLst/>
          </a:prstGeom>
          <a:ln>
            <a:noFill/>
          </a:ln>
        </p:spPr>
      </p:pic>
      <p:sp>
        <p:nvSpPr>
          <p:cNvPr id="329" name="TextShape 2"/>
          <p:cNvSpPr txBox="1"/>
          <p:nvPr/>
        </p:nvSpPr>
        <p:spPr>
          <a:xfrm>
            <a:off x="3829680" y="1325880"/>
            <a:ext cx="6182640" cy="45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Infine… Come cambiano le armoniche nel tempo?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TextShape 3"/>
          <p:cNvSpPr txBox="1"/>
          <p:nvPr/>
        </p:nvSpPr>
        <p:spPr>
          <a:xfrm>
            <a:off x="697680" y="2009880"/>
            <a:ext cx="8917920" cy="76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Uno </a:t>
            </a:r>
            <a:r>
              <a:rPr b="1" lang="en-US" sz="2000" spc="-1" strike="noStrike">
                <a:solidFill>
                  <a:srgbClr val="311b92"/>
                </a:solidFill>
                <a:latin typeface="Abyssinica SIL"/>
              </a:rPr>
              <a:t>spettrogramma</a:t>
            </a:r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 ci permette di osservare l’evoluzione dello spettro di una nota nel tempo della sua esecuzione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TextShape 4"/>
          <p:cNvSpPr txBox="1"/>
          <p:nvPr/>
        </p:nvSpPr>
        <p:spPr>
          <a:xfrm>
            <a:off x="1597680" y="5970240"/>
            <a:ext cx="278280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byssinica SIL"/>
              </a:rPr>
              <a:t>Suono “sintetizzato”: le armoniche hanno intensità </a:t>
            </a:r>
            <a:r>
              <a:rPr b="1" lang="en-US" sz="1600" spc="-1" strike="noStrike">
                <a:solidFill>
                  <a:srgbClr val="c9211e"/>
                </a:solidFill>
                <a:latin typeface="Abyssinica SIL"/>
              </a:rPr>
              <a:t>costante nel tempo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TextShape 5"/>
          <p:cNvSpPr txBox="1"/>
          <p:nvPr/>
        </p:nvSpPr>
        <p:spPr>
          <a:xfrm>
            <a:off x="5917680" y="5970240"/>
            <a:ext cx="278280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Abyssinica SIL"/>
              </a:rPr>
              <a:t>Suono naturale del clavicembalo: le armoniche superiori </a:t>
            </a:r>
            <a:r>
              <a:rPr b="1" lang="en-US" sz="1600" spc="-1" strike="noStrike">
                <a:solidFill>
                  <a:srgbClr val="004d40"/>
                </a:solidFill>
                <a:latin typeface="Abyssinica SIL"/>
              </a:rPr>
              <a:t>decadono più velocemente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3" dur="indefinite" restart="never" nodeType="tmRoot">
          <p:childTnLst>
            <p:seq>
              <p:cTn id="274" dur="indefinite" nodeType="mainSeq">
                <p:childTnLst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 rot="20951400">
            <a:off x="141480" y="11916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800" spc="-1" strike="noStrike">
                <a:latin typeface="Abyssinica SIL"/>
              </a:rPr>
              <a:t>Le armoniche nel tempo</a:t>
            </a:r>
            <a:endParaRPr b="1" lang="en-US" sz="4800" spc="-1" strike="noStrike">
              <a:latin typeface="Abyssinica SIL"/>
            </a:endParaRPr>
          </a:p>
        </p:txBody>
      </p:sp>
      <p:pic>
        <p:nvPicPr>
          <p:cNvPr id="334" name="" descr=""/>
          <p:cNvPicPr/>
          <p:nvPr/>
        </p:nvPicPr>
        <p:blipFill>
          <a:blip r:embed="rId1"/>
          <a:stretch/>
        </p:blipFill>
        <p:spPr>
          <a:xfrm>
            <a:off x="780840" y="2469240"/>
            <a:ext cx="3675240" cy="2377440"/>
          </a:xfrm>
          <a:prstGeom prst="rect">
            <a:avLst/>
          </a:prstGeom>
          <a:ln>
            <a:noFill/>
          </a:ln>
        </p:spPr>
      </p:pic>
      <p:sp>
        <p:nvSpPr>
          <p:cNvPr id="335" name="TextShape 2"/>
          <p:cNvSpPr txBox="1"/>
          <p:nvPr/>
        </p:nvSpPr>
        <p:spPr>
          <a:xfrm>
            <a:off x="5989680" y="1325880"/>
            <a:ext cx="3611520" cy="50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000" spc="-1" strike="noStrike">
                <a:solidFill>
                  <a:srgbClr val="000000"/>
                </a:solidFill>
                <a:latin typeface="Abyssinica SIL"/>
              </a:rPr>
              <a:t>Verifichiamo questa ipotesi!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TextShape 3"/>
          <p:cNvSpPr txBox="1"/>
          <p:nvPr/>
        </p:nvSpPr>
        <p:spPr>
          <a:xfrm>
            <a:off x="841680" y="1937880"/>
            <a:ext cx="8806320" cy="43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Allunghiamo” la durata delle armoniche successive nel suono del clavicembalo: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2"/>
          <a:stretch/>
        </p:blipFill>
        <p:spPr>
          <a:xfrm>
            <a:off x="5435280" y="2484720"/>
            <a:ext cx="3643200" cy="2356560"/>
          </a:xfrm>
          <a:prstGeom prst="rect">
            <a:avLst/>
          </a:prstGeom>
          <a:ln>
            <a:noFill/>
          </a:ln>
        </p:spPr>
      </p:pic>
      <p:sp>
        <p:nvSpPr>
          <p:cNvPr id="338" name="CustomShape 4"/>
          <p:cNvSpPr/>
          <p:nvPr/>
        </p:nvSpPr>
        <p:spPr>
          <a:xfrm>
            <a:off x="4610880" y="3340080"/>
            <a:ext cx="731520" cy="365760"/>
          </a:xfrm>
          <a:custGeom>
            <a:avLst/>
            <a:gdLst/>
            <a:ahLst/>
            <a:rect l="0" t="0" r="r" b="b"/>
            <a:pathLst>
              <a:path w="2034" h="1018">
                <a:moveTo>
                  <a:pt x="0" y="254"/>
                </a:moveTo>
                <a:lnTo>
                  <a:pt x="1524" y="254"/>
                </a:lnTo>
                <a:lnTo>
                  <a:pt x="1524" y="0"/>
                </a:lnTo>
                <a:lnTo>
                  <a:pt x="2033" y="508"/>
                </a:lnTo>
                <a:lnTo>
                  <a:pt x="1524" y="1017"/>
                </a:lnTo>
                <a:lnTo>
                  <a:pt x="1524" y="762"/>
                </a:lnTo>
                <a:lnTo>
                  <a:pt x="0" y="762"/>
                </a:lnTo>
                <a:lnTo>
                  <a:pt x="0" y="254"/>
                </a:lnTo>
              </a:path>
            </a:pathLst>
          </a:custGeom>
          <a:solidFill>
            <a:srgbClr val="311b9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5"/>
          <p:cNvSpPr/>
          <p:nvPr/>
        </p:nvSpPr>
        <p:spPr>
          <a:xfrm rot="5400000">
            <a:off x="7287480" y="4947840"/>
            <a:ext cx="346320" cy="365760"/>
          </a:xfrm>
          <a:custGeom>
            <a:avLst/>
            <a:gdLst/>
            <a:ahLst/>
            <a:rect l="0" t="0" r="r" b="b"/>
            <a:pathLst>
              <a:path w="964" h="1018">
                <a:moveTo>
                  <a:pt x="0" y="254"/>
                </a:moveTo>
                <a:lnTo>
                  <a:pt x="722" y="254"/>
                </a:lnTo>
                <a:lnTo>
                  <a:pt x="722" y="0"/>
                </a:lnTo>
                <a:lnTo>
                  <a:pt x="963" y="508"/>
                </a:lnTo>
                <a:lnTo>
                  <a:pt x="722" y="1017"/>
                </a:lnTo>
                <a:lnTo>
                  <a:pt x="722" y="762"/>
                </a:lnTo>
                <a:lnTo>
                  <a:pt x="0" y="762"/>
                </a:lnTo>
                <a:lnTo>
                  <a:pt x="0" y="254"/>
                </a:lnTo>
              </a:path>
            </a:pathLst>
          </a:custGeom>
          <a:solidFill>
            <a:srgbClr val="311b9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0" name="" descr=""/>
          <p:cNvPicPr/>
          <p:nvPr/>
        </p:nvPicPr>
        <p:blipFill>
          <a:blip r:embed="rId3"/>
          <a:srcRect l="24035" t="23954" r="23967" b="24048"/>
          <a:stretch/>
        </p:blipFill>
        <p:spPr>
          <a:xfrm>
            <a:off x="7129440" y="5482440"/>
            <a:ext cx="666720" cy="666720"/>
          </a:xfrm>
          <a:prstGeom prst="rect">
            <a:avLst/>
          </a:prstGeom>
          <a:ln>
            <a:noFill/>
          </a:ln>
        </p:spPr>
      </p:pic>
      <p:sp>
        <p:nvSpPr>
          <p:cNvPr id="341" name="TextShape 6"/>
          <p:cNvSpPr txBox="1"/>
          <p:nvPr/>
        </p:nvSpPr>
        <p:spPr>
          <a:xfrm>
            <a:off x="5737680" y="6329880"/>
            <a:ext cx="345600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1600" spc="-1" strike="noStrike">
                <a:solidFill>
                  <a:srgbClr val="3f51b5"/>
                </a:solidFill>
                <a:latin typeface="Abyssinica SIL"/>
              </a:rPr>
              <a:t>Sommiamo tutte le armoniche</a:t>
            </a:r>
            <a:r>
              <a:rPr b="0" lang="en-US" sz="1600" spc="-1" strike="noStrike">
                <a:solidFill>
                  <a:srgbClr val="000000"/>
                </a:solidFill>
                <a:latin typeface="Abyssinica SIL"/>
              </a:rPr>
              <a:t> per ottenere il suono corrispondente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Abyssinica SIL"/>
              </a:rPr>
              <a:t>(</a:t>
            </a:r>
            <a:r>
              <a:rPr b="1" lang="en-US" sz="1600" spc="-1" strike="noStrike">
                <a:solidFill>
                  <a:srgbClr val="000000"/>
                </a:solidFill>
                <a:latin typeface="Abyssinica SIL"/>
              </a:rPr>
              <a:t>antitrasformata</a:t>
            </a:r>
            <a:r>
              <a:rPr b="0" lang="en-US" sz="1600" spc="-1" strike="noStrike">
                <a:solidFill>
                  <a:srgbClr val="000000"/>
                </a:solidFill>
                <a:latin typeface="Abyssinica SIL"/>
              </a:rPr>
              <a:t> di Fourier)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TextShape 7"/>
          <p:cNvSpPr txBox="1"/>
          <p:nvPr/>
        </p:nvSpPr>
        <p:spPr>
          <a:xfrm>
            <a:off x="805680" y="5105880"/>
            <a:ext cx="3863520" cy="2209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Non riconosciamo più il timbro dello strumento: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Il timbro è un fenomeno strettamente legato alla </a:t>
            </a:r>
            <a:r>
              <a:rPr b="1" lang="en-US" sz="2000" spc="-1" strike="noStrike">
                <a:solidFill>
                  <a:srgbClr val="009688"/>
                </a:solidFill>
                <a:latin typeface="Abyssinica SIL"/>
              </a:rPr>
              <a:t>durata delle armoniche</a:t>
            </a:r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 di una nota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9" dur="indefinite" restart="never" nodeType="tmRoot">
          <p:childTnLst>
            <p:seq>
              <p:cTn id="290" dur="indefinite" nodeType="mainSeq">
                <p:childTnLst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800" spc="-1" strike="noStrike">
                <a:latin typeface="Abyssinica SIL"/>
              </a:rPr>
              <a:t>Riassumendo:</a:t>
            </a:r>
            <a:endParaRPr b="1" lang="en-US" sz="4800" spc="-1" strike="noStrike">
              <a:latin typeface="Abyssinica SIL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1341000" y="2026080"/>
            <a:ext cx="7394760" cy="144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Il </a:t>
            </a:r>
            <a:r>
              <a:rPr b="1" lang="it-IT" sz="2000" spc="-1" strike="noStrike">
                <a:solidFill>
                  <a:srgbClr val="004d40"/>
                </a:solidFill>
                <a:latin typeface="Abyssinica SIL"/>
              </a:rPr>
              <a:t>timbro</a:t>
            </a: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 è una qualità della musica collegata alla meccanica dello strumento, ma non immediatamente riconducibile a </a:t>
            </a:r>
            <a:r>
              <a:rPr b="1" lang="it-IT" sz="2000" spc="-1" strike="noStrike">
                <a:solidFill>
                  <a:srgbClr val="c9211e"/>
                </a:solidFill>
                <a:latin typeface="Abyssinica SIL"/>
              </a:rPr>
              <a:t>una singola grandezza</a:t>
            </a: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 fisica, come lo sono l’</a:t>
            </a:r>
            <a:r>
              <a:rPr b="1" lang="it-IT" sz="2000" spc="-1" strike="noStrike">
                <a:solidFill>
                  <a:srgbClr val="3f51b5"/>
                </a:solidFill>
                <a:latin typeface="Abyssinica SIL"/>
              </a:rPr>
              <a:t>intensità</a:t>
            </a: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 e la </a:t>
            </a:r>
            <a:r>
              <a:rPr b="1" lang="it-IT" sz="2000" spc="-1" strike="noStrike">
                <a:solidFill>
                  <a:srgbClr val="3f51b5"/>
                </a:solidFill>
                <a:latin typeface="Abyssinica SIL"/>
              </a:rPr>
              <a:t>frequenza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TextShape 3"/>
          <p:cNvSpPr txBox="1"/>
          <p:nvPr/>
        </p:nvSpPr>
        <p:spPr>
          <a:xfrm>
            <a:off x="1341360" y="3718080"/>
            <a:ext cx="7394760" cy="1138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Il timbro è un effetto emergente dalla sovrapposizione di armoniche di diversa </a:t>
            </a:r>
            <a:r>
              <a:rPr b="1" lang="it-IT" sz="2000" spc="-1" strike="noStrike">
                <a:solidFill>
                  <a:srgbClr val="004d40"/>
                </a:solidFill>
                <a:latin typeface="Abyssinica SIL"/>
              </a:rPr>
              <a:t>altezza</a:t>
            </a: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 (</a:t>
            </a:r>
            <a:r>
              <a:rPr b="1" lang="it-IT" sz="2000" spc="-1" strike="noStrike">
                <a:solidFill>
                  <a:srgbClr val="3f51b5"/>
                </a:solidFill>
                <a:latin typeface="Abyssinica SIL"/>
              </a:rPr>
              <a:t>frequenza</a:t>
            </a: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) ognuna con diversa </a:t>
            </a:r>
            <a:r>
              <a:rPr b="1" lang="it-IT" sz="2000" spc="-1" strike="noStrike">
                <a:solidFill>
                  <a:srgbClr val="004d40"/>
                </a:solidFill>
                <a:latin typeface="Abyssinica SIL"/>
              </a:rPr>
              <a:t>intensità</a:t>
            </a: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 (</a:t>
            </a:r>
            <a:r>
              <a:rPr b="1" lang="it-IT" sz="2000" spc="-1" strike="noStrike">
                <a:solidFill>
                  <a:srgbClr val="3f51b5"/>
                </a:solidFill>
                <a:latin typeface="Abyssinica SIL"/>
              </a:rPr>
              <a:t>energia</a:t>
            </a: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) e una propria </a:t>
            </a:r>
            <a:r>
              <a:rPr b="1" lang="it-IT" sz="2000" spc="-1" strike="noStrike">
                <a:solidFill>
                  <a:srgbClr val="004d40"/>
                </a:solidFill>
                <a:latin typeface="Abyssinica SIL"/>
              </a:rPr>
              <a:t>durata</a:t>
            </a: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 (</a:t>
            </a:r>
            <a:r>
              <a:rPr b="1" lang="it-IT" sz="2000" spc="-1" strike="noStrike">
                <a:solidFill>
                  <a:srgbClr val="3f51b5"/>
                </a:solidFill>
                <a:latin typeface="Abyssinica SIL"/>
              </a:rPr>
              <a:t>tempo</a:t>
            </a: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)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TextShape 4"/>
          <p:cNvSpPr txBox="1"/>
          <p:nvPr/>
        </p:nvSpPr>
        <p:spPr>
          <a:xfrm>
            <a:off x="1341720" y="5050080"/>
            <a:ext cx="7394760" cy="1138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spcAft>
                <a:spcPts val="14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Per descrivere il timbro del clavicembalo abbiamo esplorato </a:t>
            </a:r>
            <a:r>
              <a:rPr b="1" lang="it-IT" sz="2000" spc="-1" strike="noStrike">
                <a:solidFill>
                  <a:srgbClr val="000000"/>
                </a:solidFill>
                <a:latin typeface="Abyssinica SIL"/>
              </a:rPr>
              <a:t>uno strumento universale</a:t>
            </a:r>
            <a:r>
              <a:rPr b="0" lang="it-IT" sz="2000" spc="-1" strike="noStrike">
                <a:solidFill>
                  <a:srgbClr val="000000"/>
                </a:solidFill>
                <a:latin typeface="Abyssinica SIL"/>
              </a:rPr>
              <a:t> della fisica e della matematica: la </a:t>
            </a:r>
            <a:r>
              <a:rPr b="1" lang="it-IT" sz="2000" spc="-1" strike="noStrike">
                <a:solidFill>
                  <a:srgbClr val="004d40"/>
                </a:solidFill>
                <a:latin typeface="Abyssinica SIL"/>
              </a:rPr>
              <a:t>trasformata in frequenza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9" dur="indefinite" restart="never" nodeType="tmRoot">
          <p:childTnLst>
            <p:seq>
              <p:cTn id="310" dur="indefinite" nodeType="mainSeq">
                <p:childTnLst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 rot="20951400">
            <a:off x="140760" y="-1828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800" spc="-1" strike="noStrike">
                <a:latin typeface="Abyssinica SIL"/>
              </a:rPr>
              <a:t>Il timbro</a:t>
            </a:r>
            <a:endParaRPr b="1" lang="en-US" sz="4800" spc="-1" strike="noStrike">
              <a:latin typeface="Abyssinica SI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1331640" y="2741040"/>
            <a:ext cx="7413480" cy="2465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0000"/>
          </a:bodyPr>
          <a:p>
            <a:pPr algn="ctr">
              <a:spcAft>
                <a:spcPts val="1148"/>
              </a:spcAft>
            </a:pPr>
            <a:r>
              <a:rPr b="0" lang="en-US" sz="2600" spc="-1" strike="noStrike">
                <a:latin typeface="Abyssinica SIL"/>
              </a:rPr>
              <a:t>In che modo la meccanica del clavicembalo è collegata con la nostra percezione del suo suono?</a:t>
            </a:r>
            <a:endParaRPr b="0" lang="en-US" sz="2600" spc="-1" strike="noStrike">
              <a:latin typeface="Abyssinica SIL"/>
            </a:endParaRPr>
          </a:p>
          <a:p>
            <a:pPr algn="ctr">
              <a:spcAft>
                <a:spcPts val="1148"/>
              </a:spcAft>
            </a:pPr>
            <a:endParaRPr b="0" lang="en-US" sz="2600" spc="-1" strike="noStrike">
              <a:latin typeface="Abyssinica SIL"/>
            </a:endParaRPr>
          </a:p>
          <a:p>
            <a:pPr algn="ctr">
              <a:spcAft>
                <a:spcPts val="1148"/>
              </a:spcAft>
            </a:pPr>
            <a:r>
              <a:rPr b="0" lang="en-US" sz="2600" spc="-1" strike="noStrike">
                <a:latin typeface="Abyssinica SIL"/>
              </a:rPr>
              <a:t>In altre parole:</a:t>
            </a:r>
            <a:endParaRPr b="0" lang="en-US" sz="2600" spc="-1" strike="noStrike">
              <a:latin typeface="Abyssinica SIL"/>
            </a:endParaRPr>
          </a:p>
          <a:p>
            <a:pPr algn="ctr">
              <a:spcAft>
                <a:spcPts val="1148"/>
              </a:spcAft>
            </a:pPr>
            <a:r>
              <a:rPr b="1" lang="en-US" sz="2600" spc="-1" strike="noStrike">
                <a:latin typeface="Abyssinica SIL"/>
              </a:rPr>
              <a:t>Perché il clavicembalo </a:t>
            </a:r>
            <a:r>
              <a:rPr b="1" i="1" lang="en-US" sz="2600" spc="-1" strike="noStrike">
                <a:latin typeface="Abyssinica SIL"/>
              </a:rPr>
              <a:t>suona proprio così</a:t>
            </a:r>
            <a:r>
              <a:rPr b="1" lang="en-US" sz="2600" spc="-1" strike="noStrike">
                <a:latin typeface="Abyssinica SIL"/>
              </a:rPr>
              <a:t>?</a:t>
            </a:r>
            <a:endParaRPr b="0" lang="en-US" sz="2600" spc="-1" strike="noStrike">
              <a:latin typeface="Abyssinica SI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>
            <a:lum bright="50000"/>
            <a:alphaModFix amt="20000"/>
          </a:blip>
          <a:stretch/>
        </p:blipFill>
        <p:spPr>
          <a:xfrm>
            <a:off x="360" y="0"/>
            <a:ext cx="10076760" cy="756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byssinica SIL"/>
              </a:rPr>
              <a:t>Grandezze fisiche nella musica</a:t>
            </a:r>
            <a:endParaRPr b="1" lang="en-US" sz="3600" spc="-1" strike="noStrike">
              <a:latin typeface="Abyssinica SI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3383640" y="2381400"/>
            <a:ext cx="6810120" cy="45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US" sz="2600" spc="-1" strike="noStrike">
                <a:latin typeface="Abyssinica SIL"/>
              </a:rPr>
              <a:t>Durata                      Tempo</a:t>
            </a:r>
            <a:endParaRPr b="0" lang="en-US" sz="2600" spc="-1" strike="noStrike">
              <a:latin typeface="Abyssinica SI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5056560" y="2383920"/>
            <a:ext cx="1117800" cy="413640"/>
          </a:xfrm>
          <a:custGeom>
            <a:avLst/>
            <a:gdLst/>
            <a:ahLst/>
            <a:rect l="0" t="0" r="r" b="b"/>
            <a:pathLst>
              <a:path w="3106" h="1151">
                <a:moveTo>
                  <a:pt x="0" y="575"/>
                </a:moveTo>
                <a:lnTo>
                  <a:pt x="618" y="0"/>
                </a:lnTo>
                <a:lnTo>
                  <a:pt x="618" y="287"/>
                </a:lnTo>
                <a:lnTo>
                  <a:pt x="2487" y="287"/>
                </a:lnTo>
                <a:lnTo>
                  <a:pt x="2487" y="0"/>
                </a:lnTo>
                <a:lnTo>
                  <a:pt x="3105" y="575"/>
                </a:lnTo>
                <a:lnTo>
                  <a:pt x="2487" y="1150"/>
                </a:lnTo>
                <a:lnTo>
                  <a:pt x="2487" y="862"/>
                </a:lnTo>
                <a:lnTo>
                  <a:pt x="618" y="862"/>
                </a:lnTo>
                <a:lnTo>
                  <a:pt x="618" y="1150"/>
                </a:lnTo>
                <a:lnTo>
                  <a:pt x="0" y="575"/>
                </a:lnTo>
              </a:path>
            </a:pathLst>
          </a:custGeom>
          <a:solidFill>
            <a:srgbClr val="673ab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4"/>
          <p:cNvSpPr/>
          <p:nvPr/>
        </p:nvSpPr>
        <p:spPr>
          <a:xfrm>
            <a:off x="5056920" y="3928680"/>
            <a:ext cx="1117800" cy="414000"/>
          </a:xfrm>
          <a:custGeom>
            <a:avLst/>
            <a:gdLst/>
            <a:ahLst/>
            <a:rect l="0" t="0" r="r" b="b"/>
            <a:pathLst>
              <a:path w="3106" h="1152">
                <a:moveTo>
                  <a:pt x="0" y="575"/>
                </a:moveTo>
                <a:lnTo>
                  <a:pt x="618" y="0"/>
                </a:lnTo>
                <a:lnTo>
                  <a:pt x="618" y="287"/>
                </a:lnTo>
                <a:lnTo>
                  <a:pt x="2487" y="287"/>
                </a:lnTo>
                <a:lnTo>
                  <a:pt x="2487" y="0"/>
                </a:lnTo>
                <a:lnTo>
                  <a:pt x="3105" y="575"/>
                </a:lnTo>
                <a:lnTo>
                  <a:pt x="2487" y="1151"/>
                </a:lnTo>
                <a:lnTo>
                  <a:pt x="2487" y="863"/>
                </a:lnTo>
                <a:lnTo>
                  <a:pt x="618" y="863"/>
                </a:lnTo>
                <a:lnTo>
                  <a:pt x="618" y="1151"/>
                </a:lnTo>
                <a:lnTo>
                  <a:pt x="0" y="575"/>
                </a:lnTo>
              </a:path>
            </a:pathLst>
          </a:custGeom>
          <a:solidFill>
            <a:srgbClr val="673ab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5"/>
          <p:cNvSpPr/>
          <p:nvPr/>
        </p:nvSpPr>
        <p:spPr>
          <a:xfrm>
            <a:off x="5056920" y="4675320"/>
            <a:ext cx="1117800" cy="413640"/>
          </a:xfrm>
          <a:custGeom>
            <a:avLst/>
            <a:gdLst/>
            <a:ahLst/>
            <a:rect l="0" t="0" r="r" b="b"/>
            <a:pathLst>
              <a:path w="3106" h="1151">
                <a:moveTo>
                  <a:pt x="0" y="575"/>
                </a:moveTo>
                <a:lnTo>
                  <a:pt x="618" y="0"/>
                </a:lnTo>
                <a:lnTo>
                  <a:pt x="618" y="287"/>
                </a:lnTo>
                <a:lnTo>
                  <a:pt x="2487" y="287"/>
                </a:lnTo>
                <a:lnTo>
                  <a:pt x="2487" y="0"/>
                </a:lnTo>
                <a:lnTo>
                  <a:pt x="3105" y="575"/>
                </a:lnTo>
                <a:lnTo>
                  <a:pt x="2487" y="1150"/>
                </a:lnTo>
                <a:lnTo>
                  <a:pt x="2487" y="862"/>
                </a:lnTo>
                <a:lnTo>
                  <a:pt x="618" y="862"/>
                </a:lnTo>
                <a:lnTo>
                  <a:pt x="618" y="1150"/>
                </a:lnTo>
                <a:lnTo>
                  <a:pt x="0" y="575"/>
                </a:lnTo>
              </a:path>
            </a:pathLst>
          </a:custGeom>
          <a:solidFill>
            <a:srgbClr val="673ab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TextShape 6"/>
          <p:cNvSpPr txBox="1"/>
          <p:nvPr/>
        </p:nvSpPr>
        <p:spPr>
          <a:xfrm>
            <a:off x="371520" y="5698800"/>
            <a:ext cx="6186600" cy="69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Possiamo </a:t>
            </a:r>
            <a:r>
              <a:rPr b="0" i="1" lang="en-US" sz="1800" spc="-1" strike="noStrike">
                <a:solidFill>
                  <a:srgbClr val="000000"/>
                </a:solidFill>
                <a:latin typeface="Abyssinica SIL"/>
              </a:rPr>
              <a:t>quantificare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 il timbro musicale?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O è una </a:t>
            </a:r>
            <a:r>
              <a:rPr b="0" i="1" lang="en-US" sz="1800" spc="-1" strike="noStrike">
                <a:solidFill>
                  <a:srgbClr val="000000"/>
                </a:solidFill>
                <a:latin typeface="Abyssinica SIL"/>
              </a:rPr>
              <a:t>qualità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 della musica completamente soggettiva?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CustomShape 7"/>
          <p:cNvSpPr/>
          <p:nvPr/>
        </p:nvSpPr>
        <p:spPr>
          <a:xfrm>
            <a:off x="5057280" y="3162240"/>
            <a:ext cx="1117800" cy="413640"/>
          </a:xfrm>
          <a:custGeom>
            <a:avLst/>
            <a:gdLst/>
            <a:ahLst/>
            <a:rect l="0" t="0" r="r" b="b"/>
            <a:pathLst>
              <a:path w="3106" h="1151">
                <a:moveTo>
                  <a:pt x="0" y="575"/>
                </a:moveTo>
                <a:lnTo>
                  <a:pt x="618" y="0"/>
                </a:lnTo>
                <a:lnTo>
                  <a:pt x="618" y="287"/>
                </a:lnTo>
                <a:lnTo>
                  <a:pt x="2487" y="287"/>
                </a:lnTo>
                <a:lnTo>
                  <a:pt x="2487" y="0"/>
                </a:lnTo>
                <a:lnTo>
                  <a:pt x="3105" y="575"/>
                </a:lnTo>
                <a:lnTo>
                  <a:pt x="2487" y="1150"/>
                </a:lnTo>
                <a:lnTo>
                  <a:pt x="2487" y="862"/>
                </a:lnTo>
                <a:lnTo>
                  <a:pt x="618" y="862"/>
                </a:lnTo>
                <a:lnTo>
                  <a:pt x="618" y="1150"/>
                </a:lnTo>
                <a:lnTo>
                  <a:pt x="0" y="575"/>
                </a:lnTo>
              </a:path>
            </a:pathLst>
          </a:custGeom>
          <a:solidFill>
            <a:srgbClr val="673ab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" descr=""/>
          <p:cNvPicPr/>
          <p:nvPr/>
        </p:nvPicPr>
        <p:blipFill>
          <a:blip r:embed="rId1"/>
          <a:srcRect l="35311" t="64168" r="48126" b="30425"/>
          <a:stretch/>
        </p:blipFill>
        <p:spPr>
          <a:xfrm>
            <a:off x="1802520" y="4081320"/>
            <a:ext cx="1004040" cy="24588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2"/>
          <a:srcRect l="39248" t="26772" r="50925" b="65223"/>
          <a:stretch/>
        </p:blipFill>
        <p:spPr>
          <a:xfrm>
            <a:off x="1170720" y="4051440"/>
            <a:ext cx="595800" cy="363960"/>
          </a:xfrm>
          <a:prstGeom prst="rect">
            <a:avLst/>
          </a:prstGeom>
          <a:ln>
            <a:noFill/>
          </a:ln>
        </p:spPr>
      </p:pic>
      <p:pic>
        <p:nvPicPr>
          <p:cNvPr id="197" name="" descr=""/>
          <p:cNvPicPr/>
          <p:nvPr/>
        </p:nvPicPr>
        <p:blipFill>
          <a:blip r:embed="rId3"/>
          <a:srcRect l="42270" t="25745" r="27717" b="41317"/>
          <a:stretch/>
        </p:blipFill>
        <p:spPr>
          <a:xfrm>
            <a:off x="1437120" y="3018600"/>
            <a:ext cx="1125360" cy="74988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4">
            <a:grayscl/>
          </a:blip>
          <a:srcRect l="13371" t="0" r="35170" b="58876"/>
          <a:stretch/>
        </p:blipFill>
        <p:spPr>
          <a:xfrm>
            <a:off x="1361520" y="2307600"/>
            <a:ext cx="1383840" cy="698760"/>
          </a:xfrm>
          <a:prstGeom prst="rect">
            <a:avLst/>
          </a:prstGeom>
          <a:ln>
            <a:noFill/>
          </a:ln>
        </p:spPr>
      </p:pic>
      <p:sp>
        <p:nvSpPr>
          <p:cNvPr id="199" name="TextShape 8"/>
          <p:cNvSpPr txBox="1"/>
          <p:nvPr/>
        </p:nvSpPr>
        <p:spPr>
          <a:xfrm>
            <a:off x="3342600" y="3101760"/>
            <a:ext cx="6810120" cy="45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US" sz="2600" spc="-1" strike="noStrike">
                <a:latin typeface="Abyssinica SIL"/>
              </a:rPr>
              <a:t>Altezza                    Frequenza</a:t>
            </a:r>
            <a:endParaRPr b="0" lang="en-US" sz="2600" spc="-1" strike="noStrike">
              <a:latin typeface="Abyssinica SIL"/>
            </a:endParaRPr>
          </a:p>
        </p:txBody>
      </p:sp>
      <p:sp>
        <p:nvSpPr>
          <p:cNvPr id="200" name="TextShape 9"/>
          <p:cNvSpPr txBox="1"/>
          <p:nvPr/>
        </p:nvSpPr>
        <p:spPr>
          <a:xfrm>
            <a:off x="3301560" y="3894120"/>
            <a:ext cx="6810120" cy="45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US" sz="2600" spc="-1" strike="noStrike">
                <a:latin typeface="Abyssinica SIL"/>
              </a:rPr>
              <a:t>Intensità                    Intensità</a:t>
            </a:r>
            <a:endParaRPr b="0" lang="en-US" sz="2600" spc="-1" strike="noStrike">
              <a:latin typeface="Abyssinica SIL"/>
            </a:endParaRPr>
          </a:p>
        </p:txBody>
      </p:sp>
      <p:sp>
        <p:nvSpPr>
          <p:cNvPr id="201" name="TextShape 10"/>
          <p:cNvSpPr txBox="1"/>
          <p:nvPr/>
        </p:nvSpPr>
        <p:spPr>
          <a:xfrm>
            <a:off x="3404520" y="4614480"/>
            <a:ext cx="6810120" cy="45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US" sz="2600" spc="-1" strike="noStrike">
                <a:latin typeface="Abyssinica SIL"/>
              </a:rPr>
              <a:t>Timbro                        ?</a:t>
            </a:r>
            <a:endParaRPr b="0" lang="en-US" sz="2600" spc="-1" strike="noStrike">
              <a:latin typeface="Abyssinica SI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latin typeface="Abyssinica SIL"/>
              </a:rPr>
              <a:t>Dimensione qualitativa del timbro</a:t>
            </a:r>
            <a:endParaRPr b="1" lang="en-US" sz="3200" spc="-1" strike="noStrike">
              <a:latin typeface="Abyssinica SI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110520" y="2098800"/>
            <a:ext cx="9934200" cy="44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100" spc="-1" strike="noStrike">
                <a:solidFill>
                  <a:srgbClr val="000000"/>
                </a:solidFill>
                <a:latin typeface="Abyssinica SIL"/>
              </a:rPr>
              <a:t>Per il nostro orecchio è facile distinguere il timbro di due strumenti a corda...</a:t>
            </a:r>
            <a:endParaRPr b="0" lang="en-U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TextShape 3"/>
          <p:cNvSpPr txBox="1"/>
          <p:nvPr/>
        </p:nvSpPr>
        <p:spPr>
          <a:xfrm>
            <a:off x="1320480" y="2782800"/>
            <a:ext cx="3007800" cy="39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Andr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  <a:ea typeface="Abyssinica SIL"/>
              </a:rPr>
              <a:t>Á</a:t>
            </a:r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s Schiff al pianoforte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TextShape 4"/>
          <p:cNvSpPr txBox="1"/>
          <p:nvPr/>
        </p:nvSpPr>
        <p:spPr>
          <a:xfrm>
            <a:off x="5496840" y="2782800"/>
            <a:ext cx="3548880" cy="39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Kenneth Gilbert al clavicembalo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rcRect l="24035" t="23954" r="23967" b="24048"/>
          <a:stretch/>
        </p:blipFill>
        <p:spPr>
          <a:xfrm>
            <a:off x="2496960" y="5633640"/>
            <a:ext cx="666720" cy="666720"/>
          </a:xfrm>
          <a:prstGeom prst="rect">
            <a:avLst/>
          </a:prstGeom>
          <a:ln>
            <a:noFill/>
          </a:ln>
        </p:spPr>
      </p:pic>
      <p:pic>
        <p:nvPicPr>
          <p:cNvPr id="207" name="" descr=""/>
          <p:cNvPicPr/>
          <p:nvPr/>
        </p:nvPicPr>
        <p:blipFill>
          <a:blip r:embed="rId2"/>
          <a:srcRect l="24035" t="23954" r="23967" b="24048"/>
          <a:stretch/>
        </p:blipFill>
        <p:spPr>
          <a:xfrm>
            <a:off x="6888960" y="5633640"/>
            <a:ext cx="666720" cy="666720"/>
          </a:xfrm>
          <a:prstGeom prst="rect">
            <a:avLst/>
          </a:prstGeom>
          <a:ln>
            <a:noFill/>
          </a:ln>
        </p:spPr>
      </p:pic>
      <p:pic>
        <p:nvPicPr>
          <p:cNvPr id="208" name="" descr=""/>
          <p:cNvPicPr/>
          <p:nvPr/>
        </p:nvPicPr>
        <p:blipFill>
          <a:blip r:embed="rId3"/>
          <a:srcRect l="7641" t="34740" r="7559" b="9266"/>
          <a:stretch/>
        </p:blipFill>
        <p:spPr>
          <a:xfrm>
            <a:off x="5669280" y="3319200"/>
            <a:ext cx="3200040" cy="2112840"/>
          </a:xfrm>
          <a:prstGeom prst="rect">
            <a:avLst/>
          </a:prstGeom>
          <a:ln>
            <a:noFill/>
          </a:ln>
        </p:spPr>
      </p:pic>
      <p:pic>
        <p:nvPicPr>
          <p:cNvPr id="209" name="" descr=""/>
          <p:cNvPicPr/>
          <p:nvPr/>
        </p:nvPicPr>
        <p:blipFill>
          <a:blip r:embed="rId4"/>
          <a:stretch/>
        </p:blipFill>
        <p:spPr>
          <a:xfrm>
            <a:off x="1488600" y="3301200"/>
            <a:ext cx="2660760" cy="215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000" spc="-1" strike="noStrike">
                <a:latin typeface="Abyssinica SIL"/>
              </a:rPr>
              <a:t>Musica senza timbro</a:t>
            </a:r>
            <a:endParaRPr b="1" lang="en-US" sz="4000" spc="-1" strike="noStrike">
              <a:latin typeface="Abyssinica SIL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1154520" y="2062800"/>
            <a:ext cx="7998840" cy="44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en-US" sz="2100" spc="-1" strike="noStrike">
                <a:solidFill>
                  <a:srgbClr val="000000"/>
                </a:solidFill>
                <a:latin typeface="Abyssinica SIL"/>
              </a:rPr>
              <a:t>Costruiamo</a:t>
            </a:r>
            <a:r>
              <a:rPr b="0" lang="en-US" sz="2100" spc="-1" strike="noStrike">
                <a:solidFill>
                  <a:srgbClr val="000000"/>
                </a:solidFill>
                <a:latin typeface="Abyssinica SIL"/>
              </a:rPr>
              <a:t> una nota musicale scegliendo intensità e frequenza:</a:t>
            </a:r>
            <a:endParaRPr b="0" lang="en-US" sz="21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1"/>
          <a:srcRect l="24035" t="23954" r="23967" b="24048"/>
          <a:stretch/>
        </p:blipFill>
        <p:spPr>
          <a:xfrm>
            <a:off x="1884960" y="3689640"/>
            <a:ext cx="666720" cy="666720"/>
          </a:xfrm>
          <a:prstGeom prst="rect">
            <a:avLst/>
          </a:prstGeom>
          <a:ln>
            <a:noFill/>
          </a:ln>
        </p:spPr>
      </p:pic>
      <p:sp>
        <p:nvSpPr>
          <p:cNvPr id="213" name="TextShape 3"/>
          <p:cNvSpPr txBox="1"/>
          <p:nvPr/>
        </p:nvSpPr>
        <p:spPr>
          <a:xfrm>
            <a:off x="2738880" y="3790800"/>
            <a:ext cx="1056960" cy="44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100" spc="-1" strike="noStrike">
                <a:solidFill>
                  <a:srgbClr val="000000"/>
                </a:solidFill>
                <a:latin typeface="Abyssinica SIL"/>
              </a:rPr>
              <a:t>440 Hz</a:t>
            </a:r>
            <a:endParaRPr b="0" lang="en-U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TextShape 4"/>
          <p:cNvSpPr txBox="1"/>
          <p:nvPr/>
        </p:nvSpPr>
        <p:spPr>
          <a:xfrm>
            <a:off x="362880" y="5626800"/>
            <a:ext cx="9213480" cy="44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100" spc="-1" strike="noStrike">
                <a:solidFill>
                  <a:srgbClr val="000000"/>
                </a:solidFill>
                <a:latin typeface="Abyssinica SIL"/>
              </a:rPr>
              <a:t>Un sistema fisico reale (strumento musicale) può produrre questo suono?</a:t>
            </a:r>
            <a:endParaRPr b="0" lang="en-US" sz="21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2"/>
          <a:stretch/>
        </p:blipFill>
        <p:spPr>
          <a:xfrm>
            <a:off x="4247640" y="2683440"/>
            <a:ext cx="4114440" cy="274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000" spc="-1" strike="noStrike">
                <a:latin typeface="Abyssinica SIL"/>
              </a:rPr>
              <a:t>Onda stazionaria</a:t>
            </a:r>
            <a:endParaRPr b="1" lang="en-US" sz="4000" spc="-1" strike="noStrike">
              <a:latin typeface="Abyssinica SI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1721520" y="1774800"/>
            <a:ext cx="6633360" cy="798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100" spc="-1" strike="noStrike">
                <a:solidFill>
                  <a:srgbClr val="000000"/>
                </a:solidFill>
                <a:latin typeface="Abyssinica SIL"/>
              </a:rPr>
              <a:t>Ogni corda del clavicembalo è fissata alle estremità:</a:t>
            </a:r>
            <a:br/>
            <a:r>
              <a:rPr b="0" lang="en-US" sz="2100" spc="-1" strike="noStrike">
                <a:solidFill>
                  <a:srgbClr val="000000"/>
                </a:solidFill>
                <a:latin typeface="Abyssinica SIL"/>
              </a:rPr>
              <a:t>quando viene pizzicata sviluppa un’</a:t>
            </a:r>
            <a:r>
              <a:rPr b="1" lang="en-US" sz="2100" spc="-1" strike="noStrike">
                <a:solidFill>
                  <a:srgbClr val="000000"/>
                </a:solidFill>
                <a:latin typeface="Abyssinica SIL"/>
              </a:rPr>
              <a:t>onda stazionaria</a:t>
            </a:r>
            <a:endParaRPr b="0" lang="en-US" sz="21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821160" y="2640960"/>
            <a:ext cx="4114440" cy="2742840"/>
          </a:xfrm>
          <a:prstGeom prst="rect">
            <a:avLst/>
          </a:prstGeom>
          <a:ln>
            <a:noFill/>
          </a:ln>
        </p:spPr>
      </p:pic>
      <p:sp>
        <p:nvSpPr>
          <p:cNvPr id="219" name="TextShape 3"/>
          <p:cNvSpPr txBox="1"/>
          <p:nvPr/>
        </p:nvSpPr>
        <p:spPr>
          <a:xfrm>
            <a:off x="677520" y="5699160"/>
            <a:ext cx="8643600" cy="798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100" spc="-1" strike="noStrike">
                <a:solidFill>
                  <a:srgbClr val="000000"/>
                </a:solidFill>
                <a:latin typeface="Abyssinica SIL"/>
              </a:rPr>
              <a:t>L’onda sonora che si propaga nell’aria fino al nostro orecchio ha la stessa frequenza dell’oscillazione della corda</a:t>
            </a:r>
            <a:endParaRPr b="0" lang="en-US" sz="21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2"/>
          <a:stretch/>
        </p:blipFill>
        <p:spPr>
          <a:xfrm>
            <a:off x="5075280" y="2647080"/>
            <a:ext cx="4114440" cy="274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200" spc="-1" strike="noStrike">
                <a:latin typeface="Abyssinica SIL"/>
              </a:rPr>
              <a:t>Frequenza di un’onda stazionaria</a:t>
            </a:r>
            <a:endParaRPr b="1" lang="en-US" sz="3200" spc="-1" strike="noStrike">
              <a:latin typeface="Abyssinica SIL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2378520" y="1774800"/>
            <a:ext cx="5319360" cy="798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100" spc="-1" strike="noStrike">
                <a:solidFill>
                  <a:srgbClr val="000000"/>
                </a:solidFill>
                <a:latin typeface="Abyssinica SIL"/>
              </a:rPr>
              <a:t>La frequenza di oscillazione di una corda dalle estremità fissate non è arbitraria!</a:t>
            </a:r>
            <a:endParaRPr b="0" lang="en-US" sz="21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1"/>
          <a:stretch/>
        </p:blipFill>
        <p:spPr>
          <a:xfrm>
            <a:off x="1068840" y="3084120"/>
            <a:ext cx="7762680" cy="1428480"/>
          </a:xfrm>
          <a:prstGeom prst="rect">
            <a:avLst/>
          </a:prstGeom>
          <a:ln>
            <a:noFill/>
          </a:ln>
        </p:spPr>
      </p:pic>
      <p:sp>
        <p:nvSpPr>
          <p:cNvPr id="224" name="Freeform 3"/>
          <p:cNvSpPr/>
          <p:nvPr/>
        </p:nvSpPr>
        <p:spPr>
          <a:xfrm>
            <a:off x="3749040" y="4512600"/>
            <a:ext cx="678600" cy="334080"/>
          </a:xfrm>
          <a:custGeom>
            <a:avLst/>
            <a:gdLst/>
            <a:ahLst/>
            <a:rect l="0" t="0" r="r" b="b"/>
            <a:pathLst>
              <a:path w="1885" h="928">
                <a:moveTo>
                  <a:pt x="0" y="0"/>
                </a:moveTo>
                <a:lnTo>
                  <a:pt x="1884" y="927"/>
                </a:lnTo>
              </a:path>
            </a:pathLst>
          </a:cu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225" name="TextShape 4"/>
          <p:cNvSpPr txBox="1"/>
          <p:nvPr/>
        </p:nvSpPr>
        <p:spPr>
          <a:xfrm>
            <a:off x="3995280" y="4866480"/>
            <a:ext cx="225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byssinica SIL"/>
              </a:rPr>
              <a:t>Lunghezza della corda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CustomShape 5"/>
          <p:cNvSpPr/>
          <p:nvPr/>
        </p:nvSpPr>
        <p:spPr>
          <a:xfrm>
            <a:off x="2981520" y="3859920"/>
            <a:ext cx="822960" cy="822960"/>
          </a:xfrm>
          <a:prstGeom prst="ellipse">
            <a:avLst/>
          </a:prstGeom>
          <a:noFill/>
          <a:ln w="76320">
            <a:solidFill>
              <a:srgbClr val="d81b6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Freeform 6"/>
          <p:cNvSpPr/>
          <p:nvPr/>
        </p:nvSpPr>
        <p:spPr>
          <a:xfrm>
            <a:off x="1756800" y="3533040"/>
            <a:ext cx="1280520" cy="1189080"/>
          </a:xfrm>
          <a:custGeom>
            <a:avLst/>
            <a:gdLst/>
            <a:ahLst/>
            <a:rect l="0" t="0" r="r" b="b"/>
            <a:pathLst>
              <a:path w="3557" h="3303">
                <a:moveTo>
                  <a:pt x="3556" y="0"/>
                </a:moveTo>
                <a:lnTo>
                  <a:pt x="0" y="3302"/>
                </a:lnTo>
              </a:path>
            </a:pathLst>
          </a:cu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228" name="CustomShape 7"/>
          <p:cNvSpPr/>
          <p:nvPr/>
        </p:nvSpPr>
        <p:spPr>
          <a:xfrm>
            <a:off x="2962080" y="2834640"/>
            <a:ext cx="822960" cy="822960"/>
          </a:xfrm>
          <a:prstGeom prst="ellipse">
            <a:avLst/>
          </a:prstGeom>
          <a:noFill/>
          <a:ln w="76320">
            <a:solidFill>
              <a:srgbClr val="d81b6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TextShape 8"/>
          <p:cNvSpPr txBox="1"/>
          <p:nvPr/>
        </p:nvSpPr>
        <p:spPr>
          <a:xfrm>
            <a:off x="110880" y="4813200"/>
            <a:ext cx="343584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byssinica SIL"/>
              </a:rPr>
              <a:t>Velocità di propagazione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Abyssinica SIL"/>
              </a:rPr>
              <a:t>dell’onda meccanica sulla corda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Abyssinica SIL"/>
              </a:rPr>
              <a:t>(dipende da materiale, diametro...)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TextShape 9"/>
          <p:cNvSpPr txBox="1"/>
          <p:nvPr/>
        </p:nvSpPr>
        <p:spPr>
          <a:xfrm>
            <a:off x="3998520" y="5519160"/>
            <a:ext cx="5319360" cy="11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100" spc="-1" strike="noStrike">
                <a:solidFill>
                  <a:srgbClr val="000000"/>
                </a:solidFill>
                <a:latin typeface="Abyssinica SIL"/>
              </a:rPr>
              <a:t>La corda può vibrare alla frequenza fondamentale o a un qualunque multiplo intero della frequenza fondamentale</a:t>
            </a:r>
            <a:endParaRPr b="0" lang="en-US" sz="2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000" spc="-1" strike="noStrike">
                <a:latin typeface="Abyssinica SIL"/>
              </a:rPr>
              <a:t>Armoniche successive</a:t>
            </a:r>
            <a:endParaRPr b="1" lang="en-US" sz="4000" spc="-1" strike="noStrike">
              <a:latin typeface="Abyssinica SI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1"/>
          <a:stretch/>
        </p:blipFill>
        <p:spPr>
          <a:xfrm>
            <a:off x="2956320" y="1770480"/>
            <a:ext cx="2786040" cy="1857240"/>
          </a:xfrm>
          <a:prstGeom prst="rect">
            <a:avLst/>
          </a:prstGeom>
          <a:ln>
            <a:noFill/>
          </a:ln>
        </p:spPr>
      </p:pic>
      <p:pic>
        <p:nvPicPr>
          <p:cNvPr id="233" name="" descr=""/>
          <p:cNvPicPr/>
          <p:nvPr/>
        </p:nvPicPr>
        <p:blipFill>
          <a:blip r:embed="rId2"/>
          <a:stretch/>
        </p:blipFill>
        <p:spPr>
          <a:xfrm>
            <a:off x="2962800" y="3605040"/>
            <a:ext cx="2785680" cy="1856880"/>
          </a:xfrm>
          <a:prstGeom prst="rect">
            <a:avLst/>
          </a:prstGeom>
          <a:ln>
            <a:noFill/>
          </a:ln>
        </p:spPr>
      </p:pic>
      <p:pic>
        <p:nvPicPr>
          <p:cNvPr id="234" name="" descr=""/>
          <p:cNvPicPr/>
          <p:nvPr/>
        </p:nvPicPr>
        <p:blipFill>
          <a:blip r:embed="rId3"/>
          <a:stretch/>
        </p:blipFill>
        <p:spPr>
          <a:xfrm>
            <a:off x="2969280" y="5482440"/>
            <a:ext cx="2785680" cy="1857240"/>
          </a:xfrm>
          <a:prstGeom prst="rect">
            <a:avLst/>
          </a:prstGeom>
          <a:ln>
            <a:noFill/>
          </a:ln>
        </p:spPr>
      </p:pic>
      <p:pic>
        <p:nvPicPr>
          <p:cNvPr id="235" name="" descr=""/>
          <p:cNvPicPr/>
          <p:nvPr/>
        </p:nvPicPr>
        <p:blipFill>
          <a:blip r:embed="rId4"/>
          <a:stretch/>
        </p:blipFill>
        <p:spPr>
          <a:xfrm>
            <a:off x="238320" y="1931760"/>
            <a:ext cx="2562480" cy="173916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5"/>
          <a:stretch/>
        </p:blipFill>
        <p:spPr>
          <a:xfrm>
            <a:off x="238320" y="3767760"/>
            <a:ext cx="2562480" cy="1739160"/>
          </a:xfrm>
          <a:prstGeom prst="rect">
            <a:avLst/>
          </a:prstGeom>
          <a:ln>
            <a:noFill/>
          </a:ln>
        </p:spPr>
      </p:pic>
      <p:pic>
        <p:nvPicPr>
          <p:cNvPr id="237" name="" descr=""/>
          <p:cNvPicPr/>
          <p:nvPr/>
        </p:nvPicPr>
        <p:blipFill>
          <a:blip r:embed="rId6"/>
          <a:stretch/>
        </p:blipFill>
        <p:spPr>
          <a:xfrm>
            <a:off x="238320" y="5639760"/>
            <a:ext cx="2562480" cy="1739160"/>
          </a:xfrm>
          <a:prstGeom prst="rect">
            <a:avLst/>
          </a:prstGeom>
          <a:ln>
            <a:noFill/>
          </a:ln>
        </p:spPr>
      </p:pic>
      <p:sp>
        <p:nvSpPr>
          <p:cNvPr id="238" name="TextShape 2"/>
          <p:cNvSpPr txBox="1"/>
          <p:nvPr/>
        </p:nvSpPr>
        <p:spPr>
          <a:xfrm>
            <a:off x="5675040" y="2330640"/>
            <a:ext cx="3566160" cy="1000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1800" spc="-1" strike="noStrike">
                <a:solidFill>
                  <a:srgbClr val="000000"/>
                </a:solidFill>
                <a:latin typeface="Abyssinica SIL"/>
              </a:rPr>
              <a:t>n = 1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Prima armonica / fondamentale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440 Hz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6395400" y="4167000"/>
            <a:ext cx="2068920" cy="1000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1800" spc="-1" strike="noStrike">
                <a:solidFill>
                  <a:srgbClr val="000000"/>
                </a:solidFill>
                <a:latin typeface="Abyssinica SIL"/>
              </a:rPr>
              <a:t>n = 2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Seconda armonica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880 Hz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TextShape 4"/>
          <p:cNvSpPr txBox="1"/>
          <p:nvPr/>
        </p:nvSpPr>
        <p:spPr>
          <a:xfrm>
            <a:off x="6431760" y="6075360"/>
            <a:ext cx="1791720" cy="1000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1800" spc="-1" strike="noStrike">
                <a:solidFill>
                  <a:srgbClr val="000000"/>
                </a:solidFill>
                <a:latin typeface="Abyssinica SIL"/>
              </a:rPr>
              <a:t>n = 3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Terza armonica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1320 Hz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TextShape 5"/>
          <p:cNvSpPr txBox="1"/>
          <p:nvPr/>
        </p:nvSpPr>
        <p:spPr>
          <a:xfrm>
            <a:off x="8376120" y="7011720"/>
            <a:ext cx="1436400" cy="39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byssinica SIL"/>
              </a:rPr>
              <a:t>E così via...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TextShape 6"/>
          <p:cNvSpPr txBox="1"/>
          <p:nvPr/>
        </p:nvSpPr>
        <p:spPr>
          <a:xfrm>
            <a:off x="6467040" y="5030640"/>
            <a:ext cx="2011680" cy="43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1800" spc="-1" strike="noStrike">
                <a:solidFill>
                  <a:srgbClr val="c9211e"/>
                </a:solidFill>
                <a:latin typeface="Abyssinica SIL"/>
              </a:rPr>
              <a:t>Nodi</a:t>
            </a:r>
            <a:r>
              <a:rPr b="1" lang="en-US" sz="1800" spc="-1" strike="noStrike">
                <a:solidFill>
                  <a:srgbClr val="000000"/>
                </a:solidFill>
                <a:latin typeface="Abyssinica SIL"/>
              </a:rPr>
              <a:t> e </a:t>
            </a:r>
            <a:r>
              <a:rPr b="1" lang="en-US" sz="1800" spc="-1" strike="noStrike">
                <a:solidFill>
                  <a:srgbClr val="3f51b5"/>
                </a:solidFill>
                <a:latin typeface="Abyssinica SIL"/>
              </a:rPr>
              <a:t>antinodi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Freeform 7"/>
          <p:cNvSpPr/>
          <p:nvPr/>
        </p:nvSpPr>
        <p:spPr>
          <a:xfrm>
            <a:off x="4389120" y="4480560"/>
            <a:ext cx="2078280" cy="640440"/>
          </a:xfrm>
          <a:custGeom>
            <a:avLst/>
            <a:gdLst/>
            <a:ahLst/>
            <a:rect l="0" t="0" r="r" b="b"/>
            <a:pathLst>
              <a:path w="5773" h="1779">
                <a:moveTo>
                  <a:pt x="5772" y="1778"/>
                </a:moveTo>
                <a:lnTo>
                  <a:pt x="0" y="0"/>
                </a:lnTo>
              </a:path>
            </a:pathLst>
          </a:custGeom>
          <a:ln>
            <a:solidFill>
              <a:srgbClr val="c9211e"/>
            </a:solidFill>
            <a:tailEnd len="med" type="triangle" w="med"/>
          </a:ln>
        </p:spPr>
      </p:sp>
      <p:sp>
        <p:nvSpPr>
          <p:cNvPr id="244" name="Freeform 8"/>
          <p:cNvSpPr/>
          <p:nvPr/>
        </p:nvSpPr>
        <p:spPr>
          <a:xfrm>
            <a:off x="4754880" y="5115600"/>
            <a:ext cx="1712880" cy="1285560"/>
          </a:xfrm>
          <a:custGeom>
            <a:avLst/>
            <a:gdLst/>
            <a:ahLst/>
            <a:rect l="0" t="0" r="r" b="b"/>
            <a:pathLst>
              <a:path w="4758" h="3571">
                <a:moveTo>
                  <a:pt x="4757" y="0"/>
                </a:moveTo>
                <a:lnTo>
                  <a:pt x="0" y="3570"/>
                </a:lnTo>
              </a:path>
            </a:pathLst>
          </a:custGeom>
          <a:ln>
            <a:solidFill>
              <a:srgbClr val="c9211e"/>
            </a:solidFill>
            <a:tailEnd len="med" type="triangle" w="med"/>
          </a:ln>
        </p:spPr>
      </p:sp>
      <p:sp>
        <p:nvSpPr>
          <p:cNvPr id="245" name="Freeform 9"/>
          <p:cNvSpPr/>
          <p:nvPr/>
        </p:nvSpPr>
        <p:spPr>
          <a:xfrm>
            <a:off x="4389120" y="3200400"/>
            <a:ext cx="3158640" cy="1918800"/>
          </a:xfrm>
          <a:custGeom>
            <a:avLst/>
            <a:gdLst/>
            <a:ahLst/>
            <a:rect l="0" t="0" r="r" b="b"/>
            <a:pathLst>
              <a:path w="8774" h="5330">
                <a:moveTo>
                  <a:pt x="8773" y="5329"/>
                </a:moveTo>
                <a:lnTo>
                  <a:pt x="0" y="0"/>
                </a:lnTo>
              </a:path>
            </a:pathLst>
          </a:custGeom>
          <a:ln>
            <a:solidFill>
              <a:srgbClr val="3f51b5"/>
            </a:solidFill>
            <a:tailEnd len="med" type="triangle" w="med"/>
          </a:ln>
        </p:spPr>
      </p:sp>
      <p:sp>
        <p:nvSpPr>
          <p:cNvPr id="246" name="Freeform 10"/>
          <p:cNvSpPr/>
          <p:nvPr/>
        </p:nvSpPr>
        <p:spPr>
          <a:xfrm>
            <a:off x="4937760" y="3931920"/>
            <a:ext cx="2610360" cy="1187640"/>
          </a:xfrm>
          <a:custGeom>
            <a:avLst/>
            <a:gdLst/>
            <a:ahLst/>
            <a:rect l="0" t="0" r="r" b="b"/>
            <a:pathLst>
              <a:path w="7251" h="3299">
                <a:moveTo>
                  <a:pt x="7250" y="3298"/>
                </a:moveTo>
                <a:lnTo>
                  <a:pt x="0" y="0"/>
                </a:lnTo>
              </a:path>
            </a:pathLst>
          </a:custGeom>
          <a:ln>
            <a:solidFill>
              <a:srgbClr val="3f51b5"/>
            </a:solidFill>
            <a:tailEnd len="med" type="triangle" w="med"/>
          </a:ln>
        </p:spPr>
      </p:sp>
      <p:sp>
        <p:nvSpPr>
          <p:cNvPr id="247" name="Freeform 11"/>
          <p:cNvSpPr/>
          <p:nvPr/>
        </p:nvSpPr>
        <p:spPr>
          <a:xfrm>
            <a:off x="4901760" y="3876480"/>
            <a:ext cx="360" cy="1280520"/>
          </a:xfrm>
          <a:custGeom>
            <a:avLst/>
            <a:gdLst/>
            <a:ahLst/>
            <a:rect l="0" t="0" r="r" b="b"/>
            <a:pathLst>
              <a:path w="1" h="3557">
                <a:moveTo>
                  <a:pt x="0" y="0"/>
                </a:moveTo>
                <a:lnTo>
                  <a:pt x="0" y="3556"/>
                </a:lnTo>
              </a:path>
            </a:pathLst>
          </a:custGeom>
          <a:ln>
            <a:solidFill>
              <a:srgbClr val="3f51b5"/>
            </a:solidFill>
            <a:custDash>
              <a:ds d="600000" sp="300000"/>
            </a:custDash>
          </a:ln>
        </p:spPr>
      </p:sp>
      <p:sp>
        <p:nvSpPr>
          <p:cNvPr id="248" name="Freeform 12"/>
          <p:cNvSpPr/>
          <p:nvPr/>
        </p:nvSpPr>
        <p:spPr>
          <a:xfrm>
            <a:off x="4361760" y="2040480"/>
            <a:ext cx="360" cy="1280520"/>
          </a:xfrm>
          <a:custGeom>
            <a:avLst/>
            <a:gdLst/>
            <a:ahLst/>
            <a:rect l="0" t="0" r="r" b="b"/>
            <a:pathLst>
              <a:path w="1" h="3557">
                <a:moveTo>
                  <a:pt x="0" y="0"/>
                </a:moveTo>
                <a:lnTo>
                  <a:pt x="0" y="3556"/>
                </a:lnTo>
              </a:path>
            </a:pathLst>
          </a:custGeom>
          <a:ln>
            <a:solidFill>
              <a:srgbClr val="3f51b5"/>
            </a:solidFill>
            <a:custDash>
              <a:ds d="600000" sp="300000"/>
            </a:custDash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 rot="20951400">
            <a:off x="141480" y="11880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000" spc="-1" strike="noStrike">
                <a:latin typeface="Abyssinica SIL"/>
              </a:rPr>
              <a:t>Composizione di armoniche</a:t>
            </a:r>
            <a:endParaRPr b="1" lang="en-US" sz="4000" spc="-1" strike="noStrike">
              <a:latin typeface="Abyssinica SIL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1877760" y="1862640"/>
            <a:ext cx="6320880" cy="42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In quale di questi modi, quindi, vibra una corda?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3523320" y="2330640"/>
            <a:ext cx="3029760" cy="42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000" spc="-1" strike="noStrike">
                <a:solidFill>
                  <a:srgbClr val="00796b"/>
                </a:solidFill>
                <a:latin typeface="Abyssinica SIL"/>
              </a:rPr>
              <a:t>In tutti i modi insieme!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426240" y="2965320"/>
            <a:ext cx="2435760" cy="1653120"/>
          </a:xfrm>
          <a:prstGeom prst="rect">
            <a:avLst/>
          </a:prstGeom>
          <a:ln>
            <a:noFill/>
          </a:ln>
        </p:spPr>
      </p:pic>
      <p:sp>
        <p:nvSpPr>
          <p:cNvPr id="253" name="TextShape 4"/>
          <p:cNvSpPr txBox="1"/>
          <p:nvPr/>
        </p:nvSpPr>
        <p:spPr>
          <a:xfrm>
            <a:off x="2804400" y="3355920"/>
            <a:ext cx="47628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4000" spc="-1" strike="noStrike">
                <a:solidFill>
                  <a:srgbClr val="000000"/>
                </a:solidFill>
                <a:latin typeface="Arial"/>
              </a:rPr>
              <a:t>+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TextShape 5"/>
          <p:cNvSpPr txBox="1"/>
          <p:nvPr/>
        </p:nvSpPr>
        <p:spPr>
          <a:xfrm>
            <a:off x="5684760" y="3355920"/>
            <a:ext cx="47628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4000" spc="-1" strike="noStrike">
                <a:solidFill>
                  <a:srgbClr val="000000"/>
                </a:solidFill>
                <a:latin typeface="Arial"/>
              </a:rPr>
              <a:t>+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TextShape 6"/>
          <p:cNvSpPr txBox="1"/>
          <p:nvPr/>
        </p:nvSpPr>
        <p:spPr>
          <a:xfrm>
            <a:off x="8817120" y="3355920"/>
            <a:ext cx="90144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4000" spc="-1" strike="noStrike">
                <a:solidFill>
                  <a:srgbClr val="000000"/>
                </a:solidFill>
                <a:latin typeface="Arial"/>
              </a:rPr>
              <a:t>+...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TextShape 7"/>
          <p:cNvSpPr txBox="1"/>
          <p:nvPr/>
        </p:nvSpPr>
        <p:spPr>
          <a:xfrm>
            <a:off x="681120" y="5479920"/>
            <a:ext cx="47628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4000" spc="-1" strike="noStrike">
                <a:solidFill>
                  <a:srgbClr val="000000"/>
                </a:solidFill>
                <a:latin typeface="Arial"/>
              </a:rPr>
              <a:t>=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2"/>
          <a:stretch/>
        </p:blipFill>
        <p:spPr>
          <a:xfrm>
            <a:off x="6112080" y="2881800"/>
            <a:ext cx="2666160" cy="1772640"/>
          </a:xfrm>
          <a:prstGeom prst="rect">
            <a:avLst/>
          </a:prstGeom>
          <a:ln>
            <a:noFill/>
          </a:ln>
        </p:spPr>
      </p:pic>
      <p:pic>
        <p:nvPicPr>
          <p:cNvPr id="258" name="" descr=""/>
          <p:cNvPicPr/>
          <p:nvPr/>
        </p:nvPicPr>
        <p:blipFill>
          <a:blip r:embed="rId3"/>
          <a:stretch/>
        </p:blipFill>
        <p:spPr>
          <a:xfrm>
            <a:off x="3160080" y="2975400"/>
            <a:ext cx="2461680" cy="1636920"/>
          </a:xfrm>
          <a:prstGeom prst="rect">
            <a:avLst/>
          </a:prstGeom>
          <a:ln>
            <a:noFill/>
          </a:ln>
        </p:spPr>
      </p:pic>
      <p:sp>
        <p:nvSpPr>
          <p:cNvPr id="259" name="TextShape 8"/>
          <p:cNvSpPr txBox="1"/>
          <p:nvPr/>
        </p:nvSpPr>
        <p:spPr>
          <a:xfrm>
            <a:off x="5555520" y="5174640"/>
            <a:ext cx="4120560" cy="212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000" spc="-1" strike="noStrike">
                <a:solidFill>
                  <a:srgbClr val="311b92"/>
                </a:solidFill>
                <a:latin typeface="Abyssinica SIL"/>
              </a:rPr>
              <a:t>Ogni modo</a:t>
            </a:r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 “contribuisce” in misura diversa al movimento della corda: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n-US" sz="2000" spc="-1" strike="noStrike">
                <a:solidFill>
                  <a:srgbClr val="311b92"/>
                </a:solidFill>
                <a:latin typeface="Abyssinica SIL"/>
              </a:rPr>
              <a:t>l’ampiezza di ogni armonica decresce</a:t>
            </a:r>
            <a:r>
              <a:rPr b="0" lang="en-US" sz="2000" spc="-1" strike="noStrike">
                <a:solidFill>
                  <a:srgbClr val="000000"/>
                </a:solidFill>
                <a:latin typeface="Abyssinica SIL"/>
              </a:rPr>
              <a:t> all’aumentare del grado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4"/>
          <a:stretch/>
        </p:blipFill>
        <p:spPr>
          <a:xfrm>
            <a:off x="1283040" y="4846320"/>
            <a:ext cx="3614040" cy="2409120"/>
          </a:xfrm>
          <a:prstGeom prst="rect">
            <a:avLst/>
          </a:prstGeom>
          <a:ln>
            <a:noFill/>
          </a:ln>
        </p:spPr>
      </p:pic>
      <p:sp>
        <p:nvSpPr>
          <p:cNvPr id="261" name="TextShape 9"/>
          <p:cNvSpPr txBox="1"/>
          <p:nvPr/>
        </p:nvSpPr>
        <p:spPr>
          <a:xfrm>
            <a:off x="2072520" y="3036240"/>
            <a:ext cx="7095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n = 1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TextShape 10"/>
          <p:cNvSpPr txBox="1"/>
          <p:nvPr/>
        </p:nvSpPr>
        <p:spPr>
          <a:xfrm>
            <a:off x="4880880" y="3036240"/>
            <a:ext cx="7095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n = 2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TextShape 11"/>
          <p:cNvSpPr txBox="1"/>
          <p:nvPr/>
        </p:nvSpPr>
        <p:spPr>
          <a:xfrm>
            <a:off x="7977240" y="2964240"/>
            <a:ext cx="7095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n = 3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Application>LibreOffice/6.4.6.2$Linux_X86_64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2021-01-21T22:08:56Z</dcterms:created>
  <dc:creator/>
  <dc:description/>
  <dc:language>en-US</dc:language>
  <cp:lastModifiedBy/>
  <dcterms:modified xsi:type="dcterms:W3CDTF">2021-01-26T15:57:36Z</dcterms:modified>
  <cp:revision>156</cp:revision>
  <dc:subject/>
  <dc:title>Progress</dc:title>
</cp:coreProperties>
</file>