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9" d="100"/>
          <a:sy n="89" d="100"/>
        </p:scale>
        <p:origin x="-1109" y="-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68FE7-A3DB-415F-B2CB-3FA0A3E9958F}" type="datetimeFigureOut">
              <a:rPr lang="it-IT" smtClean="0"/>
              <a:t>12/11/2020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E55E4-B059-4AEA-822B-0BFA0C7FB16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098304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68FE7-A3DB-415F-B2CB-3FA0A3E9958F}" type="datetimeFigureOut">
              <a:rPr lang="it-IT" smtClean="0"/>
              <a:t>12/11/2020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E55E4-B059-4AEA-822B-0BFA0C7FB16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784082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68FE7-A3DB-415F-B2CB-3FA0A3E9958F}" type="datetimeFigureOut">
              <a:rPr lang="it-IT" smtClean="0"/>
              <a:t>12/11/2020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E55E4-B059-4AEA-822B-0BFA0C7FB16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209861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68FE7-A3DB-415F-B2CB-3FA0A3E9958F}" type="datetimeFigureOut">
              <a:rPr lang="it-IT" smtClean="0"/>
              <a:t>12/11/2020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E55E4-B059-4AEA-822B-0BFA0C7FB16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934813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68FE7-A3DB-415F-B2CB-3FA0A3E9958F}" type="datetimeFigureOut">
              <a:rPr lang="it-IT" smtClean="0"/>
              <a:t>12/11/2020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E55E4-B059-4AEA-822B-0BFA0C7FB16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504841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68FE7-A3DB-415F-B2CB-3FA0A3E9958F}" type="datetimeFigureOut">
              <a:rPr lang="it-IT" smtClean="0"/>
              <a:t>12/11/2020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E55E4-B059-4AEA-822B-0BFA0C7FB16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167608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68FE7-A3DB-415F-B2CB-3FA0A3E9958F}" type="datetimeFigureOut">
              <a:rPr lang="it-IT" smtClean="0"/>
              <a:t>12/11/2020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E55E4-B059-4AEA-822B-0BFA0C7FB16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042856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68FE7-A3DB-415F-B2CB-3FA0A3E9958F}" type="datetimeFigureOut">
              <a:rPr lang="it-IT" smtClean="0"/>
              <a:t>12/11/2020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E55E4-B059-4AEA-822B-0BFA0C7FB16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919439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68FE7-A3DB-415F-B2CB-3FA0A3E9958F}" type="datetimeFigureOut">
              <a:rPr lang="it-IT" smtClean="0"/>
              <a:t>12/11/2020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E55E4-B059-4AEA-822B-0BFA0C7FB16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150237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68FE7-A3DB-415F-B2CB-3FA0A3E9958F}" type="datetimeFigureOut">
              <a:rPr lang="it-IT" smtClean="0"/>
              <a:t>12/11/2020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E55E4-B059-4AEA-822B-0BFA0C7FB16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016001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68FE7-A3DB-415F-B2CB-3FA0A3E9958F}" type="datetimeFigureOut">
              <a:rPr lang="it-IT" smtClean="0"/>
              <a:t>12/11/2020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E55E4-B059-4AEA-822B-0BFA0C7FB16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173447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F68FE7-A3DB-415F-B2CB-3FA0A3E9958F}" type="datetimeFigureOut">
              <a:rPr lang="it-IT" smtClean="0"/>
              <a:t>12/11/2020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1E55E4-B059-4AEA-822B-0BFA0C7FB16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187172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 smtClean="0"/>
              <a:t>PRIN 2020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9169981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Valutazioni passate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Progetto: 74/75</a:t>
            </a:r>
          </a:p>
          <a:p>
            <a:r>
              <a:rPr lang="it-IT" dirty="0" smtClean="0"/>
              <a:t>PI: 16/25</a:t>
            </a:r>
          </a:p>
          <a:p>
            <a:r>
              <a:rPr lang="it-IT" dirty="0" smtClean="0"/>
              <a:t>Vincitori INFN : </a:t>
            </a:r>
            <a:r>
              <a:rPr lang="it-IT" dirty="0" err="1" smtClean="0"/>
              <a:t>Pallavicini</a:t>
            </a:r>
            <a:r>
              <a:rPr lang="it-IT" dirty="0" smtClean="0"/>
              <a:t>, </a:t>
            </a:r>
            <a:r>
              <a:rPr lang="it-IT" dirty="0" err="1" smtClean="0"/>
              <a:t>Rolandi</a:t>
            </a:r>
            <a:r>
              <a:rPr lang="it-IT" dirty="0" smtClean="0"/>
              <a:t>, </a:t>
            </a:r>
            <a:r>
              <a:rPr lang="it-IT" dirty="0" err="1" smtClean="0"/>
              <a:t>Ferroni</a:t>
            </a:r>
            <a:r>
              <a:rPr lang="it-IT" dirty="0" smtClean="0"/>
              <a:t>, Gambino, Sagnotti….</a:t>
            </a:r>
          </a:p>
          <a:p>
            <a:r>
              <a:rPr lang="it-IT" dirty="0" smtClean="0"/>
              <a:t>Esclusi: </a:t>
            </a:r>
            <a:r>
              <a:rPr lang="it-IT" dirty="0" err="1" smtClean="0"/>
              <a:t>Tenchini</a:t>
            </a:r>
            <a:r>
              <a:rPr lang="it-IT" dirty="0" smtClean="0"/>
              <a:t>, Zoccoli…</a:t>
            </a:r>
          </a:p>
          <a:p>
            <a:r>
              <a:rPr lang="it-IT" dirty="0" smtClean="0"/>
              <a:t>Tutti potranno ripresentarsi nel 2020…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2963098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Vincoli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Progetti triennali</a:t>
            </a:r>
          </a:p>
          <a:p>
            <a:r>
              <a:rPr lang="it-IT" dirty="0" smtClean="0"/>
              <a:t>Settori ERC inclusi in  PE </a:t>
            </a:r>
            <a:r>
              <a:rPr lang="it-IT" dirty="0" smtClean="0">
                <a:sym typeface="Wingdings" panose="05000000000000000000" pitchFamily="2" charset="2"/>
              </a:rPr>
              <a:t></a:t>
            </a:r>
            <a:r>
              <a:rPr lang="it-IT" dirty="0" err="1" smtClean="0">
                <a:sym typeface="Wingdings" panose="05000000000000000000" pitchFamily="2" charset="2"/>
              </a:rPr>
              <a:t>max</a:t>
            </a:r>
            <a:r>
              <a:rPr lang="it-IT" dirty="0" smtClean="0">
                <a:sym typeface="Wingdings" panose="05000000000000000000" pitchFamily="2" charset="2"/>
              </a:rPr>
              <a:t> 1,2 </a:t>
            </a:r>
            <a:r>
              <a:rPr lang="it-IT" dirty="0" err="1" smtClean="0">
                <a:sym typeface="Wingdings" panose="05000000000000000000" pitchFamily="2" charset="2"/>
              </a:rPr>
              <a:t>Meuro</a:t>
            </a:r>
            <a:endParaRPr lang="it-IT" dirty="0" smtClean="0">
              <a:sym typeface="Wingdings" panose="05000000000000000000" pitchFamily="2" charset="2"/>
            </a:endParaRPr>
          </a:p>
          <a:p>
            <a:r>
              <a:rPr lang="it-IT" dirty="0" smtClean="0">
                <a:sym typeface="Wingdings" panose="05000000000000000000" pitchFamily="2" charset="2"/>
              </a:rPr>
              <a:t>Massimo 5 soggetti</a:t>
            </a:r>
          </a:p>
          <a:p>
            <a:r>
              <a:rPr lang="it-IT" dirty="0" smtClean="0">
                <a:sym typeface="Wingdings" panose="05000000000000000000" pitchFamily="2" charset="2"/>
              </a:rPr>
              <a:t>Diverse sezioni INFN confluiscono in un unico gruppo «INFN»</a:t>
            </a:r>
          </a:p>
          <a:p>
            <a:r>
              <a:rPr lang="it-IT" dirty="0" smtClean="0">
                <a:sym typeface="Wingdings" panose="05000000000000000000" pitchFamily="2" charset="2"/>
              </a:rPr>
              <a:t>Budget complessivo PE 62,6 </a:t>
            </a:r>
            <a:r>
              <a:rPr lang="it-IT" dirty="0" err="1" smtClean="0">
                <a:sym typeface="Wingdings" panose="05000000000000000000" pitchFamily="2" charset="2"/>
              </a:rPr>
              <a:t>Meuro</a:t>
            </a:r>
            <a:r>
              <a:rPr lang="it-IT" dirty="0" smtClean="0">
                <a:sym typeface="Wingdings" panose="05000000000000000000" pitchFamily="2" charset="2"/>
              </a:rPr>
              <a:t> </a:t>
            </a:r>
          </a:p>
          <a:p>
            <a:r>
              <a:rPr lang="it-IT" dirty="0" smtClean="0">
                <a:sym typeface="Wingdings" panose="05000000000000000000" pitchFamily="2" charset="2"/>
              </a:rPr>
              <a:t>10% budget riservato per PI &lt; 40 anni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848151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Criteri (1)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2132856"/>
            <a:ext cx="7512050" cy="2686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523921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Criteri (2)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400" y="1651000"/>
            <a:ext cx="7569200" cy="355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64436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Criteri (3)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2650" y="2130424"/>
            <a:ext cx="7505774" cy="26418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CasellaDiTesto 3"/>
          <p:cNvSpPr txBox="1"/>
          <p:nvPr/>
        </p:nvSpPr>
        <p:spPr>
          <a:xfrm>
            <a:off x="543009" y="5157192"/>
            <a:ext cx="863114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N.B.</a:t>
            </a:r>
          </a:p>
          <a:p>
            <a:r>
              <a:rPr lang="it-IT" dirty="0" smtClean="0"/>
              <a:t>Progetti che avranno meno di 15/20 sull’impatto sociale difficilmente verranno finanziati…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9541027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143000"/>
          </a:xfrm>
        </p:spPr>
        <p:txBody>
          <a:bodyPr/>
          <a:lstStyle/>
          <a:p>
            <a:r>
              <a:rPr lang="it-IT" dirty="0" smtClean="0"/>
              <a:t>Scheda valutatori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3725" y="1487884"/>
            <a:ext cx="6419850" cy="539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056609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Punteggio finale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2" y="1412776"/>
            <a:ext cx="10001662" cy="37236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985012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it-IT" dirty="0" smtClean="0"/>
              <a:t>Regole INFN (circolare)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484784"/>
            <a:ext cx="7778481" cy="52507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461414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Confronto 2017 &amp; previsioni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600200"/>
            <a:ext cx="8579296" cy="4525963"/>
          </a:xfrm>
        </p:spPr>
        <p:txBody>
          <a:bodyPr>
            <a:normAutofit fontScale="92500" lnSpcReduction="10000"/>
          </a:bodyPr>
          <a:lstStyle/>
          <a:p>
            <a:r>
              <a:rPr lang="it-IT" dirty="0" smtClean="0"/>
              <a:t>Fondi totali: 62,6/110 = 57% </a:t>
            </a:r>
          </a:p>
          <a:p>
            <a:r>
              <a:rPr lang="it-IT" dirty="0" smtClean="0"/>
              <a:t>Frazione su linea giovani maggiore (7,2%</a:t>
            </a:r>
            <a:r>
              <a:rPr lang="it-IT" dirty="0" smtClean="0">
                <a:sym typeface="Wingdings" panose="05000000000000000000" pitchFamily="2" charset="2"/>
              </a:rPr>
              <a:t></a:t>
            </a:r>
            <a:r>
              <a:rPr lang="it-IT" dirty="0" smtClean="0"/>
              <a:t>10%)</a:t>
            </a:r>
          </a:p>
          <a:p>
            <a:r>
              <a:rPr lang="it-IT" dirty="0" err="1" smtClean="0"/>
              <a:t>Max</a:t>
            </a:r>
            <a:r>
              <a:rPr lang="it-IT" dirty="0" smtClean="0"/>
              <a:t> costo invariato per progetti standard,  incrementato da 800k a 1,2Meuro per «giovani»</a:t>
            </a:r>
          </a:p>
          <a:p>
            <a:r>
              <a:rPr lang="it-IT" dirty="0" smtClean="0"/>
              <a:t>Su PE2 nel 2017 14 </a:t>
            </a:r>
            <a:r>
              <a:rPr lang="it-IT" dirty="0" err="1" smtClean="0"/>
              <a:t>Meuro</a:t>
            </a:r>
            <a:r>
              <a:rPr lang="it-IT" dirty="0" err="1" smtClean="0">
                <a:sym typeface="Wingdings" panose="05000000000000000000" pitchFamily="2" charset="2"/>
              </a:rPr>
              <a:t>attesi</a:t>
            </a:r>
            <a:r>
              <a:rPr lang="it-IT" dirty="0" smtClean="0">
                <a:sym typeface="Wingdings" panose="05000000000000000000" pitchFamily="2" charset="2"/>
              </a:rPr>
              <a:t> 7,6 </a:t>
            </a:r>
            <a:r>
              <a:rPr lang="it-IT" dirty="0" err="1" smtClean="0">
                <a:sym typeface="Wingdings" panose="05000000000000000000" pitchFamily="2" charset="2"/>
              </a:rPr>
              <a:t>Meuro</a:t>
            </a:r>
            <a:endParaRPr lang="it-IT" dirty="0" smtClean="0">
              <a:sym typeface="Wingdings" panose="05000000000000000000" pitchFamily="2" charset="2"/>
            </a:endParaRPr>
          </a:p>
          <a:p>
            <a:r>
              <a:rPr lang="it-IT" dirty="0" smtClean="0">
                <a:sym typeface="Wingdings" panose="05000000000000000000" pitchFamily="2" charset="2"/>
              </a:rPr>
              <a:t>Costo tipico progetti finanziati: Media 722 </a:t>
            </a:r>
            <a:r>
              <a:rPr lang="it-IT" dirty="0" err="1" smtClean="0">
                <a:sym typeface="Wingdings" panose="05000000000000000000" pitchFamily="2" charset="2"/>
              </a:rPr>
              <a:t>Meuro</a:t>
            </a:r>
            <a:r>
              <a:rPr lang="it-IT" dirty="0" smtClean="0">
                <a:sym typeface="Wingdings" panose="05000000000000000000" pitchFamily="2" charset="2"/>
              </a:rPr>
              <a:t>, Sigma 173 </a:t>
            </a:r>
            <a:r>
              <a:rPr lang="it-IT" dirty="0" err="1" smtClean="0">
                <a:sym typeface="Wingdings" panose="05000000000000000000" pitchFamily="2" charset="2"/>
              </a:rPr>
              <a:t>Meuro</a:t>
            </a:r>
            <a:r>
              <a:rPr lang="it-IT" dirty="0" smtClean="0">
                <a:sym typeface="Wingdings" panose="05000000000000000000" pitchFamily="2" charset="2"/>
              </a:rPr>
              <a:t>)</a:t>
            </a:r>
          </a:p>
          <a:p>
            <a:r>
              <a:rPr lang="it-IT" dirty="0" smtClean="0">
                <a:sym typeface="Wingdings" panose="05000000000000000000" pitchFamily="2" charset="2"/>
              </a:rPr>
              <a:t>Saranno finanziati circa </a:t>
            </a:r>
            <a:r>
              <a:rPr lang="it-IT" b="1" dirty="0" smtClean="0">
                <a:solidFill>
                  <a:srgbClr val="FF0000"/>
                </a:solidFill>
                <a:sym typeface="Wingdings" panose="05000000000000000000" pitchFamily="2" charset="2"/>
              </a:rPr>
              <a:t>10 progetti in totale</a:t>
            </a:r>
            <a:r>
              <a:rPr lang="it-IT" dirty="0" smtClean="0">
                <a:sym typeface="Wingdings" panose="05000000000000000000" pitchFamily="2" charset="2"/>
              </a:rPr>
              <a:t> nel 2020, di cui </a:t>
            </a:r>
            <a:r>
              <a:rPr lang="it-IT" dirty="0" smtClean="0">
                <a:solidFill>
                  <a:srgbClr val="FF0000"/>
                </a:solidFill>
                <a:sym typeface="Wingdings" panose="05000000000000000000" pitchFamily="2" charset="2"/>
              </a:rPr>
              <a:t>1</a:t>
            </a:r>
            <a:r>
              <a:rPr lang="it-IT" dirty="0" smtClean="0">
                <a:sym typeface="Wingdings" panose="05000000000000000000" pitchFamily="2" charset="2"/>
              </a:rPr>
              <a:t> su linea giovani.</a:t>
            </a:r>
          </a:p>
          <a:p>
            <a:endParaRPr lang="it-IT" dirty="0" smtClean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29213695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188</Words>
  <Application>Microsoft Office PowerPoint</Application>
  <PresentationFormat>Presentazione su schermo (4:3)</PresentationFormat>
  <Paragraphs>29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10</vt:i4>
      </vt:variant>
    </vt:vector>
  </HeadingPairs>
  <TitlesOfParts>
    <vt:vector size="11" baseType="lpstr">
      <vt:lpstr>Tema di Office</vt:lpstr>
      <vt:lpstr>PRIN 2020</vt:lpstr>
      <vt:lpstr>Vincoli</vt:lpstr>
      <vt:lpstr>Criteri (1)</vt:lpstr>
      <vt:lpstr>Criteri (2)</vt:lpstr>
      <vt:lpstr>Criteri (3)</vt:lpstr>
      <vt:lpstr>Scheda valutatori</vt:lpstr>
      <vt:lpstr>Punteggio finale</vt:lpstr>
      <vt:lpstr>Regole INFN (circolare)</vt:lpstr>
      <vt:lpstr>Confronto 2017 &amp; previsioni</vt:lpstr>
      <vt:lpstr>Valutazioni passate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PRIN 2020</dc:title>
  <dc:creator>Ambrosino</dc:creator>
  <cp:lastModifiedBy>Ambrosino</cp:lastModifiedBy>
  <cp:revision>9</cp:revision>
  <dcterms:created xsi:type="dcterms:W3CDTF">2020-11-12T09:25:20Z</dcterms:created>
  <dcterms:modified xsi:type="dcterms:W3CDTF">2020-11-12T10:13:28Z</dcterms:modified>
</cp:coreProperties>
</file>