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1123" r:id="rId2"/>
    <p:sldId id="1124" r:id="rId3"/>
    <p:sldId id="1125" r:id="rId4"/>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104" d="100"/>
          <a:sy n="104" d="100"/>
        </p:scale>
        <p:origin x="312"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5F4AC-5F5C-C248-A5AB-4991B0B17FC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F82C4B3-AAC9-7942-9A64-7ABAFC2274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0E68A8C-05E6-B445-8AFB-B0AFA1A16AAA}"/>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5" name="Footer Placeholder 4">
            <a:extLst>
              <a:ext uri="{FF2B5EF4-FFF2-40B4-BE49-F238E27FC236}">
                <a16:creationId xmlns:a16="http://schemas.microsoft.com/office/drawing/2014/main" id="{1D60FAE2-EE25-D446-92DF-C3F06B7A87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BB8E4B-7E71-1A49-9022-666BD9C0E2ED}"/>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409754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E7A04-5A81-E744-91E9-828DC9458CC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EA7746C-6B01-3E4E-9C72-015C7C5ED47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F02B015-2AC1-B147-B042-4846FB4E2B0A}"/>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5" name="Footer Placeholder 4">
            <a:extLst>
              <a:ext uri="{FF2B5EF4-FFF2-40B4-BE49-F238E27FC236}">
                <a16:creationId xmlns:a16="http://schemas.microsoft.com/office/drawing/2014/main" id="{56403896-A62E-A14B-A58E-2EBD5C1CE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72D818-97E1-8B40-A5A0-D49A6611FA96}"/>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221737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A404AA-A7BB-9E45-A7B3-3D102F866AD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588395F-0E5C-B14B-A337-C1831EF414E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409B04-03FF-3F44-A8EB-DB7723C01636}"/>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5" name="Footer Placeholder 4">
            <a:extLst>
              <a:ext uri="{FF2B5EF4-FFF2-40B4-BE49-F238E27FC236}">
                <a16:creationId xmlns:a16="http://schemas.microsoft.com/office/drawing/2014/main" id="{7E1C5F7A-CAEB-7C4A-AF0B-119F82CED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8422ED-71D7-8543-A924-9130F990E680}"/>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357683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F24FF-DDF1-F547-AEBE-30ADC2F750E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ADF9EDB-5B98-704E-BB19-6903DD71036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15980AC-F60A-3B48-BD52-E620A325AA2E}"/>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5" name="Footer Placeholder 4">
            <a:extLst>
              <a:ext uri="{FF2B5EF4-FFF2-40B4-BE49-F238E27FC236}">
                <a16:creationId xmlns:a16="http://schemas.microsoft.com/office/drawing/2014/main" id="{F2B92A2B-CCE4-A348-92AB-6A83C556B6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6CA23-133D-AB4A-9214-827B9597C6B5}"/>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350999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065D4-77CF-3B4D-BC47-126EA059BEF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14B336C-220B-024C-8B56-335A007DF9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7247315-FF63-7142-AC6E-EB9AE2C96CA9}"/>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5" name="Footer Placeholder 4">
            <a:extLst>
              <a:ext uri="{FF2B5EF4-FFF2-40B4-BE49-F238E27FC236}">
                <a16:creationId xmlns:a16="http://schemas.microsoft.com/office/drawing/2014/main" id="{1DC519CF-8B67-974F-A7AA-3FD0E3193D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66569-CBDB-E94C-9254-8DDA111C5466}"/>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426852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A870-661E-474C-BB55-A1126208687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B565A00-A60E-B14E-BDD4-667C12739B0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51435B3-09B4-5743-8F08-0F336B29537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2B316BE-E380-0A4E-97CB-983AE1EF32B5}"/>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6" name="Footer Placeholder 5">
            <a:extLst>
              <a:ext uri="{FF2B5EF4-FFF2-40B4-BE49-F238E27FC236}">
                <a16:creationId xmlns:a16="http://schemas.microsoft.com/office/drawing/2014/main" id="{873B11EE-8D08-924C-A0C4-E8A20F1631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C2E3DD-E9ED-4045-84E3-377116BC08E2}"/>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1189833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B1366-D7CC-FE4F-ABA0-E7B8273C96F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6A22253-A566-A245-AC86-18D97FA7F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A4D6A54-46B5-E245-B3D5-BD6138E7E5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5826C97-625B-2C49-A686-B6BC5EB55B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5C4FF7D-805A-9C40-84D0-78CCB563854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A3607F9-1865-3E43-8B3F-7CFD023F733A}"/>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8" name="Footer Placeholder 7">
            <a:extLst>
              <a:ext uri="{FF2B5EF4-FFF2-40B4-BE49-F238E27FC236}">
                <a16:creationId xmlns:a16="http://schemas.microsoft.com/office/drawing/2014/main" id="{5A803B02-12CB-1946-8193-92F0017102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383020-406A-7A49-BDD9-C90A6C9DCFFA}"/>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231876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B833-A927-BA49-8BCB-5C2ECCDF0B9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BE6B986-1473-A649-AF41-73E0AC8FDC24}"/>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4" name="Footer Placeholder 3">
            <a:extLst>
              <a:ext uri="{FF2B5EF4-FFF2-40B4-BE49-F238E27FC236}">
                <a16:creationId xmlns:a16="http://schemas.microsoft.com/office/drawing/2014/main" id="{E46A0E33-4ED4-0143-B12F-82869E548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D74182-3C30-2243-9A12-B7CC0D18158E}"/>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1667060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DEB62-9A5C-F04E-9591-5320952854AD}"/>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3" name="Footer Placeholder 2">
            <a:extLst>
              <a:ext uri="{FF2B5EF4-FFF2-40B4-BE49-F238E27FC236}">
                <a16:creationId xmlns:a16="http://schemas.microsoft.com/office/drawing/2014/main" id="{F3068294-7CC4-2048-BF40-F0BB1FA6FC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A9CAD8-87CB-0649-B535-8AF17A5DCC01}"/>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66892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A54A-F399-1C4E-815F-6E7079F382D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E6CFCE0-70C2-D747-ACA2-E2012E0043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2D199A6-9B37-1C49-A025-522EE142A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7B5577B-D48E-B141-B1C5-7B4C94EB974F}"/>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6" name="Footer Placeholder 5">
            <a:extLst>
              <a:ext uri="{FF2B5EF4-FFF2-40B4-BE49-F238E27FC236}">
                <a16:creationId xmlns:a16="http://schemas.microsoft.com/office/drawing/2014/main" id="{AB4665FC-665C-3245-96F2-40F9520826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DD332-EF81-894A-BEA9-7F383395FA60}"/>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87459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C3580-9435-B74F-8F09-3672E46F01C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999F0A3-DF30-5042-AD0E-9626F9F7EB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1FABBA-1BEE-8F4D-8E93-94A1803777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D18DD99-2A17-5043-865E-5F553D93A0BC}"/>
              </a:ext>
            </a:extLst>
          </p:cNvPr>
          <p:cNvSpPr>
            <a:spLocks noGrp="1"/>
          </p:cNvSpPr>
          <p:nvPr>
            <p:ph type="dt" sz="half" idx="10"/>
          </p:nvPr>
        </p:nvSpPr>
        <p:spPr/>
        <p:txBody>
          <a:bodyPr/>
          <a:lstStyle/>
          <a:p>
            <a:fld id="{F0A4978B-2192-0947-A45A-7C73B1519607}" type="datetimeFigureOut">
              <a:rPr lang="en-US" smtClean="0"/>
              <a:t>11/22/20</a:t>
            </a:fld>
            <a:endParaRPr lang="en-US"/>
          </a:p>
        </p:txBody>
      </p:sp>
      <p:sp>
        <p:nvSpPr>
          <p:cNvPr id="6" name="Footer Placeholder 5">
            <a:extLst>
              <a:ext uri="{FF2B5EF4-FFF2-40B4-BE49-F238E27FC236}">
                <a16:creationId xmlns:a16="http://schemas.microsoft.com/office/drawing/2014/main" id="{03004850-A798-CA40-970C-C3DA48BE59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C6738B-A213-B54D-BF7F-3D97632780D4}"/>
              </a:ext>
            </a:extLst>
          </p:cNvPr>
          <p:cNvSpPr>
            <a:spLocks noGrp="1"/>
          </p:cNvSpPr>
          <p:nvPr>
            <p:ph type="sldNum" sz="quarter" idx="12"/>
          </p:nvPr>
        </p:nvSpPr>
        <p:spPr/>
        <p:txBody>
          <a:bodyPr/>
          <a:lstStyle/>
          <a:p>
            <a:fld id="{6F4D82DF-BD6B-1F45-89F4-6175CC6F2A07}" type="slidenum">
              <a:rPr lang="en-US" smtClean="0"/>
              <a:t>‹#›</a:t>
            </a:fld>
            <a:endParaRPr lang="en-US"/>
          </a:p>
        </p:txBody>
      </p:sp>
    </p:spTree>
    <p:extLst>
      <p:ext uri="{BB962C8B-B14F-4D97-AF65-F5344CB8AC3E}">
        <p14:creationId xmlns:p14="http://schemas.microsoft.com/office/powerpoint/2010/main" val="537352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DD4F85-3C6D-D348-8B9D-4634A3739B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D5EADE8-318B-9846-9AFA-F9BCF0054A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EB3FD1-97FA-E945-AD9D-D9DE2743B4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4978B-2192-0947-A45A-7C73B1519607}" type="datetimeFigureOut">
              <a:rPr lang="en-US" smtClean="0"/>
              <a:t>11/22/20</a:t>
            </a:fld>
            <a:endParaRPr lang="en-US"/>
          </a:p>
        </p:txBody>
      </p:sp>
      <p:sp>
        <p:nvSpPr>
          <p:cNvPr id="5" name="Footer Placeholder 4">
            <a:extLst>
              <a:ext uri="{FF2B5EF4-FFF2-40B4-BE49-F238E27FC236}">
                <a16:creationId xmlns:a16="http://schemas.microsoft.com/office/drawing/2014/main" id="{91C77777-EC07-C746-ADDF-A20756D3B6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5A4466-B731-7F4A-B974-9B639B432C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D82DF-BD6B-1F45-89F4-6175CC6F2A07}" type="slidenum">
              <a:rPr lang="en-US" smtClean="0"/>
              <a:t>‹#›</a:t>
            </a:fld>
            <a:endParaRPr lang="en-US"/>
          </a:p>
        </p:txBody>
      </p:sp>
    </p:spTree>
    <p:extLst>
      <p:ext uri="{BB962C8B-B14F-4D97-AF65-F5344CB8AC3E}">
        <p14:creationId xmlns:p14="http://schemas.microsoft.com/office/powerpoint/2010/main" val="332399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E6B023-3E4F-4C4A-889B-D2E36B8FD2A0}"/>
              </a:ext>
            </a:extLst>
          </p:cNvPr>
          <p:cNvPicPr>
            <a:picLocks noChangeAspect="1"/>
          </p:cNvPicPr>
          <p:nvPr/>
        </p:nvPicPr>
        <p:blipFill>
          <a:blip r:embed="rId2"/>
          <a:stretch>
            <a:fillRect/>
          </a:stretch>
        </p:blipFill>
        <p:spPr>
          <a:xfrm>
            <a:off x="10739023" y="5815577"/>
            <a:ext cx="1449696" cy="1012706"/>
          </a:xfrm>
          <a:prstGeom prst="rect">
            <a:avLst/>
          </a:prstGeom>
        </p:spPr>
      </p:pic>
      <p:sp>
        <p:nvSpPr>
          <p:cNvPr id="6" name="Title 1">
            <a:extLst>
              <a:ext uri="{FF2B5EF4-FFF2-40B4-BE49-F238E27FC236}">
                <a16:creationId xmlns:a16="http://schemas.microsoft.com/office/drawing/2014/main" id="{EF5EB96E-4CB3-9447-B85C-F1F017B5D8C5}"/>
              </a:ext>
            </a:extLst>
          </p:cNvPr>
          <p:cNvSpPr>
            <a:spLocks noGrp="1"/>
          </p:cNvSpPr>
          <p:nvPr>
            <p:ph type="title"/>
          </p:nvPr>
        </p:nvSpPr>
        <p:spPr>
          <a:xfrm>
            <a:off x="0" y="0"/>
            <a:ext cx="10515600" cy="701731"/>
          </a:xfrm>
        </p:spPr>
        <p:txBody>
          <a:bodyPr anchor="t">
            <a:spAutoFit/>
          </a:bodyPr>
          <a:lstStyle/>
          <a:p>
            <a:r>
              <a:rPr lang="en-US" dirty="0" err="1">
                <a:solidFill>
                  <a:schemeClr val="accent1">
                    <a:lumMod val="50000"/>
                  </a:schemeClr>
                </a:solidFill>
                <a:effectLst>
                  <a:outerShdw blurRad="50800" dist="38100" dir="2700000" algn="tl" rotWithShape="0">
                    <a:prstClr val="black">
                      <a:alpha val="40000"/>
                    </a:prstClr>
                  </a:outerShdw>
                </a:effectLst>
              </a:rPr>
              <a:t>Sezione</a:t>
            </a:r>
            <a:r>
              <a:rPr lang="en-US" dirty="0">
                <a:solidFill>
                  <a:schemeClr val="accent1">
                    <a:lumMod val="50000"/>
                  </a:schemeClr>
                </a:solidFill>
                <a:effectLst>
                  <a:outerShdw blurRad="50800" dist="38100" dir="2700000" algn="tl" rotWithShape="0">
                    <a:prstClr val="black">
                      <a:alpha val="40000"/>
                    </a:prstClr>
                  </a:outerShdw>
                </a:effectLst>
              </a:rPr>
              <a:t> di  Bologna</a:t>
            </a:r>
          </a:p>
        </p:txBody>
      </p:sp>
      <p:sp>
        <p:nvSpPr>
          <p:cNvPr id="7" name="Footer Placeholder 2">
            <a:extLst>
              <a:ext uri="{FF2B5EF4-FFF2-40B4-BE49-F238E27FC236}">
                <a16:creationId xmlns:a16="http://schemas.microsoft.com/office/drawing/2014/main" id="{F6CC548C-F2C0-DE4F-831C-52729C99785B}"/>
              </a:ext>
            </a:extLst>
          </p:cNvPr>
          <p:cNvSpPr>
            <a:spLocks noGrp="1"/>
          </p:cNvSpPr>
          <p:nvPr>
            <p:ph type="ftr" sz="quarter" idx="11"/>
          </p:nvPr>
        </p:nvSpPr>
        <p:spPr bwMode="auto">
          <a:xfrm>
            <a:off x="3950755" y="6490086"/>
            <a:ext cx="4290489" cy="365125"/>
          </a:xfrm>
        </p:spPr>
        <p:txBody>
          <a:bodyPr/>
          <a:lstStyle/>
          <a:p>
            <a:pPr>
              <a:defRPr/>
            </a:pPr>
            <a:r>
              <a:rPr lang="en-GB" dirty="0"/>
              <a:t>n_TOF meeting </a:t>
            </a:r>
            <a:r>
              <a:rPr lang="en-GB" dirty="0" err="1"/>
              <a:t>nazionale</a:t>
            </a:r>
            <a:r>
              <a:rPr lang="en-GB" dirty="0"/>
              <a:t> - 23 November 2020</a:t>
            </a:r>
            <a:endParaRPr lang="en-US" dirty="0"/>
          </a:p>
        </p:txBody>
      </p:sp>
      <p:sp>
        <p:nvSpPr>
          <p:cNvPr id="2" name="TextBox 1">
            <a:extLst>
              <a:ext uri="{FF2B5EF4-FFF2-40B4-BE49-F238E27FC236}">
                <a16:creationId xmlns:a16="http://schemas.microsoft.com/office/drawing/2014/main" id="{0B73C640-E914-A74A-81F7-FCFBD6D93F56}"/>
              </a:ext>
            </a:extLst>
          </p:cNvPr>
          <p:cNvSpPr txBox="1"/>
          <p:nvPr/>
        </p:nvSpPr>
        <p:spPr>
          <a:xfrm>
            <a:off x="568322" y="985264"/>
            <a:ext cx="11252376" cy="923330"/>
          </a:xfrm>
          <a:prstGeom prst="rect">
            <a:avLst/>
          </a:prstGeom>
          <a:noFill/>
        </p:spPr>
        <p:txBody>
          <a:bodyPr wrap="none" rtlCol="0">
            <a:spAutoFit/>
          </a:bodyPr>
          <a:lstStyle/>
          <a:p>
            <a:r>
              <a:rPr lang="it-IT" b="1" dirty="0"/>
              <a:t>Simulazioni MCNP</a:t>
            </a:r>
            <a:r>
              <a:rPr lang="it-IT" dirty="0"/>
              <a:t> (Patrizio Console </a:t>
            </a:r>
            <a:r>
              <a:rPr lang="it-IT" dirty="0" err="1"/>
              <a:t>Camprini</a:t>
            </a:r>
            <a:r>
              <a:rPr lang="it-IT" dirty="0"/>
              <a:t>)</a:t>
            </a:r>
            <a:endParaRPr lang="it-IT" b="1" dirty="0"/>
          </a:p>
          <a:p>
            <a:r>
              <a:rPr lang="it-IT" dirty="0"/>
              <a:t>- prosecuzione degli scambi con Elisa </a:t>
            </a:r>
            <a:r>
              <a:rPr lang="it-IT" dirty="0" err="1"/>
              <a:t>Pirovano</a:t>
            </a:r>
            <a:r>
              <a:rPr lang="it-IT" dirty="0"/>
              <a:t> (PTB) e di calcoli comparati per energia depositata su rivelatori tipo PRT</a:t>
            </a:r>
          </a:p>
          <a:p>
            <a:r>
              <a:rPr lang="it-IT" dirty="0"/>
              <a:t>- sul setup per la misura di interazione neutrone-neutrone </a:t>
            </a:r>
          </a:p>
        </p:txBody>
      </p:sp>
      <p:sp>
        <p:nvSpPr>
          <p:cNvPr id="3" name="TextBox 2">
            <a:extLst>
              <a:ext uri="{FF2B5EF4-FFF2-40B4-BE49-F238E27FC236}">
                <a16:creationId xmlns:a16="http://schemas.microsoft.com/office/drawing/2014/main" id="{E1DEC1C4-6E0A-5245-9C0A-DCB8FB1990D4}"/>
              </a:ext>
            </a:extLst>
          </p:cNvPr>
          <p:cNvSpPr txBox="1"/>
          <p:nvPr/>
        </p:nvSpPr>
        <p:spPr>
          <a:xfrm>
            <a:off x="568322" y="2255192"/>
            <a:ext cx="8242641" cy="1200329"/>
          </a:xfrm>
          <a:prstGeom prst="rect">
            <a:avLst/>
          </a:prstGeom>
          <a:noFill/>
        </p:spPr>
        <p:txBody>
          <a:bodyPr wrap="none" rtlCol="0">
            <a:spAutoFit/>
          </a:bodyPr>
          <a:lstStyle/>
          <a:p>
            <a:r>
              <a:rPr lang="it-IT" b="1" dirty="0"/>
              <a:t>Calcoli di  sezioni d' urto di fissione </a:t>
            </a:r>
            <a:r>
              <a:rPr lang="it-IT" dirty="0"/>
              <a:t>(Alberto Ventura)</a:t>
            </a:r>
            <a:endParaRPr lang="it-IT" b="1" dirty="0"/>
          </a:p>
          <a:p>
            <a:r>
              <a:rPr lang="it-IT" dirty="0"/>
              <a:t>- Empire per la reazione Th-230(</a:t>
            </a:r>
            <a:r>
              <a:rPr lang="it-IT" dirty="0" err="1"/>
              <a:t>n,f</a:t>
            </a:r>
            <a:r>
              <a:rPr lang="it-IT" dirty="0"/>
              <a:t>)  fino a 20 </a:t>
            </a:r>
            <a:r>
              <a:rPr lang="it-IT" dirty="0" err="1"/>
              <a:t>MeV</a:t>
            </a:r>
            <a:endParaRPr lang="it-IT" dirty="0"/>
          </a:p>
          <a:p>
            <a:r>
              <a:rPr lang="it-IT" dirty="0"/>
              <a:t>- INCL/ABLA07 per le reazioni  Th-232(</a:t>
            </a:r>
            <a:r>
              <a:rPr lang="it-IT" dirty="0" err="1"/>
              <a:t>n,f</a:t>
            </a:r>
            <a:r>
              <a:rPr lang="it-IT" dirty="0"/>
              <a:t>) e U-233(</a:t>
            </a:r>
            <a:r>
              <a:rPr lang="it-IT" dirty="0" err="1"/>
              <a:t>n,f</a:t>
            </a:r>
            <a:r>
              <a:rPr lang="it-IT" dirty="0"/>
              <a:t>) fra 200 </a:t>
            </a:r>
            <a:r>
              <a:rPr lang="it-IT" dirty="0" err="1"/>
              <a:t>MeV</a:t>
            </a:r>
            <a:r>
              <a:rPr lang="it-IT" dirty="0"/>
              <a:t> e 1 GeV</a:t>
            </a:r>
          </a:p>
          <a:p>
            <a:r>
              <a:rPr lang="it-IT" dirty="0"/>
              <a:t>- attività futura:   calcoli INCL/ABLA07 per la reazione  U-235(</a:t>
            </a:r>
            <a:r>
              <a:rPr lang="it-IT" dirty="0" err="1"/>
              <a:t>n,f</a:t>
            </a:r>
            <a:r>
              <a:rPr lang="it-IT" dirty="0"/>
              <a:t>) fra 200 </a:t>
            </a:r>
            <a:r>
              <a:rPr lang="it-IT" dirty="0" err="1"/>
              <a:t>MeV</a:t>
            </a:r>
            <a:r>
              <a:rPr lang="it-IT" dirty="0"/>
              <a:t> e 1 GeV</a:t>
            </a:r>
          </a:p>
        </p:txBody>
      </p:sp>
      <p:pic>
        <p:nvPicPr>
          <p:cNvPr id="9" name="Picture 2" descr="INFN">
            <a:extLst>
              <a:ext uri="{FF2B5EF4-FFF2-40B4-BE49-F238E27FC236}">
                <a16:creationId xmlns:a16="http://schemas.microsoft.com/office/drawing/2014/main" id="{F7BE3F90-429D-1A40-9040-84995D7991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6709"/>
          <a:stretch/>
        </p:blipFill>
        <p:spPr bwMode="auto">
          <a:xfrm>
            <a:off x="251137" y="6002348"/>
            <a:ext cx="1355242" cy="62589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C464902-2AAA-8944-A325-6265C8114F01}"/>
              </a:ext>
            </a:extLst>
          </p:cNvPr>
          <p:cNvSpPr txBox="1"/>
          <p:nvPr/>
        </p:nvSpPr>
        <p:spPr>
          <a:xfrm>
            <a:off x="568322" y="4066933"/>
            <a:ext cx="9844746" cy="1200329"/>
          </a:xfrm>
          <a:prstGeom prst="rect">
            <a:avLst/>
          </a:prstGeom>
          <a:noFill/>
        </p:spPr>
        <p:txBody>
          <a:bodyPr wrap="none" rtlCol="0">
            <a:spAutoFit/>
          </a:bodyPr>
          <a:lstStyle/>
          <a:p>
            <a:r>
              <a:rPr lang="it-IT" b="1" dirty="0"/>
              <a:t>Molibdeno</a:t>
            </a:r>
            <a:r>
              <a:rPr lang="it-IT" dirty="0"/>
              <a:t> (AM, Cristian Massimi, Riccardo </a:t>
            </a:r>
            <a:r>
              <a:rPr lang="it-IT" dirty="0" err="1"/>
              <a:t>Mucciola</a:t>
            </a:r>
            <a:r>
              <a:rPr lang="it-IT" dirty="0"/>
              <a:t>)</a:t>
            </a:r>
          </a:p>
          <a:p>
            <a:pPr marL="285750" indent="-285750">
              <a:buFontTx/>
              <a:buChar char="-"/>
            </a:pPr>
            <a:r>
              <a:rPr lang="it-IT" dirty="0"/>
              <a:t>Proposta di misura presentata all’INTC (3-4 novembre 2020) e accettata</a:t>
            </a:r>
          </a:p>
          <a:p>
            <a:pPr marL="285750" indent="-285750">
              <a:buFontTx/>
              <a:buChar char="-"/>
            </a:pPr>
            <a:r>
              <a:rPr lang="it-IT" dirty="0"/>
              <a:t>Proposta di misura su Mo-95 a JRC-Geel sottomessa</a:t>
            </a:r>
          </a:p>
          <a:p>
            <a:pPr marL="285750" indent="-285750">
              <a:buFontTx/>
              <a:buChar char="-"/>
            </a:pPr>
            <a:r>
              <a:rPr lang="it-IT" dirty="0"/>
              <a:t>Ordini per l’acquisto dei campioni di Mo-94 (completato). Mo-95 e Mo-96 in fase finale di definizione</a:t>
            </a:r>
          </a:p>
        </p:txBody>
      </p:sp>
    </p:spTree>
    <p:extLst>
      <p:ext uri="{BB962C8B-B14F-4D97-AF65-F5344CB8AC3E}">
        <p14:creationId xmlns:p14="http://schemas.microsoft.com/office/powerpoint/2010/main" val="666906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E6B023-3E4F-4C4A-889B-D2E36B8FD2A0}"/>
              </a:ext>
            </a:extLst>
          </p:cNvPr>
          <p:cNvPicPr>
            <a:picLocks noChangeAspect="1"/>
          </p:cNvPicPr>
          <p:nvPr/>
        </p:nvPicPr>
        <p:blipFill>
          <a:blip r:embed="rId2"/>
          <a:stretch>
            <a:fillRect/>
          </a:stretch>
        </p:blipFill>
        <p:spPr>
          <a:xfrm>
            <a:off x="10739023" y="5815577"/>
            <a:ext cx="1449696" cy="1012706"/>
          </a:xfrm>
          <a:prstGeom prst="rect">
            <a:avLst/>
          </a:prstGeom>
        </p:spPr>
      </p:pic>
      <p:sp>
        <p:nvSpPr>
          <p:cNvPr id="6" name="Title 1">
            <a:extLst>
              <a:ext uri="{FF2B5EF4-FFF2-40B4-BE49-F238E27FC236}">
                <a16:creationId xmlns:a16="http://schemas.microsoft.com/office/drawing/2014/main" id="{EF5EB96E-4CB3-9447-B85C-F1F017B5D8C5}"/>
              </a:ext>
            </a:extLst>
          </p:cNvPr>
          <p:cNvSpPr>
            <a:spLocks noGrp="1"/>
          </p:cNvSpPr>
          <p:nvPr>
            <p:ph type="title"/>
          </p:nvPr>
        </p:nvSpPr>
        <p:spPr>
          <a:xfrm>
            <a:off x="0" y="0"/>
            <a:ext cx="10515600" cy="701731"/>
          </a:xfrm>
        </p:spPr>
        <p:txBody>
          <a:bodyPr anchor="t">
            <a:spAutoFit/>
          </a:bodyPr>
          <a:lstStyle/>
          <a:p>
            <a:r>
              <a:rPr lang="en-US" dirty="0" err="1">
                <a:solidFill>
                  <a:schemeClr val="accent1">
                    <a:lumMod val="50000"/>
                  </a:schemeClr>
                </a:solidFill>
                <a:effectLst>
                  <a:outerShdw blurRad="50800" dist="38100" dir="2700000" algn="tl" rotWithShape="0">
                    <a:prstClr val="black">
                      <a:alpha val="40000"/>
                    </a:prstClr>
                  </a:outerShdw>
                </a:effectLst>
              </a:rPr>
              <a:t>Sezione</a:t>
            </a:r>
            <a:r>
              <a:rPr lang="en-US" dirty="0">
                <a:solidFill>
                  <a:schemeClr val="accent1">
                    <a:lumMod val="50000"/>
                  </a:schemeClr>
                </a:solidFill>
                <a:effectLst>
                  <a:outerShdw blurRad="50800" dist="38100" dir="2700000" algn="tl" rotWithShape="0">
                    <a:prstClr val="black">
                      <a:alpha val="40000"/>
                    </a:prstClr>
                  </a:outerShdw>
                </a:effectLst>
              </a:rPr>
              <a:t> di  Bologna</a:t>
            </a:r>
          </a:p>
        </p:txBody>
      </p:sp>
      <p:sp>
        <p:nvSpPr>
          <p:cNvPr id="7" name="Footer Placeholder 2">
            <a:extLst>
              <a:ext uri="{FF2B5EF4-FFF2-40B4-BE49-F238E27FC236}">
                <a16:creationId xmlns:a16="http://schemas.microsoft.com/office/drawing/2014/main" id="{F6CC548C-F2C0-DE4F-831C-52729C99785B}"/>
              </a:ext>
            </a:extLst>
          </p:cNvPr>
          <p:cNvSpPr>
            <a:spLocks noGrp="1"/>
          </p:cNvSpPr>
          <p:nvPr>
            <p:ph type="ftr" sz="quarter" idx="11"/>
          </p:nvPr>
        </p:nvSpPr>
        <p:spPr bwMode="auto">
          <a:xfrm>
            <a:off x="3950755" y="6490086"/>
            <a:ext cx="4290489" cy="365125"/>
          </a:xfrm>
        </p:spPr>
        <p:txBody>
          <a:bodyPr/>
          <a:lstStyle/>
          <a:p>
            <a:pPr>
              <a:defRPr/>
            </a:pPr>
            <a:r>
              <a:rPr lang="en-GB" dirty="0"/>
              <a:t>n_TOF meeting </a:t>
            </a:r>
            <a:r>
              <a:rPr lang="en-GB" dirty="0" err="1"/>
              <a:t>nazionale</a:t>
            </a:r>
            <a:r>
              <a:rPr lang="en-GB" dirty="0"/>
              <a:t> - 23 November 2020</a:t>
            </a:r>
            <a:endParaRPr lang="en-US" dirty="0"/>
          </a:p>
        </p:txBody>
      </p:sp>
      <p:sp>
        <p:nvSpPr>
          <p:cNvPr id="8" name="TextBox 7">
            <a:extLst>
              <a:ext uri="{FF2B5EF4-FFF2-40B4-BE49-F238E27FC236}">
                <a16:creationId xmlns:a16="http://schemas.microsoft.com/office/drawing/2014/main" id="{296052C7-9A24-3542-AF83-88C3C85EC306}"/>
              </a:ext>
            </a:extLst>
          </p:cNvPr>
          <p:cNvSpPr txBox="1"/>
          <p:nvPr/>
        </p:nvSpPr>
        <p:spPr>
          <a:xfrm>
            <a:off x="531527" y="817081"/>
            <a:ext cx="11128943" cy="3970318"/>
          </a:xfrm>
          <a:prstGeom prst="rect">
            <a:avLst/>
          </a:prstGeom>
          <a:noFill/>
        </p:spPr>
        <p:txBody>
          <a:bodyPr wrap="square" rtlCol="0">
            <a:spAutoFit/>
          </a:bodyPr>
          <a:lstStyle/>
          <a:p>
            <a:r>
              <a:rPr lang="it-IT" b="1" dirty="0"/>
              <a:t>PRT</a:t>
            </a:r>
            <a:r>
              <a:rPr lang="it-IT" dirty="0"/>
              <a:t> (Alice Manna, Cristian Massimi et al.) </a:t>
            </a:r>
          </a:p>
          <a:p>
            <a:endParaRPr lang="it-IT" dirty="0"/>
          </a:p>
          <a:p>
            <a:r>
              <a:rPr lang="it-IT" dirty="0"/>
              <a:t>PPAC (miglior discriminazione tra gli eventi di fissione e gli eventi di </a:t>
            </a:r>
            <a:r>
              <a:rPr lang="it-IT" dirty="0" err="1"/>
              <a:t>multiframmentazione</a:t>
            </a:r>
            <a:r>
              <a:rPr lang="it-IT" dirty="0"/>
              <a:t> ad alta energia) </a:t>
            </a:r>
          </a:p>
          <a:p>
            <a:r>
              <a:rPr lang="it-IT" dirty="0"/>
              <a:t>Correzioni per i vari contaminanti presenti nel target di U l'anisotropia delle distribuzioni angolari dei prodotti di fissione. Per quest'ultima sono stati utilizzati i dati pubblicati da </a:t>
            </a:r>
            <a:r>
              <a:rPr lang="it-IT" dirty="0" err="1"/>
              <a:t>Kleinrath</a:t>
            </a:r>
            <a:r>
              <a:rPr lang="it-IT" dirty="0"/>
              <a:t> (Los Alamos, 2019) che hanno un andamento molto simile a quelli di </a:t>
            </a:r>
            <a:r>
              <a:rPr lang="it-IT" dirty="0" err="1"/>
              <a:t>Vobeyev</a:t>
            </a:r>
            <a:r>
              <a:rPr lang="it-IT" dirty="0"/>
              <a:t> ma molto più smussato.</a:t>
            </a:r>
          </a:p>
          <a:p>
            <a:endParaRPr lang="it-IT" dirty="0"/>
          </a:p>
          <a:p>
            <a:r>
              <a:rPr lang="it-IT" dirty="0"/>
              <a:t>Telescopi </a:t>
            </a:r>
          </a:p>
          <a:p>
            <a:r>
              <a:rPr lang="it-IT" dirty="0"/>
              <a:t>- il codice che meglio riproduce la sezione d'urto </a:t>
            </a:r>
            <a:r>
              <a:rPr lang="it-IT" dirty="0" err="1"/>
              <a:t>n-p</a:t>
            </a:r>
            <a:r>
              <a:rPr lang="it-IT" dirty="0"/>
              <a:t> è GEANT</a:t>
            </a:r>
          </a:p>
          <a:p>
            <a:r>
              <a:rPr lang="it-IT" dirty="0"/>
              <a:t>- estratto il flusso con il primo telescopio utilizzando tutta la statistica, 3 i bersagli di polietilene (1,2 e 5 mm) </a:t>
            </a:r>
            <a:br>
              <a:rPr lang="it-IT" dirty="0"/>
            </a:br>
            <a:r>
              <a:rPr lang="it-IT" dirty="0"/>
              <a:t>  (correggendo solo per il </a:t>
            </a:r>
            <a:r>
              <a:rPr lang="it-IT" dirty="0" err="1"/>
              <a:t>deadtime</a:t>
            </a:r>
            <a:r>
              <a:rPr lang="it-IT" dirty="0"/>
              <a:t> dei rivelatori). </a:t>
            </a:r>
          </a:p>
          <a:p>
            <a:r>
              <a:rPr lang="it-IT" dirty="0"/>
              <a:t>- simulazioni per il telescopio per le alte energie che prevedono nella geometria inserita sia il bersaglio dietro (quello guardato appunto dal rivelatore che ci interessa) che il primo bersaglio di Polietilene (che fornisce un BG non trascurabile) e il primo telescopio. Primi risultati incoraggianti. </a:t>
            </a:r>
          </a:p>
        </p:txBody>
      </p:sp>
      <p:pic>
        <p:nvPicPr>
          <p:cNvPr id="10" name="Picture 2" descr="INFN">
            <a:extLst>
              <a:ext uri="{FF2B5EF4-FFF2-40B4-BE49-F238E27FC236}">
                <a16:creationId xmlns:a16="http://schemas.microsoft.com/office/drawing/2014/main" id="{FE0EE7DC-2160-FA4D-B7E8-AC1292ECA07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6709"/>
          <a:stretch/>
        </p:blipFill>
        <p:spPr bwMode="auto">
          <a:xfrm>
            <a:off x="251137" y="6002348"/>
            <a:ext cx="1355242" cy="625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988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5EB96E-4CB3-9447-B85C-F1F017B5D8C5}"/>
              </a:ext>
            </a:extLst>
          </p:cNvPr>
          <p:cNvSpPr>
            <a:spLocks noGrp="1"/>
          </p:cNvSpPr>
          <p:nvPr>
            <p:ph type="title"/>
          </p:nvPr>
        </p:nvSpPr>
        <p:spPr>
          <a:xfrm>
            <a:off x="0" y="0"/>
            <a:ext cx="10515600" cy="701731"/>
          </a:xfrm>
        </p:spPr>
        <p:txBody>
          <a:bodyPr anchor="t">
            <a:spAutoFit/>
          </a:bodyPr>
          <a:lstStyle/>
          <a:p>
            <a:r>
              <a:rPr lang="en-US" dirty="0" err="1">
                <a:solidFill>
                  <a:schemeClr val="accent1">
                    <a:lumMod val="50000"/>
                  </a:schemeClr>
                </a:solidFill>
                <a:effectLst>
                  <a:outerShdw blurRad="50800" dist="38100" dir="2700000" algn="tl" rotWithShape="0">
                    <a:prstClr val="black">
                      <a:alpha val="40000"/>
                    </a:prstClr>
                  </a:outerShdw>
                </a:effectLst>
              </a:rPr>
              <a:t>Sezione</a:t>
            </a:r>
            <a:r>
              <a:rPr lang="en-US" dirty="0">
                <a:solidFill>
                  <a:schemeClr val="accent1">
                    <a:lumMod val="50000"/>
                  </a:schemeClr>
                </a:solidFill>
                <a:effectLst>
                  <a:outerShdw blurRad="50800" dist="38100" dir="2700000" algn="tl" rotWithShape="0">
                    <a:prstClr val="black">
                      <a:alpha val="40000"/>
                    </a:prstClr>
                  </a:outerShdw>
                </a:effectLst>
              </a:rPr>
              <a:t> di  Bologna</a:t>
            </a:r>
          </a:p>
        </p:txBody>
      </p:sp>
      <p:sp>
        <p:nvSpPr>
          <p:cNvPr id="7" name="Footer Placeholder 2">
            <a:extLst>
              <a:ext uri="{FF2B5EF4-FFF2-40B4-BE49-F238E27FC236}">
                <a16:creationId xmlns:a16="http://schemas.microsoft.com/office/drawing/2014/main" id="{F6CC548C-F2C0-DE4F-831C-52729C99785B}"/>
              </a:ext>
            </a:extLst>
          </p:cNvPr>
          <p:cNvSpPr>
            <a:spLocks noGrp="1"/>
          </p:cNvSpPr>
          <p:nvPr>
            <p:ph type="ftr" sz="quarter" idx="11"/>
          </p:nvPr>
        </p:nvSpPr>
        <p:spPr bwMode="auto">
          <a:xfrm>
            <a:off x="3950755" y="6490086"/>
            <a:ext cx="4290489" cy="365125"/>
          </a:xfrm>
        </p:spPr>
        <p:txBody>
          <a:bodyPr/>
          <a:lstStyle/>
          <a:p>
            <a:pPr>
              <a:defRPr/>
            </a:pPr>
            <a:r>
              <a:rPr lang="en-GB" dirty="0"/>
              <a:t>n_TOF meeting </a:t>
            </a:r>
            <a:r>
              <a:rPr lang="en-GB" dirty="0" err="1"/>
              <a:t>nazionale</a:t>
            </a:r>
            <a:r>
              <a:rPr lang="en-GB" dirty="0"/>
              <a:t> - 23 November 2020</a:t>
            </a:r>
            <a:endParaRPr lang="en-US" dirty="0"/>
          </a:p>
        </p:txBody>
      </p:sp>
      <p:pic>
        <p:nvPicPr>
          <p:cNvPr id="10" name="Picture 2" descr="INFN">
            <a:extLst>
              <a:ext uri="{FF2B5EF4-FFF2-40B4-BE49-F238E27FC236}">
                <a16:creationId xmlns:a16="http://schemas.microsoft.com/office/drawing/2014/main" id="{FE0EE7DC-2160-FA4D-B7E8-AC1292ECA0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6709"/>
          <a:stretch/>
        </p:blipFill>
        <p:spPr bwMode="auto">
          <a:xfrm>
            <a:off x="251137" y="6002348"/>
            <a:ext cx="1355242" cy="62589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hart&#10;&#10;Description automatically generated">
            <a:extLst>
              <a:ext uri="{FF2B5EF4-FFF2-40B4-BE49-F238E27FC236}">
                <a16:creationId xmlns:a16="http://schemas.microsoft.com/office/drawing/2014/main" id="{0B473D02-F04A-044D-B681-134A508D8075}"/>
              </a:ext>
            </a:extLst>
          </p:cNvPr>
          <p:cNvPicPr>
            <a:picLocks noChangeAspect="1"/>
          </p:cNvPicPr>
          <p:nvPr/>
        </p:nvPicPr>
        <p:blipFill>
          <a:blip r:embed="rId3"/>
          <a:stretch>
            <a:fillRect/>
          </a:stretch>
        </p:blipFill>
        <p:spPr>
          <a:xfrm>
            <a:off x="4553469" y="457199"/>
            <a:ext cx="7134319" cy="6398011"/>
          </a:xfrm>
          <a:prstGeom prst="rect">
            <a:avLst/>
          </a:prstGeom>
        </p:spPr>
      </p:pic>
      <p:pic>
        <p:nvPicPr>
          <p:cNvPr id="4" name="Picture 3">
            <a:extLst>
              <a:ext uri="{FF2B5EF4-FFF2-40B4-BE49-F238E27FC236}">
                <a16:creationId xmlns:a16="http://schemas.microsoft.com/office/drawing/2014/main" id="{04E6B023-3E4F-4C4A-889B-D2E36B8FD2A0}"/>
              </a:ext>
            </a:extLst>
          </p:cNvPr>
          <p:cNvPicPr>
            <a:picLocks noChangeAspect="1"/>
          </p:cNvPicPr>
          <p:nvPr/>
        </p:nvPicPr>
        <p:blipFill>
          <a:blip r:embed="rId4"/>
          <a:stretch>
            <a:fillRect/>
          </a:stretch>
        </p:blipFill>
        <p:spPr>
          <a:xfrm>
            <a:off x="10739023" y="5815577"/>
            <a:ext cx="1449696" cy="1012706"/>
          </a:xfrm>
          <a:prstGeom prst="rect">
            <a:avLst/>
          </a:prstGeom>
        </p:spPr>
      </p:pic>
    </p:spTree>
    <p:extLst>
      <p:ext uri="{BB962C8B-B14F-4D97-AF65-F5344CB8AC3E}">
        <p14:creationId xmlns:p14="http://schemas.microsoft.com/office/powerpoint/2010/main" val="2429567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1095</TotalTime>
  <Words>374</Words>
  <Application>Microsoft Macintosh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Sezione di  Bologna</vt:lpstr>
      <vt:lpstr>Sezione di  Bologna</vt:lpstr>
      <vt:lpstr>Sezione di  Bologna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END</dc:title>
  <dc:creator>Alberto Mengoni</dc:creator>
  <cp:lastModifiedBy>Alberto Mengoni</cp:lastModifiedBy>
  <cp:revision>11</cp:revision>
  <dcterms:created xsi:type="dcterms:W3CDTF">2020-11-22T15:49:54Z</dcterms:created>
  <dcterms:modified xsi:type="dcterms:W3CDTF">2020-11-23T10:05:32Z</dcterms:modified>
</cp:coreProperties>
</file>