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259" r:id="rId3"/>
    <p:sldId id="269" r:id="rId4"/>
    <p:sldId id="267" r:id="rId5"/>
    <p:sldId id="261" r:id="rId6"/>
    <p:sldId id="262" r:id="rId7"/>
    <p:sldId id="268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BFBFBF"/>
    <a:srgbClr val="FF00FF"/>
    <a:srgbClr val="00FF00"/>
    <a:srgbClr val="00D028"/>
    <a:srgbClr val="FF0000"/>
    <a:srgbClr val="7E0000"/>
    <a:srgbClr val="C000B7"/>
    <a:srgbClr val="006600"/>
    <a:srgbClr val="DA7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0" autoAdjust="0"/>
    <p:restoredTop sz="89926" autoAdjust="0"/>
  </p:normalViewPr>
  <p:slideViewPr>
    <p:cSldViewPr>
      <p:cViewPr varScale="1">
        <p:scale>
          <a:sx n="69" d="100"/>
          <a:sy n="69" d="100"/>
        </p:scale>
        <p:origin x="105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4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69D36-EBB5-49D4-83AB-AFF4A074A9C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95A2-0858-4669-882E-715F3C314E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78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C5685-8090-4217-A782-0FA5C9BAC6D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4A1B1-1015-4D92-AE07-FBC6C1A77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54050" cy="115212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454050" cy="38472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40"/>
          <a:stretch/>
        </p:blipFill>
        <p:spPr>
          <a:xfrm>
            <a:off x="-3593" y="6472992"/>
            <a:ext cx="9144000" cy="3930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081946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27584" y="908720"/>
            <a:ext cx="763284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51815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4525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259228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07504" y="3573016"/>
            <a:ext cx="8928992" cy="259228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4735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8982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0"/>
          <a:stretch/>
        </p:blipFill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98882" y="349798"/>
            <a:ext cx="6460236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6559" y="548680"/>
            <a:ext cx="9144000" cy="63173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908720"/>
            <a:ext cx="763284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40"/>
          <a:stretch/>
        </p:blipFill>
        <p:spPr>
          <a:xfrm>
            <a:off x="-3593" y="6472992"/>
            <a:ext cx="9144000" cy="3930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114675" y="6492877"/>
            <a:ext cx="29015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50" dirty="0">
                <a:latin typeface="Myriad Pro Light" pitchFamily="34" charset="0"/>
              </a:rPr>
              <a:t>FELLINI mid-term review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0" y="6472991"/>
            <a:ext cx="2195736" cy="3976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AF2DF-1BA1-431A-960B-0784629ED366}" type="datetime1">
              <a:rPr lang="en-US" sz="1050" smtClean="0">
                <a:latin typeface="Myriad Pro Light" panose="020B0603030403020204" pitchFamily="34" charset="0"/>
              </a:rPr>
              <a:pPr/>
              <a:t>11/16/2020</a:t>
            </a:fld>
            <a:endParaRPr lang="en-US" sz="1050" dirty="0">
              <a:latin typeface="Myriad Pro Light" panose="020B0603030403020204" pitchFamily="34" charset="0"/>
            </a:endParaRPr>
          </a:p>
        </p:txBody>
      </p:sp>
      <p:pic>
        <p:nvPicPr>
          <p:cNvPr id="12" name="Immagine 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9"/>
          <a:stretch/>
        </p:blipFill>
        <p:spPr>
          <a:xfrm>
            <a:off x="8316416" y="6474734"/>
            <a:ext cx="827584" cy="391288"/>
          </a:xfrm>
          <a:prstGeom prst="rect">
            <a:avLst/>
          </a:prstGeom>
        </p:spPr>
      </p:pic>
      <p:pic>
        <p:nvPicPr>
          <p:cNvPr id="15" name="Immagin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0" y="0"/>
            <a:ext cx="840886" cy="548679"/>
          </a:xfrm>
          <a:prstGeom prst="rect">
            <a:avLst/>
          </a:prstGeom>
        </p:spPr>
      </p:pic>
      <p:pic>
        <p:nvPicPr>
          <p:cNvPr id="16" name="Immagin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68898"/>
            <a:ext cx="720080" cy="3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8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</p:sldLayoutIdLst>
  <p:transition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Myriad Pro Light" pitchFamily="34" charset="0"/>
          <a:ea typeface="+mj-ea"/>
          <a:cs typeface="Aharoni" panose="02010803020104030203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622153"/>
          </a:xfrm>
        </p:spPr>
        <p:txBody>
          <a:bodyPr>
            <a:noAutofit/>
          </a:bodyPr>
          <a:lstStyle/>
          <a:p>
            <a:r>
              <a:rPr lang="en-US" sz="4000" b="1" dirty="0"/>
              <a:t>A Metastable </a:t>
            </a:r>
            <a:r>
              <a:rPr lang="en-US" sz="4000" b="1" dirty="0" err="1"/>
              <a:t>Positronium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Inertial Sensor </a:t>
            </a:r>
            <a:endParaRPr lang="en-US" sz="4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" y="4509117"/>
            <a:ext cx="2358860" cy="153915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91" y="4405735"/>
            <a:ext cx="2244003" cy="109728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292080" y="3249801"/>
            <a:ext cx="30348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Myriad Pro Light" panose="020B0603030403020204" pitchFamily="34" charset="0"/>
              </a:rPr>
              <a:t>Ruggero Caravita</a:t>
            </a:r>
          </a:p>
          <a:p>
            <a:pPr algn="r"/>
            <a:r>
              <a:rPr lang="it-IT" sz="2400" dirty="0" smtClean="0">
                <a:latin typeface="Myriad Pro Light" panose="020B0603030403020204" pitchFamily="34" charset="0"/>
              </a:rPr>
              <a:t>INFN TIFPA</a:t>
            </a:r>
            <a:endParaRPr lang="it-IT" sz="2400" dirty="0">
              <a:latin typeface="Myriad Pro Light" panose="020B0603030403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60488" y="5534399"/>
            <a:ext cx="2066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latin typeface="Myriad Pro Light" panose="020B0603030403020204" pitchFamily="34" charset="0"/>
              </a:rPr>
              <a:t>H2020 MSCA COFUND</a:t>
            </a:r>
          </a:p>
          <a:p>
            <a:pPr algn="ctr"/>
            <a:r>
              <a:rPr lang="en-US" sz="1600" b="1" i="1" dirty="0">
                <a:latin typeface="Myriad Pro Light" panose="020B0603030403020204" pitchFamily="34" charset="0"/>
              </a:rPr>
              <a:t>G.A. 754496</a:t>
            </a:r>
            <a:endParaRPr lang="en-GB" sz="1600" i="1" dirty="0">
              <a:latin typeface="Myriad Pro Light" panose="020B0603030403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37112"/>
            <a:ext cx="1872208" cy="10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637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Gravity and Standard Model – the state of the art </a:t>
            </a:r>
            <a:endParaRPr lang="en-US" dirty="0"/>
          </a:p>
        </p:txBody>
      </p:sp>
      <p:pic>
        <p:nvPicPr>
          <p:cNvPr id="7" name="Picture 4" descr="http://radicalart.info/physics/gravity/Drop/FrancisJRowbotham_Story-livesOfGreatScientists-NY-1918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8680"/>
            <a:ext cx="1979712" cy="31670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3933056"/>
            <a:ext cx="5358630" cy="191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sz="1600" b="1" dirty="0">
                <a:latin typeface="Myriad Pro" panose="020B0503030403020204" pitchFamily="34" charset="0"/>
              </a:rPr>
              <a:t>Searches for violations of the Universality of the Free-Fall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1500" dirty="0">
                <a:latin typeface="Myriad Pro" panose="020B0503030403020204" pitchFamily="34" charset="0"/>
              </a:rPr>
              <a:t>Very accurate tests were done with matter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1500" dirty="0">
                <a:latin typeface="Myriad Pro" panose="020B0503030403020204" pitchFamily="34" charset="0"/>
              </a:rPr>
              <a:t>Attempts with charged positrons </a:t>
            </a:r>
            <a:r>
              <a:rPr lang="en-US" sz="1500" dirty="0">
                <a:latin typeface="Myriad Pro" panose="020B0503030403020204" pitchFamily="34" charset="0"/>
              </a:rPr>
              <a:t>~ </a:t>
            </a:r>
            <a:r>
              <a:rPr lang="it-IT" sz="1500" dirty="0">
                <a:latin typeface="Myriad Pro" panose="020B0503030403020204" pitchFamily="34" charset="0"/>
              </a:rPr>
              <a:t>1967, failed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1500" dirty="0">
                <a:latin typeface="Myriad Pro" panose="020B0503030403020204" pitchFamily="34" charset="0"/>
              </a:rPr>
              <a:t>Attempts with charged antiprotons </a:t>
            </a:r>
            <a:r>
              <a:rPr lang="en-US" sz="1500" dirty="0">
                <a:latin typeface="Myriad Pro" panose="020B0503030403020204" pitchFamily="34" charset="0"/>
              </a:rPr>
              <a:t>~ 1985, failed</a:t>
            </a:r>
            <a:endParaRPr lang="it-IT" sz="1500" dirty="0">
              <a:latin typeface="Myriad Pro" panose="020B0503030403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1500" dirty="0">
                <a:latin typeface="Myriad Pro" panose="020B0503030403020204" pitchFamily="34" charset="0"/>
              </a:rPr>
              <a:t>Some indirect limits </a:t>
            </a:r>
            <a:r>
              <a:rPr lang="en-US" sz="1500" dirty="0">
                <a:latin typeface="Myriad Pro" panose="020B0503030403020204" pitchFamily="34" charset="0"/>
              </a:rPr>
              <a:t>~ </a:t>
            </a:r>
            <a:r>
              <a:rPr lang="it-IT" sz="1500" dirty="0">
                <a:latin typeface="Myriad Pro" panose="020B0503030403020204" pitchFamily="34" charset="0"/>
              </a:rPr>
              <a:t>1987-2000, unconclusive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1500" dirty="0">
                <a:latin typeface="Myriad Pro" panose="020B0503030403020204" pitchFamily="34" charset="0"/>
              </a:rPr>
              <a:t>Only one limited attempt with antihydrogen by ALPHA (2014</a:t>
            </a:r>
            <a:r>
              <a:rPr lang="it-IT" sz="1500" dirty="0">
                <a:solidFill>
                  <a:srgbClr val="C00000"/>
                </a:solidFill>
                <a:latin typeface="Myriad Pro" panose="020B0503030403020204" pitchFamily="34" charset="0"/>
              </a:rPr>
              <a:t>)</a:t>
            </a:r>
            <a:endParaRPr lang="en-US" sz="15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3" descr="C:\Users\Mozart487\Desktop\Thesis\figures\intro\wep_tests_matt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b="6122"/>
          <a:stretch/>
        </p:blipFill>
        <p:spPr bwMode="auto">
          <a:xfrm>
            <a:off x="5940152" y="3545334"/>
            <a:ext cx="2977462" cy="27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7505" y="5929535"/>
            <a:ext cx="6252634" cy="3385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Myriad Pro Light" pitchFamily="34" charset="0"/>
              </a:rPr>
              <a:t>any deviation from </a:t>
            </a:r>
            <a:r>
              <a:rPr lang="it-IT" sz="1600" b="1" i="1" dirty="0">
                <a:latin typeface="Myriad Pro Light" pitchFamily="34" charset="0"/>
              </a:rPr>
              <a:t>g</a:t>
            </a:r>
            <a:r>
              <a:rPr lang="it-IT" sz="1600" b="1" dirty="0">
                <a:latin typeface="Myriad Pro Light" pitchFamily="34" charset="0"/>
              </a:rPr>
              <a:t> would be an indication of new physics!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2555776" y="836712"/>
            <a:ext cx="5892701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500" b="1" dirty="0">
                <a:latin typeface="Myriad Pro Light" pitchFamily="34" charset="0"/>
              </a:rPr>
              <a:t>Galileo’s  Pisa leaning tower thought experiment</a:t>
            </a:r>
            <a:br>
              <a:rPr lang="it-IT" sz="1500" b="1" dirty="0">
                <a:latin typeface="Myriad Pro Light" pitchFamily="34" charset="0"/>
              </a:rPr>
            </a:br>
            <a:endParaRPr lang="it-IT" sz="1500" dirty="0">
              <a:latin typeface="Myriad Pro Light" pitchFamily="34" charset="0"/>
            </a:endParaRPr>
          </a:p>
          <a:p>
            <a:pPr marL="0" indent="0" algn="ctr">
              <a:buNone/>
            </a:pPr>
            <a:r>
              <a:rPr lang="it-IT" sz="1500" i="1" dirty="0"/>
              <a:t>parmi che ben potremo con molto probabil coniettura credere che nel vacuo sarebbero le velocità loro del tutto eguali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323982"/>
              </p:ext>
            </p:extLst>
          </p:nvPr>
        </p:nvGraphicFramePr>
        <p:xfrm>
          <a:off x="4067944" y="2060848"/>
          <a:ext cx="2557798" cy="68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1892160" imgH="507960" progId="Equation.DSMT4">
                  <p:embed/>
                </p:oleObj>
              </mc:Choice>
              <mc:Fallback>
                <p:oleObj name="Equation" r:id="rId5" imgW="1892160" imgH="5079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060848"/>
                        <a:ext cx="2557798" cy="689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471813" y="285293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Myriad Pro" panose="020B0503030403020204" pitchFamily="34" charset="0"/>
              </a:rPr>
              <a:t>... also known as the Universality of the Free-Fall (UFF), a cornerstone beyond Einstein’s Equivalence Principle and General Relativity.</a:t>
            </a:r>
            <a:endParaRPr lang="en-US" sz="1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053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Universality of the Free-Fall with antimatter atoms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1" y="908720"/>
            <a:ext cx="7897378" cy="367240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616" y="4797152"/>
            <a:ext cx="7632848" cy="1407570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The experiment goal and concept</a:t>
            </a:r>
          </a:p>
          <a:p>
            <a:r>
              <a:rPr lang="it-IT" dirty="0"/>
              <a:t>Detect the vertical displacement of a free-falling beam of antiatoms</a:t>
            </a:r>
          </a:p>
          <a:p>
            <a:r>
              <a:rPr lang="it-IT" dirty="0"/>
              <a:t>... either with antihydrogen or positronium atoms ...</a:t>
            </a:r>
          </a:p>
          <a:p>
            <a:r>
              <a:rPr lang="it-IT" dirty="0"/>
              <a:t>... by comparing their annihilation positions to a light reference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83448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251520" y="2252100"/>
            <a:ext cx="8758849" cy="1752964"/>
            <a:chOff x="179512" y="3105025"/>
            <a:chExt cx="8758849" cy="1752964"/>
          </a:xfrm>
        </p:grpSpPr>
        <p:sp>
          <p:nvSpPr>
            <p:cNvPr id="17" name="TextBox 16"/>
            <p:cNvSpPr txBox="1"/>
            <p:nvPr/>
          </p:nvSpPr>
          <p:spPr>
            <a:xfrm>
              <a:off x="5026260" y="3105025"/>
              <a:ext cx="78258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b="1" dirty="0">
                  <a:latin typeface="Myriad Pro" panose="020B0503030403020204" pitchFamily="34" charset="0"/>
                </a:rPr>
                <a:t>AEgIS</a:t>
              </a:r>
              <a:endParaRPr lang="en-US" b="1" dirty="0">
                <a:latin typeface="Myriad Pro" panose="020B0503030403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148" y="3105025"/>
              <a:ext cx="856325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b="1" dirty="0">
                  <a:latin typeface="Myriad Pro" panose="020B0503030403020204" pitchFamily="34" charset="0"/>
                </a:rPr>
                <a:t>AMPIS</a:t>
              </a:r>
              <a:endParaRPr lang="en-US" b="1" dirty="0">
                <a:latin typeface="Myriad Pro" panose="020B0503030403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772313" y="3501008"/>
              <a:ext cx="4166048" cy="1283456"/>
              <a:chOff x="4453821" y="3326110"/>
              <a:chExt cx="4166048" cy="128345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453821" y="3326110"/>
                <a:ext cx="3881263" cy="1283456"/>
                <a:chOff x="552943" y="836712"/>
                <a:chExt cx="4751164" cy="1571115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552943" y="839647"/>
                  <a:ext cx="1591812" cy="1568180"/>
                  <a:chOff x="1468020" y="3796890"/>
                  <a:chExt cx="1591812" cy="1568180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>
                    <a:off x="1491652" y="3796890"/>
                    <a:ext cx="1568180" cy="156818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>
                      <a:latin typeface="Myriad Pro" panose="020B0503030403020204" pitchFamily="34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1982921" y="4293096"/>
                    <a:ext cx="594178" cy="597456"/>
                  </a:xfrm>
                  <a:prstGeom prst="ellipse">
                    <a:avLst/>
                  </a:prstGeom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50" baseline="30000" dirty="0">
                      <a:latin typeface="Myriad Pro" panose="020B0503030403020204" pitchFamily="34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2120089" y="4388107"/>
                        <a:ext cx="450167" cy="4075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it-IT" sz="16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it-IT" sz="1600" b="0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p</m:t>
                                </m:r>
                              </m:e>
                            </m:acc>
                          </m:oMath>
                        </a14:m>
                        <a:r>
                          <a:rPr lang="it-IT" sz="1600" baseline="30000" dirty="0">
                            <a:solidFill>
                              <a:schemeClr val="bg1"/>
                            </a:solidFill>
                            <a:latin typeface="Myriad Pro" panose="020B0503030403020204" pitchFamily="34" charset="0"/>
                          </a:rPr>
                          <a:t>-</a:t>
                        </a:r>
                        <a:endParaRPr lang="en-US" sz="1600" baseline="3000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TextBox 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20089" y="4388107"/>
                        <a:ext cx="450167" cy="407527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b="-740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1468020" y="3888596"/>
                    <a:ext cx="1087756" cy="609329"/>
                    <a:chOff x="1422461" y="3737223"/>
                    <a:chExt cx="1087756" cy="609329"/>
                  </a:xfrm>
                </p:grpSpPr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1422461" y="3737223"/>
                      <a:ext cx="389711" cy="39186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600" dirty="0">
                        <a:latin typeface="Myriad Pro" panose="020B0503030403020204" pitchFamily="34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" name="TextBox 29"/>
                        <p:cNvSpPr txBox="1"/>
                        <p:nvPr/>
                      </p:nvSpPr>
                      <p:spPr>
                        <a:xfrm>
                          <a:off x="1457747" y="3738088"/>
                          <a:ext cx="1052470" cy="60846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it-IT" sz="1600" i="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e</m:t>
                              </m:r>
                            </m:oMath>
                          </a14:m>
                          <a:r>
                            <a:rPr lang="it-IT" sz="1600" baseline="30000" dirty="0">
                              <a:solidFill>
                                <a:schemeClr val="bg1"/>
                              </a:solidFill>
                              <a:latin typeface="Myriad Pro" panose="020B0503030403020204" pitchFamily="34" charset="0"/>
                            </a:rPr>
                            <a:t>+</a:t>
                          </a:r>
                          <a:endParaRPr lang="en-US" sz="1600" baseline="30000" dirty="0">
                            <a:solidFill>
                              <a:schemeClr val="bg1"/>
                            </a:solidFill>
                            <a:latin typeface="Myriad Pro" panose="020B0503030403020204" pitchFamily="34" charset="0"/>
                          </a:endParaRPr>
                        </a:p>
                        <a:p>
                          <a:endParaRPr lang="en-US" sz="1600" baseline="30000" dirty="0">
                            <a:solidFill>
                              <a:schemeClr val="bg1"/>
                            </a:solidFill>
                            <a:latin typeface="Myriad Pro" panose="020B0503030403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0" name="TextBox 2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57747" y="3738088"/>
                          <a:ext cx="1052470" cy="608464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168387" y="836712"/>
                      <a:ext cx="2150032" cy="41443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1600" b="1" dirty="0">
                          <a:latin typeface="Myriad Pro" panose="020B0503030403020204" pitchFamily="34" charset="0"/>
                        </a:rPr>
                        <a:t>Antihydrogen</a:t>
                      </a:r>
                      <a:r>
                        <a:rPr lang="it-IT" sz="1600" dirty="0">
                          <a:latin typeface="Myriad Pro" pitchFamily="34" charset="0"/>
                        </a:rPr>
                        <a:t> (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it-IT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1600" b="0" i="0" dirty="0" smtClean="0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oMath>
                      </a14:m>
                      <a:r>
                        <a:rPr lang="it-IT" sz="1600" dirty="0">
                          <a:latin typeface="Myriad Pro" pitchFamily="34" charset="0"/>
                        </a:rPr>
                        <a:t>)</a:t>
                      </a:r>
                      <a:endParaRPr lang="en-US" sz="1600" dirty="0">
                        <a:latin typeface="Myriad Pro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8387" y="836712"/>
                      <a:ext cx="2150032" cy="41443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736" t="-5357" r="-11458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TextBox 23"/>
                <p:cNvSpPr txBox="1"/>
                <p:nvPr/>
              </p:nvSpPr>
              <p:spPr>
                <a:xfrm>
                  <a:off x="2409741" y="1171336"/>
                  <a:ext cx="2894366" cy="10172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dirty="0">
                      <a:latin typeface="Myriad Pro" panose="020B0503030403020204" pitchFamily="34" charset="0"/>
                    </a:rPr>
                    <a:t>antiproton + positron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dirty="0">
                      <a:latin typeface="Myriad Pro" panose="020B0503030403020204" pitchFamily="34" charset="0"/>
                    </a:rPr>
                    <a:t>only «stable» atom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dirty="0">
                      <a:latin typeface="Myriad Pro" panose="020B0503030403020204" pitchFamily="34" charset="0"/>
                    </a:rPr>
                    <a:t>small amounts only @ </a:t>
                  </a:r>
                </a:p>
              </p:txBody>
            </p:sp>
          </p:grpSp>
          <p:pic>
            <p:nvPicPr>
              <p:cNvPr id="31" name="Picture 2" descr="https://encrypted-tbn1.google.com/images?q=tbn:ANd9GcSGOwE5MPEvib6-_Mo03nMMMvVAHZuRDCwkyftHaSU7RFix65M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18281" y="4179779"/>
                <a:ext cx="401588" cy="405871"/>
              </a:xfrm>
              <a:prstGeom prst="rect">
                <a:avLst/>
              </a:prstGeom>
              <a:noFill/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79512" y="3501008"/>
              <a:ext cx="4892405" cy="1356981"/>
              <a:chOff x="588229" y="4645281"/>
              <a:chExt cx="5988929" cy="166111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88229" y="4646552"/>
                <a:ext cx="1558386" cy="1659847"/>
                <a:chOff x="1501446" y="1770001"/>
                <a:chExt cx="1558386" cy="1659847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501446" y="1773113"/>
                  <a:ext cx="1439862" cy="143986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latin typeface="Myriad Pro" panose="020B0503030403020204" pitchFamily="34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570256" y="2821113"/>
                  <a:ext cx="389711" cy="391863"/>
                </a:xfrm>
                <a:prstGeom prst="ellipse">
                  <a:avLst/>
                </a:prstGeom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50" baseline="30000" dirty="0">
                    <a:latin typeface="Myriad Pro" panose="020B0503030403020204" pitchFamily="34" charset="0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501446" y="1773113"/>
                  <a:ext cx="389711" cy="39186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 dirty="0">
                    <a:latin typeface="Myriad Pro" panose="020B050303040302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2610141" y="2821384"/>
                      <a:ext cx="449691" cy="6084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it-IT" sz="1600" i="0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e</m:t>
                          </m:r>
                        </m:oMath>
                      </a14:m>
                      <a:r>
                        <a:rPr lang="it-IT" sz="1600" baseline="3000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-</a:t>
                      </a:r>
                      <a:endParaRPr lang="en-US" sz="1600" baseline="30000" dirty="0">
                        <a:solidFill>
                          <a:schemeClr val="bg1"/>
                        </a:solidFill>
                        <a:latin typeface="Myriad Pro" panose="020B0503030403020204" pitchFamily="34" charset="0"/>
                      </a:endParaRPr>
                    </a:p>
                    <a:p>
                      <a:endParaRPr lang="en-US" sz="1600" baseline="30000" dirty="0">
                        <a:solidFill>
                          <a:schemeClr val="bg1"/>
                        </a:solidFill>
                        <a:latin typeface="Myriad Pro" panose="020B0503030403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0141" y="2821384"/>
                      <a:ext cx="449691" cy="60846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1530021" y="1770001"/>
                      <a:ext cx="449691" cy="6084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it-IT" sz="1600" i="0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e</m:t>
                          </m:r>
                        </m:oMath>
                      </a14:m>
                      <a:r>
                        <a:rPr lang="it-IT" sz="1600" baseline="3000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+</a:t>
                      </a:r>
                      <a:endParaRPr lang="en-US" sz="1600" baseline="30000" dirty="0">
                        <a:solidFill>
                          <a:schemeClr val="bg1"/>
                        </a:solidFill>
                        <a:latin typeface="Myriad Pro" panose="020B0503030403020204" pitchFamily="34" charset="0"/>
                      </a:endParaRPr>
                    </a:p>
                    <a:p>
                      <a:endParaRPr lang="en-US" sz="1600" baseline="30000" dirty="0">
                        <a:solidFill>
                          <a:schemeClr val="bg1"/>
                        </a:solidFill>
                        <a:latin typeface="Myriad Pro" panose="020B0503030403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30021" y="1770001"/>
                      <a:ext cx="449691" cy="60846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4" name="TextBox 33"/>
              <p:cNvSpPr txBox="1"/>
              <p:nvPr/>
            </p:nvSpPr>
            <p:spPr>
              <a:xfrm>
                <a:off x="2144755" y="4645281"/>
                <a:ext cx="2021698" cy="414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>
                    <a:latin typeface="Myriad Pro" panose="020B0503030403020204" pitchFamily="34" charset="0"/>
                  </a:rPr>
                  <a:t>Positronium</a:t>
                </a:r>
                <a:r>
                  <a:rPr lang="it-IT" sz="1600" dirty="0">
                    <a:latin typeface="Myriad Pro" pitchFamily="34" charset="0"/>
                  </a:rPr>
                  <a:t> (Ps)</a:t>
                </a:r>
                <a:endParaRPr lang="en-US" sz="1600" dirty="0">
                  <a:latin typeface="Myriad Pro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04669" y="4950034"/>
                <a:ext cx="4172489" cy="1017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latin typeface="Myriad Pro" panose="020B0503030403020204" pitchFamily="34" charset="0"/>
                  </a:rPr>
                  <a:t>electron + positron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latin typeface="Myriad Pro" panose="020B0503030403020204" pitchFamily="34" charset="0"/>
                  </a:rPr>
                  <a:t>short-lived (only 142 ns!)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latin typeface="Myriad Pro" panose="020B0503030403020204" pitchFamily="34" charset="0"/>
                  </a:rPr>
                  <a:t>table-top experiments</a:t>
                </a:r>
                <a:endParaRPr lang="en-US" sz="1600" dirty="0">
                  <a:latin typeface="Myriad Pro" panose="020B0503030403020204" pitchFamily="34" charset="0"/>
                </a:endParaRPr>
              </a:p>
            </p:txBody>
          </p:sp>
        </p:grpSp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</p:spPr>
        <p:txBody>
          <a:bodyPr/>
          <a:lstStyle/>
          <a:p>
            <a:r>
              <a:rPr lang="it-IT" dirty="0"/>
              <a:t>Universality of the Free-Fall with antimatter atoms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64818" y="672387"/>
            <a:ext cx="6022851" cy="1676493"/>
            <a:chOff x="1764818" y="672387"/>
            <a:chExt cx="6022851" cy="1676493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1764818" y="672387"/>
              <a:ext cx="5831518" cy="167649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it-IT" b="1" dirty="0"/>
                <a:t>One needs</a:t>
              </a:r>
            </a:p>
            <a:p>
              <a:r>
                <a:rPr lang="it-IT" sz="1600" dirty="0"/>
                <a:t>a suitable source of cold antiatoms</a:t>
              </a:r>
            </a:p>
            <a:p>
              <a:r>
                <a:rPr lang="it-IT" sz="1600" dirty="0"/>
                <a:t>a very high-resolution imaging detector for antiparticles</a:t>
              </a:r>
            </a:p>
            <a:p>
              <a:r>
                <a:rPr lang="it-IT" sz="1600" dirty="0"/>
                <a:t>a classical deflectometer/light interferometer</a:t>
              </a:r>
            </a:p>
            <a:p>
              <a:r>
                <a:rPr lang="it-IT" sz="1600" dirty="0"/>
                <a:t>patience (i.e. beam time </a:t>
              </a:r>
              <a:r>
                <a:rPr lang="it-IT" sz="1600" dirty="0">
                  <a:sym typeface="Wingdings" panose="05000000000000000000" pitchFamily="2" charset="2"/>
                </a:rPr>
                <a:t>)</a:t>
              </a:r>
              <a:endParaRPr lang="it-IT" sz="1600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it-IT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25246" y="980728"/>
              <a:ext cx="2362423" cy="338554"/>
              <a:chOff x="5881985" y="1034193"/>
              <a:chExt cx="2362423" cy="338554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>
                <a:off x="5881985" y="1220117"/>
                <a:ext cx="443094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6329525" y="1034193"/>
                <a:ext cx="1914883" cy="3385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it-IT" sz="1600" b="1" dirty="0">
                    <a:latin typeface="Myriad Pro" panose="020B0503030403020204" pitchFamily="34" charset="0"/>
                  </a:rPr>
                  <a:t>the real bottleneck</a:t>
                </a:r>
                <a:endParaRPr lang="en-US" sz="1600" b="1" dirty="0">
                  <a:latin typeface="Myriad Pro" panose="020B0503030403020204" pitchFamily="34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683568" y="4149080"/>
            <a:ext cx="7953327" cy="874374"/>
            <a:chOff x="1442997" y="5282287"/>
            <a:chExt cx="7953327" cy="874374"/>
          </a:xfrm>
        </p:grpSpPr>
        <p:grpSp>
          <p:nvGrpSpPr>
            <p:cNvPr id="48" name="Group 47"/>
            <p:cNvGrpSpPr/>
            <p:nvPr/>
          </p:nvGrpSpPr>
          <p:grpSpPr>
            <a:xfrm>
              <a:off x="1442997" y="5282287"/>
              <a:ext cx="1319147" cy="874374"/>
              <a:chOff x="6025067" y="3090853"/>
              <a:chExt cx="851189" cy="769181"/>
            </a:xfrm>
          </p:grpSpPr>
          <p:sp>
            <p:nvSpPr>
              <p:cNvPr id="42" name="Curved Left Arrow 41"/>
              <p:cNvSpPr/>
              <p:nvPr/>
            </p:nvSpPr>
            <p:spPr>
              <a:xfrm>
                <a:off x="6444208" y="3140968"/>
                <a:ext cx="432048" cy="719066"/>
              </a:xfrm>
              <a:prstGeom prst="curvedLef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Curved Left Arrow 44"/>
              <p:cNvSpPr/>
              <p:nvPr/>
            </p:nvSpPr>
            <p:spPr>
              <a:xfrm rot="10800000">
                <a:off x="6025067" y="3090853"/>
                <a:ext cx="432048" cy="719066"/>
              </a:xfrm>
              <a:prstGeom prst="curvedLef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973027" y="5451479"/>
              <a:ext cx="6423297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sz="1600" b="1" dirty="0">
                  <a:latin typeface="Myriad Pro" panose="020B0503030403020204" pitchFamily="34" charset="0"/>
                </a:rPr>
                <a:t>Two joint ventures with one single goal – developing the first source </a:t>
              </a:r>
              <a:br>
                <a:rPr lang="it-IT" sz="1600" b="1" dirty="0">
                  <a:latin typeface="Myriad Pro" panose="020B0503030403020204" pitchFamily="34" charset="0"/>
                </a:rPr>
              </a:br>
              <a:r>
                <a:rPr lang="it-IT" sz="1600" b="1" dirty="0">
                  <a:latin typeface="Myriad Pro" panose="020B0503030403020204" pitchFamily="34" charset="0"/>
                </a:rPr>
                <a:t>of cold antiatoms for a test of the Universality of the Free-Fall</a:t>
              </a:r>
              <a:endParaRPr lang="en-US" sz="1600" b="1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79836" y="5209436"/>
            <a:ext cx="6386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Myriad Pro" panose="020B0503030403020204" pitchFamily="34" charset="0"/>
              </a:rPr>
              <a:t>Published results so far with FELLINI acknowledgment</a:t>
            </a:r>
            <a:endParaRPr lang="en-US" sz="1400" b="1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yriad Pro" panose="020B0503030403020204" pitchFamily="34" charset="0"/>
              </a:rPr>
              <a:t>Antonello M. et al. (The AEgIS collaboration), Phys. Rev. A 100 (2019) 063414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Myriad Pro" panose="020B0503030403020204" pitchFamily="34" charset="0"/>
              </a:rPr>
              <a:t>Mariazzi S., Caravita R. et al., Eur. Phys. Jour. D 74 (2020) 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Myriad Pro" panose="020B0503030403020204" pitchFamily="34" charset="0"/>
              </a:rPr>
              <a:t>Amsler</a:t>
            </a:r>
            <a:r>
              <a:rPr lang="en-US" sz="1400" dirty="0">
                <a:latin typeface="Myriad Pro" panose="020B0503030403020204" pitchFamily="34" charset="0"/>
              </a:rPr>
              <a:t> M. et al. (The AEgIS collaboration), Nat. Comm. Phys. (2020), accepted</a:t>
            </a:r>
          </a:p>
        </p:txBody>
      </p:sp>
    </p:spTree>
    <p:extLst>
      <p:ext uri="{BB962C8B-B14F-4D97-AF65-F5344CB8AC3E}">
        <p14:creationId xmlns:p14="http://schemas.microsoft.com/office/powerpoint/2010/main" val="30580783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Research skills and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632848" cy="403244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Research skills and techniques acquired or planned to be improved</a:t>
            </a:r>
          </a:p>
          <a:p>
            <a:r>
              <a:rPr lang="it-IT" dirty="0"/>
              <a:t>Experimental skills in gamma-ray spectroscopy with state-of-the-art fast scintillation calorimeters (PbWO</a:t>
            </a:r>
            <a:r>
              <a:rPr lang="it-IT" baseline="-25000" dirty="0"/>
              <a:t>4</a:t>
            </a:r>
            <a:r>
              <a:rPr lang="it-IT" dirty="0"/>
              <a:t>, LaBr</a:t>
            </a:r>
            <a:r>
              <a:rPr lang="it-IT" baseline="-25000" dirty="0"/>
              <a:t>3</a:t>
            </a:r>
            <a:r>
              <a:rPr lang="it-IT" dirty="0"/>
              <a:t>) – </a:t>
            </a:r>
            <a:r>
              <a:rPr lang="it-IT" b="1" dirty="0">
                <a:solidFill>
                  <a:srgbClr val="00B050"/>
                </a:solidFill>
              </a:rPr>
              <a:t>achieved </a:t>
            </a:r>
            <a:endParaRPr lang="it-IT" b="1" baseline="-25000" dirty="0">
              <a:solidFill>
                <a:srgbClr val="00B050"/>
              </a:solidFill>
            </a:endParaRPr>
          </a:p>
          <a:p>
            <a:r>
              <a:rPr lang="it-IT" dirty="0"/>
              <a:t>Experimental skills with low-energy positron beams and cold positronium production techniques  – </a:t>
            </a:r>
            <a:r>
              <a:rPr lang="it-IT" b="1" dirty="0">
                <a:solidFill>
                  <a:srgbClr val="00B050"/>
                </a:solidFill>
              </a:rPr>
              <a:t>achieved</a:t>
            </a:r>
            <a:endParaRPr lang="it-IT" dirty="0"/>
          </a:p>
          <a:p>
            <a:r>
              <a:rPr lang="it-IT" dirty="0"/>
              <a:t>Experience with ultra-high-resolution position-sensitive and imaging detectors for low-energy charged particles (MCP with phosphor/pixel readout) – </a:t>
            </a:r>
            <a:r>
              <a:rPr lang="it-IT" b="1" dirty="0">
                <a:solidFill>
                  <a:srgbClr val="00B0F0"/>
                </a:solidFill>
              </a:rPr>
              <a:t>in progress </a:t>
            </a:r>
          </a:p>
          <a:p>
            <a:r>
              <a:rPr lang="it-IT" dirty="0"/>
              <a:t>Experience with ultra-high-resolution laser spectrum diagnostics in the vacuum ultraviolet domain – </a:t>
            </a:r>
            <a:r>
              <a:rPr lang="it-IT" b="1" dirty="0">
                <a:solidFill>
                  <a:srgbClr val="00B0F0"/>
                </a:solidFill>
              </a:rPr>
              <a:t>in progress </a:t>
            </a:r>
            <a:r>
              <a:rPr lang="it-IT" dirty="0"/>
              <a:t> </a:t>
            </a:r>
          </a:p>
          <a:p>
            <a:r>
              <a:rPr lang="it-IT" dirty="0"/>
              <a:t>Theoretical insights of the impact of positronium gravitational measurements to general physics – </a:t>
            </a:r>
            <a:r>
              <a:rPr lang="it-IT" b="1" dirty="0">
                <a:solidFill>
                  <a:srgbClr val="4F81BD"/>
                </a:solidFill>
              </a:rPr>
              <a:t>planned</a:t>
            </a:r>
            <a:r>
              <a:rPr lang="it-IT" dirty="0"/>
              <a:t> </a:t>
            </a:r>
          </a:p>
          <a:p>
            <a:r>
              <a:rPr lang="it-IT" dirty="0"/>
              <a:t>Atom interferometry with cold atoms – </a:t>
            </a:r>
            <a:r>
              <a:rPr lang="it-IT" b="1" dirty="0">
                <a:solidFill>
                  <a:srgbClr val="4F81BD"/>
                </a:solidFill>
              </a:rPr>
              <a:t>planned</a:t>
            </a:r>
            <a:r>
              <a:rPr lang="it-I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617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Management of research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08720"/>
            <a:ext cx="7632848" cy="14075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/>
              <a:t>Funds availability and management</a:t>
            </a:r>
          </a:p>
          <a:p>
            <a:r>
              <a:rPr lang="it-IT" dirty="0"/>
              <a:t>FELLINI (for AMPIS) – 18 k€/year available to each Fellow for new develoments</a:t>
            </a:r>
          </a:p>
          <a:p>
            <a:r>
              <a:rPr lang="it-IT" dirty="0"/>
              <a:t>ATTRACT – 100 k€ for the laser cooling laser development</a:t>
            </a:r>
          </a:p>
          <a:p>
            <a:r>
              <a:rPr lang="it-IT" dirty="0"/>
              <a:t>INFN-CSN3 (for AEgIS) – support for mantainance of existing infrastructure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70"/>
              </p:ext>
            </p:extLst>
          </p:nvPr>
        </p:nvGraphicFramePr>
        <p:xfrm>
          <a:off x="1537755" y="2551827"/>
          <a:ext cx="5922096" cy="121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0552">
                  <a:extLst>
                    <a:ext uri="{9D8B030D-6E8A-4147-A177-3AD203B41FA5}">
                      <a16:colId xmlns:a16="http://schemas.microsoft.com/office/drawing/2014/main" val="3039453223"/>
                    </a:ext>
                  </a:extLst>
                </a:gridCol>
                <a:gridCol w="1263848">
                  <a:extLst>
                    <a:ext uri="{9D8B030D-6E8A-4147-A177-3AD203B41FA5}">
                      <a16:colId xmlns:a16="http://schemas.microsoft.com/office/drawing/2014/main" val="1318643660"/>
                    </a:ext>
                  </a:extLst>
                </a:gridCol>
                <a:gridCol w="1263848">
                  <a:extLst>
                    <a:ext uri="{9D8B030D-6E8A-4147-A177-3AD203B41FA5}">
                      <a16:colId xmlns:a16="http://schemas.microsoft.com/office/drawing/2014/main" val="3544331234"/>
                    </a:ext>
                  </a:extLst>
                </a:gridCol>
                <a:gridCol w="1263848">
                  <a:extLst>
                    <a:ext uri="{9D8B030D-6E8A-4147-A177-3AD203B41FA5}">
                      <a16:colId xmlns:a16="http://schemas.microsoft.com/office/drawing/2014/main" val="1068401265"/>
                    </a:ext>
                  </a:extLst>
                </a:gridCol>
              </a:tblGrid>
              <a:tr h="268472">
                <a:tc>
                  <a:txBody>
                    <a:bodyPr/>
                    <a:lstStyle/>
                    <a:p>
                      <a:r>
                        <a:rPr lang="it-IT" sz="1400" dirty="0"/>
                        <a:t>FELLINI funds allocation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Year</a:t>
                      </a:r>
                      <a:r>
                        <a:rPr lang="it-IT" sz="1400" baseline="0" dirty="0"/>
                        <a:t> 1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Year 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Year 3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020253"/>
                  </a:ext>
                </a:extLst>
              </a:tr>
              <a:tr h="268472">
                <a:tc>
                  <a:txBody>
                    <a:bodyPr/>
                    <a:lstStyle/>
                    <a:p>
                      <a:r>
                        <a:rPr lang="it-IT" sz="1400" dirty="0"/>
                        <a:t>Funds income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+18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dirty="0"/>
                        <a:t>k€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+18 k€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+18 k€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029783"/>
                  </a:ext>
                </a:extLst>
              </a:tr>
              <a:tr h="268472">
                <a:tc>
                  <a:txBody>
                    <a:bodyPr/>
                    <a:lstStyle/>
                    <a:p>
                      <a:r>
                        <a:rPr lang="it-IT" sz="1400" dirty="0"/>
                        <a:t>Mission</a:t>
                      </a:r>
                      <a:r>
                        <a:rPr lang="it-IT" sz="1400" baseline="0" dirty="0"/>
                        <a:t>s budget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 k€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 k€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 k€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937936"/>
                  </a:ext>
                </a:extLst>
              </a:tr>
              <a:tr h="268472">
                <a:tc>
                  <a:txBody>
                    <a:bodyPr/>
                    <a:lstStyle/>
                    <a:p>
                      <a:r>
                        <a:rPr lang="it-IT" sz="1400" dirty="0"/>
                        <a:t>Total</a:t>
                      </a:r>
                      <a:r>
                        <a:rPr lang="it-IT" sz="1400" baseline="0" dirty="0"/>
                        <a:t> f</a:t>
                      </a:r>
                      <a:r>
                        <a:rPr lang="it-IT" sz="1400" dirty="0"/>
                        <a:t>unds available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13 k€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26 k€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39 k€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642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509235"/>
              </p:ext>
            </p:extLst>
          </p:nvPr>
        </p:nvGraphicFramePr>
        <p:xfrm>
          <a:off x="1978523" y="4077072"/>
          <a:ext cx="5040561" cy="18761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2218">
                  <a:extLst>
                    <a:ext uri="{9D8B030D-6E8A-4147-A177-3AD203B41FA5}">
                      <a16:colId xmlns:a16="http://schemas.microsoft.com/office/drawing/2014/main" val="3039453223"/>
                    </a:ext>
                  </a:extLst>
                </a:gridCol>
                <a:gridCol w="1022191">
                  <a:extLst>
                    <a:ext uri="{9D8B030D-6E8A-4147-A177-3AD203B41FA5}">
                      <a16:colId xmlns:a16="http://schemas.microsoft.com/office/drawing/2014/main" val="1318643660"/>
                    </a:ext>
                  </a:extLst>
                </a:gridCol>
                <a:gridCol w="1062654">
                  <a:extLst>
                    <a:ext uri="{9D8B030D-6E8A-4147-A177-3AD203B41FA5}">
                      <a16:colId xmlns:a16="http://schemas.microsoft.com/office/drawing/2014/main" val="3544331234"/>
                    </a:ext>
                  </a:extLst>
                </a:gridCol>
                <a:gridCol w="1133498">
                  <a:extLst>
                    <a:ext uri="{9D8B030D-6E8A-4147-A177-3AD203B41FA5}">
                      <a16:colId xmlns:a16="http://schemas.microsoft.com/office/drawing/2014/main" val="1068401265"/>
                    </a:ext>
                  </a:extLst>
                </a:gridCol>
              </a:tblGrid>
              <a:tr h="312687">
                <a:tc>
                  <a:txBody>
                    <a:bodyPr/>
                    <a:lstStyle/>
                    <a:p>
                      <a:r>
                        <a:rPr lang="it-IT" sz="1400" dirty="0"/>
                        <a:t>Expenditure</a:t>
                      </a:r>
                      <a:r>
                        <a:rPr lang="it-IT" sz="1400" baseline="0" dirty="0"/>
                        <a:t> plan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Year</a:t>
                      </a:r>
                      <a:r>
                        <a:rPr lang="it-IT" sz="1400" baseline="0" dirty="0"/>
                        <a:t> 1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Year 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Year 3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020253"/>
                  </a:ext>
                </a:extLst>
              </a:tr>
              <a:tr h="312687">
                <a:tc>
                  <a:txBody>
                    <a:bodyPr/>
                    <a:lstStyle/>
                    <a:p>
                      <a:r>
                        <a:rPr lang="it-IT" sz="1400" dirty="0"/>
                        <a:t>Missions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</a:t>
                      </a:r>
                      <a:r>
                        <a:rPr lang="it-IT" sz="1400" baseline="0" dirty="0"/>
                        <a:t> k€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</a:t>
                      </a:r>
                      <a:r>
                        <a:rPr lang="it-IT" sz="1400" baseline="0" dirty="0"/>
                        <a:t> k€ (est)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 k€ (est)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029783"/>
                  </a:ext>
                </a:extLst>
              </a:tr>
              <a:tr h="312687">
                <a:tc>
                  <a:txBody>
                    <a:bodyPr/>
                    <a:lstStyle/>
                    <a:p>
                      <a:r>
                        <a:rPr lang="it-IT" sz="1400" dirty="0"/>
                        <a:t>Laser and optics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1.4</a:t>
                      </a:r>
                      <a:r>
                        <a:rPr lang="it-IT" sz="1400" baseline="0" dirty="0"/>
                        <a:t> k€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15 k€ (est)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 k€ (est)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937936"/>
                  </a:ext>
                </a:extLst>
              </a:tr>
              <a:tr h="312687">
                <a:tc>
                  <a:txBody>
                    <a:bodyPr/>
                    <a:lstStyle/>
                    <a:p>
                      <a:r>
                        <a:rPr lang="it-IT" sz="1400" dirty="0"/>
                        <a:t>Interferometer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10 k€ (est)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312788"/>
                  </a:ext>
                </a:extLst>
              </a:tr>
              <a:tr h="312687">
                <a:tc>
                  <a:txBody>
                    <a:bodyPr/>
                    <a:lstStyle/>
                    <a:p>
                      <a:r>
                        <a:rPr lang="it-IT" sz="1400" dirty="0"/>
                        <a:t>Vacuum</a:t>
                      </a:r>
                      <a:r>
                        <a:rPr lang="it-IT" sz="1400" baseline="0" dirty="0"/>
                        <a:t> technology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</a:t>
                      </a:r>
                      <a:r>
                        <a:rPr lang="it-IT" sz="1400" baseline="0" dirty="0"/>
                        <a:t> k€ (est)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689866"/>
                  </a:ext>
                </a:extLst>
              </a:tr>
              <a:tr h="312687">
                <a:tc>
                  <a:txBody>
                    <a:bodyPr/>
                    <a:lstStyle/>
                    <a:p>
                      <a:r>
                        <a:rPr lang="it-IT" sz="1400" dirty="0"/>
                        <a:t>Detectors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 k€ (est)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2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8992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632848" cy="4392488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Coordination of the AEgIS experiment scientific activity</a:t>
            </a:r>
          </a:p>
          <a:p>
            <a:r>
              <a:rPr lang="it-IT" dirty="0"/>
              <a:t>Acting AEgIS physics coordinator since October 15, 2019</a:t>
            </a:r>
          </a:p>
          <a:p>
            <a:r>
              <a:rPr lang="it-IT" dirty="0"/>
              <a:t>Drafting and planning of AEgIS phase2 scientific activities</a:t>
            </a:r>
          </a:p>
          <a:p>
            <a:r>
              <a:rPr lang="it-IT" dirty="0"/>
              <a:t>Planning and execution of FELLINI Ps physics experiments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Experimental fieldworks coordination</a:t>
            </a:r>
          </a:p>
          <a:p>
            <a:r>
              <a:rPr lang="it-IT" dirty="0"/>
              <a:t>On-site coordination of AEgIS Ps physics working group for experimental activities (3 post.doc, 2 Ph.D.)</a:t>
            </a:r>
            <a:endParaRPr lang="it-IT" b="1" dirty="0"/>
          </a:p>
          <a:p>
            <a:r>
              <a:rPr lang="it-IT" dirty="0"/>
              <a:t>Remote coordination of AEgIS non-neutral plasma working group (1 post.doc, 2 Ph.D.)</a:t>
            </a:r>
          </a:p>
          <a:p>
            <a:r>
              <a:rPr lang="it-IT" dirty="0"/>
              <a:t>Collaborating with TIFPA/CERN polarized Ps working group (2 post.doc, 1 Ph.D.)</a:t>
            </a:r>
          </a:p>
          <a:p>
            <a:r>
              <a:rPr lang="it-IT" dirty="0"/>
              <a:t>Collaboration with INFN-GE LAr calorimetry group (4 post.doc)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3195" y="74285"/>
            <a:ext cx="3677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Management of research teams</a:t>
            </a:r>
          </a:p>
        </p:txBody>
      </p:sp>
    </p:spTree>
    <p:extLst>
      <p:ext uri="{BB962C8B-B14F-4D97-AF65-F5344CB8AC3E}">
        <p14:creationId xmlns:p14="http://schemas.microsoft.com/office/powerpoint/2010/main" val="40740630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Research network and connections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5594701" y="2905704"/>
            <a:ext cx="2899742" cy="1883744"/>
            <a:chOff x="4692749" y="738825"/>
            <a:chExt cx="3348948" cy="2175560"/>
          </a:xfrm>
        </p:grpSpPr>
        <p:sp>
          <p:nvSpPr>
            <p:cNvPr id="10" name="TextBox 9"/>
            <p:cNvSpPr txBox="1"/>
            <p:nvPr/>
          </p:nvSpPr>
          <p:spPr>
            <a:xfrm>
              <a:off x="7258215" y="738825"/>
              <a:ext cx="783482" cy="39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CERN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92749" y="764293"/>
              <a:ext cx="3024336" cy="2150092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yriad Pro" panose="020B0503030403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76211" y="1128567"/>
              <a:ext cx="1037933" cy="57198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EP-SME (AEgIS)</a:t>
              </a:r>
              <a:endParaRPr lang="en-US" sz="14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405029" y="1609581"/>
              <a:ext cx="1191570" cy="60085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EP-DT</a:t>
              </a:r>
            </a:p>
            <a:p>
              <a:pPr algn="ctr"/>
              <a:r>
                <a:rPr lang="it-IT" sz="14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(Medipix)</a:t>
              </a:r>
              <a:endParaRPr lang="en-US" sz="14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36163" y="1992560"/>
              <a:ext cx="961131" cy="5637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EP-SME</a:t>
              </a:r>
            </a:p>
            <a:p>
              <a:pPr algn="ctr"/>
              <a:r>
                <a:rPr lang="it-IT" sz="14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(Totem)</a:t>
              </a:r>
              <a:endParaRPr lang="en-US" sz="14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5633" y="592065"/>
            <a:ext cx="3235894" cy="2145066"/>
            <a:chOff x="255986" y="1010309"/>
            <a:chExt cx="3235894" cy="2145066"/>
          </a:xfrm>
        </p:grpSpPr>
        <p:sp>
          <p:nvSpPr>
            <p:cNvPr id="12" name="Oval 11"/>
            <p:cNvSpPr/>
            <p:nvPr/>
          </p:nvSpPr>
          <p:spPr>
            <a:xfrm>
              <a:off x="255986" y="1240666"/>
              <a:ext cx="3235894" cy="1914709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79506" y="1653238"/>
              <a:ext cx="1056615" cy="3023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INFN-Mi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83985" y="2541253"/>
              <a:ext cx="889121" cy="32189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TIFPA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26554" y="1595232"/>
              <a:ext cx="1018975" cy="30634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INFN-Ge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68778" y="2409329"/>
              <a:ext cx="717861" cy="30232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LNGS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032" y="1010309"/>
              <a:ext cx="6896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INFN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572776" y="2063225"/>
              <a:ext cx="986483" cy="32189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INFN-Pd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67123" y="3101061"/>
            <a:ext cx="4426294" cy="1826326"/>
            <a:chOff x="-37321" y="3020198"/>
            <a:chExt cx="4426294" cy="1826326"/>
          </a:xfrm>
        </p:grpSpPr>
        <p:sp>
          <p:nvSpPr>
            <p:cNvPr id="19" name="Rounded Rectangle 18"/>
            <p:cNvSpPr/>
            <p:nvPr/>
          </p:nvSpPr>
          <p:spPr>
            <a:xfrm>
              <a:off x="1263650" y="3252395"/>
              <a:ext cx="1899850" cy="28053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Università di Napoli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97426" y="3611034"/>
              <a:ext cx="1980580" cy="25001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Università di Milano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56002" y="3947253"/>
              <a:ext cx="1980580" cy="25001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Politecnico di Milano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11370" y="3926423"/>
              <a:ext cx="1980580" cy="25001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Università di Brescia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108858" y="4297928"/>
              <a:ext cx="2209434" cy="25549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Università dell’Insubria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-37321" y="3020198"/>
              <a:ext cx="4426294" cy="1826326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10845" y="4477192"/>
              <a:ext cx="6431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Italy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776390" y="4980450"/>
            <a:ext cx="3791246" cy="1235820"/>
            <a:chOff x="2792195" y="5069723"/>
            <a:chExt cx="3791246" cy="1235820"/>
          </a:xfrm>
        </p:grpSpPr>
        <p:sp>
          <p:nvSpPr>
            <p:cNvPr id="24" name="Rounded Rectangle 23"/>
            <p:cNvSpPr/>
            <p:nvPr/>
          </p:nvSpPr>
          <p:spPr>
            <a:xfrm>
              <a:off x="3405475" y="5312706"/>
              <a:ext cx="888684" cy="2633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RRI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792195" y="5069723"/>
              <a:ext cx="3291974" cy="1170074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80785" y="5936211"/>
              <a:ext cx="8026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World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627943" y="5268991"/>
              <a:ext cx="888684" cy="26336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UCSC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816024" y="5750223"/>
              <a:ext cx="1149516" cy="29857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Ohio State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76738" y="655693"/>
            <a:ext cx="4648168" cy="2014643"/>
            <a:chOff x="4397037" y="3055080"/>
            <a:chExt cx="4648168" cy="2014643"/>
          </a:xfrm>
        </p:grpSpPr>
        <p:sp>
          <p:nvSpPr>
            <p:cNvPr id="38" name="Oval 37"/>
            <p:cNvSpPr/>
            <p:nvPr/>
          </p:nvSpPr>
          <p:spPr>
            <a:xfrm>
              <a:off x="4397037" y="3247812"/>
              <a:ext cx="4648168" cy="1821911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4209" y="3848729"/>
              <a:ext cx="2403134" cy="27482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Laboratoire Aimé-Cotton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792299" y="4215323"/>
              <a:ext cx="2255208" cy="29499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Jagiellonian University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586540" y="3468163"/>
              <a:ext cx="2201396" cy="27553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Universtität Innsbruck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626203" y="3847638"/>
              <a:ext cx="1736028" cy="2691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University of Oslo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307249" y="4596131"/>
              <a:ext cx="569007" cy="26336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PSI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27155" y="3055080"/>
              <a:ext cx="9201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Europe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564390" y="4602093"/>
              <a:ext cx="634062" cy="2574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UCL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001677" y="4227494"/>
              <a:ext cx="1607046" cy="29857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Uni. Heidelberg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948264" y="4596131"/>
              <a:ext cx="1113756" cy="26336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Uni. Wien</a:t>
              </a:r>
              <a:endParaRPr lang="en-US" sz="16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3482" y="5327254"/>
            <a:ext cx="1373241" cy="920788"/>
            <a:chOff x="7144528" y="5146334"/>
            <a:chExt cx="1394746" cy="1064542"/>
          </a:xfrm>
        </p:grpSpPr>
        <p:sp>
          <p:nvSpPr>
            <p:cNvPr id="54" name="Rounded Rectangle 53"/>
            <p:cNvSpPr/>
            <p:nvPr/>
          </p:nvSpPr>
          <p:spPr>
            <a:xfrm>
              <a:off x="7151448" y="5146334"/>
              <a:ext cx="1387826" cy="32189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Coworker</a:t>
              </a:r>
              <a:endParaRPr lang="en-US" sz="14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151449" y="5517656"/>
              <a:ext cx="1387825" cy="32189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Strong bound</a:t>
              </a:r>
              <a:endParaRPr lang="en-US" sz="14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144528" y="5888978"/>
              <a:ext cx="1387826" cy="32189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Weak bound</a:t>
              </a:r>
              <a:endParaRPr lang="en-US" sz="14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1752388" y="3110055"/>
            <a:ext cx="402689" cy="225351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1194" y="2754438"/>
            <a:ext cx="329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Myriad Pro" panose="020B0503030403020204" pitchFamily="34" charset="0"/>
              </a:rPr>
              <a:t>Interdisciplinary secondment?</a:t>
            </a:r>
            <a:endParaRPr lang="en-US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098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Professional training and communication skills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11967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Myriad Pro" panose="020B0503030403020204" pitchFamily="34" charset="0"/>
              </a:rPr>
              <a:t>Professional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Myriad Pro" panose="020B0503030403020204" pitchFamily="34" charset="0"/>
              </a:rPr>
              <a:t>Lecturing at a Ph.D. advanced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Myriad Pro" panose="020B0503030403020204" pitchFamily="34" charset="0"/>
              </a:rPr>
              <a:t>Ph.D. theses being followed/mentored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Myriad Pro" panose="020B0503030403020204" pitchFamily="34" charset="0"/>
              </a:rPr>
              <a:t>«</a:t>
            </a:r>
            <a:r>
              <a:rPr lang="it-IT" i="1" dirty="0">
                <a:latin typeface="Myriad Pro" panose="020B0503030403020204" pitchFamily="34" charset="0"/>
              </a:rPr>
              <a:t>high resolution position-sensitive detector for slow positronium» (L.G.)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i="1" dirty="0">
                <a:latin typeface="Myriad Pro" panose="020B0503030403020204" pitchFamily="34" charset="0"/>
              </a:rPr>
              <a:t>«first inertial measurements with neutral antimatter systems» (M.V.)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i="1" dirty="0">
                <a:latin typeface="Myriad Pro" panose="020B0503030403020204" pitchFamily="34" charset="0"/>
              </a:rPr>
              <a:t>«ballistic production of a beam of antihydrogen» (S.H.)</a:t>
            </a:r>
            <a:endParaRPr lang="it-IT" dirty="0"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412294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Myriad Pro" panose="020B0503030403020204" pitchFamily="34" charset="0"/>
              </a:rPr>
              <a:t>Communication skills and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Myriad Pro" panose="020B0503030403020204" pitchFamily="34" charset="0"/>
              </a:rPr>
              <a:t>Wish-to participate to the Festival of Science in Genova, 2021, with a guided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Myriad Pro" panose="020B0503030403020204" pitchFamily="34" charset="0"/>
              </a:rPr>
              <a:t>Wish-to participate to Pint of Science events after the COVID-19 crisis is over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69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51395</TotalTime>
  <Words>863</Words>
  <Application>Microsoft Office PowerPoint</Application>
  <PresentationFormat>Presentazione su schermo (4:3)</PresentationFormat>
  <Paragraphs>151</Paragraphs>
  <Slides>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Aharoni</vt:lpstr>
      <vt:lpstr>Arial</vt:lpstr>
      <vt:lpstr>Calibri</vt:lpstr>
      <vt:lpstr>Cambria Math</vt:lpstr>
      <vt:lpstr>Candara</vt:lpstr>
      <vt:lpstr>Myriad Pro</vt:lpstr>
      <vt:lpstr>Myriad Pro Light</vt:lpstr>
      <vt:lpstr>Segoe UI</vt:lpstr>
      <vt:lpstr>Wingdings</vt:lpstr>
      <vt:lpstr>Office Theme</vt:lpstr>
      <vt:lpstr>Equation</vt:lpstr>
      <vt:lpstr>A Metastable Positronium  Inertial Sensor </vt:lpstr>
      <vt:lpstr>Gravity and Standard Model – the state of the art </vt:lpstr>
      <vt:lpstr>Universality of the Free-Fall with antimatter atoms</vt:lpstr>
      <vt:lpstr>Universality of the Free-Fall with antimatter atoms</vt:lpstr>
      <vt:lpstr>Research skills and techniques</vt:lpstr>
      <vt:lpstr>Management of research funds</vt:lpstr>
      <vt:lpstr>Management of research teams</vt:lpstr>
      <vt:lpstr>Research network and connections</vt:lpstr>
      <vt:lpstr>Professional training and communication skills</vt:lpstr>
    </vt:vector>
  </TitlesOfParts>
  <Company>Università degli Studi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excitation of Positronium to Rydberg levels in high magnetic fields to produce a cold beam of antihydrogen in the AEgIS experiment</dc:title>
  <dc:creator>Ruggero Caravita</dc:creator>
  <cp:lastModifiedBy>Hewlett-Packard Company</cp:lastModifiedBy>
  <cp:revision>1069</cp:revision>
  <dcterms:created xsi:type="dcterms:W3CDTF">2014-10-20T10:09:25Z</dcterms:created>
  <dcterms:modified xsi:type="dcterms:W3CDTF">2020-11-16T21:58:30Z</dcterms:modified>
</cp:coreProperties>
</file>