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4" r:id="rId2"/>
    <p:sldId id="393" r:id="rId3"/>
    <p:sldId id="367" r:id="rId4"/>
    <p:sldId id="382" r:id="rId5"/>
    <p:sldId id="348" r:id="rId6"/>
    <p:sldId id="395" r:id="rId7"/>
    <p:sldId id="268" r:id="rId8"/>
    <p:sldId id="269" r:id="rId9"/>
    <p:sldId id="420" r:id="rId10"/>
    <p:sldId id="415" r:id="rId11"/>
    <p:sldId id="416" r:id="rId12"/>
    <p:sldId id="431" r:id="rId13"/>
    <p:sldId id="274" r:id="rId14"/>
    <p:sldId id="392" r:id="rId15"/>
    <p:sldId id="394" r:id="rId16"/>
    <p:sldId id="432" r:id="rId17"/>
  </p:sldIdLst>
  <p:sldSz cx="12192000" cy="6858000"/>
  <p:notesSz cx="6737350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F7F7F"/>
    <a:srgbClr val="3B3838"/>
    <a:srgbClr val="FFC000"/>
    <a:srgbClr val="5B9BD5"/>
    <a:srgbClr val="DA00DA"/>
    <a:srgbClr val="CC00FF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1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4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300"/>
            </a:lvl1pPr>
          </a:lstStyle>
          <a:p>
            <a:fld id="{5BA6B169-A512-4965-B838-67862E348CA1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735" y="4751219"/>
            <a:ext cx="5389880" cy="3887361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6273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300"/>
            </a:lvl1pPr>
          </a:lstStyle>
          <a:p>
            <a:fld id="{10A7915F-B3AF-495E-BD48-10523C09A7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5B80B-6156-4527-AAD6-93DE9948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A8AA1-0EEF-426E-B6BF-833CFD72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AD3489-B3E3-48B6-A940-E4C5F2D9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6B5C8C-3B02-4C83-8C20-7D6BCDDC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F79F5-52ED-48CF-8231-A40A9C91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144F7-F49A-4203-8D7F-6440B8071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BC274B-EFD7-4B9F-842F-FDCFBDBD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B0D3C0-B829-4390-B162-3EBBAA75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21DFD-76AC-4D10-ABBA-2C60A52E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CBEE4E-91DB-432D-B9FB-CD16AA68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B5A-5DC6-44CF-A2B1-E2E73AE67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9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2_Layout personalizza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7"/>
          <p:cNvSpPr txBox="1"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dt" idx="10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10 novembre 2020</a:t>
            </a:r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ftr" idx="11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workshop CNAF Reloaded, G. Maron</a:t>
            </a:r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649455" y="1082591"/>
            <a:ext cx="10684292" cy="499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549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1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49455" y="1082591"/>
            <a:ext cx="10684292" cy="499335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7200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7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76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344245" y="920723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2" y="-1671"/>
            <a:ext cx="1497014" cy="877157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344243" y="6396977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7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8E229-45F7-497A-98B6-E5B0748B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7011"/>
            <a:ext cx="10515600" cy="2852737"/>
          </a:xfrm>
        </p:spPr>
        <p:txBody>
          <a:bodyPr/>
          <a:lstStyle/>
          <a:p>
            <a:pPr algn="ctr"/>
            <a:r>
              <a:rPr lang="it-IT" dirty="0"/>
              <a:t>Verso il Tecnopolo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254E65-CDEB-463F-9F5A-ECCD8929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8336"/>
            <a:ext cx="10515600" cy="1500187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r>
              <a:rPr lang="it-IT" dirty="0"/>
              <a:t>10 novembre 2020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3F5AA-6CF7-48F2-A226-076DC27E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F788AD-9F9F-4D77-BA9B-A7C33DA2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9DDCC-145B-44F9-A6D8-C0C36D0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4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A518D-6474-42DA-9EEA-6A6DFDAF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tappe principali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97BB0F-F225-4EB2-B1B9-A3DC5B81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C98A3E-E1A4-4769-BE66-0A6A70E8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EE17D5-6D86-48A4-AA0F-3290B309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71A59AA-93F4-4D8A-8B23-1F4F2FCA8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685" y="1082590"/>
            <a:ext cx="10684292" cy="52166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3600" b="1" dirty="0"/>
              <a:t>Tecnopolo </a:t>
            </a:r>
            <a:r>
              <a:rPr lang="it-IT" sz="3600" b="1" dirty="0" err="1"/>
              <a:t>Renovation</a:t>
            </a:r>
            <a:r>
              <a:rPr lang="it-IT" sz="3600" b="1" dirty="0"/>
              <a:t> </a:t>
            </a:r>
          </a:p>
          <a:p>
            <a:pPr lvl="1"/>
            <a:r>
              <a:rPr lang="it-IT" dirty="0"/>
              <a:t>Rilascio del progetto definitivo  30/03/2020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r>
              <a:rPr lang="it-IT" dirty="0"/>
              <a:t>Appalto per la gara integrata progetto esecutivo e lavori (RUP A. Mauri – CINECA)</a:t>
            </a:r>
          </a:p>
          <a:p>
            <a:pPr lvl="2"/>
            <a:r>
              <a:rPr lang="it-IT" dirty="0"/>
              <a:t>Gara assegnata il 20/10/2020. Ribasso 18%, verifica anomalia in corso. Possibile ricorso (+2 mesi)</a:t>
            </a:r>
          </a:p>
          <a:p>
            <a:pPr lvl="2"/>
            <a:r>
              <a:rPr lang="it-IT" dirty="0"/>
              <a:t>Rilascio progetto esecutivo 31/12/2020 (se ricorso + 2 mesi)</a:t>
            </a:r>
          </a:p>
          <a:p>
            <a:pPr lvl="2"/>
            <a:r>
              <a:rPr lang="it-IT" dirty="0"/>
              <a:t>Inizio lavori e acquisti impianti tecnici 01/01/2021(se ricorso + 2 mesi)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 RER ha </a:t>
            </a:r>
            <a:r>
              <a:rPr lang="en-US" dirty="0" err="1"/>
              <a:t>rilasciato</a:t>
            </a:r>
            <a:r>
              <a:rPr lang="en-US" dirty="0"/>
              <a:t> la </a:t>
            </a:r>
            <a:r>
              <a:rPr lang="en-US" dirty="0" err="1"/>
              <a:t>concessione</a:t>
            </a:r>
            <a:r>
              <a:rPr lang="en-US" dirty="0"/>
              <a:t> </a:t>
            </a:r>
            <a:r>
              <a:rPr lang="en-US" dirty="0" err="1"/>
              <a:t>d’uso</a:t>
            </a:r>
            <a:r>
              <a:rPr lang="en-US" dirty="0"/>
              <a:t> per 35 anni  a INFN-CINECA per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spazi</a:t>
            </a:r>
            <a:r>
              <a:rPr lang="en-US" dirty="0"/>
              <a:t> </a:t>
            </a:r>
            <a:r>
              <a:rPr lang="en-US" dirty="0" err="1"/>
              <a:t>necessari</a:t>
            </a:r>
            <a:r>
              <a:rPr lang="en-US" dirty="0"/>
              <a:t> a </a:t>
            </a:r>
            <a:r>
              <a:rPr lang="en-US" dirty="0" err="1"/>
              <a:t>installare</a:t>
            </a:r>
            <a:r>
              <a:rPr lang="en-US" dirty="0"/>
              <a:t> i due data center 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impianti</a:t>
            </a:r>
            <a:r>
              <a:rPr lang="en-US" dirty="0"/>
              <a:t> </a:t>
            </a:r>
            <a:r>
              <a:rPr lang="en-US" dirty="0" err="1"/>
              <a:t>tecnici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Fornitura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elettrica</a:t>
            </a:r>
            <a:r>
              <a:rPr lang="en-US" dirty="0"/>
              <a:t>: </a:t>
            </a:r>
            <a:r>
              <a:rPr lang="en-US" dirty="0" err="1"/>
              <a:t>accordo</a:t>
            </a:r>
            <a:r>
              <a:rPr lang="en-US" dirty="0"/>
              <a:t> in via di </a:t>
            </a:r>
            <a:r>
              <a:rPr lang="en-US" dirty="0" err="1"/>
              <a:t>finalizzazione</a:t>
            </a:r>
            <a:r>
              <a:rPr lang="en-US" dirty="0"/>
              <a:t> con TERNA (e ENEL) per </a:t>
            </a:r>
            <a:r>
              <a:rPr lang="en-US" dirty="0" err="1"/>
              <a:t>avere</a:t>
            </a:r>
            <a:r>
              <a:rPr lang="en-US" dirty="0"/>
              <a:t> </a:t>
            </a:r>
          </a:p>
          <a:p>
            <a:pPr lvl="2"/>
            <a:r>
              <a:rPr lang="it-IT" dirty="0"/>
              <a:t>Fase 1 (fino al  2026) 14 MW in MT</a:t>
            </a:r>
          </a:p>
          <a:p>
            <a:pPr lvl="2"/>
            <a:r>
              <a:rPr lang="it-IT" dirty="0"/>
              <a:t>Fase 2  (dal 2026) 25 MW in AT</a:t>
            </a:r>
          </a:p>
          <a:p>
            <a:pPr marL="914400" lvl="2" indent="0">
              <a:buNone/>
            </a:pPr>
            <a:endParaRPr lang="it-IT" dirty="0"/>
          </a:p>
          <a:p>
            <a:pPr lvl="1"/>
            <a:r>
              <a:rPr lang="it-IT" dirty="0"/>
              <a:t>Accordi in via di finalizzazione tra INFN e CINECA per l’utilizzo delle aree e degli impianti tecnologi, per l’utilizzo del computing time di Leonardo, ma anche un accordo quadro che definisce una visione comune per i prossimi 10 anni</a:t>
            </a:r>
          </a:p>
          <a:p>
            <a:pPr lvl="1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876B6934-4051-4D69-9194-910921320856}"/>
              </a:ext>
            </a:extLst>
          </p:cNvPr>
          <p:cNvCxnSpPr>
            <a:cxnSpLocks/>
          </p:cNvCxnSpPr>
          <p:nvPr/>
        </p:nvCxnSpPr>
        <p:spPr>
          <a:xfrm flipH="1">
            <a:off x="9251289" y="2068389"/>
            <a:ext cx="999692" cy="367767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0E76483-DEBF-4594-992E-3B7944D68F91}"/>
              </a:ext>
            </a:extLst>
          </p:cNvPr>
          <p:cNvCxnSpPr>
            <a:cxnSpLocks/>
          </p:cNvCxnSpPr>
          <p:nvPr/>
        </p:nvCxnSpPr>
        <p:spPr>
          <a:xfrm>
            <a:off x="10250981" y="2068389"/>
            <a:ext cx="1037683" cy="367046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5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32E63-88DD-4995-9779-3F266FF6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tappe principali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486FE4-3CDF-48CE-9169-1D34CEB4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58F1CA-2054-4EB5-9E69-AC091E7D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FBFCBA-B9F5-4602-B925-E8143609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64A547E-4AE1-45DC-8959-BBF21CC62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Gara di appalto per il supercomputer Leonardo</a:t>
            </a:r>
          </a:p>
          <a:p>
            <a:pPr lvl="1"/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assegnazione</a:t>
            </a:r>
            <a:r>
              <a:rPr lang="en-US" dirty="0"/>
              <a:t> molto </a:t>
            </a:r>
            <a:r>
              <a:rPr lang="en-US" dirty="0" err="1"/>
              <a:t>lungo</a:t>
            </a:r>
            <a:r>
              <a:rPr lang="en-US" dirty="0"/>
              <a:t>, ma </a:t>
            </a:r>
            <a:r>
              <a:rPr lang="en-US" dirty="0" err="1"/>
              <a:t>terminato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gara</a:t>
            </a:r>
            <a:r>
              <a:rPr lang="en-US" dirty="0"/>
              <a:t>, </a:t>
            </a:r>
            <a:r>
              <a:rPr lang="en-US" dirty="0" err="1"/>
              <a:t>gestita</a:t>
            </a:r>
            <a:r>
              <a:rPr lang="en-US" dirty="0"/>
              <a:t> da </a:t>
            </a:r>
            <a:r>
              <a:rPr lang="en-US" dirty="0" err="1"/>
              <a:t>EuroHPC</a:t>
            </a:r>
            <a:r>
              <a:rPr lang="en-US" dirty="0"/>
              <a:t> JRU, e terminate in </a:t>
            </a:r>
            <a:r>
              <a:rPr lang="en-US" dirty="0" err="1"/>
              <a:t>agosto</a:t>
            </a:r>
            <a:r>
              <a:rPr lang="en-US" dirty="0"/>
              <a:t> 2020, è </a:t>
            </a:r>
            <a:r>
              <a:rPr lang="en-US" dirty="0" err="1"/>
              <a:t>stata</a:t>
            </a:r>
            <a:r>
              <a:rPr lang="en-US" dirty="0"/>
              <a:t> vinta da ATOS-BULL</a:t>
            </a:r>
          </a:p>
          <a:p>
            <a:pPr lvl="1"/>
            <a:r>
              <a:rPr lang="en-US" dirty="0" err="1"/>
              <a:t>Consegna</a:t>
            </a:r>
            <a:r>
              <a:rPr lang="en-US" dirty="0"/>
              <a:t> </a:t>
            </a:r>
            <a:r>
              <a:rPr lang="en-US" dirty="0" err="1"/>
              <a:t>prevista</a:t>
            </a:r>
            <a:r>
              <a:rPr lang="en-US" dirty="0"/>
              <a:t> fine 2021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INFN-Tier1 verso il  Tecnopolo – il progetto CNAF </a:t>
            </a:r>
            <a:r>
              <a:rPr lang="it-IT" b="1" dirty="0" err="1"/>
              <a:t>Reloaded</a:t>
            </a:r>
            <a:endParaRPr lang="it-IT" b="1" dirty="0"/>
          </a:p>
          <a:p>
            <a:pPr lvl="1"/>
            <a:r>
              <a:rPr lang="it-IT" dirty="0"/>
              <a:t>Project Breakdown</a:t>
            </a:r>
          </a:p>
          <a:p>
            <a:pPr lvl="1"/>
            <a:r>
              <a:rPr lang="en-US" dirty="0"/>
              <a:t>Status: </a:t>
            </a:r>
            <a:r>
              <a:rPr lang="en-US" dirty="0" err="1"/>
              <a:t>vedi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workshop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79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8CE3E-DD3A-4E69-ADA0-515FAE40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Interazione tra i 3 progetti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4F2AA7-62F7-4A26-8552-9ADB7520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63FF4D-FE9E-4D1B-9E98-54CDA008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C91642-6B91-48ED-B838-C48E5FFC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EFA2454-2849-43AF-83F3-41B5B7E8176E}"/>
              </a:ext>
            </a:extLst>
          </p:cNvPr>
          <p:cNvSpPr/>
          <p:nvPr/>
        </p:nvSpPr>
        <p:spPr>
          <a:xfrm>
            <a:off x="2672788" y="1842213"/>
            <a:ext cx="2466373" cy="1678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TECNOPOLO</a:t>
            </a:r>
          </a:p>
          <a:p>
            <a:pPr algn="ctr"/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Renovation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4B63B6D-FFC7-4953-B203-9F0415A6CA77}"/>
              </a:ext>
            </a:extLst>
          </p:cNvPr>
          <p:cNvSpPr/>
          <p:nvPr/>
        </p:nvSpPr>
        <p:spPr>
          <a:xfrm>
            <a:off x="6582136" y="2812399"/>
            <a:ext cx="2176041" cy="1678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CNAF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Reloaded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DE0C7711-5F4C-483D-B5AA-8FFD1FD6AA93}"/>
              </a:ext>
            </a:extLst>
          </p:cNvPr>
          <p:cNvSpPr/>
          <p:nvPr/>
        </p:nvSpPr>
        <p:spPr>
          <a:xfrm>
            <a:off x="2948649" y="4120961"/>
            <a:ext cx="2176041" cy="16783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Leonardo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33988D-5ABF-4F98-873B-D4A60DFFE922}"/>
              </a:ext>
            </a:extLst>
          </p:cNvPr>
          <p:cNvSpPr/>
          <p:nvPr/>
        </p:nvSpPr>
        <p:spPr>
          <a:xfrm>
            <a:off x="6820625" y="1944297"/>
            <a:ext cx="1663617" cy="868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Requisiti</a:t>
            </a:r>
          </a:p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Controllo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B81E7D4-56F3-441E-9772-D0107918EFF8}"/>
              </a:ext>
            </a:extLst>
          </p:cNvPr>
          <p:cNvSpPr/>
          <p:nvPr/>
        </p:nvSpPr>
        <p:spPr>
          <a:xfrm>
            <a:off x="6897926" y="4526074"/>
            <a:ext cx="1705337" cy="868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Contributo alla selezione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E7C065A-3903-4076-8A1E-F5268B21CC64}"/>
              </a:ext>
            </a:extLst>
          </p:cNvPr>
          <p:cNvCxnSpPr>
            <a:cxnSpLocks/>
          </p:cNvCxnSpPr>
          <p:nvPr/>
        </p:nvCxnSpPr>
        <p:spPr>
          <a:xfrm>
            <a:off x="5247190" y="2742768"/>
            <a:ext cx="1296363" cy="83916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4815B80-693B-4584-87E9-F9FF635A15A9}"/>
              </a:ext>
            </a:extLst>
          </p:cNvPr>
          <p:cNvCxnSpPr>
            <a:cxnSpLocks/>
          </p:cNvCxnSpPr>
          <p:nvPr/>
        </p:nvCxnSpPr>
        <p:spPr>
          <a:xfrm flipV="1">
            <a:off x="5247190" y="4070405"/>
            <a:ext cx="1296363" cy="84064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D9A29E9-14F8-4FFE-8441-48A238BB84DE}"/>
              </a:ext>
            </a:extLst>
          </p:cNvPr>
          <p:cNvCxnSpPr>
            <a:cxnSpLocks/>
          </p:cNvCxnSpPr>
          <p:nvPr/>
        </p:nvCxnSpPr>
        <p:spPr>
          <a:xfrm flipH="1" flipV="1">
            <a:off x="5300725" y="2410490"/>
            <a:ext cx="1358337" cy="1767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1F1B80D-DFBE-4D0B-BCD3-73ACE7621A7B}"/>
              </a:ext>
            </a:extLst>
          </p:cNvPr>
          <p:cNvCxnSpPr>
            <a:cxnSpLocks/>
          </p:cNvCxnSpPr>
          <p:nvPr/>
        </p:nvCxnSpPr>
        <p:spPr>
          <a:xfrm flipH="1" flipV="1">
            <a:off x="5416831" y="5172342"/>
            <a:ext cx="1358337" cy="1767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DFF5977-5C93-431C-8900-04F0A79186A9}"/>
              </a:ext>
            </a:extLst>
          </p:cNvPr>
          <p:cNvSpPr txBox="1"/>
          <p:nvPr/>
        </p:nvSpPr>
        <p:spPr>
          <a:xfrm>
            <a:off x="8803736" y="1029329"/>
            <a:ext cx="256652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/>
              <a:t>Un gruppo di nostri ingegneri (WP3) e uno studio di progettazione  lavorano a stretto contatto con CINECA e con l’impresa vincitrice dell’appalto sia nella fase di progettazione esecutiva sia in quella di esecuzione dei lavori 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7E7DF0E4-FB1A-4CEB-827A-3A4917B074CB}"/>
              </a:ext>
            </a:extLst>
          </p:cNvPr>
          <p:cNvCxnSpPr/>
          <p:nvPr/>
        </p:nvCxnSpPr>
        <p:spPr>
          <a:xfrm>
            <a:off x="8582892" y="2378348"/>
            <a:ext cx="147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0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19"/>
          <p:cNvCxnSpPr/>
          <p:nvPr/>
        </p:nvCxnSpPr>
        <p:spPr>
          <a:xfrm>
            <a:off x="1228446" y="2256919"/>
            <a:ext cx="0" cy="271193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19"/>
          <p:cNvSpPr txBox="1">
            <a:spLocks noGrp="1"/>
          </p:cNvSpPr>
          <p:nvPr>
            <p:ph type="title"/>
          </p:nvPr>
        </p:nvSpPr>
        <p:spPr>
          <a:xfrm>
            <a:off x="838200" y="104244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 CNAF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Reloaded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una slide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6" name="Google Shape;406;p19"/>
          <p:cNvSpPr txBox="1">
            <a:spLocks noGrp="1"/>
          </p:cNvSpPr>
          <p:nvPr>
            <p:ph type="dt" idx="10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10 novembre 2020</a:t>
            </a:r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ftr" idx="11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workshop CNAF Reloaded, G. Maron</a:t>
            </a:r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ldNum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410" name="Google Shape;410;p19"/>
          <p:cNvSpPr/>
          <p:nvPr/>
        </p:nvSpPr>
        <p:spPr>
          <a:xfrm>
            <a:off x="2697014" y="1276916"/>
            <a:ext cx="1708728" cy="71064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2697014" y="2850851"/>
            <a:ext cx="1708728" cy="71064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Data Center</a:t>
            </a:r>
            <a:endParaRPr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4987625" y="1120275"/>
            <a:ext cx="4234877" cy="1025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services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CNAF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offers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scientific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users  and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Redesign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or design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them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homogeneously</a:t>
            </a:r>
            <a:endParaRPr sz="1600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5006095" y="2312354"/>
            <a:ext cx="6100622" cy="17245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Design of the new INFN datacenter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Tecnopolo (with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re-use of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the CNAF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Tier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1)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Architecture, Computing and storage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Network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Interface to HPC Leonardo machine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Prototyping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choices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Procurement of the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of the new data center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Installation and testing of the new data center</a:t>
            </a:r>
            <a:endParaRPr sz="1600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5006095" y="4185396"/>
            <a:ext cx="6100622" cy="221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Design of technical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infrastructures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inside the boxes: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electrical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hydraulic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tempered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water,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ventilation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conditioning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system for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0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box,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security systems and access control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Purchase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central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infrastructures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2 (2027)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Purchase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connection of technical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infrastructures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inside the boxes</a:t>
            </a:r>
            <a:endParaRPr sz="1600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9" name="Google Shape;419;p19"/>
          <p:cNvCxnSpPr/>
          <p:nvPr/>
        </p:nvCxnSpPr>
        <p:spPr>
          <a:xfrm>
            <a:off x="4498109" y="1653309"/>
            <a:ext cx="41563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0" name="Google Shape;420;p19"/>
          <p:cNvCxnSpPr/>
          <p:nvPr/>
        </p:nvCxnSpPr>
        <p:spPr>
          <a:xfrm>
            <a:off x="4498109" y="3170677"/>
            <a:ext cx="41563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1" name="Google Shape;421;p19"/>
          <p:cNvCxnSpPr>
            <a:cxnSpLocks/>
          </p:cNvCxnSpPr>
          <p:nvPr/>
        </p:nvCxnSpPr>
        <p:spPr>
          <a:xfrm>
            <a:off x="2697014" y="5322860"/>
            <a:ext cx="221673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4AE5F56E-F97A-4DBD-879C-CCBAD59A494E}"/>
              </a:ext>
            </a:extLst>
          </p:cNvPr>
          <p:cNvSpPr/>
          <p:nvPr/>
        </p:nvSpPr>
        <p:spPr>
          <a:xfrm>
            <a:off x="51798" y="4912065"/>
            <a:ext cx="2383277" cy="83657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Technical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Infrastructures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6AC52BC-F06E-487B-80D8-47DD2A659D75}"/>
              </a:ext>
            </a:extLst>
          </p:cNvPr>
          <p:cNvSpPr/>
          <p:nvPr/>
        </p:nvSpPr>
        <p:spPr>
          <a:xfrm>
            <a:off x="36808" y="1987556"/>
            <a:ext cx="2383277" cy="83657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IT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Infrastructures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Google Shape;420;p19">
            <a:extLst>
              <a:ext uri="{FF2B5EF4-FFF2-40B4-BE49-F238E27FC236}">
                <a16:creationId xmlns:a16="http://schemas.microsoft.com/office/drawing/2014/main" id="{71A504E7-AD4A-4AA5-877E-1E05765DA365}"/>
              </a:ext>
            </a:extLst>
          </p:cNvPr>
          <p:cNvCxnSpPr>
            <a:cxnSpLocks/>
          </p:cNvCxnSpPr>
          <p:nvPr/>
        </p:nvCxnSpPr>
        <p:spPr>
          <a:xfrm flipV="1">
            <a:off x="1883740" y="1535139"/>
            <a:ext cx="696762" cy="29805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420;p19">
            <a:extLst>
              <a:ext uri="{FF2B5EF4-FFF2-40B4-BE49-F238E27FC236}">
                <a16:creationId xmlns:a16="http://schemas.microsoft.com/office/drawing/2014/main" id="{DB69544E-649E-4A43-AC7B-AFC40D8A3E80}"/>
              </a:ext>
            </a:extLst>
          </p:cNvPr>
          <p:cNvCxnSpPr>
            <a:cxnSpLocks/>
          </p:cNvCxnSpPr>
          <p:nvPr/>
        </p:nvCxnSpPr>
        <p:spPr>
          <a:xfrm>
            <a:off x="1802342" y="2969071"/>
            <a:ext cx="778160" cy="29404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65DDB-19A7-497F-B54C-15290F83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di CNAF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Reloaded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33DD7D-F14A-4D70-85F0-C045B9E8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F7D59F-6CB7-4C8C-8F17-FEE8637F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1B224-3B03-48F0-BFCD-F3E385E7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4699CF1-34DB-4604-81FC-36673C14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06D1646-D055-4153-A379-4BF7A2E32574}"/>
              </a:ext>
            </a:extLst>
          </p:cNvPr>
          <p:cNvGrpSpPr/>
          <p:nvPr/>
        </p:nvGrpSpPr>
        <p:grpSpPr>
          <a:xfrm>
            <a:off x="344246" y="1205443"/>
            <a:ext cx="10948154" cy="4914525"/>
            <a:chOff x="697745" y="1397913"/>
            <a:chExt cx="10948154" cy="4914525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504018B5-69F1-49BD-9A0B-6D217FE3CCA5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3662703"/>
              <a:ext cx="0" cy="1793217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1B8FDCA-E079-4466-A752-D22E2CA336B3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722881" y="4107506"/>
              <a:ext cx="3657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A9BCD23B-1372-4C44-9BC2-D004AC29EE45}"/>
                </a:ext>
              </a:extLst>
            </p:cNvPr>
            <p:cNvCxnSpPr>
              <a:cxnSpLocks/>
            </p:cNvCxnSpPr>
            <p:nvPr/>
          </p:nvCxnSpPr>
          <p:spPr>
            <a:xfrm>
              <a:off x="2722880" y="4757746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888DC1A-5B13-4362-B0AA-FE3927B08DB2}"/>
                </a:ext>
              </a:extLst>
            </p:cNvPr>
            <p:cNvCxnSpPr>
              <a:cxnSpLocks/>
            </p:cNvCxnSpPr>
            <p:nvPr/>
          </p:nvCxnSpPr>
          <p:spPr>
            <a:xfrm>
              <a:off x="2722880" y="5455920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87734E28-8A2A-47EA-942C-C89000E6BE0B}"/>
                </a:ext>
              </a:extLst>
            </p:cNvPr>
            <p:cNvCxnSpPr>
              <a:cxnSpLocks/>
            </p:cNvCxnSpPr>
            <p:nvPr/>
          </p:nvCxnSpPr>
          <p:spPr>
            <a:xfrm>
              <a:off x="6239058" y="3675018"/>
              <a:ext cx="0" cy="189081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0CBD276-5F0E-46E5-A882-38D90CB8709A}"/>
                </a:ext>
              </a:extLst>
            </p:cNvPr>
            <p:cNvCxnSpPr>
              <a:cxnSpLocks/>
            </p:cNvCxnSpPr>
            <p:nvPr/>
          </p:nvCxnSpPr>
          <p:spPr>
            <a:xfrm>
              <a:off x="6045104" y="4120634"/>
              <a:ext cx="457200" cy="583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B41F1C83-0C57-424E-8EE6-1EA29F72CD5C}"/>
                </a:ext>
              </a:extLst>
            </p:cNvPr>
            <p:cNvCxnSpPr>
              <a:cxnSpLocks/>
            </p:cNvCxnSpPr>
            <p:nvPr/>
          </p:nvCxnSpPr>
          <p:spPr>
            <a:xfrm>
              <a:off x="6109910" y="4849186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777072FA-C697-4B38-B553-20DF70EA91DA}"/>
                </a:ext>
              </a:extLst>
            </p:cNvPr>
            <p:cNvCxnSpPr>
              <a:cxnSpLocks/>
            </p:cNvCxnSpPr>
            <p:nvPr/>
          </p:nvCxnSpPr>
          <p:spPr>
            <a:xfrm>
              <a:off x="9316720" y="3588036"/>
              <a:ext cx="0" cy="2452947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E656F2E5-6E2B-4F54-A2A0-F3048CCA6C64}"/>
                </a:ext>
              </a:extLst>
            </p:cNvPr>
            <p:cNvCxnSpPr>
              <a:cxnSpLocks/>
            </p:cNvCxnSpPr>
            <p:nvPr/>
          </p:nvCxnSpPr>
          <p:spPr>
            <a:xfrm>
              <a:off x="9316720" y="4140852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D1879A1A-76D3-40E9-BA82-4DD04B54D27E}"/>
                </a:ext>
              </a:extLst>
            </p:cNvPr>
            <p:cNvCxnSpPr>
              <a:cxnSpLocks/>
            </p:cNvCxnSpPr>
            <p:nvPr/>
          </p:nvCxnSpPr>
          <p:spPr>
            <a:xfrm>
              <a:off x="9316720" y="4751670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90EAA159-7F03-4407-91F9-931FF112109E}"/>
                </a:ext>
              </a:extLst>
            </p:cNvPr>
            <p:cNvCxnSpPr>
              <a:cxnSpLocks/>
            </p:cNvCxnSpPr>
            <p:nvPr/>
          </p:nvCxnSpPr>
          <p:spPr>
            <a:xfrm>
              <a:off x="9316720" y="5362488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6EB68AB0-D182-4AC3-96E2-C18D702F718D}"/>
                </a:ext>
              </a:extLst>
            </p:cNvPr>
            <p:cNvCxnSpPr>
              <a:cxnSpLocks/>
              <a:stCxn id="23" idx="3"/>
              <a:endCxn id="34" idx="1"/>
            </p:cNvCxnSpPr>
            <p:nvPr/>
          </p:nvCxnSpPr>
          <p:spPr>
            <a:xfrm flipV="1">
              <a:off x="3383060" y="3244415"/>
              <a:ext cx="1633810" cy="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B8E284D8-BB5E-479A-81B7-BEE03ACEF7D8}"/>
                </a:ext>
              </a:extLst>
            </p:cNvPr>
            <p:cNvCxnSpPr/>
            <p:nvPr/>
          </p:nvCxnSpPr>
          <p:spPr>
            <a:xfrm flipV="1">
              <a:off x="7400147" y="3244412"/>
              <a:ext cx="1633810" cy="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9DD53024-C248-4FEB-993D-517B1DD82263}"/>
                </a:ext>
              </a:extLst>
            </p:cNvPr>
            <p:cNvSpPr/>
            <p:nvPr/>
          </p:nvSpPr>
          <p:spPr>
            <a:xfrm>
              <a:off x="999783" y="2826126"/>
              <a:ext cx="2383277" cy="836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Project Office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(Falone - LNF)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85D8516-15B3-4AA2-B781-99947FD89636}"/>
                </a:ext>
              </a:extLst>
            </p:cNvPr>
            <p:cNvSpPr/>
            <p:nvPr/>
          </p:nvSpPr>
          <p:spPr>
            <a:xfrm>
              <a:off x="9033957" y="2826124"/>
              <a:ext cx="2383277" cy="836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Technical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Infrastruttures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(Papaleo LNS)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A446B6F-91D5-4434-BFF2-602E5B9436FD}"/>
                </a:ext>
              </a:extLst>
            </p:cNvPr>
            <p:cNvSpPr/>
            <p:nvPr/>
          </p:nvSpPr>
          <p:spPr>
            <a:xfrm>
              <a:off x="697745" y="3836051"/>
              <a:ext cx="2025136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1.1 Project Manager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(Falone LNF)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FCA6513-13F1-4A0F-B1B3-18155F03F9B5}"/>
                </a:ext>
              </a:extLst>
            </p:cNvPr>
            <p:cNvSpPr/>
            <p:nvPr/>
          </p:nvSpPr>
          <p:spPr>
            <a:xfrm>
              <a:off x="697745" y="4480216"/>
              <a:ext cx="2025136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 Site Security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(Crescentini)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0DDA2526-12AF-4430-A642-E291A8A36386}"/>
                </a:ext>
              </a:extLst>
            </p:cNvPr>
            <p:cNvSpPr/>
            <p:nvPr/>
          </p:nvSpPr>
          <p:spPr>
            <a:xfrm>
              <a:off x="697745" y="5124381"/>
              <a:ext cx="2025135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1.3 </a:t>
              </a:r>
              <a:r>
                <a:rPr lang="it-IT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Tenders</a:t>
              </a:r>
              <a:br>
                <a:rPr lang="it-IT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</a:b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(G. Grandi)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887B2428-1091-4455-B4ED-226BB4C5B3E5}"/>
                </a:ext>
              </a:extLst>
            </p:cNvPr>
            <p:cNvSpPr/>
            <p:nvPr/>
          </p:nvSpPr>
          <p:spPr>
            <a:xfrm>
              <a:off x="4349198" y="4556417"/>
              <a:ext cx="1723097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2.2 AAI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(Ceccanti)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7324F61B-8A93-45AF-A0FD-85059B3940D2}"/>
                </a:ext>
              </a:extLst>
            </p:cNvPr>
            <p:cNvSpPr/>
            <p:nvPr/>
          </p:nvSpPr>
          <p:spPr>
            <a:xfrm>
              <a:off x="4353331" y="3850633"/>
              <a:ext cx="1723097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2.1 Data Center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Cesini</a:t>
              </a: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 -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Chierici)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741DE9C3-2913-4F59-A20C-B43CAFA60EB6}"/>
                </a:ext>
              </a:extLst>
            </p:cNvPr>
            <p:cNvSpPr/>
            <p:nvPr/>
          </p:nvSpPr>
          <p:spPr>
            <a:xfrm>
              <a:off x="9652720" y="3849179"/>
              <a:ext cx="1983863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3.1 </a:t>
              </a:r>
              <a:r>
                <a:rPr lang="it-IT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Power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Donatelli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R.Ricci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LNF)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E29BE6B4-FE43-4067-914E-F863620F0BA8}"/>
                </a:ext>
              </a:extLst>
            </p:cNvPr>
            <p:cNvSpPr/>
            <p:nvPr/>
          </p:nvSpPr>
          <p:spPr>
            <a:xfrm>
              <a:off x="9682481" y="4479489"/>
              <a:ext cx="1963418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3.2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Cooling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lang="it-IT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(Scarponi, Rotundo LNF)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70906F2C-2C0C-4BEE-B78C-03E98BEE5159}"/>
                </a:ext>
              </a:extLst>
            </p:cNvPr>
            <p:cNvSpPr/>
            <p:nvPr/>
          </p:nvSpPr>
          <p:spPr>
            <a:xfrm>
              <a:off x="9682480" y="5109799"/>
              <a:ext cx="1954102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3.3 Integration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(Scarponi)</a:t>
              </a:r>
            </a:p>
          </p:txBody>
        </p: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C61629B-5667-4C2A-AF93-04BDCCC5BA2C}"/>
                </a:ext>
              </a:extLst>
            </p:cNvPr>
            <p:cNvCxnSpPr/>
            <p:nvPr/>
          </p:nvCxnSpPr>
          <p:spPr>
            <a:xfrm>
              <a:off x="6096000" y="1723787"/>
              <a:ext cx="0" cy="1793217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B6E556D1-BDF9-447E-812B-69440FFC26D2}"/>
                </a:ext>
              </a:extLst>
            </p:cNvPr>
            <p:cNvSpPr/>
            <p:nvPr/>
          </p:nvSpPr>
          <p:spPr>
            <a:xfrm>
              <a:off x="5016870" y="2826125"/>
              <a:ext cx="2383277" cy="836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IT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Infrastructures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(dell’Agnello-Salomoni)</a:t>
              </a: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0810ACBA-6BAC-4485-B0FE-AE83AED482C6}"/>
                </a:ext>
              </a:extLst>
            </p:cNvPr>
            <p:cNvSpPr/>
            <p:nvPr/>
          </p:nvSpPr>
          <p:spPr>
            <a:xfrm>
              <a:off x="4884790" y="1397913"/>
              <a:ext cx="2383277" cy="836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Leader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(CNAF director)</a:t>
              </a:r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4E6ED6EE-74AD-4588-AA47-78714A347856}"/>
                </a:ext>
              </a:extLst>
            </p:cNvPr>
            <p:cNvCxnSpPr>
              <a:cxnSpLocks/>
            </p:cNvCxnSpPr>
            <p:nvPr/>
          </p:nvCxnSpPr>
          <p:spPr>
            <a:xfrm>
              <a:off x="5887530" y="5580497"/>
              <a:ext cx="566537" cy="3557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B902CE10-A3AB-4E32-9C0B-10E82DF9A6C3}"/>
                </a:ext>
              </a:extLst>
            </p:cNvPr>
            <p:cNvSpPr/>
            <p:nvPr/>
          </p:nvSpPr>
          <p:spPr>
            <a:xfrm>
              <a:off x="6502458" y="3846939"/>
              <a:ext cx="1723097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 HTC-HPC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(Boccali- INFN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7913CCF5-C581-4005-995E-426830CF13BB}"/>
                </a:ext>
              </a:extLst>
            </p:cNvPr>
            <p:cNvSpPr/>
            <p:nvPr/>
          </p:nvSpPr>
          <p:spPr>
            <a:xfrm>
              <a:off x="4337914" y="5308779"/>
              <a:ext cx="1723097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2.3 IT Security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Ciaschini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8DA8540-94D5-4381-AF3F-2CA7580EBDF6}"/>
                </a:ext>
              </a:extLst>
            </p:cNvPr>
            <p:cNvSpPr/>
            <p:nvPr/>
          </p:nvSpPr>
          <p:spPr>
            <a:xfrm>
              <a:off x="6511711" y="4572058"/>
              <a:ext cx="1723097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2.5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</a:t>
              </a:r>
              <a:r>
                <a:rPr lang="it-IT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ects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Vistoli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8DD309CE-E5AD-46E1-9028-C40C634326C3}"/>
                </a:ext>
              </a:extLst>
            </p:cNvPr>
            <p:cNvSpPr/>
            <p:nvPr/>
          </p:nvSpPr>
          <p:spPr>
            <a:xfrm>
              <a:off x="6511711" y="5308779"/>
              <a:ext cx="1723097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2.6 Migration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(dell’Agnello)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1B9377A7-85DC-4E41-98DC-CA787F8B7761}"/>
                </a:ext>
              </a:extLst>
            </p:cNvPr>
            <p:cNvSpPr/>
            <p:nvPr/>
          </p:nvSpPr>
          <p:spPr>
            <a:xfrm>
              <a:off x="9708222" y="5769529"/>
              <a:ext cx="1921789" cy="542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3.4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Migration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4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(Scarponi)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FD3A4357-45D7-4C30-9908-3137F58745D6}"/>
                </a:ext>
              </a:extLst>
            </p:cNvPr>
            <p:cNvCxnSpPr>
              <a:cxnSpLocks/>
            </p:cNvCxnSpPr>
            <p:nvPr/>
          </p:nvCxnSpPr>
          <p:spPr>
            <a:xfrm>
              <a:off x="9342462" y="6042838"/>
              <a:ext cx="3657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7573EF88-9553-4D3C-8C7E-69A338497E7F}"/>
                </a:ext>
              </a:extLst>
            </p:cNvPr>
            <p:cNvCxnSpPr/>
            <p:nvPr/>
          </p:nvCxnSpPr>
          <p:spPr>
            <a:xfrm>
              <a:off x="7842142" y="5851688"/>
              <a:ext cx="1921790" cy="37088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>
            <a:extLst>
              <a:ext uri="{FF2B5EF4-FFF2-40B4-BE49-F238E27FC236}">
                <a16:creationId xmlns:a16="http://schemas.microsoft.com/office/drawing/2014/main" id="{A7F95F64-8E8F-4A0F-A153-4E89C6444F23}"/>
              </a:ext>
            </a:extLst>
          </p:cNvPr>
          <p:cNvSpPr/>
          <p:nvPr/>
        </p:nvSpPr>
        <p:spPr>
          <a:xfrm>
            <a:off x="57577" y="3766291"/>
            <a:ext cx="12534046" cy="1444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0B76CF-9205-4242-9C21-7E22C2F0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6" y="95638"/>
            <a:ext cx="10060384" cy="710640"/>
          </a:xfrm>
        </p:spPr>
        <p:txBody>
          <a:bodyPr>
            <a:normAutofit fontScale="90000"/>
          </a:bodyPr>
          <a:lstStyle/>
          <a:p>
            <a:r>
              <a:rPr lang="it-IT" dirty="0"/>
              <a:t>Cronoprogramma semplificato lavori Tecnopolo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804B5F-11B9-4E24-AFDD-03976681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437ED2-A5EF-4659-8389-AA867713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B9C564-DE67-44CE-8914-25D75981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2E7BEDD-0E33-4389-9662-745DA61F8A86}"/>
              </a:ext>
            </a:extLst>
          </p:cNvPr>
          <p:cNvSpPr/>
          <p:nvPr/>
        </p:nvSpPr>
        <p:spPr>
          <a:xfrm>
            <a:off x="896642" y="2587223"/>
            <a:ext cx="1655958" cy="411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2020 (</a:t>
            </a:r>
            <a:r>
              <a:rPr lang="it-IT" dirty="0" err="1">
                <a:solidFill>
                  <a:schemeClr val="tx1"/>
                </a:solidFill>
              </a:rPr>
              <a:t>Jan-Jun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0047F7C-AA69-47B8-9921-F1876D8249FC}"/>
              </a:ext>
            </a:extLst>
          </p:cNvPr>
          <p:cNvSpPr/>
          <p:nvPr/>
        </p:nvSpPr>
        <p:spPr>
          <a:xfrm>
            <a:off x="2726922" y="2587223"/>
            <a:ext cx="1655958" cy="411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2020 (</a:t>
            </a:r>
            <a:r>
              <a:rPr lang="it-IT" dirty="0" err="1">
                <a:solidFill>
                  <a:schemeClr val="tx1"/>
                </a:solidFill>
              </a:rPr>
              <a:t>Jul-Dec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F55E989-7B41-43AC-8B05-F902BEA556BE}"/>
              </a:ext>
            </a:extLst>
          </p:cNvPr>
          <p:cNvSpPr/>
          <p:nvPr/>
        </p:nvSpPr>
        <p:spPr>
          <a:xfrm>
            <a:off x="4557202" y="2587223"/>
            <a:ext cx="1655958" cy="411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2021 (</a:t>
            </a:r>
            <a:r>
              <a:rPr lang="it-IT" dirty="0" err="1">
                <a:solidFill>
                  <a:schemeClr val="tx1"/>
                </a:solidFill>
              </a:rPr>
              <a:t>Jan-Jun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6AC2E6-6E25-4FA0-B8A4-67F0BC5E4A90}"/>
              </a:ext>
            </a:extLst>
          </p:cNvPr>
          <p:cNvSpPr/>
          <p:nvPr/>
        </p:nvSpPr>
        <p:spPr>
          <a:xfrm>
            <a:off x="6387482" y="2587223"/>
            <a:ext cx="1655958" cy="411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2021 (</a:t>
            </a:r>
            <a:r>
              <a:rPr lang="it-IT" dirty="0" err="1">
                <a:solidFill>
                  <a:schemeClr val="tx1"/>
                </a:solidFill>
              </a:rPr>
              <a:t>Jul</a:t>
            </a:r>
            <a:r>
              <a:rPr lang="it-IT" dirty="0">
                <a:solidFill>
                  <a:schemeClr val="tx1"/>
                </a:solidFill>
              </a:rPr>
              <a:t>- </a:t>
            </a:r>
            <a:r>
              <a:rPr lang="it-IT" dirty="0" err="1">
                <a:solidFill>
                  <a:schemeClr val="tx1"/>
                </a:solidFill>
              </a:rPr>
              <a:t>Dec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9482483-00C4-4413-A770-3827A25AFD47}"/>
              </a:ext>
            </a:extLst>
          </p:cNvPr>
          <p:cNvSpPr/>
          <p:nvPr/>
        </p:nvSpPr>
        <p:spPr>
          <a:xfrm>
            <a:off x="8209810" y="2587223"/>
            <a:ext cx="1655958" cy="411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2022 (</a:t>
            </a:r>
            <a:r>
              <a:rPr lang="it-IT" dirty="0" err="1">
                <a:solidFill>
                  <a:schemeClr val="tx1"/>
                </a:solidFill>
              </a:rPr>
              <a:t>Jan-Jun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E61009D-BF1A-4288-AC34-2811E949414C}"/>
              </a:ext>
            </a:extLst>
          </p:cNvPr>
          <p:cNvSpPr/>
          <p:nvPr/>
        </p:nvSpPr>
        <p:spPr>
          <a:xfrm>
            <a:off x="10048042" y="2587223"/>
            <a:ext cx="1655958" cy="411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2022 (</a:t>
            </a:r>
            <a:r>
              <a:rPr lang="it-IT" dirty="0" err="1">
                <a:solidFill>
                  <a:schemeClr val="tx1"/>
                </a:solidFill>
              </a:rPr>
              <a:t>Jul</a:t>
            </a:r>
            <a:r>
              <a:rPr lang="it-IT" dirty="0">
                <a:solidFill>
                  <a:schemeClr val="tx1"/>
                </a:solidFill>
              </a:rPr>
              <a:t> - </a:t>
            </a:r>
            <a:r>
              <a:rPr lang="it-IT" dirty="0" err="1">
                <a:solidFill>
                  <a:schemeClr val="tx1"/>
                </a:solidFill>
              </a:rPr>
              <a:t>Dec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91EFAAB-67D9-403B-80B2-88E3D9DD1F9B}"/>
              </a:ext>
            </a:extLst>
          </p:cNvPr>
          <p:cNvCxnSpPr/>
          <p:nvPr/>
        </p:nvCxnSpPr>
        <p:spPr>
          <a:xfrm>
            <a:off x="3653333" y="2125005"/>
            <a:ext cx="0" cy="415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AB88FD0-8605-440B-8457-E4C56689396A}"/>
              </a:ext>
            </a:extLst>
          </p:cNvPr>
          <p:cNvSpPr txBox="1"/>
          <p:nvPr/>
        </p:nvSpPr>
        <p:spPr>
          <a:xfrm>
            <a:off x="535473" y="997330"/>
            <a:ext cx="1655949" cy="95410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30/5 announced integrated tender for executive project + works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2FE020-7673-4263-A1FB-2CB7653EB558}"/>
              </a:ext>
            </a:extLst>
          </p:cNvPr>
          <p:cNvSpPr txBox="1"/>
          <p:nvPr/>
        </p:nvSpPr>
        <p:spPr>
          <a:xfrm>
            <a:off x="2263067" y="1777870"/>
            <a:ext cx="1830271" cy="30777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8/11 </a:t>
            </a:r>
            <a:r>
              <a:rPr lang="it-IT" sz="1400" dirty="0" err="1">
                <a:solidFill>
                  <a:schemeClr val="accent5">
                    <a:lumMod val="75000"/>
                  </a:schemeClr>
                </a:solidFill>
              </a:rPr>
              <a:t>sign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sz="1400" dirty="0" err="1">
                <a:solidFill>
                  <a:schemeClr val="accent5">
                    <a:lumMod val="75000"/>
                  </a:schemeClr>
                </a:solidFill>
              </a:rPr>
              <a:t>contract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D7051884-2632-41AC-95DC-4BAE8AF55831}"/>
              </a:ext>
            </a:extLst>
          </p:cNvPr>
          <p:cNvCxnSpPr>
            <a:cxnSpLocks/>
          </p:cNvCxnSpPr>
          <p:nvPr/>
        </p:nvCxnSpPr>
        <p:spPr>
          <a:xfrm>
            <a:off x="1943056" y="1759847"/>
            <a:ext cx="0" cy="825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A12FF2C-439F-475E-B941-6069ACCBD067}"/>
              </a:ext>
            </a:extLst>
          </p:cNvPr>
          <p:cNvCxnSpPr>
            <a:cxnSpLocks/>
          </p:cNvCxnSpPr>
          <p:nvPr/>
        </p:nvCxnSpPr>
        <p:spPr>
          <a:xfrm>
            <a:off x="4382880" y="1704564"/>
            <a:ext cx="0" cy="83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65755C9-2075-4F69-B081-F0A42FDFADD3}"/>
              </a:ext>
            </a:extLst>
          </p:cNvPr>
          <p:cNvSpPr txBox="1"/>
          <p:nvPr/>
        </p:nvSpPr>
        <p:spPr>
          <a:xfrm>
            <a:off x="3140007" y="1357429"/>
            <a:ext cx="2485745" cy="30777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31/12 end of executive project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05699F7-96C8-4691-BC6C-40F7A281FE37}"/>
              </a:ext>
            </a:extLst>
          </p:cNvPr>
          <p:cNvSpPr txBox="1"/>
          <p:nvPr/>
        </p:nvSpPr>
        <p:spPr>
          <a:xfrm>
            <a:off x="5857229" y="1135484"/>
            <a:ext cx="2506186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24/9 end of work priority 1 (to host Leonardo)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945389D1-27E5-4E85-9104-EC68A65570B5}"/>
              </a:ext>
            </a:extLst>
          </p:cNvPr>
          <p:cNvCxnSpPr>
            <a:cxnSpLocks/>
          </p:cNvCxnSpPr>
          <p:nvPr/>
        </p:nvCxnSpPr>
        <p:spPr>
          <a:xfrm>
            <a:off x="7598076" y="1777870"/>
            <a:ext cx="0" cy="83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5ECD6F9-5686-4742-96CA-2D6A0BCFC06D}"/>
              </a:ext>
            </a:extLst>
          </p:cNvPr>
          <p:cNvSpPr txBox="1"/>
          <p:nvPr/>
        </p:nvSpPr>
        <p:spPr>
          <a:xfrm>
            <a:off x="8697429" y="1015975"/>
            <a:ext cx="2571205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22/7 end of work priority 2 (to host INFN DC)</a:t>
            </a:r>
            <a:endParaRPr lang="it-IT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E36C9408-7DF8-47D7-B883-07066EFCB696}"/>
              </a:ext>
            </a:extLst>
          </p:cNvPr>
          <p:cNvCxnSpPr>
            <a:cxnSpLocks/>
          </p:cNvCxnSpPr>
          <p:nvPr/>
        </p:nvCxnSpPr>
        <p:spPr>
          <a:xfrm>
            <a:off x="10181127" y="1720259"/>
            <a:ext cx="0" cy="83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98A38CCC-6CEF-4665-943A-93C3CB0517EE}"/>
              </a:ext>
            </a:extLst>
          </p:cNvPr>
          <p:cNvSpPr/>
          <p:nvPr/>
        </p:nvSpPr>
        <p:spPr>
          <a:xfrm>
            <a:off x="3036158" y="3132084"/>
            <a:ext cx="1258176" cy="559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Executive Project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82745AE-7B69-42F1-AD04-53602F4475AA}"/>
              </a:ext>
            </a:extLst>
          </p:cNvPr>
          <p:cNvSpPr/>
          <p:nvPr/>
        </p:nvSpPr>
        <p:spPr>
          <a:xfrm>
            <a:off x="4462791" y="3155033"/>
            <a:ext cx="3198638" cy="537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Renovation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Technical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Plants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Data Center Leonardo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339C5BF-B1F4-47F9-9CA2-9E4888EFA283}"/>
              </a:ext>
            </a:extLst>
          </p:cNvPr>
          <p:cNvSpPr/>
          <p:nvPr/>
        </p:nvSpPr>
        <p:spPr>
          <a:xfrm>
            <a:off x="7740737" y="3155033"/>
            <a:ext cx="2440390" cy="537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Data Center</a:t>
            </a:r>
          </a:p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INFN</a:t>
            </a:r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EF60B0CC-6380-40E4-BEB6-56F91EB8D070}"/>
              </a:ext>
            </a:extLst>
          </p:cNvPr>
          <p:cNvSpPr/>
          <p:nvPr/>
        </p:nvSpPr>
        <p:spPr>
          <a:xfrm>
            <a:off x="96348" y="3066906"/>
            <a:ext cx="2824306" cy="642054"/>
          </a:xfrm>
          <a:prstGeom prst="rightArrow">
            <a:avLst>
              <a:gd name="adj1" fmla="val 50000"/>
              <a:gd name="adj2" fmla="val 921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Tecnopolo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Renovation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7433DF4-DC37-4FA7-A2C7-A705E8EDE4D5}"/>
              </a:ext>
            </a:extLst>
          </p:cNvPr>
          <p:cNvSpPr/>
          <p:nvPr/>
        </p:nvSpPr>
        <p:spPr>
          <a:xfrm>
            <a:off x="11768866" y="2581813"/>
            <a:ext cx="1655958" cy="411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2023 (</a:t>
            </a:r>
            <a:r>
              <a:rPr lang="it-IT" dirty="0" err="1">
                <a:solidFill>
                  <a:schemeClr val="tx1"/>
                </a:solidFill>
              </a:rPr>
              <a:t>Jan-Jul</a:t>
            </a:r>
            <a:r>
              <a:rPr lang="it-I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Google Shape;375;p17">
            <a:extLst>
              <a:ext uri="{FF2B5EF4-FFF2-40B4-BE49-F238E27FC236}">
                <a16:creationId xmlns:a16="http://schemas.microsoft.com/office/drawing/2014/main" id="{9BC5E74F-7700-409B-B7D4-918CCCA10D0C}"/>
              </a:ext>
            </a:extLst>
          </p:cNvPr>
          <p:cNvSpPr/>
          <p:nvPr/>
        </p:nvSpPr>
        <p:spPr>
          <a:xfrm>
            <a:off x="-94004" y="5214585"/>
            <a:ext cx="3894229" cy="7762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Leonardo </a:t>
            </a:r>
            <a:endParaRPr b="1" dirty="0"/>
          </a:p>
        </p:txBody>
      </p:sp>
      <p:sp>
        <p:nvSpPr>
          <p:cNvPr id="46" name="Google Shape;375;p17">
            <a:extLst>
              <a:ext uri="{FF2B5EF4-FFF2-40B4-BE49-F238E27FC236}">
                <a16:creationId xmlns:a16="http://schemas.microsoft.com/office/drawing/2014/main" id="{528F254B-6CF7-436A-8CC7-3A00B3729FBA}"/>
              </a:ext>
            </a:extLst>
          </p:cNvPr>
          <p:cNvSpPr/>
          <p:nvPr/>
        </p:nvSpPr>
        <p:spPr>
          <a:xfrm>
            <a:off x="3913260" y="5214585"/>
            <a:ext cx="2658454" cy="7762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order</a:t>
            </a:r>
            <a:r>
              <a:rPr lang="it-IT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+ delivery</a:t>
            </a:r>
            <a:endParaRPr dirty="0"/>
          </a:p>
        </p:txBody>
      </p:sp>
      <p:sp>
        <p:nvSpPr>
          <p:cNvPr id="50" name="Google Shape;375;p17">
            <a:extLst>
              <a:ext uri="{FF2B5EF4-FFF2-40B4-BE49-F238E27FC236}">
                <a16:creationId xmlns:a16="http://schemas.microsoft.com/office/drawing/2014/main" id="{C126F70E-A928-4ED3-9D15-13765AB050E6}"/>
              </a:ext>
            </a:extLst>
          </p:cNvPr>
          <p:cNvSpPr/>
          <p:nvPr/>
        </p:nvSpPr>
        <p:spPr>
          <a:xfrm>
            <a:off x="8517184" y="5214585"/>
            <a:ext cx="3251682" cy="7762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 production</a:t>
            </a:r>
            <a:endParaRPr dirty="0"/>
          </a:p>
        </p:txBody>
      </p:sp>
      <p:sp>
        <p:nvSpPr>
          <p:cNvPr id="51" name="Google Shape;375;p17">
            <a:extLst>
              <a:ext uri="{FF2B5EF4-FFF2-40B4-BE49-F238E27FC236}">
                <a16:creationId xmlns:a16="http://schemas.microsoft.com/office/drawing/2014/main" id="{FB411750-5821-43FA-B580-B6E9E8C20F69}"/>
              </a:ext>
            </a:extLst>
          </p:cNvPr>
          <p:cNvSpPr/>
          <p:nvPr/>
        </p:nvSpPr>
        <p:spPr>
          <a:xfrm>
            <a:off x="6628283" y="5195152"/>
            <a:ext cx="1819086" cy="7762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>
                <a:solidFill>
                  <a:srgbClr val="2F5496"/>
                </a:solidFill>
                <a:latin typeface="Calibri"/>
                <a:cs typeface="Calibri"/>
                <a:sym typeface="Calibri"/>
              </a:rPr>
              <a:t>commisioning</a:t>
            </a:r>
            <a:endParaRPr dirty="0"/>
          </a:p>
        </p:txBody>
      </p:sp>
      <p:sp>
        <p:nvSpPr>
          <p:cNvPr id="21" name="Google Shape;371;p17">
            <a:extLst>
              <a:ext uri="{FF2B5EF4-FFF2-40B4-BE49-F238E27FC236}">
                <a16:creationId xmlns:a16="http://schemas.microsoft.com/office/drawing/2014/main" id="{77D6A73B-3281-4ED4-A353-C6EAD777D287}"/>
              </a:ext>
            </a:extLst>
          </p:cNvPr>
          <p:cNvSpPr txBox="1"/>
          <p:nvPr/>
        </p:nvSpPr>
        <p:spPr>
          <a:xfrm>
            <a:off x="2381570" y="6334488"/>
            <a:ext cx="1310735" cy="36929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ATOS-BULL</a:t>
            </a:r>
            <a:endParaRPr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F3EAAFB8-CF1F-4830-8B65-193B97544EF3}"/>
              </a:ext>
            </a:extLst>
          </p:cNvPr>
          <p:cNvCxnSpPr>
            <a:cxnSpLocks/>
          </p:cNvCxnSpPr>
          <p:nvPr/>
        </p:nvCxnSpPr>
        <p:spPr>
          <a:xfrm>
            <a:off x="3031220" y="5843651"/>
            <a:ext cx="0" cy="417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97BEE365-46A4-4851-AA83-E593910ED197}"/>
              </a:ext>
            </a:extLst>
          </p:cNvPr>
          <p:cNvSpPr/>
          <p:nvPr/>
        </p:nvSpPr>
        <p:spPr>
          <a:xfrm>
            <a:off x="896642" y="4443758"/>
            <a:ext cx="3646911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Study of status of the art</a:t>
            </a:r>
          </a:p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(Ref. CERN, RAL, etc.)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D8C1DEB-6D14-4AC7-8AC4-4C91F95E9159}"/>
              </a:ext>
            </a:extLst>
          </p:cNvPr>
          <p:cNvSpPr/>
          <p:nvPr/>
        </p:nvSpPr>
        <p:spPr>
          <a:xfrm>
            <a:off x="4656352" y="4436856"/>
            <a:ext cx="3387087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Develop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. and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implem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prototypes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05613E9-0B58-4496-B01B-A6ED24A3D753}"/>
              </a:ext>
            </a:extLst>
          </p:cNvPr>
          <p:cNvSpPr/>
          <p:nvPr/>
        </p:nvSpPr>
        <p:spPr>
          <a:xfrm>
            <a:off x="8156238" y="4429748"/>
            <a:ext cx="2580076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New services on the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present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 site,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tenders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orders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49AA7BD-6217-489B-8E10-5BDE2FF3D4A7}"/>
              </a:ext>
            </a:extLst>
          </p:cNvPr>
          <p:cNvSpPr/>
          <p:nvPr/>
        </p:nvSpPr>
        <p:spPr>
          <a:xfrm>
            <a:off x="10799316" y="4428168"/>
            <a:ext cx="1683649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Migration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26B30A1-F08F-4A9A-86B8-3C9A0B463207}"/>
              </a:ext>
            </a:extLst>
          </p:cNvPr>
          <p:cNvSpPr/>
          <p:nvPr/>
        </p:nvSpPr>
        <p:spPr>
          <a:xfrm>
            <a:off x="899154" y="3904556"/>
            <a:ext cx="3741803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Hall Layout,  </a:t>
            </a:r>
            <a:r>
              <a:rPr lang="it-IT" sz="1400" dirty="0" err="1">
                <a:solidFill>
                  <a:schemeClr val="accent5">
                    <a:lumMod val="75000"/>
                  </a:schemeClr>
                </a:solidFill>
              </a:rPr>
              <a:t>choice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5">
                    <a:lumMod val="75000"/>
                  </a:schemeClr>
                </a:solidFill>
              </a:rPr>
              <a:t>internal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t-IT" sz="1400" dirty="0" err="1">
                <a:solidFill>
                  <a:schemeClr val="accent5">
                    <a:lumMod val="75000"/>
                  </a:schemeClr>
                </a:solidFill>
              </a:rPr>
              <a:t>cooling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systems,  power </a:t>
            </a:r>
            <a:r>
              <a:rPr lang="it-IT" sz="1400" dirty="0" err="1">
                <a:solidFill>
                  <a:schemeClr val="accent5">
                    <a:lumMod val="75000"/>
                  </a:schemeClr>
                </a:solidFill>
              </a:rPr>
              <a:t>distribution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AAB43E9-1DFC-4FF8-99E2-3D3F1AFF4FDF}"/>
              </a:ext>
            </a:extLst>
          </p:cNvPr>
          <p:cNvSpPr/>
          <p:nvPr/>
        </p:nvSpPr>
        <p:spPr>
          <a:xfrm>
            <a:off x="4753757" y="3897654"/>
            <a:ext cx="1865766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Migration plan 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20166C3-5C80-49C9-B018-CF130707BC9F}"/>
              </a:ext>
            </a:extLst>
          </p:cNvPr>
          <p:cNvSpPr/>
          <p:nvPr/>
        </p:nvSpPr>
        <p:spPr>
          <a:xfrm>
            <a:off x="6678447" y="3888579"/>
            <a:ext cx="2440389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Tenders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orders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56B6EDB0-75FA-4974-AB57-601CE38ABBB8}"/>
              </a:ext>
            </a:extLst>
          </p:cNvPr>
          <p:cNvSpPr/>
          <p:nvPr/>
        </p:nvSpPr>
        <p:spPr>
          <a:xfrm>
            <a:off x="9177760" y="3888579"/>
            <a:ext cx="1655958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Installations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6B0CA04C-66D6-4E94-9104-43F34B80815A}"/>
              </a:ext>
            </a:extLst>
          </p:cNvPr>
          <p:cNvSpPr/>
          <p:nvPr/>
        </p:nvSpPr>
        <p:spPr>
          <a:xfrm>
            <a:off x="10876930" y="3888377"/>
            <a:ext cx="1606035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Migration </a:t>
            </a:r>
            <a:r>
              <a:rPr lang="it-IT" sz="1600" dirty="0" err="1">
                <a:solidFill>
                  <a:schemeClr val="accent5">
                    <a:lumMod val="75000"/>
                  </a:schemeClr>
                </a:solidFill>
              </a:rPr>
              <a:t>phase</a:t>
            </a:r>
            <a:endParaRPr lang="it-IT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Google Shape;371;p17">
            <a:extLst>
              <a:ext uri="{FF2B5EF4-FFF2-40B4-BE49-F238E27FC236}">
                <a16:creationId xmlns:a16="http://schemas.microsoft.com/office/drawing/2014/main" id="{D767417A-2AAA-4ACE-82E9-9E34665282C9}"/>
              </a:ext>
            </a:extLst>
          </p:cNvPr>
          <p:cNvSpPr txBox="1"/>
          <p:nvPr/>
        </p:nvSpPr>
        <p:spPr>
          <a:xfrm rot="16200000">
            <a:off x="-220004" y="4130357"/>
            <a:ext cx="1306477" cy="64629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CNAF RELOADED</a:t>
            </a:r>
            <a:endParaRPr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65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9D6F2-A8AD-4361-BA4B-61FC9CCF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siamo organizzati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11E343-58A8-40F0-8309-B90CA2A7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AA7E03-CB23-41FD-B7D0-A7B7046D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04AB93-41CD-4E4D-9415-D72DFC8A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EF05CD6-BD2A-486F-93BB-C896CC87C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Come visto ogni WP è organizzato in task e sub-task (dettagli nel prosieguo dell’incontro).</a:t>
            </a:r>
          </a:p>
          <a:p>
            <a:r>
              <a:rPr lang="it-IT" dirty="0"/>
              <a:t>C’è un report mensile di carattere generale (come questo incontro) dove si presentano sia le task non ancora analizzate che gli aggiornamenti di quelle già presentate</a:t>
            </a:r>
          </a:p>
          <a:p>
            <a:r>
              <a:rPr lang="it-IT" dirty="0"/>
              <a:t>All’interno dei WP è incoraggiato un più stretto giro di interazione con dei «controller»  interni al CNAF ed esterni che seguono il lavoro di ogni singola task</a:t>
            </a:r>
          </a:p>
          <a:p>
            <a:r>
              <a:rPr lang="it-IT" dirty="0"/>
              <a:t>Una delle raccomandazioni del recente CVI è di avere un «</a:t>
            </a:r>
            <a:r>
              <a:rPr lang="it-IT" dirty="0" err="1"/>
              <a:t>Advisory</a:t>
            </a:r>
            <a:r>
              <a:rPr lang="it-IT" dirty="0"/>
              <a:t> group» internazionale che segua l’avanzamento dei lavori. Potrebbe essere lo stesso CTSC o altro comitato da eleggere </a:t>
            </a:r>
            <a:r>
              <a:rPr lang="it-IT"/>
              <a:t>ex novo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377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C77AC-1077-4351-A5E1-95C22E0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C700D0-1A9D-401F-809F-3D50B05B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3652F0-FF63-4DAE-97A1-5969F742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2388EA-CC21-4F87-AA78-C4BC1866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53F927-C413-452A-93D6-5BF6EA336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Data Center di INFN e CINECA al Tecnopolo di Bologna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progetto CNAF </a:t>
            </a:r>
            <a:r>
              <a:rPr lang="it-IT" dirty="0" err="1"/>
              <a:t>Reloaded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19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A05C0-2C95-44B5-A12F-07CD81DC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dove siamo partiti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1D667F-01A3-48FA-B96F-1BD0568E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837C51-D867-499F-9A8E-3F391637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947000-3E01-4E8D-A575-74C9526D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C87EFE3-6331-4A2D-B3E4-0A5CCA782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Eventi in coincidenza che hanno prodotto una grande opportunità… </a:t>
            </a:r>
          </a:p>
          <a:p>
            <a:pPr lvl="1"/>
            <a:r>
              <a:rPr lang="it-IT" sz="2000" dirty="0"/>
              <a:t>La disponibilità di una grande area (più di 15000 mq) nel Tecnopolo di Bologna dove installare il nuovo Tier1 dell’INFN</a:t>
            </a:r>
          </a:p>
          <a:p>
            <a:pPr lvl="1"/>
            <a:r>
              <a:rPr lang="it-IT" sz="2000" dirty="0"/>
              <a:t>La disponibilità di fondi europei e italiani per potenziare con una macchina </a:t>
            </a:r>
            <a:r>
              <a:rPr lang="it-IT" sz="2000" dirty="0" err="1"/>
              <a:t>pre-exascale</a:t>
            </a:r>
            <a:r>
              <a:rPr lang="it-IT" sz="2000" dirty="0"/>
              <a:t> il centro di supercalcolo italiano (CINECA) e insieme il centro di calcolo di INFN (Tier1)</a:t>
            </a:r>
          </a:p>
          <a:p>
            <a:pPr lvl="1"/>
            <a:r>
              <a:rPr lang="en-US" sz="2000" dirty="0"/>
              <a:t>La </a:t>
            </a:r>
            <a:r>
              <a:rPr lang="en-US" sz="2000" dirty="0" err="1"/>
              <a:t>disponibilità</a:t>
            </a:r>
            <a:r>
              <a:rPr lang="en-US" sz="2000" dirty="0"/>
              <a:t> di </a:t>
            </a:r>
            <a:r>
              <a:rPr lang="en-US" sz="2000" dirty="0" err="1"/>
              <a:t>fondi</a:t>
            </a:r>
            <a:r>
              <a:rPr lang="en-US" sz="2000" dirty="0"/>
              <a:t> dal MUR per </a:t>
            </a:r>
            <a:r>
              <a:rPr lang="en-US" sz="2000" dirty="0" err="1"/>
              <a:t>potenziare</a:t>
            </a:r>
            <a:r>
              <a:rPr lang="en-US" sz="2000" dirty="0"/>
              <a:t> </a:t>
            </a:r>
            <a:r>
              <a:rPr lang="en-US" sz="2000" dirty="0" err="1"/>
              <a:t>l’infrastruttura</a:t>
            </a:r>
            <a:r>
              <a:rPr lang="en-US" sz="2000" dirty="0"/>
              <a:t> di </a:t>
            </a:r>
            <a:r>
              <a:rPr lang="en-US" sz="2000" dirty="0" err="1"/>
              <a:t>calcolo</a:t>
            </a:r>
            <a:r>
              <a:rPr lang="en-US" sz="2000" dirty="0"/>
              <a:t> </a:t>
            </a:r>
            <a:r>
              <a:rPr lang="en-US" sz="2000" dirty="0" err="1"/>
              <a:t>dell’INFN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dirty="0"/>
              <a:t>.. . </a:t>
            </a:r>
            <a:r>
              <a:rPr lang="en-US" dirty="0" err="1"/>
              <a:t>che</a:t>
            </a:r>
            <a:r>
              <a:rPr lang="en-US" dirty="0"/>
              <a:t> è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colta</a:t>
            </a:r>
            <a:r>
              <a:rPr lang="en-US" dirty="0"/>
              <a:t> e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portato</a:t>
            </a:r>
            <a:r>
              <a:rPr lang="en-US" dirty="0"/>
              <a:t> a </a:t>
            </a:r>
            <a:r>
              <a:rPr lang="en-US" dirty="0" err="1"/>
              <a:t>significativi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: </a:t>
            </a:r>
          </a:p>
          <a:p>
            <a:pPr lvl="1"/>
            <a:r>
              <a:rPr lang="en-US" sz="2000" dirty="0" err="1"/>
              <a:t>L’acquisizione</a:t>
            </a:r>
            <a:r>
              <a:rPr lang="en-US" sz="2000" dirty="0"/>
              <a:t> del supercomputer </a:t>
            </a:r>
            <a:r>
              <a:rPr lang="en-US" sz="2000" b="1" i="1" dirty="0"/>
              <a:t>Leonardo</a:t>
            </a:r>
            <a:r>
              <a:rPr lang="en-US" sz="2000" dirty="0"/>
              <a:t> da </a:t>
            </a:r>
            <a:r>
              <a:rPr lang="en-US" sz="2000" dirty="0" err="1"/>
              <a:t>parte</a:t>
            </a:r>
            <a:r>
              <a:rPr lang="en-US" sz="2000" dirty="0"/>
              <a:t> di un </a:t>
            </a:r>
            <a:r>
              <a:rPr lang="en-US" sz="2000" dirty="0" err="1"/>
              <a:t>consorzio</a:t>
            </a:r>
            <a:r>
              <a:rPr lang="en-US" sz="2000" dirty="0"/>
              <a:t> </a:t>
            </a:r>
            <a:r>
              <a:rPr lang="en-US" sz="2000" dirty="0" err="1"/>
              <a:t>guidato</a:t>
            </a:r>
            <a:r>
              <a:rPr lang="en-US" sz="2000" dirty="0"/>
              <a:t> da CINECA e INFN con </a:t>
            </a:r>
            <a:r>
              <a:rPr lang="en-US" sz="2000" dirty="0" err="1"/>
              <a:t>fondi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JRU </a:t>
            </a:r>
            <a:r>
              <a:rPr lang="en-US" sz="2000" dirty="0" err="1"/>
              <a:t>EuroHPC</a:t>
            </a:r>
            <a:r>
              <a:rPr lang="en-US" sz="2000" dirty="0"/>
              <a:t> e del MIUR</a:t>
            </a:r>
          </a:p>
          <a:p>
            <a:pPr lvl="1"/>
            <a:r>
              <a:rPr lang="en-US" sz="2000" dirty="0"/>
              <a:t>La </a:t>
            </a:r>
            <a:r>
              <a:rPr lang="en-US" sz="2000" dirty="0" err="1"/>
              <a:t>progettazione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ristruturazione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capannoni</a:t>
            </a:r>
            <a:r>
              <a:rPr lang="en-US" sz="2000" dirty="0"/>
              <a:t> del </a:t>
            </a:r>
            <a:r>
              <a:rPr lang="en-US" sz="2000" dirty="0" err="1"/>
              <a:t>Tecnopolo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ospiteranno</a:t>
            </a:r>
            <a:r>
              <a:rPr lang="en-US" sz="2000" dirty="0"/>
              <a:t> Leonardo e il nostro TIer1, e di tutti </a:t>
            </a:r>
            <a:r>
              <a:rPr lang="en-US" sz="2000" dirty="0" err="1"/>
              <a:t>gli</a:t>
            </a:r>
            <a:r>
              <a:rPr lang="en-US" sz="2000" dirty="0"/>
              <a:t>  </a:t>
            </a:r>
            <a:r>
              <a:rPr lang="en-US" sz="2000" dirty="0" err="1"/>
              <a:t>impianti</a:t>
            </a:r>
            <a:r>
              <a:rPr lang="en-US" sz="2000" dirty="0"/>
              <a:t> </a:t>
            </a:r>
            <a:r>
              <a:rPr lang="en-US" sz="2000" dirty="0" err="1"/>
              <a:t>tecnologici</a:t>
            </a:r>
            <a:r>
              <a:rPr lang="en-US" sz="2000" dirty="0"/>
              <a:t>. La </a:t>
            </a:r>
            <a:r>
              <a:rPr lang="en-US" sz="2000" dirty="0" err="1"/>
              <a:t>gara</a:t>
            </a:r>
            <a:r>
              <a:rPr lang="en-US" sz="2000" dirty="0"/>
              <a:t> per </a:t>
            </a:r>
            <a:r>
              <a:rPr lang="en-US" sz="2000" dirty="0" err="1"/>
              <a:t>l’assegnazione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lavori</a:t>
            </a:r>
            <a:r>
              <a:rPr lang="en-US" sz="2000" dirty="0"/>
              <a:t> è </a:t>
            </a:r>
            <a:r>
              <a:rPr lang="en-US" sz="2000" dirty="0" err="1"/>
              <a:t>già</a:t>
            </a:r>
            <a:r>
              <a:rPr lang="en-US" sz="2000" dirty="0"/>
              <a:t> </a:t>
            </a:r>
            <a:r>
              <a:rPr lang="en-US" sz="2000" dirty="0" err="1"/>
              <a:t>stata</a:t>
            </a:r>
            <a:r>
              <a:rPr lang="en-US" sz="2000" dirty="0"/>
              <a:t> </a:t>
            </a:r>
            <a:r>
              <a:rPr lang="en-US" sz="2000" dirty="0" err="1"/>
              <a:t>assegnata</a:t>
            </a:r>
            <a:r>
              <a:rPr lang="en-US" sz="2000" dirty="0"/>
              <a:t> (</a:t>
            </a:r>
            <a:r>
              <a:rPr lang="en-US" sz="2000" dirty="0" err="1"/>
              <a:t>vedi</a:t>
            </a:r>
            <a:r>
              <a:rPr lang="en-US" sz="2000" dirty="0"/>
              <a:t> dopo)</a:t>
            </a:r>
          </a:p>
          <a:p>
            <a:pPr lvl="1"/>
            <a:r>
              <a:rPr lang="en-US" sz="2000" dirty="0"/>
              <a:t>La Fondazione del Progetto per </a:t>
            </a:r>
            <a:r>
              <a:rPr lang="en-US" sz="2000" dirty="0" err="1"/>
              <a:t>migrare</a:t>
            </a:r>
            <a:r>
              <a:rPr lang="en-US" sz="2000" dirty="0"/>
              <a:t> </a:t>
            </a:r>
            <a:r>
              <a:rPr lang="en-US" sz="2000" dirty="0" err="1"/>
              <a:t>tutto</a:t>
            </a:r>
            <a:r>
              <a:rPr lang="en-US" sz="2000" dirty="0"/>
              <a:t> il Tier1 di INFN e </a:t>
            </a:r>
            <a:r>
              <a:rPr lang="en-US" sz="2000" dirty="0" err="1"/>
              <a:t>modernizzare</a:t>
            </a:r>
            <a:r>
              <a:rPr lang="en-US" sz="2000" dirty="0"/>
              <a:t> I </a:t>
            </a:r>
            <a:r>
              <a:rPr lang="en-US" sz="2000" dirty="0" err="1"/>
              <a:t>servizi</a:t>
            </a:r>
            <a:r>
              <a:rPr lang="en-US" sz="2000" dirty="0"/>
              <a:t> </a:t>
            </a:r>
            <a:r>
              <a:rPr lang="en-US" sz="2000" dirty="0" err="1"/>
              <a:t>offerti</a:t>
            </a:r>
            <a:r>
              <a:rPr lang="en-US" sz="2000" dirty="0"/>
              <a:t> </a:t>
            </a:r>
            <a:r>
              <a:rPr lang="en-US" sz="2000" dirty="0" err="1"/>
              <a:t>agli</a:t>
            </a:r>
            <a:r>
              <a:rPr lang="en-US" sz="2000" dirty="0"/>
              <a:t> </a:t>
            </a:r>
            <a:r>
              <a:rPr lang="en-US" sz="2000" dirty="0" err="1"/>
              <a:t>utenti</a:t>
            </a:r>
            <a:r>
              <a:rPr lang="en-US" sz="2000" dirty="0"/>
              <a:t> (CNAF Reloaded project).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3F9C7-6CC1-4398-86CE-844E5D15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5" y="132582"/>
            <a:ext cx="11556431" cy="710640"/>
          </a:xfrm>
        </p:spPr>
        <p:txBody>
          <a:bodyPr>
            <a:normAutofit/>
          </a:bodyPr>
          <a:lstStyle/>
          <a:p>
            <a:r>
              <a:rPr lang="it-IT" sz="3600" dirty="0"/>
              <a:t>Il progetto comune INFN-CINECA al Tecnopolo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78E95-E3A0-426B-9682-D3DD69C1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B73F82-12C7-4172-8A6F-D3FC704E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40CD26-FD61-42BC-8C63-3B307620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59687A1-CDFC-464C-9AD8-C8094E0B1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76" y="1366859"/>
            <a:ext cx="10684292" cy="4777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INFN e CINECA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deciso</a:t>
            </a:r>
            <a:r>
              <a:rPr lang="en-US" dirty="0"/>
              <a:t> di </a:t>
            </a:r>
            <a:r>
              <a:rPr lang="en-US" dirty="0" err="1"/>
              <a:t>condividere</a:t>
            </a:r>
            <a:r>
              <a:rPr lang="en-US" dirty="0"/>
              <a:t> lo </a:t>
            </a:r>
            <a:r>
              <a:rPr lang="en-US" dirty="0" err="1"/>
              <a:t>sforzo</a:t>
            </a:r>
            <a:r>
              <a:rPr lang="en-US" dirty="0"/>
              <a:t> per </a:t>
            </a:r>
            <a:r>
              <a:rPr lang="en-US" dirty="0" err="1"/>
              <a:t>costruire</a:t>
            </a:r>
            <a:r>
              <a:rPr lang="en-US" dirty="0"/>
              <a:t> un </a:t>
            </a:r>
            <a:r>
              <a:rPr lang="en-US" dirty="0" err="1"/>
              <a:t>nuova</a:t>
            </a:r>
            <a:r>
              <a:rPr lang="en-US" dirty="0"/>
              <a:t> data center per </a:t>
            </a:r>
            <a:r>
              <a:rPr lang="en-US" dirty="0" err="1"/>
              <a:t>installare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Leonardo </a:t>
            </a:r>
            <a:r>
              <a:rPr lang="en-US" dirty="0" err="1"/>
              <a:t>che</a:t>
            </a:r>
            <a:r>
              <a:rPr lang="en-US" dirty="0"/>
              <a:t> il Tier 1 di INFN-CNAF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data center è </a:t>
            </a:r>
            <a:r>
              <a:rPr lang="en-US" dirty="0" err="1"/>
              <a:t>progettato</a:t>
            </a:r>
            <a:r>
              <a:rPr lang="en-US" dirty="0"/>
              <a:t> per </a:t>
            </a:r>
            <a:r>
              <a:rPr lang="en-US" dirty="0" err="1"/>
              <a:t>avere</a:t>
            </a:r>
            <a:r>
              <a:rPr lang="en-US" dirty="0"/>
              <a:t> due separate data hall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condividono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infrastrutture</a:t>
            </a:r>
            <a:r>
              <a:rPr lang="en-US" dirty="0"/>
              <a:t> </a:t>
            </a:r>
            <a:r>
              <a:rPr lang="en-US" dirty="0" err="1"/>
              <a:t>tecniche</a:t>
            </a:r>
            <a:r>
              <a:rPr lang="en-US" dirty="0"/>
              <a:t> (freddo e </a:t>
            </a:r>
            <a:r>
              <a:rPr lang="en-US" dirty="0" err="1"/>
              <a:t>potenza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Sicurezza</a:t>
            </a:r>
            <a:r>
              <a:rPr lang="en-US" dirty="0"/>
              <a:t> e </a:t>
            </a:r>
            <a:r>
              <a:rPr lang="en-US" dirty="0" err="1"/>
              <a:t>servizi</a:t>
            </a:r>
            <a:r>
              <a:rPr lang="en-US" dirty="0"/>
              <a:t> di </a:t>
            </a:r>
            <a:r>
              <a:rPr lang="en-US" dirty="0" err="1"/>
              <a:t>sorveglianza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Una </a:t>
            </a:r>
            <a:r>
              <a:rPr lang="en-US" dirty="0" err="1"/>
              <a:t>parte</a:t>
            </a:r>
            <a:r>
              <a:rPr lang="en-US" dirty="0"/>
              <a:t> di Leonardo </a:t>
            </a:r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utilizzata</a:t>
            </a:r>
            <a:r>
              <a:rPr lang="en-US" dirty="0"/>
              <a:t> da INFN come pledge per LHC 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esperimenti</a:t>
            </a:r>
            <a:r>
              <a:rPr lang="en-US" dirty="0"/>
              <a:t> INFN. Un accord in via di </a:t>
            </a:r>
            <a:r>
              <a:rPr lang="en-US" dirty="0" err="1"/>
              <a:t>definizione</a:t>
            </a:r>
            <a:r>
              <a:rPr lang="en-US" dirty="0"/>
              <a:t> </a:t>
            </a:r>
            <a:r>
              <a:rPr lang="en-US" dirty="0" err="1"/>
              <a:t>definirà</a:t>
            </a:r>
            <a:r>
              <a:rPr lang="en-US" dirty="0"/>
              <a:t> il </a:t>
            </a:r>
            <a:r>
              <a:rPr lang="en-US" dirty="0" err="1"/>
              <a:t>quanto</a:t>
            </a:r>
            <a:r>
              <a:rPr lang="en-US" dirty="0"/>
              <a:t>. 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713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rendering </a:t>
            </a:r>
            <a:r>
              <a:rPr lang="it-IT" dirty="0" err="1"/>
              <a:t>view</a:t>
            </a:r>
            <a:r>
              <a:rPr lang="it-IT" dirty="0"/>
              <a:t> of the Bologna Tecnopolo </a:t>
            </a:r>
            <a:endParaRPr lang="en-GB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D7091D-E7D1-426C-ADE5-9BE8073D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17" y="1002223"/>
            <a:ext cx="10217887" cy="52446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3BC3555-8D9B-433D-83E3-671D93E364A9}"/>
              </a:ext>
            </a:extLst>
          </p:cNvPr>
          <p:cNvSpPr txBox="1"/>
          <p:nvPr/>
        </p:nvSpPr>
        <p:spPr>
          <a:xfrm flipH="1">
            <a:off x="6482029" y="1085707"/>
            <a:ext cx="226380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ECMWF Data Center 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84602F5-D906-4EE1-886D-8C2297B2ABB0}"/>
              </a:ext>
            </a:extLst>
          </p:cNvPr>
          <p:cNvCxnSpPr/>
          <p:nvPr/>
        </p:nvCxnSpPr>
        <p:spPr>
          <a:xfrm flipH="1">
            <a:off x="6915705" y="1486679"/>
            <a:ext cx="698227" cy="1119485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61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B7B0-2924-FE44-9EFD-DF3B7FFC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38"/>
            <a:ext cx="9636760" cy="710640"/>
          </a:xfrm>
        </p:spPr>
        <p:txBody>
          <a:bodyPr>
            <a:normAutofit fontScale="90000"/>
          </a:bodyPr>
          <a:lstStyle/>
          <a:p>
            <a:r>
              <a:rPr lang="it-IT" dirty="0"/>
              <a:t>Le due fasi del progetto e le superfici utilizzate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9127A-28FA-0B43-9AB8-CB7D2C3D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67F42-948F-F740-A9DA-09D73C56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A9702-F07C-0B4F-93CE-30604E00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8BDD6D8-ADF9-4A48-ACDD-4C62CFF94284}"/>
              </a:ext>
            </a:extLst>
          </p:cNvPr>
          <p:cNvGraphicFramePr>
            <a:graphicFrameLocks noGrp="1"/>
          </p:cNvGraphicFramePr>
          <p:nvPr/>
        </p:nvGraphicFramePr>
        <p:xfrm>
          <a:off x="462515" y="1792475"/>
          <a:ext cx="3576085" cy="2721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162">
                  <a:extLst>
                    <a:ext uri="{9D8B030D-6E8A-4147-A177-3AD203B41FA5}">
                      <a16:colId xmlns:a16="http://schemas.microsoft.com/office/drawing/2014/main" val="2146737276"/>
                    </a:ext>
                  </a:extLst>
                </a:gridCol>
                <a:gridCol w="1120546">
                  <a:extLst>
                    <a:ext uri="{9D8B030D-6E8A-4147-A177-3AD203B41FA5}">
                      <a16:colId xmlns:a16="http://schemas.microsoft.com/office/drawing/2014/main" val="4129196960"/>
                    </a:ext>
                  </a:extLst>
                </a:gridCol>
                <a:gridCol w="1160377">
                  <a:extLst>
                    <a:ext uri="{9D8B030D-6E8A-4147-A177-3AD203B41FA5}">
                      <a16:colId xmlns:a16="http://schemas.microsoft.com/office/drawing/2014/main" val="2190319984"/>
                    </a:ext>
                  </a:extLst>
                </a:gridCol>
              </a:tblGrid>
              <a:tr h="927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 IT power [MW]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</a:rPr>
                        <a:t>Phase</a:t>
                      </a:r>
                      <a:r>
                        <a:rPr lang="it-IT" sz="2000" dirty="0">
                          <a:effectLst/>
                        </a:rPr>
                        <a:t>  1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</a:rPr>
                        <a:t>Phase</a:t>
                      </a:r>
                      <a:r>
                        <a:rPr lang="it-IT" sz="2000" dirty="0">
                          <a:effectLst/>
                        </a:rPr>
                        <a:t> 2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86953191"/>
                  </a:ext>
                </a:extLst>
              </a:tr>
              <a:tr h="44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Years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2021-2025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2025-2030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3040026968"/>
                  </a:ext>
                </a:extLst>
              </a:tr>
              <a:tr h="44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INFN</a:t>
                      </a:r>
                      <a:endParaRPr lang="it-IT" sz="16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3-10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2791744797"/>
                  </a:ext>
                </a:extLst>
              </a:tr>
              <a:tr h="44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CINECA</a:t>
                      </a:r>
                      <a:endParaRPr lang="it-IT" sz="16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8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325838541"/>
                  </a:ext>
                </a:extLst>
              </a:tr>
              <a:tr h="44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Total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13-20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245020858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57C2AE8-14BF-4A87-B1AC-5E9DAF30DB14}"/>
              </a:ext>
            </a:extLst>
          </p:cNvPr>
          <p:cNvGraphicFramePr>
            <a:graphicFrameLocks noGrp="1"/>
          </p:cNvGraphicFramePr>
          <p:nvPr/>
        </p:nvGraphicFramePr>
        <p:xfrm>
          <a:off x="4539349" y="1792169"/>
          <a:ext cx="5261599" cy="2721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903">
                  <a:extLst>
                    <a:ext uri="{9D8B030D-6E8A-4147-A177-3AD203B41FA5}">
                      <a16:colId xmlns:a16="http://schemas.microsoft.com/office/drawing/2014/main" val="2146737276"/>
                    </a:ext>
                  </a:extLst>
                </a:gridCol>
                <a:gridCol w="1192960">
                  <a:extLst>
                    <a:ext uri="{9D8B030D-6E8A-4147-A177-3AD203B41FA5}">
                      <a16:colId xmlns:a16="http://schemas.microsoft.com/office/drawing/2014/main" val="4129196960"/>
                    </a:ext>
                  </a:extLst>
                </a:gridCol>
                <a:gridCol w="1548185">
                  <a:extLst>
                    <a:ext uri="{9D8B030D-6E8A-4147-A177-3AD203B41FA5}">
                      <a16:colId xmlns:a16="http://schemas.microsoft.com/office/drawing/2014/main" val="2190319984"/>
                    </a:ext>
                  </a:extLst>
                </a:gridCol>
                <a:gridCol w="1240551">
                  <a:extLst>
                    <a:ext uri="{9D8B030D-6E8A-4147-A177-3AD203B41FA5}">
                      <a16:colId xmlns:a16="http://schemas.microsoft.com/office/drawing/2014/main" val="3487471857"/>
                    </a:ext>
                  </a:extLst>
                </a:gridCol>
              </a:tblGrid>
              <a:tr h="974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</a:t>
                      </a:r>
                      <a:r>
                        <a:rPr lang="it-IT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</a:t>
                      </a: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</a:t>
                      </a:r>
                      <a:r>
                        <a:rPr lang="it-IT" sz="20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Requested</a:t>
                      </a:r>
                      <a:r>
                        <a:rPr lang="it-IT" sz="20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Future Expansion</a:t>
                      </a:r>
                    </a:p>
                  </a:txBody>
                  <a:tcPr marL="67945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86953191"/>
                  </a:ext>
                </a:extLst>
              </a:tr>
              <a:tr h="32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Years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2021-2025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2025-2030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Beyond 2030</a:t>
                      </a: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3040026968"/>
                  </a:ext>
                </a:extLst>
              </a:tr>
              <a:tr h="32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INFN</a:t>
                      </a:r>
                      <a:endParaRPr lang="it-IT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1560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2060 (+500)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3060 (+1000)</a:t>
                      </a: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2791744797"/>
                  </a:ext>
                </a:extLst>
              </a:tr>
              <a:tr h="32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CINECA</a:t>
                      </a:r>
                      <a:endParaRPr lang="it-IT" sz="16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1000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2200 (+1200)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3200 (+1000)</a:t>
                      </a: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325838541"/>
                  </a:ext>
                </a:extLst>
              </a:tr>
              <a:tr h="32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it-IT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2560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4260 (+1700)</a:t>
                      </a:r>
                    </a:p>
                  </a:txBody>
                  <a:tcPr marL="67945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6260 (+2000)</a:t>
                      </a: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2450208583"/>
                  </a:ext>
                </a:extLst>
              </a:tr>
            </a:tbl>
          </a:graphicData>
        </a:graphic>
      </p:graphicFrame>
      <p:sp>
        <p:nvSpPr>
          <p:cNvPr id="11" name="TextBox 13">
            <a:extLst>
              <a:ext uri="{FF2B5EF4-FFF2-40B4-BE49-F238E27FC236}">
                <a16:creationId xmlns:a16="http://schemas.microsoft.com/office/drawing/2014/main" id="{6675E934-ACF2-45FF-AFB8-F443E9FFA6D8}"/>
              </a:ext>
            </a:extLst>
          </p:cNvPr>
          <p:cNvSpPr txBox="1"/>
          <p:nvPr/>
        </p:nvSpPr>
        <p:spPr>
          <a:xfrm>
            <a:off x="6605305" y="1357315"/>
            <a:ext cx="1648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IT Surface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8E471BB6-A9E2-49C4-B321-7E06C12A8D6B}"/>
              </a:ext>
            </a:extLst>
          </p:cNvPr>
          <p:cNvGraphicFramePr>
            <a:graphicFrameLocks noGrp="1"/>
          </p:cNvGraphicFramePr>
          <p:nvPr/>
        </p:nvGraphicFramePr>
        <p:xfrm>
          <a:off x="3459411" y="4742489"/>
          <a:ext cx="1361072" cy="1551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072">
                  <a:extLst>
                    <a:ext uri="{9D8B030D-6E8A-4147-A177-3AD203B41FA5}">
                      <a16:colId xmlns:a16="http://schemas.microsoft.com/office/drawing/2014/main" val="4129196960"/>
                    </a:ext>
                  </a:extLst>
                </a:gridCol>
              </a:tblGrid>
              <a:tr h="1109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r>
                        <a:rPr lang="it-IT" sz="2000" dirty="0" err="1">
                          <a:effectLst/>
                        </a:rPr>
                        <a:t>Plants</a:t>
                      </a:r>
                      <a:endParaRPr lang="it-IT" sz="20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[m</a:t>
                      </a:r>
                      <a:r>
                        <a:rPr lang="it-IT" sz="2000" baseline="30000" dirty="0">
                          <a:effectLst/>
                        </a:rPr>
                        <a:t>2</a:t>
                      </a:r>
                      <a:r>
                        <a:rPr lang="it-IT" sz="2000" dirty="0">
                          <a:effectLst/>
                        </a:rPr>
                        <a:t>]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86953191"/>
                  </a:ext>
                </a:extLst>
              </a:tr>
              <a:tr h="441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9460</a:t>
                      </a: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2450208583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ECD830D4-9E0D-4FF1-8FEA-15759A2F299D}"/>
              </a:ext>
            </a:extLst>
          </p:cNvPr>
          <p:cNvGraphicFramePr>
            <a:graphicFrameLocks noGrp="1"/>
          </p:cNvGraphicFramePr>
          <p:nvPr/>
        </p:nvGraphicFramePr>
        <p:xfrm>
          <a:off x="5032358" y="4742489"/>
          <a:ext cx="1361072" cy="1551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072">
                  <a:extLst>
                    <a:ext uri="{9D8B030D-6E8A-4147-A177-3AD203B41FA5}">
                      <a16:colId xmlns:a16="http://schemas.microsoft.com/office/drawing/2014/main" val="4129196960"/>
                    </a:ext>
                  </a:extLst>
                </a:gridCol>
              </a:tblGrid>
              <a:tr h="1104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  <a:r>
                        <a:rPr lang="it-IT" sz="2000" dirty="0" err="1">
                          <a:effectLst/>
                        </a:rPr>
                        <a:t>Tunnels</a:t>
                      </a:r>
                      <a:endParaRPr lang="it-IT" sz="20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effectLst/>
                        </a:rPr>
                        <a:t>[m</a:t>
                      </a:r>
                      <a:r>
                        <a:rPr lang="it-IT" sz="2000" baseline="30000" dirty="0">
                          <a:effectLst/>
                        </a:rPr>
                        <a:t>2</a:t>
                      </a:r>
                      <a:r>
                        <a:rPr lang="it-IT" sz="2000" dirty="0">
                          <a:effectLst/>
                        </a:rPr>
                        <a:t>]</a:t>
                      </a:r>
                      <a:endParaRPr lang="it-IT" sz="2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7945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86953191"/>
                  </a:ext>
                </a:extLst>
              </a:tr>
              <a:tr h="446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3525</a:t>
                      </a:r>
                    </a:p>
                  </a:txBody>
                  <a:tcPr marL="67945" marR="63500" marT="63500" marB="63500"/>
                </a:tc>
                <a:extLst>
                  <a:ext uri="{0D108BD9-81ED-4DB2-BD59-A6C34878D82A}">
                    <a16:rowId xmlns:a16="http://schemas.microsoft.com/office/drawing/2014/main" val="2450208583"/>
                  </a:ext>
                </a:extLst>
              </a:tr>
            </a:tbl>
          </a:graphicData>
        </a:graphic>
      </p:graphicFrame>
      <p:sp>
        <p:nvSpPr>
          <p:cNvPr id="17" name="TextBox 14">
            <a:extLst>
              <a:ext uri="{FF2B5EF4-FFF2-40B4-BE49-F238E27FC236}">
                <a16:creationId xmlns:a16="http://schemas.microsoft.com/office/drawing/2014/main" id="{8C69E58B-3ABB-49C8-9811-25D6D8699217}"/>
              </a:ext>
            </a:extLst>
          </p:cNvPr>
          <p:cNvSpPr txBox="1"/>
          <p:nvPr/>
        </p:nvSpPr>
        <p:spPr>
          <a:xfrm>
            <a:off x="6605305" y="4787650"/>
            <a:ext cx="3021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Surface for Technical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Infrastructures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CDB22-0388-433A-A329-99BCF26BB0E4}"/>
              </a:ext>
            </a:extLst>
          </p:cNvPr>
          <p:cNvSpPr txBox="1"/>
          <p:nvPr/>
        </p:nvSpPr>
        <p:spPr>
          <a:xfrm>
            <a:off x="1033792" y="1268949"/>
            <a:ext cx="1648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IT Power</a:t>
            </a:r>
          </a:p>
        </p:txBody>
      </p:sp>
    </p:spTree>
    <p:extLst>
      <p:ext uri="{BB962C8B-B14F-4D97-AF65-F5344CB8AC3E}">
        <p14:creationId xmlns:p14="http://schemas.microsoft.com/office/powerpoint/2010/main" val="215175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dall’alto dell’area INFN-CINECA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8" name="Google Shape;298;p13"/>
          <p:cNvSpPr txBox="1">
            <a:spLocks noGrp="1"/>
          </p:cNvSpPr>
          <p:nvPr>
            <p:ph type="dt" idx="10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10 novembre 2020</a:t>
            </a:r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ftr" idx="11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workshop CNAF Reloaded, G. Maron</a:t>
            </a: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ldNum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8E998F0-72F7-487E-987D-D65121774639}"/>
              </a:ext>
            </a:extLst>
          </p:cNvPr>
          <p:cNvGrpSpPr/>
          <p:nvPr/>
        </p:nvGrpSpPr>
        <p:grpSpPr>
          <a:xfrm>
            <a:off x="1209964" y="1092121"/>
            <a:ext cx="8746835" cy="5294315"/>
            <a:chOff x="1209964" y="1092121"/>
            <a:chExt cx="8746835" cy="5294315"/>
          </a:xfrm>
        </p:grpSpPr>
        <p:pic>
          <p:nvPicPr>
            <p:cNvPr id="301" name="Google Shape;30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09964" y="1092121"/>
              <a:ext cx="8746835" cy="5294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EE3F9BA-6DDE-4224-A195-08B9B05C1268}"/>
                </a:ext>
              </a:extLst>
            </p:cNvPr>
            <p:cNvSpPr/>
            <p:nvPr/>
          </p:nvSpPr>
          <p:spPr>
            <a:xfrm>
              <a:off x="4892115" y="4367814"/>
              <a:ext cx="577407" cy="337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B5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9346210-FA1A-4F30-B55D-78FC6F61F5B9}"/>
                </a:ext>
              </a:extLst>
            </p:cNvPr>
            <p:cNvSpPr/>
            <p:nvPr/>
          </p:nvSpPr>
          <p:spPr>
            <a:xfrm>
              <a:off x="5583381" y="4367814"/>
              <a:ext cx="577407" cy="337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C2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Descrizione funzionale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" name="Google Shape;307;p14"/>
          <p:cNvSpPr txBox="1">
            <a:spLocks noGrp="1"/>
          </p:cNvSpPr>
          <p:nvPr>
            <p:ph type="dt" idx="10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10 novembre 2020</a:t>
            </a:r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ftr" idx="11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workshop CNAF Reloaded, G. Maron</a:t>
            </a:r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sldNum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pic>
        <p:nvPicPr>
          <p:cNvPr id="310" name="Google Shape;310;p14"/>
          <p:cNvPicPr preferRelativeResize="0"/>
          <p:nvPr/>
        </p:nvPicPr>
        <p:blipFill rotWithShape="1">
          <a:blip r:embed="rId3">
            <a:alphaModFix/>
          </a:blip>
          <a:srcRect t="1088" r="35192" b="-1087"/>
          <a:stretch/>
        </p:blipFill>
        <p:spPr>
          <a:xfrm>
            <a:off x="0" y="936112"/>
            <a:ext cx="4223657" cy="534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4855" y="1046533"/>
            <a:ext cx="6604801" cy="487586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4"/>
          <p:cNvSpPr txBox="1"/>
          <p:nvPr/>
        </p:nvSpPr>
        <p:spPr>
          <a:xfrm>
            <a:off x="4038600" y="1263674"/>
            <a:ext cx="10972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hall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4038598" y="1568468"/>
            <a:ext cx="30175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Cooling</a:t>
            </a:r>
            <a:r>
              <a:rPr lang="it-IT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ventilation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4"/>
          <p:cNvSpPr txBox="1"/>
          <p:nvPr/>
        </p:nvSpPr>
        <p:spPr>
          <a:xfrm>
            <a:off x="4038600" y="1895042"/>
            <a:ext cx="30175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system</a:t>
            </a:r>
            <a:endParaRPr/>
          </a:p>
        </p:txBody>
      </p:sp>
      <p:sp>
        <p:nvSpPr>
          <p:cNvPr id="315" name="Google Shape;315;p14"/>
          <p:cNvSpPr txBox="1"/>
          <p:nvPr/>
        </p:nvSpPr>
        <p:spPr>
          <a:xfrm>
            <a:off x="4038600" y="2275069"/>
            <a:ext cx="30175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Office/Security/loading bay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4038597" y="2612135"/>
            <a:ext cx="30175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Tunnel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4038594" y="2866720"/>
            <a:ext cx="30175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Enel substation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25E5E-8F4E-4E06-89EA-68FF1054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progetti in parallelo e sincronizzati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189E11-6393-45A1-9AE3-B988DDEC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Ci sono  3 progetti che lavorano in parallelo e che devono essere sincronizzati tra loro:</a:t>
            </a:r>
          </a:p>
          <a:p>
            <a:r>
              <a:rPr lang="it-IT" dirty="0"/>
              <a:t>Ristrutturazione degli spazi del Tecnopolo e installazione degli impianti tecnici per i data center di INFN e CINECA (</a:t>
            </a:r>
            <a:r>
              <a:rPr lang="it-IT" b="1" dirty="0"/>
              <a:t>Tecnopolo </a:t>
            </a:r>
            <a:r>
              <a:rPr lang="it-IT" b="1" dirty="0" err="1"/>
              <a:t>Renovation</a:t>
            </a:r>
            <a:r>
              <a:rPr lang="it-IT" dirty="0"/>
              <a:t>)</a:t>
            </a:r>
          </a:p>
          <a:p>
            <a:r>
              <a:rPr lang="it-IT" dirty="0"/>
              <a:t>Selezione, installazione, </a:t>
            </a:r>
            <a:r>
              <a:rPr lang="it-IT" dirty="0" err="1"/>
              <a:t>commissioning</a:t>
            </a:r>
            <a:r>
              <a:rPr lang="it-IT" dirty="0"/>
              <a:t> e start produzione del supercomputer </a:t>
            </a:r>
            <a:r>
              <a:rPr lang="it-IT" b="1" dirty="0"/>
              <a:t>Leonardo</a:t>
            </a:r>
          </a:p>
          <a:p>
            <a:r>
              <a:rPr lang="it-IT" dirty="0"/>
              <a:t>La migrazione al Tecnopolo del Tier1 di INFN e  la sua modernizzazione in termini di infrastruttura di hardware e dei servizi offerti all’utenza. Questo progetto è stato chiamato </a:t>
            </a:r>
            <a:r>
              <a:rPr lang="it-IT" b="1" dirty="0"/>
              <a:t>CNAF </a:t>
            </a:r>
            <a:r>
              <a:rPr lang="it-IT" b="1" dirty="0" err="1"/>
              <a:t>Reloaded</a:t>
            </a:r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CC68BA-9114-435E-A49E-68FC0C38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novembre 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45F61D-66D3-422B-BF63-2CC5900E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CNAF Reloaded, G. Maron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89F13-5526-42F0-900D-4611D52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506637"/>
      </p:ext>
    </p:extLst>
  </p:cSld>
  <p:clrMapOvr>
    <a:masterClrMapping/>
  </p:clrMapOvr>
</p:sld>
</file>

<file path=ppt/theme/theme1.xml><?xml version="1.0" encoding="utf-8"?>
<a:theme xmlns:a="http://schemas.openxmlformats.org/drawingml/2006/main" name="20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91893</TotalTime>
  <Words>1494</Words>
  <Application>Microsoft Office PowerPoint</Application>
  <PresentationFormat>Widescreen</PresentationFormat>
  <Paragraphs>262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20_Personalizza struttura</vt:lpstr>
      <vt:lpstr>Verso il Tecnopolo</vt:lpstr>
      <vt:lpstr>Presentazione standard di PowerPoint</vt:lpstr>
      <vt:lpstr>Da dove siamo partiti</vt:lpstr>
      <vt:lpstr>Il progetto comune INFN-CINECA al Tecnopolo</vt:lpstr>
      <vt:lpstr>A rendering view of the Bologna Tecnopolo </vt:lpstr>
      <vt:lpstr>Le due fasi del progetto e le superfici utilizzate</vt:lpstr>
      <vt:lpstr>Vista dall’alto dell’area INFN-CINECA</vt:lpstr>
      <vt:lpstr>Descrizione funzionale</vt:lpstr>
      <vt:lpstr>Tre progetti in parallelo e sincronizzati</vt:lpstr>
      <vt:lpstr>Le tappe principali</vt:lpstr>
      <vt:lpstr>Le tappe principali</vt:lpstr>
      <vt:lpstr>Interazione tra i 3 progetti</vt:lpstr>
      <vt:lpstr>Il progetto CNAF Reloaded in una slide</vt:lpstr>
      <vt:lpstr>Breakdown di CNAF Reloaded</vt:lpstr>
      <vt:lpstr>Cronoprogramma semplificato lavori Tecnopolo</vt:lpstr>
      <vt:lpstr>Come siamo organizzati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Tecnopolo-INFN</dc:title>
  <dc:creator>Gaetano Maron</dc:creator>
  <cp:lastModifiedBy>Gaetano Maron</cp:lastModifiedBy>
  <cp:revision>223</cp:revision>
  <cp:lastPrinted>2020-01-14T11:38:03Z</cp:lastPrinted>
  <dcterms:created xsi:type="dcterms:W3CDTF">2019-08-02T09:19:39Z</dcterms:created>
  <dcterms:modified xsi:type="dcterms:W3CDTF">2020-11-10T07:16:19Z</dcterms:modified>
</cp:coreProperties>
</file>