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4" r:id="rId2"/>
    <p:sldId id="298" r:id="rId3"/>
    <p:sldId id="313" r:id="rId4"/>
    <p:sldId id="322" r:id="rId5"/>
    <p:sldId id="321" r:id="rId6"/>
    <p:sldId id="312" r:id="rId7"/>
    <p:sldId id="323" r:id="rId8"/>
    <p:sldId id="430" r:id="rId9"/>
    <p:sldId id="431" r:id="rId10"/>
    <p:sldId id="434" r:id="rId11"/>
    <p:sldId id="311" r:id="rId12"/>
    <p:sldId id="432" r:id="rId13"/>
  </p:sldIdLst>
  <p:sldSz cx="12192000" cy="6858000"/>
  <p:notesSz cx="6737350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4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2F96F-0EF5-4093-B599-F40EDEFC55B3}" type="doc">
      <dgm:prSet loTypeId="urn:microsoft.com/office/officeart/2005/8/layout/equation2" loCatId="relationship" qsTypeId="urn:microsoft.com/office/officeart/2005/8/quickstyle/3d3" qsCatId="3D" csTypeId="urn:microsoft.com/office/officeart/2005/8/colors/colorful1" csCatId="colorful" phldr="1"/>
      <dgm:spPr/>
    </dgm:pt>
    <dgm:pt modelId="{9CBF567C-8460-4867-9B78-26A813CCFECE}">
      <dgm:prSet phldrT="[Testo]"/>
      <dgm:spPr/>
      <dgm:t>
        <a:bodyPr/>
        <a:lstStyle/>
        <a:p>
          <a:r>
            <a:rPr lang="it-IT" dirty="0"/>
            <a:t>infrastruttura</a:t>
          </a:r>
        </a:p>
      </dgm:t>
    </dgm:pt>
    <dgm:pt modelId="{3460F297-A12B-44D8-84E9-8DD9B8E1A458}" type="parTrans" cxnId="{ECADF2C0-0C8C-43C6-B401-F212B9776B30}">
      <dgm:prSet/>
      <dgm:spPr/>
      <dgm:t>
        <a:bodyPr/>
        <a:lstStyle/>
        <a:p>
          <a:endParaRPr lang="it-IT"/>
        </a:p>
      </dgm:t>
    </dgm:pt>
    <dgm:pt modelId="{679E0EFE-1E2A-4A5D-A434-87FB5D445407}" type="sibTrans" cxnId="{ECADF2C0-0C8C-43C6-B401-F212B9776B30}">
      <dgm:prSet/>
      <dgm:spPr/>
      <dgm:t>
        <a:bodyPr/>
        <a:lstStyle/>
        <a:p>
          <a:endParaRPr lang="it-IT"/>
        </a:p>
      </dgm:t>
    </dgm:pt>
    <dgm:pt modelId="{7BDFAACE-0DCF-472F-8A66-54A76F75E93E}">
      <dgm:prSet phldrT="[Testo]"/>
      <dgm:spPr/>
      <dgm:t>
        <a:bodyPr/>
        <a:lstStyle/>
        <a:p>
          <a:r>
            <a:rPr lang="it-IT" dirty="0"/>
            <a:t>conduzione</a:t>
          </a:r>
        </a:p>
      </dgm:t>
    </dgm:pt>
    <dgm:pt modelId="{F0046EA3-EB26-49D9-9994-700EF9AF2F86}" type="parTrans" cxnId="{3FFF3273-1862-4701-8114-AA0C11BB4E23}">
      <dgm:prSet/>
      <dgm:spPr/>
      <dgm:t>
        <a:bodyPr/>
        <a:lstStyle/>
        <a:p>
          <a:endParaRPr lang="it-IT"/>
        </a:p>
      </dgm:t>
    </dgm:pt>
    <dgm:pt modelId="{1BB87459-EA5B-4441-9380-A92CD4C046A9}" type="sibTrans" cxnId="{3FFF3273-1862-4701-8114-AA0C11BB4E23}">
      <dgm:prSet/>
      <dgm:spPr/>
      <dgm:t>
        <a:bodyPr/>
        <a:lstStyle/>
        <a:p>
          <a:endParaRPr lang="it-IT"/>
        </a:p>
      </dgm:t>
    </dgm:pt>
    <dgm:pt modelId="{615DEC74-B9C2-419F-9856-5456774B4199}">
      <dgm:prSet phldrT="[Testo]"/>
      <dgm:spPr/>
      <dgm:t>
        <a:bodyPr/>
        <a:lstStyle/>
        <a:p>
          <a:r>
            <a:rPr lang="it-IT" dirty="0"/>
            <a:t>Scelta soluzione</a:t>
          </a:r>
        </a:p>
      </dgm:t>
    </dgm:pt>
    <dgm:pt modelId="{90B21EE0-D9A5-4EC3-A69D-7498463F5453}" type="parTrans" cxnId="{96357E20-760F-4D09-9A66-159EF0D01695}">
      <dgm:prSet/>
      <dgm:spPr/>
      <dgm:t>
        <a:bodyPr/>
        <a:lstStyle/>
        <a:p>
          <a:endParaRPr lang="it-IT"/>
        </a:p>
      </dgm:t>
    </dgm:pt>
    <dgm:pt modelId="{1C78D74E-0783-48AE-B899-9A7A3BAFABBF}" type="sibTrans" cxnId="{96357E20-760F-4D09-9A66-159EF0D01695}">
      <dgm:prSet/>
      <dgm:spPr/>
      <dgm:t>
        <a:bodyPr/>
        <a:lstStyle/>
        <a:p>
          <a:endParaRPr lang="it-IT"/>
        </a:p>
      </dgm:t>
    </dgm:pt>
    <dgm:pt modelId="{5937BE1B-8BEC-4A7A-9D00-D9A8DDF039CE}">
      <dgm:prSet/>
      <dgm:spPr/>
      <dgm:t>
        <a:bodyPr/>
        <a:lstStyle/>
        <a:p>
          <a:r>
            <a:rPr lang="it-IT" dirty="0"/>
            <a:t>manutenzione</a:t>
          </a:r>
        </a:p>
      </dgm:t>
    </dgm:pt>
    <dgm:pt modelId="{71494925-44CA-4716-896E-3D54515993D4}" type="parTrans" cxnId="{6B6826C9-30DF-4422-8E03-F04BF58C3C13}">
      <dgm:prSet/>
      <dgm:spPr/>
      <dgm:t>
        <a:bodyPr/>
        <a:lstStyle/>
        <a:p>
          <a:endParaRPr lang="it-IT"/>
        </a:p>
      </dgm:t>
    </dgm:pt>
    <dgm:pt modelId="{7CA28EE3-2E43-4284-8CED-C113A0C93C08}" type="sibTrans" cxnId="{6B6826C9-30DF-4422-8E03-F04BF58C3C13}">
      <dgm:prSet/>
      <dgm:spPr/>
      <dgm:t>
        <a:bodyPr/>
        <a:lstStyle/>
        <a:p>
          <a:endParaRPr lang="it-IT"/>
        </a:p>
      </dgm:t>
    </dgm:pt>
    <dgm:pt modelId="{32C8CF70-99FE-4E2A-9F3B-235FD9CE4B4A}" type="pres">
      <dgm:prSet presAssocID="{C332F96F-0EF5-4093-B599-F40EDEFC55B3}" presName="Name0" presStyleCnt="0">
        <dgm:presLayoutVars>
          <dgm:dir/>
          <dgm:resizeHandles val="exact"/>
        </dgm:presLayoutVars>
      </dgm:prSet>
      <dgm:spPr/>
    </dgm:pt>
    <dgm:pt modelId="{016C22AE-D05F-4F20-BDA8-04989E038AB0}" type="pres">
      <dgm:prSet presAssocID="{C332F96F-0EF5-4093-B599-F40EDEFC55B3}" presName="vNodes" presStyleCnt="0"/>
      <dgm:spPr/>
    </dgm:pt>
    <dgm:pt modelId="{731893B9-F781-4307-BB47-36E1385D2C56}" type="pres">
      <dgm:prSet presAssocID="{9CBF567C-8460-4867-9B78-26A813CCFECE}" presName="node" presStyleLbl="node1" presStyleIdx="0" presStyleCnt="4">
        <dgm:presLayoutVars>
          <dgm:bulletEnabled val="1"/>
        </dgm:presLayoutVars>
      </dgm:prSet>
      <dgm:spPr/>
    </dgm:pt>
    <dgm:pt modelId="{81A44BB7-BC19-4A27-9805-AEE7903390A9}" type="pres">
      <dgm:prSet presAssocID="{679E0EFE-1E2A-4A5D-A434-87FB5D445407}" presName="spacerT" presStyleCnt="0"/>
      <dgm:spPr/>
    </dgm:pt>
    <dgm:pt modelId="{9B2CA33C-EE83-47C0-B6AD-F8BC3E270367}" type="pres">
      <dgm:prSet presAssocID="{679E0EFE-1E2A-4A5D-A434-87FB5D445407}" presName="sibTrans" presStyleLbl="sibTrans2D1" presStyleIdx="0" presStyleCnt="3"/>
      <dgm:spPr/>
    </dgm:pt>
    <dgm:pt modelId="{D3D6B7B5-3F24-48C2-A703-1911A21F5E9C}" type="pres">
      <dgm:prSet presAssocID="{679E0EFE-1E2A-4A5D-A434-87FB5D445407}" presName="spacerB" presStyleCnt="0"/>
      <dgm:spPr/>
    </dgm:pt>
    <dgm:pt modelId="{AC8B9989-2CAC-4006-8898-6D585E7F69EA}" type="pres">
      <dgm:prSet presAssocID="{7BDFAACE-0DCF-472F-8A66-54A76F75E93E}" presName="node" presStyleLbl="node1" presStyleIdx="1" presStyleCnt="4">
        <dgm:presLayoutVars>
          <dgm:bulletEnabled val="1"/>
        </dgm:presLayoutVars>
      </dgm:prSet>
      <dgm:spPr/>
    </dgm:pt>
    <dgm:pt modelId="{EA99DCDD-55DD-458E-AABD-73B556E92E36}" type="pres">
      <dgm:prSet presAssocID="{1BB87459-EA5B-4441-9380-A92CD4C046A9}" presName="spacerT" presStyleCnt="0"/>
      <dgm:spPr/>
    </dgm:pt>
    <dgm:pt modelId="{43B89C98-C2BD-4B45-9CF2-70729265C11B}" type="pres">
      <dgm:prSet presAssocID="{1BB87459-EA5B-4441-9380-A92CD4C046A9}" presName="sibTrans" presStyleLbl="sibTrans2D1" presStyleIdx="1" presStyleCnt="3"/>
      <dgm:spPr/>
    </dgm:pt>
    <dgm:pt modelId="{3D6D342A-8FCD-4486-9C5B-F93507E6683A}" type="pres">
      <dgm:prSet presAssocID="{1BB87459-EA5B-4441-9380-A92CD4C046A9}" presName="spacerB" presStyleCnt="0"/>
      <dgm:spPr/>
    </dgm:pt>
    <dgm:pt modelId="{9E845A1E-FD07-413B-A9F6-3EB8EDBD20DC}" type="pres">
      <dgm:prSet presAssocID="{5937BE1B-8BEC-4A7A-9D00-D9A8DDF039CE}" presName="node" presStyleLbl="node1" presStyleIdx="2" presStyleCnt="4">
        <dgm:presLayoutVars>
          <dgm:bulletEnabled val="1"/>
        </dgm:presLayoutVars>
      </dgm:prSet>
      <dgm:spPr/>
    </dgm:pt>
    <dgm:pt modelId="{E0FEF3B2-EDEF-4D2A-8FC8-CA192B931C60}" type="pres">
      <dgm:prSet presAssocID="{C332F96F-0EF5-4093-B599-F40EDEFC55B3}" presName="sibTransLast" presStyleLbl="sibTrans2D1" presStyleIdx="2" presStyleCnt="3"/>
      <dgm:spPr/>
    </dgm:pt>
    <dgm:pt modelId="{6222D846-26DA-415C-99DF-ED32F535739E}" type="pres">
      <dgm:prSet presAssocID="{C332F96F-0EF5-4093-B599-F40EDEFC55B3}" presName="connectorText" presStyleLbl="sibTrans2D1" presStyleIdx="2" presStyleCnt="3"/>
      <dgm:spPr/>
    </dgm:pt>
    <dgm:pt modelId="{B3C175F5-E84C-4D94-9830-3B5305E18EBB}" type="pres">
      <dgm:prSet presAssocID="{C332F96F-0EF5-4093-B599-F40EDEFC55B3}" presName="lastNode" presStyleLbl="node1" presStyleIdx="3" presStyleCnt="4">
        <dgm:presLayoutVars>
          <dgm:bulletEnabled val="1"/>
        </dgm:presLayoutVars>
      </dgm:prSet>
      <dgm:spPr/>
    </dgm:pt>
  </dgm:ptLst>
  <dgm:cxnLst>
    <dgm:cxn modelId="{2DA2AA00-372D-491E-86BF-89139BD05371}" type="presOf" srcId="{7BDFAACE-0DCF-472F-8A66-54A76F75E93E}" destId="{AC8B9989-2CAC-4006-8898-6D585E7F69EA}" srcOrd="0" destOrd="0" presId="urn:microsoft.com/office/officeart/2005/8/layout/equation2"/>
    <dgm:cxn modelId="{6672EA08-2480-41EF-9479-A5A75E545EC7}" type="presOf" srcId="{679E0EFE-1E2A-4A5D-A434-87FB5D445407}" destId="{9B2CA33C-EE83-47C0-B6AD-F8BC3E270367}" srcOrd="0" destOrd="0" presId="urn:microsoft.com/office/officeart/2005/8/layout/equation2"/>
    <dgm:cxn modelId="{4AF27E1C-A131-4536-9441-99DAE419B0CC}" type="presOf" srcId="{7CA28EE3-2E43-4284-8CED-C113A0C93C08}" destId="{E0FEF3B2-EDEF-4D2A-8FC8-CA192B931C60}" srcOrd="0" destOrd="0" presId="urn:microsoft.com/office/officeart/2005/8/layout/equation2"/>
    <dgm:cxn modelId="{96357E20-760F-4D09-9A66-159EF0D01695}" srcId="{C332F96F-0EF5-4093-B599-F40EDEFC55B3}" destId="{615DEC74-B9C2-419F-9856-5456774B4199}" srcOrd="3" destOrd="0" parTransId="{90B21EE0-D9A5-4EC3-A69D-7498463F5453}" sibTransId="{1C78D74E-0783-48AE-B899-9A7A3BAFABBF}"/>
    <dgm:cxn modelId="{77B2352C-C650-454C-8661-8D4E8EA3CFAD}" type="presOf" srcId="{9CBF567C-8460-4867-9B78-26A813CCFECE}" destId="{731893B9-F781-4307-BB47-36E1385D2C56}" srcOrd="0" destOrd="0" presId="urn:microsoft.com/office/officeart/2005/8/layout/equation2"/>
    <dgm:cxn modelId="{2515A05E-B72D-4B7D-8362-64AC5622C7CC}" type="presOf" srcId="{5937BE1B-8BEC-4A7A-9D00-D9A8DDF039CE}" destId="{9E845A1E-FD07-413B-A9F6-3EB8EDBD20DC}" srcOrd="0" destOrd="0" presId="urn:microsoft.com/office/officeart/2005/8/layout/equation2"/>
    <dgm:cxn modelId="{3FFF3273-1862-4701-8114-AA0C11BB4E23}" srcId="{C332F96F-0EF5-4093-B599-F40EDEFC55B3}" destId="{7BDFAACE-0DCF-472F-8A66-54A76F75E93E}" srcOrd="1" destOrd="0" parTransId="{F0046EA3-EB26-49D9-9994-700EF9AF2F86}" sibTransId="{1BB87459-EA5B-4441-9380-A92CD4C046A9}"/>
    <dgm:cxn modelId="{BDC29C8E-66E1-4ABA-8E12-9F1EBB195766}" type="presOf" srcId="{7CA28EE3-2E43-4284-8CED-C113A0C93C08}" destId="{6222D846-26DA-415C-99DF-ED32F535739E}" srcOrd="1" destOrd="0" presId="urn:microsoft.com/office/officeart/2005/8/layout/equation2"/>
    <dgm:cxn modelId="{0587C1A8-1603-4A05-A1E5-3EAB82BC8D27}" type="presOf" srcId="{C332F96F-0EF5-4093-B599-F40EDEFC55B3}" destId="{32C8CF70-99FE-4E2A-9F3B-235FD9CE4B4A}" srcOrd="0" destOrd="0" presId="urn:microsoft.com/office/officeart/2005/8/layout/equation2"/>
    <dgm:cxn modelId="{7BA315B7-9CD9-4D73-9F87-94221BACF640}" type="presOf" srcId="{1BB87459-EA5B-4441-9380-A92CD4C046A9}" destId="{43B89C98-C2BD-4B45-9CF2-70729265C11B}" srcOrd="0" destOrd="0" presId="urn:microsoft.com/office/officeart/2005/8/layout/equation2"/>
    <dgm:cxn modelId="{ECADF2C0-0C8C-43C6-B401-F212B9776B30}" srcId="{C332F96F-0EF5-4093-B599-F40EDEFC55B3}" destId="{9CBF567C-8460-4867-9B78-26A813CCFECE}" srcOrd="0" destOrd="0" parTransId="{3460F297-A12B-44D8-84E9-8DD9B8E1A458}" sibTransId="{679E0EFE-1E2A-4A5D-A434-87FB5D445407}"/>
    <dgm:cxn modelId="{ECA9A1C8-2560-48B7-80DD-41A4CE9E5127}" type="presOf" srcId="{615DEC74-B9C2-419F-9856-5456774B4199}" destId="{B3C175F5-E84C-4D94-9830-3B5305E18EBB}" srcOrd="0" destOrd="0" presId="urn:microsoft.com/office/officeart/2005/8/layout/equation2"/>
    <dgm:cxn modelId="{6B6826C9-30DF-4422-8E03-F04BF58C3C13}" srcId="{C332F96F-0EF5-4093-B599-F40EDEFC55B3}" destId="{5937BE1B-8BEC-4A7A-9D00-D9A8DDF039CE}" srcOrd="2" destOrd="0" parTransId="{71494925-44CA-4716-896E-3D54515993D4}" sibTransId="{7CA28EE3-2E43-4284-8CED-C113A0C93C08}"/>
    <dgm:cxn modelId="{9045590A-5410-499C-B537-F77B67EB1D8A}" type="presParOf" srcId="{32C8CF70-99FE-4E2A-9F3B-235FD9CE4B4A}" destId="{016C22AE-D05F-4F20-BDA8-04989E038AB0}" srcOrd="0" destOrd="0" presId="urn:microsoft.com/office/officeart/2005/8/layout/equation2"/>
    <dgm:cxn modelId="{2339AD3C-BE54-43F0-8B74-9E18BF6A844D}" type="presParOf" srcId="{016C22AE-D05F-4F20-BDA8-04989E038AB0}" destId="{731893B9-F781-4307-BB47-36E1385D2C56}" srcOrd="0" destOrd="0" presId="urn:microsoft.com/office/officeart/2005/8/layout/equation2"/>
    <dgm:cxn modelId="{F87D2570-B543-4983-B266-AEF570024D33}" type="presParOf" srcId="{016C22AE-D05F-4F20-BDA8-04989E038AB0}" destId="{81A44BB7-BC19-4A27-9805-AEE7903390A9}" srcOrd="1" destOrd="0" presId="urn:microsoft.com/office/officeart/2005/8/layout/equation2"/>
    <dgm:cxn modelId="{727E1ED9-E305-4AD9-B06D-4735619369C0}" type="presParOf" srcId="{016C22AE-D05F-4F20-BDA8-04989E038AB0}" destId="{9B2CA33C-EE83-47C0-B6AD-F8BC3E270367}" srcOrd="2" destOrd="0" presId="urn:microsoft.com/office/officeart/2005/8/layout/equation2"/>
    <dgm:cxn modelId="{19564A0C-0403-4923-BD96-01BB0B0B91AE}" type="presParOf" srcId="{016C22AE-D05F-4F20-BDA8-04989E038AB0}" destId="{D3D6B7B5-3F24-48C2-A703-1911A21F5E9C}" srcOrd="3" destOrd="0" presId="urn:microsoft.com/office/officeart/2005/8/layout/equation2"/>
    <dgm:cxn modelId="{7376B911-F405-4970-B08B-C65141D7D01F}" type="presParOf" srcId="{016C22AE-D05F-4F20-BDA8-04989E038AB0}" destId="{AC8B9989-2CAC-4006-8898-6D585E7F69EA}" srcOrd="4" destOrd="0" presId="urn:microsoft.com/office/officeart/2005/8/layout/equation2"/>
    <dgm:cxn modelId="{D20B6A63-BF08-4BA2-8B76-69D33DCDEFD8}" type="presParOf" srcId="{016C22AE-D05F-4F20-BDA8-04989E038AB0}" destId="{EA99DCDD-55DD-458E-AABD-73B556E92E36}" srcOrd="5" destOrd="0" presId="urn:microsoft.com/office/officeart/2005/8/layout/equation2"/>
    <dgm:cxn modelId="{56E830D7-EE79-44A1-81CC-F7A8888B2686}" type="presParOf" srcId="{016C22AE-D05F-4F20-BDA8-04989E038AB0}" destId="{43B89C98-C2BD-4B45-9CF2-70729265C11B}" srcOrd="6" destOrd="0" presId="urn:microsoft.com/office/officeart/2005/8/layout/equation2"/>
    <dgm:cxn modelId="{22487726-4C73-4309-BA0B-260B37503F0B}" type="presParOf" srcId="{016C22AE-D05F-4F20-BDA8-04989E038AB0}" destId="{3D6D342A-8FCD-4486-9C5B-F93507E6683A}" srcOrd="7" destOrd="0" presId="urn:microsoft.com/office/officeart/2005/8/layout/equation2"/>
    <dgm:cxn modelId="{79D85048-4E82-4AAD-8355-B5F3AC71532F}" type="presParOf" srcId="{016C22AE-D05F-4F20-BDA8-04989E038AB0}" destId="{9E845A1E-FD07-413B-A9F6-3EB8EDBD20DC}" srcOrd="8" destOrd="0" presId="urn:microsoft.com/office/officeart/2005/8/layout/equation2"/>
    <dgm:cxn modelId="{FC19FF77-0539-4619-8DEF-F439F83B724C}" type="presParOf" srcId="{32C8CF70-99FE-4E2A-9F3B-235FD9CE4B4A}" destId="{E0FEF3B2-EDEF-4D2A-8FC8-CA192B931C60}" srcOrd="1" destOrd="0" presId="urn:microsoft.com/office/officeart/2005/8/layout/equation2"/>
    <dgm:cxn modelId="{17C0E13B-2979-4EAB-B638-D7A6EAF4DA94}" type="presParOf" srcId="{E0FEF3B2-EDEF-4D2A-8FC8-CA192B931C60}" destId="{6222D846-26DA-415C-99DF-ED32F535739E}" srcOrd="0" destOrd="0" presId="urn:microsoft.com/office/officeart/2005/8/layout/equation2"/>
    <dgm:cxn modelId="{8B0BEC4A-5BE8-47B5-880B-A86DFF931FB3}" type="presParOf" srcId="{32C8CF70-99FE-4E2A-9F3B-235FD9CE4B4A}" destId="{B3C175F5-E84C-4D94-9830-3B5305E18EB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893B9-F781-4307-BB47-36E1385D2C56}">
      <dsp:nvSpPr>
        <dsp:cNvPr id="0" name=""/>
        <dsp:cNvSpPr/>
      </dsp:nvSpPr>
      <dsp:spPr>
        <a:xfrm>
          <a:off x="1812662" y="2291"/>
          <a:ext cx="1131504" cy="11315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infrastruttura</a:t>
          </a:r>
        </a:p>
      </dsp:txBody>
      <dsp:txXfrm>
        <a:off x="1978367" y="167996"/>
        <a:ext cx="800094" cy="800094"/>
      </dsp:txXfrm>
    </dsp:sp>
    <dsp:sp modelId="{9B2CA33C-EE83-47C0-B6AD-F8BC3E270367}">
      <dsp:nvSpPr>
        <dsp:cNvPr id="0" name=""/>
        <dsp:cNvSpPr/>
      </dsp:nvSpPr>
      <dsp:spPr>
        <a:xfrm>
          <a:off x="2050278" y="1225673"/>
          <a:ext cx="656272" cy="65627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/>
        </a:p>
      </dsp:txBody>
      <dsp:txXfrm>
        <a:off x="2137267" y="1476631"/>
        <a:ext cx="482294" cy="154356"/>
      </dsp:txXfrm>
    </dsp:sp>
    <dsp:sp modelId="{AC8B9989-2CAC-4006-8898-6D585E7F69EA}">
      <dsp:nvSpPr>
        <dsp:cNvPr id="0" name=""/>
        <dsp:cNvSpPr/>
      </dsp:nvSpPr>
      <dsp:spPr>
        <a:xfrm>
          <a:off x="1812662" y="1973824"/>
          <a:ext cx="1131504" cy="11315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conduzione</a:t>
          </a:r>
        </a:p>
      </dsp:txBody>
      <dsp:txXfrm>
        <a:off x="1978367" y="2139529"/>
        <a:ext cx="800094" cy="800094"/>
      </dsp:txXfrm>
    </dsp:sp>
    <dsp:sp modelId="{43B89C98-C2BD-4B45-9CF2-70729265C11B}">
      <dsp:nvSpPr>
        <dsp:cNvPr id="0" name=""/>
        <dsp:cNvSpPr/>
      </dsp:nvSpPr>
      <dsp:spPr>
        <a:xfrm>
          <a:off x="2050278" y="3197206"/>
          <a:ext cx="656272" cy="656272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/>
        </a:p>
      </dsp:txBody>
      <dsp:txXfrm>
        <a:off x="2137267" y="3448164"/>
        <a:ext cx="482294" cy="154356"/>
      </dsp:txXfrm>
    </dsp:sp>
    <dsp:sp modelId="{9E845A1E-FD07-413B-A9F6-3EB8EDBD20DC}">
      <dsp:nvSpPr>
        <dsp:cNvPr id="0" name=""/>
        <dsp:cNvSpPr/>
      </dsp:nvSpPr>
      <dsp:spPr>
        <a:xfrm>
          <a:off x="1812662" y="3945357"/>
          <a:ext cx="1131504" cy="11315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manutenzione</a:t>
          </a:r>
        </a:p>
      </dsp:txBody>
      <dsp:txXfrm>
        <a:off x="1978367" y="4111062"/>
        <a:ext cx="800094" cy="800094"/>
      </dsp:txXfrm>
    </dsp:sp>
    <dsp:sp modelId="{E0FEF3B2-EDEF-4D2A-8FC8-CA192B931C60}">
      <dsp:nvSpPr>
        <dsp:cNvPr id="0" name=""/>
        <dsp:cNvSpPr/>
      </dsp:nvSpPr>
      <dsp:spPr>
        <a:xfrm>
          <a:off x="3113892" y="2329116"/>
          <a:ext cx="359818" cy="420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800" kern="1200"/>
        </a:p>
      </dsp:txBody>
      <dsp:txXfrm>
        <a:off x="3113892" y="2413300"/>
        <a:ext cx="251873" cy="252551"/>
      </dsp:txXfrm>
    </dsp:sp>
    <dsp:sp modelId="{B3C175F5-E84C-4D94-9830-3B5305E18EBB}">
      <dsp:nvSpPr>
        <dsp:cNvPr id="0" name=""/>
        <dsp:cNvSpPr/>
      </dsp:nvSpPr>
      <dsp:spPr>
        <a:xfrm>
          <a:off x="3623069" y="1408072"/>
          <a:ext cx="2263008" cy="226300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Scelta soluzione</a:t>
          </a:r>
        </a:p>
      </dsp:txBody>
      <dsp:txXfrm>
        <a:off x="3954479" y="1739482"/>
        <a:ext cx="1600188" cy="160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9" cy="49534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6273" y="0"/>
            <a:ext cx="2919519" cy="49534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300"/>
            </a:lvl1pPr>
          </a:lstStyle>
          <a:p>
            <a:fld id="{5BA6B169-A512-4965-B838-67862E348CA1}" type="datetimeFigureOut">
              <a:rPr lang="it-IT" smtClean="0"/>
              <a:t>09/11/2020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735" y="4751219"/>
            <a:ext cx="5389880" cy="3887361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9519" cy="49534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6273" y="9377317"/>
            <a:ext cx="2919519" cy="49534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300"/>
            </a:lvl1pPr>
          </a:lstStyle>
          <a:p>
            <a:fld id="{10A7915F-B3AF-495E-BD48-10523C09A7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5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054">
              <a:defRPr/>
            </a:pPr>
            <a:fld id="{3437BBC8-939D-4F63-B2B0-1FEFD39E1384}" type="slidenum">
              <a:rPr lang="it-IT">
                <a:solidFill>
                  <a:prstClr val="black"/>
                </a:solidFill>
                <a:latin typeface="Calibri" panose="020F0502020204030204"/>
              </a:rPr>
              <a:pPr defTabSz="949054">
                <a:defRPr/>
              </a:pPr>
              <a:t>2</a:t>
            </a:fld>
            <a:endParaRPr lang="it-I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024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DD9E-83EA-48AC-AEEB-97926154871E}" type="datetime1">
              <a:rPr lang="it-IT" smtClean="0"/>
              <a:t>09/11/2020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2150-90CC-492A-8C1C-B389F47BC3FC}" type="datetime1">
              <a:rPr lang="it-IT" smtClean="0"/>
              <a:t>09/11/2020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8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5B80B-6156-4527-AAD6-93DE9948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BA8AA1-0EEF-426E-B6BF-833CFD727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AD3489-B3E3-48B6-A940-E4C5F2D9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09/11/2020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6B5C8C-3B02-4C83-8C20-7D6BCDDC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4F79F5-52ED-48CF-8231-A40A9C91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80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E588-1A0B-46BF-AB5F-A61368B8BCCB}" type="datetime1">
              <a:rPr lang="it-IT" smtClean="0"/>
              <a:t>09/11/2020</a:t>
            </a:fld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649455" y="1082591"/>
            <a:ext cx="10684292" cy="499335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AB85-9D71-40E2-A2F7-EEE21AAC5F7C}" type="datetime1">
              <a:rPr lang="it-IT" smtClean="0"/>
              <a:t>09/11/2020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76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7200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1D89D-2FE2-41F1-940C-5DC752047B01}" type="datetime1">
              <a:rPr lang="it-IT" smtClean="0"/>
              <a:t>09/11/2020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7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10DB-41F4-4D4D-8621-8AFD42841424}" type="datetime1">
              <a:rPr lang="it-IT" smtClean="0"/>
              <a:t>09/11/2020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7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C8D1-A6D2-4222-B422-EA535C1FED3C}" type="datetime1">
              <a:rPr lang="it-IT" smtClean="0"/>
              <a:t>09/11/2020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4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2C11-A3E0-44B7-A74D-4DC014FF1A3A}" type="datetime1">
              <a:rPr lang="it-IT" smtClean="0"/>
              <a:t>09/11/2020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E5B4-1135-4FD5-933E-DBBE2E74414C}" type="datetime1">
              <a:rPr lang="it-IT" smtClean="0"/>
              <a:t>09/11/2020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3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C9CA-46CA-495C-A6E5-AFDAFCC55458}" type="datetime1">
              <a:rPr lang="it-IT" smtClean="0"/>
              <a:t>09/11/2020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GM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95638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769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4245" y="6519134"/>
            <a:ext cx="3694355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A2E33CE3-64C8-4622-BD15-87A9ED8401E4}" type="datetime1">
              <a:rPr lang="it-IT" smtClean="0"/>
              <a:t>09/11/2020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519134"/>
            <a:ext cx="4572000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it-IT"/>
              <a:t>GM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E76263B-304F-4D55-BC86-FD7C343A1B5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ttangolo 6"/>
          <p:cNvSpPr/>
          <p:nvPr userDrawn="1"/>
        </p:nvSpPr>
        <p:spPr>
          <a:xfrm>
            <a:off x="344245" y="920723"/>
            <a:ext cx="11424621" cy="45719"/>
          </a:xfrm>
          <a:prstGeom prst="rect">
            <a:avLst/>
          </a:prstGeom>
          <a:gradFill flip="none" rotWithShape="1">
            <a:gsLst>
              <a:gs pos="27000">
                <a:schemeClr val="accent5">
                  <a:lumMod val="5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852" y="-1671"/>
            <a:ext cx="1497014" cy="877157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>
            <a:off x="344243" y="6396977"/>
            <a:ext cx="11424621" cy="45719"/>
          </a:xfrm>
          <a:prstGeom prst="rect">
            <a:avLst/>
          </a:prstGeom>
          <a:gradFill flip="none" rotWithShape="1">
            <a:gsLst>
              <a:gs pos="27000">
                <a:schemeClr val="accent5">
                  <a:lumMod val="5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7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8E229-45F7-497A-98B6-E5B0748B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CNAF </a:t>
            </a:r>
            <a:r>
              <a:rPr lang="it-IT" dirty="0" err="1"/>
              <a:t>Reloaded</a:t>
            </a:r>
            <a:r>
              <a:rPr lang="it-IT" dirty="0"/>
              <a:t> Workshop</a:t>
            </a:r>
            <a:br>
              <a:rPr lang="it-IT" dirty="0"/>
            </a:br>
            <a:r>
              <a:rPr lang="it-IT" dirty="0"/>
              <a:t>WP3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254E65-CDEB-463F-9F5A-ECCD8929C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/>
              <a:t>10 </a:t>
            </a:r>
            <a:r>
              <a:rPr lang="it-IT" dirty="0" err="1"/>
              <a:t>nov</a:t>
            </a:r>
            <a:r>
              <a:rPr lang="it-IT" dirty="0"/>
              <a:t> 2020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Luigi Scarponi &amp; Riccardo Papaleo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53F5AA-6CF7-48F2-A226-076DC27E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089C-DEF0-46C0-BE6E-93A98D794C45}" type="datetime1">
              <a:rPr lang="it-IT" smtClean="0"/>
              <a:t>09/11/2020</a:t>
            </a:fld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99DDCC-145B-44F9-A6D8-C0C36D0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1</a:t>
            </a:fld>
            <a:endParaRPr lang="en-GB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C1F3A5D0-95BC-49AD-8BEA-1A80AFF6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159574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6529B9-8340-4B29-9955-F30757A9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Power </a:t>
            </a:r>
            <a:r>
              <a:rPr lang="it-IT" dirty="0" err="1"/>
              <a:t>distribution</a:t>
            </a:r>
            <a:r>
              <a:rPr lang="it-IT" dirty="0"/>
              <a:t>: </a:t>
            </a:r>
            <a:r>
              <a:rPr lang="it-IT" dirty="0" err="1"/>
              <a:t>busway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5BD32F-51F2-41E1-88C8-2C32C2C9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9.11.2020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9BB790-5D17-4BC3-8718-651DA331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665DDC-1012-4829-B59E-BC85BA58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6263B-304F-4D55-BC86-FD7C343A1B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562CD8E-C06C-4524-BEA7-06C2B10A3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375" y="1212907"/>
            <a:ext cx="3634449" cy="47091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6BF43F6-0F74-4D54-BD68-A6646BE48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5" y="1882394"/>
            <a:ext cx="5777434" cy="419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9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D827CE-895C-4B4D-8FFB-803615B03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Sistema di raffreddamento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6125C4-C16B-44B5-8A74-93CBA2DB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09/11/2020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8DC471-8F96-4122-B042-DE4962E7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11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075E47-34B2-49CE-9C44-04C7436F9AD0}"/>
              </a:ext>
            </a:extLst>
          </p:cNvPr>
          <p:cNvSpPr txBox="1"/>
          <p:nvPr/>
        </p:nvSpPr>
        <p:spPr>
          <a:xfrm>
            <a:off x="344245" y="1646489"/>
            <a:ext cx="2534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Tre soluzioni sotto analisi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B4642D4B-BEA7-4325-899A-19E194700566}"/>
              </a:ext>
            </a:extLst>
          </p:cNvPr>
          <p:cNvSpPr/>
          <p:nvPr/>
        </p:nvSpPr>
        <p:spPr>
          <a:xfrm>
            <a:off x="344245" y="2778714"/>
            <a:ext cx="2186940" cy="403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Plenum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E7FA6957-A4BB-485A-B12B-9B6E190A475B}"/>
              </a:ext>
            </a:extLst>
          </p:cNvPr>
          <p:cNvSpPr/>
          <p:nvPr/>
        </p:nvSpPr>
        <p:spPr>
          <a:xfrm>
            <a:off x="344245" y="3646910"/>
            <a:ext cx="2186940" cy="4038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In-</a:t>
            </a:r>
            <a:r>
              <a:rPr lang="it-IT" dirty="0" err="1"/>
              <a:t>Row</a:t>
            </a:r>
            <a:endParaRPr lang="it-IT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95BB16B-27DE-4E62-B2BC-69B53C36C224}"/>
              </a:ext>
            </a:extLst>
          </p:cNvPr>
          <p:cNvSpPr/>
          <p:nvPr/>
        </p:nvSpPr>
        <p:spPr>
          <a:xfrm>
            <a:off x="344245" y="4515106"/>
            <a:ext cx="2186940" cy="4038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Rear</a:t>
            </a:r>
            <a:r>
              <a:rPr lang="it-IT" dirty="0"/>
              <a:t> Door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6AB03A0E-7506-4CE1-8332-286AD76E2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43803"/>
              </p:ext>
            </p:extLst>
          </p:nvPr>
        </p:nvGraphicFramePr>
        <p:xfrm>
          <a:off x="3879123" y="2376690"/>
          <a:ext cx="4512833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442">
                  <a:extLst>
                    <a:ext uri="{9D8B030D-6E8A-4147-A177-3AD203B41FA5}">
                      <a16:colId xmlns:a16="http://schemas.microsoft.com/office/drawing/2014/main" val="3346866722"/>
                    </a:ext>
                  </a:extLst>
                </a:gridCol>
                <a:gridCol w="1818267">
                  <a:extLst>
                    <a:ext uri="{9D8B030D-6E8A-4147-A177-3AD203B41FA5}">
                      <a16:colId xmlns:a16="http://schemas.microsoft.com/office/drawing/2014/main" val="3461991982"/>
                    </a:ext>
                  </a:extLst>
                </a:gridCol>
                <a:gridCol w="2402124">
                  <a:extLst>
                    <a:ext uri="{9D8B030D-6E8A-4147-A177-3AD203B41FA5}">
                      <a16:colId xmlns:a16="http://schemas.microsoft.com/office/drawing/2014/main" val="1505198834"/>
                    </a:ext>
                  </a:extLst>
                </a:gridCol>
              </a:tblGrid>
              <a:tr h="166643">
                <a:tc>
                  <a:txBody>
                    <a:bodyPr/>
                    <a:lstStyle/>
                    <a:p>
                      <a:pPr marL="45720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Vantaggi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Svantaggi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1440695"/>
                  </a:ext>
                </a:extLst>
              </a:tr>
              <a:tr h="833214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Plenum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Costi d’installazione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Flessibilità nel tempo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Compartimentazione indipendente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Efficienza su alte densità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Disuniformità nella distribuzione del freddo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Particolare attenzione agli impianti nel pavimento galleggiante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227055"/>
                  </a:ext>
                </a:extLst>
              </a:tr>
              <a:tr h="666571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In-</a:t>
                      </a:r>
                      <a:r>
                        <a:rPr lang="it-IT" sz="1200" dirty="0" err="1">
                          <a:effectLst/>
                        </a:rPr>
                        <a:t>Row</a:t>
                      </a:r>
                      <a:endParaRPr lang="it-IT" sz="1200" dirty="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Efficienza maggiore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Adatto ad alte densità di potenza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Facilità di ridondanza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Struttura rigida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Spazio sottratto ad apparecchiature IT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Costi d’installazione maggiori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72080"/>
                  </a:ext>
                </a:extLst>
              </a:tr>
              <a:tr h="833214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it-IT" sz="1200">
                          <a:effectLst/>
                        </a:rPr>
                        <a:t>Rear Door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Sistema compatto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Adatto ad alte densità di potenza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>
                          <a:effectLst/>
                        </a:rPr>
                        <a:t>Indipendente dal resto della sala</a:t>
                      </a:r>
                      <a:endParaRPr lang="it-IT" sz="120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 dirty="0">
                          <a:effectLst/>
                        </a:rPr>
                        <a:t>Alti costi d’installazione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200" dirty="0">
                          <a:effectLst/>
                        </a:rPr>
                        <a:t>Acqua refrigerata da portare ad ogni singolo rack</a:t>
                      </a:r>
                      <a:endParaRPr lang="it-IT" sz="1200" dirty="0">
                        <a:effectLst/>
                        <a:latin typeface="Avenir Book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488777"/>
                  </a:ext>
                </a:extLst>
              </a:tr>
            </a:tbl>
          </a:graphicData>
        </a:graphic>
      </p:graphicFrame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4A0706DE-2ACB-4A5F-9102-642C03267ADC}"/>
              </a:ext>
            </a:extLst>
          </p:cNvPr>
          <p:cNvSpPr/>
          <p:nvPr/>
        </p:nvSpPr>
        <p:spPr>
          <a:xfrm>
            <a:off x="2839926" y="3705879"/>
            <a:ext cx="960120" cy="285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Work in progress - Colibrì Ensemble">
            <a:extLst>
              <a:ext uri="{FF2B5EF4-FFF2-40B4-BE49-F238E27FC236}">
                <a16:creationId xmlns:a16="http://schemas.microsoft.com/office/drawing/2014/main" id="{57443634-E21B-4B1B-BF5B-8CC87B25C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01" y="1057899"/>
            <a:ext cx="1602297" cy="12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1820013-2B10-4F3D-A881-65F3295A8557}"/>
              </a:ext>
            </a:extLst>
          </p:cNvPr>
          <p:cNvSpPr txBox="1"/>
          <p:nvPr/>
        </p:nvSpPr>
        <p:spPr>
          <a:xfrm>
            <a:off x="756173" y="5621182"/>
            <a:ext cx="7199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Le soluzioni potrebbero anche essere utilizzate insieme a seconda delle necessità. Si potrebbe ad esempio utilizzare il sistema con Plenum come base e progettare delle isole con In-</a:t>
            </a:r>
            <a:r>
              <a:rPr lang="it-IT" sz="1200" dirty="0" err="1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Row</a:t>
            </a:r>
            <a:r>
              <a:rPr lang="it-IT" sz="12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o </a:t>
            </a:r>
            <a:r>
              <a:rPr lang="it-IT" sz="1200" dirty="0" err="1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Rear</a:t>
            </a:r>
            <a:r>
              <a:rPr lang="it-IT" sz="12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Door per le installazioni ad alta densità di potenza</a:t>
            </a:r>
            <a:endParaRPr lang="it-IT" sz="12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4135782-FC2B-456A-9A6C-38CB57C32A76}"/>
              </a:ext>
            </a:extLst>
          </p:cNvPr>
          <p:cNvSpPr txBox="1"/>
          <p:nvPr/>
        </p:nvSpPr>
        <p:spPr>
          <a:xfrm>
            <a:off x="9192597" y="2283640"/>
            <a:ext cx="2865120" cy="3416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8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Per la sezione dedicata alle CPU si prevede la possibilità di utilizzare l’acqua temperata per il raffreddamento a liquido diretto. A seconda della tecnologia utilizzata, probabilmente rimarrà una quota parte di potenza termica da smaltire con sistemi tradizionali ad aria come plenum o In-</a:t>
            </a:r>
            <a:r>
              <a:rPr lang="it-IT" sz="1800" dirty="0" err="1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Row</a:t>
            </a:r>
            <a:r>
              <a:rPr lang="it-IT" sz="1800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Segnaposto piè di pagina 3">
            <a:extLst>
              <a:ext uri="{FF2B5EF4-FFF2-40B4-BE49-F238E27FC236}">
                <a16:creationId xmlns:a16="http://schemas.microsoft.com/office/drawing/2014/main" id="{7C0AE9F9-87D9-47A9-8B94-9DD7E020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214754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EADB3-0409-40D5-AB66-534BC316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Infrastructure</a:t>
            </a:r>
            <a:r>
              <a:rPr lang="it-IT" dirty="0"/>
              <a:t> costs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08B8C6E-F17B-4342-B49F-58E0628B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9.11.2020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9E2C04-A6BA-4811-AC26-09865F69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70F5-3434-4B80-A478-D85E381A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6263B-304F-4D55-BC86-FD7C343A1B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62A7F26-D10E-4D3F-BCB3-2D3027B06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3" y="1133105"/>
            <a:ext cx="5684209" cy="178920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7D6907-F140-40EF-B38E-3087A280333F}"/>
              </a:ext>
            </a:extLst>
          </p:cNvPr>
          <p:cNvSpPr txBox="1"/>
          <p:nvPr/>
        </p:nvSpPr>
        <p:spPr>
          <a:xfrm>
            <a:off x="6096000" y="1137998"/>
            <a:ext cx="358218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configuration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CPU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cage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16 racks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storage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cages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48 racks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network racks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tape library</a:t>
            </a:r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845FA486-BE79-4527-A87A-EF5566314C31}"/>
              </a:ext>
            </a:extLst>
          </p:cNvPr>
          <p:cNvGraphicFramePr>
            <a:graphicFrameLocks noGrp="1"/>
          </p:cNvGraphicFramePr>
          <p:nvPr/>
        </p:nvGraphicFramePr>
        <p:xfrm>
          <a:off x="3823091" y="3251122"/>
          <a:ext cx="812800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4904150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796194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721034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8185741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6429112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593269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CPU Infra costs (k€)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Storage Infra costs (k€)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Network Infra costs (k€)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Tape Libraries infra costs (k€)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TOTAL (k€)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11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With DLC </a:t>
                      </a:r>
                      <a:r>
                        <a:rPr lang="it-IT" dirty="0" err="1"/>
                        <a:t>CPUs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2405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5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With </a:t>
                      </a:r>
                      <a:r>
                        <a:rPr lang="it-IT" dirty="0" err="1"/>
                        <a:t>rear</a:t>
                      </a:r>
                      <a:r>
                        <a:rPr lang="it-IT" dirty="0"/>
                        <a:t> door </a:t>
                      </a:r>
                      <a:r>
                        <a:rPr lang="it-IT" dirty="0" err="1"/>
                        <a:t>CPUs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1659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0306387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BCFA78-31CE-4B2A-B7D8-CFD077D1EBAF}"/>
              </a:ext>
            </a:extLst>
          </p:cNvPr>
          <p:cNvSpPr txBox="1"/>
          <p:nvPr/>
        </p:nvSpPr>
        <p:spPr>
          <a:xfrm>
            <a:off x="113818" y="3251122"/>
            <a:ext cx="3582185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Costs include: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Cooled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Hydraulic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connections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busway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Electrical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panels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TVCC control</a:t>
            </a:r>
          </a:p>
        </p:txBody>
      </p:sp>
    </p:spTree>
    <p:extLst>
      <p:ext uri="{BB962C8B-B14F-4D97-AF65-F5344CB8AC3E}">
        <p14:creationId xmlns:p14="http://schemas.microsoft.com/office/powerpoint/2010/main" val="304343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FF561-270E-4AC4-88E7-DEF8AE514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/>
              <a:t>3 </a:t>
            </a:r>
            <a:r>
              <a:rPr lang="it-IT" dirty="0"/>
              <a:t>Infrastrutture tecniche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0ED6CB-EE85-4FBE-AB3A-A9CF77478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12" y="1028183"/>
            <a:ext cx="10515600" cy="552147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Obiettivo</a:t>
            </a:r>
          </a:p>
          <a:p>
            <a:pPr lvl="1"/>
            <a:r>
              <a:rPr lang="it-IT" dirty="0"/>
              <a:t>Realizzare il nuovo data center CNAF al tecnopolo partendo dalle seguenti assunzioni:</a:t>
            </a:r>
          </a:p>
          <a:p>
            <a:pPr lvl="2"/>
            <a:r>
              <a:rPr lang="it-IT" dirty="0"/>
              <a:t>Il capannone B5 viene suddiviso in 4 box dove risiederanno le risorse di calcolo:</a:t>
            </a:r>
          </a:p>
          <a:p>
            <a:pPr lvl="3"/>
            <a:r>
              <a:rPr lang="it-IT" dirty="0"/>
              <a:t>Box per calcolo intensivo</a:t>
            </a:r>
          </a:p>
          <a:p>
            <a:pPr lvl="3"/>
            <a:r>
              <a:rPr lang="it-IT" dirty="0"/>
              <a:t>Box per storage</a:t>
            </a:r>
          </a:p>
          <a:p>
            <a:pPr lvl="3"/>
            <a:r>
              <a:rPr lang="it-IT" dirty="0"/>
              <a:t>Box per la rete</a:t>
            </a:r>
          </a:p>
          <a:p>
            <a:pPr lvl="3"/>
            <a:r>
              <a:rPr lang="it-IT" dirty="0"/>
              <a:t>Box per le librerie dei nastri</a:t>
            </a:r>
          </a:p>
          <a:p>
            <a:pPr lvl="2"/>
            <a:r>
              <a:rPr lang="it-IT" dirty="0"/>
              <a:t>Questi box vengono consegnati già allestiti con presa dell’acqua temperata (per calcolo intensivo), acqua fredda, blindo sbarra principale per gli impianti di potenza elettrica</a:t>
            </a:r>
          </a:p>
          <a:p>
            <a:r>
              <a:rPr lang="it-IT" dirty="0"/>
              <a:t>Task:</a:t>
            </a:r>
          </a:p>
          <a:p>
            <a:pPr marL="457200" lvl="1" indent="0">
              <a:buNone/>
            </a:pPr>
            <a:r>
              <a:rPr lang="it-IT" dirty="0"/>
              <a:t>3.1 Progettazione e realizzazione del layout complessivo del nuovo DC (con WP2)</a:t>
            </a:r>
          </a:p>
          <a:p>
            <a:pPr marL="457200" lvl="1" indent="0">
              <a:buNone/>
            </a:pPr>
            <a:r>
              <a:rPr lang="it-IT" dirty="0"/>
              <a:t>3.2 Progettazione e realizzazione della distribuzione elettrica all’interno dei box</a:t>
            </a:r>
          </a:p>
          <a:p>
            <a:pPr marL="457200" lvl="1" indent="0">
              <a:buNone/>
            </a:pPr>
            <a:r>
              <a:rPr lang="it-IT" dirty="0"/>
              <a:t>3.3 Progettazione e realizzazione del sistema di raffreddamento</a:t>
            </a:r>
          </a:p>
          <a:p>
            <a:pPr marL="457200" lvl="1" indent="0">
              <a:buNone/>
            </a:pPr>
            <a:r>
              <a:rPr lang="it-IT" dirty="0"/>
              <a:t>3.4 Definizione della topologia e  tipologia dei rack per ogni box, eventuale riutilizzo di quelli esistenti. Loro installazione</a:t>
            </a:r>
          </a:p>
          <a:p>
            <a:pPr marL="457200" lvl="1" indent="0">
              <a:buNone/>
            </a:pPr>
            <a:r>
              <a:rPr lang="it-IT" dirty="0"/>
              <a:t>3.5 Eventuale condizionamento ambiente di ogni singolo box</a:t>
            </a:r>
          </a:p>
          <a:p>
            <a:pPr marL="457200" lvl="1" indent="0">
              <a:buNone/>
            </a:pPr>
            <a:r>
              <a:rPr lang="it-IT" dirty="0"/>
              <a:t>3.6 Gestione della migrazione delle risorse dal cnaf al nuovo DC</a:t>
            </a:r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32F661-2295-408C-8ADA-9BD0ECB6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678C1-715A-425C-BB8A-243A2CD0FE55}" type="datetime1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09/11/2020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08EEDA-9E18-45F2-86D9-06D47F87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694FF-EE66-483D-9B1C-2F82609F033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62F9C4E2-6A95-4EC6-A7FF-92F114AE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46316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EE1DF1-18F5-4783-8E4E-D10D5DC3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5400" dirty="0"/>
              <a:t>3. </a:t>
            </a:r>
            <a:r>
              <a:rPr lang="it-IT" dirty="0"/>
              <a:t>Infrastrutture tecniche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062352-7749-4B56-961D-8F7DD52E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09/11/2020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F23B17-B384-4A09-A809-4A87C92EF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3E91420C-F924-43AB-A1F9-D9BE33317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670240"/>
              </p:ext>
            </p:extLst>
          </p:nvPr>
        </p:nvGraphicFramePr>
        <p:xfrm>
          <a:off x="541020" y="1123129"/>
          <a:ext cx="7698740" cy="5079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1338F17-5585-4F41-95DA-541EA80438BE}"/>
              </a:ext>
            </a:extLst>
          </p:cNvPr>
          <p:cNvSpPr txBox="1"/>
          <p:nvPr/>
        </p:nvSpPr>
        <p:spPr>
          <a:xfrm>
            <a:off x="838200" y="1341120"/>
            <a:ext cx="1096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/>
              <a:t>Costo</a:t>
            </a:r>
          </a:p>
          <a:p>
            <a:r>
              <a:rPr lang="it-IT" sz="1200" i="1" dirty="0"/>
              <a:t>Caratteristiche</a:t>
            </a:r>
          </a:p>
          <a:p>
            <a:r>
              <a:rPr lang="it-IT" sz="1200" i="1" dirty="0"/>
              <a:t>….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A9BA842-D25B-4457-A9C6-34DE1E1A62D7}"/>
              </a:ext>
            </a:extLst>
          </p:cNvPr>
          <p:cNvSpPr txBox="1"/>
          <p:nvPr/>
        </p:nvSpPr>
        <p:spPr>
          <a:xfrm>
            <a:off x="838200" y="3339540"/>
            <a:ext cx="1449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/>
              <a:t>Costo (diretto e </a:t>
            </a:r>
            <a:r>
              <a:rPr lang="it-IT" sz="1200" i="1" dirty="0" err="1"/>
              <a:t>ind</a:t>
            </a:r>
            <a:r>
              <a:rPr lang="it-IT" sz="1200" i="1" dirty="0"/>
              <a:t>.)</a:t>
            </a:r>
          </a:p>
          <a:p>
            <a:r>
              <a:rPr lang="it-IT" sz="1200" i="1" dirty="0"/>
              <a:t>Complessità</a:t>
            </a:r>
          </a:p>
          <a:p>
            <a:r>
              <a:rPr lang="it-IT" sz="1200" i="1" dirty="0"/>
              <a:t>….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478BA37-9925-4D27-A643-3EBBDC938151}"/>
              </a:ext>
            </a:extLst>
          </p:cNvPr>
          <p:cNvSpPr txBox="1"/>
          <p:nvPr/>
        </p:nvSpPr>
        <p:spPr>
          <a:xfrm>
            <a:off x="838200" y="5391212"/>
            <a:ext cx="1449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/>
              <a:t>Costo (diretto e </a:t>
            </a:r>
            <a:r>
              <a:rPr lang="it-IT" sz="1200" i="1" dirty="0" err="1"/>
              <a:t>ind</a:t>
            </a:r>
            <a:r>
              <a:rPr lang="it-IT" sz="1200" i="1" dirty="0"/>
              <a:t>.)</a:t>
            </a:r>
          </a:p>
          <a:p>
            <a:r>
              <a:rPr lang="it-IT" sz="1200" i="1" dirty="0"/>
              <a:t>Modalità </a:t>
            </a:r>
          </a:p>
          <a:p>
            <a:r>
              <a:rPr lang="it-IT" sz="1200" i="1" dirty="0"/>
              <a:t>Tempistiche </a:t>
            </a:r>
          </a:p>
          <a:p>
            <a:r>
              <a:rPr lang="it-IT" sz="1200" i="1" dirty="0"/>
              <a:t>…..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5444DB3-08E1-47C1-8F00-2A4ABB2CCD19}"/>
              </a:ext>
            </a:extLst>
          </p:cNvPr>
          <p:cNvSpPr txBox="1"/>
          <p:nvPr/>
        </p:nvSpPr>
        <p:spPr>
          <a:xfrm>
            <a:off x="6759222" y="2924041"/>
            <a:ext cx="459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L’ottica è quella di lavorare sul ciclo di vita del «prodotto» e non sul semplice «prezzo di acquisto». Questo per avere una valutazione precisa del reale valore dell’investimento </a:t>
            </a:r>
          </a:p>
          <a:p>
            <a:endParaRPr lang="it-IT" dirty="0"/>
          </a:p>
        </p:txBody>
      </p:sp>
      <p:sp>
        <p:nvSpPr>
          <p:cNvPr id="11" name="Segnaposto piè di pagina 3">
            <a:extLst>
              <a:ext uri="{FF2B5EF4-FFF2-40B4-BE49-F238E27FC236}">
                <a16:creationId xmlns:a16="http://schemas.microsoft.com/office/drawing/2014/main" id="{204B57F2-02BB-4356-BF3E-E86E9CCE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108633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01E90E-9F26-4B80-B954-582197777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09/11/2020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7CB3AA-26EE-4C4B-A04C-C7D1F3E7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4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C6D5844-325C-4CFC-A9C1-EE0DD4CF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38"/>
            <a:ext cx="9227133" cy="710640"/>
          </a:xfrm>
        </p:spPr>
        <p:txBody>
          <a:bodyPr>
            <a:normAutofit fontScale="90000"/>
          </a:bodyPr>
          <a:lstStyle/>
          <a:p>
            <a:r>
              <a:rPr lang="it-IT" sz="5400" dirty="0"/>
              <a:t>3. </a:t>
            </a:r>
            <a:r>
              <a:rPr lang="it-IT" dirty="0"/>
              <a:t>Infrastrutture tecniche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62576F8-6288-49BD-96A9-038DFFD8F8D1}"/>
              </a:ext>
            </a:extLst>
          </p:cNvPr>
          <p:cNvSpPr/>
          <p:nvPr/>
        </p:nvSpPr>
        <p:spPr>
          <a:xfrm>
            <a:off x="2382848" y="2381453"/>
            <a:ext cx="1865766" cy="4114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Layout, </a:t>
            </a:r>
          </a:p>
          <a:p>
            <a:pPr algn="ctr"/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Scelta componenti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4D32A3D-1C2A-4D4C-A694-8EA83252A3A1}"/>
              </a:ext>
            </a:extLst>
          </p:cNvPr>
          <p:cNvSpPr/>
          <p:nvPr/>
        </p:nvSpPr>
        <p:spPr>
          <a:xfrm>
            <a:off x="4361414" y="2374551"/>
            <a:ext cx="1865766" cy="41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Studio migrazione + progettazione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27AECEA-9449-4847-9867-F2BF8D6FB38C}"/>
              </a:ext>
            </a:extLst>
          </p:cNvPr>
          <p:cNvSpPr/>
          <p:nvPr/>
        </p:nvSpPr>
        <p:spPr>
          <a:xfrm>
            <a:off x="6286104" y="2365476"/>
            <a:ext cx="2440389" cy="4114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Gare</a:t>
            </a:r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 e Ordini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84E2D5A-E9DE-4717-B2A9-8C1A4D424406}"/>
              </a:ext>
            </a:extLst>
          </p:cNvPr>
          <p:cNvSpPr/>
          <p:nvPr/>
        </p:nvSpPr>
        <p:spPr>
          <a:xfrm>
            <a:off x="8785417" y="2365476"/>
            <a:ext cx="1655958" cy="411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Lavori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AACCC22-E535-45E6-B9D1-1B7205AE3145}"/>
              </a:ext>
            </a:extLst>
          </p:cNvPr>
          <p:cNvSpPr/>
          <p:nvPr/>
        </p:nvSpPr>
        <p:spPr>
          <a:xfrm>
            <a:off x="90228" y="2278444"/>
            <a:ext cx="2235477" cy="642054"/>
          </a:xfrm>
          <a:prstGeom prst="rightArrow">
            <a:avLst>
              <a:gd name="adj1" fmla="val 50000"/>
              <a:gd name="adj2" fmla="val 9210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Data Center INFN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4DA02AC-8D6D-4FEA-8E71-7B8A5DBE0A63}"/>
              </a:ext>
            </a:extLst>
          </p:cNvPr>
          <p:cNvSpPr/>
          <p:nvPr/>
        </p:nvSpPr>
        <p:spPr>
          <a:xfrm>
            <a:off x="10484587" y="2363896"/>
            <a:ext cx="1606035" cy="411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5">
                    <a:lumMod val="75000"/>
                  </a:schemeClr>
                </a:solidFill>
              </a:rPr>
              <a:t>Inizio Migrazione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78A68C9-4FFD-43FB-AE03-C756F4201779}"/>
              </a:ext>
            </a:extLst>
          </p:cNvPr>
          <p:cNvCxnSpPr/>
          <p:nvPr/>
        </p:nvCxnSpPr>
        <p:spPr>
          <a:xfrm>
            <a:off x="662940" y="1607820"/>
            <a:ext cx="11427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CC8B5E16-1940-4147-87DB-CE12FCA69988}"/>
              </a:ext>
            </a:extLst>
          </p:cNvPr>
          <p:cNvSpPr/>
          <p:nvPr/>
        </p:nvSpPr>
        <p:spPr>
          <a:xfrm>
            <a:off x="3536078" y="1516380"/>
            <a:ext cx="175260" cy="175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D423743-19AF-479B-99CB-D8B72CC19B41}"/>
              </a:ext>
            </a:extLst>
          </p:cNvPr>
          <p:cNvSpPr txBox="1"/>
          <p:nvPr/>
        </p:nvSpPr>
        <p:spPr>
          <a:xfrm>
            <a:off x="2956560" y="1074200"/>
            <a:ext cx="57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oggi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D96FE9D-21FF-4B35-848A-49109D8F3621}"/>
              </a:ext>
            </a:extLst>
          </p:cNvPr>
          <p:cNvSpPr/>
          <p:nvPr/>
        </p:nvSpPr>
        <p:spPr>
          <a:xfrm>
            <a:off x="4189327" y="1531629"/>
            <a:ext cx="118574" cy="14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4B3BE503-9DCB-4005-83CB-E124FE6961B2}"/>
              </a:ext>
            </a:extLst>
          </p:cNvPr>
          <p:cNvSpPr/>
          <p:nvPr/>
        </p:nvSpPr>
        <p:spPr>
          <a:xfrm>
            <a:off x="7899261" y="1531611"/>
            <a:ext cx="118574" cy="14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D9ADE91-A472-43AE-8661-4BD565F17E06}"/>
              </a:ext>
            </a:extLst>
          </p:cNvPr>
          <p:cNvSpPr/>
          <p:nvPr/>
        </p:nvSpPr>
        <p:spPr>
          <a:xfrm>
            <a:off x="11609195" y="1546878"/>
            <a:ext cx="118574" cy="144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DC48299-2E7B-4AEC-9917-04FA6BC9DD2E}"/>
              </a:ext>
            </a:extLst>
          </p:cNvPr>
          <p:cNvSpPr txBox="1"/>
          <p:nvPr/>
        </p:nvSpPr>
        <p:spPr>
          <a:xfrm>
            <a:off x="5777209" y="12080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2021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7F5001A-F85E-4692-9D3F-837B68AEBE75}"/>
              </a:ext>
            </a:extLst>
          </p:cNvPr>
          <p:cNvSpPr txBox="1"/>
          <p:nvPr/>
        </p:nvSpPr>
        <p:spPr>
          <a:xfrm>
            <a:off x="9487143" y="124992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2022</a:t>
            </a:r>
          </a:p>
        </p:txBody>
      </p:sp>
      <p:sp>
        <p:nvSpPr>
          <p:cNvPr id="36" name="Freccia a destra 35">
            <a:extLst>
              <a:ext uri="{FF2B5EF4-FFF2-40B4-BE49-F238E27FC236}">
                <a16:creationId xmlns:a16="http://schemas.microsoft.com/office/drawing/2014/main" id="{4814A757-2663-45FF-AA99-6356DE82ED34}"/>
              </a:ext>
            </a:extLst>
          </p:cNvPr>
          <p:cNvSpPr/>
          <p:nvPr/>
        </p:nvSpPr>
        <p:spPr>
          <a:xfrm rot="16200000">
            <a:off x="4992456" y="3259562"/>
            <a:ext cx="716280" cy="20234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DF86218-CE06-4E6A-8154-C2DEF1642BD9}"/>
              </a:ext>
            </a:extLst>
          </p:cNvPr>
          <p:cNvSpPr txBox="1"/>
          <p:nvPr/>
        </p:nvSpPr>
        <p:spPr>
          <a:xfrm>
            <a:off x="2382848" y="3943249"/>
            <a:ext cx="6016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Supporto esterno per progettazione esecutiva</a:t>
            </a:r>
          </a:p>
          <a:p>
            <a:endParaRPr lang="it-IT" dirty="0"/>
          </a:p>
          <a:p>
            <a:r>
              <a:rPr lang="it-IT" dirty="0"/>
              <a:t>Appaltato contratto per progettazione esecutiva degli impianti</a:t>
            </a:r>
          </a:p>
          <a:p>
            <a:r>
              <a:rPr lang="it-IT" dirty="0"/>
              <a:t>(Studio ARIATTA)</a:t>
            </a:r>
          </a:p>
        </p:txBody>
      </p:sp>
      <p:sp>
        <p:nvSpPr>
          <p:cNvPr id="26" name="Segnaposto piè di pagina 3">
            <a:extLst>
              <a:ext uri="{FF2B5EF4-FFF2-40B4-BE49-F238E27FC236}">
                <a16:creationId xmlns:a16="http://schemas.microsoft.com/office/drawing/2014/main" id="{4C2A35A4-BB01-4FEC-AD4C-2AAC8470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317835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B046E9-A16B-4807-B612-B740C1DC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/>
              <a:t>Analisi dei requisiti minimi dell’infrastruttura (#rack, tipologia, potenze, …)</a:t>
            </a:r>
          </a:p>
          <a:p>
            <a:pPr>
              <a:buFontTx/>
              <a:buChar char="-"/>
            </a:pPr>
            <a:r>
              <a:rPr lang="it-IT" dirty="0"/>
              <a:t>Identificazione degli spazi internamente all’edificio</a:t>
            </a:r>
          </a:p>
          <a:p>
            <a:pPr lvl="1">
              <a:buFontTx/>
              <a:buChar char="-"/>
            </a:pPr>
            <a:r>
              <a:rPr lang="it-IT" dirty="0"/>
              <a:t>CPU</a:t>
            </a:r>
          </a:p>
          <a:p>
            <a:pPr lvl="1">
              <a:buFontTx/>
              <a:buChar char="-"/>
            </a:pPr>
            <a:r>
              <a:rPr lang="it-IT" dirty="0"/>
              <a:t>Storage</a:t>
            </a:r>
          </a:p>
          <a:p>
            <a:pPr lvl="1">
              <a:buFontTx/>
              <a:buChar char="-"/>
            </a:pPr>
            <a:r>
              <a:rPr lang="it-IT" dirty="0"/>
              <a:t>Rete</a:t>
            </a:r>
          </a:p>
          <a:p>
            <a:pPr lvl="1">
              <a:buFontTx/>
              <a:buChar char="-"/>
            </a:pPr>
            <a:r>
              <a:rPr lang="it-IT" dirty="0"/>
              <a:t>Librerie</a:t>
            </a:r>
          </a:p>
          <a:p>
            <a:pPr>
              <a:buFontTx/>
              <a:buChar char="-"/>
            </a:pPr>
            <a:r>
              <a:rPr lang="it-IT" dirty="0"/>
              <a:t>Definizione di una strategia di crescita per il popolamento delle isole e delle aree dell’edificio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F9F281-1788-47ED-868E-957F1416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09/11/2020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620CF6-0D72-428A-A46F-572E72B2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5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153C0A5-55EE-47DF-B9B3-893EDBB9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174"/>
            <a:ext cx="9227133" cy="710640"/>
          </a:xfrm>
        </p:spPr>
        <p:txBody>
          <a:bodyPr>
            <a:normAutofit fontScale="90000"/>
          </a:bodyPr>
          <a:lstStyle/>
          <a:p>
            <a:r>
              <a:rPr lang="it-IT" sz="3100" dirty="0"/>
              <a:t>layout complessivo del nuovo DC (con WP2)</a:t>
            </a:r>
            <a:br>
              <a:rPr lang="it-IT" dirty="0"/>
            </a:b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DE7269-AEC8-4613-81CB-766D6AE16C15}"/>
              </a:ext>
            </a:extLst>
          </p:cNvPr>
          <p:cNvSpPr txBox="1"/>
          <p:nvPr/>
        </p:nvSpPr>
        <p:spPr>
          <a:xfrm rot="19087942">
            <a:off x="8184457" y="2688926"/>
            <a:ext cx="4384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ATTIVITA’ SVOLTA IN SINERGIA CON WP2</a:t>
            </a: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4526D1D3-F414-4BF0-B290-7F91EBD9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43596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67ED74-893E-4285-87AC-10893ABF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09/11/2020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53EE6B-6065-470C-A210-F50A47D4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6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65DC1E7-20A1-4D16-A59E-940AC3914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5" y="1052856"/>
            <a:ext cx="2986461" cy="52197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FDE6AA1-4452-4581-9BBD-3885BCA464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5760" t="32334" r="46160" b="56555"/>
          <a:stretch/>
        </p:blipFill>
        <p:spPr>
          <a:xfrm>
            <a:off x="3745230" y="1381510"/>
            <a:ext cx="769620" cy="7620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C0A5DAF-F227-40AA-9D7D-D61E12DA964B}"/>
              </a:ext>
            </a:extLst>
          </p:cNvPr>
          <p:cNvSpPr txBox="1"/>
          <p:nvPr/>
        </p:nvSpPr>
        <p:spPr>
          <a:xfrm>
            <a:off x="5284470" y="1543554"/>
            <a:ext cx="474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Area di installazione iniziale delle isole di storage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4EA836F-718C-44AE-A993-B5C03E5DDA16}"/>
              </a:ext>
            </a:extLst>
          </p:cNvPr>
          <p:cNvSpPr/>
          <p:nvPr/>
        </p:nvSpPr>
        <p:spPr>
          <a:xfrm>
            <a:off x="3745231" y="2393916"/>
            <a:ext cx="769620" cy="762000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2CBA793-9CE3-4F3E-9A4E-E8E327BBF2B3}"/>
              </a:ext>
            </a:extLst>
          </p:cNvPr>
          <p:cNvSpPr txBox="1"/>
          <p:nvPr/>
        </p:nvSpPr>
        <p:spPr>
          <a:xfrm>
            <a:off x="5284471" y="2555960"/>
            <a:ext cx="447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Area libera di espansione per storage e/o CPU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D79D156F-7C9A-4C2C-AD19-6EB8405720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6240" t="44555" r="44160" b="53889"/>
          <a:stretch/>
        </p:blipFill>
        <p:spPr>
          <a:xfrm>
            <a:off x="3745231" y="3522408"/>
            <a:ext cx="914400" cy="6858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4E95F46D-08B9-4A53-8C14-5A95A8CA6109}"/>
              </a:ext>
            </a:extLst>
          </p:cNvPr>
          <p:cNvSpPr txBox="1"/>
          <p:nvPr/>
        </p:nvSpPr>
        <p:spPr>
          <a:xfrm>
            <a:off x="5284471" y="3337742"/>
            <a:ext cx="334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Area libera di espansione per rete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A74BF496-CF58-4BFC-8270-36304E6DF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20" t="58334" r="44080" b="38221"/>
          <a:stretch/>
        </p:blipFill>
        <p:spPr>
          <a:xfrm>
            <a:off x="3745230" y="3958821"/>
            <a:ext cx="1219201" cy="255270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6B70FE7-D5C7-4BA8-BF4C-B6386DF57C80}"/>
              </a:ext>
            </a:extLst>
          </p:cNvPr>
          <p:cNvSpPr txBox="1"/>
          <p:nvPr/>
        </p:nvSpPr>
        <p:spPr>
          <a:xfrm>
            <a:off x="5284471" y="3892265"/>
            <a:ext cx="372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Area tape (non vincolata in posizione)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EFC14A6E-4C37-408A-AF81-34679A01B7E8}"/>
              </a:ext>
            </a:extLst>
          </p:cNvPr>
          <p:cNvSpPr/>
          <p:nvPr/>
        </p:nvSpPr>
        <p:spPr>
          <a:xfrm>
            <a:off x="3745230" y="4427332"/>
            <a:ext cx="70104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75C3508-173C-4B1C-B02E-F52D4B1EC387}"/>
              </a:ext>
            </a:extLst>
          </p:cNvPr>
          <p:cNvSpPr txBox="1"/>
          <p:nvPr/>
        </p:nvSpPr>
        <p:spPr>
          <a:xfrm>
            <a:off x="5250180" y="4623666"/>
            <a:ext cx="288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Ulteriore area di espansione 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A30E53DE-BF90-47DB-B13D-BEDFC0774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82" t="16334" r="44018" b="68600"/>
          <a:stretch/>
        </p:blipFill>
        <p:spPr>
          <a:xfrm>
            <a:off x="3745230" y="5285276"/>
            <a:ext cx="990601" cy="1033224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32B1724-BF6E-44AE-BE77-A63C78973C99}"/>
              </a:ext>
            </a:extLst>
          </p:cNvPr>
          <p:cNvSpPr txBox="1"/>
          <p:nvPr/>
        </p:nvSpPr>
        <p:spPr>
          <a:xfrm>
            <a:off x="5250180" y="5617222"/>
            <a:ext cx="232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Area vincolata per CPU</a:t>
            </a:r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FB227A6E-FCD7-43DF-8A42-02952367D5DD}"/>
              </a:ext>
            </a:extLst>
          </p:cNvPr>
          <p:cNvSpPr txBox="1">
            <a:spLocks/>
          </p:cNvSpPr>
          <p:nvPr/>
        </p:nvSpPr>
        <p:spPr>
          <a:xfrm>
            <a:off x="838200" y="386174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layout complessivo del nuovo DC (con WP2)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19" name="Segnaposto piè di pagina 3">
            <a:extLst>
              <a:ext uri="{FF2B5EF4-FFF2-40B4-BE49-F238E27FC236}">
                <a16:creationId xmlns:a16="http://schemas.microsoft.com/office/drawing/2014/main" id="{8B1C7D8A-49EC-4ADE-9F3B-F05695B2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270015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55737-D2AD-48E8-BF40-2A073182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Layout della Sala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E1BC73-55E7-4615-B507-91F4B761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01E7-3D5E-4577-A2E3-2DA00CDA7C80}" type="datetime1">
              <a:rPr lang="it-IT" smtClean="0"/>
              <a:t>09/11/2020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B4F7FC-76E5-4D9E-80FC-87682829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94FF-EE66-483D-9B1C-2F82609F0338}" type="slidenum">
              <a:rPr lang="it-IT" smtClean="0"/>
              <a:t>7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D924332-5BD2-4C8D-9BAE-E7584EE8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77" y="1039580"/>
            <a:ext cx="7859210" cy="51592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4255B36-FC3D-469B-9CBC-EEC576830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088" y="2087092"/>
            <a:ext cx="3745142" cy="306420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847A50E-D539-4505-A6E1-C760999059B5}"/>
              </a:ext>
            </a:extLst>
          </p:cNvPr>
          <p:cNvSpPr txBox="1"/>
          <p:nvPr/>
        </p:nvSpPr>
        <p:spPr>
          <a:xfrm>
            <a:off x="0" y="1039580"/>
            <a:ext cx="3158266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INFN AREA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configuration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F5D1B6-4C56-43EA-9B2B-76498A68A19C}"/>
              </a:ext>
            </a:extLst>
          </p:cNvPr>
          <p:cNvSpPr txBox="1"/>
          <p:nvPr/>
        </p:nvSpPr>
        <p:spPr>
          <a:xfrm>
            <a:off x="9010283" y="1006230"/>
            <a:ext cx="315826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CPU Area 420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100 DLC rack/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90/30  kW/rack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cage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16 Racks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DEAC234-9717-497D-A209-566B065D707D}"/>
              </a:ext>
            </a:extLst>
          </p:cNvPr>
          <p:cNvSpPr/>
          <p:nvPr/>
        </p:nvSpPr>
        <p:spPr>
          <a:xfrm>
            <a:off x="9033736" y="4294225"/>
            <a:ext cx="3175605" cy="1886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Storage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420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96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rack, 48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InRow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kW/rack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cages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48 racks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B11F2FF-F25E-4F24-B843-1CF82E52F8D1}"/>
              </a:ext>
            </a:extLst>
          </p:cNvPr>
          <p:cNvSpPr/>
          <p:nvPr/>
        </p:nvSpPr>
        <p:spPr>
          <a:xfrm>
            <a:off x="9033736" y="2986245"/>
            <a:ext cx="3134813" cy="1207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117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standard rack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 racks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2249F1B-B5AB-4AE2-A73B-9507BB68D1E7}"/>
              </a:ext>
            </a:extLst>
          </p:cNvPr>
          <p:cNvSpPr/>
          <p:nvPr/>
        </p:nvSpPr>
        <p:spPr>
          <a:xfrm>
            <a:off x="111528" y="3288943"/>
            <a:ext cx="2677971" cy="12072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Tape library area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170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libraries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libraries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20D08E5-D29C-4247-8527-FA33CAC48EB1}"/>
              </a:ext>
            </a:extLst>
          </p:cNvPr>
          <p:cNvCxnSpPr/>
          <p:nvPr/>
        </p:nvCxnSpPr>
        <p:spPr>
          <a:xfrm flipV="1">
            <a:off x="2233914" y="2720051"/>
            <a:ext cx="1435261" cy="771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34FCB42D-F9E6-4248-B124-481D520B44E0}"/>
              </a:ext>
            </a:extLst>
          </p:cNvPr>
          <p:cNvCxnSpPr/>
          <p:nvPr/>
        </p:nvCxnSpPr>
        <p:spPr>
          <a:xfrm flipV="1">
            <a:off x="7628019" y="1883022"/>
            <a:ext cx="1435261" cy="771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3678447-7BC0-43C0-BE3E-48DEBF6BD47D}"/>
              </a:ext>
            </a:extLst>
          </p:cNvPr>
          <p:cNvCxnSpPr>
            <a:cxnSpLocks/>
          </p:cNvCxnSpPr>
          <p:nvPr/>
        </p:nvCxnSpPr>
        <p:spPr>
          <a:xfrm flipH="1" flipV="1">
            <a:off x="6226878" y="2610080"/>
            <a:ext cx="2693636" cy="887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216464C-BAF5-4D9E-84E6-E25D0CF9ACBB}"/>
              </a:ext>
            </a:extLst>
          </p:cNvPr>
          <p:cNvCxnSpPr>
            <a:cxnSpLocks/>
          </p:cNvCxnSpPr>
          <p:nvPr/>
        </p:nvCxnSpPr>
        <p:spPr>
          <a:xfrm flipH="1" flipV="1">
            <a:off x="5318568" y="3181306"/>
            <a:ext cx="3797678" cy="1178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piè di pagina 3">
            <a:extLst>
              <a:ext uri="{FF2B5EF4-FFF2-40B4-BE49-F238E27FC236}">
                <a16:creationId xmlns:a16="http://schemas.microsoft.com/office/drawing/2014/main" id="{98A322B1-E63F-4307-AC30-EF77B24C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9134"/>
            <a:ext cx="4572000" cy="20234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</p:spTree>
    <p:extLst>
      <p:ext uri="{BB962C8B-B14F-4D97-AF65-F5344CB8AC3E}">
        <p14:creationId xmlns:p14="http://schemas.microsoft.com/office/powerpoint/2010/main" val="280606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15338A-F837-49BF-B90C-1C9903C2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CPUs</a:t>
            </a:r>
            <a:r>
              <a:rPr lang="it-IT" dirty="0"/>
              <a:t> housing 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7BD318-F31F-4EC2-8AE9-B023140B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9.11.2020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598788-D26E-44E9-BB3B-FBEE20F11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3809AF-AB05-45DF-8FA4-A87FA934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6263B-304F-4D55-BC86-FD7C343A1B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0F70C6-A90D-4AFA-BE55-8C32FE155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94" y="1008161"/>
            <a:ext cx="4183047" cy="506792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BD65ADE-0550-47EC-840E-E8BB4DF9F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290"/>
            <a:ext cx="6387921" cy="38894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7253A9-F0A8-4DB5-82B5-BC3A00528348}"/>
              </a:ext>
            </a:extLst>
          </p:cNvPr>
          <p:cNvSpPr txBox="1"/>
          <p:nvPr/>
        </p:nvSpPr>
        <p:spPr>
          <a:xfrm>
            <a:off x="2007124" y="1114958"/>
            <a:ext cx="15750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DLC RACK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FE69744-1C52-4B2D-A89E-67F1883CF7CD}"/>
              </a:ext>
            </a:extLst>
          </p:cNvPr>
          <p:cNvSpPr txBox="1"/>
          <p:nvPr/>
        </p:nvSpPr>
        <p:spPr>
          <a:xfrm>
            <a:off x="7585385" y="1064663"/>
            <a:ext cx="175657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door RACK</a:t>
            </a:r>
          </a:p>
        </p:txBody>
      </p:sp>
    </p:spTree>
    <p:extLst>
      <p:ext uri="{BB962C8B-B14F-4D97-AF65-F5344CB8AC3E}">
        <p14:creationId xmlns:p14="http://schemas.microsoft.com/office/powerpoint/2010/main" val="197231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1325B6-8D00-42D6-8CA5-2D67FC3B0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Storage housing: in </a:t>
            </a:r>
            <a:r>
              <a:rPr lang="it-IT" dirty="0" err="1"/>
              <a:t>row</a:t>
            </a:r>
            <a:r>
              <a:rPr lang="it-IT" dirty="0"/>
              <a:t> </a:t>
            </a:r>
            <a:r>
              <a:rPr lang="it-IT" dirty="0" err="1"/>
              <a:t>technology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3FD8709-D1FE-4918-8104-00B897A6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9.11.2020		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D4FF1F-03DC-4B1C-971C-0205763BD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LS&amp;RP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9CD041-B017-4CF2-AE03-8BCB23FE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6263B-304F-4D55-BC86-FD7C343A1B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EF6F4FE-A204-45E7-8859-7F9745151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59" y="1285875"/>
            <a:ext cx="3927148" cy="3927148"/>
          </a:xfrm>
          <a:prstGeom prst="rect">
            <a:avLst/>
          </a:prstGeom>
        </p:spPr>
      </p:pic>
      <p:pic>
        <p:nvPicPr>
          <p:cNvPr id="2052" name="Picture 4" descr="Impact of Hot and Cold Aisle Containment on Data Center Temperature and  Efficiency">
            <a:extLst>
              <a:ext uri="{FF2B5EF4-FFF2-40B4-BE49-F238E27FC236}">
                <a16:creationId xmlns:a16="http://schemas.microsoft.com/office/drawing/2014/main" id="{A0C50E4D-D61E-458F-BED1-9DF6A16BA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26" y="1298001"/>
            <a:ext cx="5815545" cy="38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09747"/>
      </p:ext>
    </p:extLst>
  </p:cSld>
  <p:clrMapOvr>
    <a:masterClrMapping/>
  </p:clrMapOvr>
</p:sld>
</file>

<file path=ppt/theme/theme1.xml><?xml version="1.0" encoding="utf-8"?>
<a:theme xmlns:a="http://schemas.openxmlformats.org/drawingml/2006/main" name="20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Microsoft Office PowerPoint</Application>
  <PresentationFormat>Widescreen</PresentationFormat>
  <Paragraphs>191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Avenir Book</vt:lpstr>
      <vt:lpstr>Calibri</vt:lpstr>
      <vt:lpstr>Calibri Light</vt:lpstr>
      <vt:lpstr>Symbol</vt:lpstr>
      <vt:lpstr>20_Personalizza struttura</vt:lpstr>
      <vt:lpstr>CNAF Reloaded Workshop WP3</vt:lpstr>
      <vt:lpstr>3 Infrastrutture tecniche</vt:lpstr>
      <vt:lpstr>3. Infrastrutture tecniche</vt:lpstr>
      <vt:lpstr>3. Infrastrutture tecniche</vt:lpstr>
      <vt:lpstr>layout complessivo del nuovo DC (con WP2) </vt:lpstr>
      <vt:lpstr>Presentazione standard di PowerPoint</vt:lpstr>
      <vt:lpstr>Layout della Sala</vt:lpstr>
      <vt:lpstr>CPUs housing </vt:lpstr>
      <vt:lpstr>Storage housing: in row technology</vt:lpstr>
      <vt:lpstr>Power distribution: busway</vt:lpstr>
      <vt:lpstr>Sistema di raffreddamento</vt:lpstr>
      <vt:lpstr>Initial Infrastructure costs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Tecnopolo-INFN</dc:title>
  <dc:creator>Gaetano Maron</dc:creator>
  <cp:lastModifiedBy>Riccardo Papaleo</cp:lastModifiedBy>
  <cp:revision>119</cp:revision>
  <cp:lastPrinted>2020-01-14T11:38:03Z</cp:lastPrinted>
  <dcterms:created xsi:type="dcterms:W3CDTF">2019-08-02T09:19:39Z</dcterms:created>
  <dcterms:modified xsi:type="dcterms:W3CDTF">2020-11-09T16:17:14Z</dcterms:modified>
</cp:coreProperties>
</file>