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30"/>
  </p:notesMasterIdLst>
  <p:sldIdLst>
    <p:sldId id="256" r:id="rId2"/>
    <p:sldId id="307" r:id="rId3"/>
    <p:sldId id="301" r:id="rId4"/>
    <p:sldId id="257" r:id="rId5"/>
    <p:sldId id="286" r:id="rId6"/>
    <p:sldId id="282" r:id="rId7"/>
    <p:sldId id="289" r:id="rId8"/>
    <p:sldId id="288" r:id="rId9"/>
    <p:sldId id="283" r:id="rId10"/>
    <p:sldId id="290" r:id="rId11"/>
    <p:sldId id="303" r:id="rId12"/>
    <p:sldId id="305" r:id="rId13"/>
    <p:sldId id="304" r:id="rId14"/>
    <p:sldId id="306" r:id="rId15"/>
    <p:sldId id="261" r:id="rId16"/>
    <p:sldId id="308" r:id="rId17"/>
    <p:sldId id="302" r:id="rId18"/>
    <p:sldId id="299" r:id="rId19"/>
    <p:sldId id="300" r:id="rId20"/>
    <p:sldId id="291" r:id="rId21"/>
    <p:sldId id="262" r:id="rId22"/>
    <p:sldId id="292" r:id="rId23"/>
    <p:sldId id="264" r:id="rId24"/>
    <p:sldId id="293" r:id="rId25"/>
    <p:sldId id="287" r:id="rId26"/>
    <p:sldId id="294" r:id="rId27"/>
    <p:sldId id="296" r:id="rId28"/>
    <p:sldId id="298" r:id="rId29"/>
  </p:sldIdLst>
  <p:sldSz cx="9144000" cy="6858000" type="screen4x3"/>
  <p:notesSz cx="7086600" cy="102219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FF"/>
    <a:srgbClr val="FF6600"/>
    <a:srgbClr val="66FFFF"/>
    <a:srgbClr val="FFFFDD"/>
    <a:srgbClr val="006600"/>
    <a:srgbClr val="FFCC66"/>
    <a:srgbClr val="006666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44" autoAdjust="0"/>
  </p:normalViewPr>
  <p:slideViewPr>
    <p:cSldViewPr>
      <p:cViewPr varScale="1">
        <p:scale>
          <a:sx n="72" d="100"/>
          <a:sy n="72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284" y="-84"/>
      </p:cViewPr>
      <p:guideLst>
        <p:guide orient="horz" pos="3220"/>
        <p:guide pos="223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defTabSz="989013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788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856163"/>
            <a:ext cx="5670550" cy="459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0915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defTabSz="989013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970915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>
                <a:latin typeface="Arial" charset="0"/>
              </a:defRPr>
            </a:lvl1pPr>
          </a:lstStyle>
          <a:p>
            <a:pPr>
              <a:defRPr/>
            </a:pPr>
            <a:fld id="{88144834-C1FC-4294-AE04-3478FFBA3027}" type="slidenum">
              <a:rPr lang="de-DE"/>
              <a:pPr>
                <a:defRPr/>
              </a:pPr>
              <a:t>‹N›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D2E7F-6634-496C-A132-072B9C25C779}" type="slidenum">
              <a:rPr lang="de-DE" smtClean="0"/>
              <a:pPr/>
              <a:t>1</a:t>
            </a:fld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6453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6453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439C3-34AA-4C61-861B-00EA440F7F1C}" type="slidenum">
              <a:rPr lang="de-DE"/>
              <a:pPr>
                <a:defRPr/>
              </a:pPr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45DFA-5695-4159-B8BA-A7AF42C03E8A}" type="slidenum">
              <a:rPr lang="de-DE"/>
              <a:pPr>
                <a:defRPr/>
              </a:pPr>
              <a:t>‹N›</a:t>
            </a:fld>
            <a:endParaRPr lang="de-DE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D32A7-4ACA-4976-9C92-145E7D724E45}" type="slidenum">
              <a:rPr lang="de-DE"/>
              <a:pPr>
                <a:defRPr/>
              </a:pPr>
              <a:t>‹N›</a:t>
            </a:fld>
            <a:endParaRPr lang="de-DE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921" y="275069"/>
            <a:ext cx="8229600" cy="585133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80B3D-CE29-40C4-8295-7AB465EE8EE6}" type="slidenum">
              <a:rPr lang="de-DE"/>
              <a:pPr>
                <a:defRPr/>
              </a:pPr>
              <a:t>‹N›</a:t>
            </a:fld>
            <a:endParaRPr lang="de-DE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5E2D3-DC2E-45AE-AEEA-083264418BEA}" type="slidenum">
              <a:rPr lang="de-DE"/>
              <a:pPr>
                <a:defRPr/>
              </a:pPr>
              <a:t>‹N›</a:t>
            </a:fld>
            <a:endParaRPr lang="de-DE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64BB9-F5F6-47A6-9553-165B0B7B326F}" type="slidenum">
              <a:rPr lang="de-DE"/>
              <a:pPr>
                <a:defRPr/>
              </a:pPr>
              <a:t>‹N›</a:t>
            </a:fld>
            <a:endParaRPr lang="de-DE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FB03F-88B8-4AB1-BE6B-7FF5D654849F}" type="slidenum">
              <a:rPr lang="de-DE"/>
              <a:pPr>
                <a:defRPr/>
              </a:pPr>
              <a:t>‹N›</a:t>
            </a:fld>
            <a:endParaRPr lang="de-DE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57715-A86D-4535-90EA-0D60EDFEBCBB}" type="slidenum">
              <a:rPr lang="de-DE"/>
              <a:pPr>
                <a:defRPr/>
              </a:pPr>
              <a:t>‹N›</a:t>
            </a:fld>
            <a:endParaRPr lang="de-DE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04BA8-48E3-42DA-9283-1DBA78D7C8CF}" type="slidenum">
              <a:rPr lang="de-DE"/>
              <a:pPr>
                <a:defRPr/>
              </a:pPr>
              <a:t>‹N›</a:t>
            </a:fld>
            <a:endParaRPr lang="de-DE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5298F-2F2C-48F2-8A2A-FAB63E98D2D6}" type="slidenum">
              <a:rPr lang="de-DE"/>
              <a:pPr>
                <a:defRPr/>
              </a:pPr>
              <a:t>‹N›</a:t>
            </a:fld>
            <a:endParaRPr lang="de-DE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D28F9-4646-4A40-92DA-F22BB041B25E}" type="slidenum">
              <a:rPr lang="de-DE"/>
              <a:pPr>
                <a:defRPr/>
              </a:pPr>
              <a:t>‹N›</a:t>
            </a:fld>
            <a:endParaRPr lang="de-DE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E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81BF979A-03F1-471F-B408-296F97EEE82E}" type="slidenum">
              <a:rPr lang="de-DE"/>
              <a:pPr>
                <a:defRPr/>
              </a:pPr>
              <a:t>‹N›</a:t>
            </a:fld>
            <a:endParaRPr lang="de-DE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349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6349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6349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hlink"/>
                </a:solidFill>
              </a:endParaRPr>
            </a:p>
          </p:txBody>
        </p:sp>
        <p:sp>
          <p:nvSpPr>
            <p:cNvPr id="6349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hlink"/>
                </a:solidFill>
              </a:endParaRPr>
            </a:p>
          </p:txBody>
        </p:sp>
        <p:sp>
          <p:nvSpPr>
            <p:cNvPr id="6349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accent2"/>
                </a:solidFill>
              </a:endParaRPr>
            </a:p>
          </p:txBody>
        </p:sp>
        <p:sp>
          <p:nvSpPr>
            <p:cNvPr id="6349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hlink"/>
                </a:solidFill>
              </a:endParaRPr>
            </a:p>
          </p:txBody>
        </p:sp>
        <p:sp>
          <p:nvSpPr>
            <p:cNvPr id="6349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6350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accent2"/>
                </a:solidFill>
              </a:endParaRPr>
            </a:p>
          </p:txBody>
        </p:sp>
        <p:sp>
          <p:nvSpPr>
            <p:cNvPr id="6350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accent2"/>
                </a:solidFill>
              </a:endParaRPr>
            </a:p>
          </p:txBody>
        </p:sp>
      </p:grpSp>
      <p:sp>
        <p:nvSpPr>
          <p:cNvPr id="614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615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6350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tfit.org/UTfit/Results?sortcol=0;table=1;up=0#sorted_table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utfit.org/UTfit/Results?sortcol=3;table=1;up=0#sorted_table" TargetMode="External"/><Relationship Id="rId5" Type="http://schemas.openxmlformats.org/officeDocument/2006/relationships/hyperlink" Target="http://www.utfit.org/UTfit/Results?sortcol=2;table=1;up=0#sorted_table" TargetMode="External"/><Relationship Id="rId4" Type="http://schemas.openxmlformats.org/officeDocument/2006/relationships/hyperlink" Target="http://www.utfit.org/UTfit/Results?sortcol=1;table=1;up=0#sorted_table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5.png"/><Relationship Id="rId4" Type="http://schemas.openxmlformats.org/officeDocument/2006/relationships/image" Target="../media/image3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7.png"/><Relationship Id="rId4" Type="http://schemas.openxmlformats.org/officeDocument/2006/relationships/oleObject" Target="../embeddings/oleObject1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9.png"/><Relationship Id="rId4" Type="http://schemas.openxmlformats.org/officeDocument/2006/relationships/oleObject" Target="../embeddings/oleObject1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9.bin"/><Relationship Id="rId4" Type="http://schemas.openxmlformats.org/officeDocument/2006/relationships/image" Target="../media/image4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0.bin"/><Relationship Id="rId4" Type="http://schemas.openxmlformats.org/officeDocument/2006/relationships/image" Target="../media/image4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5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0"/>
          <p:cNvSpPr txBox="1">
            <a:spLocks noChangeArrowheads="1"/>
          </p:cNvSpPr>
          <p:nvPr/>
        </p:nvSpPr>
        <p:spPr bwMode="auto">
          <a:xfrm>
            <a:off x="152400" y="2590800"/>
            <a:ext cx="8991600" cy="738188"/>
          </a:xfrm>
          <a:prstGeom prst="rect">
            <a:avLst/>
          </a:prstGeom>
          <a:solidFill>
            <a:srgbClr val="CCFFFF"/>
          </a:solidFill>
          <a:ln w="2540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CC0000"/>
                </a:solidFill>
              </a:rPr>
              <a:t>Unitarity Triangle Analysis (UTA) within and beyond the SM:</a:t>
            </a:r>
          </a:p>
          <a:p>
            <a:pPr algn="ctr"/>
            <a:r>
              <a:rPr lang="it-IT" b="1">
                <a:solidFill>
                  <a:srgbClr val="3333CC"/>
                </a:solidFill>
              </a:rPr>
              <a:t>(on behalf of the                     Collaboration)</a:t>
            </a:r>
          </a:p>
        </p:txBody>
      </p:sp>
      <p:sp>
        <p:nvSpPr>
          <p:cNvPr id="8196" name="Text Box 14"/>
          <p:cNvSpPr txBox="1">
            <a:spLocks noChangeArrowheads="1"/>
          </p:cNvSpPr>
          <p:nvPr/>
        </p:nvSpPr>
        <p:spPr bwMode="auto">
          <a:xfrm>
            <a:off x="2911475" y="6276975"/>
            <a:ext cx="3108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1600" b="1">
                <a:solidFill>
                  <a:srgbClr val="969696"/>
                </a:solidFill>
              </a:rPr>
              <a:t>Cecilia Tarantino</a:t>
            </a:r>
          </a:p>
          <a:p>
            <a:pPr algn="ctr"/>
            <a:r>
              <a:rPr lang="it-IT" sz="1600" b="1">
                <a:solidFill>
                  <a:srgbClr val="969696"/>
                </a:solidFill>
              </a:rPr>
              <a:t>Università Roma Tre and INFN</a:t>
            </a:r>
          </a:p>
        </p:txBody>
      </p:sp>
      <p:pic>
        <p:nvPicPr>
          <p:cNvPr id="8197" name="Picture 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02895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8198" name="Text Box 43"/>
          <p:cNvSpPr txBox="1">
            <a:spLocks noChangeArrowheads="1"/>
          </p:cNvSpPr>
          <p:nvPr/>
        </p:nvSpPr>
        <p:spPr bwMode="auto">
          <a:xfrm>
            <a:off x="1587500" y="5038725"/>
            <a:ext cx="6851650" cy="523875"/>
          </a:xfrm>
          <a:prstGeom prst="rect">
            <a:avLst/>
          </a:prstGeom>
          <a:noFill/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1400" b="1">
                <a:solidFill>
                  <a:srgbClr val="000066"/>
                </a:solidFill>
              </a:rPr>
              <a:t>A.Bevan, M.Bona, M.Ciuchini, D.Derkach, E.Franco, V.Lubicz, G.Martinelli,</a:t>
            </a:r>
          </a:p>
          <a:p>
            <a:pPr algn="ctr"/>
            <a:r>
              <a:rPr lang="it-IT" sz="1400" b="1">
                <a:solidFill>
                  <a:srgbClr val="000066"/>
                </a:solidFill>
              </a:rPr>
              <a:t>F.Parodi, M.Pierini, C.Schiavi, L.Silvestrini, A.Stocchi, V.Sordini, C.T., V.Vagnoni</a:t>
            </a:r>
          </a:p>
        </p:txBody>
      </p:sp>
      <p:sp>
        <p:nvSpPr>
          <p:cNvPr id="8199" name="Text Box 44"/>
          <p:cNvSpPr txBox="1">
            <a:spLocks noChangeArrowheads="1"/>
          </p:cNvSpPr>
          <p:nvPr/>
        </p:nvSpPr>
        <p:spPr bwMode="auto">
          <a:xfrm>
            <a:off x="7086600" y="4724400"/>
            <a:ext cx="13160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b="1" dirty="0"/>
              <a:t>www.utfit.org</a:t>
            </a:r>
          </a:p>
        </p:txBody>
      </p:sp>
      <p:sp>
        <p:nvSpPr>
          <p:cNvPr id="8200" name="Text Box 47"/>
          <p:cNvSpPr txBox="1">
            <a:spLocks noChangeArrowheads="1"/>
          </p:cNvSpPr>
          <p:nvPr/>
        </p:nvSpPr>
        <p:spPr bwMode="auto">
          <a:xfrm>
            <a:off x="2649849" y="423863"/>
            <a:ext cx="3317255" cy="1384995"/>
          </a:xfrm>
          <a:prstGeom prst="rect">
            <a:avLst/>
          </a:prstGeom>
          <a:solidFill>
            <a:srgbClr val="FFFFDD"/>
          </a:solidFill>
          <a:ln w="31750">
            <a:solidFill>
              <a:srgbClr val="FFCC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800" b="1" dirty="0" smtClean="0">
                <a:latin typeface="Franklin Gothic Medium" pitchFamily="34" charset="0"/>
              </a:rPr>
              <a:t>HQL2010</a:t>
            </a:r>
            <a:endParaRPr lang="it-IT" sz="2800" b="1" dirty="0">
              <a:latin typeface="Franklin Gothic Medium" pitchFamily="34" charset="0"/>
            </a:endParaRPr>
          </a:p>
          <a:p>
            <a:pPr algn="ctr"/>
            <a:r>
              <a:rPr lang="it-IT" sz="2800" b="1" dirty="0" smtClean="0">
                <a:latin typeface="Franklin Gothic Medium" pitchFamily="34" charset="0"/>
              </a:rPr>
              <a:t>Frascati</a:t>
            </a:r>
            <a:endParaRPr lang="it-IT" sz="2800" b="1" dirty="0">
              <a:latin typeface="Franklin Gothic Medium" pitchFamily="34" charset="0"/>
            </a:endParaRPr>
          </a:p>
          <a:p>
            <a:pPr algn="ctr"/>
            <a:r>
              <a:rPr lang="it-IT" sz="2800" b="1" dirty="0" smtClean="0">
                <a:latin typeface="Franklin Gothic Medium" pitchFamily="34" charset="0"/>
              </a:rPr>
              <a:t>11-15 </a:t>
            </a:r>
            <a:r>
              <a:rPr lang="it-IT" sz="2800" b="1" dirty="0" err="1" smtClean="0">
                <a:latin typeface="Franklin Gothic Medium" pitchFamily="34" charset="0"/>
              </a:rPr>
              <a:t>October</a:t>
            </a:r>
            <a:r>
              <a:rPr lang="it-IT" sz="2800" b="1" dirty="0" smtClean="0">
                <a:latin typeface="Franklin Gothic Medium" pitchFamily="34" charset="0"/>
              </a:rPr>
              <a:t> </a:t>
            </a:r>
            <a:r>
              <a:rPr lang="it-IT" sz="2800" b="1" dirty="0">
                <a:latin typeface="Franklin Gothic Medium" pitchFamily="34" charset="0"/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057400"/>
            <a:ext cx="4635500" cy="593725"/>
          </a:xfrm>
          <a:prstGeom prst="rect">
            <a:avLst/>
          </a:prstGeom>
          <a:noFill/>
          <a:ln w="31750">
            <a:solidFill>
              <a:schemeClr val="hlink"/>
            </a:solidFill>
            <a:miter lim="800000"/>
            <a:headEnd/>
            <a:tailEnd/>
          </a:ln>
        </p:spPr>
      </p:pic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447800" y="3276600"/>
            <a:ext cx="6097567" cy="1692771"/>
          </a:xfrm>
          <a:prstGeom prst="rect">
            <a:avLst/>
          </a:prstGeom>
          <a:solidFill>
            <a:srgbClr val="CCFFFF"/>
          </a:solidFill>
          <a:ln w="2540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it-IT" b="1" dirty="0"/>
              <a:t>BR(B→ </a:t>
            </a:r>
            <a:r>
              <a:rPr lang="it-IT" b="1" dirty="0">
                <a:latin typeface="Symbol" pitchFamily="18" charset="2"/>
              </a:rPr>
              <a:t>t n</a:t>
            </a:r>
            <a:r>
              <a:rPr lang="it-IT" b="1" dirty="0"/>
              <a:t>)</a:t>
            </a:r>
            <a:r>
              <a:rPr lang="it-IT" b="1" baseline="-25000" dirty="0" err="1"/>
              <a:t>exp</a:t>
            </a:r>
            <a:r>
              <a:rPr lang="it-IT" b="1" dirty="0"/>
              <a:t> </a:t>
            </a:r>
            <a:r>
              <a:rPr lang="it-IT" b="1" dirty="0" err="1">
                <a:solidFill>
                  <a:srgbClr val="0000FF"/>
                </a:solidFill>
              </a:rPr>
              <a:t>prefers</a:t>
            </a:r>
            <a:r>
              <a:rPr lang="it-IT" b="1" dirty="0">
                <a:solidFill>
                  <a:srgbClr val="0000FF"/>
                </a:solidFill>
              </a:rPr>
              <a:t> a </a:t>
            </a:r>
            <a:r>
              <a:rPr lang="it-IT" b="1" dirty="0" err="1">
                <a:solidFill>
                  <a:srgbClr val="0000FF"/>
                </a:solidFill>
              </a:rPr>
              <a:t>large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 err="1">
                <a:solidFill>
                  <a:srgbClr val="0000FF"/>
                </a:solidFill>
              </a:rPr>
              <a:t>value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 err="1">
                <a:solidFill>
                  <a:srgbClr val="0000FF"/>
                </a:solidFill>
              </a:rPr>
              <a:t>for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/>
              <a:t>|V</a:t>
            </a:r>
            <a:r>
              <a:rPr lang="it-IT" b="1" baseline="-25000" dirty="0"/>
              <a:t>ub</a:t>
            </a:r>
            <a:r>
              <a:rPr lang="it-IT" b="1" dirty="0" smtClean="0"/>
              <a:t>|</a:t>
            </a:r>
          </a:p>
          <a:p>
            <a:r>
              <a:rPr lang="it-IT" sz="1400" b="1" dirty="0"/>
              <a:t> </a:t>
            </a:r>
            <a:r>
              <a:rPr lang="it-IT" sz="1400" b="1" dirty="0" smtClean="0"/>
              <a:t>(</a:t>
            </a:r>
            <a:r>
              <a:rPr lang="it-IT" sz="1400" b="1" dirty="0" err="1"/>
              <a:t>f</a:t>
            </a:r>
            <a:r>
              <a:rPr lang="it-IT" sz="1400" b="1" baseline="-25000" dirty="0" err="1"/>
              <a:t>B</a:t>
            </a:r>
            <a:r>
              <a:rPr lang="it-IT" sz="1400" b="1" dirty="0"/>
              <a:t> under </a:t>
            </a:r>
            <a:r>
              <a:rPr lang="it-IT" sz="1400" b="1" dirty="0" err="1"/>
              <a:t>control</a:t>
            </a:r>
            <a:r>
              <a:rPr lang="it-IT" sz="1400" b="1" dirty="0"/>
              <a:t> and </a:t>
            </a:r>
            <a:r>
              <a:rPr lang="it-IT" sz="1400" b="1" dirty="0" err="1"/>
              <a:t>improved</a:t>
            </a:r>
            <a:r>
              <a:rPr lang="it-IT" sz="1400" b="1" dirty="0"/>
              <a:t> </a:t>
            </a:r>
            <a:r>
              <a:rPr lang="it-IT" sz="1400" b="1" dirty="0" err="1"/>
              <a:t>by</a:t>
            </a:r>
            <a:r>
              <a:rPr lang="it-IT" sz="1400" b="1" dirty="0"/>
              <a:t> the UTA)</a:t>
            </a:r>
          </a:p>
          <a:p>
            <a:pPr>
              <a:buFont typeface="Arial" charset="0"/>
              <a:buChar char="•"/>
            </a:pPr>
            <a:r>
              <a:rPr lang="it-IT" b="1" dirty="0" err="1">
                <a:solidFill>
                  <a:srgbClr val="0000FF"/>
                </a:solidFill>
              </a:rPr>
              <a:t>But</a:t>
            </a:r>
            <a:r>
              <a:rPr lang="it-IT" b="1" dirty="0">
                <a:solidFill>
                  <a:srgbClr val="0000FF"/>
                </a:solidFill>
              </a:rPr>
              <a:t> a </a:t>
            </a:r>
            <a:r>
              <a:rPr lang="it-IT" b="1" dirty="0" err="1">
                <a:solidFill>
                  <a:srgbClr val="C00000"/>
                </a:solidFill>
              </a:rPr>
              <a:t>shift</a:t>
            </a:r>
            <a:r>
              <a:rPr lang="it-IT" b="1" dirty="0">
                <a:solidFill>
                  <a:srgbClr val="C00000"/>
                </a:solidFill>
              </a:rPr>
              <a:t> </a:t>
            </a:r>
            <a:r>
              <a:rPr lang="it-IT" b="1" dirty="0">
                <a:solidFill>
                  <a:srgbClr val="0000FF"/>
                </a:solidFill>
              </a:rPr>
              <a:t>in the </a:t>
            </a:r>
            <a:r>
              <a:rPr lang="it-IT" b="1" dirty="0" err="1">
                <a:solidFill>
                  <a:srgbClr val="0000FF"/>
                </a:solidFill>
              </a:rPr>
              <a:t>central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 err="1">
                <a:solidFill>
                  <a:srgbClr val="0000FF"/>
                </a:solidFill>
              </a:rPr>
              <a:t>value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 err="1">
                <a:solidFill>
                  <a:srgbClr val="0000FF"/>
                </a:solidFill>
              </a:rPr>
              <a:t>of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/>
              <a:t>|</a:t>
            </a:r>
            <a:r>
              <a:rPr lang="it-IT" b="1" dirty="0" smtClean="0"/>
              <a:t>V</a:t>
            </a:r>
            <a:r>
              <a:rPr lang="it-IT" b="1" baseline="-25000" dirty="0" smtClean="0"/>
              <a:t>ub</a:t>
            </a:r>
            <a:r>
              <a:rPr lang="it-IT" b="1" dirty="0" smtClean="0"/>
              <a:t>|</a:t>
            </a:r>
          </a:p>
          <a:p>
            <a:r>
              <a:rPr lang="it-IT" b="1" dirty="0">
                <a:solidFill>
                  <a:srgbClr val="C00000"/>
                </a:solidFill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</a:rPr>
              <a:t>would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b="1" dirty="0" err="1">
                <a:solidFill>
                  <a:srgbClr val="C00000"/>
                </a:solidFill>
              </a:rPr>
              <a:t>not</a:t>
            </a:r>
            <a:r>
              <a:rPr lang="it-IT" b="1" dirty="0">
                <a:solidFill>
                  <a:srgbClr val="C00000"/>
                </a:solidFill>
              </a:rPr>
              <a:t> solve </a:t>
            </a:r>
            <a:r>
              <a:rPr lang="it-IT" b="1" dirty="0">
                <a:solidFill>
                  <a:srgbClr val="0000FF"/>
                </a:solidFill>
              </a:rPr>
              <a:t>the </a:t>
            </a:r>
            <a:r>
              <a:rPr lang="it-IT" b="1" dirty="0">
                <a:solidFill>
                  <a:srgbClr val="0000FF"/>
                </a:solidFill>
                <a:latin typeface="Symbol" pitchFamily="18" charset="2"/>
              </a:rPr>
              <a:t>b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 err="1">
                <a:solidFill>
                  <a:srgbClr val="0000FF"/>
                </a:solidFill>
              </a:rPr>
              <a:t>tension</a:t>
            </a:r>
            <a:endParaRPr lang="it-IT" b="1" dirty="0">
              <a:solidFill>
                <a:srgbClr val="0000FF"/>
              </a:solidFill>
            </a:endParaRPr>
          </a:p>
          <a:p>
            <a:r>
              <a:rPr lang="it-IT" b="1" dirty="0">
                <a:solidFill>
                  <a:srgbClr val="0000FF"/>
                </a:solidFill>
              </a:rPr>
              <a:t>       the </a:t>
            </a:r>
            <a:r>
              <a:rPr lang="it-IT" b="1" dirty="0" err="1">
                <a:solidFill>
                  <a:srgbClr val="0000FF"/>
                </a:solidFill>
              </a:rPr>
              <a:t>debate</a:t>
            </a:r>
            <a:r>
              <a:rPr lang="it-IT" b="1" dirty="0">
                <a:solidFill>
                  <a:srgbClr val="0000FF"/>
                </a:solidFill>
              </a:rPr>
              <a:t> on </a:t>
            </a:r>
            <a:r>
              <a:rPr lang="it-IT" b="1" dirty="0" err="1"/>
              <a:t>V</a:t>
            </a:r>
            <a:r>
              <a:rPr lang="it-IT" b="1" baseline="-25000" dirty="0" err="1"/>
              <a:t>ub</a:t>
            </a:r>
            <a:r>
              <a:rPr lang="it-IT" b="1" dirty="0"/>
              <a:t> </a:t>
            </a:r>
            <a:r>
              <a:rPr lang="it-IT" b="1" dirty="0">
                <a:solidFill>
                  <a:srgbClr val="0000FF"/>
                </a:solidFill>
              </a:rPr>
              <a:t>(</a:t>
            </a:r>
            <a:r>
              <a:rPr lang="it-IT" b="1" dirty="0" err="1">
                <a:solidFill>
                  <a:srgbClr val="0000FF"/>
                </a:solidFill>
              </a:rPr>
              <a:t>excl</a:t>
            </a:r>
            <a:r>
              <a:rPr lang="it-IT" b="1" dirty="0">
                <a:solidFill>
                  <a:srgbClr val="0000FF"/>
                </a:solidFill>
              </a:rPr>
              <a:t>. vs </a:t>
            </a:r>
            <a:r>
              <a:rPr lang="it-IT" b="1" dirty="0" err="1">
                <a:solidFill>
                  <a:srgbClr val="0000FF"/>
                </a:solidFill>
              </a:rPr>
              <a:t>incl</a:t>
            </a:r>
            <a:r>
              <a:rPr lang="it-IT" b="1" dirty="0">
                <a:solidFill>
                  <a:srgbClr val="0000FF"/>
                </a:solidFill>
              </a:rPr>
              <a:t>, </a:t>
            </a:r>
            <a:r>
              <a:rPr lang="it-IT" b="1" dirty="0" err="1">
                <a:solidFill>
                  <a:srgbClr val="0000FF"/>
                </a:solidFill>
              </a:rPr>
              <a:t>various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 err="1">
                <a:solidFill>
                  <a:srgbClr val="0000FF"/>
                </a:solidFill>
              </a:rPr>
              <a:t>models</a:t>
            </a:r>
            <a:r>
              <a:rPr lang="it-IT" b="1" dirty="0" err="1" smtClean="0">
                <a:solidFill>
                  <a:srgbClr val="0000FF"/>
                </a:solidFill>
              </a:rPr>
              <a:t>…</a:t>
            </a:r>
            <a:r>
              <a:rPr lang="it-IT" b="1" dirty="0" smtClean="0">
                <a:solidFill>
                  <a:srgbClr val="0000FF"/>
                </a:solidFill>
              </a:rPr>
              <a:t>)</a:t>
            </a:r>
          </a:p>
          <a:p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 smtClean="0">
                <a:solidFill>
                  <a:srgbClr val="0000FF"/>
                </a:solidFill>
              </a:rPr>
              <a:t>      </a:t>
            </a:r>
            <a:r>
              <a:rPr lang="it-IT" b="1" dirty="0" err="1" smtClean="0">
                <a:solidFill>
                  <a:srgbClr val="0000FF"/>
                </a:solidFill>
              </a:rPr>
              <a:t>is</a:t>
            </a:r>
            <a:r>
              <a:rPr lang="it-IT" b="1" dirty="0" smtClean="0">
                <a:solidFill>
                  <a:srgbClr val="0000FF"/>
                </a:solidFill>
              </a:rPr>
              <a:t> </a:t>
            </a:r>
            <a:r>
              <a:rPr lang="it-IT" b="1" dirty="0" err="1">
                <a:solidFill>
                  <a:srgbClr val="0000FF"/>
                </a:solidFill>
              </a:rPr>
              <a:t>not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 err="1">
                <a:solidFill>
                  <a:srgbClr val="0000FF"/>
                </a:solidFill>
              </a:rPr>
              <a:t>enough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 err="1">
                <a:solidFill>
                  <a:srgbClr val="0000FF"/>
                </a:solidFill>
              </a:rPr>
              <a:t>to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 err="1">
                <a:solidFill>
                  <a:srgbClr val="0000FF"/>
                </a:solidFill>
              </a:rPr>
              <a:t>explain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 err="1">
                <a:solidFill>
                  <a:srgbClr val="0000FF"/>
                </a:solidFill>
              </a:rPr>
              <a:t>all</a:t>
            </a:r>
            <a:endParaRPr lang="it-IT" b="1" dirty="0">
              <a:solidFill>
                <a:srgbClr val="0000FF"/>
              </a:solidFill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838200" y="3962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257675" y="17463"/>
            <a:ext cx="1174750" cy="461962"/>
          </a:xfrm>
          <a:prstGeom prst="rect">
            <a:avLst/>
          </a:prstGeom>
          <a:solidFill>
            <a:srgbClr val="FFFFDD"/>
          </a:solidFill>
          <a:ln w="3175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rgbClr val="CC0000"/>
                </a:solidFill>
                <a:latin typeface="+mj-lt"/>
              </a:rPr>
              <a:t>B</a:t>
            </a:r>
            <a:r>
              <a:rPr lang="it-IT" sz="2400" b="1" dirty="0">
                <a:solidFill>
                  <a:srgbClr val="CC0000"/>
                </a:solidFill>
                <a:latin typeface="Arial"/>
                <a:cs typeface="Arial"/>
              </a:rPr>
              <a:t>→</a:t>
            </a:r>
            <a:r>
              <a:rPr lang="it-IT" sz="2400" b="1" dirty="0">
                <a:solidFill>
                  <a:srgbClr val="CC0000"/>
                </a:solidFill>
                <a:latin typeface="+mj-lt"/>
              </a:rPr>
              <a:t> </a:t>
            </a:r>
            <a:r>
              <a:rPr lang="it-IT" sz="2400" b="1" dirty="0">
                <a:solidFill>
                  <a:srgbClr val="CC0000"/>
                </a:solidFill>
                <a:latin typeface="Symbol" pitchFamily="18" charset="2"/>
              </a:rPr>
              <a:t>t n</a:t>
            </a:r>
            <a:endParaRPr lang="it-IT" sz="2400" b="1" baseline="-25000" dirty="0">
              <a:solidFill>
                <a:srgbClr val="CC0000"/>
              </a:solidFill>
              <a:latin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158748" y="5105400"/>
            <a:ext cx="6936515" cy="1477328"/>
          </a:xfrm>
          <a:prstGeom prst="rect">
            <a:avLst/>
          </a:prstGeom>
          <a:solidFill>
            <a:srgbClr val="CCFFFF"/>
          </a:solidFill>
          <a:ln w="2540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b="1" dirty="0" smtClean="0"/>
              <a:t>N.B</a:t>
            </a:r>
            <a:r>
              <a:rPr lang="it-IT" b="1" dirty="0"/>
              <a:t>.</a:t>
            </a:r>
            <a:r>
              <a:rPr lang="it-IT" b="1" dirty="0">
                <a:solidFill>
                  <a:srgbClr val="0000FF"/>
                </a:solidFill>
              </a:rPr>
              <a:t> a </a:t>
            </a:r>
            <a:r>
              <a:rPr lang="it-IT" b="1" dirty="0" err="1">
                <a:solidFill>
                  <a:srgbClr val="C00000"/>
                </a:solidFill>
              </a:rPr>
              <a:t>charged</a:t>
            </a:r>
            <a:r>
              <a:rPr lang="it-IT" b="1" dirty="0">
                <a:solidFill>
                  <a:srgbClr val="C00000"/>
                </a:solidFill>
              </a:rPr>
              <a:t> </a:t>
            </a:r>
            <a:r>
              <a:rPr lang="it-IT" b="1" dirty="0" err="1">
                <a:solidFill>
                  <a:srgbClr val="C00000"/>
                </a:solidFill>
              </a:rPr>
              <a:t>Higgs</a:t>
            </a:r>
            <a:r>
              <a:rPr lang="it-IT" b="1" dirty="0">
                <a:solidFill>
                  <a:srgbClr val="C00000"/>
                </a:solidFill>
              </a:rPr>
              <a:t> </a:t>
            </a:r>
            <a:r>
              <a:rPr lang="it-IT" b="1" dirty="0" err="1">
                <a:solidFill>
                  <a:srgbClr val="C00000"/>
                </a:solidFill>
              </a:rPr>
              <a:t>cannot</a:t>
            </a:r>
            <a:r>
              <a:rPr lang="it-IT" b="1" dirty="0">
                <a:solidFill>
                  <a:srgbClr val="C00000"/>
                </a:solidFill>
              </a:rPr>
              <a:t> </a:t>
            </a:r>
            <a:r>
              <a:rPr lang="it-IT" b="1" dirty="0" err="1">
                <a:solidFill>
                  <a:srgbClr val="C00000"/>
                </a:solidFill>
              </a:rPr>
              <a:t>explain</a:t>
            </a:r>
            <a:r>
              <a:rPr lang="it-IT" b="1" dirty="0">
                <a:solidFill>
                  <a:srgbClr val="C00000"/>
                </a:solidFill>
              </a:rPr>
              <a:t> </a:t>
            </a:r>
            <a:r>
              <a:rPr lang="it-IT" b="1" dirty="0" err="1" smtClean="0">
                <a:solidFill>
                  <a:srgbClr val="0000FF"/>
                </a:solidFill>
              </a:rPr>
              <a:t>it</a:t>
            </a:r>
            <a:r>
              <a:rPr lang="it-IT" b="1" dirty="0" smtClean="0">
                <a:solidFill>
                  <a:srgbClr val="0000FF"/>
                </a:solidFill>
              </a:rPr>
              <a:t>,</a:t>
            </a:r>
          </a:p>
          <a:p>
            <a:pPr algn="ctr"/>
            <a:r>
              <a:rPr lang="it-IT" b="1" dirty="0" err="1" smtClean="0">
                <a:solidFill>
                  <a:srgbClr val="0000FF"/>
                </a:solidFill>
              </a:rPr>
              <a:t>it</a:t>
            </a:r>
            <a:r>
              <a:rPr lang="it-IT" b="1" dirty="0" smtClean="0">
                <a:solidFill>
                  <a:srgbClr val="0000FF"/>
                </a:solidFill>
              </a:rPr>
              <a:t> </a:t>
            </a:r>
            <a:r>
              <a:rPr lang="it-IT" b="1" dirty="0" err="1" smtClean="0">
                <a:solidFill>
                  <a:srgbClr val="0000FF"/>
                </a:solidFill>
              </a:rPr>
              <a:t>would</a:t>
            </a:r>
            <a:r>
              <a:rPr lang="it-IT" b="1" dirty="0" smtClean="0">
                <a:solidFill>
                  <a:srgbClr val="0000FF"/>
                </a:solidFill>
              </a:rPr>
              <a:t> </a:t>
            </a:r>
            <a:r>
              <a:rPr lang="it-IT" b="1" dirty="0" err="1" smtClean="0">
                <a:solidFill>
                  <a:srgbClr val="0000FF"/>
                </a:solidFill>
              </a:rPr>
              <a:t>modify</a:t>
            </a:r>
            <a:r>
              <a:rPr lang="it-IT" b="1" dirty="0" smtClean="0">
                <a:solidFill>
                  <a:srgbClr val="0000FF"/>
                </a:solidFill>
              </a:rPr>
              <a:t> the </a:t>
            </a:r>
            <a:r>
              <a:rPr lang="it-IT" b="1" dirty="0" smtClean="0"/>
              <a:t>BR </a:t>
            </a:r>
            <a:r>
              <a:rPr lang="it-IT" b="1" dirty="0" err="1" smtClean="0">
                <a:solidFill>
                  <a:srgbClr val="0000FF"/>
                </a:solidFill>
              </a:rPr>
              <a:t>by</a:t>
            </a:r>
            <a:r>
              <a:rPr lang="it-IT" b="1" dirty="0" smtClean="0">
                <a:solidFill>
                  <a:srgbClr val="0000FF"/>
                </a:solidFill>
              </a:rPr>
              <a:t> the </a:t>
            </a:r>
            <a:r>
              <a:rPr lang="it-IT" b="1" dirty="0" err="1" smtClean="0">
                <a:solidFill>
                  <a:srgbClr val="0000FF"/>
                </a:solidFill>
              </a:rPr>
              <a:t>muliplicative</a:t>
            </a:r>
            <a:r>
              <a:rPr lang="it-IT" b="1" dirty="0" smtClean="0">
                <a:solidFill>
                  <a:srgbClr val="0000FF"/>
                </a:solidFill>
              </a:rPr>
              <a:t> </a:t>
            </a:r>
            <a:r>
              <a:rPr lang="it-IT" b="1" dirty="0" err="1" smtClean="0">
                <a:solidFill>
                  <a:srgbClr val="0000FF"/>
                </a:solidFill>
              </a:rPr>
              <a:t>factor</a:t>
            </a:r>
            <a:endParaRPr lang="it-IT" b="1" dirty="0" smtClean="0">
              <a:solidFill>
                <a:srgbClr val="0000FF"/>
              </a:solidFill>
            </a:endParaRPr>
          </a:p>
          <a:p>
            <a:pPr algn="ctr"/>
            <a:endParaRPr lang="it-IT" b="1" dirty="0" smtClean="0">
              <a:solidFill>
                <a:srgbClr val="0000FF"/>
              </a:solidFill>
            </a:endParaRPr>
          </a:p>
          <a:p>
            <a:pPr algn="ctr"/>
            <a:endParaRPr lang="it-IT" b="1" dirty="0" smtClean="0">
              <a:solidFill>
                <a:srgbClr val="0000FF"/>
              </a:solidFill>
            </a:endParaRPr>
          </a:p>
          <a:p>
            <a:pPr algn="ctr"/>
            <a:r>
              <a:rPr lang="it-IT" b="1" dirty="0" err="1" smtClean="0">
                <a:solidFill>
                  <a:srgbClr val="0000FF"/>
                </a:solidFill>
              </a:rPr>
              <a:t>which</a:t>
            </a:r>
            <a:r>
              <a:rPr lang="it-IT" b="1" dirty="0" smtClean="0">
                <a:solidFill>
                  <a:srgbClr val="0000FF"/>
                </a:solidFill>
              </a:rPr>
              <a:t> </a:t>
            </a:r>
            <a:r>
              <a:rPr lang="it-IT" b="1" dirty="0" err="1" smtClean="0">
                <a:solidFill>
                  <a:srgbClr val="0000FF"/>
                </a:solidFill>
              </a:rPr>
              <a:t>becomes</a:t>
            </a:r>
            <a:r>
              <a:rPr lang="it-IT" b="1" dirty="0" smtClean="0">
                <a:solidFill>
                  <a:srgbClr val="0000FF"/>
                </a:solidFill>
              </a:rPr>
              <a:t> </a:t>
            </a:r>
            <a:r>
              <a:rPr lang="it-IT" b="1" dirty="0" smtClean="0"/>
              <a:t>&gt;1</a:t>
            </a:r>
            <a:r>
              <a:rPr lang="it-IT" b="1" dirty="0" smtClean="0">
                <a:solidFill>
                  <a:srgbClr val="0000FF"/>
                </a:solidFill>
              </a:rPr>
              <a:t> </a:t>
            </a:r>
            <a:r>
              <a:rPr lang="it-IT" b="1" dirty="0" err="1" smtClean="0">
                <a:solidFill>
                  <a:srgbClr val="0000FF"/>
                </a:solidFill>
              </a:rPr>
              <a:t>for</a:t>
            </a:r>
            <a:r>
              <a:rPr lang="it-IT" b="1" dirty="0" smtClean="0">
                <a:solidFill>
                  <a:srgbClr val="0000FF"/>
                </a:solidFill>
              </a:rPr>
              <a:t>                               (</a:t>
            </a:r>
            <a:r>
              <a:rPr lang="it-IT" b="1" dirty="0" err="1" smtClean="0">
                <a:solidFill>
                  <a:srgbClr val="0000FF"/>
                </a:solidFill>
              </a:rPr>
              <a:t>excluded</a:t>
            </a:r>
            <a:r>
              <a:rPr lang="it-IT" b="1" dirty="0" smtClean="0">
                <a:solidFill>
                  <a:srgbClr val="0000FF"/>
                </a:solidFill>
              </a:rPr>
              <a:t> </a:t>
            </a:r>
            <a:r>
              <a:rPr lang="it-IT" b="1" dirty="0" err="1" smtClean="0">
                <a:solidFill>
                  <a:srgbClr val="0000FF"/>
                </a:solidFill>
              </a:rPr>
              <a:t>by</a:t>
            </a:r>
            <a:r>
              <a:rPr lang="it-IT" b="1" dirty="0" smtClean="0">
                <a:solidFill>
                  <a:srgbClr val="0000FF"/>
                </a:solidFill>
              </a:rPr>
              <a:t> </a:t>
            </a:r>
            <a:r>
              <a:rPr lang="it-IT" b="1" dirty="0" smtClean="0"/>
              <a:t>B</a:t>
            </a:r>
            <a:r>
              <a:rPr lang="it-IT" b="1" dirty="0" smtClean="0">
                <a:latin typeface="Arial"/>
                <a:cs typeface="Arial"/>
              </a:rPr>
              <a:t>→</a:t>
            </a:r>
            <a:r>
              <a:rPr lang="it-IT" b="1" dirty="0" smtClean="0"/>
              <a:t> </a:t>
            </a:r>
            <a:r>
              <a:rPr lang="it-IT" b="1" dirty="0" err="1" smtClean="0"/>
              <a:t>X</a:t>
            </a:r>
            <a:r>
              <a:rPr lang="it-IT" b="1" baseline="-25000" dirty="0" err="1" smtClean="0"/>
              <a:t>s</a:t>
            </a:r>
            <a:r>
              <a:rPr lang="it-IT" b="1" dirty="0" smtClean="0"/>
              <a:t> </a:t>
            </a:r>
            <a:r>
              <a:rPr lang="it-IT" b="1" dirty="0" smtClean="0">
                <a:latin typeface="Symbol" pitchFamily="18" charset="2"/>
              </a:rPr>
              <a:t>g</a:t>
            </a:r>
            <a:r>
              <a:rPr lang="it-IT" b="1" dirty="0" smtClean="0">
                <a:solidFill>
                  <a:srgbClr val="0000FF"/>
                </a:solidFill>
              </a:rPr>
              <a:t>)</a:t>
            </a:r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5715000"/>
            <a:ext cx="13430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53853" y="6324601"/>
            <a:ext cx="173254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95400"/>
            <a:ext cx="3448050" cy="3619500"/>
          </a:xfrm>
          <a:prstGeom prst="rect">
            <a:avLst/>
          </a:prstGeom>
          <a:noFill/>
          <a:ln w="25400">
            <a:solidFill>
              <a:srgbClr val="002060"/>
            </a:solidFill>
            <a:miter lim="800000"/>
            <a:headEnd/>
            <a:tailEnd/>
          </a:ln>
        </p:spPr>
      </p:pic>
      <p:sp>
        <p:nvSpPr>
          <p:cNvPr id="1028" name="Text Box 10"/>
          <p:cNvSpPr txBox="1">
            <a:spLocks noChangeArrowheads="1"/>
          </p:cNvSpPr>
          <p:nvPr/>
        </p:nvSpPr>
        <p:spPr bwMode="auto">
          <a:xfrm>
            <a:off x="2895600" y="90488"/>
            <a:ext cx="2146806" cy="369332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CC0000"/>
                </a:solidFill>
              </a:rPr>
              <a:t>The </a:t>
            </a:r>
            <a:r>
              <a:rPr lang="it-IT" b="1" dirty="0" err="1" smtClean="0">
                <a:solidFill>
                  <a:srgbClr val="CC0000"/>
                </a:solidFill>
              </a:rPr>
              <a:t>Tree-Level</a:t>
            </a:r>
            <a:r>
              <a:rPr lang="it-IT" b="1" dirty="0" smtClean="0">
                <a:solidFill>
                  <a:srgbClr val="CC0000"/>
                </a:solidFill>
              </a:rPr>
              <a:t> </a:t>
            </a:r>
            <a:r>
              <a:rPr lang="it-IT" b="1" dirty="0" err="1" smtClean="0">
                <a:solidFill>
                  <a:srgbClr val="CC0000"/>
                </a:solidFill>
              </a:rPr>
              <a:t>Fit</a:t>
            </a:r>
            <a:endParaRPr lang="it-IT" b="1" dirty="0">
              <a:solidFill>
                <a:srgbClr val="CC0000"/>
              </a:solidFill>
            </a:endParaRPr>
          </a:p>
        </p:txBody>
      </p:sp>
      <p:grpSp>
        <p:nvGrpSpPr>
          <p:cNvPr id="25" name="Gruppo 24"/>
          <p:cNvGrpSpPr/>
          <p:nvPr/>
        </p:nvGrpSpPr>
        <p:grpSpPr>
          <a:xfrm>
            <a:off x="3564885" y="1905000"/>
            <a:ext cx="5121915" cy="1557337"/>
            <a:chOff x="3124200" y="700088"/>
            <a:chExt cx="5121915" cy="1557337"/>
          </a:xfrm>
        </p:grpSpPr>
        <p:sp>
          <p:nvSpPr>
            <p:cNvPr id="1030" name="Text Box 15"/>
            <p:cNvSpPr txBox="1">
              <a:spLocks noChangeArrowheads="1"/>
            </p:cNvSpPr>
            <p:nvPr/>
          </p:nvSpPr>
          <p:spPr bwMode="auto">
            <a:xfrm>
              <a:off x="3124200" y="700088"/>
              <a:ext cx="512191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 dirty="0">
                  <a:solidFill>
                    <a:srgbClr val="3333CC"/>
                  </a:solidFill>
                </a:rPr>
                <a:t>The </a:t>
              </a:r>
              <a:r>
                <a:rPr lang="it-IT" b="1" dirty="0" smtClean="0">
                  <a:solidFill>
                    <a:srgbClr val="3333CC"/>
                  </a:solidFill>
                </a:rPr>
                <a:t>(TREE-LEVEL) </a:t>
              </a:r>
              <a:r>
                <a:rPr lang="it-IT" b="1" dirty="0" err="1" smtClean="0">
                  <a:solidFill>
                    <a:srgbClr val="3333CC"/>
                  </a:solidFill>
                </a:rPr>
                <a:t>experimental</a:t>
              </a:r>
              <a:r>
                <a:rPr lang="it-IT" b="1" dirty="0" smtClean="0">
                  <a:solidFill>
                    <a:srgbClr val="3333CC"/>
                  </a:solidFill>
                </a:rPr>
                <a:t> </a:t>
              </a:r>
              <a:r>
                <a:rPr lang="it-IT" b="1" dirty="0" err="1">
                  <a:solidFill>
                    <a:srgbClr val="3333CC"/>
                  </a:solidFill>
                </a:rPr>
                <a:t>constraints</a:t>
              </a:r>
              <a:r>
                <a:rPr lang="it-IT" b="1" dirty="0">
                  <a:solidFill>
                    <a:srgbClr val="3333CC"/>
                  </a:solidFill>
                </a:rPr>
                <a:t>:</a:t>
              </a:r>
            </a:p>
          </p:txBody>
        </p:sp>
        <p:graphicFrame>
          <p:nvGraphicFramePr>
            <p:cNvPr id="1027" name="Object 16"/>
            <p:cNvGraphicFramePr>
              <a:graphicFrameLocks noChangeAspect="1"/>
            </p:cNvGraphicFramePr>
            <p:nvPr/>
          </p:nvGraphicFramePr>
          <p:xfrm>
            <a:off x="4335463" y="1066800"/>
            <a:ext cx="552450" cy="1190625"/>
          </p:xfrm>
          <a:graphic>
            <a:graphicData uri="http://schemas.openxmlformats.org/presentationml/2006/ole">
              <p:oleObj spid="_x0000_s35842" name="Equazione" r:id="rId4" imgW="330120" imgH="711000" progId="Equation.3">
                <p:embed/>
              </p:oleObj>
            </a:graphicData>
          </a:graphic>
        </p:graphicFrame>
        <p:sp>
          <p:nvSpPr>
            <p:cNvPr id="1032" name="Text Box 18"/>
            <p:cNvSpPr txBox="1">
              <a:spLocks noChangeArrowheads="1"/>
            </p:cNvSpPr>
            <p:nvPr/>
          </p:nvSpPr>
          <p:spPr bwMode="auto">
            <a:xfrm>
              <a:off x="5334000" y="1292423"/>
              <a:ext cx="25619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1400" b="1" dirty="0" err="1" smtClean="0">
                  <a:solidFill>
                    <a:srgbClr val="CC0000"/>
                  </a:solidFill>
                </a:rPr>
                <a:t>from</a:t>
              </a:r>
              <a:r>
                <a:rPr lang="it-IT" sz="1400" b="1" dirty="0" smtClean="0">
                  <a:solidFill>
                    <a:srgbClr val="CC0000"/>
                  </a:solidFill>
                </a:rPr>
                <a:t> </a:t>
              </a:r>
              <a:r>
                <a:rPr lang="it-IT" sz="1400" b="1" dirty="0" err="1" smtClean="0">
                  <a:solidFill>
                    <a:srgbClr val="CC0000"/>
                  </a:solidFill>
                </a:rPr>
                <a:t>semileptonic</a:t>
              </a:r>
              <a:r>
                <a:rPr lang="it-IT" sz="1400" b="1" dirty="0" smtClean="0">
                  <a:solidFill>
                    <a:srgbClr val="CC0000"/>
                  </a:solidFill>
                </a:rPr>
                <a:t> B </a:t>
              </a:r>
              <a:r>
                <a:rPr lang="it-IT" sz="1400" b="1" dirty="0" err="1" smtClean="0">
                  <a:solidFill>
                    <a:srgbClr val="CC0000"/>
                  </a:solidFill>
                </a:rPr>
                <a:t>decays</a:t>
              </a:r>
              <a:endParaRPr lang="it-IT" sz="1400" b="1" dirty="0">
                <a:solidFill>
                  <a:srgbClr val="CC0000"/>
                </a:solidFill>
              </a:endParaRPr>
            </a:p>
          </p:txBody>
        </p:sp>
        <p:sp>
          <p:nvSpPr>
            <p:cNvPr id="1033" name="Text Box 20"/>
            <p:cNvSpPr txBox="1">
              <a:spLocks noChangeArrowheads="1"/>
            </p:cNvSpPr>
            <p:nvPr/>
          </p:nvSpPr>
          <p:spPr bwMode="auto">
            <a:xfrm>
              <a:off x="5429404" y="1882775"/>
              <a:ext cx="142859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it-IT" sz="1400" b="1" dirty="0" err="1" smtClean="0">
                  <a:solidFill>
                    <a:srgbClr val="CC0000"/>
                  </a:solidFill>
                </a:rPr>
                <a:t>from</a:t>
              </a:r>
              <a:r>
                <a:rPr lang="it-IT" sz="1400" b="1" dirty="0" smtClean="0">
                  <a:solidFill>
                    <a:srgbClr val="CC0000"/>
                  </a:solidFill>
                </a:rPr>
                <a:t> </a:t>
              </a:r>
              <a:r>
                <a:rPr lang="it-IT" sz="1400" b="1" dirty="0" smtClean="0"/>
                <a:t>B</a:t>
              </a:r>
              <a:r>
                <a:rPr lang="it-IT" sz="1400" b="1" dirty="0" smtClean="0">
                  <a:latin typeface="Arial"/>
                  <a:cs typeface="Arial"/>
                </a:rPr>
                <a:t>→</a:t>
              </a:r>
              <a:r>
                <a:rPr lang="it-IT" sz="1400" b="1" dirty="0" smtClean="0"/>
                <a:t> D</a:t>
              </a:r>
              <a:r>
                <a:rPr lang="it-IT" sz="1400" b="1" baseline="30000" dirty="0" smtClean="0"/>
                <a:t>(*)</a:t>
              </a:r>
              <a:r>
                <a:rPr lang="it-IT" sz="1400" b="1" dirty="0" smtClean="0"/>
                <a:t> K</a:t>
              </a:r>
              <a:endParaRPr lang="it-IT" sz="1400" b="1" dirty="0"/>
            </a:p>
          </p:txBody>
        </p:sp>
        <p:sp>
          <p:nvSpPr>
            <p:cNvPr id="1034" name="AutoShape 21"/>
            <p:cNvSpPr>
              <a:spLocks noChangeArrowheads="1"/>
            </p:cNvSpPr>
            <p:nvPr/>
          </p:nvSpPr>
          <p:spPr bwMode="auto">
            <a:xfrm>
              <a:off x="4876800" y="1371600"/>
              <a:ext cx="457200" cy="2286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CFFFF"/>
            </a:solidFill>
            <a:ln w="254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35" name="AutoShape 22"/>
            <p:cNvSpPr>
              <a:spLocks noChangeArrowheads="1"/>
            </p:cNvSpPr>
            <p:nvPr/>
          </p:nvSpPr>
          <p:spPr bwMode="auto">
            <a:xfrm>
              <a:off x="4800600" y="1981200"/>
              <a:ext cx="457200" cy="2286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CFFFF"/>
            </a:solidFill>
            <a:ln w="254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040" name="Line 32"/>
          <p:cNvSpPr>
            <a:spLocks noChangeShapeType="1"/>
          </p:cNvSpPr>
          <p:nvPr/>
        </p:nvSpPr>
        <p:spPr bwMode="auto">
          <a:xfrm>
            <a:off x="2667000" y="388620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41" name="Line 33"/>
          <p:cNvSpPr>
            <a:spLocks noChangeShapeType="1"/>
          </p:cNvSpPr>
          <p:nvPr/>
        </p:nvSpPr>
        <p:spPr bwMode="auto">
          <a:xfrm>
            <a:off x="2667000" y="411480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graphicFrame>
        <p:nvGraphicFramePr>
          <p:cNvPr id="1026" name="Object 44"/>
          <p:cNvGraphicFramePr>
            <a:graphicFrameLocks noChangeAspect="1"/>
          </p:cNvGraphicFramePr>
          <p:nvPr/>
        </p:nvGraphicFramePr>
        <p:xfrm>
          <a:off x="1387475" y="3778250"/>
          <a:ext cx="1508125" cy="488950"/>
        </p:xfrm>
        <a:graphic>
          <a:graphicData uri="http://schemas.openxmlformats.org/presentationml/2006/ole">
            <p:oleObj spid="_x0000_s35843" name="Equazione" r:id="rId5" imgW="1206360" imgH="431640" progId="Equation.3">
              <p:embed/>
            </p:oleObj>
          </a:graphicData>
        </a:graphic>
      </p:graphicFrame>
      <p:sp>
        <p:nvSpPr>
          <p:cNvPr id="1042" name="Text Box 45"/>
          <p:cNvSpPr txBox="1">
            <a:spLocks noChangeArrowheads="1"/>
          </p:cNvSpPr>
          <p:nvPr/>
        </p:nvSpPr>
        <p:spPr bwMode="auto">
          <a:xfrm>
            <a:off x="623888" y="1371600"/>
            <a:ext cx="14173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b="1" dirty="0" err="1" smtClean="0">
                <a:solidFill>
                  <a:srgbClr val="CC0000"/>
                </a:solidFill>
                <a:latin typeface="Comic Sans MS" pitchFamily="66" charset="0"/>
              </a:rPr>
              <a:t>Tree-level</a:t>
            </a:r>
            <a:r>
              <a:rPr lang="it-IT" sz="1400" b="1" dirty="0" smtClean="0">
                <a:solidFill>
                  <a:srgbClr val="CC0000"/>
                </a:solidFill>
                <a:latin typeface="Comic Sans MS" pitchFamily="66" charset="0"/>
              </a:rPr>
              <a:t> </a:t>
            </a:r>
            <a:r>
              <a:rPr lang="it-IT" sz="1400" b="1" dirty="0" err="1" smtClean="0">
                <a:solidFill>
                  <a:srgbClr val="CC0000"/>
                </a:solidFill>
                <a:latin typeface="Comic Sans MS" pitchFamily="66" charset="0"/>
              </a:rPr>
              <a:t>Fit</a:t>
            </a:r>
            <a:endParaRPr lang="it-IT" sz="1400" b="1" dirty="0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1043" name="Text Box 31"/>
          <p:cNvSpPr txBox="1">
            <a:spLocks noChangeArrowheads="1"/>
          </p:cNvSpPr>
          <p:nvPr/>
        </p:nvSpPr>
        <p:spPr bwMode="auto">
          <a:xfrm>
            <a:off x="3492500" y="3657600"/>
            <a:ext cx="774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cs typeface="Arial" charset="0"/>
              </a:rPr>
              <a:t>~</a:t>
            </a:r>
            <a:r>
              <a:rPr lang="it-IT" b="1" dirty="0" smtClean="0"/>
              <a:t>60%</a:t>
            </a:r>
            <a:endParaRPr lang="it-IT" b="1" dirty="0"/>
          </a:p>
          <a:p>
            <a:r>
              <a:rPr lang="en-US" b="1" dirty="0">
                <a:cs typeface="Arial" charset="0"/>
              </a:rPr>
              <a:t>~  </a:t>
            </a:r>
            <a:r>
              <a:rPr lang="it-IT" b="1" dirty="0" smtClean="0"/>
              <a:t>8%</a:t>
            </a:r>
            <a:endParaRPr lang="it-IT" b="1" dirty="0"/>
          </a:p>
        </p:txBody>
      </p:sp>
      <p:pic>
        <p:nvPicPr>
          <p:cNvPr id="1038" name="Picture 3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graphicFrame>
        <p:nvGraphicFramePr>
          <p:cNvPr id="35844" name="Object 44"/>
          <p:cNvGraphicFramePr>
            <a:graphicFrameLocks noChangeAspect="1"/>
          </p:cNvGraphicFramePr>
          <p:nvPr/>
        </p:nvGraphicFramePr>
        <p:xfrm>
          <a:off x="5562600" y="6292850"/>
          <a:ext cx="1524000" cy="488950"/>
        </p:xfrm>
        <a:graphic>
          <a:graphicData uri="http://schemas.openxmlformats.org/presentationml/2006/ole">
            <p:oleObj spid="_x0000_s35844" name="Equazione" r:id="rId7" imgW="1218960" imgH="431640" progId="Equation.3">
              <p:embed/>
            </p:oleObj>
          </a:graphicData>
        </a:graphic>
      </p:graphicFrame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3145242" y="609600"/>
            <a:ext cx="5998758" cy="584775"/>
          </a:xfrm>
          <a:prstGeom prst="rect">
            <a:avLst/>
          </a:prstGeom>
          <a:solidFill>
            <a:srgbClr val="CCFFCC"/>
          </a:solidFill>
          <a:ln w="317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C00000"/>
                </a:solidFill>
              </a:rPr>
              <a:t>Generic</a:t>
            </a:r>
            <a:r>
              <a:rPr lang="it-IT" sz="1600" b="1" dirty="0" smtClean="0">
                <a:solidFill>
                  <a:srgbClr val="C00000"/>
                </a:solidFill>
              </a:rPr>
              <a:t> New </a:t>
            </a:r>
            <a:r>
              <a:rPr lang="it-IT" sz="1600" b="1" dirty="0" err="1" smtClean="0">
                <a:solidFill>
                  <a:srgbClr val="C00000"/>
                </a:solidFill>
              </a:rPr>
              <a:t>Physics</a:t>
            </a:r>
            <a:r>
              <a:rPr lang="it-IT" sz="1600" b="1" dirty="0" smtClean="0">
                <a:solidFill>
                  <a:srgbClr val="C00000"/>
                </a:solidFill>
              </a:rPr>
              <a:t> (NP</a:t>
            </a:r>
            <a:r>
              <a:rPr lang="it-IT" sz="1600" b="1" dirty="0" smtClean="0">
                <a:solidFill>
                  <a:srgbClr val="0070C0"/>
                </a:solidFill>
              </a:rPr>
              <a:t>) </a:t>
            </a:r>
            <a:r>
              <a:rPr lang="it-IT" sz="1600" b="1" dirty="0" err="1" smtClean="0">
                <a:solidFill>
                  <a:srgbClr val="0070C0"/>
                </a:solidFill>
              </a:rPr>
              <a:t>is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allowed</a:t>
            </a:r>
            <a:r>
              <a:rPr lang="it-IT" sz="1600" b="1" dirty="0" smtClean="0">
                <a:solidFill>
                  <a:srgbClr val="0070C0"/>
                </a:solidFill>
              </a:rPr>
              <a:t> in </a:t>
            </a:r>
            <a:r>
              <a:rPr lang="it-IT" sz="1600" b="1" dirty="0" err="1" smtClean="0">
                <a:solidFill>
                  <a:srgbClr val="0070C0"/>
                </a:solidFill>
              </a:rPr>
              <a:t>all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C00000"/>
                </a:solidFill>
              </a:rPr>
              <a:t>loop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processes</a:t>
            </a:r>
            <a:endParaRPr lang="it-IT" sz="16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C00000"/>
                </a:solidFill>
              </a:rPr>
              <a:t>Only</a:t>
            </a:r>
            <a:r>
              <a:rPr lang="it-IT" sz="1600" b="1" dirty="0" smtClean="0">
                <a:solidFill>
                  <a:srgbClr val="C00000"/>
                </a:solidFill>
              </a:rPr>
              <a:t> </a:t>
            </a:r>
            <a:r>
              <a:rPr lang="it-IT" sz="1600" b="1" dirty="0" err="1" smtClean="0">
                <a:solidFill>
                  <a:srgbClr val="C00000"/>
                </a:solidFill>
              </a:rPr>
              <a:t>tree-level</a:t>
            </a:r>
            <a:r>
              <a:rPr lang="it-IT" sz="1600" b="1" dirty="0" smtClean="0">
                <a:solidFill>
                  <a:srgbClr val="C00000"/>
                </a:solidFill>
              </a:rPr>
              <a:t> </a:t>
            </a:r>
            <a:r>
              <a:rPr lang="it-IT" sz="1600" b="1" dirty="0" err="1" smtClean="0">
                <a:solidFill>
                  <a:srgbClr val="C00000"/>
                </a:solidFill>
              </a:rPr>
              <a:t>constraints</a:t>
            </a:r>
            <a:r>
              <a:rPr lang="it-IT" sz="1600" b="1" dirty="0" smtClean="0">
                <a:solidFill>
                  <a:srgbClr val="0070C0"/>
                </a:solidFill>
              </a:rPr>
              <a:t> are </a:t>
            </a:r>
            <a:r>
              <a:rPr lang="it-IT" sz="1600" b="1" dirty="0" err="1" smtClean="0">
                <a:solidFill>
                  <a:srgbClr val="0070C0"/>
                </a:solidFill>
              </a:rPr>
              <a:t>used</a:t>
            </a:r>
            <a:endParaRPr lang="it-IT" sz="1600" b="1" dirty="0" smtClean="0">
              <a:solidFill>
                <a:srgbClr val="0070C0"/>
              </a:solidFill>
            </a:endParaRP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228600" y="5334000"/>
            <a:ext cx="5796780" cy="584775"/>
          </a:xfrm>
          <a:prstGeom prst="rect">
            <a:avLst/>
          </a:prstGeom>
          <a:solidFill>
            <a:srgbClr val="CCFFCC"/>
          </a:solidFill>
          <a:ln w="317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smtClean="0">
                <a:solidFill>
                  <a:srgbClr val="002060"/>
                </a:solidFill>
              </a:rPr>
              <a:t>The </a:t>
            </a:r>
            <a:r>
              <a:rPr lang="it-IT" sz="1600" b="1" dirty="0" err="1" smtClean="0">
                <a:solidFill>
                  <a:srgbClr val="002060"/>
                </a:solidFill>
              </a:rPr>
              <a:t>results</a:t>
            </a:r>
            <a:r>
              <a:rPr lang="it-IT" sz="1600" b="1" dirty="0" smtClean="0">
                <a:solidFill>
                  <a:srgbClr val="002060"/>
                </a:solidFill>
              </a:rPr>
              <a:t> </a:t>
            </a:r>
            <a:r>
              <a:rPr lang="it-IT" sz="1600" b="1" dirty="0" err="1" smtClean="0">
                <a:solidFill>
                  <a:srgbClr val="002060"/>
                </a:solidFill>
              </a:rPr>
              <a:t>of</a:t>
            </a:r>
            <a:r>
              <a:rPr lang="it-IT" sz="1600" b="1" dirty="0" smtClean="0">
                <a:solidFill>
                  <a:srgbClr val="002060"/>
                </a:solidFill>
              </a:rPr>
              <a:t> the </a:t>
            </a:r>
            <a:r>
              <a:rPr lang="it-IT" sz="1600" b="1" dirty="0" err="1" smtClean="0">
                <a:solidFill>
                  <a:srgbClr val="C00000"/>
                </a:solidFill>
              </a:rPr>
              <a:t>Tree-Level</a:t>
            </a:r>
            <a:r>
              <a:rPr lang="it-IT" sz="1600" b="1" dirty="0" smtClean="0">
                <a:solidFill>
                  <a:srgbClr val="C00000"/>
                </a:solidFill>
              </a:rPr>
              <a:t> </a:t>
            </a:r>
            <a:r>
              <a:rPr lang="it-IT" sz="1600" b="1" dirty="0" err="1" smtClean="0">
                <a:solidFill>
                  <a:srgbClr val="C00000"/>
                </a:solidFill>
              </a:rPr>
              <a:t>Fit</a:t>
            </a:r>
            <a:r>
              <a:rPr lang="it-IT" sz="1600" b="1" dirty="0" smtClean="0">
                <a:solidFill>
                  <a:srgbClr val="C00000"/>
                </a:solidFill>
              </a:rPr>
              <a:t> </a:t>
            </a:r>
            <a:r>
              <a:rPr lang="it-IT" sz="1600" b="1" dirty="0" smtClean="0">
                <a:solidFill>
                  <a:srgbClr val="002060"/>
                </a:solidFill>
              </a:rPr>
              <a:t>are in </a:t>
            </a:r>
            <a:r>
              <a:rPr lang="it-IT" sz="1600" b="1" dirty="0" smtClean="0">
                <a:solidFill>
                  <a:srgbClr val="C00000"/>
                </a:solidFill>
              </a:rPr>
              <a:t>agreement</a:t>
            </a:r>
            <a:r>
              <a:rPr lang="it-IT" sz="1600" b="1" dirty="0" smtClean="0">
                <a:solidFill>
                  <a:srgbClr val="002060"/>
                </a:solidFill>
              </a:rPr>
              <a:t>,</a:t>
            </a:r>
          </a:p>
          <a:p>
            <a:r>
              <a:rPr lang="it-IT" sz="1600" b="1" dirty="0" smtClean="0">
                <a:solidFill>
                  <a:srgbClr val="C00000"/>
                </a:solidFill>
              </a:rPr>
              <a:t> </a:t>
            </a:r>
            <a:r>
              <a:rPr lang="it-IT" sz="1600" b="1" dirty="0" err="1" smtClean="0">
                <a:solidFill>
                  <a:srgbClr val="002060"/>
                </a:solidFill>
              </a:rPr>
              <a:t>with</a:t>
            </a:r>
            <a:r>
              <a:rPr lang="it-IT" sz="1600" b="1" dirty="0" smtClean="0">
                <a:solidFill>
                  <a:srgbClr val="002060"/>
                </a:solidFill>
              </a:rPr>
              <a:t> </a:t>
            </a:r>
            <a:r>
              <a:rPr lang="it-IT" sz="1600" b="1" dirty="0" err="1" smtClean="0">
                <a:solidFill>
                  <a:srgbClr val="002060"/>
                </a:solidFill>
              </a:rPr>
              <a:t>larger</a:t>
            </a:r>
            <a:r>
              <a:rPr lang="it-IT" sz="1600" b="1" dirty="0" smtClean="0">
                <a:solidFill>
                  <a:srgbClr val="002060"/>
                </a:solidFill>
              </a:rPr>
              <a:t> </a:t>
            </a:r>
            <a:r>
              <a:rPr lang="it-IT" sz="1600" b="1" dirty="0" err="1" smtClean="0">
                <a:solidFill>
                  <a:srgbClr val="002060"/>
                </a:solidFill>
              </a:rPr>
              <a:t>uncertainties</a:t>
            </a:r>
            <a:r>
              <a:rPr lang="it-IT" sz="1600" b="1" dirty="0" smtClean="0">
                <a:solidFill>
                  <a:srgbClr val="002060"/>
                </a:solidFill>
              </a:rPr>
              <a:t>, </a:t>
            </a:r>
            <a:r>
              <a:rPr lang="it-IT" sz="1600" b="1" dirty="0" err="1" smtClean="0">
                <a:solidFill>
                  <a:srgbClr val="002060"/>
                </a:solidFill>
              </a:rPr>
              <a:t>with</a:t>
            </a:r>
            <a:r>
              <a:rPr lang="it-IT" sz="1600" b="1" dirty="0" smtClean="0">
                <a:solidFill>
                  <a:srgbClr val="002060"/>
                </a:solidFill>
              </a:rPr>
              <a:t> the </a:t>
            </a:r>
            <a:r>
              <a:rPr lang="it-IT" sz="1600" b="1" dirty="0" err="1" smtClean="0">
                <a:solidFill>
                  <a:srgbClr val="002060"/>
                </a:solidFill>
              </a:rPr>
              <a:t>results</a:t>
            </a:r>
            <a:r>
              <a:rPr lang="it-IT" sz="1600" b="1" dirty="0" smtClean="0">
                <a:solidFill>
                  <a:srgbClr val="002060"/>
                </a:solidFill>
              </a:rPr>
              <a:t> </a:t>
            </a:r>
            <a:r>
              <a:rPr lang="it-IT" sz="1600" b="1" dirty="0" err="1" smtClean="0">
                <a:solidFill>
                  <a:srgbClr val="002060"/>
                </a:solidFill>
              </a:rPr>
              <a:t>from</a:t>
            </a:r>
            <a:r>
              <a:rPr lang="it-IT" sz="1600" b="1" dirty="0" smtClean="0">
                <a:solidFill>
                  <a:srgbClr val="002060"/>
                </a:solidFill>
              </a:rPr>
              <a:t> the</a:t>
            </a:r>
            <a:r>
              <a:rPr lang="it-IT" sz="1600" b="1" dirty="0" smtClean="0">
                <a:solidFill>
                  <a:srgbClr val="C00000"/>
                </a:solidFill>
              </a:rPr>
              <a:t> SM </a:t>
            </a:r>
            <a:r>
              <a:rPr lang="it-IT" sz="1600" b="1" dirty="0" err="1" smtClean="0">
                <a:solidFill>
                  <a:srgbClr val="C00000"/>
                </a:solidFill>
              </a:rPr>
              <a:t>Fit</a:t>
            </a:r>
            <a:endParaRPr lang="it-IT" sz="1600" b="1" dirty="0" smtClean="0">
              <a:solidFill>
                <a:srgbClr val="0070C0"/>
              </a:solidFill>
            </a:endParaRPr>
          </a:p>
        </p:txBody>
      </p:sp>
      <p:cxnSp>
        <p:nvCxnSpPr>
          <p:cNvPr id="29" name="Connettore 2 28"/>
          <p:cNvCxnSpPr/>
          <p:nvPr/>
        </p:nvCxnSpPr>
        <p:spPr>
          <a:xfrm rot="16200000" flipH="1">
            <a:off x="5219700" y="5981700"/>
            <a:ext cx="533400" cy="15240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0" y="914400"/>
            <a:ext cx="2231893" cy="707886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de-DE" sz="2000" b="1" dirty="0">
                <a:solidFill>
                  <a:srgbClr val="3333CC"/>
                </a:solidFill>
              </a:rPr>
              <a:t>Master </a:t>
            </a:r>
            <a:r>
              <a:rPr lang="de-DE" sz="2000" b="1" dirty="0" err="1" smtClean="0">
                <a:solidFill>
                  <a:srgbClr val="3333CC"/>
                </a:solidFill>
              </a:rPr>
              <a:t>Formula</a:t>
            </a:r>
            <a:endParaRPr lang="de-DE" sz="2000" b="1" dirty="0" smtClean="0">
              <a:solidFill>
                <a:srgbClr val="3333CC"/>
              </a:solidFill>
            </a:endParaRPr>
          </a:p>
          <a:p>
            <a:pPr algn="ctr"/>
            <a:r>
              <a:rPr lang="de-DE" sz="2000" b="1" dirty="0" err="1" smtClean="0">
                <a:solidFill>
                  <a:srgbClr val="3333CC"/>
                </a:solidFill>
              </a:rPr>
              <a:t>for</a:t>
            </a:r>
            <a:r>
              <a:rPr lang="de-DE" sz="2000" b="1" dirty="0" smtClean="0">
                <a:solidFill>
                  <a:srgbClr val="3333CC"/>
                </a:solidFill>
              </a:rPr>
              <a:t> </a:t>
            </a:r>
            <a:r>
              <a:rPr lang="de-DE" sz="2000" b="1" dirty="0" err="1">
                <a:solidFill>
                  <a:srgbClr val="3333CC"/>
                </a:solidFill>
              </a:rPr>
              <a:t>Weak</a:t>
            </a:r>
            <a:r>
              <a:rPr lang="de-DE" sz="2000" b="1" dirty="0">
                <a:solidFill>
                  <a:srgbClr val="3333CC"/>
                </a:solidFill>
              </a:rPr>
              <a:t> </a:t>
            </a:r>
            <a:r>
              <a:rPr lang="de-DE" sz="2000" b="1" dirty="0" err="1">
                <a:solidFill>
                  <a:srgbClr val="3333CC"/>
                </a:solidFill>
              </a:rPr>
              <a:t>Decays</a:t>
            </a:r>
            <a:endParaRPr lang="de-DE" sz="2000" b="1" dirty="0">
              <a:solidFill>
                <a:srgbClr val="3333CC"/>
              </a:solidFill>
            </a:endParaRPr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46038" y="3770313"/>
            <a:ext cx="9097962" cy="947737"/>
          </a:xfrm>
          <a:prstGeom prst="rect">
            <a:avLst/>
          </a:prstGeom>
          <a:solidFill>
            <a:srgbClr val="FFFFCC"/>
          </a:solidFill>
          <a:ln w="31750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b="1"/>
              <a:t>F</a:t>
            </a:r>
            <a:r>
              <a:rPr lang="de-DE" b="1" baseline="30000"/>
              <a:t>i</a:t>
            </a:r>
            <a:r>
              <a:rPr lang="de-DE" b="1"/>
              <a:t>´s: </a:t>
            </a:r>
            <a:r>
              <a:rPr lang="de-DE" b="1">
                <a:solidFill>
                  <a:srgbClr val="3333CC"/>
                </a:solidFill>
              </a:rPr>
              <a:t>short-distance Loop Functions (Penguins, Boxes) </a:t>
            </a:r>
            <a:r>
              <a:rPr lang="de-DE" b="1"/>
              <a:t>[from perturbation theory]</a:t>
            </a:r>
          </a:p>
          <a:p>
            <a:r>
              <a:rPr lang="de-DE" b="1">
                <a:latin typeface="Symbol" pitchFamily="18" charset="2"/>
              </a:rPr>
              <a:t>(h</a:t>
            </a:r>
            <a:r>
              <a:rPr lang="de-DE" b="1" baseline="40000"/>
              <a:t>i</a:t>
            </a:r>
            <a:r>
              <a:rPr lang="de-DE" b="1" baseline="-40000"/>
              <a:t>QCD</a:t>
            </a:r>
            <a:r>
              <a:rPr lang="de-DE" b="1"/>
              <a:t>)´s: </a:t>
            </a:r>
            <a:r>
              <a:rPr lang="de-DE" b="1">
                <a:solidFill>
                  <a:srgbClr val="3333CC"/>
                </a:solidFill>
              </a:rPr>
              <a:t>QCD corrections </a:t>
            </a:r>
            <a:r>
              <a:rPr lang="de-DE" b="1"/>
              <a:t>[from RG improved perturbation theory]</a:t>
            </a:r>
          </a:p>
          <a:p>
            <a:r>
              <a:rPr lang="de-DE" b="1"/>
              <a:t>B</a:t>
            </a:r>
            <a:r>
              <a:rPr lang="de-DE" b="1" baseline="-25000"/>
              <a:t>i</a:t>
            </a:r>
            <a:r>
              <a:rPr lang="de-DE" b="1"/>
              <a:t>´s: </a:t>
            </a:r>
            <a:r>
              <a:rPr lang="de-DE" b="1">
                <a:solidFill>
                  <a:srgbClr val="3333CC"/>
                </a:solidFill>
              </a:rPr>
              <a:t>long-distance Parameters </a:t>
            </a:r>
            <a:r>
              <a:rPr lang="de-DE" b="1"/>
              <a:t>[the most uncertain: from experiments, Lattice, …]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0" y="4953000"/>
            <a:ext cx="91757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2000" b="1">
                <a:solidFill>
                  <a:srgbClr val="CC0066"/>
                </a:solidFill>
              </a:rPr>
              <a:t>CMFV:</a:t>
            </a:r>
            <a:r>
              <a:rPr lang="de-DE" b="1">
                <a:solidFill>
                  <a:srgbClr val="CC0066"/>
                </a:solidFill>
              </a:rPr>
              <a:t> </a:t>
            </a:r>
            <a:r>
              <a:rPr lang="de-DE" b="1"/>
              <a:t>(pragmatic approach)</a:t>
            </a:r>
            <a:r>
              <a:rPr lang="de-DE" b="1">
                <a:solidFill>
                  <a:srgbClr val="CC0066"/>
                </a:solidFill>
              </a:rPr>
              <a:t> a CMFV Model has to satisfy two constraints:</a:t>
            </a:r>
          </a:p>
          <a:p>
            <a:r>
              <a:rPr lang="de-DE" b="1">
                <a:solidFill>
                  <a:srgbClr val="CC0066"/>
                </a:solidFill>
              </a:rPr>
              <a:t>the only source of flavour-violation is the CKM, the only operators are the SM ones</a:t>
            </a:r>
          </a:p>
          <a:p>
            <a:r>
              <a:rPr lang="de-DE" b="1">
                <a:solidFill>
                  <a:srgbClr val="CC0066"/>
                </a:solidFill>
              </a:rPr>
              <a:t>                                                                                                </a:t>
            </a:r>
            <a:r>
              <a:rPr lang="de-DE" sz="1400" b="1">
                <a:solidFill>
                  <a:srgbClr val="777777"/>
                </a:solidFill>
              </a:rPr>
              <a:t>[A.J. Buras et al., hep-ph/0007085]</a:t>
            </a:r>
          </a:p>
          <a:p>
            <a:r>
              <a:rPr lang="de-DE" b="1">
                <a:solidFill>
                  <a:srgbClr val="9900FF"/>
                </a:solidFill>
              </a:rPr>
              <a:t>MFV: </a:t>
            </a:r>
            <a:r>
              <a:rPr lang="de-DE" b="1"/>
              <a:t>(top-down approach)</a:t>
            </a:r>
            <a:r>
              <a:rPr lang="de-DE" b="1">
                <a:solidFill>
                  <a:srgbClr val="9900FF"/>
                </a:solidFill>
              </a:rPr>
              <a:t> in building a MFV Model the SM Yukawa couplings</a:t>
            </a:r>
          </a:p>
          <a:p>
            <a:r>
              <a:rPr lang="de-DE" b="1">
                <a:solidFill>
                  <a:srgbClr val="9900FF"/>
                </a:solidFill>
              </a:rPr>
              <a:t>are the only </a:t>
            </a:r>
            <a:r>
              <a:rPr lang="de-DE" b="1" i="1">
                <a:solidFill>
                  <a:srgbClr val="9900FF"/>
                </a:solidFill>
              </a:rPr>
              <a:t>building-blocks</a:t>
            </a:r>
            <a:r>
              <a:rPr lang="de-DE" b="1">
                <a:solidFill>
                  <a:srgbClr val="9900FF"/>
                </a:solidFill>
              </a:rPr>
              <a:t> of flavour violation </a:t>
            </a:r>
            <a:r>
              <a:rPr lang="de-DE" sz="1400" b="1">
                <a:solidFill>
                  <a:srgbClr val="777777"/>
                </a:solidFill>
              </a:rPr>
              <a:t>[G.D´Ambrosio et al., hep-ph/0207036]</a:t>
            </a:r>
          </a:p>
          <a:p>
            <a:r>
              <a:rPr lang="de-DE" sz="2000" b="1">
                <a:solidFill>
                  <a:srgbClr val="008000"/>
                </a:solidFill>
              </a:rPr>
              <a:t>General NP beyond MFV:</a:t>
            </a:r>
            <a:r>
              <a:rPr lang="de-DE" b="1">
                <a:solidFill>
                  <a:srgbClr val="008000"/>
                </a:solidFill>
              </a:rPr>
              <a:t> new sources of flavour violation (V</a:t>
            </a:r>
            <a:r>
              <a:rPr lang="de-DE" b="1" baseline="40000">
                <a:solidFill>
                  <a:srgbClr val="008000"/>
                </a:solidFill>
              </a:rPr>
              <a:t>i</a:t>
            </a:r>
            <a:r>
              <a:rPr lang="de-DE" b="1" baseline="-40000">
                <a:solidFill>
                  <a:srgbClr val="008000"/>
                </a:solidFill>
              </a:rPr>
              <a:t>NEW</a:t>
            </a:r>
            <a:r>
              <a:rPr lang="de-DE" b="1">
                <a:solidFill>
                  <a:srgbClr val="008000"/>
                </a:solidFill>
              </a:rPr>
              <a:t>) can appear</a:t>
            </a:r>
          </a:p>
        </p:txBody>
      </p:sp>
      <p:grpSp>
        <p:nvGrpSpPr>
          <p:cNvPr id="2" name="Gruppo 18"/>
          <p:cNvGrpSpPr/>
          <p:nvPr/>
        </p:nvGrpSpPr>
        <p:grpSpPr>
          <a:xfrm>
            <a:off x="0" y="838200"/>
            <a:ext cx="9239250" cy="2819400"/>
            <a:chOff x="0" y="533400"/>
            <a:chExt cx="9239250" cy="2819400"/>
          </a:xfrm>
        </p:grpSpPr>
        <p:graphicFrame>
          <p:nvGraphicFramePr>
            <p:cNvPr id="65541" name="Object 5"/>
            <p:cNvGraphicFramePr>
              <a:graphicFrameLocks noChangeAspect="1"/>
            </p:cNvGraphicFramePr>
            <p:nvPr/>
          </p:nvGraphicFramePr>
          <p:xfrm>
            <a:off x="0" y="2133600"/>
            <a:ext cx="7543800" cy="1114425"/>
          </p:xfrm>
          <a:graphic>
            <a:graphicData uri="http://schemas.openxmlformats.org/presentationml/2006/ole">
              <p:oleObj spid="_x0000_s55298" name="Equation" r:id="rId3" imgW="3784320" imgH="558720" progId="Equation.3">
                <p:embed/>
              </p:oleObj>
            </a:graphicData>
          </a:graphic>
        </p:graphicFrame>
        <p:sp>
          <p:nvSpPr>
            <p:cNvPr id="65542" name="Text Box 6"/>
            <p:cNvSpPr txBox="1">
              <a:spLocks noChangeArrowheads="1"/>
            </p:cNvSpPr>
            <p:nvPr/>
          </p:nvSpPr>
          <p:spPr bwMode="auto">
            <a:xfrm>
              <a:off x="1524000" y="1401763"/>
              <a:ext cx="3413125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de-DE" sz="1400" b="1">
                  <a:solidFill>
                    <a:srgbClr val="CC0066"/>
                  </a:solidFill>
                </a:rPr>
                <a:t>Constrained Minimal Flavour Violation</a:t>
              </a:r>
            </a:p>
            <a:p>
              <a:pPr algn="ctr"/>
              <a:r>
                <a:rPr lang="de-DE" b="1">
                  <a:solidFill>
                    <a:srgbClr val="CC0066"/>
                  </a:solidFill>
                </a:rPr>
                <a:t>(CMFV)</a:t>
              </a:r>
            </a:p>
          </p:txBody>
        </p:sp>
        <p:sp>
          <p:nvSpPr>
            <p:cNvPr id="65543" name="Text Box 7"/>
            <p:cNvSpPr txBox="1">
              <a:spLocks noChangeArrowheads="1"/>
            </p:cNvSpPr>
            <p:nvPr/>
          </p:nvSpPr>
          <p:spPr bwMode="auto">
            <a:xfrm>
              <a:off x="3040063" y="533400"/>
              <a:ext cx="3157537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de-DE" sz="1400" b="1">
                  <a:solidFill>
                    <a:srgbClr val="3333CC"/>
                  </a:solidFill>
                </a:rPr>
                <a:t>(</a:t>
              </a:r>
              <a:r>
                <a:rPr lang="de-DE" sz="1400" b="1">
                  <a:solidFill>
                    <a:srgbClr val="9900FF"/>
                  </a:solidFill>
                </a:rPr>
                <a:t>General) Minimal Flavour Violation</a:t>
              </a:r>
            </a:p>
            <a:p>
              <a:pPr algn="ctr"/>
              <a:r>
                <a:rPr lang="de-DE" b="1">
                  <a:solidFill>
                    <a:srgbClr val="9900FF"/>
                  </a:solidFill>
                </a:rPr>
                <a:t>(MFV)</a:t>
              </a:r>
            </a:p>
          </p:txBody>
        </p:sp>
        <p:sp>
          <p:nvSpPr>
            <p:cNvPr id="65544" name="Text Box 8"/>
            <p:cNvSpPr txBox="1">
              <a:spLocks noChangeArrowheads="1"/>
            </p:cNvSpPr>
            <p:nvPr/>
          </p:nvSpPr>
          <p:spPr bwMode="auto">
            <a:xfrm>
              <a:off x="7543800" y="2316163"/>
              <a:ext cx="1695450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de-DE" sz="1400" b="1">
                  <a:solidFill>
                    <a:srgbClr val="008000"/>
                  </a:solidFill>
                </a:rPr>
                <a:t>Most General NP</a:t>
              </a:r>
            </a:p>
            <a:p>
              <a:pPr algn="ctr"/>
              <a:r>
                <a:rPr lang="de-DE" b="1">
                  <a:solidFill>
                    <a:srgbClr val="008000"/>
                  </a:solidFill>
                </a:rPr>
                <a:t>(beyond MFV</a:t>
              </a:r>
              <a:r>
                <a:rPr lang="de-DE" b="1"/>
                <a:t>)</a:t>
              </a:r>
            </a:p>
          </p:txBody>
        </p:sp>
        <p:sp>
          <p:nvSpPr>
            <p:cNvPr id="65545" name="AutoShape 9"/>
            <p:cNvSpPr>
              <a:spLocks/>
            </p:cNvSpPr>
            <p:nvPr/>
          </p:nvSpPr>
          <p:spPr bwMode="auto">
            <a:xfrm>
              <a:off x="7467600" y="2057400"/>
              <a:ext cx="152400" cy="1295400"/>
            </a:xfrm>
            <a:prstGeom prst="rightBrace">
              <a:avLst>
                <a:gd name="adj1" fmla="val 70833"/>
                <a:gd name="adj2" fmla="val 50000"/>
              </a:avLst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5547" name="AutoShape 11"/>
            <p:cNvSpPr>
              <a:spLocks/>
            </p:cNvSpPr>
            <p:nvPr/>
          </p:nvSpPr>
          <p:spPr bwMode="auto">
            <a:xfrm rot="16200000">
              <a:off x="3048000" y="457200"/>
              <a:ext cx="228600" cy="3124200"/>
            </a:xfrm>
            <a:prstGeom prst="rightBrace">
              <a:avLst>
                <a:gd name="adj1" fmla="val 113889"/>
                <a:gd name="adj2" fmla="val 50000"/>
              </a:avLst>
            </a:prstGeom>
            <a:noFill/>
            <a:ln w="25400">
              <a:solidFill>
                <a:srgbClr val="CC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5548" name="AutoShape 12"/>
            <p:cNvSpPr>
              <a:spLocks/>
            </p:cNvSpPr>
            <p:nvPr/>
          </p:nvSpPr>
          <p:spPr bwMode="auto">
            <a:xfrm rot="16200000">
              <a:off x="4343400" y="-1676400"/>
              <a:ext cx="381000" cy="5867400"/>
            </a:xfrm>
            <a:prstGeom prst="rightBrace">
              <a:avLst>
                <a:gd name="adj1" fmla="val 128333"/>
                <a:gd name="adj2" fmla="val 50000"/>
              </a:avLst>
            </a:prstGeom>
            <a:noFill/>
            <a:ln w="25400">
              <a:solidFill>
                <a:srgbClr val="99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5552" name="Text Box 16"/>
            <p:cNvSpPr txBox="1">
              <a:spLocks noChangeArrowheads="1"/>
            </p:cNvSpPr>
            <p:nvPr/>
          </p:nvSpPr>
          <p:spPr bwMode="auto">
            <a:xfrm>
              <a:off x="4887913" y="762000"/>
              <a:ext cx="326548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de-DE" sz="1400" b="1">
                  <a:solidFill>
                    <a:srgbClr val="777777"/>
                  </a:solidFill>
                </a:rPr>
                <a:t>G.D´Ambrosio et al., hep-ph/0207036</a:t>
              </a:r>
            </a:p>
          </p:txBody>
        </p:sp>
        <p:sp>
          <p:nvSpPr>
            <p:cNvPr id="65553" name="Text Box 17"/>
            <p:cNvSpPr txBox="1">
              <a:spLocks noChangeArrowheads="1"/>
            </p:cNvSpPr>
            <p:nvPr/>
          </p:nvSpPr>
          <p:spPr bwMode="auto">
            <a:xfrm>
              <a:off x="3657600" y="1676400"/>
              <a:ext cx="28908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de-DE" sz="1400" b="1">
                  <a:solidFill>
                    <a:srgbClr val="777777"/>
                  </a:solidFill>
                </a:rPr>
                <a:t>A.J.Buras et al., hep-ph/0007085</a:t>
              </a:r>
            </a:p>
          </p:txBody>
        </p:sp>
      </p:grp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514600" y="0"/>
            <a:ext cx="4685963" cy="369332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CC0000"/>
                </a:solidFill>
              </a:rPr>
              <a:t>The </a:t>
            </a:r>
            <a:r>
              <a:rPr lang="it-IT" b="1" dirty="0" smtClean="0">
                <a:solidFill>
                  <a:srgbClr val="CC0000"/>
                </a:solidFill>
              </a:rPr>
              <a:t> Universal </a:t>
            </a:r>
            <a:r>
              <a:rPr lang="it-IT" b="1" dirty="0" err="1" smtClean="0">
                <a:solidFill>
                  <a:srgbClr val="CC0000"/>
                </a:solidFill>
              </a:rPr>
              <a:t>Unitarity</a:t>
            </a:r>
            <a:r>
              <a:rPr lang="it-IT" b="1" dirty="0" smtClean="0">
                <a:solidFill>
                  <a:srgbClr val="CC0000"/>
                </a:solidFill>
              </a:rPr>
              <a:t> </a:t>
            </a:r>
            <a:r>
              <a:rPr lang="it-IT" b="1" dirty="0" err="1" smtClean="0">
                <a:solidFill>
                  <a:srgbClr val="CC0000"/>
                </a:solidFill>
              </a:rPr>
              <a:t>Triangle</a:t>
            </a:r>
            <a:r>
              <a:rPr lang="it-IT" b="1" dirty="0" smtClean="0">
                <a:solidFill>
                  <a:srgbClr val="CC0000"/>
                </a:solidFill>
              </a:rPr>
              <a:t>(UUT) </a:t>
            </a:r>
            <a:r>
              <a:rPr lang="it-IT" b="1" dirty="0" err="1" smtClean="0">
                <a:solidFill>
                  <a:srgbClr val="CC0000"/>
                </a:solidFill>
              </a:rPr>
              <a:t>Fit</a:t>
            </a:r>
            <a:endParaRPr lang="it-IT" b="1" dirty="0">
              <a:solidFill>
                <a:srgbClr val="CC0000"/>
              </a:solidFill>
            </a:endParaRPr>
          </a:p>
        </p:txBody>
      </p:sp>
      <p:pic>
        <p:nvPicPr>
          <p:cNvPr id="17" name="Picture 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609600" y="499646"/>
            <a:ext cx="8534400" cy="338554"/>
          </a:xfrm>
          <a:prstGeom prst="rect">
            <a:avLst/>
          </a:prstGeom>
          <a:solidFill>
            <a:srgbClr val="CCFFCC"/>
          </a:solidFill>
          <a:ln w="31750">
            <a:solidFill>
              <a:schemeClr val="hlink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it-IT" sz="1600" b="1" dirty="0" smtClean="0">
                <a:solidFill>
                  <a:srgbClr val="0070C0"/>
                </a:solidFill>
              </a:rPr>
              <a:t>NP </a:t>
            </a:r>
            <a:r>
              <a:rPr lang="it-IT" sz="1600" b="1" dirty="0" err="1" smtClean="0">
                <a:solidFill>
                  <a:srgbClr val="0070C0"/>
                </a:solidFill>
              </a:rPr>
              <a:t>is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assumed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to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be</a:t>
            </a:r>
            <a:r>
              <a:rPr lang="it-IT" sz="1600" b="1" dirty="0" smtClean="0">
                <a:solidFill>
                  <a:srgbClr val="0070C0"/>
                </a:solidFill>
              </a:rPr>
              <a:t> Minimal </a:t>
            </a:r>
            <a:r>
              <a:rPr lang="it-IT" sz="1600" b="1" dirty="0" err="1" smtClean="0">
                <a:solidFill>
                  <a:srgbClr val="0070C0"/>
                </a:solidFill>
              </a:rPr>
              <a:t>Flavour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Violating</a:t>
            </a:r>
            <a:r>
              <a:rPr lang="it-IT" sz="1600" b="1" dirty="0" smtClean="0">
                <a:solidFill>
                  <a:srgbClr val="0070C0"/>
                </a:solidFill>
              </a:rPr>
              <a:t> (MFV) (i.e. </a:t>
            </a:r>
            <a:r>
              <a:rPr lang="it-IT" sz="1600" b="1" dirty="0" err="1" smtClean="0">
                <a:solidFill>
                  <a:srgbClr val="0070C0"/>
                </a:solidFill>
              </a:rPr>
              <a:t>ruled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by</a:t>
            </a:r>
            <a:r>
              <a:rPr lang="it-IT" sz="1600" b="1" dirty="0" smtClean="0">
                <a:solidFill>
                  <a:srgbClr val="0070C0"/>
                </a:solidFill>
              </a:rPr>
              <a:t> the CKM </a:t>
            </a:r>
            <a:r>
              <a:rPr lang="it-IT" sz="1600" b="1" dirty="0" err="1" smtClean="0">
                <a:solidFill>
                  <a:srgbClr val="0070C0"/>
                </a:solidFill>
              </a:rPr>
              <a:t>couplings</a:t>
            </a:r>
            <a:r>
              <a:rPr lang="it-IT" sz="1600" b="1" dirty="0" smtClean="0">
                <a:solidFill>
                  <a:srgbClr val="0070C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228975"/>
            <a:ext cx="3429000" cy="362902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1399247" y="152400"/>
            <a:ext cx="6288709" cy="338554"/>
          </a:xfrm>
          <a:prstGeom prst="rect">
            <a:avLst/>
          </a:prstGeom>
          <a:solidFill>
            <a:srgbClr val="CCFFCC"/>
          </a:solidFill>
          <a:ln w="317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it-IT" sz="1600" b="1" dirty="0" err="1" smtClean="0">
                <a:solidFill>
                  <a:srgbClr val="0070C0"/>
                </a:solidFill>
              </a:rPr>
              <a:t>Within</a:t>
            </a:r>
            <a:r>
              <a:rPr lang="it-IT" sz="1600" b="1" dirty="0" smtClean="0">
                <a:solidFill>
                  <a:srgbClr val="0070C0"/>
                </a:solidFill>
              </a:rPr>
              <a:t> MFV the </a:t>
            </a:r>
            <a:r>
              <a:rPr lang="it-IT" sz="1600" b="1" dirty="0" err="1" smtClean="0">
                <a:solidFill>
                  <a:srgbClr val="0070C0"/>
                </a:solidFill>
              </a:rPr>
              <a:t>following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observables</a:t>
            </a:r>
            <a:r>
              <a:rPr lang="it-IT" sz="1600" b="1" dirty="0" smtClean="0">
                <a:solidFill>
                  <a:srgbClr val="0070C0"/>
                </a:solidFill>
              </a:rPr>
              <a:t> are </a:t>
            </a:r>
            <a:r>
              <a:rPr lang="it-IT" sz="1600" b="1" dirty="0" err="1" smtClean="0">
                <a:solidFill>
                  <a:srgbClr val="0070C0"/>
                </a:solidFill>
              </a:rPr>
              <a:t>not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affected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by</a:t>
            </a:r>
            <a:r>
              <a:rPr lang="it-IT" sz="1600" b="1" dirty="0" smtClean="0">
                <a:solidFill>
                  <a:srgbClr val="0070C0"/>
                </a:solidFill>
              </a:rPr>
              <a:t> NP:</a:t>
            </a:r>
          </a:p>
        </p:txBody>
      </p:sp>
      <p:graphicFrame>
        <p:nvGraphicFramePr>
          <p:cNvPr id="36869" name="Object 16"/>
          <p:cNvGraphicFramePr>
            <a:graphicFrameLocks noChangeAspect="1"/>
          </p:cNvGraphicFramePr>
          <p:nvPr/>
        </p:nvGraphicFramePr>
        <p:xfrm>
          <a:off x="2895600" y="609600"/>
          <a:ext cx="2952750" cy="1190625"/>
        </p:xfrm>
        <a:graphic>
          <a:graphicData uri="http://schemas.openxmlformats.org/presentationml/2006/ole">
            <p:oleObj spid="_x0000_s36869" name="Equazione" r:id="rId4" imgW="1765080" imgH="711000" progId="Equation.3">
              <p:embed/>
            </p:oleObj>
          </a:graphicData>
        </a:graphic>
      </p:graphicFrame>
      <p:graphicFrame>
        <p:nvGraphicFramePr>
          <p:cNvPr id="36870" name="Object 16"/>
          <p:cNvGraphicFramePr>
            <a:graphicFrameLocks noChangeAspect="1"/>
          </p:cNvGraphicFramePr>
          <p:nvPr/>
        </p:nvGraphicFramePr>
        <p:xfrm>
          <a:off x="6850063" y="2092325"/>
          <a:ext cx="1379537" cy="466725"/>
        </p:xfrm>
        <a:graphic>
          <a:graphicData uri="http://schemas.openxmlformats.org/presentationml/2006/ole">
            <p:oleObj spid="_x0000_s36870" name="Equazione" r:id="rId5" imgW="825480" imgH="279360" progId="Equation.3">
              <p:embed/>
            </p:oleObj>
          </a:graphicData>
        </a:graphic>
      </p:graphicFrame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1865814" y="2133600"/>
            <a:ext cx="4839786" cy="338554"/>
          </a:xfrm>
          <a:prstGeom prst="rect">
            <a:avLst/>
          </a:prstGeom>
          <a:solidFill>
            <a:srgbClr val="CCFFCC"/>
          </a:solidFill>
          <a:ln w="317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it-IT" sz="1600" b="1" dirty="0" smtClean="0">
                <a:solidFill>
                  <a:srgbClr val="0070C0"/>
                </a:solidFill>
              </a:rPr>
              <a:t>The </a:t>
            </a:r>
            <a:r>
              <a:rPr lang="it-IT" sz="1600" b="1" dirty="0" err="1" smtClean="0">
                <a:solidFill>
                  <a:srgbClr val="0070C0"/>
                </a:solidFill>
              </a:rPr>
              <a:t>constraints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excluded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from</a:t>
            </a:r>
            <a:r>
              <a:rPr lang="it-IT" sz="1600" b="1" dirty="0" smtClean="0">
                <a:solidFill>
                  <a:srgbClr val="0070C0"/>
                </a:solidFill>
              </a:rPr>
              <a:t> the </a:t>
            </a:r>
            <a:r>
              <a:rPr lang="it-IT" sz="1600" b="1" dirty="0" err="1" smtClean="0">
                <a:solidFill>
                  <a:srgbClr val="0070C0"/>
                </a:solidFill>
              </a:rPr>
              <a:t>analysis</a:t>
            </a:r>
            <a:r>
              <a:rPr lang="it-IT" sz="1600" b="1" dirty="0" smtClean="0">
                <a:solidFill>
                  <a:srgbClr val="0070C0"/>
                </a:solidFill>
              </a:rPr>
              <a:t> are:</a:t>
            </a:r>
          </a:p>
        </p:txBody>
      </p:sp>
      <p:grpSp>
        <p:nvGrpSpPr>
          <p:cNvPr id="39" name="Gruppo 38"/>
          <p:cNvGrpSpPr/>
          <p:nvPr/>
        </p:nvGrpSpPr>
        <p:grpSpPr>
          <a:xfrm>
            <a:off x="3581400" y="5835650"/>
            <a:ext cx="1600200" cy="641350"/>
            <a:chOff x="2667000" y="3657600"/>
            <a:chExt cx="1600200" cy="641350"/>
          </a:xfrm>
        </p:grpSpPr>
        <p:sp>
          <p:nvSpPr>
            <p:cNvPr id="30" name="Line 32"/>
            <p:cNvSpPr>
              <a:spLocks noChangeShapeType="1"/>
            </p:cNvSpPr>
            <p:nvPr/>
          </p:nvSpPr>
          <p:spPr bwMode="auto">
            <a:xfrm>
              <a:off x="2667000" y="3886200"/>
              <a:ext cx="914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1" name="Line 33"/>
            <p:cNvSpPr>
              <a:spLocks noChangeShapeType="1"/>
            </p:cNvSpPr>
            <p:nvPr/>
          </p:nvSpPr>
          <p:spPr bwMode="auto">
            <a:xfrm>
              <a:off x="2667000" y="4114800"/>
              <a:ext cx="914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3" name="Text Box 31"/>
            <p:cNvSpPr txBox="1">
              <a:spLocks noChangeArrowheads="1"/>
            </p:cNvSpPr>
            <p:nvPr/>
          </p:nvSpPr>
          <p:spPr bwMode="auto">
            <a:xfrm>
              <a:off x="3492500" y="3657600"/>
              <a:ext cx="77470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cs typeface="Arial" charset="0"/>
                </a:rPr>
                <a:t>~</a:t>
              </a:r>
              <a:r>
                <a:rPr lang="it-IT" b="1" dirty="0" smtClean="0"/>
                <a:t>20%</a:t>
              </a:r>
              <a:endParaRPr lang="it-IT" b="1" dirty="0"/>
            </a:p>
            <a:p>
              <a:r>
                <a:rPr lang="en-US" b="1" dirty="0">
                  <a:cs typeface="Arial" charset="0"/>
                </a:rPr>
                <a:t>~  </a:t>
              </a:r>
              <a:r>
                <a:rPr lang="it-IT" b="1" dirty="0" smtClean="0"/>
                <a:t>4%</a:t>
              </a:r>
              <a:endParaRPr lang="it-IT" b="1" dirty="0"/>
            </a:p>
          </p:txBody>
        </p:sp>
      </p:grpSp>
      <p:graphicFrame>
        <p:nvGraphicFramePr>
          <p:cNvPr id="34" name="Object 44"/>
          <p:cNvGraphicFramePr>
            <a:graphicFrameLocks noChangeAspect="1"/>
          </p:cNvGraphicFramePr>
          <p:nvPr/>
        </p:nvGraphicFramePr>
        <p:xfrm>
          <a:off x="7467600" y="6369050"/>
          <a:ext cx="1524000" cy="488950"/>
        </p:xfrm>
        <a:graphic>
          <a:graphicData uri="http://schemas.openxmlformats.org/presentationml/2006/ole">
            <p:oleObj spid="_x0000_s36873" name="Equazione" r:id="rId6" imgW="1218960" imgH="431640" progId="Equation.3">
              <p:embed/>
            </p:oleObj>
          </a:graphicData>
        </a:graphic>
      </p:graphicFrame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3659037" y="5181600"/>
            <a:ext cx="5484963" cy="584775"/>
          </a:xfrm>
          <a:prstGeom prst="rect">
            <a:avLst/>
          </a:prstGeom>
          <a:solidFill>
            <a:srgbClr val="CCFFCC"/>
          </a:solidFill>
          <a:ln w="317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smtClean="0">
                <a:solidFill>
                  <a:srgbClr val="002060"/>
                </a:solidFill>
              </a:rPr>
              <a:t>The </a:t>
            </a:r>
            <a:r>
              <a:rPr lang="it-IT" sz="1600" b="1" dirty="0" err="1" smtClean="0">
                <a:solidFill>
                  <a:srgbClr val="002060"/>
                </a:solidFill>
              </a:rPr>
              <a:t>results</a:t>
            </a:r>
            <a:r>
              <a:rPr lang="it-IT" sz="1600" b="1" dirty="0" smtClean="0">
                <a:solidFill>
                  <a:srgbClr val="002060"/>
                </a:solidFill>
              </a:rPr>
              <a:t> </a:t>
            </a:r>
            <a:r>
              <a:rPr lang="it-IT" sz="1600" b="1" dirty="0" err="1" smtClean="0">
                <a:solidFill>
                  <a:srgbClr val="002060"/>
                </a:solidFill>
              </a:rPr>
              <a:t>of</a:t>
            </a:r>
            <a:r>
              <a:rPr lang="it-IT" sz="1600" b="1" dirty="0" smtClean="0">
                <a:solidFill>
                  <a:srgbClr val="002060"/>
                </a:solidFill>
              </a:rPr>
              <a:t> the </a:t>
            </a:r>
            <a:r>
              <a:rPr lang="it-IT" sz="1600" b="1" dirty="0" smtClean="0">
                <a:solidFill>
                  <a:srgbClr val="C00000"/>
                </a:solidFill>
              </a:rPr>
              <a:t>UUT </a:t>
            </a:r>
            <a:r>
              <a:rPr lang="it-IT" sz="1600" b="1" dirty="0" err="1" smtClean="0">
                <a:solidFill>
                  <a:srgbClr val="C00000"/>
                </a:solidFill>
              </a:rPr>
              <a:t>Fit</a:t>
            </a:r>
            <a:r>
              <a:rPr lang="it-IT" sz="1600" b="1" dirty="0" smtClean="0">
                <a:solidFill>
                  <a:srgbClr val="C00000"/>
                </a:solidFill>
              </a:rPr>
              <a:t> </a:t>
            </a:r>
            <a:r>
              <a:rPr lang="it-IT" sz="1600" b="1" dirty="0" smtClean="0">
                <a:solidFill>
                  <a:srgbClr val="002060"/>
                </a:solidFill>
              </a:rPr>
              <a:t>are in </a:t>
            </a:r>
            <a:r>
              <a:rPr lang="it-IT" sz="1600" b="1" dirty="0" smtClean="0">
                <a:solidFill>
                  <a:srgbClr val="C00000"/>
                </a:solidFill>
              </a:rPr>
              <a:t>agreement</a:t>
            </a:r>
            <a:r>
              <a:rPr lang="it-IT" sz="1600" b="1" dirty="0" smtClean="0">
                <a:solidFill>
                  <a:srgbClr val="002060"/>
                </a:solidFill>
              </a:rPr>
              <a:t>,</a:t>
            </a:r>
          </a:p>
          <a:p>
            <a:r>
              <a:rPr lang="it-IT" sz="1600" b="1" dirty="0" smtClean="0">
                <a:solidFill>
                  <a:srgbClr val="C00000"/>
                </a:solidFill>
              </a:rPr>
              <a:t> </a:t>
            </a:r>
            <a:r>
              <a:rPr lang="it-IT" sz="1600" b="1" dirty="0" err="1" smtClean="0">
                <a:solidFill>
                  <a:srgbClr val="002060"/>
                </a:solidFill>
              </a:rPr>
              <a:t>with</a:t>
            </a:r>
            <a:r>
              <a:rPr lang="it-IT" sz="1600" b="1" dirty="0" smtClean="0">
                <a:solidFill>
                  <a:srgbClr val="002060"/>
                </a:solidFill>
              </a:rPr>
              <a:t> </a:t>
            </a:r>
            <a:r>
              <a:rPr lang="it-IT" sz="1600" b="1" dirty="0" err="1" smtClean="0">
                <a:solidFill>
                  <a:srgbClr val="002060"/>
                </a:solidFill>
              </a:rPr>
              <a:t>similar</a:t>
            </a:r>
            <a:r>
              <a:rPr lang="it-IT" sz="1600" b="1" dirty="0" smtClean="0">
                <a:solidFill>
                  <a:srgbClr val="002060"/>
                </a:solidFill>
              </a:rPr>
              <a:t> </a:t>
            </a:r>
            <a:r>
              <a:rPr lang="it-IT" sz="1600" b="1" dirty="0" err="1" smtClean="0">
                <a:solidFill>
                  <a:srgbClr val="002060"/>
                </a:solidFill>
              </a:rPr>
              <a:t>accuracy</a:t>
            </a:r>
            <a:r>
              <a:rPr lang="it-IT" sz="1600" b="1" dirty="0" smtClean="0">
                <a:solidFill>
                  <a:srgbClr val="002060"/>
                </a:solidFill>
              </a:rPr>
              <a:t>, </a:t>
            </a:r>
            <a:r>
              <a:rPr lang="it-IT" sz="1600" b="1" dirty="0" err="1" smtClean="0">
                <a:solidFill>
                  <a:srgbClr val="002060"/>
                </a:solidFill>
              </a:rPr>
              <a:t>with</a:t>
            </a:r>
            <a:r>
              <a:rPr lang="it-IT" sz="1600" b="1" dirty="0" smtClean="0">
                <a:solidFill>
                  <a:srgbClr val="002060"/>
                </a:solidFill>
              </a:rPr>
              <a:t> the </a:t>
            </a:r>
            <a:r>
              <a:rPr lang="it-IT" sz="1600" b="1" dirty="0" err="1" smtClean="0">
                <a:solidFill>
                  <a:srgbClr val="002060"/>
                </a:solidFill>
              </a:rPr>
              <a:t>results</a:t>
            </a:r>
            <a:r>
              <a:rPr lang="it-IT" sz="1600" b="1" dirty="0" smtClean="0">
                <a:solidFill>
                  <a:srgbClr val="002060"/>
                </a:solidFill>
              </a:rPr>
              <a:t> </a:t>
            </a:r>
            <a:r>
              <a:rPr lang="it-IT" sz="1600" b="1" dirty="0" err="1" smtClean="0">
                <a:solidFill>
                  <a:srgbClr val="002060"/>
                </a:solidFill>
              </a:rPr>
              <a:t>from</a:t>
            </a:r>
            <a:r>
              <a:rPr lang="it-IT" sz="1600" b="1" dirty="0" smtClean="0">
                <a:solidFill>
                  <a:srgbClr val="002060"/>
                </a:solidFill>
              </a:rPr>
              <a:t> the</a:t>
            </a:r>
            <a:r>
              <a:rPr lang="it-IT" sz="1600" b="1" dirty="0" smtClean="0">
                <a:solidFill>
                  <a:srgbClr val="C00000"/>
                </a:solidFill>
              </a:rPr>
              <a:t> SM </a:t>
            </a:r>
            <a:r>
              <a:rPr lang="it-IT" sz="1600" b="1" dirty="0" err="1" smtClean="0">
                <a:solidFill>
                  <a:srgbClr val="C00000"/>
                </a:solidFill>
              </a:rPr>
              <a:t>Fit</a:t>
            </a:r>
            <a:endParaRPr lang="it-IT" sz="1600" b="1" dirty="0" smtClean="0">
              <a:solidFill>
                <a:srgbClr val="0070C0"/>
              </a:solidFill>
            </a:endParaRPr>
          </a:p>
        </p:txBody>
      </p:sp>
      <p:cxnSp>
        <p:nvCxnSpPr>
          <p:cNvPr id="36" name="Connettore 2 35"/>
          <p:cNvCxnSpPr/>
          <p:nvPr/>
        </p:nvCxnSpPr>
        <p:spPr>
          <a:xfrm rot="5400000">
            <a:off x="8077200" y="5791200"/>
            <a:ext cx="609600" cy="45720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2057400" y="5943600"/>
          <a:ext cx="1524000" cy="488950"/>
        </p:xfrm>
        <a:graphic>
          <a:graphicData uri="http://schemas.openxmlformats.org/presentationml/2006/ole">
            <p:oleObj spid="_x0000_s36874" name="Equazione" r:id="rId7" imgW="12189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657600" y="17463"/>
            <a:ext cx="2593980" cy="830997"/>
          </a:xfrm>
          <a:prstGeom prst="rect">
            <a:avLst/>
          </a:prstGeom>
          <a:solidFill>
            <a:srgbClr val="FFFFDD"/>
          </a:solidFill>
          <a:ln w="3175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2400" b="1" dirty="0">
                <a:solidFill>
                  <a:srgbClr val="CC0000"/>
                </a:solidFill>
                <a:latin typeface="+mj-lt"/>
              </a:rPr>
              <a:t>B</a:t>
            </a:r>
            <a:r>
              <a:rPr lang="it-IT" sz="2400" b="1" dirty="0">
                <a:solidFill>
                  <a:srgbClr val="CC0000"/>
                </a:solidFill>
                <a:latin typeface="Arial"/>
                <a:cs typeface="Arial"/>
              </a:rPr>
              <a:t>→</a:t>
            </a:r>
            <a:r>
              <a:rPr lang="it-IT" sz="2400" b="1" dirty="0">
                <a:solidFill>
                  <a:srgbClr val="CC0000"/>
                </a:solidFill>
                <a:latin typeface="+mj-lt"/>
              </a:rPr>
              <a:t> </a:t>
            </a:r>
            <a:r>
              <a:rPr lang="it-IT" sz="2400" b="1" dirty="0">
                <a:solidFill>
                  <a:srgbClr val="CC0000"/>
                </a:solidFill>
                <a:latin typeface="Symbol" pitchFamily="18" charset="2"/>
              </a:rPr>
              <a:t>t </a:t>
            </a:r>
            <a:r>
              <a:rPr lang="it-IT" sz="2400" b="1" dirty="0" smtClean="0">
                <a:solidFill>
                  <a:srgbClr val="CC0000"/>
                </a:solidFill>
                <a:latin typeface="Symbol" pitchFamily="18" charset="2"/>
              </a:rPr>
              <a:t>n</a:t>
            </a:r>
          </a:p>
          <a:p>
            <a:pPr algn="ctr">
              <a:defRPr/>
            </a:pPr>
            <a:r>
              <a:rPr lang="it-IT" sz="2400" b="1" dirty="0" err="1" smtClean="0">
                <a:solidFill>
                  <a:srgbClr val="0000FF"/>
                </a:solidFill>
                <a:latin typeface="+mj-lt"/>
              </a:rPr>
              <a:t>from</a:t>
            </a:r>
            <a:r>
              <a:rPr lang="it-IT" sz="2400" b="1" dirty="0" smtClean="0">
                <a:solidFill>
                  <a:srgbClr val="0000FF"/>
                </a:solidFill>
                <a:latin typeface="+mj-lt"/>
              </a:rPr>
              <a:t> the UUT </a:t>
            </a:r>
            <a:r>
              <a:rPr lang="it-IT" sz="2400" b="1" dirty="0" err="1" smtClean="0">
                <a:solidFill>
                  <a:srgbClr val="0000FF"/>
                </a:solidFill>
                <a:latin typeface="+mj-lt"/>
              </a:rPr>
              <a:t>Fit</a:t>
            </a:r>
            <a:endParaRPr lang="it-IT" sz="24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2291" name="Text Box 7"/>
          <p:cNvSpPr txBox="1">
            <a:spLocks noChangeArrowheads="1"/>
          </p:cNvSpPr>
          <p:nvPr/>
        </p:nvSpPr>
        <p:spPr bwMode="auto">
          <a:xfrm>
            <a:off x="3222489" y="1295400"/>
            <a:ext cx="3770584" cy="1477328"/>
          </a:xfrm>
          <a:prstGeom prst="rect">
            <a:avLst/>
          </a:prstGeom>
          <a:solidFill>
            <a:srgbClr val="CCFFFF"/>
          </a:solidFill>
          <a:ln w="2540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b="1" dirty="0"/>
              <a:t>BR(B</a:t>
            </a:r>
            <a:r>
              <a:rPr lang="it-IT" b="1" dirty="0">
                <a:cs typeface="Arial" charset="0"/>
              </a:rPr>
              <a:t>→</a:t>
            </a:r>
            <a:r>
              <a:rPr lang="it-IT" b="1" dirty="0"/>
              <a:t> </a:t>
            </a:r>
            <a:r>
              <a:rPr lang="it-IT" b="1" dirty="0">
                <a:latin typeface="Symbol" pitchFamily="18" charset="2"/>
              </a:rPr>
              <a:t>t </a:t>
            </a:r>
            <a:r>
              <a:rPr lang="it-IT" b="1" dirty="0" smtClean="0">
                <a:latin typeface="Symbol" pitchFamily="18" charset="2"/>
              </a:rPr>
              <a:t>n)</a:t>
            </a:r>
            <a:r>
              <a:rPr lang="it-IT" b="1" baseline="-25000" dirty="0" smtClean="0"/>
              <a:t>UUT</a:t>
            </a:r>
            <a:r>
              <a:rPr lang="it-IT" b="1" dirty="0" smtClean="0"/>
              <a:t> </a:t>
            </a:r>
            <a:r>
              <a:rPr lang="it-IT" b="1" dirty="0"/>
              <a:t>= (</a:t>
            </a:r>
            <a:r>
              <a:rPr lang="it-IT" b="1" dirty="0" smtClean="0"/>
              <a:t>0.83</a:t>
            </a:r>
            <a:r>
              <a:rPr lang="en-US" b="1" dirty="0" smtClean="0">
                <a:cs typeface="Arial" charset="0"/>
              </a:rPr>
              <a:t>±0.10</a:t>
            </a:r>
            <a:r>
              <a:rPr lang="en-US" b="1" dirty="0" smtClean="0">
                <a:cs typeface="Arial" charset="0"/>
              </a:rPr>
              <a:t>)•</a:t>
            </a:r>
            <a:r>
              <a:rPr lang="en-US" b="1" dirty="0">
                <a:cs typeface="Arial" charset="0"/>
              </a:rPr>
              <a:t>10</a:t>
            </a:r>
            <a:r>
              <a:rPr lang="en-US" b="1" baseline="30000" dirty="0">
                <a:cs typeface="Arial" charset="0"/>
              </a:rPr>
              <a:t>-4</a:t>
            </a:r>
            <a:endParaRPr lang="it-IT" b="1" baseline="30000" dirty="0">
              <a:solidFill>
                <a:srgbClr val="0000FF"/>
              </a:solidFill>
              <a:cs typeface="Arial" charset="0"/>
            </a:endParaRPr>
          </a:p>
          <a:p>
            <a:pPr algn="ctr"/>
            <a:r>
              <a:rPr lang="it-IT" b="1" dirty="0">
                <a:solidFill>
                  <a:srgbClr val="5F5F5F"/>
                </a:solidFill>
              </a:rPr>
              <a:t>[</a:t>
            </a:r>
            <a:r>
              <a:rPr lang="it-IT" b="1" dirty="0" err="1">
                <a:solidFill>
                  <a:srgbClr val="5F5F5F"/>
                </a:solidFill>
              </a:rPr>
              <a:t>UTfit</a:t>
            </a:r>
            <a:r>
              <a:rPr lang="it-IT" b="1" dirty="0">
                <a:solidFill>
                  <a:srgbClr val="5F5F5F"/>
                </a:solidFill>
              </a:rPr>
              <a:t>, update </a:t>
            </a:r>
            <a:r>
              <a:rPr lang="it-IT" b="1" dirty="0" err="1">
                <a:solidFill>
                  <a:srgbClr val="5F5F5F"/>
                </a:solidFill>
              </a:rPr>
              <a:t>of</a:t>
            </a:r>
            <a:r>
              <a:rPr lang="it-IT" b="1" dirty="0">
                <a:solidFill>
                  <a:srgbClr val="5F5F5F"/>
                </a:solidFill>
              </a:rPr>
              <a:t> 0908.3470]</a:t>
            </a:r>
            <a:endParaRPr lang="it-IT" b="1" dirty="0">
              <a:solidFill>
                <a:srgbClr val="0000FF"/>
              </a:solidFill>
            </a:endParaRPr>
          </a:p>
          <a:p>
            <a:pPr algn="ctr"/>
            <a:r>
              <a:rPr lang="it-IT" b="1" dirty="0" err="1">
                <a:solidFill>
                  <a:srgbClr val="0000FF"/>
                </a:solidFill>
              </a:rPr>
              <a:t>turns</a:t>
            </a:r>
            <a:r>
              <a:rPr lang="it-IT" b="1" dirty="0">
                <a:solidFill>
                  <a:srgbClr val="0000FF"/>
                </a:solidFill>
              </a:rPr>
              <a:t> out </a:t>
            </a:r>
            <a:r>
              <a:rPr lang="it-IT" b="1" dirty="0" err="1">
                <a:solidFill>
                  <a:srgbClr val="0000FF"/>
                </a:solidFill>
              </a:rPr>
              <a:t>to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 err="1">
                <a:solidFill>
                  <a:srgbClr val="0000FF"/>
                </a:solidFill>
              </a:rPr>
              <a:t>be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 err="1">
                <a:solidFill>
                  <a:srgbClr val="CC0000"/>
                </a:solidFill>
              </a:rPr>
              <a:t>smaller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 err="1">
                <a:solidFill>
                  <a:srgbClr val="0000FF"/>
                </a:solidFill>
              </a:rPr>
              <a:t>by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en-US" b="1" dirty="0" smtClean="0">
                <a:cs typeface="Arial" charset="0"/>
              </a:rPr>
              <a:t>~</a:t>
            </a:r>
            <a:r>
              <a:rPr lang="it-IT" b="1" dirty="0" smtClean="0">
                <a:cs typeface="Arial" charset="0"/>
              </a:rPr>
              <a:t>3</a:t>
            </a:r>
            <a:r>
              <a:rPr lang="it-IT" b="1" dirty="0" smtClean="0"/>
              <a:t> </a:t>
            </a:r>
            <a:r>
              <a:rPr lang="it-IT" b="1" dirty="0">
                <a:latin typeface="Symbol" pitchFamily="18" charset="2"/>
              </a:rPr>
              <a:t>s</a:t>
            </a:r>
            <a:endParaRPr lang="it-IT" b="1" dirty="0">
              <a:solidFill>
                <a:srgbClr val="0000FF"/>
              </a:solidFill>
              <a:latin typeface="Symbol" pitchFamily="18" charset="2"/>
            </a:endParaRPr>
          </a:p>
          <a:p>
            <a:pPr algn="ctr"/>
            <a:r>
              <a:rPr lang="it-IT" b="1" dirty="0" err="1">
                <a:solidFill>
                  <a:srgbClr val="0000FF"/>
                </a:solidFill>
              </a:rPr>
              <a:t>than</a:t>
            </a:r>
            <a:r>
              <a:rPr lang="it-IT" b="1" dirty="0">
                <a:solidFill>
                  <a:srgbClr val="0000FF"/>
                </a:solidFill>
              </a:rPr>
              <a:t> the </a:t>
            </a:r>
            <a:r>
              <a:rPr lang="it-IT" b="1" dirty="0" err="1">
                <a:solidFill>
                  <a:srgbClr val="0000FF"/>
                </a:solidFill>
              </a:rPr>
              <a:t>experimental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 err="1">
                <a:solidFill>
                  <a:srgbClr val="0000FF"/>
                </a:solidFill>
              </a:rPr>
              <a:t>value</a:t>
            </a:r>
            <a:endParaRPr lang="it-IT" b="1" dirty="0">
              <a:solidFill>
                <a:srgbClr val="0000FF"/>
              </a:solidFill>
            </a:endParaRPr>
          </a:p>
          <a:p>
            <a:pPr algn="ctr"/>
            <a:r>
              <a:rPr lang="it-IT" b="1" dirty="0"/>
              <a:t>BR(B→ </a:t>
            </a:r>
            <a:r>
              <a:rPr lang="it-IT" b="1" dirty="0">
                <a:latin typeface="Symbol" pitchFamily="18" charset="2"/>
              </a:rPr>
              <a:t>t n</a:t>
            </a:r>
            <a:r>
              <a:rPr lang="it-IT" b="1" dirty="0"/>
              <a:t>)</a:t>
            </a:r>
            <a:r>
              <a:rPr lang="it-IT" b="1" baseline="-25000" dirty="0" err="1"/>
              <a:t>exp</a:t>
            </a:r>
            <a:r>
              <a:rPr lang="it-IT" b="1" dirty="0"/>
              <a:t> = (1.72</a:t>
            </a:r>
            <a:r>
              <a:rPr lang="en-US" b="1" dirty="0"/>
              <a:t>±0.28)•10</a:t>
            </a:r>
            <a:r>
              <a:rPr lang="en-US" b="1" baseline="30000" dirty="0"/>
              <a:t>-4</a:t>
            </a:r>
            <a:r>
              <a:rPr lang="it-IT" dirty="0"/>
              <a:t> </a:t>
            </a:r>
            <a:endParaRPr lang="it-IT" b="1" dirty="0">
              <a:solidFill>
                <a:srgbClr val="0000FF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080026" y="3729335"/>
            <a:ext cx="6316153" cy="461665"/>
          </a:xfrm>
          <a:prstGeom prst="rect">
            <a:avLst/>
          </a:prstGeom>
          <a:solidFill>
            <a:srgbClr val="CCFFFF"/>
          </a:solidFill>
          <a:ln w="2540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C00000"/>
                </a:solidFill>
              </a:rPr>
              <a:t>The </a:t>
            </a:r>
            <a:r>
              <a:rPr lang="it-IT" sz="2400" b="1" dirty="0" err="1" smtClean="0">
                <a:solidFill>
                  <a:srgbClr val="C00000"/>
                </a:solidFill>
              </a:rPr>
              <a:t>tension</a:t>
            </a:r>
            <a:r>
              <a:rPr lang="it-IT" sz="2400" b="1" dirty="0" smtClean="0">
                <a:solidFill>
                  <a:srgbClr val="C00000"/>
                </a:solidFill>
              </a:rPr>
              <a:t> </a:t>
            </a:r>
            <a:r>
              <a:rPr lang="it-IT" sz="2400" b="1" dirty="0" err="1" smtClean="0">
                <a:solidFill>
                  <a:srgbClr val="C00000"/>
                </a:solidFill>
              </a:rPr>
              <a:t>is</a:t>
            </a:r>
            <a:r>
              <a:rPr lang="it-IT" sz="2400" b="1" dirty="0" smtClean="0">
                <a:solidFill>
                  <a:srgbClr val="C00000"/>
                </a:solidFill>
              </a:rPr>
              <a:t> </a:t>
            </a:r>
            <a:r>
              <a:rPr lang="it-IT" sz="2400" b="1" dirty="0" err="1" smtClean="0">
                <a:solidFill>
                  <a:srgbClr val="C00000"/>
                </a:solidFill>
              </a:rPr>
              <a:t>still</a:t>
            </a:r>
            <a:r>
              <a:rPr lang="it-IT" sz="2400" b="1" dirty="0" smtClean="0">
                <a:solidFill>
                  <a:srgbClr val="C00000"/>
                </a:solidFill>
              </a:rPr>
              <a:t> </a:t>
            </a:r>
            <a:r>
              <a:rPr lang="it-IT" sz="2400" b="1" dirty="0" err="1" smtClean="0">
                <a:solidFill>
                  <a:srgbClr val="C00000"/>
                </a:solidFill>
              </a:rPr>
              <a:t>present</a:t>
            </a:r>
            <a:r>
              <a:rPr lang="it-IT" sz="2400" b="1" dirty="0" smtClean="0">
                <a:solidFill>
                  <a:srgbClr val="C00000"/>
                </a:solidFill>
              </a:rPr>
              <a:t> in MFV </a:t>
            </a:r>
            <a:r>
              <a:rPr lang="it-IT" sz="2400" b="1" dirty="0" err="1" smtClean="0">
                <a:solidFill>
                  <a:srgbClr val="C00000"/>
                </a:solidFill>
              </a:rPr>
              <a:t>models</a:t>
            </a:r>
            <a:endParaRPr lang="it-IT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667000" y="90488"/>
            <a:ext cx="4216400" cy="398462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CC0000"/>
                </a:solidFill>
              </a:rPr>
              <a:t>The UTA </a:t>
            </a:r>
            <a:r>
              <a:rPr lang="it-IT" b="1" u="sng">
                <a:solidFill>
                  <a:srgbClr val="CC0000"/>
                </a:solidFill>
              </a:rPr>
              <a:t>beyond</a:t>
            </a:r>
            <a:r>
              <a:rPr lang="it-IT" b="1">
                <a:solidFill>
                  <a:srgbClr val="CC0000"/>
                </a:solidFill>
              </a:rPr>
              <a:t> the Standard Model</a:t>
            </a:r>
          </a:p>
        </p:txBody>
      </p:sp>
      <p:pic>
        <p:nvPicPr>
          <p:cNvPr id="2053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2054" name="Text Box 17"/>
          <p:cNvSpPr txBox="1">
            <a:spLocks noChangeArrowheads="1"/>
          </p:cNvSpPr>
          <p:nvPr/>
        </p:nvSpPr>
        <p:spPr bwMode="auto">
          <a:xfrm>
            <a:off x="838200" y="990600"/>
            <a:ext cx="7600950" cy="398463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CC0000"/>
                </a:solidFill>
              </a:rPr>
              <a:t>Model-independent </a:t>
            </a:r>
            <a:r>
              <a:rPr lang="it-IT" b="1"/>
              <a:t>UTA: </a:t>
            </a:r>
            <a:r>
              <a:rPr lang="it-IT" b="1">
                <a:solidFill>
                  <a:srgbClr val="3333FF"/>
                </a:solidFill>
              </a:rPr>
              <a:t>bounds on deviations from the</a:t>
            </a:r>
            <a:r>
              <a:rPr lang="it-IT" b="1"/>
              <a:t> SM (+CKM)</a:t>
            </a:r>
          </a:p>
        </p:txBody>
      </p:sp>
      <p:sp>
        <p:nvSpPr>
          <p:cNvPr id="2055" name="Text Box 18"/>
          <p:cNvSpPr txBox="1">
            <a:spLocks noChangeArrowheads="1"/>
          </p:cNvSpPr>
          <p:nvPr/>
        </p:nvSpPr>
        <p:spPr bwMode="auto">
          <a:xfrm>
            <a:off x="1295400" y="2057400"/>
            <a:ext cx="64039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it-IT" b="1" dirty="0" err="1">
                <a:solidFill>
                  <a:srgbClr val="3333FF"/>
                </a:solidFill>
              </a:rPr>
              <a:t>Parametrize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generic</a:t>
            </a:r>
            <a:r>
              <a:rPr lang="it-IT" b="1" dirty="0"/>
              <a:t> NP </a:t>
            </a:r>
            <a:r>
              <a:rPr lang="it-IT" b="1" dirty="0">
                <a:solidFill>
                  <a:srgbClr val="0000FF"/>
                </a:solidFill>
              </a:rPr>
              <a:t>in</a:t>
            </a:r>
            <a:r>
              <a:rPr lang="it-IT" b="1" dirty="0"/>
              <a:t> </a:t>
            </a:r>
            <a:r>
              <a:rPr lang="it-IT" b="1" dirty="0">
                <a:latin typeface="Symbol" pitchFamily="18" charset="2"/>
              </a:rPr>
              <a:t>D</a:t>
            </a:r>
            <a:r>
              <a:rPr lang="it-IT" b="1" dirty="0"/>
              <a:t>F=2</a:t>
            </a:r>
            <a:r>
              <a:rPr lang="it-IT" b="1" dirty="0">
                <a:solidFill>
                  <a:srgbClr val="0000FF"/>
                </a:solidFill>
              </a:rPr>
              <a:t> </a:t>
            </a:r>
            <a:r>
              <a:rPr lang="it-IT" b="1" dirty="0" err="1">
                <a:solidFill>
                  <a:srgbClr val="0000FF"/>
                </a:solidFill>
              </a:rPr>
              <a:t>processes</a:t>
            </a:r>
            <a:r>
              <a:rPr lang="it-IT" b="1" dirty="0">
                <a:solidFill>
                  <a:srgbClr val="0000FF"/>
                </a:solidFill>
              </a:rPr>
              <a:t>, in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all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sectors</a:t>
            </a:r>
            <a:endParaRPr lang="it-IT" b="1" dirty="0">
              <a:solidFill>
                <a:srgbClr val="3333FF"/>
              </a:solidFill>
            </a:endParaRPr>
          </a:p>
          <a:p>
            <a:pPr>
              <a:buFontTx/>
              <a:buChar char="•"/>
            </a:pPr>
            <a:r>
              <a:rPr lang="it-IT" b="1" dirty="0" err="1">
                <a:solidFill>
                  <a:srgbClr val="3333FF"/>
                </a:solidFill>
              </a:rPr>
              <a:t>Use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all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available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experimental</a:t>
            </a:r>
            <a:r>
              <a:rPr lang="it-IT" b="1" dirty="0">
                <a:solidFill>
                  <a:srgbClr val="3333FF"/>
                </a:solidFill>
              </a:rPr>
              <a:t> info</a:t>
            </a:r>
          </a:p>
          <a:p>
            <a:pPr>
              <a:buFontTx/>
              <a:buChar char="•"/>
            </a:pPr>
            <a:r>
              <a:rPr lang="it-IT" b="1" dirty="0" err="1">
                <a:solidFill>
                  <a:srgbClr val="3333FF"/>
                </a:solidFill>
              </a:rPr>
              <a:t>Fit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simultaneously</a:t>
            </a:r>
            <a:r>
              <a:rPr lang="it-IT" b="1" dirty="0">
                <a:solidFill>
                  <a:srgbClr val="3333FF"/>
                </a:solidFill>
              </a:rPr>
              <a:t> the</a:t>
            </a:r>
            <a:r>
              <a:rPr lang="it-IT" b="1" dirty="0"/>
              <a:t> CKM </a:t>
            </a:r>
            <a:r>
              <a:rPr lang="it-IT" b="1" dirty="0">
                <a:solidFill>
                  <a:srgbClr val="3333FF"/>
                </a:solidFill>
              </a:rPr>
              <a:t>and </a:t>
            </a:r>
            <a:r>
              <a:rPr lang="it-IT" b="1" dirty="0"/>
              <a:t>NP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parameters</a:t>
            </a:r>
            <a:endParaRPr lang="it-IT" b="1" dirty="0">
              <a:solidFill>
                <a:srgbClr val="3333FF"/>
              </a:solidFill>
            </a:endParaRPr>
          </a:p>
        </p:txBody>
      </p:sp>
      <p:sp>
        <p:nvSpPr>
          <p:cNvPr id="2059" name="Text Box 37"/>
          <p:cNvSpPr txBox="1">
            <a:spLocks noChangeArrowheads="1"/>
          </p:cNvSpPr>
          <p:nvPr/>
        </p:nvSpPr>
        <p:spPr bwMode="auto">
          <a:xfrm>
            <a:off x="3276600" y="457200"/>
            <a:ext cx="3057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5F5F5F"/>
                </a:solidFill>
              </a:rPr>
              <a:t>Update of UTfit 0909.5065</a:t>
            </a:r>
          </a:p>
        </p:txBody>
      </p:sp>
      <p:pic>
        <p:nvPicPr>
          <p:cNvPr id="12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810000"/>
            <a:ext cx="6477000" cy="2895600"/>
          </a:xfrm>
          <a:prstGeom prst="rect">
            <a:avLst/>
          </a:prstGeom>
          <a:noFill/>
          <a:ln w="25400">
            <a:solidFill>
              <a:srgbClr val="3333FF"/>
            </a:solidFill>
            <a:miter lim="800000"/>
            <a:headEnd/>
            <a:tailEnd/>
          </a:ln>
        </p:spPr>
      </p:pic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152400" y="3411537"/>
            <a:ext cx="4876800" cy="398463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/>
              <a:t>NP</a:t>
            </a:r>
            <a:r>
              <a:rPr lang="it-IT" b="1">
                <a:solidFill>
                  <a:srgbClr val="CC0000"/>
                </a:solidFill>
              </a:rPr>
              <a:t> contributions in the mixing amplitudes:</a:t>
            </a:r>
            <a:endParaRPr lang="it-IT" b="1"/>
          </a:p>
        </p:txBody>
      </p:sp>
      <p:pic>
        <p:nvPicPr>
          <p:cNvPr id="14" name="Picture 2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61137" y="3649663"/>
            <a:ext cx="2582863" cy="3132137"/>
          </a:xfrm>
          <a:prstGeom prst="rect">
            <a:avLst/>
          </a:prstGeom>
          <a:noFill/>
          <a:ln w="25400">
            <a:solidFill>
              <a:srgbClr val="3333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4"/>
          <p:cNvGraphicFramePr>
            <a:graphicFrameLocks noChangeAspect="1"/>
          </p:cNvGraphicFramePr>
          <p:nvPr/>
        </p:nvGraphicFramePr>
        <p:xfrm>
          <a:off x="3352800" y="1720850"/>
          <a:ext cx="1524000" cy="488950"/>
        </p:xfrm>
        <a:graphic>
          <a:graphicData uri="http://schemas.openxmlformats.org/presentationml/2006/ole">
            <p:oleObj spid="_x0000_s88066" name="Equazione" r:id="rId3" imgW="1218960" imgH="431640" progId="Equation.3">
              <p:embed/>
            </p:oleObj>
          </a:graphicData>
        </a:graphic>
      </p:graphicFrame>
      <p:graphicFrame>
        <p:nvGraphicFramePr>
          <p:cNvPr id="3" name="Object 24"/>
          <p:cNvGraphicFramePr>
            <a:graphicFrameLocks noChangeAspect="1"/>
          </p:cNvGraphicFramePr>
          <p:nvPr/>
        </p:nvGraphicFramePr>
        <p:xfrm>
          <a:off x="3429000" y="4540250"/>
          <a:ext cx="1524000" cy="488950"/>
        </p:xfrm>
        <a:graphic>
          <a:graphicData uri="http://schemas.openxmlformats.org/presentationml/2006/ole">
            <p:oleObj spid="_x0000_s88067" name="Equazione" r:id="rId4" imgW="1218960" imgH="431640" progId="Equation.3">
              <p:embed/>
            </p:oleObj>
          </a:graphicData>
        </a:graphic>
      </p:graphicFrame>
      <p:sp>
        <p:nvSpPr>
          <p:cNvPr id="4" name="CasellaDiTesto 28"/>
          <p:cNvSpPr txBox="1">
            <a:spLocks noChangeArrowheads="1"/>
          </p:cNvSpPr>
          <p:nvPr/>
        </p:nvSpPr>
        <p:spPr bwMode="auto">
          <a:xfrm>
            <a:off x="2819400" y="1047690"/>
            <a:ext cx="31165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b="1" dirty="0" err="1">
                <a:solidFill>
                  <a:srgbClr val="C00000"/>
                </a:solidFill>
              </a:rPr>
              <a:t>From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b="1" dirty="0" err="1">
                <a:solidFill>
                  <a:srgbClr val="C00000"/>
                </a:solidFill>
              </a:rPr>
              <a:t>this</a:t>
            </a:r>
            <a:r>
              <a:rPr lang="it-IT" sz="2000" b="1" dirty="0">
                <a:solidFill>
                  <a:srgbClr val="C00000"/>
                </a:solidFill>
              </a:rPr>
              <a:t> (NP) </a:t>
            </a:r>
            <a:r>
              <a:rPr lang="it-IT" sz="2000" b="1" dirty="0" err="1">
                <a:solidFill>
                  <a:srgbClr val="C00000"/>
                </a:solidFill>
              </a:rPr>
              <a:t>analysis</a:t>
            </a:r>
            <a:r>
              <a:rPr lang="it-IT" sz="2000" b="1" dirty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5" name="CasellaDiTesto 29"/>
          <p:cNvSpPr txBox="1">
            <a:spLocks noChangeArrowheads="1"/>
          </p:cNvSpPr>
          <p:nvPr/>
        </p:nvSpPr>
        <p:spPr bwMode="auto">
          <a:xfrm>
            <a:off x="2247173" y="2867561"/>
            <a:ext cx="372890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000" b="1" dirty="0">
                <a:solidFill>
                  <a:srgbClr val="C00000"/>
                </a:solidFill>
              </a:rPr>
              <a:t>In </a:t>
            </a:r>
            <a:r>
              <a:rPr lang="it-IT" sz="2000" b="1" dirty="0" err="1">
                <a:solidFill>
                  <a:srgbClr val="C00000"/>
                </a:solidFill>
              </a:rPr>
              <a:t>good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b="1" dirty="0" smtClean="0">
                <a:solidFill>
                  <a:srgbClr val="C00000"/>
                </a:solidFill>
              </a:rPr>
              <a:t>agreement,</a:t>
            </a:r>
          </a:p>
          <a:p>
            <a:pPr algn="ctr"/>
            <a:r>
              <a:rPr lang="it-IT" sz="2000" b="1" dirty="0" err="1" smtClean="0">
                <a:solidFill>
                  <a:srgbClr val="C00000"/>
                </a:solidFill>
              </a:rPr>
              <a:t>within</a:t>
            </a:r>
            <a:r>
              <a:rPr lang="it-IT" sz="2000" b="1" dirty="0" smtClean="0">
                <a:solidFill>
                  <a:srgbClr val="C00000"/>
                </a:solidFill>
              </a:rPr>
              <a:t> </a:t>
            </a:r>
            <a:r>
              <a:rPr lang="it-IT" sz="2000" b="1" dirty="0" err="1" smtClean="0">
                <a:solidFill>
                  <a:srgbClr val="C00000"/>
                </a:solidFill>
              </a:rPr>
              <a:t>doubled</a:t>
            </a:r>
            <a:r>
              <a:rPr lang="it-IT" sz="2000" b="1" dirty="0" smtClean="0">
                <a:solidFill>
                  <a:srgbClr val="C00000"/>
                </a:solidFill>
              </a:rPr>
              <a:t> </a:t>
            </a:r>
            <a:r>
              <a:rPr lang="it-IT" sz="2000" b="1" dirty="0" err="1" smtClean="0">
                <a:solidFill>
                  <a:srgbClr val="C00000"/>
                </a:solidFill>
              </a:rPr>
              <a:t>uncertainties</a:t>
            </a:r>
            <a:r>
              <a:rPr lang="it-IT" sz="2000" b="1" dirty="0" smtClean="0">
                <a:solidFill>
                  <a:srgbClr val="C00000"/>
                </a:solidFill>
              </a:rPr>
              <a:t>,</a:t>
            </a:r>
            <a:endParaRPr lang="it-IT" sz="2000" b="1" dirty="0">
              <a:solidFill>
                <a:srgbClr val="C00000"/>
              </a:solidFill>
            </a:endParaRPr>
          </a:p>
          <a:p>
            <a:pPr algn="ctr"/>
            <a:r>
              <a:rPr lang="it-IT" sz="2000" b="1" dirty="0" err="1">
                <a:solidFill>
                  <a:srgbClr val="C00000"/>
                </a:solidFill>
              </a:rPr>
              <a:t>with</a:t>
            </a:r>
            <a:r>
              <a:rPr lang="it-IT" sz="2000" b="1" dirty="0">
                <a:solidFill>
                  <a:srgbClr val="C00000"/>
                </a:solidFill>
              </a:rPr>
              <a:t> the </a:t>
            </a:r>
            <a:r>
              <a:rPr lang="it-IT" sz="2000" b="1" dirty="0" err="1">
                <a:solidFill>
                  <a:srgbClr val="C00000"/>
                </a:solidFill>
              </a:rPr>
              <a:t>results</a:t>
            </a:r>
            <a:endParaRPr lang="it-IT" sz="2000" b="1" dirty="0">
              <a:solidFill>
                <a:srgbClr val="C00000"/>
              </a:solidFill>
            </a:endParaRPr>
          </a:p>
          <a:p>
            <a:pPr algn="ctr"/>
            <a:r>
              <a:rPr lang="it-IT" sz="2000" b="1" dirty="0" err="1">
                <a:solidFill>
                  <a:srgbClr val="C00000"/>
                </a:solidFill>
              </a:rPr>
              <a:t>from</a:t>
            </a:r>
            <a:r>
              <a:rPr lang="it-IT" sz="2000" b="1" dirty="0">
                <a:solidFill>
                  <a:srgbClr val="C00000"/>
                </a:solidFill>
              </a:rPr>
              <a:t> the SM </a:t>
            </a:r>
            <a:r>
              <a:rPr lang="it-IT" sz="2000" b="1" dirty="0" err="1">
                <a:solidFill>
                  <a:srgbClr val="C00000"/>
                </a:solidFill>
              </a:rPr>
              <a:t>analysis</a:t>
            </a:r>
            <a:endParaRPr lang="it-IT" sz="2000" b="1" dirty="0">
              <a:solidFill>
                <a:srgbClr val="C0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219200" y="5498068"/>
            <a:ext cx="6994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>
                <a:solidFill>
                  <a:srgbClr val="FF6600"/>
                </a:solidFill>
              </a:rPr>
              <a:t>See</a:t>
            </a:r>
            <a:r>
              <a:rPr lang="it-IT" b="1" dirty="0" smtClean="0">
                <a:solidFill>
                  <a:srgbClr val="FF6600"/>
                </a:solidFill>
              </a:rPr>
              <a:t> Luca </a:t>
            </a:r>
            <a:r>
              <a:rPr lang="it-IT" b="1" dirty="0" err="1" smtClean="0">
                <a:solidFill>
                  <a:srgbClr val="FF6600"/>
                </a:solidFill>
              </a:rPr>
              <a:t>Silvestrini</a:t>
            </a:r>
            <a:r>
              <a:rPr lang="it-IT" b="1" dirty="0" smtClean="0">
                <a:solidFill>
                  <a:srgbClr val="FF6600"/>
                </a:solidFill>
              </a:rPr>
              <a:t>’s talk </a:t>
            </a:r>
            <a:r>
              <a:rPr lang="it-IT" b="1" dirty="0" err="1" smtClean="0">
                <a:solidFill>
                  <a:srgbClr val="FF6600"/>
                </a:solidFill>
              </a:rPr>
              <a:t>for</a:t>
            </a:r>
            <a:r>
              <a:rPr lang="it-IT" b="1" dirty="0" smtClean="0">
                <a:solidFill>
                  <a:srgbClr val="FF6600"/>
                </a:solidFill>
              </a:rPr>
              <a:t> the </a:t>
            </a:r>
            <a:r>
              <a:rPr lang="it-IT" b="1" dirty="0" err="1" smtClean="0">
                <a:solidFill>
                  <a:srgbClr val="FF6600"/>
                </a:solidFill>
              </a:rPr>
              <a:t>results</a:t>
            </a:r>
            <a:r>
              <a:rPr lang="it-IT" b="1" dirty="0" smtClean="0">
                <a:solidFill>
                  <a:srgbClr val="FF6600"/>
                </a:solidFill>
              </a:rPr>
              <a:t> </a:t>
            </a:r>
            <a:r>
              <a:rPr lang="it-IT" b="1" dirty="0" err="1" smtClean="0">
                <a:solidFill>
                  <a:srgbClr val="FF6600"/>
                </a:solidFill>
              </a:rPr>
              <a:t>of</a:t>
            </a:r>
            <a:r>
              <a:rPr lang="it-IT" b="1" dirty="0" smtClean="0">
                <a:solidFill>
                  <a:srgbClr val="FF6600"/>
                </a:solidFill>
              </a:rPr>
              <a:t> the NP </a:t>
            </a:r>
            <a:r>
              <a:rPr lang="it-IT" b="1" dirty="0" err="1" smtClean="0">
                <a:solidFill>
                  <a:srgbClr val="FF6600"/>
                </a:solidFill>
              </a:rPr>
              <a:t>parameters</a:t>
            </a:r>
            <a:endParaRPr lang="it-IT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62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  <a:effectLst/>
        </p:spPr>
      </p:pic>
      <p:sp>
        <p:nvSpPr>
          <p:cNvPr id="130063" name="Text Box 15"/>
          <p:cNvSpPr txBox="1">
            <a:spLocks noChangeArrowheads="1"/>
          </p:cNvSpPr>
          <p:nvPr/>
        </p:nvSpPr>
        <p:spPr bwMode="auto">
          <a:xfrm>
            <a:off x="2660650" y="533400"/>
            <a:ext cx="4400550" cy="941388"/>
          </a:xfrm>
          <a:prstGeom prst="rect">
            <a:avLst/>
          </a:prstGeom>
          <a:solidFill>
            <a:srgbClr val="CCFFFF"/>
          </a:solidFill>
          <a:ln w="2540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b="1">
                <a:solidFill>
                  <a:srgbClr val="3333FF"/>
                </a:solidFill>
              </a:rPr>
              <a:t>Some</a:t>
            </a:r>
            <a:r>
              <a:rPr lang="it-IT" b="1">
                <a:solidFill>
                  <a:srgbClr val="CC0000"/>
                </a:solidFill>
              </a:rPr>
              <a:t> hadronic quantities </a:t>
            </a:r>
            <a:r>
              <a:rPr lang="it-IT" b="1">
                <a:solidFill>
                  <a:srgbClr val="3333FF"/>
                </a:solidFill>
              </a:rPr>
              <a:t>can be</a:t>
            </a:r>
            <a:endParaRPr lang="it-IT" b="1">
              <a:solidFill>
                <a:srgbClr val="CC0000"/>
              </a:solidFill>
            </a:endParaRPr>
          </a:p>
          <a:p>
            <a:pPr algn="ctr"/>
            <a:r>
              <a:rPr lang="it-IT" b="1">
                <a:solidFill>
                  <a:srgbClr val="CC0000"/>
                </a:solidFill>
              </a:rPr>
              <a:t>extracted </a:t>
            </a:r>
            <a:r>
              <a:rPr lang="it-IT" b="1">
                <a:solidFill>
                  <a:srgbClr val="3333FF"/>
                </a:solidFill>
              </a:rPr>
              <a:t>from the (overcostraint)</a:t>
            </a:r>
            <a:r>
              <a:rPr lang="it-IT" b="1"/>
              <a:t> UTA</a:t>
            </a:r>
          </a:p>
          <a:p>
            <a:pPr algn="ctr"/>
            <a:r>
              <a:rPr lang="it-IT" b="1">
                <a:solidFill>
                  <a:srgbClr val="3333FF"/>
                </a:solidFill>
              </a:rPr>
              <a:t>and</a:t>
            </a:r>
            <a:r>
              <a:rPr lang="it-IT" b="1">
                <a:solidFill>
                  <a:srgbClr val="CC0000"/>
                </a:solidFill>
              </a:rPr>
              <a:t> compared </a:t>
            </a:r>
            <a:r>
              <a:rPr lang="it-IT" b="1">
                <a:solidFill>
                  <a:srgbClr val="3333FF"/>
                </a:solidFill>
              </a:rPr>
              <a:t>to</a:t>
            </a:r>
            <a:r>
              <a:rPr lang="it-IT" b="1">
                <a:solidFill>
                  <a:srgbClr val="CC0000"/>
                </a:solidFill>
              </a:rPr>
              <a:t> </a:t>
            </a:r>
            <a:r>
              <a:rPr lang="it-IT" b="1"/>
              <a:t>Lattice</a:t>
            </a:r>
            <a:r>
              <a:rPr lang="it-IT" b="1">
                <a:solidFill>
                  <a:srgbClr val="CC0000"/>
                </a:solidFill>
              </a:rPr>
              <a:t> </a:t>
            </a:r>
            <a:r>
              <a:rPr lang="it-IT" b="1">
                <a:solidFill>
                  <a:srgbClr val="3333FF"/>
                </a:solidFill>
              </a:rPr>
              <a:t>calculations </a:t>
            </a:r>
            <a:r>
              <a:rPr lang="it-IT" b="1">
                <a:solidFill>
                  <a:srgbClr val="FF9900"/>
                </a:solidFill>
              </a:rPr>
              <a:t>*</a:t>
            </a:r>
          </a:p>
        </p:txBody>
      </p:sp>
      <p:sp>
        <p:nvSpPr>
          <p:cNvPr id="130067" name="Text Box 19"/>
          <p:cNvSpPr txBox="1">
            <a:spLocks noChangeArrowheads="1"/>
          </p:cNvSpPr>
          <p:nvPr/>
        </p:nvSpPr>
        <p:spPr bwMode="auto">
          <a:xfrm>
            <a:off x="2667000" y="5105400"/>
            <a:ext cx="4505325" cy="1216025"/>
          </a:xfrm>
          <a:prstGeom prst="rect">
            <a:avLst/>
          </a:prstGeom>
          <a:solidFill>
            <a:srgbClr val="CCFFFF"/>
          </a:solidFill>
          <a:ln w="2540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 dirty="0" err="1">
                <a:solidFill>
                  <a:srgbClr val="CC0000"/>
                </a:solidFill>
              </a:rPr>
              <a:t>Remarkable</a:t>
            </a:r>
            <a:r>
              <a:rPr lang="it-IT" b="1" dirty="0">
                <a:solidFill>
                  <a:srgbClr val="CC0000"/>
                </a:solidFill>
              </a:rPr>
              <a:t> agreement:</a:t>
            </a:r>
          </a:p>
          <a:p>
            <a:pPr>
              <a:buFontTx/>
              <a:buChar char="•"/>
            </a:pPr>
            <a:r>
              <a:rPr lang="it-IT" b="1" dirty="0" err="1">
                <a:solidFill>
                  <a:srgbClr val="3333FF"/>
                </a:solidFill>
              </a:rPr>
              <a:t>Additional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evidence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of</a:t>
            </a:r>
            <a:r>
              <a:rPr lang="it-IT" b="1" dirty="0">
                <a:solidFill>
                  <a:srgbClr val="3333FF"/>
                </a:solidFill>
              </a:rPr>
              <a:t> the </a:t>
            </a:r>
            <a:r>
              <a:rPr lang="it-IT" b="1" dirty="0">
                <a:solidFill>
                  <a:srgbClr val="CC0000"/>
                </a:solidFill>
              </a:rPr>
              <a:t>SM success</a:t>
            </a:r>
            <a:endParaRPr lang="it-IT" b="1" dirty="0">
              <a:solidFill>
                <a:srgbClr val="3333FF"/>
              </a:solidFill>
            </a:endParaRPr>
          </a:p>
          <a:p>
            <a:r>
              <a:rPr lang="it-IT" b="1" dirty="0">
                <a:solidFill>
                  <a:srgbClr val="3333FF"/>
                </a:solidFill>
              </a:rPr>
              <a:t> in </a:t>
            </a:r>
            <a:r>
              <a:rPr lang="it-IT" b="1" dirty="0" err="1">
                <a:solidFill>
                  <a:srgbClr val="3333FF"/>
                </a:solidFill>
              </a:rPr>
              <a:t>describing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flavour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physics</a:t>
            </a:r>
            <a:endParaRPr lang="it-IT" b="1" dirty="0">
              <a:solidFill>
                <a:srgbClr val="3333FF"/>
              </a:solidFill>
            </a:endParaRPr>
          </a:p>
          <a:p>
            <a:pPr>
              <a:buFontTx/>
              <a:buChar char="•"/>
            </a:pPr>
            <a:r>
              <a:rPr lang="it-IT" b="1" dirty="0" err="1">
                <a:solidFill>
                  <a:srgbClr val="CC0000"/>
                </a:solidFill>
              </a:rPr>
              <a:t>Reliability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of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/>
              <a:t>Lattice QCD</a:t>
            </a:r>
          </a:p>
        </p:txBody>
      </p:sp>
      <p:sp>
        <p:nvSpPr>
          <p:cNvPr id="130069" name="Text Box 21"/>
          <p:cNvSpPr txBox="1">
            <a:spLocks noChangeArrowheads="1"/>
          </p:cNvSpPr>
          <p:nvPr/>
        </p:nvSpPr>
        <p:spPr bwMode="auto">
          <a:xfrm>
            <a:off x="3181350" y="1600200"/>
            <a:ext cx="329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b="1" u="sng" dirty="0">
                <a:solidFill>
                  <a:srgbClr val="FF9900"/>
                </a:solidFill>
              </a:rPr>
              <a:t>* </a:t>
            </a:r>
            <a:r>
              <a:rPr lang="it-IT" b="1" u="sng" dirty="0" err="1">
                <a:solidFill>
                  <a:srgbClr val="FF9900"/>
                </a:solidFill>
              </a:rPr>
              <a:t>assuming</a:t>
            </a:r>
            <a:r>
              <a:rPr lang="it-IT" b="1" u="sng" dirty="0">
                <a:solidFill>
                  <a:srgbClr val="FF9900"/>
                </a:solidFill>
              </a:rPr>
              <a:t> the SM </a:t>
            </a:r>
            <a:r>
              <a:rPr lang="it-IT" b="1" u="sng" dirty="0" err="1">
                <a:solidFill>
                  <a:srgbClr val="FF9900"/>
                </a:solidFill>
              </a:rPr>
              <a:t>validity</a:t>
            </a:r>
            <a:r>
              <a:rPr lang="it-IT" b="1" u="sng" dirty="0">
                <a:solidFill>
                  <a:srgbClr val="FF9900"/>
                </a:solidFill>
              </a:rPr>
              <a:t>!!!</a:t>
            </a:r>
          </a:p>
        </p:txBody>
      </p:sp>
      <p:graphicFrame>
        <p:nvGraphicFramePr>
          <p:cNvPr id="20" name="Tabella 19"/>
          <p:cNvGraphicFramePr>
            <a:graphicFrameLocks noGrp="1"/>
          </p:cNvGraphicFramePr>
          <p:nvPr/>
        </p:nvGraphicFramePr>
        <p:xfrm>
          <a:off x="2977952" y="2133600"/>
          <a:ext cx="4032448" cy="2995816"/>
        </p:xfrm>
        <a:graphic>
          <a:graphicData uri="http://schemas.openxmlformats.org/drawingml/2006/table">
            <a:tbl>
              <a:tblPr/>
              <a:tblGrid>
                <a:gridCol w="981643"/>
                <a:gridCol w="981643"/>
                <a:gridCol w="981643"/>
                <a:gridCol w="1087519"/>
              </a:tblGrid>
              <a:tr h="1766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u="none" strike="noStrike" dirty="0" err="1">
                          <a:hlinkClick r:id="rId3" action="ppaction://hlinkfile" tooltip="Sort by this column"/>
                        </a:rPr>
                        <a:t>Parameter</a:t>
                      </a:r>
                      <a:r>
                        <a:rPr lang="it-IT" sz="1200" b="1" dirty="0"/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u="none" strike="noStrike">
                          <a:hlinkClick r:id="rId4" action="ppaction://hlinkfile" tooltip="Sort by this column"/>
                        </a:rPr>
                        <a:t>Input value</a:t>
                      </a:r>
                      <a:r>
                        <a:rPr lang="it-IT" sz="1200" b="1"/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u="none" strike="noStrike">
                          <a:hlinkClick r:id="rId5" action="ppaction://hlinkfile" tooltip="Sort by this column"/>
                        </a:rPr>
                        <a:t>Full fit</a:t>
                      </a:r>
                      <a:r>
                        <a:rPr lang="it-IT" sz="1200" b="1"/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u="none" strike="noStrike" dirty="0">
                          <a:hlinkClick r:id="rId6" action="ppaction://hlinkfile" tooltip="Sort by this column"/>
                        </a:rPr>
                        <a:t>SM </a:t>
                      </a:r>
                      <a:r>
                        <a:rPr lang="it-IT" sz="1200" b="1" u="none" strike="noStrike" dirty="0" err="1">
                          <a:hlinkClick r:id="rId6" action="ppaction://hlinkfile" tooltip="Sort by this column"/>
                        </a:rPr>
                        <a:t>Prediction</a:t>
                      </a:r>
                      <a:r>
                        <a:rPr lang="it-IT" sz="1200" b="1" dirty="0"/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4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rgbClr val="003399"/>
                          </a:solidFill>
                        </a:rPr>
                        <a:t>|V</a:t>
                      </a:r>
                      <a:r>
                        <a:rPr lang="it-IT" sz="1200" b="1" baseline="-25000" dirty="0" smtClean="0">
                          <a:solidFill>
                            <a:srgbClr val="003399"/>
                          </a:solidFill>
                        </a:rPr>
                        <a:t>ub</a:t>
                      </a:r>
                      <a:r>
                        <a:rPr lang="it-IT" sz="1200" b="1" dirty="0" smtClean="0">
                          <a:solidFill>
                            <a:srgbClr val="003399"/>
                          </a:solidFill>
                        </a:rPr>
                        <a:t>|·10</a:t>
                      </a:r>
                      <a:r>
                        <a:rPr lang="it-IT" sz="1200" b="1" baseline="30000" dirty="0" smtClean="0">
                          <a:solidFill>
                            <a:srgbClr val="003399"/>
                          </a:solidFill>
                        </a:rPr>
                        <a:t>4</a:t>
                      </a:r>
                      <a:endParaRPr lang="it-IT" sz="1200" b="1" baseline="30000" dirty="0">
                        <a:solidFill>
                          <a:srgbClr val="003399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37.6(2.0)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36.4(1.1)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35.5(1.4)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rgbClr val="003399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rgbClr val="003399"/>
                          </a:solidFill>
                        </a:rPr>
                        <a:t>|V</a:t>
                      </a:r>
                      <a:r>
                        <a:rPr lang="it-IT" sz="1200" b="1" baseline="-25000" dirty="0" smtClean="0">
                          <a:solidFill>
                            <a:srgbClr val="003399"/>
                          </a:solidFill>
                        </a:rPr>
                        <a:t>cb</a:t>
                      </a:r>
                      <a:r>
                        <a:rPr lang="it-IT" sz="1200" b="1" dirty="0" smtClean="0">
                          <a:solidFill>
                            <a:srgbClr val="003399"/>
                          </a:solidFill>
                        </a:rPr>
                        <a:t>|·10</a:t>
                      </a:r>
                      <a:r>
                        <a:rPr lang="it-IT" sz="1200" b="1" baseline="30000" dirty="0" smtClean="0">
                          <a:solidFill>
                            <a:srgbClr val="003399"/>
                          </a:solidFill>
                        </a:rPr>
                        <a:t>3</a:t>
                      </a:r>
                      <a:endParaRPr lang="it-IT" sz="1200" b="1" baseline="30000" dirty="0">
                        <a:solidFill>
                          <a:srgbClr val="003399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40.8(0.5)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41.2(0.4)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42.7(1.0)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</a:tr>
              <a:tr h="2526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rgbClr val="003399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err="1" smtClean="0">
                          <a:solidFill>
                            <a:srgbClr val="003399"/>
                          </a:solidFill>
                        </a:rPr>
                        <a:t>f</a:t>
                      </a:r>
                      <a:r>
                        <a:rPr lang="it-IT" sz="1200" b="1" baseline="-25000" dirty="0" err="1" smtClean="0">
                          <a:solidFill>
                            <a:srgbClr val="003399"/>
                          </a:solidFill>
                        </a:rPr>
                        <a:t>Bs</a:t>
                      </a:r>
                      <a:r>
                        <a:rPr lang="it-IT" sz="1200" b="1" dirty="0" smtClean="0">
                          <a:solidFill>
                            <a:srgbClr val="003399"/>
                          </a:solidFill>
                        </a:rPr>
                        <a:t> [</a:t>
                      </a:r>
                      <a:r>
                        <a:rPr lang="it-IT" sz="1200" b="1" dirty="0" err="1" smtClean="0">
                          <a:solidFill>
                            <a:srgbClr val="003399"/>
                          </a:solidFill>
                        </a:rPr>
                        <a:t>MeV</a:t>
                      </a:r>
                      <a:r>
                        <a:rPr lang="it-IT" sz="1200" b="1" dirty="0" smtClean="0">
                          <a:solidFill>
                            <a:srgbClr val="003399"/>
                          </a:solidFill>
                        </a:rPr>
                        <a:t>]</a:t>
                      </a:r>
                      <a:endParaRPr lang="it-IT" sz="1200" b="1" dirty="0">
                        <a:solidFill>
                          <a:srgbClr val="003399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239(10)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236(6)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235(7)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rgbClr val="003399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err="1" smtClean="0">
                          <a:solidFill>
                            <a:srgbClr val="003399"/>
                          </a:solidFill>
                        </a:rPr>
                        <a:t>f</a:t>
                      </a:r>
                      <a:r>
                        <a:rPr lang="it-IT" sz="1200" b="1" baseline="-25000" dirty="0" err="1" smtClean="0">
                          <a:solidFill>
                            <a:srgbClr val="003399"/>
                          </a:solidFill>
                        </a:rPr>
                        <a:t>Bs</a:t>
                      </a:r>
                      <a:r>
                        <a:rPr lang="it-IT" sz="1200" b="1" dirty="0" smtClean="0">
                          <a:solidFill>
                            <a:srgbClr val="003399"/>
                          </a:solidFill>
                        </a:rPr>
                        <a:t>/</a:t>
                      </a:r>
                      <a:r>
                        <a:rPr lang="it-IT" sz="1200" b="1" dirty="0" err="1" smtClean="0">
                          <a:solidFill>
                            <a:srgbClr val="003399"/>
                          </a:solidFill>
                        </a:rPr>
                        <a:t>f</a:t>
                      </a:r>
                      <a:r>
                        <a:rPr lang="it-IT" sz="1200" b="1" baseline="-25000" dirty="0" err="1" smtClean="0">
                          <a:solidFill>
                            <a:srgbClr val="003399"/>
                          </a:solidFill>
                        </a:rPr>
                        <a:t>B</a:t>
                      </a:r>
                      <a:endParaRPr lang="it-IT" sz="1200" b="1" baseline="-25000" dirty="0">
                        <a:solidFill>
                          <a:srgbClr val="003399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1.23(3)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1.23(3)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1.21(4)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rgbClr val="003399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err="1" smtClean="0">
                          <a:solidFill>
                            <a:srgbClr val="003399"/>
                          </a:solidFill>
                        </a:rPr>
                        <a:t>B</a:t>
                      </a:r>
                      <a:r>
                        <a:rPr lang="it-IT" sz="1200" b="1" baseline="-25000" dirty="0" err="1" smtClean="0">
                          <a:solidFill>
                            <a:srgbClr val="003399"/>
                          </a:solidFill>
                        </a:rPr>
                        <a:t>Bs</a:t>
                      </a:r>
                      <a:endParaRPr lang="it-IT" sz="1200" b="1" baseline="-25000" dirty="0">
                        <a:solidFill>
                          <a:srgbClr val="003399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0.87(4)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0.85(4)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0.77(7)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rgbClr val="003399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err="1" smtClean="0">
                          <a:solidFill>
                            <a:srgbClr val="003399"/>
                          </a:solidFill>
                        </a:rPr>
                        <a:t>B</a:t>
                      </a:r>
                      <a:r>
                        <a:rPr lang="it-IT" sz="1200" b="1" baseline="-25000" dirty="0" err="1" smtClean="0">
                          <a:solidFill>
                            <a:srgbClr val="003399"/>
                          </a:solidFill>
                        </a:rPr>
                        <a:t>Bs</a:t>
                      </a:r>
                      <a:r>
                        <a:rPr lang="it-IT" sz="1200" b="1" dirty="0" smtClean="0">
                          <a:solidFill>
                            <a:srgbClr val="003399"/>
                          </a:solidFill>
                        </a:rPr>
                        <a:t>/</a:t>
                      </a:r>
                      <a:r>
                        <a:rPr lang="it-IT" sz="1200" b="1" dirty="0" err="1" smtClean="0">
                          <a:solidFill>
                            <a:srgbClr val="003399"/>
                          </a:solidFill>
                        </a:rPr>
                        <a:t>B</a:t>
                      </a:r>
                      <a:r>
                        <a:rPr lang="it-IT" sz="1200" b="1" baseline="-25000" dirty="0" err="1" smtClean="0">
                          <a:solidFill>
                            <a:srgbClr val="003399"/>
                          </a:solidFill>
                        </a:rPr>
                        <a:t>Bd</a:t>
                      </a:r>
                      <a:endParaRPr lang="it-IT" sz="1200" b="1" baseline="-25000" dirty="0">
                        <a:solidFill>
                          <a:srgbClr val="003399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1.06(4)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1.07(4)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1.11(9)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rgbClr val="003399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rgbClr val="003399"/>
                          </a:solidFill>
                        </a:rPr>
                        <a:t>B</a:t>
                      </a:r>
                      <a:r>
                        <a:rPr lang="it-IT" sz="1200" b="1" baseline="-25000" dirty="0" smtClean="0">
                          <a:solidFill>
                            <a:srgbClr val="003399"/>
                          </a:solidFill>
                        </a:rPr>
                        <a:t>K</a:t>
                      </a:r>
                      <a:endParaRPr lang="it-IT" sz="1200" b="1" baseline="-25000" dirty="0">
                        <a:solidFill>
                          <a:srgbClr val="003399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0.73(4)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0.76(3)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2"/>
                          </a:solidFill>
                        </a:rPr>
                        <a:t>0.85(7)</a:t>
                      </a:r>
                      <a:endParaRPr lang="it-IT" sz="12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4F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1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447800" y="90488"/>
            <a:ext cx="6186309" cy="369332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CC0000"/>
                </a:solidFill>
              </a:rPr>
              <a:t>The </a:t>
            </a:r>
            <a:r>
              <a:rPr lang="it-IT" b="1" dirty="0" err="1" smtClean="0">
                <a:solidFill>
                  <a:srgbClr val="CC0000"/>
                </a:solidFill>
              </a:rPr>
              <a:t>Indirect</a:t>
            </a:r>
            <a:r>
              <a:rPr lang="it-IT" b="1" dirty="0" smtClean="0">
                <a:solidFill>
                  <a:srgbClr val="CC0000"/>
                </a:solidFill>
              </a:rPr>
              <a:t> </a:t>
            </a:r>
            <a:r>
              <a:rPr lang="it-IT" b="1" dirty="0" err="1" smtClean="0">
                <a:solidFill>
                  <a:srgbClr val="CC0000"/>
                </a:solidFill>
              </a:rPr>
              <a:t>Determination</a:t>
            </a:r>
            <a:r>
              <a:rPr lang="it-IT" b="1" dirty="0" smtClean="0">
                <a:solidFill>
                  <a:srgbClr val="CC0000"/>
                </a:solidFill>
              </a:rPr>
              <a:t> </a:t>
            </a:r>
            <a:r>
              <a:rPr lang="it-IT" b="1" dirty="0" err="1" smtClean="0">
                <a:solidFill>
                  <a:srgbClr val="CC0000"/>
                </a:solidFill>
              </a:rPr>
              <a:t>of</a:t>
            </a:r>
            <a:r>
              <a:rPr lang="it-IT" b="1" dirty="0" smtClean="0">
                <a:solidFill>
                  <a:srgbClr val="CC0000"/>
                </a:solidFill>
              </a:rPr>
              <a:t> the </a:t>
            </a:r>
            <a:r>
              <a:rPr lang="it-IT" b="1" dirty="0" err="1" smtClean="0">
                <a:solidFill>
                  <a:srgbClr val="CC0000"/>
                </a:solidFill>
              </a:rPr>
              <a:t>Hadronic</a:t>
            </a:r>
            <a:r>
              <a:rPr lang="it-IT" b="1" dirty="0" smtClean="0">
                <a:solidFill>
                  <a:srgbClr val="CC0000"/>
                </a:solidFill>
              </a:rPr>
              <a:t> </a:t>
            </a:r>
            <a:r>
              <a:rPr lang="it-IT" b="1" dirty="0" err="1" smtClean="0">
                <a:solidFill>
                  <a:srgbClr val="CC0000"/>
                </a:solidFill>
              </a:rPr>
              <a:t>Parameters</a:t>
            </a:r>
            <a:endParaRPr lang="it-IT" b="1" dirty="0">
              <a:solidFill>
                <a:srgbClr val="CC00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429000" y="6412468"/>
            <a:ext cx="2903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>
                <a:solidFill>
                  <a:srgbClr val="FF6600"/>
                </a:solidFill>
              </a:rPr>
              <a:t>See</a:t>
            </a:r>
            <a:r>
              <a:rPr lang="it-IT" b="1" dirty="0" smtClean="0">
                <a:solidFill>
                  <a:srgbClr val="FF6600"/>
                </a:solidFill>
              </a:rPr>
              <a:t> Vittorio </a:t>
            </a:r>
            <a:r>
              <a:rPr lang="it-IT" b="1" dirty="0" err="1" smtClean="0">
                <a:solidFill>
                  <a:srgbClr val="FF6600"/>
                </a:solidFill>
              </a:rPr>
              <a:t>Lubicz</a:t>
            </a:r>
            <a:r>
              <a:rPr lang="it-IT" b="1" dirty="0" smtClean="0">
                <a:solidFill>
                  <a:srgbClr val="FF6600"/>
                </a:solidFill>
              </a:rPr>
              <a:t>’s talk</a:t>
            </a:r>
            <a:endParaRPr lang="it-IT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8"/>
          <p:cNvSpPr txBox="1">
            <a:spLocks noChangeArrowheads="1"/>
          </p:cNvSpPr>
          <p:nvPr/>
        </p:nvSpPr>
        <p:spPr bwMode="auto">
          <a:xfrm>
            <a:off x="249497" y="381000"/>
            <a:ext cx="812113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3200" b="1" dirty="0">
                <a:solidFill>
                  <a:srgbClr val="000066"/>
                </a:solidFill>
                <a:latin typeface="Comic Sans MS" pitchFamily="66" charset="0"/>
              </a:rPr>
              <a:t>Some information and propaganda:</a:t>
            </a:r>
          </a:p>
          <a:p>
            <a:pPr algn="ctr"/>
            <a:r>
              <a:rPr lang="it-IT" sz="3200" b="1" dirty="0" err="1" smtClean="0">
                <a:solidFill>
                  <a:srgbClr val="C00000"/>
                </a:solidFill>
                <a:latin typeface="Comic Sans MS" pitchFamily="66" charset="0"/>
              </a:rPr>
              <a:t>Renovated</a:t>
            </a:r>
            <a:r>
              <a:rPr 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sz="3200" b="1" dirty="0" err="1">
                <a:solidFill>
                  <a:srgbClr val="C00000"/>
                </a:solidFill>
                <a:latin typeface="Comic Sans MS" pitchFamily="66" charset="0"/>
              </a:rPr>
              <a:t>UTfit</a:t>
            </a:r>
            <a:r>
              <a:rPr lang="it-IT" sz="3200" b="1" dirty="0">
                <a:solidFill>
                  <a:srgbClr val="C00000"/>
                </a:solidFill>
                <a:latin typeface="Comic Sans MS" pitchFamily="66" charset="0"/>
              </a:rPr>
              <a:t> website </a:t>
            </a:r>
            <a:r>
              <a:rPr lang="it-IT" sz="3200" b="1" dirty="0" err="1">
                <a:solidFill>
                  <a:srgbClr val="C00000"/>
                </a:solidFill>
                <a:latin typeface="Comic Sans MS" pitchFamily="66" charset="0"/>
              </a:rPr>
              <a:t>is</a:t>
            </a:r>
            <a:r>
              <a:rPr lang="it-IT" sz="32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sz="3200" b="1" dirty="0" err="1" smtClean="0">
                <a:solidFill>
                  <a:srgbClr val="C00000"/>
                </a:solidFill>
                <a:latin typeface="Comic Sans MS" pitchFamily="66" charset="0"/>
              </a:rPr>
              <a:t>available</a:t>
            </a:r>
            <a:r>
              <a:rPr 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sz="3200" b="1" dirty="0">
                <a:solidFill>
                  <a:srgbClr val="C00000"/>
                </a:solidFill>
                <a:latin typeface="Comic Sans MS" pitchFamily="66" charset="0"/>
              </a:rPr>
              <a:t>at</a:t>
            </a:r>
          </a:p>
          <a:p>
            <a:pPr algn="ctr"/>
            <a:r>
              <a:rPr lang="it-IT" sz="3200" b="1" dirty="0">
                <a:latin typeface="Comic Sans MS" pitchFamily="66" charset="0"/>
              </a:rPr>
              <a:t>www.utfit.org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617607" y="4191000"/>
            <a:ext cx="18421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 err="1" smtClean="0">
                <a:solidFill>
                  <a:srgbClr val="FF33CC"/>
                </a:solidFill>
                <a:latin typeface="Freestyle Script" pitchFamily="66" charset="0"/>
              </a:rPr>
              <a:t>Thanks</a:t>
            </a:r>
            <a:r>
              <a:rPr lang="it-IT" sz="6000" b="1" dirty="0" smtClean="0">
                <a:solidFill>
                  <a:srgbClr val="FF33CC"/>
                </a:solidFill>
                <a:latin typeface="Freestyle Script" pitchFamily="66" charset="0"/>
              </a:rPr>
              <a:t>!</a:t>
            </a:r>
            <a:endParaRPr lang="it-IT" sz="6000" b="1" dirty="0">
              <a:solidFill>
                <a:srgbClr val="FF33CC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352800" y="2902803"/>
            <a:ext cx="27142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800" dirty="0" smtClean="0">
                <a:latin typeface="Arial" pitchFamily="34" charset="0"/>
                <a:cs typeface="Arial" pitchFamily="34" charset="0"/>
              </a:rPr>
              <a:t>BACKUP</a:t>
            </a:r>
            <a:endParaRPr lang="it-IT" sz="4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5788025" y="1219200"/>
            <a:ext cx="3279775" cy="2314575"/>
          </a:xfrm>
          <a:prstGeom prst="rect">
            <a:avLst/>
          </a:prstGeom>
          <a:solidFill>
            <a:srgbClr val="E3FFFF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it-IT" sz="1800" b="1" dirty="0" err="1">
                <a:solidFill>
                  <a:srgbClr val="CC0000"/>
                </a:solidFill>
              </a:rPr>
              <a:t>Unitarity</a:t>
            </a:r>
            <a:r>
              <a:rPr lang="it-IT" sz="1800" b="1" dirty="0"/>
              <a:t> (            )</a:t>
            </a:r>
          </a:p>
          <a:p>
            <a:r>
              <a:rPr lang="it-IT" sz="1800" b="1" dirty="0">
                <a:solidFill>
                  <a:schemeClr val="accent2"/>
                </a:solidFill>
              </a:rPr>
              <a:t> </a:t>
            </a:r>
            <a:r>
              <a:rPr lang="it-IT" sz="1800" b="1" dirty="0" err="1">
                <a:solidFill>
                  <a:srgbClr val="002060"/>
                </a:solidFill>
              </a:rPr>
              <a:t>provides</a:t>
            </a:r>
            <a:r>
              <a:rPr lang="it-IT" sz="1800" b="1" dirty="0">
                <a:solidFill>
                  <a:schemeClr val="accent2"/>
                </a:solidFill>
              </a:rPr>
              <a:t> </a:t>
            </a:r>
            <a:r>
              <a:rPr lang="it-IT" sz="1800" b="1" dirty="0">
                <a:solidFill>
                  <a:schemeClr val="tx2"/>
                </a:solidFill>
              </a:rPr>
              <a:t>9</a:t>
            </a:r>
            <a:r>
              <a:rPr lang="it-IT" sz="1800" b="1" dirty="0">
                <a:solidFill>
                  <a:schemeClr val="accent2"/>
                </a:solidFill>
              </a:rPr>
              <a:t> </a:t>
            </a:r>
            <a:r>
              <a:rPr lang="it-IT" sz="1800" b="1" dirty="0" err="1">
                <a:solidFill>
                  <a:srgbClr val="CC0000"/>
                </a:solidFill>
              </a:rPr>
              <a:t>conditions</a:t>
            </a:r>
            <a:endParaRPr lang="it-IT" sz="1800" b="1" dirty="0">
              <a:solidFill>
                <a:srgbClr val="CC0000"/>
              </a:solidFill>
            </a:endParaRPr>
          </a:p>
          <a:p>
            <a:r>
              <a:rPr lang="it-IT" sz="1800" b="1" dirty="0">
                <a:solidFill>
                  <a:schemeClr val="accent2"/>
                </a:solidFill>
              </a:rPr>
              <a:t> </a:t>
            </a:r>
            <a:r>
              <a:rPr lang="it-IT" sz="1800" b="1" dirty="0">
                <a:solidFill>
                  <a:srgbClr val="002060"/>
                </a:solidFill>
              </a:rPr>
              <a:t>on the </a:t>
            </a:r>
            <a:r>
              <a:rPr lang="it-IT" sz="1800" b="1" dirty="0">
                <a:solidFill>
                  <a:srgbClr val="CC0000"/>
                </a:solidFill>
              </a:rPr>
              <a:t>CKM </a:t>
            </a:r>
            <a:r>
              <a:rPr lang="it-IT" sz="1800" b="1" dirty="0" err="1">
                <a:solidFill>
                  <a:srgbClr val="CC0000"/>
                </a:solidFill>
              </a:rPr>
              <a:t>parameters</a:t>
            </a:r>
            <a:endParaRPr lang="it-IT" sz="1800" b="1" dirty="0">
              <a:solidFill>
                <a:srgbClr val="CC0000"/>
              </a:solidFill>
            </a:endParaRPr>
          </a:p>
          <a:p>
            <a:endParaRPr lang="it-IT" sz="1800" b="1" dirty="0"/>
          </a:p>
          <a:p>
            <a:pPr>
              <a:buFontTx/>
              <a:buChar char="•"/>
            </a:pPr>
            <a:r>
              <a:rPr lang="it-IT" sz="1800" b="1" dirty="0" err="1">
                <a:solidFill>
                  <a:srgbClr val="002060"/>
                </a:solidFill>
              </a:rPr>
              <a:t>Among</a:t>
            </a:r>
            <a:r>
              <a:rPr lang="it-IT" sz="1800" b="1" dirty="0">
                <a:solidFill>
                  <a:srgbClr val="002060"/>
                </a:solidFill>
              </a:rPr>
              <a:t> </a:t>
            </a:r>
            <a:r>
              <a:rPr lang="it-IT" sz="1800" b="1" dirty="0" err="1">
                <a:solidFill>
                  <a:srgbClr val="002060"/>
                </a:solidFill>
              </a:rPr>
              <a:t>these</a:t>
            </a:r>
            <a:r>
              <a:rPr lang="it-IT" sz="1800" b="1" dirty="0">
                <a:solidFill>
                  <a:srgbClr val="002060"/>
                </a:solidFill>
              </a:rPr>
              <a:t> </a:t>
            </a:r>
            <a:r>
              <a:rPr lang="it-IT" sz="1800" b="1" dirty="0" err="1">
                <a:solidFill>
                  <a:srgbClr val="002060"/>
                </a:solidFill>
              </a:rPr>
              <a:t>it</a:t>
            </a:r>
            <a:r>
              <a:rPr lang="it-IT" sz="1800" b="1" dirty="0">
                <a:solidFill>
                  <a:srgbClr val="002060"/>
                </a:solidFill>
              </a:rPr>
              <a:t> </a:t>
            </a:r>
            <a:r>
              <a:rPr lang="it-IT" sz="1800" b="1" dirty="0" err="1">
                <a:solidFill>
                  <a:srgbClr val="002060"/>
                </a:solidFill>
              </a:rPr>
              <a:t>is</a:t>
            </a:r>
            <a:r>
              <a:rPr lang="it-IT" sz="1800" b="1" dirty="0">
                <a:solidFill>
                  <a:srgbClr val="002060"/>
                </a:solidFill>
              </a:rPr>
              <a:t> </a:t>
            </a:r>
            <a:r>
              <a:rPr lang="it-IT" sz="1800" b="1" dirty="0" err="1">
                <a:solidFill>
                  <a:srgbClr val="002060"/>
                </a:solidFill>
              </a:rPr>
              <a:t>of</a:t>
            </a:r>
            <a:r>
              <a:rPr lang="it-IT" sz="1800" b="1" dirty="0">
                <a:solidFill>
                  <a:srgbClr val="002060"/>
                </a:solidFill>
              </a:rPr>
              <a:t> </a:t>
            </a:r>
            <a:r>
              <a:rPr lang="it-IT" sz="1800" b="1" dirty="0" err="1">
                <a:solidFill>
                  <a:srgbClr val="002060"/>
                </a:solidFill>
              </a:rPr>
              <a:t>great</a:t>
            </a:r>
            <a:endParaRPr lang="it-IT" sz="1800" b="1" dirty="0">
              <a:solidFill>
                <a:srgbClr val="002060"/>
              </a:solidFill>
            </a:endParaRPr>
          </a:p>
          <a:p>
            <a:r>
              <a:rPr lang="it-IT" sz="1800" b="1" dirty="0">
                <a:solidFill>
                  <a:srgbClr val="CC0000"/>
                </a:solidFill>
              </a:rPr>
              <a:t> </a:t>
            </a:r>
            <a:r>
              <a:rPr lang="it-IT" sz="1800" b="1" dirty="0" err="1">
                <a:solidFill>
                  <a:srgbClr val="CC0000"/>
                </a:solidFill>
              </a:rPr>
              <a:t>phenomenological</a:t>
            </a:r>
            <a:r>
              <a:rPr lang="it-IT" sz="1800" b="1" dirty="0">
                <a:solidFill>
                  <a:srgbClr val="CC0000"/>
                </a:solidFill>
              </a:rPr>
              <a:t> interest</a:t>
            </a:r>
          </a:p>
          <a:p>
            <a:endParaRPr lang="it-IT" sz="1800" dirty="0">
              <a:solidFill>
                <a:srgbClr val="CC0000"/>
              </a:solidFill>
            </a:endParaRPr>
          </a:p>
          <a:p>
            <a:endParaRPr lang="it-IT" sz="1800" dirty="0">
              <a:solidFill>
                <a:srgbClr val="CC0000"/>
              </a:solidFill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79388" y="1196975"/>
            <a:ext cx="5503862" cy="1841500"/>
            <a:chOff x="1066" y="2478"/>
            <a:chExt cx="3467" cy="1160"/>
          </a:xfrm>
        </p:grpSpPr>
        <p:graphicFrame>
          <p:nvGraphicFramePr>
            <p:cNvPr id="23" name="Object 5"/>
            <p:cNvGraphicFramePr>
              <a:graphicFrameLocks noChangeAspect="1"/>
            </p:cNvGraphicFramePr>
            <p:nvPr/>
          </p:nvGraphicFramePr>
          <p:xfrm>
            <a:off x="1066" y="2478"/>
            <a:ext cx="3467" cy="1160"/>
          </p:xfrm>
          <a:graphic>
            <a:graphicData uri="http://schemas.openxmlformats.org/presentationml/2006/ole">
              <p:oleObj spid="_x0000_s56322" name="Equation" r:id="rId3" imgW="3644640" imgH="1218960" progId="Equation.3">
                <p:embed/>
              </p:oleObj>
            </a:graphicData>
          </a:graphic>
        </p:graphicFrame>
        <p:sp>
          <p:nvSpPr>
            <p:cNvPr id="24" name="Oval 6"/>
            <p:cNvSpPr>
              <a:spLocks noChangeArrowheads="1"/>
            </p:cNvSpPr>
            <p:nvPr/>
          </p:nvSpPr>
          <p:spPr bwMode="auto">
            <a:xfrm>
              <a:off x="4240" y="2614"/>
              <a:ext cx="182" cy="181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2925" y="3204"/>
              <a:ext cx="182" cy="181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07950" y="765175"/>
            <a:ext cx="47907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 dirty="0" err="1">
                <a:solidFill>
                  <a:srgbClr val="002060"/>
                </a:solidFill>
              </a:rPr>
              <a:t>Wolfenstein</a:t>
            </a: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b="1" dirty="0" err="1">
                <a:solidFill>
                  <a:srgbClr val="002060"/>
                </a:solidFill>
              </a:rPr>
              <a:t>parameterization</a:t>
            </a: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sz="1800" b="1" dirty="0">
                <a:solidFill>
                  <a:srgbClr val="002060"/>
                </a:solidFill>
              </a:rPr>
              <a:t>(</a:t>
            </a:r>
            <a:r>
              <a:rPr lang="it-IT" sz="1800" b="1" dirty="0"/>
              <a:t>up </a:t>
            </a:r>
            <a:r>
              <a:rPr lang="it-IT" sz="1800" b="1" dirty="0" err="1"/>
              <a:t>to</a:t>
            </a:r>
            <a:r>
              <a:rPr lang="it-IT" sz="1800" b="1" dirty="0"/>
              <a:t> O(</a:t>
            </a:r>
            <a:r>
              <a:rPr lang="it-IT" sz="1800" b="1" dirty="0">
                <a:latin typeface="Symbol" pitchFamily="18" charset="2"/>
              </a:rPr>
              <a:t>l</a:t>
            </a:r>
            <a:r>
              <a:rPr lang="it-IT" sz="1800" b="1" baseline="30000" dirty="0"/>
              <a:t>3</a:t>
            </a:r>
            <a:r>
              <a:rPr lang="it-IT" sz="1800" b="1" dirty="0"/>
              <a:t>))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996707" y="133350"/>
            <a:ext cx="7345858" cy="400110"/>
          </a:xfrm>
          <a:prstGeom prst="rect">
            <a:avLst/>
          </a:prstGeom>
          <a:solidFill>
            <a:srgbClr val="E3FFFF"/>
          </a:solidFill>
          <a:ln w="254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000" b="1" dirty="0">
                <a:solidFill>
                  <a:srgbClr val="CC0000"/>
                </a:solidFill>
              </a:rPr>
              <a:t>The </a:t>
            </a:r>
            <a:r>
              <a:rPr lang="it-IT" sz="2000" b="1" dirty="0" err="1">
                <a:solidFill>
                  <a:srgbClr val="CC0000"/>
                </a:solidFill>
              </a:rPr>
              <a:t>Unitarity</a:t>
            </a:r>
            <a:r>
              <a:rPr lang="it-IT" sz="2000" b="1" dirty="0">
                <a:solidFill>
                  <a:srgbClr val="CC0000"/>
                </a:solidFill>
              </a:rPr>
              <a:t> </a:t>
            </a:r>
            <a:r>
              <a:rPr lang="it-IT" sz="2000" b="1" dirty="0" err="1">
                <a:solidFill>
                  <a:srgbClr val="CC0000"/>
                </a:solidFill>
              </a:rPr>
              <a:t>Triangle</a:t>
            </a:r>
            <a:r>
              <a:rPr lang="it-IT" sz="2000" b="1" dirty="0">
                <a:solidFill>
                  <a:srgbClr val="CC0000"/>
                </a:solidFill>
              </a:rPr>
              <a:t> </a:t>
            </a:r>
            <a:r>
              <a:rPr lang="it-IT" sz="2000" b="1" dirty="0" err="1">
                <a:solidFill>
                  <a:srgbClr val="CC0000"/>
                </a:solidFill>
              </a:rPr>
              <a:t>Analysis</a:t>
            </a:r>
            <a:r>
              <a:rPr lang="it-IT" sz="2000" b="1" dirty="0">
                <a:solidFill>
                  <a:srgbClr val="CC0000"/>
                </a:solidFill>
              </a:rPr>
              <a:t> (UTA</a:t>
            </a:r>
            <a:r>
              <a:rPr lang="it-IT" sz="2000" b="1" dirty="0" smtClean="0">
                <a:solidFill>
                  <a:srgbClr val="CC0000"/>
                </a:solidFill>
              </a:rPr>
              <a:t>): </a:t>
            </a:r>
            <a:r>
              <a:rPr lang="it-IT" sz="2000" b="1" dirty="0" err="1" smtClean="0">
                <a:solidFill>
                  <a:srgbClr val="002060"/>
                </a:solidFill>
              </a:rPr>
              <a:t>an</a:t>
            </a:r>
            <a:r>
              <a:rPr lang="it-IT" sz="2000" b="1" dirty="0" smtClean="0">
                <a:solidFill>
                  <a:srgbClr val="002060"/>
                </a:solidFill>
              </a:rPr>
              <a:t> </a:t>
            </a:r>
            <a:r>
              <a:rPr lang="it-IT" sz="2000" b="1" dirty="0" err="1" smtClean="0">
                <a:solidFill>
                  <a:srgbClr val="002060"/>
                </a:solidFill>
              </a:rPr>
              <a:t>introductory</a:t>
            </a:r>
            <a:r>
              <a:rPr lang="it-IT" sz="2000" b="1" dirty="0" smtClean="0">
                <a:solidFill>
                  <a:srgbClr val="002060"/>
                </a:solidFill>
              </a:rPr>
              <a:t> slide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6011863" y="836613"/>
            <a:ext cx="23102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 dirty="0">
                <a:latin typeface="Symbol" pitchFamily="18" charset="2"/>
              </a:rPr>
              <a:t>(h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≠0↔</a:t>
            </a:r>
            <a:r>
              <a:rPr lang="it-IT" b="1" dirty="0" err="1">
                <a:cs typeface="Arial" pitchFamily="34" charset="0"/>
              </a:rPr>
              <a:t>CP-violation</a:t>
            </a:r>
            <a:r>
              <a:rPr lang="it-IT" b="1" dirty="0">
                <a:cs typeface="Arial" pitchFamily="34" charset="0"/>
              </a:rPr>
              <a:t>)</a:t>
            </a:r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7010400" y="1143000"/>
            <a:ext cx="1182687" cy="481013"/>
            <a:chOff x="4730" y="799"/>
            <a:chExt cx="745" cy="303"/>
          </a:xfrm>
        </p:grpSpPr>
        <p:graphicFrame>
          <p:nvGraphicFramePr>
            <p:cNvPr id="21" name="Object 14"/>
            <p:cNvGraphicFramePr>
              <a:graphicFrameLocks noChangeAspect="1"/>
            </p:cNvGraphicFramePr>
            <p:nvPr/>
          </p:nvGraphicFramePr>
          <p:xfrm>
            <a:off x="4730" y="890"/>
            <a:ext cx="745" cy="212"/>
          </p:xfrm>
          <a:graphic>
            <a:graphicData uri="http://schemas.openxmlformats.org/presentationml/2006/ole">
              <p:oleObj spid="_x0000_s56323" name="Equation" r:id="rId4" imgW="799920" imgH="228600" progId="Equation.3">
                <p:embed/>
              </p:oleObj>
            </a:graphicData>
          </a:graphic>
        </p:graphicFrame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4785" y="799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800"/>
                <a:t>†</a:t>
              </a:r>
            </a:p>
          </p:txBody>
        </p:sp>
      </p:grpSp>
      <p:graphicFrame>
        <p:nvGraphicFramePr>
          <p:cNvPr id="9" name="Object 17"/>
          <p:cNvGraphicFramePr>
            <a:graphicFrameLocks noChangeAspect="1"/>
          </p:cNvGraphicFramePr>
          <p:nvPr/>
        </p:nvGraphicFramePr>
        <p:xfrm>
          <a:off x="6135688" y="3068638"/>
          <a:ext cx="2684462" cy="385762"/>
        </p:xfrm>
        <a:graphic>
          <a:graphicData uri="http://schemas.openxmlformats.org/presentationml/2006/ole">
            <p:oleObj spid="_x0000_s56324" name="Equation" r:id="rId5" imgW="1676160" imgH="241200" progId="Equation.3">
              <p:embed/>
            </p:oleObj>
          </a:graphicData>
        </a:graphic>
      </p:graphicFrame>
      <p:pic>
        <p:nvPicPr>
          <p:cNvPr id="10" name="Picture 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950" y="3806825"/>
            <a:ext cx="4248150" cy="30511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</p:spPr>
      </p:pic>
      <p:sp>
        <p:nvSpPr>
          <p:cNvPr id="11" name="Line 20"/>
          <p:cNvSpPr>
            <a:spLocks noChangeShapeType="1"/>
          </p:cNvSpPr>
          <p:nvPr/>
        </p:nvSpPr>
        <p:spPr bwMode="auto">
          <a:xfrm flipH="1">
            <a:off x="4356100" y="3573463"/>
            <a:ext cx="3240088" cy="13684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 rot="20160000">
            <a:off x="4418238" y="3783896"/>
            <a:ext cx="3531736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000" b="1" dirty="0" err="1">
                <a:solidFill>
                  <a:srgbClr val="002060"/>
                </a:solidFill>
              </a:rPr>
              <a:t>It</a:t>
            </a:r>
            <a:r>
              <a:rPr lang="it-IT" sz="2000" b="1" dirty="0">
                <a:solidFill>
                  <a:srgbClr val="002060"/>
                </a:solidFill>
              </a:rPr>
              <a:t> </a:t>
            </a:r>
            <a:r>
              <a:rPr lang="it-IT" sz="2000" b="1" dirty="0" err="1">
                <a:solidFill>
                  <a:srgbClr val="002060"/>
                </a:solidFill>
              </a:rPr>
              <a:t>defines</a:t>
            </a:r>
            <a:r>
              <a:rPr lang="it-IT" sz="2000" b="1" dirty="0">
                <a:solidFill>
                  <a:srgbClr val="002060"/>
                </a:solidFill>
              </a:rPr>
              <a:t> a </a:t>
            </a:r>
            <a:r>
              <a:rPr lang="it-IT" sz="2000" b="1" dirty="0" err="1">
                <a:solidFill>
                  <a:srgbClr val="002060"/>
                </a:solidFill>
              </a:rPr>
              <a:t>triangle</a:t>
            </a:r>
            <a:endParaRPr lang="it-IT" sz="2000" b="1" dirty="0">
              <a:solidFill>
                <a:srgbClr val="002060"/>
              </a:solidFill>
            </a:endParaRPr>
          </a:p>
          <a:p>
            <a:pPr algn="ctr"/>
            <a:r>
              <a:rPr lang="it-IT" sz="2000" b="1" dirty="0">
                <a:solidFill>
                  <a:srgbClr val="002060"/>
                </a:solidFill>
              </a:rPr>
              <a:t>in the </a:t>
            </a:r>
            <a:r>
              <a:rPr lang="it-IT" sz="2000" b="1" dirty="0">
                <a:solidFill>
                  <a:schemeClr val="tx2"/>
                </a:solidFill>
              </a:rPr>
              <a:t>(</a:t>
            </a:r>
            <a:r>
              <a:rPr lang="it-IT" sz="2000" b="1" dirty="0">
                <a:solidFill>
                  <a:schemeClr val="tx2"/>
                </a:solidFill>
                <a:latin typeface="Symbol" pitchFamily="18" charset="2"/>
              </a:rPr>
              <a:t>r,h</a:t>
            </a:r>
            <a:r>
              <a:rPr lang="it-IT" sz="2000" b="1" dirty="0">
                <a:solidFill>
                  <a:schemeClr val="tx2"/>
                </a:solidFill>
              </a:rPr>
              <a:t>)</a:t>
            </a:r>
            <a:r>
              <a:rPr lang="it-IT" sz="2000" b="1" dirty="0" err="1">
                <a:solidFill>
                  <a:schemeClr val="tx2"/>
                </a:solidFill>
              </a:rPr>
              <a:t>-</a:t>
            </a:r>
            <a:r>
              <a:rPr lang="it-IT" sz="2000" b="1" dirty="0" err="1">
                <a:solidFill>
                  <a:srgbClr val="002060"/>
                </a:solidFill>
              </a:rPr>
              <a:t>plane</a:t>
            </a:r>
            <a:endParaRPr lang="it-IT" sz="2000" b="1" dirty="0">
              <a:solidFill>
                <a:srgbClr val="002060"/>
              </a:solidFill>
            </a:endParaRPr>
          </a:p>
          <a:p>
            <a:pPr algn="ctr"/>
            <a:r>
              <a:rPr lang="it-IT" sz="1800" b="1" dirty="0"/>
              <a:t>(</a:t>
            </a:r>
            <a:r>
              <a:rPr lang="it-IT" sz="1800" b="1" dirty="0" err="1"/>
              <a:t>with</a:t>
            </a:r>
            <a:r>
              <a:rPr lang="it-IT" sz="1800" b="1" dirty="0"/>
              <a:t> </a:t>
            </a:r>
            <a:r>
              <a:rPr lang="it-IT" sz="1800" b="1" dirty="0" err="1"/>
              <a:t>sides</a:t>
            </a:r>
            <a:r>
              <a:rPr lang="it-IT" sz="1800" b="1" dirty="0"/>
              <a:t> </a:t>
            </a:r>
            <a:r>
              <a:rPr lang="it-IT" sz="1800" b="1" dirty="0" err="1"/>
              <a:t>of</a:t>
            </a:r>
            <a:r>
              <a:rPr lang="it-IT" sz="1800" b="1" dirty="0"/>
              <a:t> </a:t>
            </a:r>
            <a:r>
              <a:rPr lang="it-IT" sz="1800" b="1" dirty="0" err="1"/>
              <a:t>similar</a:t>
            </a:r>
            <a:r>
              <a:rPr lang="it-IT" sz="1800" b="1" dirty="0"/>
              <a:t> </a:t>
            </a:r>
            <a:r>
              <a:rPr lang="it-IT" sz="1800" b="1" dirty="0" err="1"/>
              <a:t>size</a:t>
            </a:r>
            <a:r>
              <a:rPr lang="it-IT" sz="1800" b="1" dirty="0"/>
              <a:t>,</a:t>
            </a:r>
          </a:p>
          <a:p>
            <a:pPr algn="ctr"/>
            <a:r>
              <a:rPr lang="it-IT" sz="1800" b="1" dirty="0"/>
              <a:t>so </a:t>
            </a:r>
            <a:r>
              <a:rPr lang="it-IT" sz="1800" b="1" dirty="0" err="1"/>
              <a:t>that</a:t>
            </a:r>
            <a:r>
              <a:rPr lang="it-IT" sz="1800" b="1" dirty="0"/>
              <a:t> </a:t>
            </a:r>
            <a:r>
              <a:rPr lang="it-IT" sz="1800" b="1" dirty="0" err="1"/>
              <a:t>CP-violation</a:t>
            </a:r>
            <a:r>
              <a:rPr lang="it-IT" sz="1800" b="1" dirty="0"/>
              <a:t> </a:t>
            </a:r>
            <a:r>
              <a:rPr lang="it-IT" sz="1800" b="1" dirty="0" err="1"/>
              <a:t>is</a:t>
            </a:r>
            <a:r>
              <a:rPr lang="it-IT" sz="1800" b="1" dirty="0"/>
              <a:t> </a:t>
            </a:r>
            <a:r>
              <a:rPr lang="it-IT" sz="1800" b="1" dirty="0" err="1"/>
              <a:t>visible</a:t>
            </a:r>
            <a:r>
              <a:rPr lang="it-IT" sz="1800" b="1" dirty="0"/>
              <a:t>) </a:t>
            </a:r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827088" y="3835400"/>
            <a:ext cx="25956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 dirty="0" err="1">
                <a:solidFill>
                  <a:srgbClr val="CC0000"/>
                </a:solidFill>
              </a:rPr>
              <a:t>Unitarity</a:t>
            </a:r>
            <a:r>
              <a:rPr lang="it-IT" b="1" dirty="0">
                <a:solidFill>
                  <a:srgbClr val="CC0000"/>
                </a:solidFill>
              </a:rPr>
              <a:t> </a:t>
            </a:r>
            <a:r>
              <a:rPr lang="it-IT" b="1" dirty="0" err="1">
                <a:solidFill>
                  <a:srgbClr val="CC0000"/>
                </a:solidFill>
              </a:rPr>
              <a:t>Triangle</a:t>
            </a:r>
            <a:r>
              <a:rPr lang="it-IT" b="1" dirty="0">
                <a:solidFill>
                  <a:srgbClr val="CC0000"/>
                </a:solidFill>
              </a:rPr>
              <a:t> (UT)</a:t>
            </a:r>
          </a:p>
        </p:txBody>
      </p:sp>
      <p:sp>
        <p:nvSpPr>
          <p:cNvPr id="14" name="Oval 23"/>
          <p:cNvSpPr>
            <a:spLocks noChangeArrowheads="1"/>
          </p:cNvSpPr>
          <p:nvPr/>
        </p:nvSpPr>
        <p:spPr bwMode="auto">
          <a:xfrm>
            <a:off x="3851275" y="1341438"/>
            <a:ext cx="215900" cy="358775"/>
          </a:xfrm>
          <a:prstGeom prst="ellips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Oval 24"/>
          <p:cNvSpPr>
            <a:spLocks noChangeArrowheads="1"/>
          </p:cNvSpPr>
          <p:nvPr/>
        </p:nvSpPr>
        <p:spPr bwMode="auto">
          <a:xfrm>
            <a:off x="4787900" y="1917700"/>
            <a:ext cx="215900" cy="358775"/>
          </a:xfrm>
          <a:prstGeom prst="ellips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Text Box 25"/>
          <p:cNvSpPr txBox="1">
            <a:spLocks noChangeArrowheads="1"/>
          </p:cNvSpPr>
          <p:nvPr/>
        </p:nvSpPr>
        <p:spPr bwMode="auto">
          <a:xfrm>
            <a:off x="1972811" y="3058180"/>
            <a:ext cx="31325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1400" b="1" dirty="0" err="1">
                <a:solidFill>
                  <a:srgbClr val="002060"/>
                </a:solidFill>
              </a:rPr>
              <a:t>Accurately</a:t>
            </a:r>
            <a:r>
              <a:rPr lang="it-IT" sz="1400" b="1" dirty="0">
                <a:solidFill>
                  <a:srgbClr val="002060"/>
                </a:solidFill>
              </a:rPr>
              <a:t> </a:t>
            </a:r>
            <a:r>
              <a:rPr lang="it-IT" sz="1400" b="1" dirty="0" err="1">
                <a:solidFill>
                  <a:srgbClr val="002060"/>
                </a:solidFill>
              </a:rPr>
              <a:t>measured</a:t>
            </a:r>
            <a:r>
              <a:rPr lang="it-IT" sz="1400" b="1" dirty="0">
                <a:solidFill>
                  <a:srgbClr val="800080"/>
                </a:solidFill>
              </a:rPr>
              <a:t>: </a:t>
            </a:r>
            <a:r>
              <a:rPr lang="it-IT" sz="1400" b="1" dirty="0"/>
              <a:t>- </a:t>
            </a:r>
            <a:r>
              <a:rPr lang="it-IT" sz="1400" b="1" dirty="0">
                <a:latin typeface="Symbol" pitchFamily="18" charset="2"/>
              </a:rPr>
              <a:t>l</a:t>
            </a:r>
            <a:r>
              <a:rPr lang="it-IT" sz="1400" b="1" dirty="0"/>
              <a:t>=0.225(1) </a:t>
            </a:r>
            <a:endParaRPr lang="it-IT" sz="1400" b="1" dirty="0" smtClean="0"/>
          </a:p>
          <a:p>
            <a:r>
              <a:rPr lang="it-IT" sz="1400" b="1" dirty="0" smtClean="0"/>
              <a:t>                                       - A=0.81(1) </a:t>
            </a:r>
            <a:endParaRPr lang="it-IT" sz="1400" b="1" dirty="0"/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5435600" y="5445125"/>
            <a:ext cx="37048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1600" b="1" dirty="0">
                <a:solidFill>
                  <a:srgbClr val="002060"/>
                </a:solidFill>
              </a:rPr>
              <a:t>Some </a:t>
            </a:r>
            <a:r>
              <a:rPr lang="it-IT" sz="1600" b="1" dirty="0"/>
              <a:t>O(</a:t>
            </a:r>
            <a:r>
              <a:rPr lang="it-IT" sz="1600" b="1" dirty="0">
                <a:latin typeface="Symbol" pitchFamily="18" charset="2"/>
              </a:rPr>
              <a:t>l</a:t>
            </a:r>
            <a:r>
              <a:rPr lang="it-IT" sz="1600" b="1" baseline="30000" dirty="0"/>
              <a:t>5</a:t>
            </a:r>
            <a:r>
              <a:rPr lang="it-IT" sz="1600" b="1" dirty="0"/>
              <a:t>)</a:t>
            </a:r>
            <a:r>
              <a:rPr lang="it-IT" sz="1600" b="1" dirty="0">
                <a:solidFill>
                  <a:srgbClr val="002060"/>
                </a:solidFill>
              </a:rPr>
              <a:t> </a:t>
            </a:r>
            <a:r>
              <a:rPr lang="it-IT" sz="1600" b="1" dirty="0" err="1">
                <a:solidFill>
                  <a:srgbClr val="002060"/>
                </a:solidFill>
              </a:rPr>
              <a:t>corrections</a:t>
            </a:r>
            <a:r>
              <a:rPr lang="it-IT" sz="1600" b="1" dirty="0">
                <a:solidFill>
                  <a:srgbClr val="002060"/>
                </a:solidFill>
              </a:rPr>
              <a:t> are </a:t>
            </a:r>
            <a:r>
              <a:rPr lang="it-IT" sz="1600" b="1" dirty="0" err="1">
                <a:solidFill>
                  <a:srgbClr val="002060"/>
                </a:solidFill>
              </a:rPr>
              <a:t>required</a:t>
            </a:r>
            <a:endParaRPr lang="it-IT" sz="1600" b="1" dirty="0">
              <a:solidFill>
                <a:srgbClr val="002060"/>
              </a:solidFill>
            </a:endParaRPr>
          </a:p>
          <a:p>
            <a:r>
              <a:rPr lang="it-IT" sz="1600" b="1" dirty="0" err="1">
                <a:solidFill>
                  <a:srgbClr val="002060"/>
                </a:solidFill>
              </a:rPr>
              <a:t>by</a:t>
            </a:r>
            <a:r>
              <a:rPr lang="it-IT" sz="1600" b="1" dirty="0">
                <a:solidFill>
                  <a:srgbClr val="002060"/>
                </a:solidFill>
              </a:rPr>
              <a:t> the </a:t>
            </a:r>
            <a:r>
              <a:rPr lang="it-IT" sz="1600" b="1" dirty="0" err="1">
                <a:solidFill>
                  <a:srgbClr val="002060"/>
                </a:solidFill>
              </a:rPr>
              <a:t>present</a:t>
            </a:r>
            <a:r>
              <a:rPr lang="it-IT" sz="1600" b="1" dirty="0">
                <a:solidFill>
                  <a:srgbClr val="002060"/>
                </a:solidFill>
              </a:rPr>
              <a:t> </a:t>
            </a:r>
            <a:r>
              <a:rPr lang="it-IT" sz="1600" b="1" dirty="0" err="1">
                <a:solidFill>
                  <a:srgbClr val="002060"/>
                </a:solidFill>
              </a:rPr>
              <a:t>accuracy</a:t>
            </a:r>
            <a:r>
              <a:rPr lang="it-IT" sz="1600" b="1" dirty="0">
                <a:solidFill>
                  <a:srgbClr val="002060"/>
                </a:solidFill>
              </a:rPr>
              <a:t> and are</a:t>
            </a:r>
          </a:p>
          <a:p>
            <a:r>
              <a:rPr lang="it-IT" sz="1600" b="1" dirty="0" err="1">
                <a:solidFill>
                  <a:srgbClr val="002060"/>
                </a:solidFill>
              </a:rPr>
              <a:t>included</a:t>
            </a:r>
            <a:r>
              <a:rPr lang="it-IT" sz="1600" b="1" dirty="0">
                <a:solidFill>
                  <a:srgbClr val="002060"/>
                </a:solidFill>
              </a:rPr>
              <a:t> </a:t>
            </a:r>
            <a:r>
              <a:rPr lang="it-IT" sz="1600" b="1" dirty="0" err="1">
                <a:solidFill>
                  <a:srgbClr val="002060"/>
                </a:solidFill>
              </a:rPr>
              <a:t>by</a:t>
            </a:r>
            <a:r>
              <a:rPr lang="it-IT" sz="1600" b="1" dirty="0">
                <a:solidFill>
                  <a:srgbClr val="002060"/>
                </a:solidFill>
              </a:rPr>
              <a:t> </a:t>
            </a:r>
            <a:r>
              <a:rPr lang="it-IT" sz="1600" b="1" dirty="0" err="1">
                <a:solidFill>
                  <a:srgbClr val="002060"/>
                </a:solidFill>
              </a:rPr>
              <a:t>replacing</a:t>
            </a:r>
            <a:r>
              <a:rPr lang="it-IT" sz="1600" b="1" dirty="0">
                <a:solidFill>
                  <a:srgbClr val="002060"/>
                </a:solidFill>
              </a:rPr>
              <a:t> </a:t>
            </a:r>
            <a:r>
              <a:rPr lang="it-IT" sz="1600" b="1" dirty="0">
                <a:latin typeface="Symbol" pitchFamily="18" charset="2"/>
              </a:rPr>
              <a:t>r</a:t>
            </a:r>
            <a:r>
              <a:rPr lang="it-IT" sz="1600" b="1" dirty="0">
                <a:solidFill>
                  <a:srgbClr val="002060"/>
                </a:solidFill>
              </a:rPr>
              <a:t> and </a:t>
            </a:r>
            <a:r>
              <a:rPr lang="it-IT" sz="1600" b="1" dirty="0">
                <a:latin typeface="Symbol" pitchFamily="18" charset="2"/>
              </a:rPr>
              <a:t>h</a:t>
            </a:r>
            <a:r>
              <a:rPr lang="it-IT" sz="1600" b="1" dirty="0">
                <a:solidFill>
                  <a:srgbClr val="002060"/>
                </a:solidFill>
              </a:rPr>
              <a:t> </a:t>
            </a:r>
            <a:r>
              <a:rPr lang="it-IT" sz="1600" b="1" dirty="0" err="1">
                <a:solidFill>
                  <a:srgbClr val="002060"/>
                </a:solidFill>
              </a:rPr>
              <a:t>by</a:t>
            </a:r>
            <a:endParaRPr lang="it-IT" sz="1600" b="1" dirty="0">
              <a:solidFill>
                <a:srgbClr val="002060"/>
              </a:solidFill>
            </a:endParaRPr>
          </a:p>
        </p:txBody>
      </p:sp>
      <p:graphicFrame>
        <p:nvGraphicFramePr>
          <p:cNvPr id="18" name="Object 27"/>
          <p:cNvGraphicFramePr>
            <a:graphicFrameLocks noChangeAspect="1"/>
          </p:cNvGraphicFramePr>
          <p:nvPr/>
        </p:nvGraphicFramePr>
        <p:xfrm>
          <a:off x="6186488" y="6259513"/>
          <a:ext cx="2273300" cy="482600"/>
        </p:xfrm>
        <a:graphic>
          <a:graphicData uri="http://schemas.openxmlformats.org/presentationml/2006/ole">
            <p:oleObj spid="_x0000_s56325" name="Equation" r:id="rId7" imgW="2273040" imgH="482400" progId="Equation.3">
              <p:embed/>
            </p:oleObj>
          </a:graphicData>
        </a:graphic>
      </p:graphicFrame>
      <p:sp>
        <p:nvSpPr>
          <p:cNvPr id="19" name="Line 29"/>
          <p:cNvSpPr>
            <a:spLocks noChangeShapeType="1"/>
          </p:cNvSpPr>
          <p:nvPr/>
        </p:nvSpPr>
        <p:spPr bwMode="auto">
          <a:xfrm>
            <a:off x="3995739" y="1700213"/>
            <a:ext cx="500062" cy="1423987"/>
          </a:xfrm>
          <a:prstGeom prst="line">
            <a:avLst/>
          </a:prstGeom>
          <a:noFill/>
          <a:ln w="25400">
            <a:solidFill>
              <a:srgbClr val="80008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0" name="Line 30"/>
          <p:cNvSpPr>
            <a:spLocks noChangeShapeType="1"/>
          </p:cNvSpPr>
          <p:nvPr/>
        </p:nvSpPr>
        <p:spPr bwMode="auto">
          <a:xfrm flipH="1">
            <a:off x="4500563" y="2276475"/>
            <a:ext cx="358775" cy="792163"/>
          </a:xfrm>
          <a:prstGeom prst="line">
            <a:avLst/>
          </a:prstGeom>
          <a:noFill/>
          <a:ln w="25400">
            <a:solidFill>
              <a:srgbClr val="80008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667000" y="90488"/>
            <a:ext cx="4216400" cy="398462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CC0000"/>
                </a:solidFill>
              </a:rPr>
              <a:t>The UTA </a:t>
            </a:r>
            <a:r>
              <a:rPr lang="it-IT" b="1" u="sng">
                <a:solidFill>
                  <a:srgbClr val="CC0000"/>
                </a:solidFill>
              </a:rPr>
              <a:t>beyond</a:t>
            </a:r>
            <a:r>
              <a:rPr lang="it-IT" b="1">
                <a:solidFill>
                  <a:srgbClr val="CC0000"/>
                </a:solidFill>
              </a:rPr>
              <a:t> the Standard Model</a:t>
            </a:r>
          </a:p>
        </p:txBody>
      </p:sp>
      <p:pic>
        <p:nvPicPr>
          <p:cNvPr id="2053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2056" name="Text Box 20"/>
          <p:cNvSpPr txBox="1">
            <a:spLocks noChangeArrowheads="1"/>
          </p:cNvSpPr>
          <p:nvPr/>
        </p:nvSpPr>
        <p:spPr bwMode="auto">
          <a:xfrm>
            <a:off x="2438400" y="1295400"/>
            <a:ext cx="4876800" cy="398463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/>
              <a:t>NP</a:t>
            </a:r>
            <a:r>
              <a:rPr lang="it-IT" b="1">
                <a:solidFill>
                  <a:srgbClr val="CC0000"/>
                </a:solidFill>
              </a:rPr>
              <a:t> contributions in the mixing amplitudes:</a:t>
            </a:r>
            <a:endParaRPr lang="it-IT" b="1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6553200" y="3649663"/>
            <a:ext cx="2582863" cy="3132137"/>
            <a:chOff x="4128" y="2299"/>
            <a:chExt cx="1627" cy="1973"/>
          </a:xfrm>
        </p:grpSpPr>
        <p:pic>
          <p:nvPicPr>
            <p:cNvPr id="2076" name="Picture 2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28" y="2299"/>
              <a:ext cx="1627" cy="1973"/>
            </a:xfrm>
            <a:prstGeom prst="rect">
              <a:avLst/>
            </a:prstGeom>
            <a:noFill/>
            <a:ln w="25400">
              <a:solidFill>
                <a:srgbClr val="3333FF"/>
              </a:solidFill>
              <a:miter lim="800000"/>
              <a:headEnd/>
              <a:tailEnd/>
            </a:ln>
          </p:spPr>
        </p:pic>
        <p:sp>
          <p:nvSpPr>
            <p:cNvPr id="2077" name="Line 28"/>
            <p:cNvSpPr>
              <a:spLocks noChangeShapeType="1"/>
            </p:cNvSpPr>
            <p:nvPr/>
          </p:nvSpPr>
          <p:spPr bwMode="auto">
            <a:xfrm>
              <a:off x="5184" y="3744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78" name="Line 29"/>
            <p:cNvSpPr>
              <a:spLocks noChangeShapeType="1"/>
            </p:cNvSpPr>
            <p:nvPr/>
          </p:nvSpPr>
          <p:spPr bwMode="auto">
            <a:xfrm>
              <a:off x="4224" y="3744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0" y="3733800"/>
            <a:ext cx="6477000" cy="2895600"/>
            <a:chOff x="0" y="2352"/>
            <a:chExt cx="4080" cy="1824"/>
          </a:xfrm>
        </p:grpSpPr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0" y="2352"/>
              <a:ext cx="4080" cy="1824"/>
              <a:chOff x="0" y="2352"/>
              <a:chExt cx="4080" cy="1824"/>
            </a:xfrm>
          </p:grpSpPr>
          <p:grpSp>
            <p:nvGrpSpPr>
              <p:cNvPr id="5" name="Group 22"/>
              <p:cNvGrpSpPr>
                <a:grpSpLocks/>
              </p:cNvGrpSpPr>
              <p:nvPr/>
            </p:nvGrpSpPr>
            <p:grpSpPr bwMode="auto">
              <a:xfrm>
                <a:off x="0" y="2352"/>
                <a:ext cx="4080" cy="1824"/>
                <a:chOff x="672" y="2352"/>
                <a:chExt cx="4530" cy="1837"/>
              </a:xfrm>
            </p:grpSpPr>
            <p:pic>
              <p:nvPicPr>
                <p:cNvPr id="2074" name="Picture 19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672" y="2352"/>
                  <a:ext cx="4530" cy="1837"/>
                </a:xfrm>
                <a:prstGeom prst="rect">
                  <a:avLst/>
                </a:prstGeom>
                <a:noFill/>
                <a:ln w="25400">
                  <a:solidFill>
                    <a:srgbClr val="3333FF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207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840" y="2769"/>
                  <a:ext cx="215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it-IT" sz="2000" b="1">
                      <a:solidFill>
                        <a:srgbClr val="993300"/>
                      </a:solidFill>
                      <a:latin typeface="Comic Sans MS" pitchFamily="66" charset="0"/>
                    </a:rPr>
                    <a:t>s</a:t>
                  </a:r>
                </a:p>
              </p:txBody>
            </p:sp>
          </p:grpSp>
          <p:sp>
            <p:nvSpPr>
              <p:cNvPr id="2073" name="Text Box 26"/>
              <p:cNvSpPr txBox="1">
                <a:spLocks noChangeArrowheads="1"/>
              </p:cNvSpPr>
              <p:nvPr/>
            </p:nvSpPr>
            <p:spPr bwMode="auto">
              <a:xfrm>
                <a:off x="3024" y="3168"/>
                <a:ext cx="155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800" b="1">
                    <a:solidFill>
                      <a:srgbClr val="993300"/>
                    </a:solidFill>
                    <a:latin typeface="Comic Sans MS" pitchFamily="66" charset="0"/>
                  </a:rPr>
                  <a:t>K</a:t>
                </a:r>
              </a:p>
            </p:txBody>
          </p:sp>
        </p:grpSp>
        <p:sp>
          <p:nvSpPr>
            <p:cNvPr id="2068" name="Text Box 31"/>
            <p:cNvSpPr txBox="1">
              <a:spLocks noChangeArrowheads="1"/>
            </p:cNvSpPr>
            <p:nvPr/>
          </p:nvSpPr>
          <p:spPr bwMode="auto">
            <a:xfrm>
              <a:off x="2208" y="2352"/>
              <a:ext cx="116" cy="13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it-IT" sz="800"/>
            </a:p>
          </p:txBody>
        </p:sp>
        <p:sp>
          <p:nvSpPr>
            <p:cNvPr id="2069" name="Text Box 32"/>
            <p:cNvSpPr txBox="1">
              <a:spLocks noChangeArrowheads="1"/>
            </p:cNvSpPr>
            <p:nvPr/>
          </p:nvSpPr>
          <p:spPr bwMode="auto">
            <a:xfrm>
              <a:off x="3504" y="2352"/>
              <a:ext cx="116" cy="13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it-IT" sz="800"/>
            </a:p>
          </p:txBody>
        </p:sp>
        <p:sp>
          <p:nvSpPr>
            <p:cNvPr id="2070" name="Line 33"/>
            <p:cNvSpPr>
              <a:spLocks noChangeShapeType="1"/>
            </p:cNvSpPr>
            <p:nvPr/>
          </p:nvSpPr>
          <p:spPr bwMode="auto">
            <a:xfrm>
              <a:off x="2640" y="2448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71" name="Line 34"/>
            <p:cNvSpPr>
              <a:spLocks noChangeShapeType="1"/>
            </p:cNvSpPr>
            <p:nvPr/>
          </p:nvSpPr>
          <p:spPr bwMode="auto">
            <a:xfrm>
              <a:off x="3888" y="2448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3" name="Ovale 22"/>
          <p:cNvSpPr/>
          <p:nvPr/>
        </p:nvSpPr>
        <p:spPr>
          <a:xfrm>
            <a:off x="1600200" y="4800600"/>
            <a:ext cx="685800" cy="533400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4" name="Ovale 23"/>
          <p:cNvSpPr/>
          <p:nvPr/>
        </p:nvSpPr>
        <p:spPr>
          <a:xfrm>
            <a:off x="4572000" y="4800600"/>
            <a:ext cx="457200" cy="457200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5" name="Ovale 24"/>
          <p:cNvSpPr/>
          <p:nvPr/>
        </p:nvSpPr>
        <p:spPr>
          <a:xfrm>
            <a:off x="1066800" y="5943600"/>
            <a:ext cx="457200" cy="457200"/>
          </a:xfrm>
          <a:prstGeom prst="ellipse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6" name="Ovale 25"/>
          <p:cNvSpPr/>
          <p:nvPr/>
        </p:nvSpPr>
        <p:spPr>
          <a:xfrm>
            <a:off x="1752600" y="5943600"/>
            <a:ext cx="304800" cy="228600"/>
          </a:xfrm>
          <a:prstGeom prst="ellipse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2066" name="Picture 3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1676400"/>
            <a:ext cx="2400300" cy="105727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514600" y="90488"/>
            <a:ext cx="3993401" cy="369332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 dirty="0" err="1">
                <a:solidFill>
                  <a:srgbClr val="CC0000"/>
                </a:solidFill>
              </a:rPr>
              <a:t>Results</a:t>
            </a:r>
            <a:r>
              <a:rPr lang="it-IT" b="1" dirty="0">
                <a:solidFill>
                  <a:srgbClr val="CC0000"/>
                </a:solidFill>
              </a:rPr>
              <a:t> </a:t>
            </a:r>
            <a:r>
              <a:rPr lang="it-IT" b="1" dirty="0" err="1">
                <a:solidFill>
                  <a:srgbClr val="CC0000"/>
                </a:solidFill>
              </a:rPr>
              <a:t>for</a:t>
            </a:r>
            <a:r>
              <a:rPr lang="it-IT" b="1" dirty="0">
                <a:solidFill>
                  <a:srgbClr val="CC0000"/>
                </a:solidFill>
              </a:rPr>
              <a:t> the </a:t>
            </a:r>
            <a:r>
              <a:rPr lang="it-IT" b="1" dirty="0"/>
              <a:t>K </a:t>
            </a:r>
            <a:r>
              <a:rPr lang="it-IT" b="1" dirty="0" smtClean="0">
                <a:solidFill>
                  <a:srgbClr val="CC0000"/>
                </a:solidFill>
              </a:rPr>
              <a:t>mixing </a:t>
            </a:r>
            <a:r>
              <a:rPr lang="it-IT" b="1" dirty="0" err="1" smtClean="0">
                <a:solidFill>
                  <a:srgbClr val="CC0000"/>
                </a:solidFill>
              </a:rPr>
              <a:t>amplitude</a:t>
            </a:r>
            <a:endParaRPr lang="it-IT" b="1" dirty="0">
              <a:solidFill>
                <a:srgbClr val="CC0000"/>
              </a:solidFill>
            </a:endParaRPr>
          </a:p>
        </p:txBody>
      </p:sp>
      <p:pic>
        <p:nvPicPr>
          <p:cNvPr id="3077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grpSp>
        <p:nvGrpSpPr>
          <p:cNvPr id="14" name="Gruppo 13"/>
          <p:cNvGrpSpPr/>
          <p:nvPr/>
        </p:nvGrpSpPr>
        <p:grpSpPr>
          <a:xfrm>
            <a:off x="2590800" y="609600"/>
            <a:ext cx="3962400" cy="1200150"/>
            <a:chOff x="2590800" y="609600"/>
            <a:chExt cx="3962400" cy="1200150"/>
          </a:xfrm>
        </p:grpSpPr>
        <p:sp>
          <p:nvSpPr>
            <p:cNvPr id="3078" name="Text Box 41"/>
            <p:cNvSpPr txBox="1">
              <a:spLocks noChangeArrowheads="1"/>
            </p:cNvSpPr>
            <p:nvPr/>
          </p:nvSpPr>
          <p:spPr bwMode="auto">
            <a:xfrm>
              <a:off x="2590800" y="609600"/>
              <a:ext cx="3962400" cy="1200150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b="1">
                  <a:solidFill>
                    <a:srgbClr val="0000FF"/>
                  </a:solidFill>
                </a:rPr>
                <a:t>For </a:t>
              </a:r>
              <a:r>
                <a:rPr lang="it-IT" b="1"/>
                <a:t>K-K</a:t>
              </a:r>
              <a:r>
                <a:rPr lang="it-IT" b="1">
                  <a:solidFill>
                    <a:srgbClr val="0000FF"/>
                  </a:solidFill>
                </a:rPr>
                <a:t> mixing,</a:t>
              </a:r>
            </a:p>
            <a:p>
              <a:pPr algn="ctr"/>
              <a:r>
                <a:rPr lang="it-IT" b="1">
                  <a:solidFill>
                    <a:srgbClr val="0000FF"/>
                  </a:solidFill>
                </a:rPr>
                <a:t>the </a:t>
              </a:r>
              <a:r>
                <a:rPr lang="it-IT" b="1">
                  <a:solidFill>
                    <a:srgbClr val="CC0000"/>
                  </a:solidFill>
                </a:rPr>
                <a:t>NP parameters</a:t>
              </a:r>
              <a:r>
                <a:rPr lang="it-IT" b="1">
                  <a:solidFill>
                    <a:srgbClr val="0000FF"/>
                  </a:solidFill>
                </a:rPr>
                <a:t> are found</a:t>
              </a:r>
            </a:p>
            <a:p>
              <a:pPr algn="ctr"/>
              <a:r>
                <a:rPr lang="it-IT" b="1">
                  <a:solidFill>
                    <a:srgbClr val="0000FF"/>
                  </a:solidFill>
                </a:rPr>
                <a:t>in</a:t>
              </a:r>
              <a:r>
                <a:rPr lang="it-IT" b="1">
                  <a:solidFill>
                    <a:srgbClr val="CC0000"/>
                  </a:solidFill>
                </a:rPr>
                <a:t> agreement</a:t>
              </a:r>
              <a:r>
                <a:rPr lang="it-IT" b="1">
                  <a:solidFill>
                    <a:srgbClr val="0000FF"/>
                  </a:solidFill>
                </a:rPr>
                <a:t> with</a:t>
              </a:r>
            </a:p>
            <a:p>
              <a:pPr algn="ctr"/>
              <a:r>
                <a:rPr lang="it-IT" b="1">
                  <a:solidFill>
                    <a:srgbClr val="0000FF"/>
                  </a:solidFill>
                </a:rPr>
                <a:t>the </a:t>
              </a:r>
              <a:r>
                <a:rPr lang="it-IT" b="1">
                  <a:solidFill>
                    <a:srgbClr val="CC0000"/>
                  </a:solidFill>
                </a:rPr>
                <a:t>SM expectations</a:t>
              </a:r>
            </a:p>
          </p:txBody>
        </p:sp>
        <p:sp>
          <p:nvSpPr>
            <p:cNvPr id="3080" name="Line 46"/>
            <p:cNvSpPr>
              <a:spLocks noChangeShapeType="1"/>
            </p:cNvSpPr>
            <p:nvPr/>
          </p:nvSpPr>
          <p:spPr bwMode="auto">
            <a:xfrm>
              <a:off x="4724400" y="685800"/>
              <a:ext cx="904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aphicFrame>
        <p:nvGraphicFramePr>
          <p:cNvPr id="3074" name="Object 11"/>
          <p:cNvGraphicFramePr>
            <a:graphicFrameLocks noChangeAspect="1"/>
          </p:cNvGraphicFramePr>
          <p:nvPr/>
        </p:nvGraphicFramePr>
        <p:xfrm>
          <a:off x="3276600" y="5791200"/>
          <a:ext cx="2667000" cy="762000"/>
        </p:xfrm>
        <a:graphic>
          <a:graphicData uri="http://schemas.openxmlformats.org/presentationml/2006/ole">
            <p:oleObj spid="_x0000_s3074" name="Equazione" r:id="rId4" imgW="1409400" imgH="457200" progId="Equation.3">
              <p:embed/>
            </p:oleObj>
          </a:graphicData>
        </a:graphic>
      </p:graphicFrame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2057400"/>
            <a:ext cx="3830461" cy="33909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scene3d>
            <a:camera prst="orthographicFront">
              <a:rot lat="0" lon="0" rev="540000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514600" y="90488"/>
            <a:ext cx="4216219" cy="369332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 dirty="0" err="1">
                <a:solidFill>
                  <a:srgbClr val="CC0000"/>
                </a:solidFill>
              </a:rPr>
              <a:t>Results</a:t>
            </a:r>
            <a:r>
              <a:rPr lang="it-IT" b="1" dirty="0">
                <a:solidFill>
                  <a:srgbClr val="CC0000"/>
                </a:solidFill>
              </a:rPr>
              <a:t> </a:t>
            </a:r>
            <a:r>
              <a:rPr lang="it-IT" b="1" dirty="0" err="1">
                <a:solidFill>
                  <a:srgbClr val="CC0000"/>
                </a:solidFill>
              </a:rPr>
              <a:t>for</a:t>
            </a:r>
            <a:r>
              <a:rPr lang="it-IT" b="1" dirty="0">
                <a:solidFill>
                  <a:srgbClr val="CC0000"/>
                </a:solidFill>
              </a:rPr>
              <a:t> the </a:t>
            </a:r>
            <a:r>
              <a:rPr lang="it-IT" b="1" dirty="0" err="1" smtClean="0"/>
              <a:t>B</a:t>
            </a:r>
            <a:r>
              <a:rPr lang="it-IT" b="1" baseline="-25000" dirty="0" err="1" smtClean="0"/>
              <a:t>d</a:t>
            </a:r>
            <a:r>
              <a:rPr lang="it-IT" b="1" dirty="0" smtClean="0">
                <a:solidFill>
                  <a:srgbClr val="CC0000"/>
                </a:solidFill>
              </a:rPr>
              <a:t> </a:t>
            </a:r>
            <a:r>
              <a:rPr lang="it-IT" b="1" dirty="0">
                <a:solidFill>
                  <a:srgbClr val="CC0000"/>
                </a:solidFill>
              </a:rPr>
              <a:t>mixing </a:t>
            </a:r>
            <a:r>
              <a:rPr lang="it-IT" b="1" dirty="0" err="1">
                <a:solidFill>
                  <a:srgbClr val="CC0000"/>
                </a:solidFill>
              </a:rPr>
              <a:t>amplitudes</a:t>
            </a:r>
            <a:endParaRPr lang="it-IT" b="1" dirty="0">
              <a:solidFill>
                <a:srgbClr val="CC0000"/>
              </a:solidFill>
            </a:endParaRPr>
          </a:p>
        </p:txBody>
      </p:sp>
      <p:pic>
        <p:nvPicPr>
          <p:cNvPr id="3077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grpSp>
        <p:nvGrpSpPr>
          <p:cNvPr id="14" name="Gruppo 13"/>
          <p:cNvGrpSpPr/>
          <p:nvPr/>
        </p:nvGrpSpPr>
        <p:grpSpPr>
          <a:xfrm>
            <a:off x="2438400" y="533400"/>
            <a:ext cx="4343400" cy="6248400"/>
            <a:chOff x="4724400" y="609600"/>
            <a:chExt cx="4343400" cy="6248400"/>
          </a:xfrm>
        </p:grpSpPr>
        <p:grpSp>
          <p:nvGrpSpPr>
            <p:cNvPr id="2" name="Group 48"/>
            <p:cNvGrpSpPr>
              <a:grpSpLocks/>
            </p:cNvGrpSpPr>
            <p:nvPr/>
          </p:nvGrpSpPr>
          <p:grpSpPr bwMode="auto">
            <a:xfrm>
              <a:off x="4724400" y="609600"/>
              <a:ext cx="4343400" cy="1200150"/>
              <a:chOff x="720" y="2112"/>
              <a:chExt cx="4608" cy="756"/>
            </a:xfrm>
          </p:grpSpPr>
          <p:sp>
            <p:nvSpPr>
              <p:cNvPr id="3083" name="Text Box 45"/>
              <p:cNvSpPr txBox="1">
                <a:spLocks noChangeArrowheads="1"/>
              </p:cNvSpPr>
              <p:nvPr/>
            </p:nvSpPr>
            <p:spPr bwMode="auto">
              <a:xfrm>
                <a:off x="720" y="2112"/>
                <a:ext cx="4608" cy="756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it-IT" b="1">
                    <a:solidFill>
                      <a:srgbClr val="0000FF"/>
                    </a:solidFill>
                  </a:rPr>
                  <a:t>For </a:t>
                </a:r>
                <a:r>
                  <a:rPr lang="it-IT" b="1"/>
                  <a:t>B</a:t>
                </a:r>
                <a:r>
                  <a:rPr lang="it-IT" b="1" baseline="-25000"/>
                  <a:t>d</a:t>
                </a:r>
                <a:r>
                  <a:rPr lang="it-IT" b="1"/>
                  <a:t>-B</a:t>
                </a:r>
                <a:r>
                  <a:rPr lang="it-IT" b="1" baseline="-25000"/>
                  <a:t>d</a:t>
                </a:r>
                <a:r>
                  <a:rPr lang="it-IT" b="1">
                    <a:solidFill>
                      <a:srgbClr val="0000FF"/>
                    </a:solidFill>
                  </a:rPr>
                  <a:t> mixing,</a:t>
                </a:r>
              </a:p>
              <a:p>
                <a:pPr algn="ctr"/>
                <a:r>
                  <a:rPr lang="it-IT" b="1">
                    <a:solidFill>
                      <a:srgbClr val="0000FF"/>
                    </a:solidFill>
                  </a:rPr>
                  <a:t>the </a:t>
                </a:r>
                <a:r>
                  <a:rPr lang="it-IT" b="1">
                    <a:solidFill>
                      <a:srgbClr val="CC0000"/>
                    </a:solidFill>
                  </a:rPr>
                  <a:t>mixing phase</a:t>
                </a:r>
                <a:r>
                  <a:rPr lang="it-IT" b="1">
                    <a:solidFill>
                      <a:srgbClr val="0000FF"/>
                    </a:solidFill>
                  </a:rPr>
                  <a:t> </a:t>
                </a:r>
                <a:r>
                  <a:rPr lang="it-IT" b="1">
                    <a:latin typeface="Symbol" pitchFamily="18" charset="2"/>
                  </a:rPr>
                  <a:t>f</a:t>
                </a:r>
                <a:r>
                  <a:rPr lang="it-IT" b="1" baseline="-25000"/>
                  <a:t>Bd</a:t>
                </a:r>
                <a:r>
                  <a:rPr lang="it-IT" b="1"/>
                  <a:t> </a:t>
                </a:r>
                <a:r>
                  <a:rPr lang="it-IT" b="1">
                    <a:solidFill>
                      <a:srgbClr val="0000FF"/>
                    </a:solidFill>
                  </a:rPr>
                  <a:t>is found</a:t>
                </a:r>
              </a:p>
              <a:p>
                <a:pPr algn="ctr"/>
                <a:r>
                  <a:rPr lang="it-IT" b="1"/>
                  <a:t>1.8 </a:t>
                </a:r>
                <a:r>
                  <a:rPr lang="it-IT" b="1">
                    <a:latin typeface="Symbol" pitchFamily="18" charset="2"/>
                  </a:rPr>
                  <a:t>s</a:t>
                </a:r>
                <a:r>
                  <a:rPr lang="it-IT" b="1">
                    <a:solidFill>
                      <a:srgbClr val="0000FF"/>
                    </a:solidFill>
                  </a:rPr>
                  <a:t> </a:t>
                </a:r>
                <a:r>
                  <a:rPr lang="it-IT" b="1">
                    <a:solidFill>
                      <a:srgbClr val="CC0000"/>
                    </a:solidFill>
                  </a:rPr>
                  <a:t>away </a:t>
                </a:r>
                <a:r>
                  <a:rPr lang="it-IT" b="1">
                    <a:solidFill>
                      <a:srgbClr val="0000FF"/>
                    </a:solidFill>
                  </a:rPr>
                  <a:t>from the </a:t>
                </a:r>
                <a:r>
                  <a:rPr lang="it-IT" b="1">
                    <a:solidFill>
                      <a:srgbClr val="CC0000"/>
                    </a:solidFill>
                  </a:rPr>
                  <a:t>SM expectation</a:t>
                </a:r>
                <a:endParaRPr lang="it-IT" b="1">
                  <a:solidFill>
                    <a:srgbClr val="0000FF"/>
                  </a:solidFill>
                </a:endParaRPr>
              </a:p>
              <a:p>
                <a:pPr algn="ctr"/>
                <a:r>
                  <a:rPr lang="it-IT" b="1">
                    <a:solidFill>
                      <a:srgbClr val="0000FF"/>
                    </a:solidFill>
                  </a:rPr>
                  <a:t>(reflecting the tension in </a:t>
                </a:r>
                <a:r>
                  <a:rPr lang="it-IT" b="1"/>
                  <a:t>sin2</a:t>
                </a:r>
                <a:r>
                  <a:rPr lang="it-IT" b="1">
                    <a:latin typeface="Symbol" pitchFamily="18" charset="2"/>
                  </a:rPr>
                  <a:t>b</a:t>
                </a:r>
                <a:r>
                  <a:rPr lang="it-IT" b="1">
                    <a:solidFill>
                      <a:srgbClr val="0000FF"/>
                    </a:solidFill>
                  </a:rPr>
                  <a:t>)</a:t>
                </a:r>
              </a:p>
            </p:txBody>
          </p:sp>
          <p:sp>
            <p:nvSpPr>
              <p:cNvPr id="3084" name="Line 46"/>
              <p:cNvSpPr>
                <a:spLocks noChangeShapeType="1"/>
              </p:cNvSpPr>
              <p:nvPr/>
            </p:nvSpPr>
            <p:spPr bwMode="auto">
              <a:xfrm>
                <a:off x="2822" y="2160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aphicFrame>
          <p:nvGraphicFramePr>
            <p:cNvPr id="3075" name="Object 15"/>
            <p:cNvGraphicFramePr>
              <a:graphicFrameLocks noChangeAspect="1"/>
            </p:cNvGraphicFramePr>
            <p:nvPr/>
          </p:nvGraphicFramePr>
          <p:xfrm>
            <a:off x="5867400" y="5478463"/>
            <a:ext cx="2263775" cy="1379537"/>
          </p:xfrm>
          <a:graphic>
            <a:graphicData uri="http://schemas.openxmlformats.org/presentationml/2006/ole">
              <p:oleObj spid="_x0000_s28675" name="Equazione" r:id="rId4" imgW="1409400" imgH="1015920" progId="Equation.3">
                <p:embed/>
              </p:oleObj>
            </a:graphicData>
          </a:graphic>
        </p:graphicFrame>
        <p:pic>
          <p:nvPicPr>
            <p:cNvPr id="3081" name="Picture 1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00625" y="1828800"/>
              <a:ext cx="3838575" cy="3609975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752600" y="90488"/>
            <a:ext cx="5715000" cy="646112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CC0000"/>
                </a:solidFill>
              </a:rPr>
              <a:t>Results for the </a:t>
            </a:r>
            <a:r>
              <a:rPr lang="it-IT" b="1"/>
              <a:t>B</a:t>
            </a:r>
            <a:r>
              <a:rPr lang="it-IT" b="1" baseline="-25000"/>
              <a:t>s</a:t>
            </a:r>
            <a:r>
              <a:rPr lang="it-IT" b="1">
                <a:solidFill>
                  <a:srgbClr val="CC0000"/>
                </a:solidFill>
              </a:rPr>
              <a:t> mixing amplitude:</a:t>
            </a:r>
          </a:p>
          <a:p>
            <a:pPr algn="ctr"/>
            <a:r>
              <a:rPr lang="it-IT" b="1">
                <a:solidFill>
                  <a:srgbClr val="0000FF"/>
                </a:solidFill>
              </a:rPr>
              <a:t>INTERESTING NEWS        NEW QUESTION MARKS</a:t>
            </a:r>
          </a:p>
        </p:txBody>
      </p:sp>
      <p:pic>
        <p:nvPicPr>
          <p:cNvPr id="4101" name="Picture 44" descr="C(B_s) vs. φ(B_s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3276600"/>
            <a:ext cx="3429000" cy="32924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</p:pic>
      <p:pic>
        <p:nvPicPr>
          <p:cNvPr id="4102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4103" name="Text Box 29"/>
          <p:cNvSpPr txBox="1">
            <a:spLocks noChangeArrowheads="1"/>
          </p:cNvSpPr>
          <p:nvPr/>
        </p:nvSpPr>
        <p:spPr bwMode="auto">
          <a:xfrm>
            <a:off x="-9525" y="1138238"/>
            <a:ext cx="5724525" cy="461962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b="1">
                <a:solidFill>
                  <a:srgbClr val="CC0000"/>
                </a:solidFill>
              </a:rPr>
              <a:t>In </a:t>
            </a:r>
            <a:r>
              <a:rPr lang="it-IT" b="1"/>
              <a:t>2009</a:t>
            </a:r>
            <a:r>
              <a:rPr lang="it-IT" b="1">
                <a:solidFill>
                  <a:srgbClr val="CC0000"/>
                </a:solidFill>
              </a:rPr>
              <a:t>, by combining CDF and DØ results for </a:t>
            </a:r>
            <a:r>
              <a:rPr lang="it-IT" b="1">
                <a:latin typeface="Symbol" pitchFamily="18" charset="2"/>
              </a:rPr>
              <a:t>f</a:t>
            </a:r>
            <a:r>
              <a:rPr lang="it-IT" b="1" baseline="-25000"/>
              <a:t>Bs</a:t>
            </a:r>
            <a:r>
              <a:rPr lang="it-IT" b="1">
                <a:solidFill>
                  <a:srgbClr val="CC0000"/>
                </a:solidFill>
              </a:rPr>
              <a:t>:</a:t>
            </a:r>
            <a:endParaRPr lang="en-US" sz="2400" b="1">
              <a:latin typeface="Symbol" pitchFamily="18" charset="2"/>
              <a:cs typeface="Arial" charset="0"/>
            </a:endParaRPr>
          </a:p>
        </p:txBody>
      </p:sp>
      <p:sp>
        <p:nvSpPr>
          <p:cNvPr id="4104" name="Text Box 32"/>
          <p:cNvSpPr txBox="1">
            <a:spLocks noChangeArrowheads="1"/>
          </p:cNvSpPr>
          <p:nvPr/>
        </p:nvSpPr>
        <p:spPr bwMode="auto">
          <a:xfrm>
            <a:off x="76200" y="1619250"/>
            <a:ext cx="5075238" cy="1200150"/>
          </a:xfrm>
          <a:prstGeom prst="rect">
            <a:avLst/>
          </a:prstGeom>
          <a:solidFill>
            <a:srgbClr val="CCFFCC"/>
          </a:solidFill>
          <a:ln w="31750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008000"/>
                </a:solidFill>
              </a:rPr>
              <a:t>UTfit:</a:t>
            </a:r>
            <a:r>
              <a:rPr lang="it-IT" b="1"/>
              <a:t>         2.9</a:t>
            </a:r>
            <a:r>
              <a:rPr lang="it-IT" b="1">
                <a:latin typeface="Symbol" pitchFamily="18" charset="2"/>
              </a:rPr>
              <a:t>s</a:t>
            </a:r>
            <a:r>
              <a:rPr lang="it-IT" b="1"/>
              <a:t> </a:t>
            </a:r>
            <a:r>
              <a:rPr lang="it-IT" b="1">
                <a:solidFill>
                  <a:srgbClr val="5F5F5F"/>
                </a:solidFill>
              </a:rPr>
              <a:t>(update of 0803.0659)</a:t>
            </a:r>
            <a:endParaRPr lang="it-IT" b="1">
              <a:solidFill>
                <a:srgbClr val="008000"/>
              </a:solidFill>
            </a:endParaRPr>
          </a:p>
          <a:p>
            <a:r>
              <a:rPr lang="it-IT" b="1">
                <a:solidFill>
                  <a:srgbClr val="008000"/>
                </a:solidFill>
              </a:rPr>
              <a:t>HFAG:</a:t>
            </a:r>
            <a:r>
              <a:rPr lang="it-IT" b="1"/>
              <a:t>       2.2</a:t>
            </a:r>
            <a:r>
              <a:rPr lang="it-IT" b="1">
                <a:latin typeface="Symbol" pitchFamily="18" charset="2"/>
              </a:rPr>
              <a:t>s</a:t>
            </a:r>
            <a:r>
              <a:rPr lang="it-IT" b="1"/>
              <a:t> </a:t>
            </a:r>
            <a:r>
              <a:rPr lang="it-IT" b="1">
                <a:solidFill>
                  <a:srgbClr val="5F5F5F"/>
                </a:solidFill>
              </a:rPr>
              <a:t>(0808.1297)</a:t>
            </a:r>
          </a:p>
          <a:p>
            <a:r>
              <a:rPr lang="it-IT" b="1">
                <a:solidFill>
                  <a:srgbClr val="008000"/>
                </a:solidFill>
              </a:rPr>
              <a:t>CKMfitter:</a:t>
            </a:r>
            <a:r>
              <a:rPr lang="it-IT" b="1">
                <a:solidFill>
                  <a:srgbClr val="5F5F5F"/>
                </a:solidFill>
              </a:rPr>
              <a:t> </a:t>
            </a:r>
            <a:r>
              <a:rPr lang="it-IT" b="1">
                <a:solidFill>
                  <a:schemeClr val="tx2"/>
                </a:solidFill>
              </a:rPr>
              <a:t>2.5</a:t>
            </a:r>
            <a:r>
              <a:rPr lang="it-IT" b="1">
                <a:solidFill>
                  <a:schemeClr val="tx2"/>
                </a:solidFill>
                <a:latin typeface="Symbol" pitchFamily="18" charset="2"/>
              </a:rPr>
              <a:t>s </a:t>
            </a:r>
            <a:r>
              <a:rPr lang="it-IT" b="1">
                <a:solidFill>
                  <a:srgbClr val="5F5F5F"/>
                </a:solidFill>
              </a:rPr>
              <a:t>(0810.3139)</a:t>
            </a:r>
          </a:p>
          <a:p>
            <a:r>
              <a:rPr lang="it-IT" b="1">
                <a:solidFill>
                  <a:srgbClr val="008000"/>
                </a:solidFill>
              </a:rPr>
              <a:t>Tevatron B w.g.:</a:t>
            </a:r>
            <a:r>
              <a:rPr lang="it-IT" b="1">
                <a:solidFill>
                  <a:srgbClr val="5F5F5F"/>
                </a:solidFill>
              </a:rPr>
              <a:t> </a:t>
            </a:r>
            <a:r>
              <a:rPr lang="it-IT" b="1">
                <a:solidFill>
                  <a:schemeClr val="tx2"/>
                </a:solidFill>
              </a:rPr>
              <a:t>2.1</a:t>
            </a:r>
            <a:r>
              <a:rPr lang="it-IT" b="1">
                <a:solidFill>
                  <a:schemeClr val="tx2"/>
                </a:solidFill>
                <a:latin typeface="Symbol" pitchFamily="18" charset="2"/>
              </a:rPr>
              <a:t>s </a:t>
            </a:r>
            <a:r>
              <a:rPr lang="it-IT" b="1">
                <a:solidFill>
                  <a:srgbClr val="5F5F5F"/>
                </a:solidFill>
              </a:rPr>
              <a:t>(http://tevbwg.fnal.gov)</a:t>
            </a:r>
          </a:p>
        </p:txBody>
      </p:sp>
      <p:sp>
        <p:nvSpPr>
          <p:cNvPr id="4105" name="Line 31"/>
          <p:cNvSpPr>
            <a:spLocks noChangeShapeType="1"/>
          </p:cNvSpPr>
          <p:nvPr/>
        </p:nvSpPr>
        <p:spPr bwMode="auto">
          <a:xfrm>
            <a:off x="4267200" y="1828800"/>
            <a:ext cx="1676400" cy="1447800"/>
          </a:xfrm>
          <a:prstGeom prst="line">
            <a:avLst/>
          </a:prstGeom>
          <a:noFill/>
          <a:ln w="3175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graphicFrame>
        <p:nvGraphicFramePr>
          <p:cNvPr id="4098" name="Object 11"/>
          <p:cNvGraphicFramePr>
            <a:graphicFrameLocks noChangeAspect="1"/>
          </p:cNvGraphicFramePr>
          <p:nvPr/>
        </p:nvGraphicFramePr>
        <p:xfrm>
          <a:off x="5867400" y="3276600"/>
          <a:ext cx="2846387" cy="1303338"/>
        </p:xfrm>
        <a:graphic>
          <a:graphicData uri="http://schemas.openxmlformats.org/presentationml/2006/ole">
            <p:oleObj spid="_x0000_s4098" name="Equation" r:id="rId5" imgW="2158920" imgH="1015920" progId="Equation.3">
              <p:embed/>
            </p:oleObj>
          </a:graphicData>
        </a:graphic>
      </p:graphicFrame>
      <p:sp>
        <p:nvSpPr>
          <p:cNvPr id="4106" name="Text Box 41"/>
          <p:cNvSpPr txBox="1">
            <a:spLocks noChangeArrowheads="1"/>
          </p:cNvSpPr>
          <p:nvPr/>
        </p:nvSpPr>
        <p:spPr bwMode="auto">
          <a:xfrm>
            <a:off x="990600" y="2787650"/>
            <a:ext cx="31035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FF33CC"/>
                </a:solidFill>
              </a:rPr>
              <a:t>More </a:t>
            </a:r>
            <a:r>
              <a:rPr lang="it-IT" b="1" dirty="0" err="1">
                <a:solidFill>
                  <a:srgbClr val="FF33CC"/>
                </a:solidFill>
              </a:rPr>
              <a:t>than</a:t>
            </a:r>
            <a:r>
              <a:rPr lang="it-IT" b="1" dirty="0">
                <a:solidFill>
                  <a:srgbClr val="FF33CC"/>
                </a:solidFill>
              </a:rPr>
              <a:t> </a:t>
            </a:r>
            <a:r>
              <a:rPr lang="it-IT" b="1" dirty="0"/>
              <a:t>2</a:t>
            </a:r>
            <a:r>
              <a:rPr lang="it-IT" b="1" dirty="0">
                <a:latin typeface="Symbol" pitchFamily="18" charset="2"/>
              </a:rPr>
              <a:t>s</a:t>
            </a:r>
            <a:r>
              <a:rPr lang="it-IT" b="1" dirty="0">
                <a:solidFill>
                  <a:srgbClr val="FF33CC"/>
                </a:solidFill>
              </a:rPr>
              <a:t> </a:t>
            </a:r>
            <a:r>
              <a:rPr lang="it-IT" b="1" dirty="0" err="1">
                <a:solidFill>
                  <a:srgbClr val="FF33CC"/>
                </a:solidFill>
              </a:rPr>
              <a:t>deviation</a:t>
            </a:r>
            <a:r>
              <a:rPr lang="it-IT" b="1" dirty="0">
                <a:solidFill>
                  <a:srgbClr val="FF33CC"/>
                </a:solidFill>
              </a:rPr>
              <a:t> </a:t>
            </a:r>
            <a:r>
              <a:rPr lang="it-IT" b="1" dirty="0" err="1">
                <a:solidFill>
                  <a:srgbClr val="FF33CC"/>
                </a:solidFill>
              </a:rPr>
              <a:t>for</a:t>
            </a:r>
            <a:r>
              <a:rPr lang="it-IT" b="1" dirty="0">
                <a:solidFill>
                  <a:srgbClr val="FF33CC"/>
                </a:solidFill>
              </a:rPr>
              <a:t> </a:t>
            </a:r>
          </a:p>
          <a:p>
            <a:r>
              <a:rPr lang="it-IT" b="1" dirty="0" err="1">
                <a:solidFill>
                  <a:srgbClr val="FF33CC"/>
                </a:solidFill>
              </a:rPr>
              <a:t>every</a:t>
            </a:r>
            <a:r>
              <a:rPr lang="it-IT" b="1" dirty="0">
                <a:solidFill>
                  <a:srgbClr val="FF33CC"/>
                </a:solidFill>
              </a:rPr>
              <a:t> </a:t>
            </a:r>
            <a:r>
              <a:rPr lang="it-IT" b="1" dirty="0" err="1">
                <a:solidFill>
                  <a:srgbClr val="FF33CC"/>
                </a:solidFill>
              </a:rPr>
              <a:t>statistical</a:t>
            </a:r>
            <a:r>
              <a:rPr lang="it-IT" b="1" dirty="0">
                <a:solidFill>
                  <a:srgbClr val="FF33CC"/>
                </a:solidFill>
              </a:rPr>
              <a:t> </a:t>
            </a:r>
            <a:r>
              <a:rPr lang="it-IT" b="1" dirty="0" err="1">
                <a:solidFill>
                  <a:srgbClr val="FF33CC"/>
                </a:solidFill>
              </a:rPr>
              <a:t>approach</a:t>
            </a:r>
            <a:r>
              <a:rPr lang="it-IT" b="1" dirty="0">
                <a:solidFill>
                  <a:srgbClr val="FF33CC"/>
                </a:solidFill>
              </a:rPr>
              <a:t>!</a:t>
            </a:r>
          </a:p>
        </p:txBody>
      </p:sp>
      <p:sp>
        <p:nvSpPr>
          <p:cNvPr id="24" name="Freccia a destra 23"/>
          <p:cNvSpPr/>
          <p:nvPr/>
        </p:nvSpPr>
        <p:spPr>
          <a:xfrm>
            <a:off x="4191000" y="4572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pic>
        <p:nvPicPr>
          <p:cNvPr id="4102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4107" name="Text Box 29"/>
          <p:cNvSpPr txBox="1">
            <a:spLocks noChangeArrowheads="1"/>
          </p:cNvSpPr>
          <p:nvPr/>
        </p:nvSpPr>
        <p:spPr bwMode="auto">
          <a:xfrm>
            <a:off x="2895600" y="152400"/>
            <a:ext cx="3756025" cy="400050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000" b="1">
                <a:solidFill>
                  <a:srgbClr val="CC0000"/>
                </a:solidFill>
              </a:rPr>
              <a:t>In </a:t>
            </a:r>
            <a:r>
              <a:rPr lang="it-IT" sz="2000" b="1"/>
              <a:t>2010</a:t>
            </a:r>
            <a:r>
              <a:rPr lang="it-IT" sz="2000" b="1">
                <a:solidFill>
                  <a:srgbClr val="CC0000"/>
                </a:solidFill>
              </a:rPr>
              <a:t>, two surprising news:</a:t>
            </a:r>
            <a:endParaRPr lang="en-US" sz="2000" b="1">
              <a:latin typeface="Symbol" pitchFamily="18" charset="2"/>
              <a:cs typeface="Arial" charset="0"/>
            </a:endParaRPr>
          </a:p>
        </p:txBody>
      </p:sp>
      <p:sp>
        <p:nvSpPr>
          <p:cNvPr id="4108" name="CasellaDiTesto 21"/>
          <p:cNvSpPr txBox="1">
            <a:spLocks noChangeArrowheads="1"/>
          </p:cNvSpPr>
          <p:nvPr/>
        </p:nvSpPr>
        <p:spPr bwMode="auto">
          <a:xfrm>
            <a:off x="0" y="1295400"/>
            <a:ext cx="6172200" cy="523220"/>
          </a:xfrm>
          <a:prstGeom prst="rect">
            <a:avLst/>
          </a:prstGeom>
          <a:solidFill>
            <a:srgbClr val="FFFFDD"/>
          </a:solidFill>
          <a:ln w="25400" cmpd="dbl">
            <a:solidFill>
              <a:srgbClr val="C0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 b="1" dirty="0">
                <a:solidFill>
                  <a:srgbClr val="0000FF"/>
                </a:solidFill>
              </a:rPr>
              <a:t>The </a:t>
            </a:r>
            <a:r>
              <a:rPr lang="it-IT" sz="1400" b="1" dirty="0" err="1">
                <a:solidFill>
                  <a:srgbClr val="C00000"/>
                </a:solidFill>
              </a:rPr>
              <a:t>new</a:t>
            </a:r>
            <a:r>
              <a:rPr lang="it-IT" sz="1400" b="1" dirty="0">
                <a:solidFill>
                  <a:srgbClr val="C00000"/>
                </a:solidFill>
              </a:rPr>
              <a:t> CDF </a:t>
            </a:r>
            <a:r>
              <a:rPr lang="it-IT" sz="1400" b="1" dirty="0" err="1">
                <a:solidFill>
                  <a:srgbClr val="0000FF"/>
                </a:solidFill>
              </a:rPr>
              <a:t>measurement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solidFill>
                  <a:srgbClr val="C00000"/>
                </a:solidFill>
              </a:rPr>
              <a:t>reduces</a:t>
            </a:r>
            <a:r>
              <a:rPr lang="it-IT" sz="1400" b="1" dirty="0">
                <a:solidFill>
                  <a:srgbClr val="C00000"/>
                </a:solidFill>
              </a:rPr>
              <a:t> the </a:t>
            </a:r>
            <a:r>
              <a:rPr lang="it-IT" sz="1400" b="1" dirty="0" err="1">
                <a:solidFill>
                  <a:srgbClr val="C00000"/>
                </a:solidFill>
              </a:rPr>
              <a:t>significance</a:t>
            </a:r>
            <a:r>
              <a:rPr lang="it-IT" sz="1400" b="1" dirty="0">
                <a:solidFill>
                  <a:srgbClr val="C00000"/>
                </a:solidFill>
              </a:rPr>
              <a:t> </a:t>
            </a:r>
            <a:r>
              <a:rPr lang="it-IT" sz="1400" b="1" dirty="0" err="1">
                <a:solidFill>
                  <a:srgbClr val="C00000"/>
                </a:solidFill>
              </a:rPr>
              <a:t>of</a:t>
            </a:r>
            <a:r>
              <a:rPr lang="it-IT" sz="1400" b="1" dirty="0">
                <a:solidFill>
                  <a:srgbClr val="C00000"/>
                </a:solidFill>
              </a:rPr>
              <a:t> the </a:t>
            </a:r>
            <a:r>
              <a:rPr lang="it-IT" sz="1400" b="1" dirty="0" err="1">
                <a:solidFill>
                  <a:srgbClr val="C00000"/>
                </a:solidFill>
              </a:rPr>
              <a:t>deviation</a:t>
            </a:r>
            <a:r>
              <a:rPr lang="it-IT" sz="1400" b="1" dirty="0">
                <a:solidFill>
                  <a:srgbClr val="0000FF"/>
                </a:solidFill>
              </a:rPr>
              <a:t>.</a:t>
            </a:r>
          </a:p>
          <a:p>
            <a:r>
              <a:rPr lang="it-IT" sz="1400" b="1" dirty="0">
                <a:solidFill>
                  <a:srgbClr val="0000FF"/>
                </a:solidFill>
              </a:rPr>
              <a:t>The </a:t>
            </a:r>
            <a:r>
              <a:rPr lang="it-IT" sz="1400" b="1" dirty="0" err="1">
                <a:solidFill>
                  <a:srgbClr val="0000FF"/>
                </a:solidFill>
              </a:rPr>
              <a:t>likelihood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solidFill>
                  <a:srgbClr val="0000FF"/>
                </a:solidFill>
              </a:rPr>
              <a:t>is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/>
              <a:t>not</a:t>
            </a:r>
            <a:r>
              <a:rPr lang="it-IT" sz="1400" b="1" dirty="0"/>
              <a:t> </a:t>
            </a:r>
            <a:r>
              <a:rPr lang="it-IT" sz="1400" b="1" dirty="0" err="1"/>
              <a:t>yet</a:t>
            </a:r>
            <a:r>
              <a:rPr lang="it-IT" sz="1400" b="1" dirty="0"/>
              <a:t> </a:t>
            </a:r>
            <a:r>
              <a:rPr lang="it-IT" sz="1400" b="1" dirty="0" err="1"/>
              <a:t>available</a:t>
            </a:r>
            <a:r>
              <a:rPr lang="it-IT" sz="1400" b="1" dirty="0">
                <a:solidFill>
                  <a:srgbClr val="0000FF"/>
                </a:solidFill>
              </a:rPr>
              <a:t>, a CDF </a:t>
            </a:r>
            <a:r>
              <a:rPr lang="it-IT" sz="1400" b="1" dirty="0" err="1">
                <a:solidFill>
                  <a:srgbClr val="0000FF"/>
                </a:solidFill>
              </a:rPr>
              <a:t>Bayesian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solidFill>
                  <a:srgbClr val="0000FF"/>
                </a:solidFill>
              </a:rPr>
              <a:t>study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solidFill>
                  <a:srgbClr val="0000FF"/>
                </a:solidFill>
              </a:rPr>
              <a:t>is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 smtClean="0">
                <a:solidFill>
                  <a:srgbClr val="0000FF"/>
                </a:solidFill>
              </a:rPr>
              <a:t>underway</a:t>
            </a:r>
            <a:endParaRPr lang="it-IT" sz="1400" b="1" dirty="0">
              <a:solidFill>
                <a:srgbClr val="0000FF"/>
              </a:solidFill>
            </a:endParaRPr>
          </a:p>
        </p:txBody>
      </p:sp>
      <p:sp>
        <p:nvSpPr>
          <p:cNvPr id="4109" name="CasellaDiTesto 22"/>
          <p:cNvSpPr txBox="1">
            <a:spLocks noChangeArrowheads="1"/>
          </p:cNvSpPr>
          <p:nvPr/>
        </p:nvSpPr>
        <p:spPr bwMode="auto">
          <a:xfrm>
            <a:off x="3962400" y="4419600"/>
            <a:ext cx="4746812" cy="1600438"/>
          </a:xfrm>
          <a:prstGeom prst="rect">
            <a:avLst/>
          </a:prstGeom>
          <a:solidFill>
            <a:srgbClr val="FFFFDD"/>
          </a:solidFill>
          <a:ln w="25400" cmpd="dbl">
            <a:solidFill>
              <a:srgbClr val="C00000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b="1" dirty="0">
                <a:solidFill>
                  <a:srgbClr val="0000FF"/>
                </a:solidFill>
              </a:rPr>
              <a:t>The </a:t>
            </a:r>
            <a:r>
              <a:rPr lang="it-IT" sz="1400" b="1" dirty="0" err="1">
                <a:solidFill>
                  <a:srgbClr val="C00000"/>
                </a:solidFill>
              </a:rPr>
              <a:t>new</a:t>
            </a:r>
            <a:r>
              <a:rPr lang="it-IT" sz="1400" b="1" dirty="0">
                <a:solidFill>
                  <a:srgbClr val="C00000"/>
                </a:solidFill>
              </a:rPr>
              <a:t> D</a:t>
            </a:r>
            <a:r>
              <a:rPr lang="it-IT" sz="1400" b="1" dirty="0">
                <a:solidFill>
                  <a:srgbClr val="CC0000"/>
                </a:solidFill>
              </a:rPr>
              <a:t>Ø</a:t>
            </a:r>
            <a:r>
              <a:rPr lang="it-IT" sz="1400" b="1" dirty="0">
                <a:solidFill>
                  <a:srgbClr val="C00000"/>
                </a:solidFill>
              </a:rPr>
              <a:t> </a:t>
            </a:r>
            <a:r>
              <a:rPr lang="it-IT" sz="1400" b="1" dirty="0" err="1">
                <a:solidFill>
                  <a:srgbClr val="0000FF"/>
                </a:solidFill>
              </a:rPr>
              <a:t>measurement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solidFill>
                  <a:srgbClr val="0000FF"/>
                </a:solidFill>
              </a:rPr>
              <a:t>of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/>
              <a:t>a</a:t>
            </a:r>
            <a:r>
              <a:rPr lang="it-IT" sz="1400" b="1" baseline="-25000" dirty="0" err="1">
                <a:latin typeface="Symbol" pitchFamily="18" charset="2"/>
              </a:rPr>
              <a:t>mm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solidFill>
                  <a:srgbClr val="0000FF"/>
                </a:solidFill>
              </a:rPr>
              <a:t>points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solidFill>
                  <a:srgbClr val="0000FF"/>
                </a:solidFill>
              </a:rPr>
              <a:t>to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solidFill>
                  <a:srgbClr val="0000FF"/>
                </a:solidFill>
              </a:rPr>
              <a:t>large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latin typeface="Symbol" pitchFamily="18" charset="2"/>
              </a:rPr>
              <a:t>b</a:t>
            </a:r>
            <a:r>
              <a:rPr lang="it-IT" sz="1400" b="1" baseline="-25000" dirty="0" err="1"/>
              <a:t>s</a:t>
            </a:r>
            <a:r>
              <a:rPr lang="it-IT" sz="1400" b="1" baseline="-25000" dirty="0"/>
              <a:t> </a:t>
            </a:r>
            <a:r>
              <a:rPr lang="it-IT" sz="1400" b="1" dirty="0" err="1">
                <a:solidFill>
                  <a:srgbClr val="0000FF"/>
                </a:solidFill>
              </a:rPr>
              <a:t>but</a:t>
            </a:r>
            <a:endParaRPr lang="it-IT" sz="1400" b="1" dirty="0">
              <a:solidFill>
                <a:srgbClr val="0000FF"/>
              </a:solidFill>
            </a:endParaRPr>
          </a:p>
          <a:p>
            <a:r>
              <a:rPr lang="it-IT" sz="1400" b="1" dirty="0" err="1">
                <a:solidFill>
                  <a:srgbClr val="0000FF"/>
                </a:solidFill>
              </a:rPr>
              <a:t>also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solidFill>
                  <a:srgbClr val="0000FF"/>
                </a:solidFill>
              </a:rPr>
              <a:t>to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solidFill>
                  <a:srgbClr val="0000FF"/>
                </a:solidFill>
              </a:rPr>
              <a:t>large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latin typeface="Symbol" pitchFamily="18" charset="2"/>
              </a:rPr>
              <a:t>DG</a:t>
            </a:r>
            <a:r>
              <a:rPr lang="it-IT" sz="1400" b="1" baseline="-25000" dirty="0" err="1"/>
              <a:t>s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solidFill>
                  <a:srgbClr val="0000FF"/>
                </a:solidFill>
              </a:rPr>
              <a:t>requiring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>
                <a:solidFill>
                  <a:srgbClr val="C00000"/>
                </a:solidFill>
              </a:rPr>
              <a:t>a non-standard </a:t>
            </a:r>
            <a:r>
              <a:rPr lang="it-IT" sz="1400" b="1" dirty="0">
                <a:latin typeface="Symbol" pitchFamily="18" charset="2"/>
              </a:rPr>
              <a:t>G</a:t>
            </a:r>
            <a:r>
              <a:rPr lang="it-IT" sz="1400" b="1" baseline="-25000" dirty="0"/>
              <a:t>12</a:t>
            </a:r>
            <a:r>
              <a:rPr lang="it-IT" sz="1400" b="1" dirty="0">
                <a:solidFill>
                  <a:srgbClr val="C00000"/>
                </a:solidFill>
              </a:rPr>
              <a:t> ?!?!?</a:t>
            </a:r>
          </a:p>
          <a:p>
            <a:r>
              <a:rPr lang="it-IT" sz="1400" b="1" dirty="0" err="1">
                <a:solidFill>
                  <a:srgbClr val="0000FF"/>
                </a:solidFill>
              </a:rPr>
              <a:t>If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solidFill>
                  <a:srgbClr val="0000FF"/>
                </a:solidFill>
              </a:rPr>
              <a:t>confirmed</a:t>
            </a:r>
            <a:r>
              <a:rPr lang="it-IT" sz="1400" b="1" dirty="0">
                <a:solidFill>
                  <a:srgbClr val="0000FF"/>
                </a:solidFill>
              </a:rPr>
              <a:t>, </a:t>
            </a:r>
            <a:r>
              <a:rPr lang="it-IT" sz="1400" b="1" dirty="0" err="1">
                <a:solidFill>
                  <a:srgbClr val="C00000"/>
                </a:solidFill>
              </a:rPr>
              <a:t>two</a:t>
            </a:r>
            <a:r>
              <a:rPr lang="it-IT" sz="1400" b="1" dirty="0">
                <a:solidFill>
                  <a:srgbClr val="C00000"/>
                </a:solidFill>
              </a:rPr>
              <a:t> (UNLIKELY) </a:t>
            </a:r>
            <a:r>
              <a:rPr lang="it-IT" sz="1400" b="1" dirty="0" err="1">
                <a:solidFill>
                  <a:srgbClr val="C00000"/>
                </a:solidFill>
              </a:rPr>
              <a:t>explantions</a:t>
            </a:r>
            <a:r>
              <a:rPr lang="it-IT" sz="1400" b="1" dirty="0">
                <a:solidFill>
                  <a:srgbClr val="0000FF"/>
                </a:solidFill>
              </a:rPr>
              <a:t>:</a:t>
            </a:r>
          </a:p>
          <a:p>
            <a:pPr>
              <a:buFont typeface="Arial" charset="0"/>
              <a:buChar char="•"/>
            </a:pPr>
            <a:r>
              <a:rPr lang="it-IT" sz="1400" b="1" dirty="0" err="1">
                <a:solidFill>
                  <a:srgbClr val="C00000"/>
                </a:solidFill>
              </a:rPr>
              <a:t>Huge</a:t>
            </a:r>
            <a:r>
              <a:rPr lang="it-IT" sz="1400" b="1" dirty="0">
                <a:solidFill>
                  <a:srgbClr val="C00000"/>
                </a:solidFill>
              </a:rPr>
              <a:t> (</a:t>
            </a:r>
            <a:r>
              <a:rPr lang="it-IT" sz="1400" b="1" dirty="0" err="1">
                <a:solidFill>
                  <a:srgbClr val="C00000"/>
                </a:solidFill>
              </a:rPr>
              <a:t>tree-level-like</a:t>
            </a:r>
            <a:r>
              <a:rPr lang="it-IT" sz="1400" b="1" dirty="0">
                <a:solidFill>
                  <a:srgbClr val="C00000"/>
                </a:solidFill>
              </a:rPr>
              <a:t>) NP </a:t>
            </a:r>
            <a:r>
              <a:rPr lang="it-IT" sz="1400" b="1" dirty="0" err="1">
                <a:solidFill>
                  <a:srgbClr val="0000FF"/>
                </a:solidFill>
              </a:rPr>
              <a:t>contributions</a:t>
            </a:r>
            <a:r>
              <a:rPr lang="it-IT" sz="1400" b="1" dirty="0">
                <a:solidFill>
                  <a:srgbClr val="0000FF"/>
                </a:solidFill>
              </a:rPr>
              <a:t> in </a:t>
            </a:r>
            <a:r>
              <a:rPr lang="it-IT" sz="1400" b="1" dirty="0">
                <a:latin typeface="Symbol" pitchFamily="18" charset="2"/>
              </a:rPr>
              <a:t>G</a:t>
            </a:r>
            <a:r>
              <a:rPr lang="it-IT" sz="1400" b="1" baseline="-25000" dirty="0"/>
              <a:t>12</a:t>
            </a:r>
          </a:p>
          <a:p>
            <a:r>
              <a:rPr lang="it-IT" sz="1400" b="1" dirty="0">
                <a:solidFill>
                  <a:srgbClr val="0000FF"/>
                </a:solidFill>
              </a:rPr>
              <a:t>(a </a:t>
            </a:r>
            <a:r>
              <a:rPr lang="it-IT" sz="1400" b="1" dirty="0" err="1">
                <a:solidFill>
                  <a:srgbClr val="0000FF"/>
                </a:solidFill>
              </a:rPr>
              <a:t>factor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/>
              <a:t>2.5</a:t>
            </a:r>
            <a:r>
              <a:rPr lang="it-IT" sz="1400" b="1" dirty="0">
                <a:solidFill>
                  <a:srgbClr val="0000FF"/>
                </a:solidFill>
              </a:rPr>
              <a:t>: </a:t>
            </a:r>
            <a:r>
              <a:rPr lang="it-IT" sz="1400" b="1" dirty="0" err="1">
                <a:solidFill>
                  <a:srgbClr val="0000FF"/>
                </a:solidFill>
              </a:rPr>
              <a:t>why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solidFill>
                  <a:srgbClr val="0000FF"/>
                </a:solidFill>
              </a:rPr>
              <a:t>only</a:t>
            </a:r>
            <a:r>
              <a:rPr lang="it-IT" sz="1400" b="1" dirty="0">
                <a:solidFill>
                  <a:srgbClr val="0000FF"/>
                </a:solidFill>
              </a:rPr>
              <a:t> in </a:t>
            </a:r>
            <a:r>
              <a:rPr lang="it-IT" sz="1400" b="1" dirty="0">
                <a:latin typeface="Symbol" pitchFamily="18" charset="2"/>
              </a:rPr>
              <a:t>G</a:t>
            </a:r>
            <a:r>
              <a:rPr lang="it-IT" sz="1400" b="1" baseline="-25000" dirty="0"/>
              <a:t>12</a:t>
            </a:r>
            <a:r>
              <a:rPr lang="it-IT" sz="1400" b="1" dirty="0">
                <a:solidFill>
                  <a:srgbClr val="0000FF"/>
                </a:solidFill>
              </a:rPr>
              <a:t>??)</a:t>
            </a:r>
          </a:p>
          <a:p>
            <a:pPr>
              <a:buFont typeface="Arial" charset="0"/>
              <a:buChar char="•"/>
            </a:pPr>
            <a:r>
              <a:rPr lang="it-IT" sz="1400" b="1" dirty="0">
                <a:solidFill>
                  <a:srgbClr val="C00000"/>
                </a:solidFill>
              </a:rPr>
              <a:t>Bad </a:t>
            </a:r>
            <a:r>
              <a:rPr lang="it-IT" sz="1400" b="1" dirty="0" err="1">
                <a:solidFill>
                  <a:srgbClr val="C00000"/>
                </a:solidFill>
              </a:rPr>
              <a:t>failure</a:t>
            </a:r>
            <a:r>
              <a:rPr lang="it-IT" sz="1400" b="1" dirty="0">
                <a:solidFill>
                  <a:srgbClr val="C00000"/>
                </a:solidFill>
              </a:rPr>
              <a:t> </a:t>
            </a:r>
            <a:r>
              <a:rPr lang="it-IT" sz="1400" b="1" dirty="0" err="1">
                <a:solidFill>
                  <a:srgbClr val="C00000"/>
                </a:solidFill>
              </a:rPr>
              <a:t>of</a:t>
            </a:r>
            <a:r>
              <a:rPr lang="it-IT" sz="1400" b="1" dirty="0">
                <a:solidFill>
                  <a:srgbClr val="C00000"/>
                </a:solidFill>
              </a:rPr>
              <a:t> the OPE in </a:t>
            </a:r>
            <a:r>
              <a:rPr lang="it-IT" sz="1400" b="1" dirty="0">
                <a:solidFill>
                  <a:srgbClr val="C00000"/>
                </a:solidFill>
                <a:latin typeface="Symbol" pitchFamily="18" charset="2"/>
              </a:rPr>
              <a:t>G</a:t>
            </a:r>
            <a:r>
              <a:rPr lang="it-IT" sz="1400" b="1" baseline="-25000" dirty="0">
                <a:solidFill>
                  <a:srgbClr val="C00000"/>
                </a:solidFill>
              </a:rPr>
              <a:t>12</a:t>
            </a:r>
          </a:p>
          <a:p>
            <a:r>
              <a:rPr lang="it-IT" sz="1400" b="1" dirty="0">
                <a:solidFill>
                  <a:srgbClr val="0000FF"/>
                </a:solidFill>
              </a:rPr>
              <a:t>(</a:t>
            </a:r>
            <a:r>
              <a:rPr lang="it-IT" sz="1400" b="1" dirty="0" err="1">
                <a:solidFill>
                  <a:srgbClr val="0000FF"/>
                </a:solidFill>
              </a:rPr>
              <a:t>while</a:t>
            </a:r>
            <a:r>
              <a:rPr lang="it-IT" sz="1400" b="1" dirty="0">
                <a:solidFill>
                  <a:srgbClr val="0000FF"/>
                </a:solidFill>
              </a:rPr>
              <a:t> in </a:t>
            </a:r>
            <a:r>
              <a:rPr lang="it-IT" sz="1400" b="1" dirty="0">
                <a:latin typeface="Symbol" pitchFamily="18" charset="2"/>
              </a:rPr>
              <a:t>G</a:t>
            </a:r>
            <a:r>
              <a:rPr lang="it-IT" sz="1400" b="1" baseline="-25000" dirty="0"/>
              <a:t>11</a:t>
            </a:r>
            <a:r>
              <a:rPr lang="it-IT" sz="1400" b="1" dirty="0">
                <a:solidFill>
                  <a:srgbClr val="0000FF"/>
                </a:solidFill>
              </a:rPr>
              <a:t> (</a:t>
            </a:r>
            <a:r>
              <a:rPr lang="it-IT" sz="1400" b="1" dirty="0" err="1">
                <a:solidFill>
                  <a:srgbClr val="0000FF"/>
                </a:solidFill>
              </a:rPr>
              <a:t>b-hadron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solidFill>
                  <a:srgbClr val="0000FF"/>
                </a:solidFill>
              </a:rPr>
              <a:t>lifetimes</a:t>
            </a:r>
            <a:r>
              <a:rPr lang="it-IT" sz="1400" b="1" dirty="0">
                <a:solidFill>
                  <a:srgbClr val="0000FF"/>
                </a:solidFill>
              </a:rPr>
              <a:t>) </a:t>
            </a:r>
            <a:r>
              <a:rPr lang="it-IT" sz="1400" b="1" dirty="0" err="1">
                <a:solidFill>
                  <a:srgbClr val="0000FF"/>
                </a:solidFill>
              </a:rPr>
              <a:t>works</a:t>
            </a:r>
            <a:r>
              <a:rPr lang="it-IT" sz="1400" b="1" dirty="0">
                <a:solidFill>
                  <a:srgbClr val="0000FF"/>
                </a:solidFill>
              </a:rPr>
              <a:t> </a:t>
            </a:r>
            <a:r>
              <a:rPr lang="it-IT" sz="1400" b="1" dirty="0" err="1">
                <a:solidFill>
                  <a:srgbClr val="0000FF"/>
                </a:solidFill>
              </a:rPr>
              <a:t>well</a:t>
            </a:r>
            <a:r>
              <a:rPr lang="it-IT" sz="1400" b="1" dirty="0" smtClean="0">
                <a:solidFill>
                  <a:srgbClr val="0000FF"/>
                </a:solidFill>
              </a:rPr>
              <a:t>)</a:t>
            </a:r>
            <a:endParaRPr lang="it-IT" sz="1400" b="1" dirty="0">
              <a:solidFill>
                <a:srgbClr val="0000FF"/>
              </a:solidFill>
            </a:endParaRPr>
          </a:p>
        </p:txBody>
      </p:sp>
      <p:grpSp>
        <p:nvGrpSpPr>
          <p:cNvPr id="20" name="Gruppo 19"/>
          <p:cNvGrpSpPr/>
          <p:nvPr/>
        </p:nvGrpSpPr>
        <p:grpSpPr>
          <a:xfrm>
            <a:off x="228600" y="1905000"/>
            <a:ext cx="3889375" cy="2895600"/>
            <a:chOff x="228600" y="3962400"/>
            <a:chExt cx="3889375" cy="2895600"/>
          </a:xfrm>
        </p:grpSpPr>
        <p:pic>
          <p:nvPicPr>
            <p:cNvPr id="4111" name="Picture 1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7200" y="4237038"/>
              <a:ext cx="2362200" cy="2620962"/>
            </a:xfrm>
            <a:prstGeom prst="rect">
              <a:avLst/>
            </a:prstGeom>
            <a:noFill/>
            <a:ln w="19050">
              <a:solidFill>
                <a:srgbClr val="FF6600"/>
              </a:solidFill>
              <a:miter lim="800000"/>
              <a:headEnd/>
              <a:tailEnd/>
            </a:ln>
          </p:spPr>
        </p:pic>
        <p:cxnSp>
          <p:nvCxnSpPr>
            <p:cNvPr id="18" name="Connettore 2 17"/>
            <p:cNvCxnSpPr/>
            <p:nvPr/>
          </p:nvCxnSpPr>
          <p:spPr>
            <a:xfrm rot="16200000" flipH="1">
              <a:off x="190500" y="4000500"/>
              <a:ext cx="533400" cy="457200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3" name="CasellaDiTesto 16"/>
            <p:cNvSpPr txBox="1">
              <a:spLocks noChangeArrowheads="1"/>
            </p:cNvSpPr>
            <p:nvPr/>
          </p:nvSpPr>
          <p:spPr bwMode="auto">
            <a:xfrm>
              <a:off x="2819400" y="4191000"/>
              <a:ext cx="129857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1400" b="1"/>
                <a:t>Before it was</a:t>
              </a:r>
            </a:p>
            <a:p>
              <a:pPr algn="ctr"/>
              <a:r>
                <a:rPr lang="it-IT" sz="1400" b="1"/>
                <a:t>1.8 </a:t>
              </a:r>
              <a:r>
                <a:rPr lang="it-IT" sz="1400" b="1">
                  <a:latin typeface="Symbol" pitchFamily="18" charset="2"/>
                </a:rPr>
                <a:t>s</a:t>
              </a:r>
            </a:p>
          </p:txBody>
        </p:sp>
        <p:cxnSp>
          <p:nvCxnSpPr>
            <p:cNvPr id="21" name="Connettore 2 20"/>
            <p:cNvCxnSpPr/>
            <p:nvPr/>
          </p:nvCxnSpPr>
          <p:spPr>
            <a:xfrm rot="10800000">
              <a:off x="2438400" y="4343400"/>
              <a:ext cx="4572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752600" y="90488"/>
            <a:ext cx="5715000" cy="646112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CC0000"/>
                </a:solidFill>
              </a:rPr>
              <a:t>Updated Results including NEW DØ results</a:t>
            </a:r>
          </a:p>
          <a:p>
            <a:pPr algn="ctr"/>
            <a:r>
              <a:rPr lang="it-IT" b="1"/>
              <a:t>(new CDF results are not yet available)</a:t>
            </a:r>
          </a:p>
        </p:txBody>
      </p:sp>
      <p:pic>
        <p:nvPicPr>
          <p:cNvPr id="512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98800" y="762000"/>
            <a:ext cx="2921000" cy="28194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5126" name="Text Box 41"/>
          <p:cNvSpPr txBox="1">
            <a:spLocks noChangeArrowheads="1"/>
          </p:cNvSpPr>
          <p:nvPr/>
        </p:nvSpPr>
        <p:spPr bwMode="auto">
          <a:xfrm>
            <a:off x="2819400" y="5715000"/>
            <a:ext cx="34147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 dirty="0" err="1">
                <a:solidFill>
                  <a:srgbClr val="FF33CC"/>
                </a:solidFill>
              </a:rPr>
              <a:t>Deviation</a:t>
            </a:r>
            <a:r>
              <a:rPr lang="it-IT" b="1" dirty="0">
                <a:solidFill>
                  <a:srgbClr val="FF33CC"/>
                </a:solidFill>
              </a:rPr>
              <a:t> </a:t>
            </a:r>
            <a:r>
              <a:rPr lang="it-IT" b="1" dirty="0" err="1">
                <a:solidFill>
                  <a:srgbClr val="FF33CC"/>
                </a:solidFill>
              </a:rPr>
              <a:t>from</a:t>
            </a:r>
            <a:r>
              <a:rPr lang="it-IT" b="1" dirty="0">
                <a:solidFill>
                  <a:srgbClr val="FF33CC"/>
                </a:solidFill>
              </a:rPr>
              <a:t> the SM at </a:t>
            </a:r>
            <a:r>
              <a:rPr lang="it-IT" b="1" dirty="0"/>
              <a:t>3.1</a:t>
            </a:r>
            <a:r>
              <a:rPr lang="it-IT" b="1" dirty="0">
                <a:latin typeface="Symbol" pitchFamily="18" charset="2"/>
              </a:rPr>
              <a:t>s</a:t>
            </a:r>
            <a:endParaRPr lang="it-IT" b="1" dirty="0">
              <a:solidFill>
                <a:srgbClr val="FF33CC"/>
              </a:solidFill>
            </a:endParaRPr>
          </a:p>
        </p:txBody>
      </p:sp>
      <p:graphicFrame>
        <p:nvGraphicFramePr>
          <p:cNvPr id="5122" name="Object 11"/>
          <p:cNvGraphicFramePr>
            <a:graphicFrameLocks noChangeAspect="1"/>
          </p:cNvGraphicFramePr>
          <p:nvPr/>
        </p:nvGraphicFramePr>
        <p:xfrm>
          <a:off x="2743200" y="4114800"/>
          <a:ext cx="3429000" cy="1597025"/>
        </p:xfrm>
        <a:graphic>
          <a:graphicData uri="http://schemas.openxmlformats.org/presentationml/2006/ole">
            <p:oleObj spid="_x0000_s5122" name="Equazione" r:id="rId5" imgW="2133360" imgH="10159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752600" y="90488"/>
            <a:ext cx="5715000" cy="646112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CC0000"/>
                </a:solidFill>
              </a:rPr>
              <a:t>Updated Results including NEW DØ results</a:t>
            </a:r>
          </a:p>
          <a:p>
            <a:pPr algn="ctr"/>
            <a:r>
              <a:rPr lang="it-IT" b="1"/>
              <a:t>(new CDF results are not yet available)</a:t>
            </a:r>
          </a:p>
        </p:txBody>
      </p:sp>
      <p:pic>
        <p:nvPicPr>
          <p:cNvPr id="512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914400"/>
            <a:ext cx="2409825" cy="26289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</p:pic>
      <p:pic>
        <p:nvPicPr>
          <p:cNvPr id="512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914400"/>
            <a:ext cx="2419350" cy="260985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</p:spPr>
      </p:pic>
      <p:pic>
        <p:nvPicPr>
          <p:cNvPr id="512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990600"/>
            <a:ext cx="2389188" cy="2590800"/>
          </a:xfrm>
          <a:prstGeom prst="rect">
            <a:avLst/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514600" y="4114800"/>
            <a:ext cx="3886200" cy="1323975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1600" b="1" dirty="0" err="1">
                <a:latin typeface="+mj-lt"/>
              </a:rPr>
              <a:t>a</a:t>
            </a:r>
            <a:r>
              <a:rPr lang="it-IT" sz="1600" b="1" baseline="-25000" dirty="0" err="1">
                <a:latin typeface="Symbol" pitchFamily="18" charset="2"/>
              </a:rPr>
              <a:t>mm</a:t>
            </a:r>
            <a:r>
              <a:rPr lang="it-IT" sz="1600" b="1" dirty="0">
                <a:solidFill>
                  <a:srgbClr val="0000FF"/>
                </a:solidFill>
              </a:rPr>
              <a:t> and </a:t>
            </a:r>
            <a:r>
              <a:rPr lang="it-IT" sz="1600" b="1" dirty="0" err="1"/>
              <a:t>B</a:t>
            </a:r>
            <a:r>
              <a:rPr lang="it-IT" sz="1600" b="1" baseline="-25000" dirty="0" err="1"/>
              <a:t>s</a:t>
            </a:r>
            <a:r>
              <a:rPr lang="it-IT" sz="1600" b="1" dirty="0"/>
              <a:t> →J/</a:t>
            </a:r>
            <a:r>
              <a:rPr lang="it-IT" sz="1600" b="1" dirty="0">
                <a:latin typeface="Symbol" pitchFamily="18" charset="2"/>
              </a:rPr>
              <a:t>Y f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point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to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large</a:t>
            </a:r>
            <a:endParaRPr lang="it-IT" sz="1600" b="1" dirty="0">
              <a:solidFill>
                <a:srgbClr val="0000FF"/>
              </a:solidFill>
            </a:endParaRPr>
          </a:p>
          <a:p>
            <a:pPr algn="ctr">
              <a:defRPr/>
            </a:pPr>
            <a:r>
              <a:rPr lang="it-IT" sz="1600" b="1" dirty="0" err="1">
                <a:solidFill>
                  <a:srgbClr val="0000FF"/>
                </a:solidFill>
              </a:rPr>
              <a:t>but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C00000"/>
                </a:solidFill>
              </a:rPr>
              <a:t>different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values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of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latin typeface="Symbol" pitchFamily="18" charset="2"/>
              </a:rPr>
              <a:t>f</a:t>
            </a:r>
            <a:r>
              <a:rPr lang="it-IT" sz="1600" b="1" baseline="-25000" dirty="0" err="1"/>
              <a:t>Bs</a:t>
            </a:r>
            <a:endParaRPr lang="it-IT" sz="1600" b="1" baseline="-25000" dirty="0"/>
          </a:p>
          <a:p>
            <a:pPr algn="ctr">
              <a:defRPr/>
            </a:pPr>
            <a:r>
              <a:rPr lang="it-IT" sz="1600" b="1" dirty="0">
                <a:solidFill>
                  <a:srgbClr val="0000FF"/>
                </a:solidFill>
              </a:rPr>
              <a:t>(N.B. the </a:t>
            </a:r>
            <a:r>
              <a:rPr lang="it-IT" sz="1600" b="1" dirty="0">
                <a:solidFill>
                  <a:srgbClr val="C00000"/>
                </a:solidFill>
              </a:rPr>
              <a:t>UTA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beyond</a:t>
            </a:r>
            <a:r>
              <a:rPr lang="it-IT" sz="1600" b="1" dirty="0">
                <a:solidFill>
                  <a:srgbClr val="0000FF"/>
                </a:solidFill>
              </a:rPr>
              <a:t> the SM</a:t>
            </a:r>
          </a:p>
          <a:p>
            <a:pPr algn="ctr">
              <a:defRPr/>
            </a:pPr>
            <a:r>
              <a:rPr lang="it-IT" sz="1600" b="1" dirty="0" err="1">
                <a:solidFill>
                  <a:srgbClr val="0000FF"/>
                </a:solidFill>
              </a:rPr>
              <a:t>allows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for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>
                <a:solidFill>
                  <a:srgbClr val="C00000"/>
                </a:solidFill>
              </a:rPr>
              <a:t>NP in </a:t>
            </a:r>
            <a:r>
              <a:rPr lang="it-IT" sz="1600" b="1" dirty="0" err="1">
                <a:solidFill>
                  <a:srgbClr val="C00000"/>
                </a:solidFill>
              </a:rPr>
              <a:t>loops</a:t>
            </a:r>
            <a:r>
              <a:rPr lang="it-IT" sz="1600" b="1" dirty="0">
                <a:solidFill>
                  <a:srgbClr val="C00000"/>
                </a:solidFill>
              </a:rPr>
              <a:t> </a:t>
            </a:r>
            <a:r>
              <a:rPr lang="it-IT" sz="1600" b="1" dirty="0" err="1">
                <a:solidFill>
                  <a:srgbClr val="C00000"/>
                </a:solidFill>
              </a:rPr>
              <a:t>only</a:t>
            </a:r>
            <a:r>
              <a:rPr lang="it-IT" sz="1600" b="1" dirty="0">
                <a:solidFill>
                  <a:srgbClr val="0000FF"/>
                </a:solidFill>
              </a:rPr>
              <a:t>, </a:t>
            </a:r>
          </a:p>
          <a:p>
            <a:pPr algn="ctr">
              <a:defRPr/>
            </a:pPr>
            <a:r>
              <a:rPr lang="it-IT" sz="1600" b="1" dirty="0">
                <a:solidFill>
                  <a:srgbClr val="0000FF"/>
                </a:solidFill>
              </a:rPr>
              <a:t>i.e. </a:t>
            </a:r>
            <a:r>
              <a:rPr lang="it-IT" sz="1600" b="1" dirty="0" err="1">
                <a:solidFill>
                  <a:srgbClr val="0000FF"/>
                </a:solidFill>
              </a:rPr>
              <a:t>tree-level</a:t>
            </a:r>
            <a:r>
              <a:rPr lang="it-IT" sz="1600" b="1" dirty="0">
                <a:solidFill>
                  <a:srgbClr val="0000FF"/>
                </a:solidFill>
              </a:rPr>
              <a:t> NP in </a:t>
            </a:r>
            <a:r>
              <a:rPr lang="it-IT" sz="1600" b="1" dirty="0">
                <a:latin typeface="Symbol" pitchFamily="18" charset="2"/>
              </a:rPr>
              <a:t>G</a:t>
            </a:r>
            <a:r>
              <a:rPr lang="it-IT" sz="1600" b="1" baseline="-25000" dirty="0"/>
              <a:t>12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is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not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allowed</a:t>
            </a:r>
            <a:r>
              <a:rPr lang="it-IT" sz="1600" b="1" dirty="0">
                <a:solidFill>
                  <a:srgbClr val="0000FF"/>
                </a:solidFill>
              </a:rPr>
              <a:t>) </a:t>
            </a:r>
          </a:p>
        </p:txBody>
      </p:sp>
      <p:sp>
        <p:nvSpPr>
          <p:cNvPr id="5131" name="CasellaDiTesto 12"/>
          <p:cNvSpPr txBox="1">
            <a:spLocks noChangeArrowheads="1"/>
          </p:cNvSpPr>
          <p:nvPr/>
        </p:nvSpPr>
        <p:spPr bwMode="auto">
          <a:xfrm>
            <a:off x="3124200" y="5638800"/>
            <a:ext cx="28463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000" b="1" dirty="0" err="1">
                <a:solidFill>
                  <a:srgbClr val="C00000"/>
                </a:solidFill>
              </a:rPr>
              <a:t>Further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b="1" dirty="0" err="1">
                <a:solidFill>
                  <a:srgbClr val="C00000"/>
                </a:solidFill>
              </a:rPr>
              <a:t>confirmations</a:t>
            </a:r>
            <a:endParaRPr lang="it-IT" sz="2000" b="1" dirty="0">
              <a:solidFill>
                <a:srgbClr val="C00000"/>
              </a:solidFill>
            </a:endParaRPr>
          </a:p>
          <a:p>
            <a:pPr algn="ctr"/>
            <a:r>
              <a:rPr lang="it-IT" sz="2000" b="1" dirty="0" err="1">
                <a:solidFill>
                  <a:srgbClr val="C00000"/>
                </a:solidFill>
              </a:rPr>
              <a:t>from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b="1" dirty="0" err="1">
                <a:solidFill>
                  <a:srgbClr val="C00000"/>
                </a:solidFill>
              </a:rPr>
              <a:t>experiments</a:t>
            </a:r>
            <a:endParaRPr lang="it-IT" sz="2000" b="1" dirty="0">
              <a:solidFill>
                <a:srgbClr val="C00000"/>
              </a:solidFill>
            </a:endParaRPr>
          </a:p>
          <a:p>
            <a:pPr algn="ctr"/>
            <a:r>
              <a:rPr lang="it-IT" sz="2000" b="1" dirty="0">
                <a:solidFill>
                  <a:srgbClr val="C00000"/>
                </a:solidFill>
              </a:rPr>
              <a:t>are </a:t>
            </a:r>
            <a:r>
              <a:rPr lang="it-IT" sz="2000" b="1" dirty="0" err="1">
                <a:solidFill>
                  <a:srgbClr val="C00000"/>
                </a:solidFill>
              </a:rPr>
              <a:t>looked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b="1" dirty="0" err="1">
                <a:solidFill>
                  <a:srgbClr val="C00000"/>
                </a:solidFill>
              </a:rPr>
              <a:t>forward</a:t>
            </a:r>
            <a:r>
              <a:rPr lang="it-IT" sz="2000" b="1" dirty="0">
                <a:solidFill>
                  <a:srgbClr val="C00000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54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  <a:effectLst/>
        </p:spPr>
      </p:pic>
      <p:sp>
        <p:nvSpPr>
          <p:cNvPr id="138255" name="Text Box 15"/>
          <p:cNvSpPr txBox="1">
            <a:spLocks noChangeArrowheads="1"/>
          </p:cNvSpPr>
          <p:nvPr/>
        </p:nvSpPr>
        <p:spPr bwMode="auto">
          <a:xfrm>
            <a:off x="2392363" y="0"/>
            <a:ext cx="4737100" cy="673100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b="1">
                <a:solidFill>
                  <a:srgbClr val="CC0000"/>
                </a:solidFill>
              </a:rPr>
              <a:t>Flavour Physics</a:t>
            </a:r>
            <a:r>
              <a:rPr lang="it-IT" b="1">
                <a:solidFill>
                  <a:srgbClr val="3333FF"/>
                </a:solidFill>
              </a:rPr>
              <a:t> is highly </a:t>
            </a:r>
            <a:r>
              <a:rPr lang="it-IT" b="1">
                <a:solidFill>
                  <a:srgbClr val="CC0000"/>
                </a:solidFill>
              </a:rPr>
              <a:t>sensitive</a:t>
            </a:r>
            <a:r>
              <a:rPr lang="it-IT" b="1">
                <a:solidFill>
                  <a:srgbClr val="3333FF"/>
                </a:solidFill>
              </a:rPr>
              <a:t> to </a:t>
            </a:r>
            <a:r>
              <a:rPr lang="it-IT" b="1"/>
              <a:t>NP</a:t>
            </a:r>
            <a:r>
              <a:rPr lang="it-IT" b="1">
                <a:solidFill>
                  <a:srgbClr val="3333FF"/>
                </a:solidFill>
              </a:rPr>
              <a:t>:</a:t>
            </a:r>
          </a:p>
          <a:p>
            <a:pPr algn="ctr"/>
            <a:r>
              <a:rPr lang="it-IT" b="1" u="sng">
                <a:solidFill>
                  <a:srgbClr val="CC0000"/>
                </a:solidFill>
              </a:rPr>
              <a:t>The Effective Field Theory (EFT) analysis</a:t>
            </a:r>
          </a:p>
        </p:txBody>
      </p:sp>
      <p:pic>
        <p:nvPicPr>
          <p:cNvPr id="138257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08150" y="746125"/>
            <a:ext cx="6902450" cy="549275"/>
          </a:xfrm>
          <a:prstGeom prst="rect">
            <a:avLst/>
          </a:prstGeom>
          <a:noFill/>
          <a:ln w="31750">
            <a:solidFill>
              <a:srgbClr val="FFFF99"/>
            </a:solidFill>
            <a:miter lim="800000"/>
            <a:headEnd/>
            <a:tailEnd/>
          </a:ln>
          <a:effectLst/>
        </p:spPr>
      </p:pic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8100" y="1295400"/>
            <a:ext cx="5981700" cy="2895600"/>
            <a:chOff x="1248" y="816"/>
            <a:chExt cx="4008" cy="2018"/>
          </a:xfrm>
        </p:grpSpPr>
        <p:pic>
          <p:nvPicPr>
            <p:cNvPr id="138256" name="Picture 1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248" y="816"/>
              <a:ext cx="4008" cy="2018"/>
            </a:xfrm>
            <a:prstGeom prst="rect">
              <a:avLst/>
            </a:prstGeom>
            <a:noFill/>
            <a:ln w="31750">
              <a:solidFill>
                <a:srgbClr val="FFFF99"/>
              </a:solidFill>
              <a:miter lim="800000"/>
              <a:headEnd/>
              <a:tailEnd/>
            </a:ln>
            <a:effectLst/>
          </p:spPr>
        </p:pic>
        <p:sp>
          <p:nvSpPr>
            <p:cNvPr id="138258" name="Text Box 18"/>
            <p:cNvSpPr txBox="1">
              <a:spLocks noChangeArrowheads="1"/>
            </p:cNvSpPr>
            <p:nvPr/>
          </p:nvSpPr>
          <p:spPr bwMode="auto">
            <a:xfrm>
              <a:off x="4896" y="1678"/>
              <a:ext cx="144" cy="21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400">
                  <a:latin typeface="Symbol" pitchFamily="18" charset="2"/>
                </a:rPr>
                <a:t>a</a:t>
              </a:r>
            </a:p>
          </p:txBody>
        </p:sp>
        <p:sp>
          <p:nvSpPr>
            <p:cNvPr id="138259" name="Text Box 19"/>
            <p:cNvSpPr txBox="1">
              <a:spLocks noChangeArrowheads="1"/>
            </p:cNvSpPr>
            <p:nvPr/>
          </p:nvSpPr>
          <p:spPr bwMode="auto">
            <a:xfrm>
              <a:off x="4896" y="1967"/>
              <a:ext cx="144" cy="21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400">
                  <a:latin typeface="Symbol" pitchFamily="18" charset="2"/>
                </a:rPr>
                <a:t>a</a:t>
              </a:r>
            </a:p>
          </p:txBody>
        </p:sp>
        <p:sp>
          <p:nvSpPr>
            <p:cNvPr id="138260" name="Text Box 20"/>
            <p:cNvSpPr txBox="1">
              <a:spLocks noChangeArrowheads="1"/>
            </p:cNvSpPr>
            <p:nvPr/>
          </p:nvSpPr>
          <p:spPr bwMode="auto">
            <a:xfrm>
              <a:off x="4896" y="2544"/>
              <a:ext cx="144" cy="213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400">
                  <a:latin typeface="Symbol" pitchFamily="18" charset="2"/>
                </a:rPr>
                <a:t>a</a:t>
              </a:r>
            </a:p>
          </p:txBody>
        </p:sp>
      </p:grpSp>
      <p:sp>
        <p:nvSpPr>
          <p:cNvPr id="138262" name="Text Box 22"/>
          <p:cNvSpPr txBox="1">
            <a:spLocks noChangeArrowheads="1"/>
          </p:cNvSpPr>
          <p:nvPr/>
        </p:nvSpPr>
        <p:spPr bwMode="auto">
          <a:xfrm>
            <a:off x="5943600" y="1371600"/>
            <a:ext cx="32543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1400" b="1">
                <a:solidFill>
                  <a:srgbClr val="3333FF"/>
                </a:solidFill>
              </a:rPr>
              <a:t>The </a:t>
            </a:r>
            <a:r>
              <a:rPr lang="it-IT" sz="1400" b="1">
                <a:solidFill>
                  <a:srgbClr val="CC0000"/>
                </a:solidFill>
              </a:rPr>
              <a:t>high scale coefficients</a:t>
            </a:r>
            <a:endParaRPr lang="it-IT" sz="1400" b="1"/>
          </a:p>
          <a:p>
            <a:pPr algn="ctr"/>
            <a:r>
              <a:rPr lang="it-IT" sz="1400" b="1"/>
              <a:t>C</a:t>
            </a:r>
            <a:r>
              <a:rPr lang="it-IT" sz="1400" b="1" baseline="-25000"/>
              <a:t>i</a:t>
            </a:r>
            <a:r>
              <a:rPr lang="it-IT" sz="1400" b="1"/>
              <a:t>(</a:t>
            </a:r>
            <a:r>
              <a:rPr lang="it-IT" sz="1400" b="1">
                <a:latin typeface="Symbol" pitchFamily="18" charset="2"/>
              </a:rPr>
              <a:t>L</a:t>
            </a:r>
            <a:r>
              <a:rPr lang="it-IT" sz="1400" b="1"/>
              <a:t>) </a:t>
            </a:r>
            <a:r>
              <a:rPr lang="it-IT" sz="1400" b="1">
                <a:solidFill>
                  <a:srgbClr val="3333FF"/>
                </a:solidFill>
              </a:rPr>
              <a:t>can be extracted</a:t>
            </a:r>
          </a:p>
          <a:p>
            <a:pPr algn="ctr"/>
            <a:r>
              <a:rPr lang="it-IT" sz="1400" b="1">
                <a:solidFill>
                  <a:srgbClr val="CC0000"/>
                </a:solidFill>
              </a:rPr>
              <a:t>from the data</a:t>
            </a:r>
          </a:p>
          <a:p>
            <a:pPr algn="ctr"/>
            <a:r>
              <a:rPr lang="it-IT" sz="1400" b="1">
                <a:solidFill>
                  <a:srgbClr val="3333FF"/>
                </a:solidFill>
              </a:rPr>
              <a:t>(switching on one operator per time)</a:t>
            </a:r>
          </a:p>
        </p:txBody>
      </p:sp>
      <p:graphicFrame>
        <p:nvGraphicFramePr>
          <p:cNvPr id="138264" name="Object 24"/>
          <p:cNvGraphicFramePr>
            <a:graphicFrameLocks noChangeAspect="1"/>
          </p:cNvGraphicFramePr>
          <p:nvPr/>
        </p:nvGraphicFramePr>
        <p:xfrm>
          <a:off x="6030913" y="2667000"/>
          <a:ext cx="3113087" cy="815975"/>
        </p:xfrm>
        <a:graphic>
          <a:graphicData uri="http://schemas.openxmlformats.org/presentationml/2006/ole">
            <p:oleObj spid="_x0000_s33794" name="Equation" r:id="rId6" imgW="1841400" imgH="482400" progId="Equation.3">
              <p:embed/>
            </p:oleObj>
          </a:graphicData>
        </a:graphic>
      </p:graphicFrame>
      <p:pic>
        <p:nvPicPr>
          <p:cNvPr id="138265" name="Picture 2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35050" y="4735513"/>
            <a:ext cx="7118350" cy="1817687"/>
          </a:xfrm>
          <a:prstGeom prst="rect">
            <a:avLst/>
          </a:prstGeom>
          <a:noFill/>
          <a:ln w="31750">
            <a:solidFill>
              <a:srgbClr val="3333FF"/>
            </a:solidFill>
            <a:miter lim="800000"/>
            <a:headEnd/>
            <a:tailEnd/>
          </a:ln>
          <a:effectLst/>
        </p:spPr>
      </p:pic>
      <p:sp>
        <p:nvSpPr>
          <p:cNvPr id="138267" name="Text Box 27"/>
          <p:cNvSpPr txBox="1">
            <a:spLocks noChangeArrowheads="1"/>
          </p:cNvSpPr>
          <p:nvPr/>
        </p:nvSpPr>
        <p:spPr bwMode="auto">
          <a:xfrm>
            <a:off x="6637338" y="3886200"/>
            <a:ext cx="25066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1400" b="1">
                <a:solidFill>
                  <a:srgbClr val="FF00FF"/>
                </a:solidFill>
              </a:rPr>
              <a:t>Tree/strong inter. NP: </a:t>
            </a:r>
            <a:r>
              <a:rPr lang="it-IT" sz="1400" b="1"/>
              <a:t>L</a:t>
            </a:r>
            <a:r>
              <a:rPr lang="en-US" sz="1400" b="1">
                <a:cs typeface="Arial" charset="0"/>
              </a:rPr>
              <a:t>~</a:t>
            </a:r>
            <a:r>
              <a:rPr lang="it-IT" sz="1400" b="1"/>
              <a:t>1</a:t>
            </a:r>
          </a:p>
          <a:p>
            <a:r>
              <a:rPr lang="it-IT" sz="1400" b="1">
                <a:solidFill>
                  <a:srgbClr val="FF00FF"/>
                </a:solidFill>
              </a:rPr>
              <a:t>Perturbative NP: </a:t>
            </a:r>
            <a:r>
              <a:rPr lang="it-IT" sz="1400" b="1"/>
              <a:t>L </a:t>
            </a:r>
            <a:r>
              <a:rPr lang="en-US" sz="1400" b="1">
                <a:cs typeface="Arial" charset="0"/>
              </a:rPr>
              <a:t>~</a:t>
            </a:r>
            <a:r>
              <a:rPr lang="it-IT" sz="1400" b="1">
                <a:latin typeface="Symbol" pitchFamily="18" charset="2"/>
              </a:rPr>
              <a:t>a</a:t>
            </a:r>
            <a:r>
              <a:rPr lang="it-IT" sz="1400" b="1" baseline="-40000"/>
              <a:t>s</a:t>
            </a:r>
            <a:r>
              <a:rPr lang="it-IT" sz="1400" b="1" baseline="40000"/>
              <a:t>2</a:t>
            </a:r>
            <a:r>
              <a:rPr lang="it-IT" sz="1400" b="1"/>
              <a:t>, </a:t>
            </a:r>
            <a:r>
              <a:rPr lang="it-IT" sz="1400" b="1">
                <a:latin typeface="Symbol" pitchFamily="18" charset="2"/>
              </a:rPr>
              <a:t>a</a:t>
            </a:r>
            <a:r>
              <a:rPr lang="it-IT" sz="1400" b="1" baseline="-40000"/>
              <a:t>W</a:t>
            </a:r>
            <a:r>
              <a:rPr lang="it-IT" sz="1400" b="1" baseline="44000"/>
              <a:t>2</a:t>
            </a:r>
          </a:p>
        </p:txBody>
      </p:sp>
      <p:sp>
        <p:nvSpPr>
          <p:cNvPr id="138268" name="Oval 28"/>
          <p:cNvSpPr>
            <a:spLocks noChangeArrowheads="1"/>
          </p:cNvSpPr>
          <p:nvPr/>
        </p:nvSpPr>
        <p:spPr bwMode="auto">
          <a:xfrm>
            <a:off x="6934200" y="2743200"/>
            <a:ext cx="228600" cy="304800"/>
          </a:xfrm>
          <a:prstGeom prst="ellips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38269" name="Oval 29"/>
          <p:cNvSpPr>
            <a:spLocks noChangeArrowheads="1"/>
          </p:cNvSpPr>
          <p:nvPr/>
        </p:nvSpPr>
        <p:spPr bwMode="auto">
          <a:xfrm>
            <a:off x="7162800" y="2743200"/>
            <a:ext cx="228600" cy="304800"/>
          </a:xfrm>
          <a:prstGeom prst="ellips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38270" name="Line 30"/>
          <p:cNvSpPr>
            <a:spLocks noChangeShapeType="1"/>
          </p:cNvSpPr>
          <p:nvPr/>
        </p:nvSpPr>
        <p:spPr bwMode="auto">
          <a:xfrm>
            <a:off x="7010400" y="3048000"/>
            <a:ext cx="76200" cy="91440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38271" name="Line 31"/>
          <p:cNvSpPr>
            <a:spLocks noChangeShapeType="1"/>
          </p:cNvSpPr>
          <p:nvPr/>
        </p:nvSpPr>
        <p:spPr bwMode="auto">
          <a:xfrm flipH="1">
            <a:off x="5334000" y="3048000"/>
            <a:ext cx="1905000" cy="160020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4249" name="Group 121"/>
          <p:cNvGraphicFramePr>
            <a:graphicFrameLocks noGrp="1"/>
          </p:cNvGraphicFramePr>
          <p:nvPr>
            <p:ph/>
          </p:nvPr>
        </p:nvGraphicFramePr>
        <p:xfrm>
          <a:off x="609600" y="815999"/>
          <a:ext cx="5562600" cy="3022766"/>
        </p:xfrm>
        <a:graphic>
          <a:graphicData uri="http://schemas.openxmlformats.org/drawingml/2006/table">
            <a:tbl>
              <a:tblPr/>
              <a:tblGrid>
                <a:gridCol w="1498513"/>
                <a:gridCol w="1266080"/>
                <a:gridCol w="1266080"/>
                <a:gridCol w="1531927"/>
              </a:tblGrid>
              <a:tr h="342693">
                <a:tc gridSpan="4">
                  <a:txBody>
                    <a:bodyPr/>
                    <a:lstStyle/>
                    <a:p>
                      <a:pPr marL="107950" marR="0" lvl="0" indent="-10795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From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Kaon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 sector @ 95% 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TeV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]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60035"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Scenario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Strong/tree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itchFamily="18" charset="2"/>
                        </a:rPr>
                        <a:t>a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loop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itchFamily="18" charset="2"/>
                        </a:rPr>
                        <a:t>a</a:t>
                      </a:r>
                      <a:r>
                        <a:rPr kumimoji="0" lang="en-US" sz="18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W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loop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</a:tr>
              <a:tr h="412987"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MFV 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(low </a:t>
                      </a:r>
                      <a:r>
                        <a:rPr kumimoji="0" 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tan</a:t>
                      </a:r>
                      <a:r>
                        <a:rPr kumimoji="0" 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itchFamily="18" charset="2"/>
                        </a:rPr>
                        <a:t>)</a:t>
                      </a: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marL="82944" marR="82944" marT="41476" marB="414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0.8</a:t>
                      </a: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0.24</a:t>
                      </a: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</a:tr>
              <a:tr h="533865"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MFV 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(high </a:t>
                      </a:r>
                      <a:r>
                        <a:rPr kumimoji="0" 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tan</a:t>
                      </a:r>
                      <a:r>
                        <a:rPr kumimoji="0" 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itchFamily="18" charset="2"/>
                        </a:rPr>
                        <a:t>)</a:t>
                      </a:r>
                      <a:endParaRPr kumimoji="0" lang="fr-F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marL="82944" marR="82944" marT="41476" marB="414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4.5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0.45</a:t>
                      </a: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0.15</a:t>
                      </a: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</a:tr>
              <a:tr h="453156"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NMFV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107</a:t>
                      </a: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3.2</a:t>
                      </a: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</a:tr>
              <a:tr h="669065"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Generic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~470000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~47000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~14000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4250" name="Group 122"/>
          <p:cNvGraphicFramePr>
            <a:graphicFrameLocks noGrp="1"/>
          </p:cNvGraphicFramePr>
          <p:nvPr/>
        </p:nvGraphicFramePr>
        <p:xfrm>
          <a:off x="609600" y="3962400"/>
          <a:ext cx="5736360" cy="2724767"/>
        </p:xfrm>
        <a:graphic>
          <a:graphicData uri="http://schemas.openxmlformats.org/drawingml/2006/table">
            <a:tbl>
              <a:tblPr/>
              <a:tblGrid>
                <a:gridCol w="1618978"/>
                <a:gridCol w="1282683"/>
                <a:gridCol w="1013349"/>
                <a:gridCol w="1821350"/>
              </a:tblGrid>
              <a:tr h="391721">
                <a:tc gridSpan="4">
                  <a:txBody>
                    <a:bodyPr/>
                    <a:lstStyle/>
                    <a:p>
                      <a:pPr marL="107950" marR="0" lvl="0" indent="-10795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From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Bd&amp;Bs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 sector @ 95% 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TeV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]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71740"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Scenario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Strong/tree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itchFamily="18" charset="2"/>
                        </a:rPr>
                        <a:t>a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loop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itchFamily="18" charset="2"/>
                        </a:rPr>
                        <a:t>a</a:t>
                      </a:r>
                      <a:r>
                        <a:rPr kumimoji="0" lang="en-US" sz="18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W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loop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3810"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MFV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(high </a:t>
                      </a:r>
                      <a:r>
                        <a:rPr kumimoji="0" 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tan</a:t>
                      </a:r>
                      <a:r>
                        <a:rPr kumimoji="0" 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itchFamily="18" charset="2"/>
                        </a:rPr>
                        <a:t>)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6.4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0.6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0.2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19895"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NMFV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0.8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0.25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67601"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Generic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3300</a:t>
                      </a: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330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StarSymbo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4222" name="Text Box 94"/>
          <p:cNvSpPr txBox="1">
            <a:spLocks noChangeArrowheads="1"/>
          </p:cNvSpPr>
          <p:nvPr/>
        </p:nvSpPr>
        <p:spPr bwMode="auto">
          <a:xfrm>
            <a:off x="504001" y="-33124"/>
            <a:ext cx="167575" cy="360755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endParaRPr lang="en-US" dirty="0"/>
          </a:p>
        </p:txBody>
      </p:sp>
      <p:sp>
        <p:nvSpPr>
          <p:cNvPr id="304251" name="Text Box 123"/>
          <p:cNvSpPr txBox="1">
            <a:spLocks noChangeArrowheads="1"/>
          </p:cNvSpPr>
          <p:nvPr/>
        </p:nvSpPr>
        <p:spPr bwMode="auto">
          <a:xfrm rot="16200000">
            <a:off x="-1114022" y="3558010"/>
            <a:ext cx="2836510" cy="63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r>
              <a:rPr lang="en-US" sz="3600" b="1" dirty="0">
                <a:solidFill>
                  <a:srgbClr val="FF6600"/>
                </a:solidFill>
                <a:latin typeface="Berlin Sans FB" pitchFamily="34" charset="0"/>
              </a:rPr>
              <a:t>Preliminary</a:t>
            </a:r>
            <a:endParaRPr lang="fr-FR" sz="3600" b="1" dirty="0">
              <a:solidFill>
                <a:srgbClr val="FF6600"/>
              </a:solidFill>
              <a:latin typeface="Berlin Sans FB" pitchFamily="34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385866" y="0"/>
            <a:ext cx="8281627" cy="707886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Main contribution </a:t>
            </a:r>
            <a:r>
              <a:rPr lang="en-US" sz="2000" b="1" dirty="0" smtClean="0">
                <a:solidFill>
                  <a:srgbClr val="0000FF"/>
                </a:solidFill>
              </a:rPr>
              <a:t>to present </a:t>
            </a:r>
            <a:r>
              <a:rPr lang="en-US" sz="2000" b="1" dirty="0" smtClean="0">
                <a:solidFill>
                  <a:srgbClr val="C00000"/>
                </a:solidFill>
              </a:rPr>
              <a:t>lower bound on NP</a:t>
            </a:r>
            <a:r>
              <a:rPr lang="en-US" sz="2000" b="1" dirty="0" smtClean="0">
                <a:solidFill>
                  <a:srgbClr val="0000FF"/>
                </a:solidFill>
              </a:rPr>
              <a:t> scale comes from</a:t>
            </a:r>
          </a:p>
          <a:p>
            <a:pPr algn="ctr"/>
            <a:r>
              <a:rPr lang="en-US" sz="2000" b="1" dirty="0" smtClean="0">
                <a:latin typeface="Symbol" pitchFamily="18" charset="2"/>
              </a:rPr>
              <a:t>D</a:t>
            </a:r>
            <a:r>
              <a:rPr lang="en-US" sz="2000" b="1" dirty="0" smtClean="0"/>
              <a:t>F=2 </a:t>
            </a:r>
            <a:r>
              <a:rPr lang="en-US" sz="2000" b="1" dirty="0" err="1" smtClean="0">
                <a:solidFill>
                  <a:srgbClr val="C00000"/>
                </a:solidFill>
              </a:rPr>
              <a:t>chirality</a:t>
            </a:r>
            <a:r>
              <a:rPr lang="en-US" sz="2000" b="1" dirty="0" smtClean="0">
                <a:solidFill>
                  <a:srgbClr val="C00000"/>
                </a:solidFill>
              </a:rPr>
              <a:t>-flipping operators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which are RG enhanced</a:t>
            </a:r>
            <a:endParaRPr lang="fr-FR" sz="2000" b="1" dirty="0" smtClean="0">
              <a:solidFill>
                <a:srgbClr val="0000FF"/>
              </a:solidFill>
            </a:endParaRPr>
          </a:p>
        </p:txBody>
      </p:sp>
      <p:sp>
        <p:nvSpPr>
          <p:cNvPr id="7" name="Text Box 50"/>
          <p:cNvSpPr txBox="1">
            <a:spLocks noChangeArrowheads="1"/>
          </p:cNvSpPr>
          <p:nvPr/>
        </p:nvSpPr>
        <p:spPr bwMode="auto">
          <a:xfrm>
            <a:off x="5791200" y="5689937"/>
            <a:ext cx="3245800" cy="1015663"/>
          </a:xfrm>
          <a:prstGeom prst="rect">
            <a:avLst/>
          </a:prstGeom>
          <a:solidFill>
            <a:srgbClr val="66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Effective Theory </a:t>
            </a:r>
            <a:r>
              <a:rPr lang="en-US" sz="2000" b="1" dirty="0" smtClean="0">
                <a:solidFill>
                  <a:srgbClr val="0000FF"/>
                </a:solidFill>
              </a:rPr>
              <a:t>analysis</a:t>
            </a:r>
          </a:p>
          <a:p>
            <a:pPr algn="ctr"/>
            <a:r>
              <a:rPr lang="en-US" sz="2000" b="1" dirty="0" smtClean="0">
                <a:solidFill>
                  <a:srgbClr val="0000FF"/>
                </a:solidFill>
              </a:rPr>
              <a:t>quantifies the </a:t>
            </a:r>
            <a:r>
              <a:rPr lang="en-US" sz="2000" b="1" dirty="0">
                <a:solidFill>
                  <a:srgbClr val="0000FF"/>
                </a:solidFill>
              </a:rPr>
              <a:t>known </a:t>
            </a:r>
            <a:endParaRPr lang="en-US" sz="20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“</a:t>
            </a:r>
            <a:r>
              <a:rPr lang="en-US" sz="2000" b="1" dirty="0">
                <a:solidFill>
                  <a:srgbClr val="C00000"/>
                </a:solidFill>
              </a:rPr>
              <a:t>flavor problem</a:t>
            </a:r>
            <a:r>
              <a:rPr lang="en-US" sz="2000" b="0" dirty="0" smtClean="0">
                <a:solidFill>
                  <a:srgbClr val="C00000"/>
                </a:solidFill>
              </a:rPr>
              <a:t>”</a:t>
            </a:r>
            <a:endParaRPr lang="en-US" sz="2000" b="0" dirty="0">
              <a:solidFill>
                <a:srgbClr val="C00000"/>
              </a:solidFill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143000" y="228600"/>
            <a:ext cx="7239000" cy="461665"/>
          </a:xfrm>
          <a:prstGeom prst="rect">
            <a:avLst/>
          </a:prstGeom>
          <a:solidFill>
            <a:srgbClr val="CCFFFF"/>
          </a:solidFill>
          <a:ln w="25400">
            <a:solidFill>
              <a:srgbClr val="00FF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 </a:t>
            </a:r>
            <a:r>
              <a:rPr lang="it-IT" sz="2400" b="1" dirty="0" err="1" smtClean="0">
                <a:solidFill>
                  <a:srgbClr val="0070C0"/>
                </a:solidFill>
              </a:rPr>
              <a:t>will</a:t>
            </a:r>
            <a:r>
              <a:rPr lang="it-IT" sz="2400" b="1" dirty="0" smtClean="0">
                <a:solidFill>
                  <a:srgbClr val="0070C0"/>
                </a:solidFill>
              </a:rPr>
              <a:t> </a:t>
            </a:r>
            <a:r>
              <a:rPr lang="it-IT" sz="2400" b="1" dirty="0" err="1" smtClean="0">
                <a:solidFill>
                  <a:srgbClr val="0070C0"/>
                </a:solidFill>
              </a:rPr>
              <a:t>present</a:t>
            </a:r>
            <a:r>
              <a:rPr lang="it-IT" sz="2400" b="1" dirty="0" smtClean="0">
                <a:solidFill>
                  <a:srgbClr val="0070C0"/>
                </a:solidFill>
              </a:rPr>
              <a:t> </a:t>
            </a:r>
            <a:r>
              <a:rPr lang="it-IT" sz="2400" b="1" dirty="0" err="1" smtClean="0">
                <a:solidFill>
                  <a:srgbClr val="CC0000"/>
                </a:solidFill>
              </a:rPr>
              <a:t>Summer</a:t>
            </a:r>
            <a:r>
              <a:rPr lang="it-IT" sz="2400" b="1" dirty="0" smtClean="0">
                <a:solidFill>
                  <a:srgbClr val="CC0000"/>
                </a:solidFill>
              </a:rPr>
              <a:t> 2010 </a:t>
            </a:r>
            <a:r>
              <a:rPr lang="it-IT" sz="2400" b="1" dirty="0" err="1" smtClean="0">
                <a:solidFill>
                  <a:srgbClr val="CC0000"/>
                </a:solidFill>
              </a:rPr>
              <a:t>Results</a:t>
            </a:r>
            <a:r>
              <a:rPr lang="it-IT" sz="2400" b="1" dirty="0" smtClean="0">
                <a:solidFill>
                  <a:srgbClr val="CC0000"/>
                </a:solidFill>
              </a:rPr>
              <a:t> </a:t>
            </a:r>
            <a:r>
              <a:rPr lang="it-IT" sz="2400" b="1" dirty="0" smtClean="0">
                <a:solidFill>
                  <a:srgbClr val="0070C0"/>
                </a:solidFill>
              </a:rPr>
              <a:t>(</a:t>
            </a:r>
            <a:r>
              <a:rPr lang="it-IT" sz="2400" b="1" dirty="0" err="1" smtClean="0">
                <a:solidFill>
                  <a:srgbClr val="0070C0"/>
                </a:solidFill>
              </a:rPr>
              <a:t>pre-ICHEP</a:t>
            </a:r>
            <a:r>
              <a:rPr lang="it-IT" sz="2400" b="1" dirty="0" smtClean="0">
                <a:solidFill>
                  <a:srgbClr val="0070C0"/>
                </a:solidFill>
              </a:rPr>
              <a:t>)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262351" y="1507152"/>
            <a:ext cx="8729249" cy="4770537"/>
          </a:xfrm>
          <a:prstGeom prst="rect">
            <a:avLst/>
          </a:prstGeom>
          <a:solidFill>
            <a:srgbClr val="CCFFCC"/>
          </a:solidFill>
          <a:ln w="317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C00000"/>
                </a:solidFill>
              </a:rPr>
              <a:t>The Standard </a:t>
            </a:r>
            <a:r>
              <a:rPr lang="it-IT" sz="1600" b="1" dirty="0" err="1" smtClean="0">
                <a:solidFill>
                  <a:srgbClr val="C00000"/>
                </a:solidFill>
              </a:rPr>
              <a:t>Model</a:t>
            </a:r>
            <a:r>
              <a:rPr lang="it-IT" sz="1600" b="1" dirty="0" smtClean="0">
                <a:solidFill>
                  <a:srgbClr val="C00000"/>
                </a:solidFill>
              </a:rPr>
              <a:t> </a:t>
            </a:r>
            <a:r>
              <a:rPr lang="it-IT" sz="1600" b="1" dirty="0" err="1" smtClean="0">
                <a:solidFill>
                  <a:srgbClr val="C00000"/>
                </a:solidFill>
              </a:rPr>
              <a:t>Fit</a:t>
            </a:r>
            <a:r>
              <a:rPr lang="it-IT" sz="1600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it-IT" sz="1600" b="1" dirty="0" smtClean="0">
                <a:solidFill>
                  <a:srgbClr val="0070C0"/>
                </a:solidFill>
              </a:rPr>
              <a:t> the SM </a:t>
            </a:r>
            <a:r>
              <a:rPr lang="it-IT" sz="1600" b="1" dirty="0" err="1" smtClean="0">
                <a:solidFill>
                  <a:srgbClr val="0070C0"/>
                </a:solidFill>
              </a:rPr>
              <a:t>is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assumed</a:t>
            </a:r>
            <a:r>
              <a:rPr lang="it-IT" sz="1600" b="1" dirty="0" smtClean="0">
                <a:solidFill>
                  <a:srgbClr val="0070C0"/>
                </a:solidFill>
              </a:rPr>
              <a:t>, </a:t>
            </a:r>
            <a:r>
              <a:rPr lang="it-IT" sz="1600" b="1" dirty="0" err="1" smtClean="0">
                <a:solidFill>
                  <a:srgbClr val="0070C0"/>
                </a:solidFill>
              </a:rPr>
              <a:t>all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available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experimental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constraints</a:t>
            </a:r>
            <a:r>
              <a:rPr lang="it-IT" sz="1600" b="1" dirty="0" smtClean="0">
                <a:solidFill>
                  <a:srgbClr val="0070C0"/>
                </a:solidFill>
              </a:rPr>
              <a:t> are </a:t>
            </a:r>
            <a:r>
              <a:rPr lang="it-IT" sz="1600" b="1" dirty="0" err="1" smtClean="0">
                <a:solidFill>
                  <a:srgbClr val="0070C0"/>
                </a:solidFill>
              </a:rPr>
              <a:t>used</a:t>
            </a:r>
            <a:endParaRPr lang="it-IT" sz="1600" b="1" dirty="0" smtClean="0">
              <a:solidFill>
                <a:srgbClr val="0070C0"/>
              </a:solidFill>
            </a:endParaRPr>
          </a:p>
          <a:p>
            <a:endParaRPr lang="it-IT" sz="16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C00000"/>
                </a:solidFill>
              </a:rPr>
              <a:t>The </a:t>
            </a:r>
            <a:r>
              <a:rPr lang="it-IT" sz="1600" b="1" dirty="0" err="1" smtClean="0">
                <a:solidFill>
                  <a:srgbClr val="C00000"/>
                </a:solidFill>
              </a:rPr>
              <a:t>Tree-level</a:t>
            </a:r>
            <a:r>
              <a:rPr lang="it-IT" sz="1600" b="1" dirty="0" smtClean="0">
                <a:solidFill>
                  <a:srgbClr val="C00000"/>
                </a:solidFill>
              </a:rPr>
              <a:t> </a:t>
            </a:r>
            <a:r>
              <a:rPr lang="it-IT" sz="1600" b="1" dirty="0" err="1" smtClean="0">
                <a:solidFill>
                  <a:srgbClr val="C00000"/>
                </a:solidFill>
              </a:rPr>
              <a:t>Fit</a:t>
            </a:r>
            <a:r>
              <a:rPr lang="it-IT" sz="1600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Generic</a:t>
            </a:r>
            <a:r>
              <a:rPr lang="it-IT" sz="1600" b="1" dirty="0" smtClean="0">
                <a:solidFill>
                  <a:srgbClr val="0070C0"/>
                </a:solidFill>
              </a:rPr>
              <a:t> New </a:t>
            </a:r>
            <a:r>
              <a:rPr lang="it-IT" sz="1600" b="1" dirty="0" err="1" smtClean="0">
                <a:solidFill>
                  <a:srgbClr val="0070C0"/>
                </a:solidFill>
              </a:rPr>
              <a:t>Physics</a:t>
            </a:r>
            <a:r>
              <a:rPr lang="it-IT" sz="1600" b="1" dirty="0" smtClean="0">
                <a:solidFill>
                  <a:srgbClr val="0070C0"/>
                </a:solidFill>
              </a:rPr>
              <a:t> (NP) </a:t>
            </a:r>
            <a:r>
              <a:rPr lang="it-IT" sz="1600" b="1" dirty="0" err="1" smtClean="0">
                <a:solidFill>
                  <a:srgbClr val="0070C0"/>
                </a:solidFill>
              </a:rPr>
              <a:t>is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allowed</a:t>
            </a:r>
            <a:r>
              <a:rPr lang="it-IT" sz="1600" b="1" dirty="0" smtClean="0">
                <a:solidFill>
                  <a:srgbClr val="0070C0"/>
                </a:solidFill>
              </a:rPr>
              <a:t> in </a:t>
            </a:r>
            <a:r>
              <a:rPr lang="it-IT" sz="1600" b="1" dirty="0" err="1" smtClean="0">
                <a:solidFill>
                  <a:srgbClr val="0070C0"/>
                </a:solidFill>
              </a:rPr>
              <a:t>all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loop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processes</a:t>
            </a:r>
            <a:r>
              <a:rPr lang="it-IT" sz="1600" b="1" dirty="0" smtClean="0">
                <a:solidFill>
                  <a:srgbClr val="0070C0"/>
                </a:solidFill>
              </a:rPr>
              <a:t>,</a:t>
            </a:r>
          </a:p>
          <a:p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only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tree-level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constraints</a:t>
            </a:r>
            <a:r>
              <a:rPr lang="it-IT" sz="1600" b="1" dirty="0" smtClean="0">
                <a:solidFill>
                  <a:srgbClr val="0070C0"/>
                </a:solidFill>
              </a:rPr>
              <a:t> are </a:t>
            </a:r>
            <a:r>
              <a:rPr lang="it-IT" sz="1600" b="1" dirty="0" err="1" smtClean="0">
                <a:solidFill>
                  <a:srgbClr val="0070C0"/>
                </a:solidFill>
              </a:rPr>
              <a:t>used</a:t>
            </a:r>
            <a:endParaRPr lang="it-IT" sz="1600" b="1" dirty="0" smtClean="0">
              <a:solidFill>
                <a:srgbClr val="0070C0"/>
              </a:solidFill>
            </a:endParaRPr>
          </a:p>
          <a:p>
            <a:endParaRPr lang="it-IT" sz="16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C00000"/>
                </a:solidFill>
              </a:rPr>
              <a:t>The Universal </a:t>
            </a:r>
            <a:r>
              <a:rPr lang="it-IT" sz="1600" b="1" dirty="0" err="1" smtClean="0">
                <a:solidFill>
                  <a:srgbClr val="C00000"/>
                </a:solidFill>
              </a:rPr>
              <a:t>Unitarity</a:t>
            </a:r>
            <a:r>
              <a:rPr lang="it-IT" sz="1600" b="1" dirty="0" smtClean="0">
                <a:solidFill>
                  <a:srgbClr val="C00000"/>
                </a:solidFill>
              </a:rPr>
              <a:t> </a:t>
            </a:r>
            <a:r>
              <a:rPr lang="it-IT" sz="1600" b="1" dirty="0" err="1" smtClean="0">
                <a:solidFill>
                  <a:srgbClr val="C00000"/>
                </a:solidFill>
              </a:rPr>
              <a:t>Triangle</a:t>
            </a:r>
            <a:r>
              <a:rPr lang="it-IT" sz="1600" b="1" dirty="0" smtClean="0">
                <a:solidFill>
                  <a:srgbClr val="C00000"/>
                </a:solidFill>
              </a:rPr>
              <a:t> (UUT) </a:t>
            </a:r>
            <a:r>
              <a:rPr lang="it-IT" sz="1600" b="1" dirty="0" err="1" smtClean="0">
                <a:solidFill>
                  <a:srgbClr val="C00000"/>
                </a:solidFill>
              </a:rPr>
              <a:t>Fit</a:t>
            </a:r>
            <a:r>
              <a:rPr lang="it-IT" sz="1600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it-IT" sz="1600" b="1" dirty="0" smtClean="0">
                <a:solidFill>
                  <a:srgbClr val="0070C0"/>
                </a:solidFill>
              </a:rPr>
              <a:t> NP </a:t>
            </a:r>
            <a:r>
              <a:rPr lang="it-IT" sz="1600" b="1" dirty="0" err="1" smtClean="0">
                <a:solidFill>
                  <a:srgbClr val="0070C0"/>
                </a:solidFill>
              </a:rPr>
              <a:t>is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assumed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to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be</a:t>
            </a:r>
            <a:r>
              <a:rPr lang="it-IT" sz="1600" b="1" dirty="0" smtClean="0">
                <a:solidFill>
                  <a:srgbClr val="0070C0"/>
                </a:solidFill>
              </a:rPr>
              <a:t> Minimal </a:t>
            </a:r>
            <a:r>
              <a:rPr lang="it-IT" sz="1600" b="1" dirty="0" err="1" smtClean="0">
                <a:solidFill>
                  <a:srgbClr val="0070C0"/>
                </a:solidFill>
              </a:rPr>
              <a:t>Flavour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Violating</a:t>
            </a:r>
            <a:r>
              <a:rPr lang="it-IT" sz="1600" b="1" dirty="0" smtClean="0">
                <a:solidFill>
                  <a:srgbClr val="0070C0"/>
                </a:solidFill>
              </a:rPr>
              <a:t> (MFV) (i.e. </a:t>
            </a:r>
            <a:r>
              <a:rPr lang="it-IT" sz="1600" b="1" dirty="0" err="1" smtClean="0">
                <a:solidFill>
                  <a:srgbClr val="0070C0"/>
                </a:solidFill>
              </a:rPr>
              <a:t>ruled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by</a:t>
            </a:r>
            <a:r>
              <a:rPr lang="it-IT" sz="1600" b="1" dirty="0" smtClean="0">
                <a:solidFill>
                  <a:srgbClr val="0070C0"/>
                </a:solidFill>
              </a:rPr>
              <a:t> the CKM </a:t>
            </a:r>
            <a:r>
              <a:rPr lang="it-IT" sz="1600" b="1" dirty="0" err="1" smtClean="0">
                <a:solidFill>
                  <a:srgbClr val="0070C0"/>
                </a:solidFill>
              </a:rPr>
              <a:t>couplings</a:t>
            </a:r>
            <a:r>
              <a:rPr lang="it-IT" sz="1600" b="1" dirty="0" smtClean="0">
                <a:solidFill>
                  <a:srgbClr val="0070C0"/>
                </a:solidFill>
              </a:rPr>
              <a:t>),</a:t>
            </a:r>
          </a:p>
          <a:p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only</a:t>
            </a:r>
            <a:r>
              <a:rPr lang="it-IT" sz="1600" b="1" dirty="0" smtClean="0">
                <a:solidFill>
                  <a:srgbClr val="0070C0"/>
                </a:solidFill>
              </a:rPr>
              <a:t> the </a:t>
            </a:r>
            <a:r>
              <a:rPr lang="it-IT" sz="1600" b="1" dirty="0" err="1" smtClean="0">
                <a:solidFill>
                  <a:srgbClr val="0070C0"/>
                </a:solidFill>
              </a:rPr>
              <a:t>constraints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unaffected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by</a:t>
            </a:r>
            <a:r>
              <a:rPr lang="it-IT" sz="1600" b="1" dirty="0" smtClean="0">
                <a:solidFill>
                  <a:srgbClr val="0070C0"/>
                </a:solidFill>
              </a:rPr>
              <a:t> MFV NP are </a:t>
            </a:r>
            <a:r>
              <a:rPr lang="it-IT" sz="1600" b="1" dirty="0" err="1" smtClean="0">
                <a:solidFill>
                  <a:srgbClr val="0070C0"/>
                </a:solidFill>
              </a:rPr>
              <a:t>included</a:t>
            </a:r>
            <a:endParaRPr lang="it-IT" sz="1600" b="1" dirty="0" smtClean="0">
              <a:solidFill>
                <a:srgbClr val="0070C0"/>
              </a:solidFill>
            </a:endParaRPr>
          </a:p>
          <a:p>
            <a:endParaRPr lang="it-IT" sz="16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C00000"/>
                </a:solidFill>
              </a:rPr>
              <a:t>The New </a:t>
            </a:r>
            <a:r>
              <a:rPr lang="it-IT" sz="1600" b="1" dirty="0" err="1" smtClean="0">
                <a:solidFill>
                  <a:srgbClr val="C00000"/>
                </a:solidFill>
              </a:rPr>
              <a:t>Physics</a:t>
            </a:r>
            <a:r>
              <a:rPr lang="it-IT" sz="1600" b="1" dirty="0" smtClean="0">
                <a:solidFill>
                  <a:srgbClr val="C00000"/>
                </a:solidFill>
              </a:rPr>
              <a:t> </a:t>
            </a:r>
            <a:r>
              <a:rPr lang="it-IT" sz="1600" b="1" dirty="0" err="1" smtClean="0">
                <a:solidFill>
                  <a:srgbClr val="C00000"/>
                </a:solidFill>
              </a:rPr>
              <a:t>Fit</a:t>
            </a:r>
            <a:r>
              <a:rPr lang="it-IT" sz="1600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Generic</a:t>
            </a:r>
            <a:r>
              <a:rPr lang="it-IT" sz="1600" b="1" dirty="0" smtClean="0">
                <a:solidFill>
                  <a:srgbClr val="0070C0"/>
                </a:solidFill>
              </a:rPr>
              <a:t> NP </a:t>
            </a:r>
            <a:r>
              <a:rPr lang="it-IT" sz="1600" b="1" dirty="0" err="1" smtClean="0">
                <a:solidFill>
                  <a:srgbClr val="0070C0"/>
                </a:solidFill>
              </a:rPr>
              <a:t>is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allowed</a:t>
            </a:r>
            <a:r>
              <a:rPr lang="it-IT" sz="1600" b="1" dirty="0" smtClean="0">
                <a:solidFill>
                  <a:srgbClr val="0070C0"/>
                </a:solidFill>
              </a:rPr>
              <a:t> and </a:t>
            </a:r>
            <a:r>
              <a:rPr lang="it-IT" sz="1600" b="1" dirty="0" err="1" smtClean="0">
                <a:solidFill>
                  <a:srgbClr val="0070C0"/>
                </a:solidFill>
              </a:rPr>
              <a:t>parametrized</a:t>
            </a:r>
            <a:r>
              <a:rPr lang="it-IT" sz="1600" b="1" dirty="0" smtClean="0">
                <a:solidFill>
                  <a:srgbClr val="0070C0"/>
                </a:solidFill>
              </a:rPr>
              <a:t> in DF=2 in </a:t>
            </a:r>
            <a:r>
              <a:rPr lang="it-IT" sz="1600" b="1" dirty="0" err="1" smtClean="0">
                <a:solidFill>
                  <a:srgbClr val="0070C0"/>
                </a:solidFill>
              </a:rPr>
              <a:t>processes</a:t>
            </a:r>
            <a:r>
              <a:rPr lang="it-IT" sz="1600" b="1" dirty="0" smtClean="0">
                <a:solidFill>
                  <a:srgbClr val="0070C0"/>
                </a:solidFill>
              </a:rPr>
              <a:t>,</a:t>
            </a:r>
          </a:p>
          <a:p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CP-asymmetry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constraints</a:t>
            </a:r>
            <a:r>
              <a:rPr lang="it-IT" sz="1600" b="1" dirty="0" smtClean="0">
                <a:solidFill>
                  <a:srgbClr val="0070C0"/>
                </a:solidFill>
              </a:rPr>
              <a:t> are </a:t>
            </a:r>
            <a:r>
              <a:rPr lang="it-IT" sz="1600" b="1" dirty="0" err="1" smtClean="0">
                <a:solidFill>
                  <a:srgbClr val="0070C0"/>
                </a:solidFill>
              </a:rPr>
              <a:t>also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included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as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constraints</a:t>
            </a:r>
            <a:endParaRPr lang="it-IT" sz="1600" b="1" dirty="0" smtClean="0">
              <a:solidFill>
                <a:srgbClr val="0070C0"/>
              </a:solidFill>
            </a:endParaRPr>
          </a:p>
          <a:p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</a:rPr>
              <a:t>see</a:t>
            </a:r>
            <a:r>
              <a:rPr lang="it-IT" sz="1600" b="1" dirty="0" smtClean="0">
                <a:solidFill>
                  <a:srgbClr val="FF0000"/>
                </a:solidFill>
              </a:rPr>
              <a:t> Luca </a:t>
            </a:r>
            <a:r>
              <a:rPr lang="it-IT" sz="1600" b="1" dirty="0" err="1" smtClean="0">
                <a:solidFill>
                  <a:srgbClr val="FF0000"/>
                </a:solidFill>
              </a:rPr>
              <a:t>Silvestrini</a:t>
            </a:r>
            <a:r>
              <a:rPr lang="it-IT" sz="1600" b="1" dirty="0" smtClean="0">
                <a:solidFill>
                  <a:srgbClr val="FF0000"/>
                </a:solidFill>
              </a:rPr>
              <a:t>’s talk</a:t>
            </a:r>
          </a:p>
          <a:p>
            <a:endParaRPr lang="it-IT" sz="16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C00000"/>
                </a:solidFill>
              </a:rPr>
              <a:t>The </a:t>
            </a:r>
            <a:r>
              <a:rPr lang="it-IT" sz="1600" b="1" dirty="0" err="1" smtClean="0">
                <a:solidFill>
                  <a:srgbClr val="C00000"/>
                </a:solidFill>
              </a:rPr>
              <a:t>indirect</a:t>
            </a:r>
            <a:r>
              <a:rPr lang="it-IT" sz="1600" b="1" dirty="0" smtClean="0">
                <a:solidFill>
                  <a:srgbClr val="C00000"/>
                </a:solidFill>
              </a:rPr>
              <a:t> </a:t>
            </a:r>
            <a:r>
              <a:rPr lang="it-IT" sz="1600" b="1" dirty="0" err="1" smtClean="0">
                <a:solidFill>
                  <a:srgbClr val="C00000"/>
                </a:solidFill>
              </a:rPr>
              <a:t>determination</a:t>
            </a:r>
            <a:r>
              <a:rPr lang="it-IT" sz="1600" b="1" dirty="0" smtClean="0">
                <a:solidFill>
                  <a:srgbClr val="C00000"/>
                </a:solidFill>
              </a:rPr>
              <a:t> </a:t>
            </a:r>
            <a:r>
              <a:rPr lang="it-IT" sz="1600" b="1" dirty="0" err="1" smtClean="0">
                <a:solidFill>
                  <a:srgbClr val="C00000"/>
                </a:solidFill>
              </a:rPr>
              <a:t>of</a:t>
            </a:r>
            <a:r>
              <a:rPr lang="it-IT" sz="1600" b="1" dirty="0" smtClean="0">
                <a:solidFill>
                  <a:srgbClr val="C00000"/>
                </a:solidFill>
              </a:rPr>
              <a:t> the </a:t>
            </a:r>
            <a:r>
              <a:rPr lang="it-IT" sz="1600" b="1" dirty="0" err="1" smtClean="0">
                <a:solidFill>
                  <a:srgbClr val="C00000"/>
                </a:solidFill>
              </a:rPr>
              <a:t>hadronic</a:t>
            </a:r>
            <a:r>
              <a:rPr lang="it-IT" sz="1600" b="1" dirty="0" smtClean="0">
                <a:solidFill>
                  <a:srgbClr val="C00000"/>
                </a:solidFill>
              </a:rPr>
              <a:t> </a:t>
            </a:r>
            <a:r>
              <a:rPr lang="it-IT" sz="1600" b="1" dirty="0" err="1" smtClean="0">
                <a:solidFill>
                  <a:srgbClr val="C00000"/>
                </a:solidFill>
              </a:rPr>
              <a:t>parameters</a:t>
            </a:r>
            <a:r>
              <a:rPr lang="it-IT" sz="1600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it-IT" sz="1600" b="1" dirty="0" smtClean="0">
                <a:solidFill>
                  <a:srgbClr val="0070C0"/>
                </a:solidFill>
              </a:rPr>
              <a:t> Lattice </a:t>
            </a:r>
            <a:r>
              <a:rPr lang="it-IT" sz="1600" b="1" dirty="0" err="1" smtClean="0">
                <a:solidFill>
                  <a:srgbClr val="0070C0"/>
                </a:solidFill>
              </a:rPr>
              <a:t>parameters</a:t>
            </a:r>
            <a:r>
              <a:rPr lang="it-IT" sz="1600" b="1" dirty="0" smtClean="0">
                <a:solidFill>
                  <a:srgbClr val="0070C0"/>
                </a:solidFill>
              </a:rPr>
              <a:t> are </a:t>
            </a:r>
            <a:r>
              <a:rPr lang="it-IT" sz="1600" b="1" dirty="0" err="1" smtClean="0">
                <a:solidFill>
                  <a:srgbClr val="0070C0"/>
                </a:solidFill>
              </a:rPr>
              <a:t>excluded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one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by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one</a:t>
            </a:r>
            <a:r>
              <a:rPr lang="it-IT" sz="1600" b="1" dirty="0" smtClean="0">
                <a:solidFill>
                  <a:srgbClr val="0070C0"/>
                </a:solidFill>
              </a:rPr>
              <a:t> and </a:t>
            </a:r>
            <a:r>
              <a:rPr lang="it-IT" sz="1600" b="1" dirty="0" err="1" smtClean="0">
                <a:solidFill>
                  <a:srgbClr val="0070C0"/>
                </a:solidFill>
              </a:rPr>
              <a:t>predicted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</a:rPr>
              <a:t>from</a:t>
            </a:r>
            <a:r>
              <a:rPr lang="it-IT" sz="1600" b="1" dirty="0" smtClean="0">
                <a:solidFill>
                  <a:srgbClr val="0070C0"/>
                </a:solidFill>
              </a:rPr>
              <a:t> the SM UTA</a:t>
            </a:r>
          </a:p>
          <a:p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</a:rPr>
              <a:t>see</a:t>
            </a:r>
            <a:r>
              <a:rPr lang="it-IT" sz="1600" b="1" dirty="0" smtClean="0">
                <a:solidFill>
                  <a:srgbClr val="FF0000"/>
                </a:solidFill>
              </a:rPr>
              <a:t> Vittorio </a:t>
            </a:r>
            <a:r>
              <a:rPr lang="it-IT" sz="1600" b="1" dirty="0" err="1" smtClean="0">
                <a:solidFill>
                  <a:srgbClr val="FF0000"/>
                </a:solidFill>
              </a:rPr>
              <a:t>Lubicz</a:t>
            </a:r>
            <a:r>
              <a:rPr lang="it-IT" sz="1600" b="1" dirty="0" smtClean="0">
                <a:solidFill>
                  <a:srgbClr val="FF0000"/>
                </a:solidFill>
              </a:rPr>
              <a:t>’s talk</a:t>
            </a:r>
          </a:p>
        </p:txBody>
      </p:sp>
      <p:sp>
        <p:nvSpPr>
          <p:cNvPr id="5" name="Rettangolo 4"/>
          <p:cNvSpPr/>
          <p:nvPr/>
        </p:nvSpPr>
        <p:spPr>
          <a:xfrm>
            <a:off x="152400" y="1371600"/>
            <a:ext cx="8915400" cy="2895600"/>
          </a:xfrm>
          <a:prstGeom prst="rect">
            <a:avLst/>
          </a:prstGeom>
          <a:noFill/>
          <a:ln w="317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10"/>
          <p:cNvSpPr txBox="1">
            <a:spLocks noChangeArrowheads="1"/>
          </p:cNvSpPr>
          <p:nvPr/>
        </p:nvSpPr>
        <p:spPr bwMode="auto">
          <a:xfrm>
            <a:off x="2895600" y="90488"/>
            <a:ext cx="2736647" cy="369332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CC0000"/>
                </a:solidFill>
              </a:rPr>
              <a:t>The </a:t>
            </a:r>
            <a:r>
              <a:rPr lang="it-IT" b="1" dirty="0" smtClean="0">
                <a:solidFill>
                  <a:srgbClr val="CC0000"/>
                </a:solidFill>
              </a:rPr>
              <a:t>Standard </a:t>
            </a:r>
            <a:r>
              <a:rPr lang="it-IT" b="1" dirty="0" err="1" smtClean="0">
                <a:solidFill>
                  <a:srgbClr val="CC0000"/>
                </a:solidFill>
              </a:rPr>
              <a:t>Model</a:t>
            </a:r>
            <a:r>
              <a:rPr lang="it-IT" b="1" dirty="0" smtClean="0">
                <a:solidFill>
                  <a:srgbClr val="CC0000"/>
                </a:solidFill>
              </a:rPr>
              <a:t> </a:t>
            </a:r>
            <a:r>
              <a:rPr lang="it-IT" b="1" dirty="0" err="1" smtClean="0">
                <a:solidFill>
                  <a:srgbClr val="CC0000"/>
                </a:solidFill>
              </a:rPr>
              <a:t>Fit</a:t>
            </a:r>
            <a:endParaRPr lang="it-IT" b="1" dirty="0">
              <a:solidFill>
                <a:srgbClr val="CC0000"/>
              </a:solidFill>
            </a:endParaRPr>
          </a:p>
        </p:txBody>
      </p:sp>
      <p:sp>
        <p:nvSpPr>
          <p:cNvPr id="1029" name="Text Box 13"/>
          <p:cNvSpPr txBox="1">
            <a:spLocks noChangeArrowheads="1"/>
          </p:cNvSpPr>
          <p:nvPr/>
        </p:nvSpPr>
        <p:spPr bwMode="auto">
          <a:xfrm>
            <a:off x="3810000" y="3505200"/>
            <a:ext cx="5181600" cy="941388"/>
          </a:xfrm>
          <a:prstGeom prst="rect">
            <a:avLst/>
          </a:prstGeom>
          <a:solidFill>
            <a:srgbClr val="CCFFFF"/>
          </a:solidFill>
          <a:ln w="2540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3333CC"/>
                </a:solidFill>
              </a:rPr>
              <a:t>The UTA has established that</a:t>
            </a:r>
          </a:p>
          <a:p>
            <a:pPr algn="ctr"/>
            <a:r>
              <a:rPr lang="it-IT" b="1">
                <a:solidFill>
                  <a:srgbClr val="3333CC"/>
                </a:solidFill>
              </a:rPr>
              <a:t>the </a:t>
            </a:r>
            <a:r>
              <a:rPr lang="it-IT" b="1">
                <a:solidFill>
                  <a:srgbClr val="CC0000"/>
                </a:solidFill>
              </a:rPr>
              <a:t>CKM matrix</a:t>
            </a:r>
            <a:r>
              <a:rPr lang="it-IT" b="1">
                <a:solidFill>
                  <a:srgbClr val="3333CC"/>
                </a:solidFill>
              </a:rPr>
              <a:t> is the dominant </a:t>
            </a:r>
            <a:r>
              <a:rPr lang="it-IT" b="1">
                <a:solidFill>
                  <a:srgbClr val="CC0000"/>
                </a:solidFill>
              </a:rPr>
              <a:t>source</a:t>
            </a:r>
          </a:p>
          <a:p>
            <a:pPr algn="ctr"/>
            <a:r>
              <a:rPr lang="it-IT" b="1">
                <a:solidFill>
                  <a:srgbClr val="0000CC"/>
                </a:solidFill>
              </a:rPr>
              <a:t>of</a:t>
            </a:r>
            <a:r>
              <a:rPr lang="it-IT" b="1">
                <a:solidFill>
                  <a:srgbClr val="CC0000"/>
                </a:solidFill>
              </a:rPr>
              <a:t> flavour mixing and CP violation</a:t>
            </a:r>
          </a:p>
        </p:txBody>
      </p:sp>
      <p:sp>
        <p:nvSpPr>
          <p:cNvPr id="1030" name="Text Box 15"/>
          <p:cNvSpPr txBox="1">
            <a:spLocks noChangeArrowheads="1"/>
          </p:cNvSpPr>
          <p:nvPr/>
        </p:nvSpPr>
        <p:spPr bwMode="auto">
          <a:xfrm>
            <a:off x="3124200" y="700088"/>
            <a:ext cx="343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3333CC"/>
                </a:solidFill>
              </a:rPr>
              <a:t>The experimental constraints:</a:t>
            </a:r>
          </a:p>
        </p:txBody>
      </p:sp>
      <p:graphicFrame>
        <p:nvGraphicFramePr>
          <p:cNvPr id="1027" name="Object 16"/>
          <p:cNvGraphicFramePr>
            <a:graphicFrameLocks noChangeAspect="1"/>
          </p:cNvGraphicFramePr>
          <p:nvPr/>
        </p:nvGraphicFramePr>
        <p:xfrm>
          <a:off x="3135313" y="1066800"/>
          <a:ext cx="2952750" cy="1190625"/>
        </p:xfrm>
        <a:graphic>
          <a:graphicData uri="http://schemas.openxmlformats.org/presentationml/2006/ole">
            <p:oleObj spid="_x0000_s1027" name="Equation" r:id="rId3" imgW="1765080" imgH="711000" progId="Equation.3">
              <p:embed/>
            </p:oleObj>
          </a:graphicData>
        </a:graphic>
      </p:graphicFrame>
      <p:sp>
        <p:nvSpPr>
          <p:cNvPr id="1031" name="Text Box 17"/>
          <p:cNvSpPr txBox="1">
            <a:spLocks noChangeArrowheads="1"/>
          </p:cNvSpPr>
          <p:nvPr/>
        </p:nvSpPr>
        <p:spPr bwMode="auto">
          <a:xfrm>
            <a:off x="3200400" y="2376488"/>
            <a:ext cx="537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CC0000"/>
                </a:solidFill>
              </a:rPr>
              <a:t>overconstrain the </a:t>
            </a:r>
            <a:r>
              <a:rPr lang="it-IT" b="1"/>
              <a:t>CKM</a:t>
            </a:r>
            <a:r>
              <a:rPr lang="it-IT" b="1">
                <a:solidFill>
                  <a:srgbClr val="CC0000"/>
                </a:solidFill>
              </a:rPr>
              <a:t> parameters consistently</a:t>
            </a:r>
          </a:p>
        </p:txBody>
      </p:sp>
      <p:sp>
        <p:nvSpPr>
          <p:cNvPr id="1032" name="Text Box 18"/>
          <p:cNvSpPr txBox="1">
            <a:spLocks noChangeArrowheads="1"/>
          </p:cNvSpPr>
          <p:nvPr/>
        </p:nvSpPr>
        <p:spPr bwMode="auto">
          <a:xfrm>
            <a:off x="6019800" y="1120775"/>
            <a:ext cx="30464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1400" b="1">
                <a:solidFill>
                  <a:srgbClr val="CC0000"/>
                </a:solidFill>
              </a:rPr>
              <a:t>relying on</a:t>
            </a:r>
            <a:r>
              <a:rPr lang="it-IT" sz="1400" b="1">
                <a:solidFill>
                  <a:srgbClr val="3333CC"/>
                </a:solidFill>
              </a:rPr>
              <a:t> theoretical calculations</a:t>
            </a:r>
          </a:p>
          <a:p>
            <a:pPr algn="ctr"/>
            <a:r>
              <a:rPr lang="it-IT" sz="1400" b="1">
                <a:solidFill>
                  <a:srgbClr val="3333CC"/>
                </a:solidFill>
              </a:rPr>
              <a:t>of </a:t>
            </a:r>
            <a:r>
              <a:rPr lang="it-IT" sz="1400" b="1">
                <a:solidFill>
                  <a:srgbClr val="CC0000"/>
                </a:solidFill>
              </a:rPr>
              <a:t>hadronic matrix elements</a:t>
            </a:r>
          </a:p>
        </p:txBody>
      </p:sp>
      <p:sp>
        <p:nvSpPr>
          <p:cNvPr id="1033" name="Text Box 20"/>
          <p:cNvSpPr txBox="1">
            <a:spLocks noChangeArrowheads="1"/>
          </p:cNvSpPr>
          <p:nvPr/>
        </p:nvSpPr>
        <p:spPr bwMode="auto">
          <a:xfrm>
            <a:off x="5918200" y="1882775"/>
            <a:ext cx="32258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it-IT" sz="1400" b="1">
                <a:solidFill>
                  <a:srgbClr val="CC0000"/>
                </a:solidFill>
              </a:rPr>
              <a:t>independent from </a:t>
            </a:r>
            <a:r>
              <a:rPr lang="it-IT" sz="1400" b="1">
                <a:solidFill>
                  <a:srgbClr val="0000FF"/>
                </a:solidFill>
              </a:rPr>
              <a:t>theoretical</a:t>
            </a:r>
          </a:p>
          <a:p>
            <a:pPr algn="r"/>
            <a:r>
              <a:rPr lang="it-IT" sz="1400" b="1">
                <a:solidFill>
                  <a:srgbClr val="0000FF"/>
                </a:solidFill>
              </a:rPr>
              <a:t>calculations of</a:t>
            </a:r>
            <a:r>
              <a:rPr lang="it-IT" sz="1400" b="1">
                <a:solidFill>
                  <a:srgbClr val="CC0000"/>
                </a:solidFill>
              </a:rPr>
              <a:t> hadronic parameters</a:t>
            </a:r>
          </a:p>
        </p:txBody>
      </p:sp>
      <p:sp>
        <p:nvSpPr>
          <p:cNvPr id="1034" name="AutoShape 21"/>
          <p:cNvSpPr>
            <a:spLocks noChangeArrowheads="1"/>
          </p:cNvSpPr>
          <p:nvPr/>
        </p:nvSpPr>
        <p:spPr bwMode="auto">
          <a:xfrm>
            <a:off x="5867400" y="1371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FFFF"/>
          </a:solidFill>
          <a:ln w="2540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35" name="AutoShape 22"/>
          <p:cNvSpPr>
            <a:spLocks noChangeArrowheads="1"/>
          </p:cNvSpPr>
          <p:nvPr/>
        </p:nvSpPr>
        <p:spPr bwMode="auto">
          <a:xfrm>
            <a:off x="6096000" y="1905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FFFF"/>
          </a:solidFill>
          <a:ln w="2540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036" name="Group 30"/>
          <p:cNvGrpSpPr>
            <a:grpSpLocks/>
          </p:cNvGrpSpPr>
          <p:nvPr/>
        </p:nvGrpSpPr>
        <p:grpSpPr bwMode="auto">
          <a:xfrm>
            <a:off x="5105400" y="4495800"/>
            <a:ext cx="2393950" cy="1447800"/>
            <a:chOff x="2860" y="3024"/>
            <a:chExt cx="1508" cy="912"/>
          </a:xfrm>
        </p:grpSpPr>
        <p:pic>
          <p:nvPicPr>
            <p:cNvPr id="1044" name="Picture 2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12" y="3360"/>
              <a:ext cx="57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5" name="Picture 2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807" y="3024"/>
              <a:ext cx="561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6" name="Picture 2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860" y="3024"/>
              <a:ext cx="549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37" name="Gruppo 21"/>
          <p:cNvGrpSpPr>
            <a:grpSpLocks/>
          </p:cNvGrpSpPr>
          <p:nvPr/>
        </p:nvGrpSpPr>
        <p:grpSpPr bwMode="auto">
          <a:xfrm>
            <a:off x="0" y="1295400"/>
            <a:ext cx="3898900" cy="3209925"/>
            <a:chOff x="0" y="1295400"/>
            <a:chExt cx="3898900" cy="3209925"/>
          </a:xfrm>
        </p:grpSpPr>
        <p:pic>
          <p:nvPicPr>
            <p:cNvPr id="1039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0" y="1295400"/>
              <a:ext cx="3043238" cy="3209925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</p:pic>
        <p:sp>
          <p:nvSpPr>
            <p:cNvPr id="1040" name="Line 32"/>
            <p:cNvSpPr>
              <a:spLocks noChangeShapeType="1"/>
            </p:cNvSpPr>
            <p:nvPr/>
          </p:nvSpPr>
          <p:spPr bwMode="auto">
            <a:xfrm>
              <a:off x="2286000" y="3733800"/>
              <a:ext cx="914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1" name="Line 33"/>
            <p:cNvSpPr>
              <a:spLocks noChangeShapeType="1"/>
            </p:cNvSpPr>
            <p:nvPr/>
          </p:nvSpPr>
          <p:spPr bwMode="auto">
            <a:xfrm>
              <a:off x="2286000" y="3962400"/>
              <a:ext cx="914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graphicFrame>
          <p:nvGraphicFramePr>
            <p:cNvPr id="1026" name="Object 44"/>
            <p:cNvGraphicFramePr>
              <a:graphicFrameLocks noChangeAspect="1"/>
            </p:cNvGraphicFramePr>
            <p:nvPr/>
          </p:nvGraphicFramePr>
          <p:xfrm>
            <a:off x="762000" y="3581400"/>
            <a:ext cx="1524000" cy="488950"/>
          </p:xfrm>
          <a:graphic>
            <a:graphicData uri="http://schemas.openxmlformats.org/presentationml/2006/ole">
              <p:oleObj spid="_x0000_s1026" name="Equazione" r:id="rId8" imgW="1218960" imgH="431640" progId="Equation.3">
                <p:embed/>
              </p:oleObj>
            </a:graphicData>
          </a:graphic>
        </p:graphicFrame>
        <p:sp>
          <p:nvSpPr>
            <p:cNvPr id="1042" name="Text Box 45"/>
            <p:cNvSpPr txBox="1">
              <a:spLocks noChangeArrowheads="1"/>
            </p:cNvSpPr>
            <p:nvPr/>
          </p:nvSpPr>
          <p:spPr bwMode="auto">
            <a:xfrm>
              <a:off x="623888" y="1371600"/>
              <a:ext cx="120491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>
                  <a:solidFill>
                    <a:srgbClr val="CC0000"/>
                  </a:solidFill>
                  <a:latin typeface="Comic Sans MS" pitchFamily="66" charset="0"/>
                </a:rPr>
                <a:t>SM analysis</a:t>
              </a:r>
            </a:p>
          </p:txBody>
        </p:sp>
        <p:sp>
          <p:nvSpPr>
            <p:cNvPr id="1043" name="Text Box 31"/>
            <p:cNvSpPr txBox="1">
              <a:spLocks noChangeArrowheads="1"/>
            </p:cNvSpPr>
            <p:nvPr/>
          </p:nvSpPr>
          <p:spPr bwMode="auto">
            <a:xfrm>
              <a:off x="3124200" y="3505200"/>
              <a:ext cx="77470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cs typeface="Arial" charset="0"/>
                </a:rPr>
                <a:t>~</a:t>
              </a:r>
              <a:r>
                <a:rPr lang="it-IT" b="1"/>
                <a:t>16%</a:t>
              </a:r>
            </a:p>
            <a:p>
              <a:r>
                <a:rPr lang="en-US" b="1">
                  <a:cs typeface="Arial" charset="0"/>
                </a:rPr>
                <a:t>~  </a:t>
              </a:r>
              <a:r>
                <a:rPr lang="it-IT" b="1"/>
                <a:t>3%</a:t>
              </a:r>
            </a:p>
          </p:txBody>
        </p:sp>
      </p:grpSp>
      <p:pic>
        <p:nvPicPr>
          <p:cNvPr id="1038" name="Picture 3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76200" y="1219200"/>
          <a:ext cx="8839200" cy="4503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09800"/>
                <a:gridCol w="2209800"/>
                <a:gridCol w="2209800"/>
              </a:tblGrid>
              <a:tr h="590684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latin typeface="Comic Sans MS" pitchFamily="66" charset="0"/>
                        </a:rPr>
                        <a:t>Prediction</a:t>
                      </a:r>
                      <a:endParaRPr lang="it-IT" sz="2400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latin typeface="Comic Sans MS" pitchFamily="66" charset="0"/>
                        </a:rPr>
                        <a:t>Measurement</a:t>
                      </a:r>
                      <a:endParaRPr lang="it-IT" sz="2400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Comic Sans MS" pitchFamily="66" charset="0"/>
                        </a:rPr>
                        <a:t>Pull</a:t>
                      </a:r>
                      <a:endParaRPr lang="it-IT" sz="2400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478861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sin2</a:t>
                      </a:r>
                      <a:r>
                        <a:rPr lang="it-IT" sz="2000" b="1" dirty="0" smtClean="0">
                          <a:latin typeface="Symbol" pitchFamily="18" charset="2"/>
                        </a:rPr>
                        <a:t>b</a:t>
                      </a:r>
                      <a:endParaRPr lang="it-IT" sz="2000" b="1" dirty="0">
                        <a:latin typeface="Symbol" pitchFamily="18" charset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0.771±0.036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0.654±0.026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2.6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478861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Symbol" pitchFamily="18" charset="2"/>
                        </a:rPr>
                        <a:t>g</a:t>
                      </a:r>
                      <a:endParaRPr lang="it-IT" sz="2000" b="1" dirty="0">
                        <a:solidFill>
                          <a:srgbClr val="FF6600"/>
                        </a:solidFill>
                        <a:latin typeface="Symbol" pitchFamily="18" charset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69.6°±3.1°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74°±11°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&lt;1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478861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Symbol" pitchFamily="18" charset="2"/>
                        </a:rPr>
                        <a:t>a</a:t>
                      </a:r>
                      <a:endParaRPr lang="it-IT" sz="2000" b="1" dirty="0">
                        <a:latin typeface="Symbol" pitchFamily="18" charset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85.4°±3.7°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91.4°±6.1°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&lt;1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783478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|V</a:t>
                      </a:r>
                      <a:r>
                        <a:rPr lang="it-IT" sz="2000" b="1" baseline="-25000" dirty="0" smtClean="0">
                          <a:latin typeface="Comic Sans MS" pitchFamily="66" charset="0"/>
                        </a:rPr>
                        <a:t>cb</a:t>
                      </a:r>
                      <a:r>
                        <a:rPr lang="it-IT" sz="2000" b="1" dirty="0" smtClean="0">
                          <a:latin typeface="Comic Sans MS" pitchFamily="66" charset="0"/>
                        </a:rPr>
                        <a:t>|·10</a:t>
                      </a:r>
                      <a:r>
                        <a:rPr lang="it-IT" sz="2000" b="1" baseline="30000" dirty="0" smtClean="0">
                          <a:latin typeface="Comic Sans MS" pitchFamily="66" charset="0"/>
                        </a:rPr>
                        <a:t>3</a:t>
                      </a:r>
                      <a:endParaRPr lang="it-IT" sz="2000" b="1" baseline="30000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42.69±0.99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40.83±0.45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+1.6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478861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|V</a:t>
                      </a:r>
                      <a:r>
                        <a:rPr lang="it-IT" sz="2000" b="1" baseline="-25000" dirty="0" smtClean="0">
                          <a:latin typeface="Comic Sans MS" pitchFamily="66" charset="0"/>
                        </a:rPr>
                        <a:t>ub</a:t>
                      </a:r>
                      <a:r>
                        <a:rPr lang="it-IT" sz="2000" b="1" dirty="0" smtClean="0">
                          <a:latin typeface="Comic Sans MS" pitchFamily="66" charset="0"/>
                        </a:rPr>
                        <a:t>|·10</a:t>
                      </a:r>
                      <a:r>
                        <a:rPr lang="it-IT" sz="2000" b="1" baseline="30000" dirty="0" smtClean="0">
                          <a:latin typeface="Comic Sans MS" pitchFamily="66" charset="0"/>
                        </a:rPr>
                        <a:t>3</a:t>
                      </a:r>
                      <a:endParaRPr lang="it-IT" sz="2000" b="1" baseline="30000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3.55±0.14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3.76±0.20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&lt;1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734575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Symbol" pitchFamily="18" charset="2"/>
                        </a:rPr>
                        <a:t>e</a:t>
                      </a:r>
                      <a:r>
                        <a:rPr lang="it-IT" sz="2000" b="1" baseline="-25000" dirty="0" smtClean="0">
                          <a:latin typeface="Comic Sans MS" pitchFamily="66" charset="0"/>
                        </a:rPr>
                        <a:t>K</a:t>
                      </a:r>
                      <a:r>
                        <a:rPr lang="it-IT" sz="2000" b="1" dirty="0" smtClean="0">
                          <a:latin typeface="Comic Sans MS" pitchFamily="66" charset="0"/>
                        </a:rPr>
                        <a:t>·10</a:t>
                      </a:r>
                      <a:r>
                        <a:rPr lang="it-IT" sz="2000" b="1" baseline="30000" dirty="0" smtClean="0">
                          <a:latin typeface="Comic Sans MS" pitchFamily="66" charset="0"/>
                        </a:rPr>
                        <a:t>3</a:t>
                      </a:r>
                      <a:endParaRPr lang="it-IT" sz="2000" b="1" baseline="30000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1.92±0.18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2.230±</a:t>
                      </a:r>
                      <a:r>
                        <a:rPr lang="it-IT" sz="2000" b="1" baseline="0" dirty="0" smtClean="0">
                          <a:latin typeface="Comic Sans MS" pitchFamily="66" charset="0"/>
                        </a:rPr>
                        <a:t>0.010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-1.7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478861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BR(B</a:t>
                      </a:r>
                      <a:r>
                        <a:rPr lang="it-IT" sz="2000" b="1" dirty="0" smtClean="0">
                          <a:latin typeface="Arial"/>
                          <a:cs typeface="Arial"/>
                        </a:rPr>
                        <a:t>→</a:t>
                      </a:r>
                      <a:r>
                        <a:rPr lang="it-IT" sz="2000" b="1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it-IT" sz="2000" b="1" dirty="0" smtClean="0">
                          <a:latin typeface="Symbol" pitchFamily="18" charset="2"/>
                        </a:rPr>
                        <a:t>t n</a:t>
                      </a:r>
                      <a:r>
                        <a:rPr lang="it-IT" sz="2000" b="1" dirty="0" smtClean="0">
                          <a:latin typeface="Comic Sans MS" pitchFamily="66" charset="0"/>
                        </a:rPr>
                        <a:t>)·10</a:t>
                      </a:r>
                      <a:r>
                        <a:rPr lang="it-IT" sz="2000" b="1" baseline="30000" dirty="0" smtClean="0">
                          <a:latin typeface="Comic Sans MS" pitchFamily="66" charset="0"/>
                        </a:rPr>
                        <a:t>4</a:t>
                      </a:r>
                      <a:endParaRPr lang="it-IT" sz="2000" b="1" baseline="30000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0.805±0.071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1.72±0.28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omic Sans MS" pitchFamily="66" charset="0"/>
                        </a:rPr>
                        <a:t>-3.2</a:t>
                      </a:r>
                      <a:endParaRPr lang="it-IT" sz="2000" b="1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265" name="Text Box 4"/>
          <p:cNvSpPr txBox="1">
            <a:spLocks noChangeArrowheads="1"/>
          </p:cNvSpPr>
          <p:nvPr/>
        </p:nvSpPr>
        <p:spPr bwMode="auto">
          <a:xfrm>
            <a:off x="2895600" y="17463"/>
            <a:ext cx="2924175" cy="488950"/>
          </a:xfrm>
          <a:prstGeom prst="rect">
            <a:avLst/>
          </a:prstGeom>
          <a:solidFill>
            <a:srgbClr val="CCFFFF"/>
          </a:solidFill>
          <a:ln w="31750">
            <a:solidFill>
              <a:srgbClr val="00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CC0000"/>
                </a:solidFill>
              </a:rPr>
              <a:t>From a closer look</a:t>
            </a:r>
          </a:p>
        </p:txBody>
      </p:sp>
      <p:cxnSp>
        <p:nvCxnSpPr>
          <p:cNvPr id="5" name="Connettore 2 4"/>
          <p:cNvCxnSpPr/>
          <p:nvPr/>
        </p:nvCxnSpPr>
        <p:spPr>
          <a:xfrm rot="10800000">
            <a:off x="8229600" y="2055813"/>
            <a:ext cx="609600" cy="15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 rot="10800000">
            <a:off x="8229600" y="5486400"/>
            <a:ext cx="6096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 rot="10800000">
            <a:off x="8229600" y="4876800"/>
            <a:ext cx="609600" cy="1588"/>
          </a:xfrm>
          <a:prstGeom prst="straightConnector1">
            <a:avLst/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69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9270" name="CasellaDiTesto 8"/>
          <p:cNvSpPr txBox="1">
            <a:spLocks noChangeArrowheads="1"/>
          </p:cNvSpPr>
          <p:nvPr/>
        </p:nvSpPr>
        <p:spPr bwMode="auto">
          <a:xfrm>
            <a:off x="1911350" y="762000"/>
            <a:ext cx="2813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1400" b="1">
                <a:latin typeface="Comic Sans MS" pitchFamily="66" charset="0"/>
              </a:rPr>
              <a:t>From the UTA</a:t>
            </a:r>
          </a:p>
          <a:p>
            <a:pPr algn="ctr"/>
            <a:r>
              <a:rPr lang="it-IT" sz="1400" b="1">
                <a:latin typeface="Comic Sans MS" pitchFamily="66" charset="0"/>
              </a:rPr>
              <a:t>(excluding its exp. constraint)</a:t>
            </a:r>
          </a:p>
        </p:txBody>
      </p:sp>
      <p:cxnSp>
        <p:nvCxnSpPr>
          <p:cNvPr id="11" name="Connettore 2 10"/>
          <p:cNvCxnSpPr>
            <a:stCxn id="9270" idx="2"/>
          </p:cNvCxnSpPr>
          <p:nvPr/>
        </p:nvCxnSpPr>
        <p:spPr>
          <a:xfrm rot="16200000" flipH="1">
            <a:off x="3292475" y="1311275"/>
            <a:ext cx="161925" cy="111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2133600" y="1219200"/>
            <a:ext cx="5334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uppo 38"/>
          <p:cNvGrpSpPr>
            <a:grpSpLocks/>
          </p:cNvGrpSpPr>
          <p:nvPr/>
        </p:nvGrpSpPr>
        <p:grpSpPr bwMode="auto">
          <a:xfrm>
            <a:off x="1219200" y="901700"/>
            <a:ext cx="6324600" cy="1676400"/>
            <a:chOff x="1219199" y="381000"/>
            <a:chExt cx="6324601" cy="1676400"/>
          </a:xfrm>
        </p:grpSpPr>
        <p:sp>
          <p:nvSpPr>
            <p:cNvPr id="10253" name="Text Box 6"/>
            <p:cNvSpPr txBox="1">
              <a:spLocks noChangeArrowheads="1"/>
            </p:cNvSpPr>
            <p:nvPr/>
          </p:nvSpPr>
          <p:spPr bwMode="auto">
            <a:xfrm>
              <a:off x="1219200" y="381000"/>
              <a:ext cx="6324600" cy="584775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rgbClr val="00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400" b="1"/>
                <a:t>Buras&amp;Guadagnoli </a:t>
              </a:r>
              <a:r>
                <a:rPr lang="it-IT" sz="1400" b="1">
                  <a:solidFill>
                    <a:srgbClr val="5F5F5F"/>
                  </a:solidFill>
                </a:rPr>
                <a:t>(0805.3887)+</a:t>
              </a:r>
              <a:r>
                <a:rPr lang="it-IT" sz="1400" b="1"/>
                <a:t>Buras&amp;Guadagnoli&amp;Isidori </a:t>
              </a:r>
              <a:r>
                <a:rPr lang="it-IT" sz="1400" b="1">
                  <a:solidFill>
                    <a:srgbClr val="5F5F5F"/>
                  </a:solidFill>
                </a:rPr>
                <a:t>(1002.3612):</a:t>
              </a:r>
            </a:p>
            <a:p>
              <a:r>
                <a:rPr lang="it-IT" b="1">
                  <a:solidFill>
                    <a:srgbClr val="3333CC"/>
                  </a:solidFill>
                </a:rPr>
                <a:t>            </a:t>
              </a:r>
              <a:r>
                <a:rPr lang="it-IT" b="1">
                  <a:solidFill>
                    <a:srgbClr val="CC0000"/>
                  </a:solidFill>
                </a:rPr>
                <a:t>decrease</a:t>
              </a:r>
              <a:r>
                <a:rPr lang="it-IT" b="1">
                  <a:solidFill>
                    <a:srgbClr val="3333CC"/>
                  </a:solidFill>
                </a:rPr>
                <a:t> of the SM prediction of </a:t>
              </a:r>
              <a:r>
                <a:rPr lang="it-IT" b="1">
                  <a:latin typeface="Symbol" pitchFamily="18" charset="2"/>
                </a:rPr>
                <a:t>e</a:t>
              </a:r>
              <a:r>
                <a:rPr lang="it-IT" b="1" baseline="-25000"/>
                <a:t>K</a:t>
              </a:r>
              <a:r>
                <a:rPr lang="it-IT" b="1">
                  <a:solidFill>
                    <a:srgbClr val="3333CC"/>
                  </a:solidFill>
                </a:rPr>
                <a:t> by </a:t>
              </a:r>
              <a:r>
                <a:rPr lang="en-US" b="1">
                  <a:cs typeface="Arial" charset="0"/>
                </a:rPr>
                <a:t>~</a:t>
              </a:r>
              <a:r>
                <a:rPr lang="it-IT" b="1">
                  <a:cs typeface="Arial" charset="0"/>
                </a:rPr>
                <a:t>6</a:t>
              </a:r>
              <a:r>
                <a:rPr lang="it-IT" b="1"/>
                <a:t>%</a:t>
              </a:r>
            </a:p>
          </p:txBody>
        </p:sp>
        <p:sp>
          <p:nvSpPr>
            <p:cNvPr id="10254" name="AutoShape 11"/>
            <p:cNvSpPr>
              <a:spLocks noChangeArrowheads="1"/>
            </p:cNvSpPr>
            <p:nvPr/>
          </p:nvSpPr>
          <p:spPr bwMode="auto">
            <a:xfrm rot="5400000">
              <a:off x="1159668" y="1050132"/>
              <a:ext cx="852488" cy="7334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4400 h 21600"/>
                <a:gd name="T20" fmla="*/ 18514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CCFFFF"/>
            </a:solidFill>
            <a:ln w="3175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pic>
          <p:nvPicPr>
            <p:cNvPr id="10255" name="Picture 2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81200" y="1447800"/>
              <a:ext cx="2257425" cy="609600"/>
            </a:xfrm>
            <a:prstGeom prst="rect">
              <a:avLst/>
            </a:prstGeom>
            <a:noFill/>
            <a:ln w="25400">
              <a:solidFill>
                <a:srgbClr val="006666"/>
              </a:solidFill>
              <a:miter lim="800000"/>
              <a:headEnd/>
              <a:tailEnd/>
            </a:ln>
          </p:spPr>
        </p:pic>
        <p:cxnSp>
          <p:nvCxnSpPr>
            <p:cNvPr id="24" name="Connettore 2 23"/>
            <p:cNvCxnSpPr/>
            <p:nvPr/>
          </p:nvCxnSpPr>
          <p:spPr>
            <a:xfrm rot="16200000" flipH="1">
              <a:off x="1790699" y="723900"/>
              <a:ext cx="1066800" cy="838200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2 25"/>
            <p:cNvCxnSpPr/>
            <p:nvPr/>
          </p:nvCxnSpPr>
          <p:spPr>
            <a:xfrm>
              <a:off x="1904999" y="609600"/>
              <a:ext cx="2209800" cy="990600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2 27"/>
            <p:cNvCxnSpPr/>
            <p:nvPr/>
          </p:nvCxnSpPr>
          <p:spPr>
            <a:xfrm rot="10800000" flipV="1">
              <a:off x="3962399" y="533400"/>
              <a:ext cx="1752600" cy="12192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asellaDiTesto 33"/>
            <p:cNvSpPr txBox="1"/>
            <p:nvPr/>
          </p:nvSpPr>
          <p:spPr>
            <a:xfrm>
              <a:off x="4038600" y="1230868"/>
              <a:ext cx="1633781" cy="369332"/>
            </a:xfrm>
            <a:prstGeom prst="rect">
              <a:avLst/>
            </a:prstGeom>
            <a:noFill/>
            <a:scene3d>
              <a:camera prst="orthographicFront">
                <a:rot lat="0" lon="0" rev="2100000"/>
              </a:camera>
              <a:lightRig rig="threePt" dir="t"/>
            </a:scene3d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dirty="0" err="1">
                  <a:solidFill>
                    <a:srgbClr val="00B0F0"/>
                  </a:solidFill>
                </a:rPr>
                <a:t>Long-distance</a:t>
              </a:r>
              <a:endParaRPr lang="it-IT" dirty="0">
                <a:solidFill>
                  <a:srgbClr val="00B0F0"/>
                </a:solidFill>
              </a:endParaRPr>
            </a:p>
          </p:txBody>
        </p:sp>
      </p:grpSp>
      <p:sp>
        <p:nvSpPr>
          <p:cNvPr id="10248" name="Text Box 4"/>
          <p:cNvSpPr txBox="1">
            <a:spLocks noChangeArrowheads="1"/>
          </p:cNvSpPr>
          <p:nvPr/>
        </p:nvSpPr>
        <p:spPr bwMode="auto">
          <a:xfrm>
            <a:off x="4257675" y="17463"/>
            <a:ext cx="466725" cy="461962"/>
          </a:xfrm>
          <a:prstGeom prst="rect">
            <a:avLst/>
          </a:prstGeom>
          <a:solidFill>
            <a:srgbClr val="FFFFDD"/>
          </a:solidFill>
          <a:ln w="3175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CC0000"/>
                </a:solidFill>
                <a:latin typeface="Symbol" pitchFamily="18" charset="2"/>
              </a:rPr>
              <a:t>e</a:t>
            </a:r>
            <a:r>
              <a:rPr lang="it-IT" sz="2400" b="1" baseline="-25000">
                <a:solidFill>
                  <a:srgbClr val="CC0000"/>
                </a:solidFill>
              </a:rPr>
              <a:t>K</a:t>
            </a:r>
          </a:p>
        </p:txBody>
      </p:sp>
      <p:pic>
        <p:nvPicPr>
          <p:cNvPr id="10249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10250" name="AutoShape 18" descr="https://hal.roma3.infn.it/foswiki/pub/UTfit/repository/latest/images/pull_sm_Epskfit1-small.jpg"/>
          <p:cNvSpPr>
            <a:spLocks noChangeAspect="1" noChangeArrowheads="1"/>
          </p:cNvSpPr>
          <p:nvPr/>
        </p:nvSpPr>
        <p:spPr bwMode="auto">
          <a:xfrm>
            <a:off x="155575" y="-1965325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251" name="AutoShape 20" descr="https://hal.roma3.infn.it/foswiki/pub/UTfit/repository/latest/images/pull_sm_Epskfit1-small.jpg"/>
          <p:cNvSpPr>
            <a:spLocks noChangeAspect="1" noChangeArrowheads="1"/>
          </p:cNvSpPr>
          <p:nvPr/>
        </p:nvSpPr>
        <p:spPr bwMode="auto">
          <a:xfrm>
            <a:off x="155575" y="-1965325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10252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2971800"/>
            <a:ext cx="3704262" cy="36576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1905000" y="914400"/>
            <a:ext cx="5638800" cy="830997"/>
          </a:xfrm>
          <a:prstGeom prst="rect">
            <a:avLst/>
          </a:prstGeom>
          <a:solidFill>
            <a:srgbClr val="CCFFFF"/>
          </a:solidFill>
          <a:ln w="25400">
            <a:solidFill>
              <a:srgbClr val="00FF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600" b="1" dirty="0" err="1">
                <a:solidFill>
                  <a:srgbClr val="0000FF"/>
                </a:solidFill>
              </a:rPr>
              <a:t>Improved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accuracy</a:t>
            </a:r>
            <a:r>
              <a:rPr lang="it-IT" sz="1600" b="1" dirty="0">
                <a:solidFill>
                  <a:srgbClr val="0000FF"/>
                </a:solidFill>
              </a:rPr>
              <a:t> in </a:t>
            </a:r>
            <a:r>
              <a:rPr lang="it-IT" sz="1600" b="1" dirty="0"/>
              <a:t>B</a:t>
            </a:r>
            <a:r>
              <a:rPr lang="it-IT" sz="1600" b="1" baseline="-25000" dirty="0"/>
              <a:t>K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from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>
                <a:solidFill>
                  <a:srgbClr val="C00000"/>
                </a:solidFill>
              </a:rPr>
              <a:t>Lattice QCD</a:t>
            </a:r>
            <a:r>
              <a:rPr lang="it-IT" sz="1600" b="1" dirty="0">
                <a:solidFill>
                  <a:srgbClr val="0000FF"/>
                </a:solidFill>
              </a:rPr>
              <a:t>,</a:t>
            </a:r>
          </a:p>
          <a:p>
            <a:pPr algn="ctr"/>
            <a:r>
              <a:rPr lang="it-IT" sz="1600" b="1" dirty="0" err="1">
                <a:solidFill>
                  <a:srgbClr val="0000FF"/>
                </a:solidFill>
              </a:rPr>
              <a:t>thanks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to</a:t>
            </a:r>
            <a:r>
              <a:rPr lang="it-IT" sz="1600" b="1" dirty="0">
                <a:solidFill>
                  <a:srgbClr val="0000FF"/>
                </a:solidFill>
              </a:rPr>
              <a:t>  the </a:t>
            </a:r>
            <a:r>
              <a:rPr lang="it-IT" sz="1600" b="1" dirty="0">
                <a:solidFill>
                  <a:srgbClr val="C00000"/>
                </a:solidFill>
              </a:rPr>
              <a:t>continuum </a:t>
            </a:r>
            <a:r>
              <a:rPr lang="it-IT" sz="1600" b="1" dirty="0" err="1">
                <a:solidFill>
                  <a:srgbClr val="C00000"/>
                </a:solidFill>
              </a:rPr>
              <a:t>limit</a:t>
            </a:r>
            <a:r>
              <a:rPr lang="it-IT" sz="1600" b="1" dirty="0">
                <a:solidFill>
                  <a:srgbClr val="C00000"/>
                </a:solidFill>
              </a:rPr>
              <a:t> </a:t>
            </a:r>
            <a:r>
              <a:rPr lang="it-IT" sz="1600" b="1" dirty="0">
                <a:solidFill>
                  <a:srgbClr val="0000FF"/>
                </a:solidFill>
              </a:rPr>
              <a:t>in </a:t>
            </a:r>
            <a:r>
              <a:rPr lang="it-IT" sz="1600" b="1" dirty="0" err="1">
                <a:solidFill>
                  <a:srgbClr val="C00000"/>
                </a:solidFill>
              </a:rPr>
              <a:t>unquenched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studies</a:t>
            </a:r>
            <a:endParaRPr lang="it-IT" sz="1600" b="1" dirty="0">
              <a:solidFill>
                <a:srgbClr val="0000FF"/>
              </a:solidFill>
            </a:endParaRPr>
          </a:p>
          <a:p>
            <a:pPr algn="ctr"/>
            <a:r>
              <a:rPr lang="it-IT" sz="1600" b="1" dirty="0"/>
              <a:t>(</a:t>
            </a:r>
            <a:r>
              <a:rPr lang="it-IT" sz="1600" b="1" dirty="0" err="1"/>
              <a:t>smaller</a:t>
            </a:r>
            <a:r>
              <a:rPr lang="it-IT" sz="1600" b="1" dirty="0"/>
              <a:t> </a:t>
            </a:r>
            <a:r>
              <a:rPr lang="it-IT" sz="1600" b="1" dirty="0" err="1"/>
              <a:t>though</a:t>
            </a:r>
            <a:r>
              <a:rPr lang="it-IT" sz="1600" b="1" dirty="0"/>
              <a:t> </a:t>
            </a:r>
            <a:r>
              <a:rPr lang="it-IT" sz="1600" b="1" dirty="0" err="1"/>
              <a:t>compatible</a:t>
            </a:r>
            <a:r>
              <a:rPr lang="it-IT" sz="1600" b="1" dirty="0"/>
              <a:t> </a:t>
            </a:r>
            <a:r>
              <a:rPr lang="it-IT" sz="1600" b="1" dirty="0" err="1"/>
              <a:t>values</a:t>
            </a:r>
            <a:r>
              <a:rPr lang="it-IT" sz="1600" b="1" dirty="0"/>
              <a:t> </a:t>
            </a:r>
            <a:r>
              <a:rPr lang="it-IT" sz="1600" b="1" dirty="0" err="1"/>
              <a:t>w.r.t</a:t>
            </a:r>
            <a:r>
              <a:rPr lang="it-IT" sz="1600" b="1" dirty="0"/>
              <a:t> </a:t>
            </a:r>
            <a:r>
              <a:rPr lang="it-IT" sz="1600" b="1" dirty="0" err="1"/>
              <a:t>few</a:t>
            </a:r>
            <a:r>
              <a:rPr lang="it-IT" sz="1600" b="1" dirty="0"/>
              <a:t> </a:t>
            </a:r>
            <a:r>
              <a:rPr lang="it-IT" sz="1600" b="1" dirty="0" err="1"/>
              <a:t>years</a:t>
            </a:r>
            <a:r>
              <a:rPr lang="it-IT" sz="1600" b="1" dirty="0"/>
              <a:t> ago)</a:t>
            </a:r>
          </a:p>
        </p:txBody>
      </p:sp>
      <p:pic>
        <p:nvPicPr>
          <p:cNvPr id="10244" name="Picture 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209800"/>
            <a:ext cx="17907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CasellaDiTesto 37"/>
          <p:cNvSpPr txBox="1"/>
          <p:nvPr/>
        </p:nvSpPr>
        <p:spPr>
          <a:xfrm>
            <a:off x="4191000" y="2209800"/>
            <a:ext cx="334327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it-IT" sz="1400" b="1" dirty="0" err="1"/>
              <a:t>Average</a:t>
            </a:r>
            <a:r>
              <a:rPr lang="it-IT" sz="1400" b="1" dirty="0"/>
              <a:t> </a:t>
            </a:r>
            <a:r>
              <a:rPr lang="it-IT" sz="1400" b="1" dirty="0" err="1"/>
              <a:t>by</a:t>
            </a:r>
            <a:r>
              <a:rPr lang="it-IT" sz="1400" b="1" dirty="0"/>
              <a:t> </a:t>
            </a:r>
            <a:r>
              <a:rPr lang="it-IT" sz="1400" b="1" dirty="0" err="1"/>
              <a:t>V.Lubicz</a:t>
            </a:r>
            <a:r>
              <a:rPr lang="it-IT" sz="1400" b="1" dirty="0"/>
              <a:t> in </a:t>
            </a:r>
            <a:r>
              <a:rPr lang="it-IT" sz="1400" b="1" dirty="0" err="1"/>
              <a:t>PoS</a:t>
            </a:r>
            <a:r>
              <a:rPr lang="it-IT" sz="1400" b="1" dirty="0"/>
              <a:t> Lattice09</a:t>
            </a:r>
          </a:p>
          <a:p>
            <a:pPr algn="r">
              <a:defRPr/>
            </a:pPr>
            <a:r>
              <a:rPr lang="it-IT" sz="1400" b="1" dirty="0">
                <a:solidFill>
                  <a:schemeClr val="bg1">
                    <a:lumMod val="50000"/>
                  </a:schemeClr>
                </a:solidFill>
              </a:rPr>
              <a:t>(1004.3473)</a:t>
            </a:r>
          </a:p>
        </p:txBody>
      </p:sp>
      <p:pic>
        <p:nvPicPr>
          <p:cNvPr id="10246" name="Picture 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3352800"/>
            <a:ext cx="3686175" cy="1266825"/>
          </a:xfrm>
          <a:prstGeom prst="rect">
            <a:avLst/>
          </a:prstGeom>
          <a:noFill/>
          <a:ln w="25400">
            <a:solidFill>
              <a:srgbClr val="006600"/>
            </a:solidFill>
            <a:miter lim="800000"/>
            <a:headEnd/>
            <a:tailEnd/>
          </a:ln>
        </p:spPr>
      </p:pic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2057400" y="4800600"/>
            <a:ext cx="5791200" cy="2062103"/>
          </a:xfrm>
          <a:prstGeom prst="rect">
            <a:avLst/>
          </a:prstGeom>
          <a:solidFill>
            <a:srgbClr val="CCFFFF"/>
          </a:solidFill>
          <a:ln w="2540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600" b="1" dirty="0">
                <a:solidFill>
                  <a:srgbClr val="C00000"/>
                </a:solidFill>
              </a:rPr>
              <a:t>NEWS:</a:t>
            </a:r>
          </a:p>
          <a:p>
            <a:pPr>
              <a:defRPr/>
            </a:pPr>
            <a:r>
              <a:rPr lang="it-IT" sz="1600" b="1" dirty="0" err="1"/>
              <a:t>Brod&amp;Gorbahn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>
                <a:solidFill>
                  <a:schemeClr val="bg1">
                    <a:lumMod val="50000"/>
                  </a:schemeClr>
                </a:solidFill>
              </a:rPr>
              <a:t>(1007.0684)</a:t>
            </a:r>
            <a:r>
              <a:rPr lang="it-IT" sz="1600" b="1" dirty="0">
                <a:solidFill>
                  <a:srgbClr val="0000FF"/>
                </a:solidFill>
              </a:rPr>
              <a:t>: </a:t>
            </a:r>
            <a:r>
              <a:rPr lang="it-IT" sz="1600" b="1" dirty="0">
                <a:solidFill>
                  <a:srgbClr val="C00000"/>
                </a:solidFill>
              </a:rPr>
              <a:t>NNLO QCD </a:t>
            </a:r>
            <a:r>
              <a:rPr lang="it-IT" sz="1600" b="1" dirty="0" err="1">
                <a:solidFill>
                  <a:srgbClr val="C00000"/>
                </a:solidFill>
              </a:rPr>
              <a:t>analysis</a:t>
            </a:r>
            <a:r>
              <a:rPr lang="it-IT" sz="1600" b="1" dirty="0">
                <a:solidFill>
                  <a:srgbClr val="C00000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of</a:t>
            </a:r>
            <a:r>
              <a:rPr lang="it-IT" sz="1600" b="1" dirty="0">
                <a:solidFill>
                  <a:srgbClr val="0000FF"/>
                </a:solidFill>
              </a:rPr>
              <a:t> the charm-top </a:t>
            </a:r>
            <a:r>
              <a:rPr lang="it-IT" sz="1600" b="1" dirty="0" err="1">
                <a:solidFill>
                  <a:srgbClr val="0000FF"/>
                </a:solidFill>
              </a:rPr>
              <a:t>contribution</a:t>
            </a:r>
            <a:r>
              <a:rPr lang="it-IT" sz="1600" b="1" dirty="0">
                <a:solidFill>
                  <a:srgbClr val="0000FF"/>
                </a:solidFill>
              </a:rPr>
              <a:t> in box </a:t>
            </a:r>
            <a:r>
              <a:rPr lang="it-IT" sz="1600" b="1" dirty="0" err="1">
                <a:solidFill>
                  <a:srgbClr val="0000FF"/>
                </a:solidFill>
              </a:rPr>
              <a:t>diagrams</a:t>
            </a:r>
            <a:endParaRPr lang="it-IT" sz="1600" b="1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it-IT" sz="1600" b="1" dirty="0">
                <a:solidFill>
                  <a:srgbClr val="0000FF"/>
                </a:solidFill>
              </a:rPr>
              <a:t>(</a:t>
            </a:r>
            <a:r>
              <a:rPr lang="it-IT" sz="1600" b="1" dirty="0"/>
              <a:t>3%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C00000"/>
                </a:solidFill>
              </a:rPr>
              <a:t>enhancement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of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latin typeface="Symbol" pitchFamily="18" charset="2"/>
              </a:rPr>
              <a:t>e</a:t>
            </a:r>
            <a:r>
              <a:rPr lang="it-IT" sz="1600" b="1" baseline="-25000" dirty="0" err="1"/>
              <a:t>K</a:t>
            </a:r>
            <a:r>
              <a:rPr lang="it-IT" sz="1600" b="1" dirty="0">
                <a:solidFill>
                  <a:srgbClr val="0000FF"/>
                </a:solidFill>
              </a:rPr>
              <a:t>)</a:t>
            </a:r>
          </a:p>
          <a:p>
            <a:pPr>
              <a:defRPr/>
            </a:pPr>
            <a:endParaRPr lang="it-IT" sz="1600" b="1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it-IT" sz="1600" b="1" dirty="0">
                <a:solidFill>
                  <a:srgbClr val="C00000"/>
                </a:solidFill>
              </a:rPr>
              <a:t>NEXT FUTURE:</a:t>
            </a:r>
          </a:p>
          <a:p>
            <a:pPr>
              <a:defRPr/>
            </a:pPr>
            <a:r>
              <a:rPr lang="it-IT" sz="1600" b="1" dirty="0" err="1">
                <a:solidFill>
                  <a:srgbClr val="0000FF"/>
                </a:solidFill>
              </a:rPr>
              <a:t>Further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few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percents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could</a:t>
            </a:r>
            <a:r>
              <a:rPr lang="it-IT" sz="1600" b="1" dirty="0">
                <a:solidFill>
                  <a:srgbClr val="0000FF"/>
                </a:solidFill>
              </a:rPr>
              <a:t> come </a:t>
            </a:r>
            <a:r>
              <a:rPr lang="it-IT" sz="1600" b="1" dirty="0" err="1">
                <a:solidFill>
                  <a:srgbClr val="0000FF"/>
                </a:solidFill>
              </a:rPr>
              <a:t>from</a:t>
            </a:r>
            <a:r>
              <a:rPr lang="it-IT" sz="1600" b="1" dirty="0">
                <a:solidFill>
                  <a:srgbClr val="0000FF"/>
                </a:solidFill>
              </a:rPr>
              <a:t> dimension-8 </a:t>
            </a:r>
            <a:r>
              <a:rPr lang="it-IT" sz="1600" b="1" dirty="0" err="1">
                <a:solidFill>
                  <a:srgbClr val="0000FF"/>
                </a:solidFill>
              </a:rPr>
              <a:t>operators</a:t>
            </a:r>
            <a:r>
              <a:rPr lang="it-IT" sz="1600" b="1" dirty="0">
                <a:solidFill>
                  <a:srgbClr val="0000FF"/>
                </a:solidFill>
              </a:rPr>
              <a:t>: ~</a:t>
            </a:r>
            <a:r>
              <a:rPr lang="it-IT" sz="1600" b="1" dirty="0"/>
              <a:t>m</a:t>
            </a:r>
            <a:r>
              <a:rPr lang="it-IT" sz="1600" b="1" baseline="-25000" dirty="0"/>
              <a:t>K</a:t>
            </a:r>
            <a:r>
              <a:rPr lang="it-IT" sz="1600" b="1" baseline="30000" dirty="0"/>
              <a:t>2</a:t>
            </a:r>
            <a:r>
              <a:rPr lang="it-IT" sz="1600" b="1" dirty="0"/>
              <a:t>/m</a:t>
            </a:r>
            <a:r>
              <a:rPr lang="it-IT" sz="1600" b="1" baseline="-25000" dirty="0"/>
              <a:t>c</a:t>
            </a:r>
            <a:r>
              <a:rPr lang="it-IT" sz="1600" b="1" baseline="30000" dirty="0"/>
              <a:t>2</a:t>
            </a:r>
            <a:r>
              <a:rPr lang="it-IT" sz="1600" b="1" baseline="30000" dirty="0">
                <a:solidFill>
                  <a:srgbClr val="0000FF"/>
                </a:solidFill>
              </a:rPr>
              <a:t> </a:t>
            </a:r>
            <a:r>
              <a:rPr lang="it-IT" sz="1600" b="1" dirty="0" err="1">
                <a:solidFill>
                  <a:srgbClr val="0000FF"/>
                </a:solidFill>
              </a:rPr>
              <a:t>corrections</a:t>
            </a:r>
            <a:r>
              <a:rPr lang="it-IT" sz="1600" b="1" dirty="0">
                <a:solidFill>
                  <a:srgbClr val="0000FF"/>
                </a:solidFill>
              </a:rPr>
              <a:t> </a:t>
            </a:r>
            <a:r>
              <a:rPr lang="it-IT" sz="1600" b="1" dirty="0"/>
              <a:t>(</a:t>
            </a:r>
            <a:r>
              <a:rPr lang="it-IT" sz="1600" b="1" dirty="0" err="1"/>
              <a:t>calculation</a:t>
            </a:r>
            <a:r>
              <a:rPr lang="it-IT" sz="1600" b="1" dirty="0"/>
              <a:t> in progress)</a:t>
            </a:r>
          </a:p>
        </p:txBody>
      </p:sp>
      <p:sp>
        <p:nvSpPr>
          <p:cNvPr id="10248" name="Text Box 4"/>
          <p:cNvSpPr txBox="1">
            <a:spLocks noChangeArrowheads="1"/>
          </p:cNvSpPr>
          <p:nvPr/>
        </p:nvSpPr>
        <p:spPr bwMode="auto">
          <a:xfrm>
            <a:off x="4257675" y="17463"/>
            <a:ext cx="466725" cy="461962"/>
          </a:xfrm>
          <a:prstGeom prst="rect">
            <a:avLst/>
          </a:prstGeom>
          <a:solidFill>
            <a:srgbClr val="FFFFDD"/>
          </a:solidFill>
          <a:ln w="3175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CC0000"/>
                </a:solidFill>
                <a:latin typeface="Symbol" pitchFamily="18" charset="2"/>
              </a:rPr>
              <a:t>e</a:t>
            </a:r>
            <a:r>
              <a:rPr lang="it-IT" sz="2400" b="1" baseline="-25000">
                <a:solidFill>
                  <a:srgbClr val="CC0000"/>
                </a:solidFill>
              </a:rPr>
              <a:t>K</a:t>
            </a:r>
          </a:p>
        </p:txBody>
      </p:sp>
      <p:pic>
        <p:nvPicPr>
          <p:cNvPr id="10249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10250" name="AutoShape 18" descr="https://hal.roma3.infn.it/foswiki/pub/UTfit/repository/latest/images/pull_sm_Epskfit1-small.jpg"/>
          <p:cNvSpPr>
            <a:spLocks noChangeAspect="1" noChangeArrowheads="1"/>
          </p:cNvSpPr>
          <p:nvPr/>
        </p:nvSpPr>
        <p:spPr bwMode="auto">
          <a:xfrm>
            <a:off x="155575" y="-1965325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251" name="AutoShape 20" descr="https://hal.roma3.infn.it/foswiki/pub/UTfit/repository/latest/images/pull_sm_Epskfit1-small.jpg"/>
          <p:cNvSpPr>
            <a:spLocks noChangeAspect="1" noChangeArrowheads="1"/>
          </p:cNvSpPr>
          <p:nvPr/>
        </p:nvSpPr>
        <p:spPr bwMode="auto">
          <a:xfrm>
            <a:off x="155575" y="-1965325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9"/>
          <p:cNvSpPr txBox="1">
            <a:spLocks noChangeArrowheads="1"/>
          </p:cNvSpPr>
          <p:nvPr/>
        </p:nvSpPr>
        <p:spPr bwMode="auto">
          <a:xfrm>
            <a:off x="2641600" y="5257800"/>
            <a:ext cx="3784600" cy="1323975"/>
          </a:xfrm>
          <a:prstGeom prst="rect">
            <a:avLst/>
          </a:prstGeom>
          <a:solidFill>
            <a:srgbClr val="CCFFCC"/>
          </a:solidFill>
          <a:ln w="317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600" b="1">
                <a:solidFill>
                  <a:srgbClr val="0000CC"/>
                </a:solidFill>
              </a:rPr>
              <a:t>The </a:t>
            </a:r>
            <a:r>
              <a:rPr lang="it-IT" sz="1600" b="1">
                <a:solidFill>
                  <a:srgbClr val="CC0000"/>
                </a:solidFill>
              </a:rPr>
              <a:t>indirect determination </a:t>
            </a:r>
            <a:r>
              <a:rPr lang="it-IT" sz="1600" b="1">
                <a:solidFill>
                  <a:srgbClr val="0000CC"/>
                </a:solidFill>
              </a:rPr>
              <a:t>of </a:t>
            </a:r>
            <a:r>
              <a:rPr lang="it-IT" sz="1600" b="1"/>
              <a:t>sin(2</a:t>
            </a:r>
            <a:r>
              <a:rPr lang="it-IT" sz="1600" b="1">
                <a:latin typeface="Symbol" pitchFamily="18" charset="2"/>
              </a:rPr>
              <a:t>b)</a:t>
            </a:r>
            <a:endParaRPr lang="it-IT" sz="1600" b="1">
              <a:solidFill>
                <a:srgbClr val="0000CC"/>
              </a:solidFill>
            </a:endParaRPr>
          </a:p>
          <a:p>
            <a:pPr algn="ctr"/>
            <a:r>
              <a:rPr lang="it-IT" sz="1600" b="1">
                <a:solidFill>
                  <a:srgbClr val="0000CC"/>
                </a:solidFill>
              </a:rPr>
              <a:t>turns out to be at </a:t>
            </a:r>
            <a:r>
              <a:rPr lang="en-US" sz="1600" b="1">
                <a:cs typeface="Arial" charset="0"/>
              </a:rPr>
              <a:t>~</a:t>
            </a:r>
            <a:r>
              <a:rPr lang="it-IT" sz="1600" b="1"/>
              <a:t>2.6 </a:t>
            </a:r>
            <a:r>
              <a:rPr lang="it-IT" sz="1600" b="1">
                <a:latin typeface="Symbol" pitchFamily="18" charset="2"/>
              </a:rPr>
              <a:t>s</a:t>
            </a:r>
            <a:endParaRPr lang="it-IT" sz="1600" b="1">
              <a:solidFill>
                <a:srgbClr val="0000CC"/>
              </a:solidFill>
              <a:latin typeface="Symbol" pitchFamily="18" charset="2"/>
            </a:endParaRPr>
          </a:p>
          <a:p>
            <a:pPr algn="ctr"/>
            <a:r>
              <a:rPr lang="it-IT" sz="1600" b="1">
                <a:solidFill>
                  <a:srgbClr val="0000CC"/>
                </a:solidFill>
              </a:rPr>
              <a:t>from the </a:t>
            </a:r>
            <a:r>
              <a:rPr lang="it-IT" sz="1600" b="1">
                <a:solidFill>
                  <a:srgbClr val="CC0000"/>
                </a:solidFill>
              </a:rPr>
              <a:t>experimental measurement</a:t>
            </a:r>
          </a:p>
          <a:p>
            <a:pPr algn="ctr"/>
            <a:r>
              <a:rPr lang="it-IT" sz="1600" b="1">
                <a:solidFill>
                  <a:srgbClr val="0000FF"/>
                </a:solidFill>
              </a:rPr>
              <a:t>(the theory error in the extraction</a:t>
            </a:r>
          </a:p>
          <a:p>
            <a:pPr algn="ctr"/>
            <a:r>
              <a:rPr lang="it-IT" sz="1600" b="1">
                <a:solidFill>
                  <a:srgbClr val="0000FF"/>
                </a:solidFill>
              </a:rPr>
              <a:t>from </a:t>
            </a:r>
            <a:r>
              <a:rPr lang="it-IT" sz="1600" b="1"/>
              <a:t>B→ J</a:t>
            </a:r>
            <a:r>
              <a:rPr lang="it-IT" sz="1600" b="1" baseline="-25000">
                <a:latin typeface="Symbol" pitchFamily="18" charset="2"/>
              </a:rPr>
              <a:t>y</a:t>
            </a:r>
            <a:r>
              <a:rPr lang="it-IT" sz="1600" b="1"/>
              <a:t> K</a:t>
            </a:r>
            <a:r>
              <a:rPr lang="it-IT" sz="1600" b="1" baseline="-25000"/>
              <a:t>S</a:t>
            </a:r>
            <a:r>
              <a:rPr lang="it-IT" sz="1600" b="1"/>
              <a:t> </a:t>
            </a:r>
            <a:r>
              <a:rPr lang="it-IT" sz="1600" b="1">
                <a:solidFill>
                  <a:srgbClr val="0000FF"/>
                </a:solidFill>
              </a:rPr>
              <a:t>is well under control)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57675" y="17463"/>
            <a:ext cx="954088" cy="461962"/>
          </a:xfrm>
          <a:prstGeom prst="rect">
            <a:avLst/>
          </a:prstGeom>
          <a:solidFill>
            <a:srgbClr val="FFFFDD"/>
          </a:solidFill>
          <a:ln w="3175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rgbClr val="CC0000"/>
                </a:solidFill>
                <a:latin typeface="+mj-lt"/>
              </a:rPr>
              <a:t>sin</a:t>
            </a:r>
            <a:r>
              <a:rPr lang="it-IT" sz="2400" b="1" dirty="0">
                <a:solidFill>
                  <a:srgbClr val="CC0000"/>
                </a:solidFill>
                <a:latin typeface="Symbol" pitchFamily="18" charset="2"/>
              </a:rPr>
              <a:t>2b</a:t>
            </a:r>
            <a:endParaRPr lang="it-IT" sz="2400" b="1" baseline="-25000" dirty="0">
              <a:solidFill>
                <a:srgbClr val="CC0000"/>
              </a:solidFill>
            </a:endParaRPr>
          </a:p>
        </p:txBody>
      </p:sp>
      <p:pic>
        <p:nvPicPr>
          <p:cNvPr id="11268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pic>
        <p:nvPicPr>
          <p:cNvPr id="1126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990600"/>
            <a:ext cx="4343400" cy="4154488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1219200" cy="628650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257675" y="17463"/>
            <a:ext cx="1174750" cy="461962"/>
          </a:xfrm>
          <a:prstGeom prst="rect">
            <a:avLst/>
          </a:prstGeom>
          <a:solidFill>
            <a:srgbClr val="FFFFDD"/>
          </a:solidFill>
          <a:ln w="3175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rgbClr val="CC0000"/>
                </a:solidFill>
                <a:latin typeface="+mj-lt"/>
              </a:rPr>
              <a:t>B</a:t>
            </a:r>
            <a:r>
              <a:rPr lang="it-IT" sz="2400" b="1" dirty="0">
                <a:solidFill>
                  <a:srgbClr val="CC0000"/>
                </a:solidFill>
                <a:latin typeface="Arial"/>
                <a:cs typeface="Arial"/>
              </a:rPr>
              <a:t>→</a:t>
            </a:r>
            <a:r>
              <a:rPr lang="it-IT" sz="2400" b="1" dirty="0">
                <a:solidFill>
                  <a:srgbClr val="CC0000"/>
                </a:solidFill>
                <a:latin typeface="+mj-lt"/>
              </a:rPr>
              <a:t> </a:t>
            </a:r>
            <a:r>
              <a:rPr lang="it-IT" sz="2400" b="1" dirty="0">
                <a:solidFill>
                  <a:srgbClr val="CC0000"/>
                </a:solidFill>
                <a:latin typeface="Symbol" pitchFamily="18" charset="2"/>
              </a:rPr>
              <a:t>t n</a:t>
            </a:r>
            <a:endParaRPr lang="it-IT" sz="2400" b="1" baseline="-25000" dirty="0">
              <a:solidFill>
                <a:srgbClr val="CC0000"/>
              </a:solidFill>
              <a:latin typeface="Symbol" pitchFamily="18" charset="2"/>
            </a:endParaRPr>
          </a:p>
        </p:txBody>
      </p:sp>
      <p:grpSp>
        <p:nvGrpSpPr>
          <p:cNvPr id="13" name="Gruppo 12"/>
          <p:cNvGrpSpPr/>
          <p:nvPr/>
        </p:nvGrpSpPr>
        <p:grpSpPr>
          <a:xfrm>
            <a:off x="0" y="2438400"/>
            <a:ext cx="6248576" cy="3657838"/>
            <a:chOff x="0" y="1600200"/>
            <a:chExt cx="6248576" cy="3657838"/>
          </a:xfrm>
        </p:grpSpPr>
        <p:sp>
          <p:nvSpPr>
            <p:cNvPr id="12290" name="CasellaDiTesto 9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3348038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0000FF"/>
                  </a:solidFill>
                </a:rPr>
                <a:t>The experimental state of the art</a:t>
              </a:r>
            </a:p>
          </p:txBody>
        </p:sp>
        <p:sp>
          <p:nvSpPr>
            <p:cNvPr id="12291" name="Text Box 7"/>
            <p:cNvSpPr txBox="1">
              <a:spLocks noChangeArrowheads="1"/>
            </p:cNvSpPr>
            <p:nvPr/>
          </p:nvSpPr>
          <p:spPr bwMode="auto">
            <a:xfrm>
              <a:off x="109538" y="1600200"/>
              <a:ext cx="3814762" cy="1477963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b="1"/>
                <a:t>BR(B</a:t>
              </a:r>
              <a:r>
                <a:rPr lang="it-IT" b="1">
                  <a:cs typeface="Arial" charset="0"/>
                </a:rPr>
                <a:t>→</a:t>
              </a:r>
              <a:r>
                <a:rPr lang="it-IT" b="1"/>
                <a:t> </a:t>
              </a:r>
              <a:r>
                <a:rPr lang="it-IT" b="1">
                  <a:latin typeface="Symbol" pitchFamily="18" charset="2"/>
                </a:rPr>
                <a:t>t n)</a:t>
              </a:r>
              <a:r>
                <a:rPr lang="it-IT" b="1" baseline="-25000"/>
                <a:t>SM</a:t>
              </a:r>
              <a:r>
                <a:rPr lang="it-IT" b="1"/>
                <a:t> = (0.805</a:t>
              </a:r>
              <a:r>
                <a:rPr lang="en-US" b="1">
                  <a:cs typeface="Arial" charset="0"/>
                </a:rPr>
                <a:t>±0.071)•10</a:t>
              </a:r>
              <a:r>
                <a:rPr lang="en-US" b="1" baseline="30000">
                  <a:cs typeface="Arial" charset="0"/>
                </a:rPr>
                <a:t>-4</a:t>
              </a:r>
              <a:endParaRPr lang="it-IT" b="1" baseline="30000">
                <a:solidFill>
                  <a:srgbClr val="0000FF"/>
                </a:solidFill>
                <a:cs typeface="Arial" charset="0"/>
              </a:endParaRPr>
            </a:p>
            <a:p>
              <a:pPr algn="ctr"/>
              <a:r>
                <a:rPr lang="it-IT" b="1">
                  <a:solidFill>
                    <a:srgbClr val="5F5F5F"/>
                  </a:solidFill>
                </a:rPr>
                <a:t>[UTfit, update of 0908.3470]</a:t>
              </a:r>
              <a:endParaRPr lang="it-IT" b="1">
                <a:solidFill>
                  <a:srgbClr val="0000FF"/>
                </a:solidFill>
              </a:endParaRPr>
            </a:p>
            <a:p>
              <a:pPr algn="ctr"/>
              <a:r>
                <a:rPr lang="it-IT" b="1">
                  <a:solidFill>
                    <a:srgbClr val="0000FF"/>
                  </a:solidFill>
                </a:rPr>
                <a:t>turns out to be </a:t>
              </a:r>
              <a:r>
                <a:rPr lang="it-IT" b="1">
                  <a:solidFill>
                    <a:srgbClr val="CC0000"/>
                  </a:solidFill>
                </a:rPr>
                <a:t>smaller</a:t>
              </a:r>
              <a:r>
                <a:rPr lang="it-IT" b="1">
                  <a:solidFill>
                    <a:srgbClr val="0000FF"/>
                  </a:solidFill>
                </a:rPr>
                <a:t> by </a:t>
              </a:r>
              <a:r>
                <a:rPr lang="en-US" b="1">
                  <a:cs typeface="Arial" charset="0"/>
                </a:rPr>
                <a:t>~</a:t>
              </a:r>
              <a:r>
                <a:rPr lang="it-IT" b="1">
                  <a:cs typeface="Arial" charset="0"/>
                </a:rPr>
                <a:t>3</a:t>
              </a:r>
              <a:r>
                <a:rPr lang="it-IT" b="1"/>
                <a:t>.2 </a:t>
              </a:r>
              <a:r>
                <a:rPr lang="it-IT" b="1">
                  <a:latin typeface="Symbol" pitchFamily="18" charset="2"/>
                </a:rPr>
                <a:t>s</a:t>
              </a:r>
              <a:endParaRPr lang="it-IT" b="1">
                <a:solidFill>
                  <a:srgbClr val="0000FF"/>
                </a:solidFill>
                <a:latin typeface="Symbol" pitchFamily="18" charset="2"/>
              </a:endParaRPr>
            </a:p>
            <a:p>
              <a:pPr algn="ctr"/>
              <a:r>
                <a:rPr lang="it-IT" b="1">
                  <a:solidFill>
                    <a:srgbClr val="0000FF"/>
                  </a:solidFill>
                </a:rPr>
                <a:t>than the experimental value</a:t>
              </a:r>
            </a:p>
            <a:p>
              <a:pPr algn="ctr"/>
              <a:r>
                <a:rPr lang="it-IT" b="1"/>
                <a:t>BR(B→ </a:t>
              </a:r>
              <a:r>
                <a:rPr lang="it-IT" b="1">
                  <a:latin typeface="Symbol" pitchFamily="18" charset="2"/>
                </a:rPr>
                <a:t>t n</a:t>
              </a:r>
              <a:r>
                <a:rPr lang="it-IT" b="1"/>
                <a:t>)</a:t>
              </a:r>
              <a:r>
                <a:rPr lang="it-IT" b="1" baseline="-25000"/>
                <a:t>exp</a:t>
              </a:r>
              <a:r>
                <a:rPr lang="it-IT" b="1"/>
                <a:t> = (1.72</a:t>
              </a:r>
              <a:r>
                <a:rPr lang="en-US" b="1"/>
                <a:t>±0.28)•10</a:t>
              </a:r>
              <a:r>
                <a:rPr lang="en-US" b="1" baseline="30000"/>
                <a:t>-4</a:t>
              </a:r>
              <a:r>
                <a:rPr lang="it-IT"/>
                <a:t> </a:t>
              </a:r>
              <a:endParaRPr lang="it-IT" b="1">
                <a:solidFill>
                  <a:srgbClr val="0000FF"/>
                </a:solidFill>
              </a:endParaRPr>
            </a:p>
          </p:txBody>
        </p:sp>
        <p:sp>
          <p:nvSpPr>
            <p:cNvPr id="14" name="Freccia circolare a sinistra 13"/>
            <p:cNvSpPr/>
            <p:nvPr/>
          </p:nvSpPr>
          <p:spPr>
            <a:xfrm>
              <a:off x="3687763" y="2819400"/>
              <a:ext cx="655637" cy="685800"/>
            </a:xfrm>
            <a:prstGeom prst="curvedLeftArrow">
              <a:avLst>
                <a:gd name="adj1" fmla="val 25000"/>
                <a:gd name="adj2" fmla="val 52326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9" name="CasellaDiTesto 8"/>
            <p:cNvSpPr txBox="1"/>
            <p:nvPr/>
          </p:nvSpPr>
          <p:spPr>
            <a:xfrm>
              <a:off x="0" y="3657600"/>
              <a:ext cx="3505200" cy="16004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it-IT" sz="1400" b="1" dirty="0" err="1">
                  <a:solidFill>
                    <a:srgbClr val="006666"/>
                  </a:solidFill>
                </a:rPr>
                <a:t>BaBar</a:t>
              </a:r>
              <a:r>
                <a:rPr lang="it-IT" sz="1400" b="1" dirty="0">
                  <a:solidFill>
                    <a:srgbClr val="006666"/>
                  </a:solidFill>
                </a:rPr>
                <a:t> </a:t>
              </a:r>
              <a:r>
                <a:rPr lang="it-IT" sz="1400" b="1" dirty="0" err="1">
                  <a:solidFill>
                    <a:srgbClr val="006666"/>
                  </a:solidFill>
                </a:rPr>
                <a:t>Semileptonic</a:t>
              </a:r>
              <a:r>
                <a:rPr lang="it-IT" sz="1400" b="1" dirty="0">
                  <a:solidFill>
                    <a:srgbClr val="006666"/>
                  </a:solidFill>
                </a:rPr>
                <a:t> </a:t>
              </a:r>
              <a:r>
                <a:rPr lang="it-IT" sz="1400" b="1" dirty="0" err="1">
                  <a:solidFill>
                    <a:srgbClr val="006666"/>
                  </a:solidFill>
                </a:rPr>
                <a:t>tag</a:t>
              </a:r>
              <a:r>
                <a:rPr lang="it-IT" sz="1400" b="1" dirty="0">
                  <a:solidFill>
                    <a:srgbClr val="006666"/>
                  </a:solidFill>
                </a:rPr>
                <a:t> </a:t>
              </a: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</a:rPr>
                <a:t>(0912.2453)</a:t>
              </a:r>
            </a:p>
            <a:p>
              <a:pPr>
                <a:defRPr/>
              </a:pPr>
              <a:r>
                <a:rPr lang="it-IT" sz="1400" b="1" dirty="0" err="1">
                  <a:solidFill>
                    <a:srgbClr val="006666"/>
                  </a:solidFill>
                </a:rPr>
                <a:t>BaBar</a:t>
              </a:r>
              <a:r>
                <a:rPr lang="it-IT" sz="1400" b="1" dirty="0">
                  <a:solidFill>
                    <a:srgbClr val="006666"/>
                  </a:solidFill>
                </a:rPr>
                <a:t> </a:t>
              </a:r>
              <a:r>
                <a:rPr lang="it-IT" sz="1400" b="1" dirty="0" err="1">
                  <a:solidFill>
                    <a:srgbClr val="006666"/>
                  </a:solidFill>
                </a:rPr>
                <a:t>Hadronic</a:t>
              </a:r>
              <a:r>
                <a:rPr lang="it-IT" sz="1400" b="1" dirty="0">
                  <a:solidFill>
                    <a:srgbClr val="006666"/>
                  </a:solidFill>
                </a:rPr>
                <a:t> </a:t>
              </a:r>
              <a:r>
                <a:rPr lang="it-IT" sz="1400" b="1" dirty="0" err="1">
                  <a:solidFill>
                    <a:srgbClr val="006666"/>
                  </a:solidFill>
                </a:rPr>
                <a:t>tag</a:t>
              </a:r>
              <a:r>
                <a:rPr lang="it-IT" sz="1400" b="1" dirty="0"/>
                <a:t>  </a:t>
              </a: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</a:rPr>
                <a:t>(0708.2260)</a:t>
              </a:r>
            </a:p>
            <a:p>
              <a:pPr>
                <a:defRPr/>
              </a:pP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r>
                <a:rPr lang="it-IT" sz="1400" b="1" dirty="0" smtClean="0">
                  <a:solidFill>
                    <a:srgbClr val="C00000"/>
                  </a:solidFill>
                </a:rPr>
                <a:t>[</a:t>
              </a:r>
              <a:r>
                <a:rPr lang="it-IT" sz="1400" b="1" dirty="0" err="1">
                  <a:solidFill>
                    <a:srgbClr val="C00000"/>
                  </a:solidFill>
                </a:rPr>
                <a:t>new</a:t>
              </a:r>
              <a:r>
                <a:rPr lang="it-IT" sz="1400" b="1" dirty="0">
                  <a:solidFill>
                    <a:srgbClr val="C00000"/>
                  </a:solidFill>
                </a:rPr>
                <a:t> </a:t>
              </a:r>
              <a:r>
                <a:rPr lang="it-IT" sz="1400" b="1" dirty="0" err="1">
                  <a:solidFill>
                    <a:srgbClr val="C00000"/>
                  </a:solidFill>
                </a:rPr>
                <a:t>result</a:t>
              </a:r>
              <a:r>
                <a:rPr lang="it-IT" sz="1400" b="1" dirty="0">
                  <a:solidFill>
                    <a:srgbClr val="C00000"/>
                  </a:solidFill>
                </a:rPr>
                <a:t> </a:t>
              </a:r>
              <a:r>
                <a:rPr lang="it-IT" sz="1400" b="1" dirty="0" err="1">
                  <a:solidFill>
                    <a:srgbClr val="C00000"/>
                  </a:solidFill>
                </a:rPr>
                <a:t>is</a:t>
              </a:r>
              <a:r>
                <a:rPr lang="it-IT" sz="1400" b="1" dirty="0">
                  <a:solidFill>
                    <a:srgbClr val="C00000"/>
                  </a:solidFill>
                </a:rPr>
                <a:t> </a:t>
              </a:r>
              <a:r>
                <a:rPr lang="it-IT" sz="1400" b="1" dirty="0" err="1" smtClean="0">
                  <a:solidFill>
                    <a:srgbClr val="C00000"/>
                  </a:solidFill>
                </a:rPr>
                <a:t>available</a:t>
              </a:r>
              <a:r>
                <a:rPr lang="it-IT" sz="1400" b="1" dirty="0" smtClean="0">
                  <a:solidFill>
                    <a:srgbClr val="C00000"/>
                  </a:solidFill>
                </a:rPr>
                <a:t> </a:t>
              </a:r>
              <a:r>
                <a:rPr lang="it-IT" sz="1400" b="1" dirty="0" err="1" smtClean="0">
                  <a:solidFill>
                    <a:srgbClr val="C00000"/>
                  </a:solidFill>
                </a:rPr>
                <a:t>since</a:t>
              </a:r>
              <a:r>
                <a:rPr lang="it-IT" sz="1400" b="1" dirty="0" smtClean="0">
                  <a:solidFill>
                    <a:srgbClr val="C00000"/>
                  </a:solidFill>
                </a:rPr>
                <a:t> ICHEP10          (</a:t>
              </a:r>
              <a:r>
                <a:rPr lang="it-IT" sz="1400" b="1" dirty="0" err="1" smtClean="0">
                  <a:solidFill>
                    <a:srgbClr val="C00000"/>
                  </a:solidFill>
                </a:rPr>
                <a:t>already</a:t>
              </a:r>
              <a:r>
                <a:rPr lang="it-IT" sz="1400" b="1" dirty="0" smtClean="0">
                  <a:solidFill>
                    <a:srgbClr val="C00000"/>
                  </a:solidFill>
                </a:rPr>
                <a:t> </a:t>
              </a:r>
              <a:r>
                <a:rPr lang="it-IT" sz="1400" b="1" dirty="0" err="1" smtClean="0">
                  <a:solidFill>
                    <a:srgbClr val="C00000"/>
                  </a:solidFill>
                </a:rPr>
                <a:t>included</a:t>
              </a:r>
              <a:r>
                <a:rPr lang="it-IT" sz="1400" b="1" dirty="0" smtClean="0">
                  <a:solidFill>
                    <a:srgbClr val="C00000"/>
                  </a:solidFill>
                </a:rPr>
                <a:t>)]</a:t>
              </a:r>
              <a:endParaRPr lang="it-IT" sz="1400" b="1" dirty="0">
                <a:solidFill>
                  <a:srgbClr val="C00000"/>
                </a:solidFill>
              </a:endParaRPr>
            </a:p>
            <a:p>
              <a:pPr>
                <a:defRPr/>
              </a:pPr>
              <a:endParaRPr lang="it-IT" sz="1400" b="1" dirty="0">
                <a:solidFill>
                  <a:srgbClr val="C00000"/>
                </a:solidFill>
              </a:endParaRPr>
            </a:p>
            <a:p>
              <a:pPr>
                <a:defRPr/>
              </a:pPr>
              <a:r>
                <a:rPr lang="it-IT" sz="1400" b="1" dirty="0">
                  <a:solidFill>
                    <a:srgbClr val="7030A0"/>
                  </a:solidFill>
                </a:rPr>
                <a:t>Belle </a:t>
              </a:r>
              <a:r>
                <a:rPr lang="it-IT" sz="1400" b="1" dirty="0" err="1">
                  <a:solidFill>
                    <a:srgbClr val="7030A0"/>
                  </a:solidFill>
                </a:rPr>
                <a:t>Semileptonic</a:t>
              </a:r>
              <a:r>
                <a:rPr lang="it-IT" sz="1400" b="1" dirty="0">
                  <a:solidFill>
                    <a:srgbClr val="7030A0"/>
                  </a:solidFill>
                </a:rPr>
                <a:t> </a:t>
              </a:r>
              <a:r>
                <a:rPr lang="it-IT" sz="1400" b="1" dirty="0" err="1">
                  <a:solidFill>
                    <a:srgbClr val="7030A0"/>
                  </a:solidFill>
                </a:rPr>
                <a:t>tag</a:t>
              </a:r>
              <a:r>
                <a:rPr lang="it-IT" sz="1400" b="1" dirty="0"/>
                <a:t> (</a:t>
              </a: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</a:rPr>
                <a:t>1006.4201)</a:t>
              </a:r>
            </a:p>
            <a:p>
              <a:pPr>
                <a:defRPr/>
              </a:pPr>
              <a:r>
                <a:rPr lang="it-IT" sz="1400" b="1" dirty="0">
                  <a:solidFill>
                    <a:srgbClr val="7030A0"/>
                  </a:solidFill>
                </a:rPr>
                <a:t>Belle </a:t>
              </a:r>
              <a:r>
                <a:rPr lang="it-IT" sz="1400" b="1" dirty="0" err="1">
                  <a:solidFill>
                    <a:srgbClr val="7030A0"/>
                  </a:solidFill>
                </a:rPr>
                <a:t>Hadronic</a:t>
              </a:r>
              <a:r>
                <a:rPr lang="it-IT" sz="1400" b="1" dirty="0">
                  <a:solidFill>
                    <a:srgbClr val="7030A0"/>
                  </a:solidFill>
                </a:rPr>
                <a:t> </a:t>
              </a:r>
              <a:r>
                <a:rPr lang="it-IT" sz="1400" b="1" dirty="0" err="1">
                  <a:solidFill>
                    <a:srgbClr val="7030A0"/>
                  </a:solidFill>
                </a:rPr>
                <a:t>tag</a:t>
              </a:r>
              <a:r>
                <a:rPr lang="it-IT" sz="1400" b="1" dirty="0"/>
                <a:t> </a:t>
              </a: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</a:rPr>
                <a:t>(</a:t>
              </a:r>
              <a:r>
                <a:rPr lang="it-IT" sz="1400" b="1" dirty="0" err="1">
                  <a:solidFill>
                    <a:schemeClr val="bg1">
                      <a:lumMod val="50000"/>
                    </a:schemeClr>
                  </a:solidFill>
                </a:rPr>
                <a:t>hep-ex</a:t>
              </a:r>
              <a:r>
                <a:rPr lang="it-IT" sz="1400" b="1" dirty="0">
                  <a:solidFill>
                    <a:schemeClr val="bg1">
                      <a:lumMod val="50000"/>
                    </a:schemeClr>
                  </a:solidFill>
                </a:rPr>
                <a:t>/0604018)</a:t>
              </a:r>
            </a:p>
          </p:txBody>
        </p:sp>
        <p:sp>
          <p:nvSpPr>
            <p:cNvPr id="12299" name="CasellaDiTesto 12"/>
            <p:cNvSpPr txBox="1">
              <a:spLocks noChangeArrowheads="1"/>
            </p:cNvSpPr>
            <p:nvPr/>
          </p:nvSpPr>
          <p:spPr bwMode="auto">
            <a:xfrm>
              <a:off x="2962100" y="4648200"/>
              <a:ext cx="32864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b="1" dirty="0">
                  <a:solidFill>
                    <a:srgbClr val="C00000"/>
                  </a:solidFill>
                </a:rPr>
                <a:t> </a:t>
              </a:r>
              <a:r>
                <a:rPr lang="it-IT" sz="1400" b="1" dirty="0">
                  <a:solidFill>
                    <a:srgbClr val="C00000"/>
                  </a:solidFill>
                </a:rPr>
                <a:t>[full data set </a:t>
              </a:r>
              <a:r>
                <a:rPr lang="it-IT" sz="1400" b="1" dirty="0" err="1">
                  <a:solidFill>
                    <a:srgbClr val="C00000"/>
                  </a:solidFill>
                </a:rPr>
                <a:t>analysis</a:t>
              </a:r>
              <a:r>
                <a:rPr lang="it-IT" sz="1400" b="1" dirty="0">
                  <a:solidFill>
                    <a:srgbClr val="C00000"/>
                  </a:solidFill>
                </a:rPr>
                <a:t> </a:t>
              </a:r>
              <a:r>
                <a:rPr lang="it-IT" sz="1400" b="1" dirty="0" err="1">
                  <a:solidFill>
                    <a:srgbClr val="C00000"/>
                  </a:solidFill>
                </a:rPr>
                <a:t>is</a:t>
              </a:r>
              <a:r>
                <a:rPr lang="it-IT" sz="1400" b="1" dirty="0">
                  <a:solidFill>
                    <a:srgbClr val="C00000"/>
                  </a:solidFill>
                </a:rPr>
                <a:t> on the </a:t>
              </a:r>
              <a:r>
                <a:rPr lang="it-IT" sz="1400" b="1" dirty="0" smtClean="0">
                  <a:solidFill>
                    <a:srgbClr val="C00000"/>
                  </a:solidFill>
                </a:rPr>
                <a:t>way]</a:t>
              </a:r>
              <a:endParaRPr lang="it-IT" sz="1400" dirty="0"/>
            </a:p>
          </p:txBody>
        </p:sp>
      </p:grpSp>
      <p:pic>
        <p:nvPicPr>
          <p:cNvPr id="12300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24450" y="990600"/>
            <a:ext cx="3714750" cy="36957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1">
      <a:dk1>
        <a:srgbClr val="000000"/>
      </a:dk1>
      <a:lt1>
        <a:srgbClr val="FFFFFF"/>
      </a:lt1>
      <a:dk2>
        <a:srgbClr val="000000"/>
      </a:dk2>
      <a:lt2>
        <a:srgbClr val="779F92"/>
      </a:lt2>
      <a:accent1>
        <a:srgbClr val="33CCCC"/>
      </a:accent1>
      <a:accent2>
        <a:srgbClr val="9DC2D7"/>
      </a:accent2>
      <a:accent3>
        <a:srgbClr val="FFFFFF"/>
      </a:accent3>
      <a:accent4>
        <a:srgbClr val="000000"/>
      </a:accent4>
      <a:accent5>
        <a:srgbClr val="ADE2E2"/>
      </a:accent5>
      <a:accent6>
        <a:srgbClr val="8EB0C3"/>
      </a:accent6>
      <a:hlink>
        <a:srgbClr val="006666"/>
      </a:hlink>
      <a:folHlink>
        <a:srgbClr val="CCCCFF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3344</TotalTime>
  <Words>1823</Words>
  <Application>Microsoft Office PowerPoint</Application>
  <PresentationFormat>Presentazione su schermo (4:3)</PresentationFormat>
  <Paragraphs>355</Paragraphs>
  <Slides>28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28</vt:i4>
      </vt:variant>
    </vt:vector>
  </HeadingPairs>
  <TitlesOfParts>
    <vt:vector size="32" baseType="lpstr">
      <vt:lpstr>Pixel</vt:lpstr>
      <vt:lpstr>Equation</vt:lpstr>
      <vt:lpstr>Equazione</vt:lpstr>
      <vt:lpstr>Microsoft Equation 3.0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 Cecilia Tarantino</dc:creator>
  <cp:lastModifiedBy>bus</cp:lastModifiedBy>
  <cp:revision>675</cp:revision>
  <dcterms:created xsi:type="dcterms:W3CDTF">2007-05-08T10:59:22Z</dcterms:created>
  <dcterms:modified xsi:type="dcterms:W3CDTF">2010-10-11T09:52:01Z</dcterms:modified>
</cp:coreProperties>
</file>