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3" r:id="rId26"/>
    <p:sldId id="286" r:id="rId27"/>
    <p:sldId id="290" r:id="rId28"/>
    <p:sldId id="289" r:id="rId29"/>
    <p:sldId id="287" r:id="rId30"/>
    <p:sldId id="285" r:id="rId31"/>
    <p:sldId id="288" r:id="rId32"/>
    <p:sldId id="291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0033CC"/>
    <a:srgbClr val="0000FF"/>
    <a:srgbClr val="CCFFFF"/>
    <a:srgbClr val="CC0099"/>
    <a:srgbClr val="000099"/>
    <a:srgbClr val="66FFFF"/>
    <a:srgbClr val="FF0066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8349" autoAdjust="0"/>
  </p:normalViewPr>
  <p:slideViewPr>
    <p:cSldViewPr>
      <p:cViewPr>
        <p:scale>
          <a:sx n="66" d="100"/>
          <a:sy n="66" d="100"/>
        </p:scale>
        <p:origin x="-6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C2C7-8576-4B66-8906-4AF8E874ECB2}" type="datetimeFigureOut">
              <a:rPr lang="it-IT" smtClean="0"/>
              <a:pPr/>
              <a:t>12/10/2010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E33F-E7E6-4545-ABEF-35F2058220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7EBC-DD39-4C35-A03C-D944DB4019A7}" type="slidenum">
              <a:rPr lang="it-IT"/>
              <a:pPr/>
              <a:t>27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5122" y="8684518"/>
            <a:ext cx="2971261" cy="4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286527-3CAC-460B-87C5-187D9013D6BB}" type="slidenum">
              <a:rPr lang="en-GB" sz="1200"/>
              <a:pPr algn="r"/>
              <a:t>30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HQ&amp;L10, LNF 11-15 </a:t>
            </a:r>
            <a:r>
              <a:rPr lang="it-IT" dirty="0" err="1" smtClean="0"/>
              <a:t>October</a:t>
            </a:r>
            <a:r>
              <a:rPr lang="it-IT" dirty="0" smtClean="0"/>
              <a:t>,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Monica Pepe - INFN Perugia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0" y="6589861"/>
            <a:ext cx="2590800" cy="268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HQ&amp;L10, LNF 11-15 </a:t>
            </a:r>
            <a:r>
              <a:rPr lang="it-IT" dirty="0" err="1" smtClean="0"/>
              <a:t>October</a:t>
            </a:r>
            <a:r>
              <a:rPr lang="it-IT" dirty="0" smtClean="0"/>
              <a:t>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5992" y="6617245"/>
            <a:ext cx="1522512" cy="196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617245"/>
            <a:ext cx="25908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HQ&amp;L10, LNF 11-15 </a:t>
            </a:r>
            <a:r>
              <a:rPr lang="it-IT" dirty="0" err="1" smtClean="0"/>
              <a:t>October</a:t>
            </a:r>
            <a:r>
              <a:rPr lang="it-IT" dirty="0" smtClean="0"/>
              <a:t>,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47864" y="6617245"/>
            <a:ext cx="252792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Monica Pepe - INFN Perugia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585992" y="6689253"/>
            <a:ext cx="1522512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 descr="logoINFN_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8" name="Immagine 7" descr="NA4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00000" y="0"/>
            <a:ext cx="1046321" cy="71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A62_ne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8400" y="836712"/>
            <a:ext cx="1238400" cy="1662625"/>
          </a:xfrm>
          <a:prstGeom prst="rect">
            <a:avLst/>
          </a:prstGeom>
        </p:spPr>
      </p:pic>
      <p:pic>
        <p:nvPicPr>
          <p:cNvPr id="5" name="Immagine 4" descr="hql10poster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r="-579" b="27852"/>
          <a:stretch>
            <a:fillRect/>
          </a:stretch>
        </p:blipFill>
        <p:spPr>
          <a:xfrm>
            <a:off x="1188000" y="0"/>
            <a:ext cx="6732000" cy="68924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241920" y="6381328"/>
            <a:ext cx="2610000" cy="450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88000" y="5140800"/>
            <a:ext cx="6696000" cy="17424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 dirty="0">
                <a:solidFill>
                  <a:srgbClr val="F9F9F9"/>
                </a:solidFill>
              </a:rPr>
              <a:t>Monica Pepe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1800" b="1" dirty="0">
                <a:solidFill>
                  <a:srgbClr val="F9F9F9"/>
                </a:solidFill>
              </a:rPr>
              <a:t>INFN Perugia</a:t>
            </a:r>
          </a:p>
          <a:p>
            <a:pPr algn="ctr">
              <a:spcBef>
                <a:spcPct val="40000"/>
              </a:spcBef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on behalf of the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NA48/2 Collaboration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66CCFF"/>
                </a:solidFill>
              </a:rPr>
              <a:t>(Cambridge, CERN, Chicago, </a:t>
            </a:r>
            <a:r>
              <a:rPr lang="en-US" sz="1600" dirty="0" err="1" smtClean="0">
                <a:solidFill>
                  <a:srgbClr val="66CCFF"/>
                </a:solidFill>
              </a:rPr>
              <a:t>Dubna</a:t>
            </a:r>
            <a:r>
              <a:rPr lang="en-US" sz="1600" dirty="0" smtClean="0">
                <a:solidFill>
                  <a:srgbClr val="66CCFF"/>
                </a:solidFill>
              </a:rPr>
              <a:t>, </a:t>
            </a:r>
            <a:r>
              <a:rPr lang="en-US" sz="1600" dirty="0" err="1" smtClean="0">
                <a:solidFill>
                  <a:srgbClr val="66CCFF"/>
                </a:solidFill>
              </a:rPr>
              <a:t>Edimburgh</a:t>
            </a:r>
            <a:r>
              <a:rPr lang="en-US" sz="1600" dirty="0" smtClean="0">
                <a:solidFill>
                  <a:srgbClr val="66CCFF"/>
                </a:solidFill>
              </a:rPr>
              <a:t>,  Ferrara, Firenze, Mainz, Northwestern, Perugia, Pisa, </a:t>
            </a:r>
            <a:r>
              <a:rPr lang="en-US" sz="1600" dirty="0" err="1" smtClean="0">
                <a:solidFill>
                  <a:srgbClr val="66CCFF"/>
                </a:solidFill>
              </a:rPr>
              <a:t>Saclay</a:t>
            </a:r>
            <a:r>
              <a:rPr lang="en-US" sz="1600" dirty="0" smtClean="0">
                <a:solidFill>
                  <a:srgbClr val="66CCFF"/>
                </a:solidFill>
              </a:rPr>
              <a:t>, Siegen, Torino, Vienna )</a:t>
            </a:r>
            <a:endParaRPr lang="it-IT" sz="16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800" b="1" dirty="0">
              <a:solidFill>
                <a:srgbClr val="FFFF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87624" y="2420888"/>
            <a:ext cx="6678000" cy="1746000"/>
          </a:xfrm>
          <a:prstGeom prst="rect">
            <a:avLst/>
          </a:prstGeom>
          <a:solidFill>
            <a:srgbClr val="002060"/>
          </a:solidFill>
          <a:ln w="38100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2743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Precision measurements 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of </a:t>
            </a:r>
          </a:p>
          <a:p>
            <a:pPr algn="ctr"/>
            <a:r>
              <a:rPr lang="en-US" sz="3600" b="1" dirty="0" err="1" smtClean="0">
                <a:solidFill>
                  <a:schemeClr val="bg1">
                    <a:lumMod val="75000"/>
                  </a:schemeClr>
                </a:solidFill>
              </a:rPr>
              <a:t>Kaon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1">
                    <a:lumMod val="75000"/>
                  </a:schemeClr>
                </a:solidFill>
              </a:rPr>
              <a:t>radiative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decays in NA48/2 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sym typeface="Symbol" pitchFamily="18" charset="2"/>
            </a:endParaRPr>
          </a:p>
        </p:txBody>
      </p:sp>
      <p:pic>
        <p:nvPicPr>
          <p:cNvPr id="9" name="Immagine 8" descr="Fondazione_cd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8400" y="2564904"/>
            <a:ext cx="1243013" cy="385763"/>
          </a:xfrm>
          <a:prstGeom prst="rect">
            <a:avLst/>
          </a:prstGeom>
        </p:spPr>
      </p:pic>
      <p:pic>
        <p:nvPicPr>
          <p:cNvPr id="10" name="Immagine 9" descr="NA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8400" y="1"/>
            <a:ext cx="1238400" cy="847913"/>
          </a:xfrm>
          <a:prstGeom prst="rect">
            <a:avLst/>
          </a:prstGeom>
        </p:spPr>
      </p:pic>
      <p:pic>
        <p:nvPicPr>
          <p:cNvPr id="11" name="Immagine 10" descr="logoINFN_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4800" y="0"/>
            <a:ext cx="7308000" cy="716400"/>
          </a:xfrm>
          <a:prstGeom prst="rect">
            <a:avLst/>
          </a:prstGeom>
          <a:solidFill>
            <a:srgbClr val="009999"/>
          </a:solidFill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NA48/2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 Measurement technique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86" r="-1568" b="1820"/>
          <a:stretch>
            <a:fillRect/>
          </a:stretch>
        </p:blipFill>
        <p:spPr bwMode="auto">
          <a:xfrm>
            <a:off x="4644008" y="764704"/>
            <a:ext cx="44844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92696"/>
            <a:ext cx="48966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100000"/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HIGH STATISTICS</a:t>
            </a:r>
            <a:endParaRPr lang="en-US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buSzPct val="100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~ </a:t>
            </a:r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smtClean="0">
                <a:solidFill>
                  <a:srgbClr val="FF0000"/>
                </a:solidFill>
              </a:rPr>
              <a:t>Million </a:t>
            </a:r>
            <a:r>
              <a:rPr lang="en-US" b="1" dirty="0">
                <a:solidFill>
                  <a:srgbClr val="FF0000"/>
                </a:solidFill>
              </a:rPr>
              <a:t>reconstructed events </a:t>
            </a:r>
          </a:p>
          <a:p>
            <a:pPr eaLnBrk="0" hangingPunct="0">
              <a:buSzPct val="60000"/>
              <a:defRPr/>
            </a:pPr>
            <a:r>
              <a:rPr lang="en-US" b="1" dirty="0">
                <a:solidFill>
                  <a:schemeClr val="tx1"/>
                </a:solidFill>
              </a:rPr>
              <a:t>   (the full number is used for the CPV </a:t>
            </a:r>
          </a:p>
          <a:p>
            <a:pPr eaLnBrk="0" hangingPunct="0">
              <a:buSzPct val="60000"/>
              <a:defRPr/>
            </a:pPr>
            <a:r>
              <a:rPr lang="en-US" b="1" dirty="0">
                <a:solidFill>
                  <a:schemeClr val="tx1"/>
                </a:solidFill>
              </a:rPr>
              <a:t>   measurements)</a:t>
            </a:r>
          </a:p>
          <a:p>
            <a:pPr eaLnBrk="0" hangingPunct="0">
              <a:buSzPct val="60000"/>
              <a:defRPr/>
            </a:pPr>
            <a:endParaRPr lang="en-US" sz="1000" b="1" dirty="0">
              <a:solidFill>
                <a:schemeClr val="tx1"/>
              </a:solidFill>
            </a:endParaRPr>
          </a:p>
          <a:p>
            <a:pPr eaLnBrk="0" hangingPunct="0">
              <a:buSzPct val="100000"/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en-US" sz="18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a cut on W [0.2, 0.9] and on </a:t>
            </a:r>
          </a:p>
          <a:p>
            <a:pPr eaLnBrk="0" hangingPunct="0">
              <a:buSzPct val="60000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E</a:t>
            </a:r>
            <a:r>
              <a:rPr lang="el-GR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ll Times New Roman" pitchFamily="18" charset="0"/>
              </a:rPr>
              <a:t>γ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ll 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l Times New Roman" pitchFamily="18" charset="0"/>
              </a:rPr>
              <a:t>&gt;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5GeV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still </a:t>
            </a:r>
            <a:r>
              <a:rPr lang="en-US" b="1" dirty="0">
                <a:solidFill>
                  <a:srgbClr val="FF0000"/>
                </a:solidFill>
              </a:rPr>
              <a:t>600 k events left </a:t>
            </a:r>
          </a:p>
          <a:p>
            <a:pPr eaLnBrk="0" hangingPunct="0">
              <a:buSzPct val="60000"/>
              <a:defRPr/>
            </a:pPr>
            <a:r>
              <a:rPr lang="en-US" b="1" dirty="0">
                <a:solidFill>
                  <a:srgbClr val="FF0000"/>
                </a:solidFill>
              </a:rPr>
              <a:t>   in the region M</a:t>
            </a:r>
            <a:r>
              <a:rPr lang="en-US" b="1" baseline="-25000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± </a:t>
            </a:r>
            <a:r>
              <a:rPr lang="en-US" b="1" dirty="0">
                <a:solidFill>
                  <a:srgbClr val="FF0000"/>
                </a:solidFill>
              </a:rPr>
              <a:t>10 </a:t>
            </a:r>
            <a:r>
              <a:rPr lang="en-US" b="1" dirty="0" err="1">
                <a:solidFill>
                  <a:srgbClr val="FF0000"/>
                </a:solidFill>
              </a:rPr>
              <a:t>MeV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</a:p>
          <a:p>
            <a:pPr eaLnBrk="0" hangingPunct="0">
              <a:buSzPct val="60000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measurement of DE and INT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fraction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36512" y="3284984"/>
            <a:ext cx="62646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</a:rPr>
              <a:t>FIT TECHNIQUE</a:t>
            </a:r>
            <a:endParaRPr lang="en-GB" sz="20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660066"/>
                </a:solidFill>
              </a:rPr>
              <a:t> </a:t>
            </a:r>
            <a:r>
              <a:rPr lang="en-GB" b="1" dirty="0" smtClean="0">
                <a:solidFill>
                  <a:srgbClr val="660066"/>
                </a:solidFill>
              </a:rPr>
              <a:t>Fitting conditions</a:t>
            </a:r>
          </a:p>
          <a:p>
            <a:pPr lvl="1">
              <a:buFont typeface="Arial" pitchFamily="-111" charset="0"/>
              <a:buChar char="•"/>
            </a:pPr>
            <a:r>
              <a:rPr lang="en-GB" sz="2000" dirty="0" smtClean="0"/>
              <a:t> </a:t>
            </a:r>
            <a:r>
              <a:rPr lang="en-GB" b="1" dirty="0" smtClean="0"/>
              <a:t>0.2 &lt; W &lt; 0.9  &amp;  T</a:t>
            </a:r>
            <a:r>
              <a:rPr lang="en-GB" b="1" baseline="30000" dirty="0" smtClean="0"/>
              <a:t>*</a:t>
            </a:r>
            <a:r>
              <a:rPr lang="en-GB" b="1" baseline="-25000" dirty="0" smtClean="0">
                <a:latin typeface="Symbol" pitchFamily="-111" charset="2"/>
                <a:ea typeface="Symbol" pitchFamily="-111" charset="2"/>
                <a:cs typeface="Symbol" pitchFamily="-111" charset="2"/>
              </a:rPr>
              <a:t>p </a:t>
            </a:r>
            <a:r>
              <a:rPr lang="en-GB" b="1" dirty="0" smtClean="0"/>
              <a:t>&lt; 80 </a:t>
            </a:r>
            <a:r>
              <a:rPr lang="en-GB" b="1" dirty="0" err="1" smtClean="0"/>
              <a:t>MeV</a:t>
            </a:r>
            <a:r>
              <a:rPr lang="en-GB" b="1" dirty="0" smtClean="0"/>
              <a:t> </a:t>
            </a:r>
            <a:endParaRPr lang="en-US" b="1" dirty="0" smtClean="0"/>
          </a:p>
          <a:p>
            <a:pPr lvl="1">
              <a:buFont typeface="Arial" pitchFamily="-111" charset="0"/>
              <a:buChar char="•"/>
            </a:pPr>
            <a:r>
              <a:rPr lang="en-US" b="1" dirty="0" smtClean="0"/>
              <a:t> </a:t>
            </a:r>
            <a:r>
              <a:rPr lang="en-GB" b="1" dirty="0" err="1" smtClean="0"/>
              <a:t>E</a:t>
            </a:r>
            <a:r>
              <a:rPr lang="en-GB" b="1" baseline="-25000" dirty="0" err="1" smtClean="0"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  <a:r>
              <a:rPr lang="en-GB" b="1" baseline="-25000" dirty="0" err="1" smtClean="0"/>
              <a:t>min</a:t>
            </a:r>
            <a:r>
              <a:rPr lang="en-GB" b="1" dirty="0" smtClean="0"/>
              <a:t> &gt; 5 </a:t>
            </a:r>
            <a:r>
              <a:rPr lang="en-GB" b="1" dirty="0" err="1" smtClean="0"/>
              <a:t>GeV</a:t>
            </a:r>
            <a:endParaRPr lang="en-GB" b="1" dirty="0" smtClean="0"/>
          </a:p>
          <a:p>
            <a:pPr lvl="1">
              <a:buFont typeface="Arial" pitchFamily="-111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14 bins in the fit to enhance sensitivity to </a:t>
            </a:r>
            <a:r>
              <a:rPr lang="en-US" b="1" dirty="0" smtClean="0">
                <a:solidFill>
                  <a:srgbClr val="FF0066"/>
                </a:solidFill>
              </a:rPr>
              <a:t>INT </a:t>
            </a:r>
            <a:endParaRPr lang="en-GB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660066"/>
                </a:solidFill>
              </a:rPr>
              <a:t> </a:t>
            </a:r>
            <a:r>
              <a:rPr lang="en-GB" b="1" dirty="0" smtClean="0">
                <a:solidFill>
                  <a:srgbClr val="660066"/>
                </a:solidFill>
              </a:rPr>
              <a:t>Extended maximum Likelihood</a:t>
            </a:r>
            <a:endParaRPr lang="en-GB" b="1" dirty="0">
              <a:solidFill>
                <a:srgbClr val="660066"/>
              </a:solidFill>
            </a:endParaRPr>
          </a:p>
          <a:p>
            <a:pPr lvl="1">
              <a:buFont typeface="Arial" pitchFamily="-111" charset="0"/>
              <a:buChar char="•"/>
            </a:pPr>
            <a:r>
              <a:rPr lang="en-GB" sz="2000" dirty="0"/>
              <a:t> </a:t>
            </a:r>
            <a:r>
              <a:rPr lang="en-GB" b="1" dirty="0" smtClean="0"/>
              <a:t>main method</a:t>
            </a:r>
            <a:endParaRPr lang="en-US" b="1" dirty="0"/>
          </a:p>
          <a:p>
            <a:pPr lvl="1">
              <a:buFont typeface="Arial" pitchFamily="-111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correct </a:t>
            </a:r>
            <a:r>
              <a:rPr lang="en-US" b="1" dirty="0"/>
              <a:t>for different </a:t>
            </a:r>
            <a:r>
              <a:rPr lang="en-US" b="1" dirty="0" smtClean="0"/>
              <a:t>acceptances </a:t>
            </a:r>
            <a:r>
              <a:rPr lang="en-US" b="1" dirty="0"/>
              <a:t>using MC 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660066"/>
                </a:solidFill>
              </a:rPr>
              <a:t> </a:t>
            </a:r>
            <a:r>
              <a:rPr lang="en-GB" b="1" dirty="0" smtClean="0">
                <a:solidFill>
                  <a:srgbClr val="660066"/>
                </a:solidFill>
              </a:rPr>
              <a:t>Polynomial fit</a:t>
            </a:r>
          </a:p>
          <a:p>
            <a:pPr lvl="1">
              <a:buFont typeface="Arial" pitchFamily="-111" charset="0"/>
              <a:buChar char="•"/>
            </a:pPr>
            <a:r>
              <a:rPr lang="en-GB" sz="2000" b="1" dirty="0" smtClean="0"/>
              <a:t> </a:t>
            </a:r>
            <a:r>
              <a:rPr lang="en-GB" b="1" dirty="0" smtClean="0"/>
              <a:t>used only as a cross-check</a:t>
            </a:r>
            <a:endParaRPr lang="en-GB" b="1" dirty="0" smtClean="0">
              <a:solidFill>
                <a:srgbClr val="000000"/>
              </a:solidFill>
            </a:endParaRPr>
          </a:p>
          <a:p>
            <a:pPr lvl="1">
              <a:buFont typeface="Arial" pitchFamily="-111" charset="0"/>
              <a:buChar char="•"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0000"/>
                </a:solidFill>
              </a:rPr>
              <a:t>assumes equal </a:t>
            </a:r>
            <a:r>
              <a:rPr lang="en-GB" b="1" dirty="0" smtClean="0">
                <a:solidFill>
                  <a:srgbClr val="333399"/>
                </a:solidFill>
              </a:rPr>
              <a:t>IB</a:t>
            </a:r>
            <a:r>
              <a:rPr lang="en-GB" b="1" dirty="0" smtClean="0">
                <a:solidFill>
                  <a:srgbClr val="000000"/>
                </a:solidFill>
              </a:rPr>
              <a:t>, </a:t>
            </a:r>
            <a:r>
              <a:rPr lang="en-GB" b="1" dirty="0" smtClean="0">
                <a:solidFill>
                  <a:srgbClr val="339933"/>
                </a:solidFill>
              </a:rPr>
              <a:t>DE</a:t>
            </a:r>
            <a:r>
              <a:rPr lang="en-GB" b="1" dirty="0" smtClean="0">
                <a:solidFill>
                  <a:srgbClr val="000000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INT</a:t>
            </a:r>
            <a:r>
              <a:rPr lang="en-GB" b="1" dirty="0" smtClean="0">
                <a:solidFill>
                  <a:srgbClr val="000000"/>
                </a:solidFill>
              </a:rPr>
              <a:t> acceptance </a:t>
            </a:r>
            <a:endParaRPr lang="en-GB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740074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bg1"/>
                </a:solidFill>
              </a:rPr>
              <a:t>Fit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results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548680"/>
            <a:ext cx="824440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prstTxWarp prst="textNoShape">
              <a:avLst/>
            </a:prstTxWarp>
            <a:spAutoFit/>
          </a:bodyPr>
          <a:lstStyle/>
          <a:p>
            <a:endParaRPr lang="en-GB" sz="1000" b="1" dirty="0" smtClean="0">
              <a:solidFill>
                <a:srgbClr val="66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660066"/>
                </a:solidFill>
              </a:rPr>
              <a:t> </a:t>
            </a:r>
            <a:r>
              <a:rPr lang="en-GB" sz="2400" b="1" dirty="0" smtClean="0">
                <a:solidFill>
                  <a:srgbClr val="660066"/>
                </a:solidFill>
              </a:rPr>
              <a:t>Extended maximum Likelihood</a:t>
            </a:r>
          </a:p>
          <a:p>
            <a:endParaRPr lang="en-GB" sz="800" b="1" dirty="0">
              <a:solidFill>
                <a:srgbClr val="660066"/>
              </a:solidFill>
            </a:endParaRPr>
          </a:p>
          <a:p>
            <a:pPr algn="ctr"/>
            <a:r>
              <a:rPr lang="en-GB" sz="2000" b="1" dirty="0" smtClean="0"/>
              <a:t>Data(</a:t>
            </a:r>
            <a:r>
              <a:rPr lang="en-GB" sz="2000" b="1" dirty="0" err="1" smtClean="0"/>
              <a:t>i</a:t>
            </a:r>
            <a:r>
              <a:rPr lang="en-GB" sz="2000" b="1" dirty="0"/>
              <a:t>) = N</a:t>
            </a:r>
            <a:r>
              <a:rPr lang="en-GB" sz="2000" b="1" baseline="-25000" dirty="0"/>
              <a:t>0</a:t>
            </a:r>
            <a:r>
              <a:rPr lang="en-GB" sz="2000" b="1" dirty="0"/>
              <a:t>[</a:t>
            </a:r>
            <a:r>
              <a:rPr lang="en-GB" sz="2000" b="1" dirty="0">
                <a:solidFill>
                  <a:srgbClr val="0000FF"/>
                </a:solidFill>
              </a:rPr>
              <a:t>(1</a:t>
            </a:r>
            <a:r>
              <a:rPr lang="en-GB" sz="2000" b="1" dirty="0">
                <a:solidFill>
                  <a:srgbClr val="0000FF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-a-b</a:t>
            </a:r>
            <a:r>
              <a:rPr lang="en-GB" sz="2000" b="1" dirty="0">
                <a:solidFill>
                  <a:srgbClr val="0000FF"/>
                </a:solidFill>
              </a:rPr>
              <a:t>)</a:t>
            </a:r>
            <a:r>
              <a:rPr lang="en-GB" sz="2000" b="1" dirty="0">
                <a:solidFill>
                  <a:srgbClr val="0000FF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en-GB" sz="2000" b="1" dirty="0">
                <a:solidFill>
                  <a:srgbClr val="0000FF"/>
                </a:solidFill>
              </a:rPr>
              <a:t>MC</a:t>
            </a:r>
            <a:r>
              <a:rPr lang="en-GB" sz="2000" b="1" baseline="-25000" dirty="0">
                <a:solidFill>
                  <a:srgbClr val="0000FF"/>
                </a:solidFill>
              </a:rPr>
              <a:t>IB</a:t>
            </a:r>
            <a:r>
              <a:rPr lang="en-GB" sz="2000" b="1" dirty="0">
                <a:solidFill>
                  <a:srgbClr val="0000FF"/>
                </a:solidFill>
              </a:rPr>
              <a:t>(</a:t>
            </a:r>
            <a:r>
              <a:rPr lang="en-GB" sz="2000" b="1" dirty="0" err="1">
                <a:solidFill>
                  <a:srgbClr val="0000FF"/>
                </a:solidFill>
              </a:rPr>
              <a:t>i</a:t>
            </a:r>
            <a:r>
              <a:rPr lang="en-GB" sz="2000" b="1" dirty="0">
                <a:solidFill>
                  <a:srgbClr val="0000FF"/>
                </a:solidFill>
              </a:rPr>
              <a:t>) </a:t>
            </a:r>
            <a:r>
              <a:rPr lang="en-GB" sz="2000" b="1" dirty="0"/>
              <a:t>+ </a:t>
            </a:r>
            <a:r>
              <a:rPr lang="en-GB" sz="2000" b="1" dirty="0" err="1">
                <a:solidFill>
                  <a:srgbClr val="FF0000"/>
                </a:solidFill>
                <a:latin typeface="Symbol" pitchFamily="-111" charset="2"/>
                <a:ea typeface="Times New Roman" pitchFamily="-111" charset="0"/>
                <a:cs typeface="Times New Roman" pitchFamily="-111" charset="0"/>
              </a:rPr>
              <a:t>a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en-GB" sz="2000" b="1" dirty="0" err="1">
                <a:solidFill>
                  <a:srgbClr val="FF0000"/>
                </a:solidFill>
              </a:rPr>
              <a:t>MC</a:t>
            </a:r>
            <a:r>
              <a:rPr lang="en-GB" sz="2000" b="1" baseline="-25000" dirty="0" err="1">
                <a:solidFill>
                  <a:srgbClr val="FF0000"/>
                </a:solidFill>
              </a:rPr>
              <a:t>INT</a:t>
            </a:r>
            <a:r>
              <a:rPr lang="en-GB" sz="2000" b="1" dirty="0">
                <a:solidFill>
                  <a:srgbClr val="FF0000"/>
                </a:solidFill>
              </a:rPr>
              <a:t>(</a:t>
            </a:r>
            <a:r>
              <a:rPr lang="en-GB" sz="2000" b="1" dirty="0" err="1">
                <a:solidFill>
                  <a:srgbClr val="FF0000"/>
                </a:solidFill>
              </a:rPr>
              <a:t>i</a:t>
            </a:r>
            <a:r>
              <a:rPr lang="en-GB" sz="2000" b="1" dirty="0">
                <a:solidFill>
                  <a:srgbClr val="FF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+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008000"/>
                </a:solidFill>
                <a:latin typeface="Symbol" pitchFamily="-111" charset="2"/>
                <a:ea typeface="Times New Roman" pitchFamily="-111" charset="0"/>
                <a:cs typeface="Times New Roman" pitchFamily="-111" charset="0"/>
              </a:rPr>
              <a:t>b</a:t>
            </a:r>
            <a:r>
              <a:rPr lang="en-GB" sz="2000" b="1" dirty="0" err="1">
                <a:solidFill>
                  <a:srgbClr val="008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en-GB" sz="2000" b="1" dirty="0" err="1">
                <a:solidFill>
                  <a:srgbClr val="008000"/>
                </a:solidFill>
              </a:rPr>
              <a:t>MC</a:t>
            </a:r>
            <a:r>
              <a:rPr lang="en-GB" sz="2000" b="1" baseline="-25000" dirty="0" err="1">
                <a:solidFill>
                  <a:srgbClr val="008000"/>
                </a:solidFill>
              </a:rPr>
              <a:t>DE</a:t>
            </a:r>
            <a:r>
              <a:rPr lang="en-GB" sz="2000" b="1" dirty="0">
                <a:solidFill>
                  <a:srgbClr val="008000"/>
                </a:solidFill>
              </a:rPr>
              <a:t>(</a:t>
            </a:r>
            <a:r>
              <a:rPr lang="en-GB" sz="2000" b="1" dirty="0" err="1">
                <a:solidFill>
                  <a:srgbClr val="008000"/>
                </a:solidFill>
              </a:rPr>
              <a:t>i</a:t>
            </a:r>
            <a:r>
              <a:rPr lang="en-GB" sz="2000" b="1" dirty="0" smtClean="0">
                <a:solidFill>
                  <a:srgbClr val="008000"/>
                </a:solidFill>
              </a:rPr>
              <a:t>)</a:t>
            </a:r>
            <a:r>
              <a:rPr lang="en-GB" sz="2000" b="1" dirty="0" smtClean="0"/>
              <a:t>]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2132856"/>
            <a:ext cx="4860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rgbClr val="660066"/>
                </a:solidFill>
              </a:rPr>
              <a:t> </a:t>
            </a:r>
            <a:r>
              <a:rPr lang="en-US" sz="2000" b="1" dirty="0" smtClean="0"/>
              <a:t>The algorithm assigns </a:t>
            </a:r>
            <a:r>
              <a:rPr lang="en-US" sz="2000" b="1" dirty="0" smtClean="0">
                <a:solidFill>
                  <a:srgbClr val="740074"/>
                </a:solidFill>
              </a:rPr>
              <a:t>weights to  MC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740074"/>
                </a:solidFill>
              </a:rPr>
              <a:t>W</a:t>
            </a:r>
            <a:r>
              <a:rPr lang="en-US" sz="2000" b="1" dirty="0" smtClean="0"/>
              <a:t>  distributions of the 3 components to reproduce data </a:t>
            </a:r>
          </a:p>
          <a:p>
            <a:pPr>
              <a:buClr>
                <a:srgbClr val="660066"/>
              </a:buClr>
            </a:pPr>
            <a:endParaRPr lang="en-GB" sz="800" b="1" dirty="0" smtClean="0">
              <a:solidFill>
                <a:srgbClr val="660066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660066"/>
                </a:solidFill>
              </a:rPr>
              <a:t> </a:t>
            </a:r>
            <a:r>
              <a:rPr lang="en-GB" sz="2000" b="1" dirty="0" smtClean="0"/>
              <a:t>The method relies on the very different  </a:t>
            </a:r>
          </a:p>
          <a:p>
            <a:pPr>
              <a:buClr>
                <a:srgbClr val="660066"/>
              </a:buClr>
            </a:pPr>
            <a:r>
              <a:rPr lang="en-GB" sz="2000" b="1" dirty="0" smtClean="0">
                <a:solidFill>
                  <a:srgbClr val="740074"/>
                </a:solidFill>
              </a:rPr>
              <a:t>W</a:t>
            </a:r>
            <a:r>
              <a:rPr lang="en-GB" sz="2000" b="1" dirty="0" smtClean="0"/>
              <a:t> distributions</a:t>
            </a:r>
            <a:endParaRPr lang="it-IT" sz="2000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5001642" y="1556792"/>
            <a:ext cx="4106862" cy="3786188"/>
            <a:chOff x="5001642" y="1556792"/>
            <a:chExt cx="4106862" cy="3786188"/>
          </a:xfrm>
        </p:grpSpPr>
        <p:grpSp>
          <p:nvGrpSpPr>
            <p:cNvPr id="14" name="Gruppo 13"/>
            <p:cNvGrpSpPr/>
            <p:nvPr/>
          </p:nvGrpSpPr>
          <p:grpSpPr>
            <a:xfrm>
              <a:off x="5001642" y="1556792"/>
              <a:ext cx="4106862" cy="3786188"/>
              <a:chOff x="5001642" y="1556792"/>
              <a:chExt cx="4106862" cy="3786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1642" y="1556792"/>
                <a:ext cx="4106862" cy="3786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7092280" y="4077072"/>
                <a:ext cx="1512168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en-GB" b="1" dirty="0">
                    <a:solidFill>
                      <a:srgbClr val="FF0066"/>
                    </a:solidFill>
                    <a:latin typeface="Symbol" pitchFamily="-111" charset="2"/>
                  </a:rPr>
                  <a:t>c</a:t>
                </a:r>
                <a:r>
                  <a:rPr lang="en-GB" b="1" baseline="30000" dirty="0">
                    <a:solidFill>
                      <a:srgbClr val="FF0066"/>
                    </a:solidFill>
                  </a:rPr>
                  <a:t>2 </a:t>
                </a:r>
                <a:r>
                  <a:rPr lang="en-GB" b="1" dirty="0">
                    <a:solidFill>
                      <a:srgbClr val="FF0066"/>
                    </a:solidFill>
                  </a:rPr>
                  <a:t>= </a:t>
                </a:r>
                <a:r>
                  <a:rPr lang="en-GB" b="1" dirty="0" smtClean="0">
                    <a:solidFill>
                      <a:srgbClr val="FF0066"/>
                    </a:solidFill>
                  </a:rPr>
                  <a:t>14.4/13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None/>
                </a:pPr>
                <a:r>
                  <a:rPr lang="en-GB" b="1" dirty="0" err="1" smtClean="0">
                    <a:solidFill>
                      <a:srgbClr val="FF0066"/>
                    </a:solidFill>
                  </a:rPr>
                  <a:t>prob</a:t>
                </a:r>
                <a:r>
                  <a:rPr lang="en-GB" b="1" dirty="0" smtClean="0">
                    <a:solidFill>
                      <a:srgbClr val="FF0066"/>
                    </a:solidFill>
                  </a:rPr>
                  <a:t> </a:t>
                </a:r>
                <a:r>
                  <a:rPr lang="en-GB" b="1" dirty="0">
                    <a:solidFill>
                      <a:srgbClr val="FF0066"/>
                    </a:solidFill>
                  </a:rPr>
                  <a:t>= 0.35</a:t>
                </a:r>
              </a:p>
            </p:txBody>
          </p:sp>
        </p:grp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6228184" y="1700808"/>
              <a:ext cx="2592288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2000" b="1" dirty="0" smtClean="0">
                  <a:solidFill>
                    <a:srgbClr val="660066"/>
                  </a:solidFill>
                </a:rPr>
                <a:t>NA48/2</a:t>
              </a:r>
              <a:br>
                <a:rPr lang="en-US" sz="2000" b="1" dirty="0" smtClean="0">
                  <a:solidFill>
                    <a:srgbClr val="660066"/>
                  </a:solidFill>
                </a:rPr>
              </a:br>
              <a:r>
                <a:rPr lang="en-US" sz="2000" b="1" dirty="0" smtClean="0">
                  <a:solidFill>
                    <a:srgbClr val="660066"/>
                  </a:solidFill>
                </a:rPr>
                <a:t>Likelihood </a:t>
              </a:r>
              <a:r>
                <a:rPr lang="en-US" sz="2000" b="1" dirty="0">
                  <a:solidFill>
                    <a:srgbClr val="660066"/>
                  </a:solidFill>
                </a:rPr>
                <a:t>residuals</a:t>
              </a: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9552" y="5301208"/>
            <a:ext cx="8136904" cy="1231106"/>
          </a:xfrm>
          <a:prstGeom prst="rect">
            <a:avLst/>
          </a:prstGeom>
          <a:solidFill>
            <a:srgbClr val="FFCCFF">
              <a:alpha val="54000"/>
            </a:srgbClr>
          </a:solidFill>
          <a:ln w="6350" algn="ctr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>
                <a:solidFill>
                  <a:srgbClr val="740074"/>
                </a:solidFill>
              </a:rPr>
              <a:t>Final result ( 2003+2004 data):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err="1">
                <a:solidFill>
                  <a:srgbClr val="006600"/>
                </a:solidFill>
              </a:rPr>
              <a:t>Frac</a:t>
            </a:r>
            <a:r>
              <a:rPr lang="en-US" sz="2000" b="1" dirty="0">
                <a:solidFill>
                  <a:srgbClr val="006600"/>
                </a:solidFill>
              </a:rPr>
              <a:t>(DE)</a:t>
            </a:r>
            <a:r>
              <a:rPr lang="en-US" sz="2000" b="1" baseline="-25000" dirty="0">
                <a:solidFill>
                  <a:srgbClr val="006600"/>
                </a:solidFill>
              </a:rPr>
              <a:t>T</a:t>
            </a:r>
            <a:r>
              <a:rPr lang="en-US" sz="2000" b="1" baseline="-25000" dirty="0">
                <a:solidFill>
                  <a:srgbClr val="006600"/>
                </a:solidFill>
                <a:latin typeface="Arial" pitchFamily="34" charset="0"/>
              </a:rPr>
              <a:t>*</a:t>
            </a:r>
            <a:r>
              <a:rPr lang="el-GR" sz="2000" b="1" baseline="-25000" dirty="0">
                <a:solidFill>
                  <a:srgbClr val="006600"/>
                </a:solidFill>
                <a:cs typeface="Times New Roman" pitchFamily="18" charset="0"/>
              </a:rPr>
              <a:t>π</a:t>
            </a:r>
            <a:r>
              <a:rPr lang="en-US" sz="2000" b="1" baseline="-25000" dirty="0">
                <a:solidFill>
                  <a:srgbClr val="006600"/>
                </a:solidFill>
              </a:rPr>
              <a:t>(0-80)</a:t>
            </a:r>
            <a:r>
              <a:rPr lang="en-US" sz="2000" b="1" baseline="-25000" dirty="0" err="1">
                <a:solidFill>
                  <a:srgbClr val="006600"/>
                </a:solidFill>
              </a:rPr>
              <a:t>MeV</a:t>
            </a:r>
            <a:r>
              <a:rPr lang="en-US" sz="2000" b="1" baseline="-25000" dirty="0">
                <a:solidFill>
                  <a:srgbClr val="006600"/>
                </a:solidFill>
              </a:rPr>
              <a:t>   </a:t>
            </a:r>
            <a:r>
              <a:rPr lang="en-US" sz="2000" b="1" dirty="0">
                <a:solidFill>
                  <a:srgbClr val="006600"/>
                </a:solidFill>
              </a:rPr>
              <a:t>= BR(DE) / </a:t>
            </a:r>
            <a:r>
              <a:rPr lang="en-US" sz="2000" b="1" dirty="0">
                <a:solidFill>
                  <a:srgbClr val="0000FF"/>
                </a:solidFill>
              </a:rPr>
              <a:t>BR(IB)</a:t>
            </a:r>
            <a:r>
              <a:rPr lang="en-US" sz="2000" b="1" dirty="0">
                <a:solidFill>
                  <a:srgbClr val="006600"/>
                </a:solidFill>
              </a:rPr>
              <a:t> = (3.32 ± 0.15</a:t>
            </a:r>
            <a:r>
              <a:rPr lang="en-US" sz="2000" b="1" baseline="-25000" dirty="0">
                <a:solidFill>
                  <a:srgbClr val="006600"/>
                </a:solidFill>
              </a:rPr>
              <a:t>stat </a:t>
            </a:r>
            <a:r>
              <a:rPr lang="en-US" sz="2000" b="1" dirty="0">
                <a:solidFill>
                  <a:srgbClr val="006600"/>
                </a:solidFill>
              </a:rPr>
              <a:t>± </a:t>
            </a:r>
            <a:r>
              <a:rPr lang="en-US" sz="2000" b="1" dirty="0" smtClean="0">
                <a:solidFill>
                  <a:srgbClr val="006600"/>
                </a:solidFill>
              </a:rPr>
              <a:t>0.14</a:t>
            </a:r>
            <a:r>
              <a:rPr lang="en-US" sz="2000" b="1" baseline="-25000" dirty="0" smtClean="0">
                <a:solidFill>
                  <a:srgbClr val="006600"/>
                </a:solidFill>
              </a:rPr>
              <a:t>sys</a:t>
            </a:r>
            <a:r>
              <a:rPr lang="en-US" sz="2000" b="1" dirty="0" smtClean="0">
                <a:solidFill>
                  <a:srgbClr val="006600"/>
                </a:solidFill>
              </a:rPr>
              <a:t>) · 10</a:t>
            </a:r>
            <a:r>
              <a:rPr lang="en-US" sz="2000" b="1" baseline="30000" dirty="0" smtClean="0">
                <a:solidFill>
                  <a:srgbClr val="006600"/>
                </a:solidFill>
              </a:rPr>
              <a:t>-2</a:t>
            </a:r>
            <a:endParaRPr lang="en-US" sz="2000" b="1" baseline="30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 err="1">
                <a:solidFill>
                  <a:srgbClr val="CC0000"/>
                </a:solidFill>
              </a:rPr>
              <a:t>Frac</a:t>
            </a:r>
            <a:r>
              <a:rPr lang="en-US" sz="2000" b="1" dirty="0">
                <a:solidFill>
                  <a:srgbClr val="CC0000"/>
                </a:solidFill>
              </a:rPr>
              <a:t>(INT)</a:t>
            </a:r>
            <a:r>
              <a:rPr lang="en-US" sz="2000" b="1" baseline="-25000" dirty="0">
                <a:solidFill>
                  <a:srgbClr val="CC0000"/>
                </a:solidFill>
              </a:rPr>
              <a:t>T</a:t>
            </a:r>
            <a:r>
              <a:rPr lang="en-US" sz="2000" b="1" baseline="-25000" dirty="0">
                <a:solidFill>
                  <a:srgbClr val="CC0000"/>
                </a:solidFill>
                <a:latin typeface="Arial" pitchFamily="34" charset="0"/>
              </a:rPr>
              <a:t>*</a:t>
            </a:r>
            <a:r>
              <a:rPr lang="el-GR" sz="2000" b="1" baseline="-25000" dirty="0">
                <a:solidFill>
                  <a:srgbClr val="CC0000"/>
                </a:solidFill>
                <a:cs typeface="Times New Roman" pitchFamily="18" charset="0"/>
              </a:rPr>
              <a:t>π</a:t>
            </a:r>
            <a:r>
              <a:rPr lang="en-US" sz="2000" b="1" baseline="-25000" dirty="0">
                <a:solidFill>
                  <a:srgbClr val="CC0000"/>
                </a:solidFill>
              </a:rPr>
              <a:t>(0-80)</a:t>
            </a:r>
            <a:r>
              <a:rPr lang="en-US" sz="2000" b="1" baseline="-25000" dirty="0" err="1">
                <a:solidFill>
                  <a:srgbClr val="CC0000"/>
                </a:solidFill>
              </a:rPr>
              <a:t>MeV</a:t>
            </a:r>
            <a:r>
              <a:rPr lang="en-US" sz="2000" b="1" baseline="-25000" dirty="0">
                <a:solidFill>
                  <a:srgbClr val="CC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= BR(INT) / </a:t>
            </a:r>
            <a:r>
              <a:rPr lang="en-US" sz="2000" b="1" dirty="0">
                <a:solidFill>
                  <a:srgbClr val="0000FF"/>
                </a:solidFill>
              </a:rPr>
              <a:t>BR(IB)</a:t>
            </a:r>
            <a:r>
              <a:rPr lang="en-US" sz="2000" b="1" dirty="0">
                <a:solidFill>
                  <a:srgbClr val="CC0000"/>
                </a:solidFill>
              </a:rPr>
              <a:t> = (-2.35 ± 0.35</a:t>
            </a:r>
            <a:r>
              <a:rPr lang="en-US" sz="2000" b="1" baseline="-25000" dirty="0">
                <a:solidFill>
                  <a:srgbClr val="CC0000"/>
                </a:solidFill>
              </a:rPr>
              <a:t>stat </a:t>
            </a:r>
            <a:r>
              <a:rPr lang="en-US" sz="2000" b="1" dirty="0">
                <a:solidFill>
                  <a:srgbClr val="CC0000"/>
                </a:solidFill>
              </a:rPr>
              <a:t>± </a:t>
            </a:r>
            <a:r>
              <a:rPr lang="en-US" sz="2000" b="1" dirty="0" smtClean="0">
                <a:solidFill>
                  <a:srgbClr val="CC0000"/>
                </a:solidFill>
              </a:rPr>
              <a:t>0.39</a:t>
            </a:r>
            <a:r>
              <a:rPr lang="en-US" sz="2000" b="1" baseline="-25000" dirty="0" smtClean="0">
                <a:solidFill>
                  <a:srgbClr val="CC0000"/>
                </a:solidFill>
              </a:rPr>
              <a:t>sys</a:t>
            </a:r>
            <a:r>
              <a:rPr lang="en-US" sz="2000" b="1" dirty="0" smtClean="0">
                <a:solidFill>
                  <a:srgbClr val="CC0000"/>
                </a:solidFill>
              </a:rPr>
              <a:t>) · 10</a:t>
            </a:r>
            <a:r>
              <a:rPr lang="en-US" sz="2000" b="1" baseline="30000" dirty="0" smtClean="0">
                <a:solidFill>
                  <a:srgbClr val="CC0000"/>
                </a:solidFill>
              </a:rPr>
              <a:t>-2</a:t>
            </a:r>
            <a:endParaRPr lang="en-GB" sz="2000" b="1" baseline="30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5496" y="692696"/>
            <a:ext cx="3600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660066"/>
                </a:solidFill>
              </a:rPr>
              <a:t> Polynomial fit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50" t="-458" r="3654" b="1312"/>
          <a:stretch>
            <a:fillRect/>
          </a:stretch>
        </p:blipFill>
        <p:spPr bwMode="auto">
          <a:xfrm>
            <a:off x="4698007" y="1124744"/>
            <a:ext cx="4410497" cy="41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740074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bg1"/>
                </a:solidFill>
              </a:rPr>
              <a:t>Fit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results</a:t>
            </a:r>
            <a:r>
              <a:rPr lang="it-IT" sz="3600" b="1" dirty="0" smtClean="0">
                <a:solidFill>
                  <a:schemeClr val="bg1"/>
                </a:solidFill>
              </a:rPr>
              <a:t> (</a:t>
            </a:r>
            <a:r>
              <a:rPr lang="it-IT" sz="3600" b="1" dirty="0" err="1" smtClean="0">
                <a:solidFill>
                  <a:schemeClr val="bg1"/>
                </a:solidFill>
              </a:rPr>
              <a:t>cross-check</a:t>
            </a:r>
            <a:r>
              <a:rPr lang="it-IT" sz="3600" b="1" dirty="0" smtClean="0">
                <a:solidFill>
                  <a:schemeClr val="bg1"/>
                </a:solidFill>
              </a:rPr>
              <a:t>)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2281515"/>
            <a:ext cx="49685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40074"/>
              </a:buClr>
              <a:buFont typeface="Wingdings" pitchFamily="2" charset="2"/>
              <a:buChar char="Ø"/>
            </a:pPr>
            <a:r>
              <a:rPr lang="en-GB" sz="2000" b="1" dirty="0" smtClean="0"/>
              <a:t>  Fit the ratio W(Data)/W(</a:t>
            </a:r>
            <a:r>
              <a:rPr lang="en-GB" sz="2000" b="1" dirty="0" smtClean="0">
                <a:solidFill>
                  <a:srgbClr val="0000FF"/>
                </a:solidFill>
              </a:rPr>
              <a:t>MC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IB</a:t>
            </a:r>
            <a:r>
              <a:rPr lang="en-GB" sz="2000" b="1" dirty="0" smtClean="0"/>
              <a:t>) </a:t>
            </a:r>
          </a:p>
          <a:p>
            <a:pPr>
              <a:buClr>
                <a:srgbClr val="740074"/>
              </a:buClr>
            </a:pPr>
            <a:endParaRPr lang="en-GB" sz="800" b="1" dirty="0" smtClean="0"/>
          </a:p>
          <a:p>
            <a:pPr>
              <a:buClr>
                <a:srgbClr val="740074"/>
              </a:buClr>
              <a:buFont typeface="Wingdings" pitchFamily="2" charset="2"/>
              <a:buChar char="Ø"/>
            </a:pPr>
            <a:r>
              <a:rPr lang="en-GB" sz="2000" b="1" dirty="0" smtClean="0"/>
              <a:t>  Assume equal acceptances</a:t>
            </a:r>
          </a:p>
          <a:p>
            <a:pPr>
              <a:buClr>
                <a:srgbClr val="740074"/>
              </a:buClr>
            </a:pPr>
            <a:endParaRPr lang="en-GB" sz="800" b="1" dirty="0" smtClean="0">
              <a:solidFill>
                <a:srgbClr val="000000"/>
              </a:solidFill>
            </a:endParaRPr>
          </a:p>
          <a:p>
            <a:pPr>
              <a:buClr>
                <a:srgbClr val="740074"/>
              </a:buClr>
              <a:buFont typeface="Wingdings" pitchFamily="2" charset="2"/>
              <a:buChar char="Ø"/>
            </a:pPr>
            <a:r>
              <a:rPr lang="en-GB" sz="2000" b="1" dirty="0" smtClean="0"/>
              <a:t>  </a:t>
            </a:r>
            <a:r>
              <a:rPr lang="en-GB" sz="2000" b="1" dirty="0" smtClean="0">
                <a:solidFill>
                  <a:srgbClr val="000000"/>
                </a:solidFill>
              </a:rPr>
              <a:t>Use proper integrals of </a:t>
            </a:r>
            <a:r>
              <a:rPr lang="en-GB" sz="2000" b="1" dirty="0" smtClean="0">
                <a:solidFill>
                  <a:srgbClr val="339933"/>
                </a:solidFill>
              </a:rPr>
              <a:t>DE</a:t>
            </a:r>
            <a:r>
              <a:rPr lang="en-GB" sz="2000" b="1" dirty="0" smtClean="0">
                <a:solidFill>
                  <a:srgbClr val="000000"/>
                </a:solidFill>
              </a:rPr>
              <a:t>/</a:t>
            </a:r>
            <a:r>
              <a:rPr lang="en-GB" sz="2000" b="1" dirty="0" smtClean="0">
                <a:solidFill>
                  <a:srgbClr val="0000CC"/>
                </a:solidFill>
              </a:rPr>
              <a:t>IB</a:t>
            </a:r>
            <a:r>
              <a:rPr lang="en-GB" sz="2000" b="1" dirty="0" smtClean="0">
                <a:solidFill>
                  <a:srgbClr val="000000"/>
                </a:solidFill>
              </a:rPr>
              <a:t> &amp; </a:t>
            </a:r>
            <a:r>
              <a:rPr lang="en-GB" sz="2000" b="1" dirty="0" smtClean="0">
                <a:solidFill>
                  <a:srgbClr val="FF0000"/>
                </a:solidFill>
              </a:rPr>
              <a:t>INT</a:t>
            </a:r>
            <a:r>
              <a:rPr lang="en-GB" sz="2000" b="1" dirty="0" smtClean="0">
                <a:solidFill>
                  <a:srgbClr val="000000"/>
                </a:solidFill>
              </a:rPr>
              <a:t>/</a:t>
            </a:r>
            <a:r>
              <a:rPr lang="en-GB" sz="2000" b="1" dirty="0" smtClean="0">
                <a:solidFill>
                  <a:srgbClr val="0000CC"/>
                </a:solidFill>
              </a:rPr>
              <a:t>IB</a:t>
            </a:r>
          </a:p>
          <a:p>
            <a:pPr>
              <a:buClr>
                <a:srgbClr val="740074"/>
              </a:buClr>
            </a:pPr>
            <a:endParaRPr lang="en-GB" sz="800" b="1" dirty="0" smtClean="0">
              <a:solidFill>
                <a:srgbClr val="0000CC"/>
              </a:solidFill>
            </a:endParaRPr>
          </a:p>
          <a:p>
            <a:pPr>
              <a:buClr>
                <a:srgbClr val="740074"/>
              </a:buClr>
              <a:buFont typeface="Wingdings" pitchFamily="2" charset="2"/>
              <a:buChar char="Ø"/>
            </a:pPr>
            <a:r>
              <a:rPr lang="en-GB" sz="2000" b="1" dirty="0" smtClean="0"/>
              <a:t>  </a:t>
            </a:r>
            <a:r>
              <a:rPr lang="en-GB" sz="2000" b="1" dirty="0" err="1" smtClean="0">
                <a:solidFill>
                  <a:srgbClr val="339933"/>
                </a:solidFill>
              </a:rPr>
              <a:t>Frac</a:t>
            </a:r>
            <a:r>
              <a:rPr lang="en-GB" sz="2000" b="1" dirty="0" smtClean="0">
                <a:solidFill>
                  <a:srgbClr val="339933"/>
                </a:solidFill>
              </a:rPr>
              <a:t>(DE)  </a:t>
            </a:r>
            <a:r>
              <a:rPr lang="en-GB" sz="2000" b="1" dirty="0" smtClean="0"/>
              <a:t>= b </a:t>
            </a:r>
            <a:r>
              <a:rPr lang="en-GB" sz="2000" b="1" dirty="0" smtClean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 </a:t>
            </a:r>
            <a:r>
              <a:rPr lang="en-GB" sz="2000" b="1" dirty="0" smtClean="0"/>
              <a:t>2.27</a:t>
            </a:r>
            <a:r>
              <a:rPr lang="en-GB" sz="2000" b="1" dirty="0" smtClean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en-GB" sz="2000" b="1" dirty="0" smtClean="0"/>
              <a:t>10</a:t>
            </a:r>
            <a:r>
              <a:rPr lang="en-GB" sz="2000" b="1" baseline="30000" dirty="0" smtClean="0"/>
              <a:t>-2</a:t>
            </a:r>
            <a:r>
              <a:rPr lang="en-GB" sz="2000" b="1" dirty="0" smtClean="0"/>
              <a:t>       </a:t>
            </a:r>
          </a:p>
          <a:p>
            <a:pPr>
              <a:buClr>
                <a:srgbClr val="740074"/>
              </a:buClr>
            </a:pPr>
            <a:r>
              <a:rPr lang="en-GB" sz="2000" b="1" dirty="0" smtClean="0">
                <a:solidFill>
                  <a:srgbClr val="FF0000"/>
                </a:solidFill>
              </a:rPr>
              <a:t>     </a:t>
            </a:r>
            <a:r>
              <a:rPr lang="en-GB" sz="2000" b="1" dirty="0" err="1" smtClean="0">
                <a:solidFill>
                  <a:srgbClr val="FF0000"/>
                </a:solidFill>
              </a:rPr>
              <a:t>Frac</a:t>
            </a:r>
            <a:r>
              <a:rPr lang="en-GB" sz="2000" b="1" dirty="0" smtClean="0">
                <a:solidFill>
                  <a:srgbClr val="FF0000"/>
                </a:solidFill>
              </a:rPr>
              <a:t>(INT)</a:t>
            </a:r>
            <a:r>
              <a:rPr lang="en-GB" sz="2000" b="1" dirty="0" smtClean="0"/>
              <a:t>=  a </a:t>
            </a:r>
            <a:r>
              <a:rPr lang="en-GB" sz="2000" b="1" dirty="0" smtClean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 </a:t>
            </a:r>
            <a:r>
              <a:rPr lang="en-GB" sz="2000" b="1" dirty="0" smtClean="0"/>
              <a:t>0.105</a:t>
            </a:r>
            <a:endParaRPr lang="en-US" sz="2000" b="1" dirty="0" smtClean="0"/>
          </a:p>
          <a:p>
            <a:endParaRPr lang="it-IT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9592" y="5301208"/>
            <a:ext cx="7416824" cy="1231106"/>
          </a:xfrm>
          <a:prstGeom prst="rect">
            <a:avLst/>
          </a:prstGeom>
          <a:solidFill>
            <a:srgbClr val="FFCCFF">
              <a:alpha val="54000"/>
            </a:srgbClr>
          </a:solidFill>
          <a:ln w="6350" algn="ctr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>
                <a:solidFill>
                  <a:srgbClr val="740074"/>
                </a:solidFill>
              </a:rPr>
              <a:t>Final result ( 2003+2004 data):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err="1">
                <a:solidFill>
                  <a:srgbClr val="006600"/>
                </a:solidFill>
              </a:rPr>
              <a:t>Frac</a:t>
            </a:r>
            <a:r>
              <a:rPr lang="en-US" sz="2000" b="1" dirty="0">
                <a:solidFill>
                  <a:srgbClr val="006600"/>
                </a:solidFill>
              </a:rPr>
              <a:t>(DE)</a:t>
            </a:r>
            <a:r>
              <a:rPr lang="en-US" sz="2000" b="1" baseline="-25000" dirty="0">
                <a:solidFill>
                  <a:srgbClr val="006600"/>
                </a:solidFill>
              </a:rPr>
              <a:t>T</a:t>
            </a:r>
            <a:r>
              <a:rPr lang="en-US" sz="2000" b="1" baseline="-25000" dirty="0">
                <a:solidFill>
                  <a:srgbClr val="006600"/>
                </a:solidFill>
                <a:latin typeface="Arial" pitchFamily="34" charset="0"/>
              </a:rPr>
              <a:t>*</a:t>
            </a:r>
            <a:r>
              <a:rPr lang="el-GR" sz="2000" b="1" baseline="-25000" dirty="0">
                <a:solidFill>
                  <a:srgbClr val="006600"/>
                </a:solidFill>
                <a:cs typeface="Times New Roman" pitchFamily="18" charset="0"/>
              </a:rPr>
              <a:t>π</a:t>
            </a:r>
            <a:r>
              <a:rPr lang="en-US" sz="2000" b="1" baseline="-25000" dirty="0">
                <a:solidFill>
                  <a:srgbClr val="006600"/>
                </a:solidFill>
              </a:rPr>
              <a:t>(0-80)</a:t>
            </a:r>
            <a:r>
              <a:rPr lang="en-US" sz="2000" b="1" baseline="-25000" dirty="0" err="1">
                <a:solidFill>
                  <a:srgbClr val="006600"/>
                </a:solidFill>
              </a:rPr>
              <a:t>MeV</a:t>
            </a:r>
            <a:r>
              <a:rPr lang="en-US" sz="2000" b="1" baseline="-25000" dirty="0">
                <a:solidFill>
                  <a:srgbClr val="006600"/>
                </a:solidFill>
              </a:rPr>
              <a:t>   </a:t>
            </a:r>
            <a:r>
              <a:rPr lang="en-US" sz="2000" b="1" dirty="0">
                <a:solidFill>
                  <a:srgbClr val="006600"/>
                </a:solidFill>
              </a:rPr>
              <a:t>= BR(DE) / </a:t>
            </a:r>
            <a:r>
              <a:rPr lang="en-US" sz="2000" b="1" dirty="0">
                <a:solidFill>
                  <a:srgbClr val="0000FF"/>
                </a:solidFill>
              </a:rPr>
              <a:t>BR(IB) </a:t>
            </a:r>
            <a:r>
              <a:rPr lang="en-US" sz="2000" b="1" dirty="0">
                <a:solidFill>
                  <a:srgbClr val="006600"/>
                </a:solidFill>
              </a:rPr>
              <a:t>= (</a:t>
            </a:r>
            <a:r>
              <a:rPr lang="en-US" sz="2000" b="1" dirty="0" smtClean="0">
                <a:solidFill>
                  <a:srgbClr val="006600"/>
                </a:solidFill>
              </a:rPr>
              <a:t>3.19 </a:t>
            </a:r>
            <a:r>
              <a:rPr lang="en-US" sz="2000" b="1" dirty="0">
                <a:solidFill>
                  <a:srgbClr val="006600"/>
                </a:solidFill>
              </a:rPr>
              <a:t>± </a:t>
            </a:r>
            <a:r>
              <a:rPr lang="en-US" sz="2000" b="1" dirty="0" smtClean="0">
                <a:solidFill>
                  <a:srgbClr val="006600"/>
                </a:solidFill>
              </a:rPr>
              <a:t>0.16</a:t>
            </a:r>
            <a:r>
              <a:rPr lang="en-US" sz="2000" b="1" baseline="-25000" dirty="0" smtClean="0">
                <a:solidFill>
                  <a:srgbClr val="006600"/>
                </a:solidFill>
              </a:rPr>
              <a:t>stat </a:t>
            </a:r>
            <a:r>
              <a:rPr lang="en-US" sz="2000" b="1" dirty="0" smtClean="0">
                <a:solidFill>
                  <a:srgbClr val="006600"/>
                </a:solidFill>
              </a:rPr>
              <a:t>)·10</a:t>
            </a:r>
            <a:r>
              <a:rPr lang="en-US" sz="2000" b="1" baseline="30000" dirty="0" smtClean="0">
                <a:solidFill>
                  <a:srgbClr val="006600"/>
                </a:solidFill>
              </a:rPr>
              <a:t>-2</a:t>
            </a:r>
            <a:endParaRPr lang="en-US" sz="2000" b="1" baseline="30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 err="1">
                <a:solidFill>
                  <a:srgbClr val="CC0000"/>
                </a:solidFill>
              </a:rPr>
              <a:t>Frac</a:t>
            </a:r>
            <a:r>
              <a:rPr lang="en-US" sz="2000" b="1" dirty="0">
                <a:solidFill>
                  <a:srgbClr val="CC0000"/>
                </a:solidFill>
              </a:rPr>
              <a:t>(INT)</a:t>
            </a:r>
            <a:r>
              <a:rPr lang="en-US" sz="2000" b="1" baseline="-25000" dirty="0">
                <a:solidFill>
                  <a:srgbClr val="CC0000"/>
                </a:solidFill>
              </a:rPr>
              <a:t>T</a:t>
            </a:r>
            <a:r>
              <a:rPr lang="en-US" sz="2000" b="1" baseline="-25000" dirty="0">
                <a:solidFill>
                  <a:srgbClr val="CC0000"/>
                </a:solidFill>
                <a:latin typeface="Arial" pitchFamily="34" charset="0"/>
              </a:rPr>
              <a:t>*</a:t>
            </a:r>
            <a:r>
              <a:rPr lang="el-GR" sz="2000" b="1" baseline="-25000" dirty="0">
                <a:solidFill>
                  <a:srgbClr val="CC0000"/>
                </a:solidFill>
                <a:cs typeface="Times New Roman" pitchFamily="18" charset="0"/>
              </a:rPr>
              <a:t>π</a:t>
            </a:r>
            <a:r>
              <a:rPr lang="en-US" sz="2000" b="1" baseline="-25000" dirty="0">
                <a:solidFill>
                  <a:srgbClr val="CC0000"/>
                </a:solidFill>
              </a:rPr>
              <a:t>(0-80)</a:t>
            </a:r>
            <a:r>
              <a:rPr lang="en-US" sz="2000" b="1" baseline="-25000" dirty="0" err="1">
                <a:solidFill>
                  <a:srgbClr val="CC0000"/>
                </a:solidFill>
              </a:rPr>
              <a:t>MeV</a:t>
            </a:r>
            <a:r>
              <a:rPr lang="en-US" sz="2000" b="1" baseline="-25000" dirty="0">
                <a:solidFill>
                  <a:srgbClr val="CC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= BR(INT) / </a:t>
            </a:r>
            <a:r>
              <a:rPr lang="en-US" sz="2000" b="1" dirty="0">
                <a:solidFill>
                  <a:srgbClr val="0000FF"/>
                </a:solidFill>
              </a:rPr>
              <a:t>BR(IB)</a:t>
            </a:r>
            <a:r>
              <a:rPr lang="en-US" sz="2000" b="1" dirty="0">
                <a:solidFill>
                  <a:srgbClr val="CC0000"/>
                </a:solidFill>
              </a:rPr>
              <a:t> = (-</a:t>
            </a:r>
            <a:r>
              <a:rPr lang="en-US" sz="2000" b="1" dirty="0" smtClean="0">
                <a:solidFill>
                  <a:srgbClr val="CC0000"/>
                </a:solidFill>
              </a:rPr>
              <a:t>2.21 </a:t>
            </a:r>
            <a:r>
              <a:rPr lang="en-US" sz="2000" b="1" dirty="0">
                <a:solidFill>
                  <a:srgbClr val="CC0000"/>
                </a:solidFill>
              </a:rPr>
              <a:t>± </a:t>
            </a:r>
            <a:r>
              <a:rPr lang="en-US" sz="2000" b="1" dirty="0" smtClean="0">
                <a:solidFill>
                  <a:srgbClr val="CC0000"/>
                </a:solidFill>
              </a:rPr>
              <a:t>0.41</a:t>
            </a:r>
            <a:r>
              <a:rPr lang="en-US" sz="2000" b="1" baseline="-25000" dirty="0" smtClean="0">
                <a:solidFill>
                  <a:srgbClr val="CC0000"/>
                </a:solidFill>
              </a:rPr>
              <a:t>stat</a:t>
            </a:r>
            <a:r>
              <a:rPr lang="en-US" sz="2000" b="1" dirty="0" smtClean="0">
                <a:solidFill>
                  <a:srgbClr val="CC0000"/>
                </a:solidFill>
              </a:rPr>
              <a:t>) · 10</a:t>
            </a:r>
            <a:r>
              <a:rPr lang="en-US" sz="2000" b="1" baseline="30000" dirty="0" smtClean="0">
                <a:solidFill>
                  <a:srgbClr val="CC0000"/>
                </a:solidFill>
              </a:rPr>
              <a:t>-2</a:t>
            </a:r>
            <a:endParaRPr lang="en-GB" sz="2000" b="1" baseline="30000" dirty="0">
              <a:solidFill>
                <a:srgbClr val="CC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4847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F = </a:t>
            </a:r>
            <a:r>
              <a:rPr lang="en-GB" sz="2000" b="1" dirty="0" smtClean="0">
                <a:solidFill>
                  <a:srgbClr val="000000"/>
                </a:solidFill>
              </a:rPr>
              <a:t>c </a:t>
            </a:r>
            <a:r>
              <a:rPr lang="en-GB" sz="2000" b="1" dirty="0" smtClean="0">
                <a:ea typeface="Times New Roman" pitchFamily="-111" charset="0"/>
                <a:cs typeface="Times New Roman" pitchFamily="-111" charset="0"/>
              </a:rPr>
              <a:t>· </a:t>
            </a:r>
            <a:r>
              <a:rPr lang="en-GB" sz="2000" b="1" dirty="0" smtClean="0"/>
              <a:t>(</a:t>
            </a:r>
            <a:r>
              <a:rPr lang="en-GB" sz="2000" b="1" dirty="0" smtClean="0">
                <a:solidFill>
                  <a:srgbClr val="0033CC"/>
                </a:solidFill>
              </a:rPr>
              <a:t>1</a:t>
            </a:r>
            <a:r>
              <a:rPr lang="en-GB" sz="2000" b="1" dirty="0" smtClean="0">
                <a:solidFill>
                  <a:srgbClr val="FF0000"/>
                </a:solidFill>
              </a:rPr>
              <a:t>+aW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+</a:t>
            </a:r>
            <a:r>
              <a:rPr lang="en-GB" sz="2000" b="1" dirty="0" smtClean="0">
                <a:solidFill>
                  <a:srgbClr val="008000"/>
                </a:solidFill>
              </a:rPr>
              <a:t>bW</a:t>
            </a:r>
            <a:r>
              <a:rPr lang="en-GB" sz="2000" b="1" baseline="30000" dirty="0" smtClean="0">
                <a:solidFill>
                  <a:srgbClr val="008000"/>
                </a:solidFill>
              </a:rPr>
              <a:t>4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GB" sz="2000" b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740074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DE and INT </a:t>
            </a:r>
            <a:r>
              <a:rPr lang="it-IT" sz="3600" b="1" dirty="0" err="1" smtClean="0">
                <a:solidFill>
                  <a:schemeClr val="bg1"/>
                </a:solidFill>
              </a:rPr>
              <a:t>fraction</a:t>
            </a:r>
            <a:r>
              <a:rPr lang="it-IT" sz="3600" b="1" dirty="0" smtClean="0">
                <a:solidFill>
                  <a:schemeClr val="bg1"/>
                </a:solidFill>
              </a:rPr>
              <a:t>: </a:t>
            </a:r>
            <a:r>
              <a:rPr lang="it-IT" sz="3600" b="1" dirty="0" err="1" smtClean="0">
                <a:solidFill>
                  <a:schemeClr val="bg1"/>
                </a:solidFill>
              </a:rPr>
              <a:t>final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results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702" t="5461" r="2994"/>
          <a:stretch>
            <a:fillRect/>
          </a:stretch>
        </p:blipFill>
        <p:spPr bwMode="auto">
          <a:xfrm>
            <a:off x="0" y="548680"/>
            <a:ext cx="3744389" cy="34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51920" y="871611"/>
            <a:ext cx="5149080" cy="1117229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GB" sz="1800" b="1" dirty="0">
                <a:solidFill>
                  <a:srgbClr val="740074"/>
                </a:solidFill>
              </a:rPr>
              <a:t>Final result ( 2003+2004 data):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b="1" dirty="0" err="1">
                <a:solidFill>
                  <a:srgbClr val="006600"/>
                </a:solidFill>
              </a:rPr>
              <a:t>Frac</a:t>
            </a:r>
            <a:r>
              <a:rPr lang="en-US" b="1" dirty="0">
                <a:solidFill>
                  <a:srgbClr val="006600"/>
                </a:solidFill>
              </a:rPr>
              <a:t>(DE)</a:t>
            </a:r>
            <a:r>
              <a:rPr lang="en-US" b="1" baseline="-25000" dirty="0">
                <a:solidFill>
                  <a:srgbClr val="006600"/>
                </a:solidFill>
              </a:rPr>
              <a:t>T</a:t>
            </a:r>
            <a:r>
              <a:rPr lang="en-US" b="1" baseline="-25000" dirty="0">
                <a:solidFill>
                  <a:srgbClr val="006600"/>
                </a:solidFill>
                <a:latin typeface="Arial" pitchFamily="34" charset="0"/>
              </a:rPr>
              <a:t>*</a:t>
            </a:r>
            <a:r>
              <a:rPr lang="el-GR" b="1" baseline="-25000" dirty="0">
                <a:solidFill>
                  <a:srgbClr val="006600"/>
                </a:solidFill>
                <a:cs typeface="Times New Roman" pitchFamily="18" charset="0"/>
              </a:rPr>
              <a:t>π</a:t>
            </a:r>
            <a:r>
              <a:rPr lang="en-US" b="1" baseline="-25000" dirty="0">
                <a:solidFill>
                  <a:srgbClr val="006600"/>
                </a:solidFill>
              </a:rPr>
              <a:t>(0-80)</a:t>
            </a:r>
            <a:r>
              <a:rPr lang="en-US" b="1" baseline="-25000" dirty="0" err="1">
                <a:solidFill>
                  <a:srgbClr val="006600"/>
                </a:solidFill>
              </a:rPr>
              <a:t>MeV</a:t>
            </a:r>
            <a:r>
              <a:rPr lang="en-US" b="1" baseline="-25000" dirty="0">
                <a:solidFill>
                  <a:srgbClr val="006600"/>
                </a:solidFill>
              </a:rPr>
              <a:t>  </a:t>
            </a:r>
            <a:r>
              <a:rPr lang="en-US" b="1" dirty="0" smtClean="0">
                <a:solidFill>
                  <a:srgbClr val="006600"/>
                </a:solidFill>
              </a:rPr>
              <a:t>= </a:t>
            </a:r>
            <a:r>
              <a:rPr lang="en-US" b="1" dirty="0">
                <a:solidFill>
                  <a:srgbClr val="006600"/>
                </a:solidFill>
              </a:rPr>
              <a:t>(3.32 ± 0.15</a:t>
            </a:r>
            <a:r>
              <a:rPr lang="en-US" b="1" baseline="-25000" dirty="0">
                <a:solidFill>
                  <a:srgbClr val="006600"/>
                </a:solidFill>
              </a:rPr>
              <a:t>stat </a:t>
            </a:r>
            <a:r>
              <a:rPr lang="en-US" b="1" dirty="0">
                <a:solidFill>
                  <a:srgbClr val="006600"/>
                </a:solidFill>
              </a:rPr>
              <a:t>± </a:t>
            </a:r>
            <a:r>
              <a:rPr lang="en-US" b="1" dirty="0" smtClean="0">
                <a:solidFill>
                  <a:srgbClr val="006600"/>
                </a:solidFill>
              </a:rPr>
              <a:t>0.14</a:t>
            </a:r>
            <a:r>
              <a:rPr lang="en-US" b="1" baseline="-25000" dirty="0" smtClean="0">
                <a:solidFill>
                  <a:srgbClr val="006600"/>
                </a:solidFill>
              </a:rPr>
              <a:t>sys</a:t>
            </a:r>
            <a:r>
              <a:rPr lang="en-US" b="1" dirty="0" smtClean="0">
                <a:solidFill>
                  <a:srgbClr val="006600"/>
                </a:solidFill>
              </a:rPr>
              <a:t>)·10</a:t>
            </a:r>
            <a:r>
              <a:rPr lang="en-US" b="1" baseline="30000" dirty="0" smtClean="0">
                <a:solidFill>
                  <a:srgbClr val="006600"/>
                </a:solidFill>
              </a:rPr>
              <a:t>-2</a:t>
            </a:r>
            <a:endParaRPr lang="en-US" b="1" baseline="30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b="1" dirty="0" err="1">
                <a:solidFill>
                  <a:srgbClr val="CC0000"/>
                </a:solidFill>
              </a:rPr>
              <a:t>Frac</a:t>
            </a:r>
            <a:r>
              <a:rPr lang="en-US" b="1" dirty="0">
                <a:solidFill>
                  <a:srgbClr val="CC0000"/>
                </a:solidFill>
              </a:rPr>
              <a:t>(INT)</a:t>
            </a:r>
            <a:r>
              <a:rPr lang="en-US" b="1" baseline="-25000" dirty="0">
                <a:solidFill>
                  <a:srgbClr val="CC0000"/>
                </a:solidFill>
              </a:rPr>
              <a:t>T</a:t>
            </a:r>
            <a:r>
              <a:rPr lang="en-US" b="1" baseline="-25000" dirty="0">
                <a:solidFill>
                  <a:srgbClr val="CC0000"/>
                </a:solidFill>
                <a:latin typeface="Arial" pitchFamily="34" charset="0"/>
              </a:rPr>
              <a:t>*</a:t>
            </a:r>
            <a:r>
              <a:rPr lang="el-GR" b="1" baseline="-25000" dirty="0">
                <a:solidFill>
                  <a:srgbClr val="CC0000"/>
                </a:solidFill>
                <a:cs typeface="Times New Roman" pitchFamily="18" charset="0"/>
              </a:rPr>
              <a:t>π</a:t>
            </a:r>
            <a:r>
              <a:rPr lang="en-US" b="1" baseline="-25000" dirty="0">
                <a:solidFill>
                  <a:srgbClr val="CC0000"/>
                </a:solidFill>
              </a:rPr>
              <a:t>(0-80)</a:t>
            </a:r>
            <a:r>
              <a:rPr lang="en-US" b="1" baseline="-25000" dirty="0" err="1">
                <a:solidFill>
                  <a:srgbClr val="CC0000"/>
                </a:solidFill>
              </a:rPr>
              <a:t>MeV</a:t>
            </a:r>
            <a:r>
              <a:rPr lang="en-US" b="1" baseline="-25000" dirty="0">
                <a:solidFill>
                  <a:srgbClr val="CC0000"/>
                </a:solidFill>
              </a:rPr>
              <a:t> </a:t>
            </a:r>
            <a:r>
              <a:rPr lang="en-US" b="1" dirty="0">
                <a:solidFill>
                  <a:srgbClr val="CC0000"/>
                </a:solidFill>
              </a:rPr>
              <a:t>= </a:t>
            </a:r>
            <a:r>
              <a:rPr lang="en-US" b="1" dirty="0" smtClean="0">
                <a:solidFill>
                  <a:srgbClr val="CC0000"/>
                </a:solidFill>
              </a:rPr>
              <a:t>(-</a:t>
            </a:r>
            <a:r>
              <a:rPr lang="en-US" b="1" dirty="0">
                <a:solidFill>
                  <a:srgbClr val="CC0000"/>
                </a:solidFill>
              </a:rPr>
              <a:t>2.35 ± 0.35</a:t>
            </a:r>
            <a:r>
              <a:rPr lang="en-US" b="1" baseline="-25000" dirty="0">
                <a:solidFill>
                  <a:srgbClr val="CC0000"/>
                </a:solidFill>
              </a:rPr>
              <a:t>stat </a:t>
            </a:r>
            <a:r>
              <a:rPr lang="en-US" b="1" dirty="0">
                <a:solidFill>
                  <a:srgbClr val="CC0000"/>
                </a:solidFill>
              </a:rPr>
              <a:t>± </a:t>
            </a:r>
            <a:r>
              <a:rPr lang="en-US" b="1" dirty="0" smtClean="0">
                <a:solidFill>
                  <a:srgbClr val="CC0000"/>
                </a:solidFill>
              </a:rPr>
              <a:t>0.39</a:t>
            </a:r>
            <a:r>
              <a:rPr lang="en-US" b="1" baseline="-25000" dirty="0" smtClean="0">
                <a:solidFill>
                  <a:srgbClr val="CC0000"/>
                </a:solidFill>
              </a:rPr>
              <a:t>sys</a:t>
            </a:r>
            <a:r>
              <a:rPr lang="en-US" b="1" dirty="0" smtClean="0">
                <a:solidFill>
                  <a:srgbClr val="CC0000"/>
                </a:solidFill>
              </a:rPr>
              <a:t>)·10</a:t>
            </a:r>
            <a:r>
              <a:rPr lang="en-US" b="1" baseline="30000" dirty="0" smtClean="0">
                <a:solidFill>
                  <a:srgbClr val="CC0000"/>
                </a:solidFill>
              </a:rPr>
              <a:t>-2</a:t>
            </a:r>
            <a:endParaRPr lang="en-GB" b="1" baseline="30000" dirty="0">
              <a:solidFill>
                <a:srgbClr val="CC0000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 rot="21000000">
            <a:off x="868844" y="2926867"/>
            <a:ext cx="1726627" cy="52322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740074"/>
                </a:solidFill>
              </a:rPr>
              <a:t>INT has never been </a:t>
            </a:r>
          </a:p>
          <a:p>
            <a:pPr eaLnBrk="0" hangingPunct="0"/>
            <a:r>
              <a:rPr lang="en-US" sz="1400" b="1" dirty="0">
                <a:solidFill>
                  <a:srgbClr val="740074"/>
                </a:solidFill>
              </a:rPr>
              <a:t>observed before!</a:t>
            </a:r>
            <a:endParaRPr lang="en-US" sz="1400" dirty="0">
              <a:solidFill>
                <a:srgbClr val="740074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4047455"/>
            <a:ext cx="9144000" cy="461665"/>
          </a:xfrm>
          <a:prstGeom prst="rect">
            <a:avLst/>
          </a:prstGeom>
          <a:solidFill>
            <a:srgbClr val="FFCCFF"/>
          </a:solidFill>
          <a:ln w="63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en-US" sz="2400" b="1" dirty="0" smtClean="0">
                <a:solidFill>
                  <a:srgbClr val="660066"/>
                </a:solidFill>
                <a:cs typeface="Times New Roman" pitchFamily="18" charset="0"/>
              </a:rPr>
              <a:t>K</a:t>
            </a:r>
            <a:r>
              <a:rPr lang="en-US" sz="2400" b="1" baseline="30000" dirty="0" smtClean="0">
                <a:solidFill>
                  <a:srgbClr val="660066"/>
                </a:solidFill>
                <a:cs typeface="Times New Roman" pitchFamily="18" charset="0"/>
              </a:rPr>
              <a:t>±</a:t>
            </a:r>
            <a:r>
              <a:rPr lang="en-US" sz="2400" b="1" dirty="0" smtClean="0">
                <a:solidFill>
                  <a:srgbClr val="660066"/>
                </a:solidFill>
                <a:cs typeface="Times New Roman" pitchFamily="18" charset="0"/>
              </a:rPr>
              <a:t>→</a:t>
            </a:r>
            <a:r>
              <a:rPr lang="el-GR" sz="2400" b="1" dirty="0" smtClean="0">
                <a:solidFill>
                  <a:srgbClr val="660066"/>
                </a:solidFill>
                <a:cs typeface="Times New Roman" pitchFamily="18" charset="0"/>
              </a:rPr>
              <a:t>π</a:t>
            </a:r>
            <a:r>
              <a:rPr lang="en-US" sz="2400" b="1" baseline="30000" dirty="0" smtClean="0">
                <a:solidFill>
                  <a:srgbClr val="660066"/>
                </a:solidFill>
                <a:cs typeface="Times New Roman" pitchFamily="18" charset="0"/>
              </a:rPr>
              <a:t>±</a:t>
            </a:r>
            <a:r>
              <a:rPr lang="el-GR" sz="2400" b="1" dirty="0" smtClean="0">
                <a:solidFill>
                  <a:srgbClr val="660066"/>
                </a:solidFill>
                <a:cs typeface="Times New Roman" pitchFamily="18" charset="0"/>
              </a:rPr>
              <a:t> π</a:t>
            </a:r>
            <a:r>
              <a:rPr lang="en-US" sz="2400" b="1" baseline="30000" dirty="0" smtClean="0">
                <a:solidFill>
                  <a:srgbClr val="660066"/>
                </a:solidFill>
                <a:cs typeface="Times New Roman" pitchFamily="18" charset="0"/>
              </a:rPr>
              <a:t>0</a:t>
            </a:r>
            <a:r>
              <a:rPr lang="el-GR" sz="2400" b="1" dirty="0" smtClean="0">
                <a:solidFill>
                  <a:srgbClr val="660066"/>
                </a:solidFill>
                <a:cs typeface="Times New Roman" pitchFamily="18" charset="0"/>
              </a:rPr>
              <a:t> γ</a:t>
            </a:r>
            <a:r>
              <a:rPr lang="en-GB" sz="2400" b="1" dirty="0" smtClean="0">
                <a:solidFill>
                  <a:srgbClr val="660066"/>
                </a:solidFill>
                <a:latin typeface="Arial" pitchFamily="34" charset="0"/>
              </a:rPr>
              <a:t> </a:t>
            </a:r>
            <a:r>
              <a:rPr lang="en-GB" sz="2400" b="1" dirty="0" smtClean="0">
                <a:solidFill>
                  <a:srgbClr val="660066"/>
                </a:solidFill>
              </a:rPr>
              <a:t>: first extraction of X</a:t>
            </a:r>
            <a:r>
              <a:rPr lang="en-GB" sz="2400" b="1" baseline="-25000" dirty="0" smtClean="0">
                <a:solidFill>
                  <a:srgbClr val="660066"/>
                </a:solidFill>
              </a:rPr>
              <a:t>E</a:t>
            </a:r>
            <a:r>
              <a:rPr lang="en-GB" sz="2400" b="1" dirty="0" smtClean="0">
                <a:solidFill>
                  <a:srgbClr val="660066"/>
                </a:solidFill>
              </a:rPr>
              <a:t> and X</a:t>
            </a:r>
            <a:r>
              <a:rPr lang="en-GB" sz="2400" b="1" baseline="-25000" dirty="0" smtClean="0">
                <a:solidFill>
                  <a:srgbClr val="660066"/>
                </a:solidFill>
              </a:rPr>
              <a:t>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2492896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000" b="1" dirty="0" smtClean="0">
                <a:solidFill>
                  <a:srgbClr val="0000FF"/>
                </a:solidFill>
                <a:latin typeface="Symbol" pitchFamily="-111" charset="2"/>
              </a:rPr>
              <a:t>r </a:t>
            </a:r>
            <a:r>
              <a:rPr lang="en-GB" sz="2000" b="1" dirty="0" smtClean="0">
                <a:solidFill>
                  <a:srgbClr val="0000FF"/>
                </a:solidFill>
              </a:rPr>
              <a:t>= - 0.93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9512" y="4509120"/>
            <a:ext cx="36724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1600" b="1" dirty="0">
                <a:solidFill>
                  <a:schemeClr val="tx1"/>
                </a:solidFill>
              </a:rPr>
              <a:t>Under </a:t>
            </a:r>
            <a:r>
              <a:rPr lang="en-GB" sz="1600" b="1" dirty="0" smtClean="0">
                <a:solidFill>
                  <a:schemeClr val="tx1"/>
                </a:solidFill>
              </a:rPr>
              <a:t>the approximations: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Group 35"/>
          <p:cNvGraphicFramePr>
            <a:graphicFrameLocks noGrp="1"/>
          </p:cNvGraphicFramePr>
          <p:nvPr/>
        </p:nvGraphicFramePr>
        <p:xfrm>
          <a:off x="4572000" y="2132856"/>
          <a:ext cx="3960440" cy="1769359"/>
        </p:xfrm>
        <a:graphic>
          <a:graphicData uri="http://schemas.openxmlformats.org/drawingml/2006/table">
            <a:tbl>
              <a:tblPr/>
              <a:tblGrid>
                <a:gridCol w="1718562"/>
                <a:gridCol w="1089750"/>
                <a:gridCol w="1152128"/>
              </a:tblGrid>
              <a:tr h="327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Systematics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 (x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 (x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114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Acceptance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L1trigger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L2 trigger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LKr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Energy 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&lt;0.10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&lt;0.15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79512" y="479715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C0000"/>
                </a:solidFill>
                <a:latin typeface="Symbol" pitchFamily="18" charset="2"/>
              </a:rPr>
              <a:t>f</a:t>
            </a:r>
            <a:r>
              <a:rPr lang="en-GB" sz="1600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GB" sz="1600" b="1" dirty="0" smtClean="0">
                <a:solidFill>
                  <a:srgbClr val="CC0000"/>
                </a:solidFill>
              </a:rPr>
              <a:t>= 0  </a:t>
            </a:r>
            <a:r>
              <a:rPr lang="en-GB" sz="1600" b="1" dirty="0" smtClean="0"/>
              <a:t>and</a:t>
            </a:r>
            <a:r>
              <a:rPr lang="en-GB" sz="1600" b="1" dirty="0" smtClean="0">
                <a:solidFill>
                  <a:srgbClr val="CC0000"/>
                </a:solidFill>
              </a:rPr>
              <a:t>  </a:t>
            </a:r>
            <a:r>
              <a:rPr lang="en-GB" sz="1600" b="1" dirty="0" err="1" smtClean="0">
                <a:solidFill>
                  <a:srgbClr val="CC0000"/>
                </a:solidFill>
              </a:rPr>
              <a:t>cos</a:t>
            </a:r>
            <a:r>
              <a:rPr lang="en-GB" sz="1600" b="1" dirty="0" smtClean="0">
                <a:solidFill>
                  <a:srgbClr val="CC0000"/>
                </a:solidFill>
              </a:rPr>
              <a:t>(</a:t>
            </a:r>
            <a:r>
              <a:rPr lang="el-GR" sz="1600" b="1" dirty="0" smtClean="0">
                <a:solidFill>
                  <a:srgbClr val="CC0000"/>
                </a:solidFill>
                <a:latin typeface="All Times New Roman" pitchFamily="18" charset="0"/>
              </a:rPr>
              <a:t>δ</a:t>
            </a:r>
            <a:r>
              <a:rPr lang="en-GB" sz="1600" b="1" baseline="-25000" dirty="0" smtClean="0">
                <a:solidFill>
                  <a:srgbClr val="CC0000"/>
                </a:solidFill>
                <a:latin typeface="Arial" pitchFamily="34" charset="0"/>
              </a:rPr>
              <a:t>1</a:t>
            </a:r>
            <a:r>
              <a:rPr lang="en-GB" sz="1600" b="1" baseline="30000" dirty="0" smtClean="0">
                <a:solidFill>
                  <a:srgbClr val="CC0000"/>
                </a:solidFill>
                <a:latin typeface="Arial" pitchFamily="34" charset="0"/>
              </a:rPr>
              <a:t>1</a:t>
            </a:r>
            <a:r>
              <a:rPr lang="en-GB" sz="1600" b="1" dirty="0" smtClean="0">
                <a:solidFill>
                  <a:srgbClr val="CC0000"/>
                </a:solidFill>
                <a:latin typeface="Arial" pitchFamily="34" charset="0"/>
              </a:rPr>
              <a:t>-</a:t>
            </a:r>
            <a:r>
              <a:rPr lang="el-GR" sz="1600" b="1" dirty="0" smtClean="0">
                <a:solidFill>
                  <a:srgbClr val="CC0000"/>
                </a:solidFill>
                <a:latin typeface="All Times New Roman" pitchFamily="18" charset="0"/>
              </a:rPr>
              <a:t>δ</a:t>
            </a:r>
            <a:r>
              <a:rPr lang="en-GB" sz="1600" b="1" baseline="-25000" dirty="0" smtClean="0">
                <a:solidFill>
                  <a:srgbClr val="CC0000"/>
                </a:solidFill>
                <a:latin typeface="Arial" pitchFamily="34" charset="0"/>
              </a:rPr>
              <a:t>0</a:t>
            </a:r>
            <a:r>
              <a:rPr lang="en-GB" sz="1600" b="1" baseline="30000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en-GB" sz="1600" b="1" dirty="0" smtClean="0">
                <a:solidFill>
                  <a:srgbClr val="CC0000"/>
                </a:solidFill>
                <a:latin typeface="Arial" pitchFamily="34" charset="0"/>
              </a:rPr>
              <a:t>)  </a:t>
            </a:r>
            <a:r>
              <a:rPr lang="en-GB" sz="1600" b="1" dirty="0" smtClean="0">
                <a:solidFill>
                  <a:srgbClr val="CC0000"/>
                </a:solidFill>
              </a:rPr>
              <a:t>= </a:t>
            </a:r>
            <a:r>
              <a:rPr lang="en-GB" sz="1600" b="1" dirty="0" err="1" smtClean="0">
                <a:solidFill>
                  <a:srgbClr val="CC0000"/>
                </a:solidFill>
              </a:rPr>
              <a:t>cos</a:t>
            </a:r>
            <a:r>
              <a:rPr lang="en-GB" sz="1600" b="1" dirty="0" smtClean="0">
                <a:solidFill>
                  <a:srgbClr val="CC0000"/>
                </a:solidFill>
              </a:rPr>
              <a:t>(6.5</a:t>
            </a:r>
            <a:r>
              <a:rPr lang="it-IT" sz="1600" b="1" dirty="0" smtClean="0">
                <a:solidFill>
                  <a:srgbClr val="CC0000"/>
                </a:solidFill>
              </a:rPr>
              <a:t>°</a:t>
            </a:r>
            <a:r>
              <a:rPr lang="en-GB" sz="1600" b="1" dirty="0" smtClean="0">
                <a:solidFill>
                  <a:srgbClr val="CC0000"/>
                </a:solidFill>
              </a:rPr>
              <a:t>) ~ 1</a:t>
            </a:r>
            <a:endParaRPr lang="en-GB" sz="1600" b="1" dirty="0" smtClean="0"/>
          </a:p>
          <a:p>
            <a:r>
              <a:rPr lang="en-GB" sz="1600" b="1" dirty="0" smtClean="0">
                <a:solidFill>
                  <a:srgbClr val="333399"/>
                </a:solidFill>
              </a:rPr>
              <a:t>X</a:t>
            </a:r>
            <a:r>
              <a:rPr lang="en-GB" sz="1600" b="1" baseline="-25000" dirty="0" smtClean="0">
                <a:solidFill>
                  <a:srgbClr val="333399"/>
                </a:solidFill>
              </a:rPr>
              <a:t>E</a:t>
            </a:r>
            <a:r>
              <a:rPr lang="en-GB" sz="1600" dirty="0" smtClean="0"/>
              <a:t> and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GB" sz="1600" b="1" baseline="-25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600" dirty="0" smtClean="0"/>
              <a:t> can be extracted using the formulae:</a:t>
            </a:r>
            <a:endParaRPr lang="it-IT" sz="16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695748" y="5373216"/>
            <a:ext cx="4316412" cy="1138773"/>
          </a:xfrm>
          <a:prstGeom prst="rect">
            <a:avLst/>
          </a:prstGeom>
          <a:solidFill>
            <a:srgbClr val="FFCCFF"/>
          </a:solidFill>
          <a:ln w="6350" algn="ctr">
            <a:solidFill>
              <a:srgbClr val="74007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</a:pPr>
            <a:r>
              <a:rPr lang="en-GB" sz="2000" b="1" dirty="0" smtClean="0">
                <a:solidFill>
                  <a:srgbClr val="660066"/>
                </a:solidFill>
              </a:rPr>
              <a:t>Electric and Magnetic components</a:t>
            </a:r>
            <a:endParaRPr lang="en-GB" sz="2000" b="1" dirty="0">
              <a:solidFill>
                <a:srgbClr val="660066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rgbClr val="333399"/>
                </a:solidFill>
              </a:rPr>
              <a:t>X</a:t>
            </a:r>
            <a:r>
              <a:rPr lang="en-US" sz="2000" b="1" baseline="-25000" dirty="0">
                <a:solidFill>
                  <a:srgbClr val="333399"/>
                </a:solidFill>
              </a:rPr>
              <a:t>E</a:t>
            </a:r>
            <a:r>
              <a:rPr lang="en-US" sz="2000" b="1" dirty="0">
                <a:solidFill>
                  <a:srgbClr val="333399"/>
                </a:solidFill>
              </a:rPr>
              <a:t>=(-24 ± 4</a:t>
            </a:r>
            <a:r>
              <a:rPr lang="en-US" sz="2000" b="1" baseline="-25000" dirty="0">
                <a:solidFill>
                  <a:srgbClr val="333399"/>
                </a:solidFill>
              </a:rPr>
              <a:t>stat </a:t>
            </a:r>
            <a:r>
              <a:rPr lang="en-US" sz="2000" b="1" dirty="0">
                <a:solidFill>
                  <a:srgbClr val="333399"/>
                </a:solidFill>
              </a:rPr>
              <a:t>± 4</a:t>
            </a:r>
            <a:r>
              <a:rPr lang="en-US" sz="2000" b="1" baseline="-25000" dirty="0">
                <a:solidFill>
                  <a:srgbClr val="333399"/>
                </a:solidFill>
              </a:rPr>
              <a:t>sys</a:t>
            </a:r>
            <a:r>
              <a:rPr lang="en-US" sz="2000" b="1" dirty="0">
                <a:solidFill>
                  <a:srgbClr val="333399"/>
                </a:solidFill>
              </a:rPr>
              <a:t>) GeV</a:t>
            </a:r>
            <a:r>
              <a:rPr lang="en-US" sz="2000" b="1" baseline="30000" dirty="0">
                <a:solidFill>
                  <a:srgbClr val="333399"/>
                </a:solidFill>
              </a:rPr>
              <a:t>-4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2000" b="1" baseline="-25000" dirty="0">
                <a:solidFill>
                  <a:schemeClr val="accent2">
                    <a:lumMod val="75000"/>
                  </a:schemeClr>
                </a:solidFill>
              </a:rPr>
              <a:t>M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= (254 ±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</a:rPr>
              <a:t>stat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±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</a:rPr>
              <a:t>sys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) GeV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-4</a:t>
            </a:r>
            <a:endParaRPr lang="en-GB" sz="20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085904" y="4559300"/>
          <a:ext cx="3022600" cy="1093788"/>
        </p:xfrm>
        <a:graphic>
          <a:graphicData uri="http://schemas.openxmlformats.org/presentationml/2006/ole">
            <p:oleObj spid="_x0000_s21508" name="Équation" r:id="rId4" imgW="2527300" imgH="914400" progId="Equation.3">
              <p:embed/>
            </p:oleObj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300192" y="5940569"/>
            <a:ext cx="2401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(WZW </a:t>
            </a:r>
            <a:r>
              <a:rPr lang="en-US" sz="1400" dirty="0"/>
              <a:t>reducible anomaly </a:t>
            </a:r>
          </a:p>
          <a:p>
            <a:r>
              <a:rPr lang="en-US" sz="1400" dirty="0"/>
              <a:t>prediction for </a:t>
            </a:r>
            <a:r>
              <a:rPr lang="en-US" sz="1400" dirty="0">
                <a:solidFill>
                  <a:srgbClr val="CC0000"/>
                </a:solidFill>
              </a:rPr>
              <a:t>X</a:t>
            </a:r>
            <a:r>
              <a:rPr lang="en-US" sz="1400" baseline="-25000" dirty="0">
                <a:solidFill>
                  <a:srgbClr val="CC0000"/>
                </a:solidFill>
              </a:rPr>
              <a:t>M</a:t>
            </a:r>
            <a:r>
              <a:rPr lang="en-US" sz="1400" dirty="0"/>
              <a:t> </a:t>
            </a:r>
            <a:r>
              <a:rPr lang="en-GB" sz="1400" b="1" dirty="0"/>
              <a:t>~</a:t>
            </a:r>
            <a:r>
              <a:rPr lang="en-US" sz="1400" dirty="0"/>
              <a:t> </a:t>
            </a:r>
            <a:r>
              <a:rPr lang="en-US" sz="1400" dirty="0" smtClean="0"/>
              <a:t>270 Gev</a:t>
            </a:r>
            <a:r>
              <a:rPr lang="en-US" sz="1400" baseline="30000" dirty="0" smtClean="0"/>
              <a:t>-4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4355976" y="5013176"/>
            <a:ext cx="1800200" cy="216024"/>
          </a:xfrm>
          <a:prstGeom prst="straightConnector1">
            <a:avLst/>
          </a:prstGeom>
          <a:ln w="254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725144"/>
            <a:ext cx="4786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740074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Fit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to</a:t>
            </a:r>
            <a:r>
              <a:rPr lang="it-IT" sz="2800" b="1" dirty="0" smtClean="0">
                <a:solidFill>
                  <a:schemeClr val="bg1"/>
                </a:solidFill>
              </a:rPr>
              <a:t> data </a:t>
            </a:r>
            <a:r>
              <a:rPr lang="it-IT" sz="2800" b="1" dirty="0" err="1" smtClean="0">
                <a:solidFill>
                  <a:schemeClr val="bg1"/>
                </a:solidFill>
              </a:rPr>
              <a:t>with</a:t>
            </a:r>
            <a:r>
              <a:rPr lang="it-IT" sz="2800" b="1" dirty="0" smtClean="0">
                <a:solidFill>
                  <a:schemeClr val="bg1"/>
                </a:solidFill>
              </a:rPr>
              <a:t> INT=0 (</a:t>
            </a:r>
            <a:r>
              <a:rPr lang="en-US" sz="2800" b="1" dirty="0" smtClean="0">
                <a:solidFill>
                  <a:schemeClr val="bg1"/>
                </a:solidFill>
              </a:rPr>
              <a:t>T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*</a:t>
            </a:r>
            <a:r>
              <a:rPr lang="en-US" sz="2800" b="1" baseline="-25000" dirty="0" smtClean="0">
                <a:solidFill>
                  <a:schemeClr val="bg1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p </a:t>
            </a:r>
            <a:r>
              <a:rPr lang="en-US" sz="2800" b="1" dirty="0" smtClean="0">
                <a:solidFill>
                  <a:schemeClr val="bg1"/>
                </a:solidFill>
                <a:ea typeface="Symbol" pitchFamily="-111" charset="2"/>
                <a:cs typeface="Symbol" pitchFamily="-111" charset="2"/>
              </a:rPr>
              <a:t>in </a:t>
            </a:r>
            <a:r>
              <a:rPr lang="en-GB" sz="2800" b="1" dirty="0" smtClean="0">
                <a:solidFill>
                  <a:schemeClr val="bg1"/>
                </a:solidFill>
              </a:rPr>
              <a:t>55 – 90 </a:t>
            </a:r>
            <a:r>
              <a:rPr lang="en-GB" sz="2800" b="1" dirty="0" err="1" smtClean="0">
                <a:solidFill>
                  <a:schemeClr val="bg1"/>
                </a:solidFill>
              </a:rPr>
              <a:t>MeV</a:t>
            </a:r>
            <a:r>
              <a:rPr lang="it-IT" sz="2800" b="1" dirty="0" smtClean="0">
                <a:solidFill>
                  <a:schemeClr val="bg1"/>
                </a:solidFill>
              </a:rPr>
              <a:t>)</a:t>
            </a:r>
            <a:endParaRPr lang="it-IT" sz="2800" b="1" dirty="0">
              <a:solidFill>
                <a:schemeClr val="bg1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644008" y="764704"/>
            <a:ext cx="4357688" cy="3902400"/>
            <a:chOff x="4714875" y="908720"/>
            <a:chExt cx="4357688" cy="39608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5" y="908720"/>
              <a:ext cx="4357688" cy="39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06431" y="2122487"/>
              <a:ext cx="16540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b="1" dirty="0">
                  <a:solidFill>
                    <a:srgbClr val="FF0066"/>
                  </a:solidFill>
                </a:rPr>
                <a:t>Bad </a:t>
              </a:r>
              <a:r>
                <a:rPr lang="en-US" b="1" dirty="0">
                  <a:solidFill>
                    <a:srgbClr val="FF0066"/>
                  </a:solidFill>
                  <a:latin typeface="Symbol" pitchFamily="-111" charset="2"/>
                </a:rPr>
                <a:t>c</a:t>
              </a:r>
              <a:r>
                <a:rPr lang="en-US" b="1" baseline="30000" dirty="0">
                  <a:solidFill>
                    <a:srgbClr val="FF0066"/>
                  </a:solidFill>
                </a:rPr>
                <a:t>2</a:t>
              </a:r>
              <a:r>
                <a:rPr lang="en-US" b="1" dirty="0">
                  <a:solidFill>
                    <a:srgbClr val="FF0066"/>
                  </a:solidFill>
                </a:rPr>
                <a:t>=51/13</a:t>
              </a:r>
              <a:br>
                <a:rPr lang="en-US" b="1" dirty="0">
                  <a:solidFill>
                    <a:srgbClr val="FF0066"/>
                  </a:solidFill>
                </a:rPr>
              </a:br>
              <a:r>
                <a:rPr lang="en-US" b="1" dirty="0" err="1">
                  <a:solidFill>
                    <a:srgbClr val="FF0066"/>
                  </a:solidFill>
                </a:rPr>
                <a:t>prob</a:t>
              </a:r>
              <a:r>
                <a:rPr lang="en-US" b="1" dirty="0">
                  <a:solidFill>
                    <a:srgbClr val="FF0066"/>
                  </a:solidFill>
                </a:rPr>
                <a:t>=2·10</a:t>
              </a:r>
              <a:r>
                <a:rPr lang="en-US" b="1" baseline="30000" dirty="0">
                  <a:solidFill>
                    <a:srgbClr val="FF0066"/>
                  </a:solidFill>
                </a:rPr>
                <a:t>-6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6228184" y="1124744"/>
              <a:ext cx="2592288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2000" b="1" dirty="0" smtClean="0">
                  <a:solidFill>
                    <a:srgbClr val="660066"/>
                  </a:solidFill>
                </a:rPr>
                <a:t>NA48/2</a:t>
              </a:r>
              <a:br>
                <a:rPr lang="en-US" sz="2000" b="1" dirty="0" smtClean="0">
                  <a:solidFill>
                    <a:srgbClr val="660066"/>
                  </a:solidFill>
                </a:rPr>
              </a:br>
              <a:r>
                <a:rPr lang="en-US" sz="2000" b="1" dirty="0" smtClean="0">
                  <a:solidFill>
                    <a:srgbClr val="660066"/>
                  </a:solidFill>
                </a:rPr>
                <a:t>Likelihood </a:t>
              </a:r>
              <a:r>
                <a:rPr lang="en-US" sz="2000" b="1" dirty="0">
                  <a:solidFill>
                    <a:srgbClr val="660066"/>
                  </a:solidFill>
                </a:rPr>
                <a:t>residuals</a:t>
              </a: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465313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BR</a:t>
            </a:r>
            <a:r>
              <a:rPr lang="en-US" sz="2000" b="1" dirty="0">
                <a:solidFill>
                  <a:srgbClr val="0000FF"/>
                </a:solidFill>
              </a:rPr>
              <a:t>(DE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INT</a:t>
            </a:r>
            <a:r>
              <a:rPr lang="en-US" sz="2000" b="1" baseline="-25000" dirty="0">
                <a:solidFill>
                  <a:srgbClr val="0000FF"/>
                </a:solidFill>
              </a:rPr>
              <a:t>=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</a:rPr>
              <a:t>     55 </a:t>
            </a:r>
            <a:r>
              <a:rPr lang="en-US" sz="2000" b="1" dirty="0" err="1" smtClean="0">
                <a:solidFill>
                  <a:srgbClr val="0000FF"/>
                </a:solidFill>
              </a:rPr>
              <a:t>MeV</a:t>
            </a:r>
            <a:r>
              <a:rPr lang="en-US" sz="2000" b="1" dirty="0" smtClean="0">
                <a:solidFill>
                  <a:srgbClr val="0000FF"/>
                </a:solidFill>
              </a:rPr>
              <a:t> &lt; T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*</a:t>
            </a:r>
            <a:r>
              <a:rPr lang="en-US" sz="2000" b="1" baseline="-25000" dirty="0" smtClean="0">
                <a:solidFill>
                  <a:srgbClr val="0000FF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2000" b="1" dirty="0" smtClean="0">
                <a:solidFill>
                  <a:srgbClr val="0000FF"/>
                </a:solidFill>
                <a:ea typeface="Symbol" pitchFamily="-111" charset="2"/>
                <a:cs typeface="Comic Sans MS"/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90 </a:t>
            </a:r>
            <a:r>
              <a:rPr lang="en-US" sz="2000" b="1" dirty="0" err="1" smtClean="0">
                <a:solidFill>
                  <a:srgbClr val="0000FF"/>
                </a:solidFill>
              </a:rPr>
              <a:t>MeV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 algn="ctr">
              <a:buFontTx/>
              <a:buNone/>
            </a:pPr>
            <a:r>
              <a:rPr lang="en-GB" sz="2000" b="1" dirty="0">
                <a:solidFill>
                  <a:srgbClr val="006600"/>
                </a:solidFill>
              </a:rPr>
              <a:t>BR(DE)</a:t>
            </a:r>
            <a:r>
              <a:rPr lang="en-GB" sz="2000" b="1" baseline="-25000" dirty="0">
                <a:solidFill>
                  <a:srgbClr val="006600"/>
                </a:solidFill>
              </a:rPr>
              <a:t>T*</a:t>
            </a:r>
            <a:r>
              <a:rPr lang="en-GB" sz="2000" b="1" baseline="-25000" dirty="0">
                <a:solidFill>
                  <a:srgbClr val="006600"/>
                </a:solidFill>
                <a:latin typeface="Symbol" pitchFamily="-111" charset="2"/>
              </a:rPr>
              <a:t>p</a:t>
            </a:r>
            <a:r>
              <a:rPr lang="en-GB" sz="2000" b="1" baseline="-25000" dirty="0">
                <a:solidFill>
                  <a:srgbClr val="006600"/>
                </a:solidFill>
              </a:rPr>
              <a:t>(55-90)MeV</a:t>
            </a:r>
            <a:r>
              <a:rPr lang="en-GB" sz="2000" b="1" dirty="0">
                <a:solidFill>
                  <a:srgbClr val="006600"/>
                </a:solidFill>
              </a:rPr>
              <a:t>= (2.32±0.05</a:t>
            </a:r>
            <a:r>
              <a:rPr lang="en-GB" sz="2000" b="1" baseline="-25000" dirty="0">
                <a:solidFill>
                  <a:srgbClr val="006600"/>
                </a:solidFill>
              </a:rPr>
              <a:t>stat</a:t>
            </a:r>
            <a:r>
              <a:rPr lang="en-GB" sz="2000" b="1" dirty="0">
                <a:solidFill>
                  <a:srgbClr val="006600"/>
                </a:solidFill>
              </a:rPr>
              <a:t>±0.08</a:t>
            </a:r>
            <a:r>
              <a:rPr lang="en-GB" sz="2000" b="1" baseline="-25000" dirty="0">
                <a:solidFill>
                  <a:srgbClr val="006600"/>
                </a:solidFill>
              </a:rPr>
              <a:t>sys</a:t>
            </a:r>
            <a:r>
              <a:rPr lang="en-GB" sz="2000" b="1" dirty="0">
                <a:solidFill>
                  <a:srgbClr val="006600"/>
                </a:solidFill>
              </a:rPr>
              <a:t>)·10</a:t>
            </a:r>
            <a:r>
              <a:rPr lang="en-GB" sz="2000" b="1" baseline="30000" dirty="0">
                <a:solidFill>
                  <a:srgbClr val="006600"/>
                </a:solidFill>
              </a:rPr>
              <a:t>-6</a:t>
            </a:r>
          </a:p>
        </p:txBody>
      </p:sp>
      <p:sp>
        <p:nvSpPr>
          <p:cNvPr id="14" name="Rectangle 16"/>
          <p:cNvSpPr/>
          <p:nvPr/>
        </p:nvSpPr>
        <p:spPr>
          <a:xfrm>
            <a:off x="152400" y="5322694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/>
              <a:t>Measured in 0&lt;T</a:t>
            </a:r>
            <a:r>
              <a:rPr lang="en-US" sz="1600" baseline="30000" dirty="0" smtClean="0"/>
              <a:t>*</a:t>
            </a:r>
            <a:r>
              <a:rPr lang="en-US" sz="1600" baseline="-25000" dirty="0" err="1" smtClean="0"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1600" dirty="0" smtClean="0"/>
              <a:t>&lt;80 </a:t>
            </a:r>
            <a:r>
              <a:rPr lang="en-US" sz="1600" dirty="0" err="1" smtClean="0"/>
              <a:t>MeV</a:t>
            </a:r>
            <a:r>
              <a:rPr lang="en-US" sz="1600" dirty="0" smtClean="0"/>
              <a:t> </a:t>
            </a:r>
            <a:r>
              <a:rPr lang="en-US" sz="1600" dirty="0" err="1" smtClean="0"/>
              <a:t>extrap</a:t>
            </a:r>
            <a:r>
              <a:rPr lang="en-US" sz="1600" dirty="0" smtClean="0"/>
              <a:t>. to 55&lt; T</a:t>
            </a:r>
            <a:r>
              <a:rPr lang="en-US" sz="1600" baseline="30000" dirty="0" smtClean="0"/>
              <a:t>*</a:t>
            </a:r>
            <a:r>
              <a:rPr lang="en-US" sz="1600" baseline="-25000" dirty="0" smtClean="0"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1600" dirty="0" smtClean="0"/>
              <a:t>&lt; 90 </a:t>
            </a:r>
            <a:r>
              <a:rPr lang="en-US" sz="1600" dirty="0" err="1" smtClean="0"/>
              <a:t>MeV</a:t>
            </a:r>
            <a:r>
              <a:rPr lang="en-US" sz="1600" dirty="0" smtClean="0"/>
              <a:t> using MC.      BR(IB)</a:t>
            </a:r>
            <a:r>
              <a:rPr lang="en-US" sz="1600" baseline="-25000" dirty="0" smtClean="0"/>
              <a:t>55-90</a:t>
            </a:r>
            <a:r>
              <a:rPr lang="en-US" sz="1600" dirty="0" smtClean="0"/>
              <a:t>=2.61</a:t>
            </a:r>
            <a:r>
              <a:rPr lang="en-US" sz="1600" dirty="0" smtClean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-4</a:t>
            </a:r>
            <a:endParaRPr lang="en-US" sz="1600" baseline="30000" dirty="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03200" y="5733256"/>
            <a:ext cx="880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660066"/>
                </a:solidFill>
              </a:rPr>
              <a:t>Clear disagreement with </a:t>
            </a:r>
            <a:r>
              <a:rPr lang="en-US" sz="2400" b="1" dirty="0">
                <a:solidFill>
                  <a:srgbClr val="CC0000"/>
                </a:solidFill>
              </a:rPr>
              <a:t>INT=0</a:t>
            </a:r>
            <a:r>
              <a:rPr lang="en-US" sz="2400" b="1" dirty="0">
                <a:solidFill>
                  <a:srgbClr val="660066"/>
                </a:solidFill>
              </a:rPr>
              <a:t> hypothesis!</a:t>
            </a:r>
            <a:br>
              <a:rPr lang="en-US" sz="2400" b="1" dirty="0">
                <a:solidFill>
                  <a:srgbClr val="660066"/>
                </a:solidFill>
              </a:rPr>
            </a:br>
            <a:r>
              <a:rPr lang="en-US" sz="2400" b="1" dirty="0">
                <a:solidFill>
                  <a:srgbClr val="660066"/>
                </a:solidFill>
              </a:rPr>
              <a:t>Need a fit with non vanishing interference 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304800" y="764704"/>
            <a:ext cx="4119761" cy="3901121"/>
            <a:chOff x="304800" y="764704"/>
            <a:chExt cx="4119761" cy="3901121"/>
          </a:xfrm>
        </p:grpSpPr>
        <p:pic>
          <p:nvPicPr>
            <p:cNvPr id="12" name="Picture 73"/>
            <p:cNvPicPr>
              <a:picLocks noChangeAspect="1" noChangeArrowheads="1"/>
            </p:cNvPicPr>
            <p:nvPr/>
          </p:nvPicPr>
          <p:blipFill>
            <a:blip r:embed="rId3" cstate="print"/>
            <a:srcRect l="749" t="2647"/>
            <a:stretch>
              <a:fillRect/>
            </a:stretch>
          </p:blipFill>
          <p:spPr bwMode="auto">
            <a:xfrm>
              <a:off x="304800" y="764704"/>
              <a:ext cx="4046765" cy="390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995936" y="3140968"/>
              <a:ext cx="428625" cy="4286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HQ&amp;L10, LNF 11-15 </a:t>
            </a:r>
            <a:r>
              <a:rPr lang="it-IT" dirty="0" err="1" smtClean="0"/>
              <a:t>October</a:t>
            </a:r>
            <a:r>
              <a:rPr lang="it-IT" dirty="0" smtClean="0"/>
              <a:t>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CC99FF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CPV in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γ</a:t>
            </a:r>
            <a:endParaRPr lang="it-IT" sz="3600" b="1" dirty="0"/>
          </a:p>
        </p:txBody>
      </p:sp>
      <p:sp>
        <p:nvSpPr>
          <p:cNvPr id="7" name="Rectangle 11"/>
          <p:cNvSpPr/>
          <p:nvPr/>
        </p:nvSpPr>
        <p:spPr>
          <a:xfrm>
            <a:off x="0" y="7048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     K</a:t>
            </a:r>
            <a:r>
              <a:rPr lang="en-US" sz="2000" b="1" baseline="30000" dirty="0" smtClean="0">
                <a:solidFill>
                  <a:srgbClr val="7030A0"/>
                </a:solidFill>
                <a:cs typeface="Times New Roman" pitchFamily="18" charset="0"/>
              </a:rPr>
              <a:t>± </a:t>
            </a:r>
            <a:r>
              <a:rPr lang="en-US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sz="2000" b="1" baseline="30000" dirty="0" smtClean="0">
                <a:solidFill>
                  <a:srgbClr val="7030A0"/>
                </a:solidFill>
                <a:cs typeface="Times New Roman" pitchFamily="18" charset="0"/>
              </a:rPr>
              <a:t>±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g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with direct photon emission is not suppressed by </a:t>
            </a:r>
            <a:r>
              <a:rPr lang="el-GR"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Δ</a:t>
            </a:r>
            <a:r>
              <a:rPr lang="en-GB" sz="2000" b="1" dirty="0" smtClean="0">
                <a:solidFill>
                  <a:srgbClr val="7030A0"/>
                </a:solidFill>
              </a:rPr>
              <a:t>I = 1/2 rule</a:t>
            </a:r>
          </a:p>
          <a:p>
            <a:pPr>
              <a:defRPr/>
            </a:pPr>
            <a:r>
              <a:rPr lang="en-GB" sz="2000" b="1" dirty="0" smtClean="0">
                <a:solidFill>
                  <a:srgbClr val="7030A0"/>
                </a:solidFill>
              </a:rPr>
              <a:t>               </a:t>
            </a:r>
            <a:r>
              <a:rPr lang="en-GB" sz="2000" b="1" dirty="0" smtClean="0"/>
              <a:t>good channel to search for CP violation (NA48/2 sample  ~1 M events)</a:t>
            </a:r>
            <a:endParaRPr lang="en-US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432048" y="1052736"/>
            <a:ext cx="467544" cy="288032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5364088" y="2780928"/>
            <a:ext cx="3672408" cy="3351972"/>
            <a:chOff x="5292080" y="2348880"/>
            <a:chExt cx="3672408" cy="352839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00" t="1209" r="2801" b="1436"/>
            <a:stretch>
              <a:fillRect/>
            </a:stretch>
          </p:blipFill>
          <p:spPr bwMode="auto">
            <a:xfrm>
              <a:off x="5292080" y="2348880"/>
              <a:ext cx="3672408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0"/>
            <p:cNvSpPr/>
            <p:nvPr/>
          </p:nvSpPr>
          <p:spPr>
            <a:xfrm>
              <a:off x="6156176" y="4725144"/>
              <a:ext cx="200025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/>
                <a:t>N</a:t>
              </a:r>
              <a:r>
                <a:rPr lang="en-GB" b="1" baseline="30000" dirty="0"/>
                <a:t>+</a:t>
              </a:r>
              <a:r>
                <a:rPr lang="en-GB" b="1" dirty="0"/>
                <a:t> </a:t>
              </a:r>
              <a:r>
                <a:rPr lang="it-IT" b="1" dirty="0"/>
                <a:t>= 695k K</a:t>
              </a:r>
              <a:r>
                <a:rPr lang="it-IT" b="1" baseline="30000" dirty="0"/>
                <a:t>+</a:t>
              </a:r>
              <a:r>
                <a:rPr lang="it-IT" b="1" dirty="0"/>
                <a:t> </a:t>
              </a:r>
            </a:p>
            <a:p>
              <a:pPr algn="ctr">
                <a:defRPr/>
              </a:pPr>
              <a:r>
                <a:rPr lang="en-GB" b="1" dirty="0"/>
                <a:t>N</a:t>
              </a:r>
              <a:r>
                <a:rPr lang="en-GB" b="1" baseline="30000" dirty="0"/>
                <a:t>-  </a:t>
              </a:r>
              <a:r>
                <a:rPr lang="it-IT" b="1" dirty="0"/>
                <a:t>= 386k K</a:t>
              </a:r>
              <a:r>
                <a:rPr lang="it-IT" b="1" baseline="30000" dirty="0"/>
                <a:t>-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518399" y="2458800"/>
              <a:ext cx="165400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 smtClean="0">
                  <a:solidFill>
                    <a:srgbClr val="FF0066"/>
                  </a:solidFill>
                  <a:latin typeface="Symbol" pitchFamily="-111" charset="2"/>
                </a:rPr>
                <a:t>c</a:t>
              </a:r>
              <a:r>
                <a:rPr lang="en-US" b="1" baseline="30000" dirty="0" smtClean="0">
                  <a:solidFill>
                    <a:srgbClr val="FF0066"/>
                  </a:solidFill>
                  <a:latin typeface="Symbol" pitchFamily="-111" charset="2"/>
                </a:rPr>
                <a:t>2</a:t>
              </a:r>
              <a:r>
                <a:rPr lang="en-US" b="1" baseline="30000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smtClean="0">
                  <a:solidFill>
                    <a:srgbClr val="FF0066"/>
                  </a:solidFill>
                </a:rPr>
                <a:t>/</a:t>
              </a:r>
              <a:r>
                <a:rPr lang="en-US" b="1" dirty="0" err="1" smtClean="0">
                  <a:solidFill>
                    <a:srgbClr val="FF0066"/>
                  </a:solidFill>
                </a:rPr>
                <a:t>ndf</a:t>
              </a:r>
              <a:r>
                <a:rPr lang="en-US" b="1" dirty="0" smtClean="0">
                  <a:solidFill>
                    <a:srgbClr val="FF0066"/>
                  </a:solidFill>
                </a:rPr>
                <a:t> =9.4/18</a:t>
              </a:r>
              <a:endParaRPr lang="en-US" b="1" baseline="30000" dirty="0">
                <a:solidFill>
                  <a:srgbClr val="FF0066"/>
                </a:solidFill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79512" y="1992903"/>
            <a:ext cx="5400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000" b="1" u="sng" dirty="0">
                <a:solidFill>
                  <a:srgbClr val="FF0066"/>
                </a:solidFill>
              </a:rPr>
              <a:t>Asymmetry in the </a:t>
            </a:r>
            <a:r>
              <a:rPr lang="en-US" sz="2000" b="1" u="sng" dirty="0" smtClean="0">
                <a:solidFill>
                  <a:srgbClr val="FF0066"/>
                </a:solidFill>
              </a:rPr>
              <a:t>decay </a:t>
            </a:r>
            <a:r>
              <a:rPr lang="en-US" sz="2000" b="1" u="sng" dirty="0">
                <a:solidFill>
                  <a:srgbClr val="FF0066"/>
                </a:solidFill>
              </a:rPr>
              <a:t>rate</a:t>
            </a:r>
            <a:r>
              <a:rPr lang="en-US" sz="2000" b="1" dirty="0">
                <a:solidFill>
                  <a:srgbClr val="FF0066"/>
                </a:solidFill>
              </a:rPr>
              <a:t> :</a:t>
            </a:r>
          </a:p>
          <a:p>
            <a:endParaRPr lang="en-US" sz="2000" u="sng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0033CC"/>
              </a:solidFill>
            </a:endParaRPr>
          </a:p>
          <a:p>
            <a:r>
              <a:rPr lang="en-GB" sz="1600" dirty="0" smtClean="0"/>
              <a:t>R </a:t>
            </a:r>
            <a:r>
              <a:rPr lang="en-GB" sz="1600" dirty="0"/>
              <a:t>= </a:t>
            </a:r>
            <a:r>
              <a:rPr lang="en-GB" sz="1600" dirty="0" err="1"/>
              <a:t>N</a:t>
            </a:r>
            <a:r>
              <a:rPr lang="en-GB" sz="1600" baseline="-25000" dirty="0" err="1"/>
              <a:t>beam</a:t>
            </a:r>
            <a:r>
              <a:rPr lang="en-GB" sz="1600" dirty="0"/>
              <a:t>(K</a:t>
            </a:r>
            <a:r>
              <a:rPr lang="en-GB" sz="1600" baseline="30000" dirty="0"/>
              <a:t>+</a:t>
            </a:r>
            <a:r>
              <a:rPr lang="en-GB" sz="1600" dirty="0"/>
              <a:t>)/</a:t>
            </a:r>
            <a:r>
              <a:rPr lang="en-GB" sz="1600" dirty="0" err="1"/>
              <a:t>N</a:t>
            </a:r>
            <a:r>
              <a:rPr lang="en-GB" sz="1600" baseline="-25000" dirty="0" err="1"/>
              <a:t>beam</a:t>
            </a:r>
            <a:r>
              <a:rPr lang="en-GB" sz="1600" dirty="0"/>
              <a:t>(K</a:t>
            </a:r>
            <a:r>
              <a:rPr lang="en-GB" sz="1600" baseline="30000" dirty="0"/>
              <a:t>−</a:t>
            </a:r>
            <a:r>
              <a:rPr lang="en-GB" sz="1600" dirty="0"/>
              <a:t>) = </a:t>
            </a:r>
            <a:r>
              <a:rPr lang="en-GB" sz="1600" dirty="0" smtClean="0"/>
              <a:t>1.7998 ± 0.0004  , </a:t>
            </a:r>
            <a:r>
              <a:rPr lang="el-GR" sz="1600" dirty="0" smtClean="0"/>
              <a:t>δ</a:t>
            </a:r>
            <a:r>
              <a:rPr lang="it-IT" sz="1600" dirty="0" smtClean="0"/>
              <a:t>R/</a:t>
            </a:r>
            <a:r>
              <a:rPr lang="it-IT" sz="1600" dirty="0" err="1" smtClean="0"/>
              <a:t>R</a:t>
            </a:r>
            <a:r>
              <a:rPr lang="it-IT" sz="1600" dirty="0" smtClean="0"/>
              <a:t> ~ 2·10</a:t>
            </a:r>
            <a:r>
              <a:rPr lang="en-GB" sz="1600" b="1" baseline="30000" dirty="0" smtClean="0"/>
              <a:t> −4</a:t>
            </a:r>
            <a:r>
              <a:rPr lang="it-IT" sz="1600" baseline="30000" dirty="0" smtClean="0"/>
              <a:t> </a:t>
            </a:r>
            <a:r>
              <a:rPr lang="en-GB" sz="1600" dirty="0" smtClean="0"/>
              <a:t>from </a:t>
            </a:r>
            <a:r>
              <a:rPr lang="en-US" sz="1600" dirty="0"/>
              <a:t>K</a:t>
            </a:r>
            <a:r>
              <a:rPr lang="en-US" sz="1600" baseline="30000" dirty="0">
                <a:cs typeface="Times New Roman" pitchFamily="18" charset="0"/>
              </a:rPr>
              <a:t>±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baseline="30000" dirty="0">
                <a:cs typeface="Times New Roman" pitchFamily="18" charset="0"/>
              </a:rPr>
              <a:t>±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baseline="30000" dirty="0">
                <a:latin typeface="Symbol" pitchFamily="18" charset="2"/>
              </a:rPr>
              <a:t>0 </a:t>
            </a:r>
            <a:r>
              <a:rPr lang="en-US" sz="1600" dirty="0" err="1">
                <a:latin typeface="Symbol" pitchFamily="18" charset="2"/>
              </a:rPr>
              <a:t>p</a:t>
            </a:r>
            <a:r>
              <a:rPr lang="en-US" sz="1600" baseline="30000" dirty="0" err="1">
                <a:latin typeface="Symbol" pitchFamily="18" charset="2"/>
              </a:rPr>
              <a:t>0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GB" sz="1600" dirty="0"/>
              <a:t>decay used as normalization</a:t>
            </a:r>
            <a:r>
              <a:rPr lang="en-GB" sz="1600" dirty="0" smtClean="0"/>
              <a:t>.</a:t>
            </a:r>
            <a:endParaRPr lang="it-IT" sz="1800" dirty="0" smtClean="0"/>
          </a:p>
          <a:p>
            <a:endParaRPr lang="it-IT" sz="800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421449"/>
            <a:ext cx="4639444" cy="10156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0099"/>
                </a:solidFill>
              </a:rPr>
              <a:t>|A</a:t>
            </a:r>
            <a:r>
              <a:rPr lang="en-GB" sz="2000" b="1" baseline="-25000" dirty="0">
                <a:solidFill>
                  <a:srgbClr val="000099"/>
                </a:solidFill>
              </a:rPr>
              <a:t>N</a:t>
            </a:r>
            <a:r>
              <a:rPr lang="en-GB" sz="2000" b="1" dirty="0">
                <a:solidFill>
                  <a:srgbClr val="000099"/>
                </a:solidFill>
              </a:rPr>
              <a:t>| &lt; 1.5 × 10</a:t>
            </a:r>
            <a:r>
              <a:rPr lang="en-GB" sz="2000" b="1" baseline="30000" dirty="0">
                <a:solidFill>
                  <a:srgbClr val="000099"/>
                </a:solidFill>
              </a:rPr>
              <a:t>−3  </a:t>
            </a:r>
            <a:r>
              <a:rPr lang="en-GB" sz="2000" b="1" dirty="0">
                <a:solidFill>
                  <a:srgbClr val="000099"/>
                </a:solidFill>
              </a:rPr>
              <a:t>@ 90% CL</a:t>
            </a:r>
          </a:p>
          <a:p>
            <a:pPr algn="ctr"/>
            <a:r>
              <a:rPr lang="en-GB" sz="2000" b="1" dirty="0">
                <a:solidFill>
                  <a:srgbClr val="000099"/>
                </a:solidFill>
              </a:rPr>
              <a:t>First limit on sin</a:t>
            </a:r>
            <a:r>
              <a:rPr lang="el-GR" sz="2000" b="1" dirty="0">
                <a:solidFill>
                  <a:srgbClr val="000099"/>
                </a:solidFill>
              </a:rPr>
              <a:t>Φ</a:t>
            </a:r>
            <a:r>
              <a:rPr lang="en-GB" sz="2000" b="1" dirty="0">
                <a:solidFill>
                  <a:srgbClr val="000099"/>
                </a:solidFill>
              </a:rPr>
              <a:t> = -0.01 ± 0.43 </a:t>
            </a:r>
            <a:r>
              <a:rPr lang="en-GB" sz="2000" b="1" dirty="0" smtClean="0">
                <a:solidFill>
                  <a:srgbClr val="000099"/>
                </a:solidFill>
              </a:rPr>
              <a:t>  </a:t>
            </a:r>
            <a:endParaRPr lang="en-GB" sz="2000" b="1" dirty="0">
              <a:solidFill>
                <a:srgbClr val="000099"/>
              </a:solidFill>
            </a:endParaRPr>
          </a:p>
          <a:p>
            <a:pPr algn="ctr"/>
            <a:r>
              <a:rPr lang="en-GB" sz="2000" b="1" dirty="0">
                <a:solidFill>
                  <a:srgbClr val="000099"/>
                </a:solidFill>
              </a:rPr>
              <a:t>|sin</a:t>
            </a:r>
            <a:r>
              <a:rPr lang="el-GR" sz="2000" b="1" dirty="0">
                <a:solidFill>
                  <a:srgbClr val="000099"/>
                </a:solidFill>
              </a:rPr>
              <a:t> </a:t>
            </a:r>
            <a:r>
              <a:rPr lang="el-GR" sz="2000" b="1" dirty="0" smtClean="0">
                <a:solidFill>
                  <a:srgbClr val="000099"/>
                </a:solidFill>
              </a:rPr>
              <a:t>Φ</a:t>
            </a:r>
            <a:r>
              <a:rPr lang="en-GB" sz="2000" b="1" dirty="0" smtClean="0">
                <a:solidFill>
                  <a:srgbClr val="000099"/>
                </a:solidFill>
              </a:rPr>
              <a:t>| &lt; </a:t>
            </a:r>
            <a:r>
              <a:rPr lang="en-GB" sz="2000" b="1" dirty="0">
                <a:solidFill>
                  <a:srgbClr val="000099"/>
                </a:solidFill>
              </a:rPr>
              <a:t>0.56 @ 90% CL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350143" y="4811713"/>
          <a:ext cx="3933825" cy="920750"/>
        </p:xfrm>
        <a:graphic>
          <a:graphicData uri="http://schemas.openxmlformats.org/presentationml/2006/ole">
            <p:oleObj spid="_x0000_s27650" name="Equazione" r:id="rId4" imgW="3035160" imgH="711000" progId="Equation.3">
              <p:embed/>
            </p:oleObj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496" y="5733256"/>
            <a:ext cx="4854898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0099"/>
                </a:solidFill>
              </a:rPr>
              <a:t>A</a:t>
            </a:r>
            <a:r>
              <a:rPr lang="en-GB" sz="2000" b="1" baseline="-25000" dirty="0">
                <a:solidFill>
                  <a:srgbClr val="000099"/>
                </a:solidFill>
              </a:rPr>
              <a:t>W</a:t>
            </a:r>
            <a:r>
              <a:rPr lang="en-GB" sz="2000" b="1" dirty="0">
                <a:solidFill>
                  <a:srgbClr val="000099"/>
                </a:solidFill>
              </a:rPr>
              <a:t> =</a:t>
            </a:r>
            <a:r>
              <a:rPr lang="en-GB" sz="2000" b="1" dirty="0">
                <a:solidFill>
                  <a:srgbClr val="FF0066"/>
                </a:solidFill>
              </a:rPr>
              <a:t> e </a:t>
            </a:r>
            <a:r>
              <a:rPr lang="en-GB" sz="2000" b="1" i="1" dirty="0" err="1" smtClean="0">
                <a:solidFill>
                  <a:srgbClr val="000099"/>
                </a:solidFill>
              </a:rPr>
              <a:t>ʃINT</a:t>
            </a:r>
            <a:r>
              <a:rPr lang="en-GB" sz="2000" b="1" i="1" dirty="0" smtClean="0">
                <a:solidFill>
                  <a:srgbClr val="000099"/>
                </a:solidFill>
              </a:rPr>
              <a:t> </a:t>
            </a:r>
            <a:r>
              <a:rPr lang="en-GB" sz="2000" b="1" i="1" dirty="0">
                <a:solidFill>
                  <a:srgbClr val="000099"/>
                </a:solidFill>
              </a:rPr>
              <a:t>/ </a:t>
            </a:r>
            <a:r>
              <a:rPr lang="en-GB" sz="2000" b="1" i="1" dirty="0" smtClean="0">
                <a:solidFill>
                  <a:srgbClr val="000099"/>
                </a:solidFill>
              </a:rPr>
              <a:t>IB </a:t>
            </a:r>
            <a:r>
              <a:rPr lang="en-GB" sz="2000" b="1" dirty="0">
                <a:solidFill>
                  <a:srgbClr val="000099"/>
                </a:solidFill>
              </a:rPr>
              <a:t>= (−0.6 ± 1.0</a:t>
            </a:r>
            <a:r>
              <a:rPr lang="en-GB" sz="2000" b="1" baseline="-25000" dirty="0">
                <a:solidFill>
                  <a:srgbClr val="000099"/>
                </a:solidFill>
              </a:rPr>
              <a:t>stat</a:t>
            </a:r>
            <a:r>
              <a:rPr lang="en-GB" sz="2000" b="1" dirty="0">
                <a:solidFill>
                  <a:srgbClr val="000099"/>
                </a:solidFill>
              </a:rPr>
              <a:t>) × 10</a:t>
            </a:r>
            <a:r>
              <a:rPr lang="en-GB" sz="2000" b="1" baseline="30000" dirty="0">
                <a:solidFill>
                  <a:srgbClr val="000099"/>
                </a:solidFill>
              </a:rPr>
              <a:t>−3</a:t>
            </a:r>
            <a:r>
              <a:rPr lang="en-GB" sz="20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339752" y="6197242"/>
            <a:ext cx="5184576" cy="400110"/>
          </a:xfrm>
          <a:prstGeom prst="rect">
            <a:avLst/>
          </a:prstGeom>
          <a:solidFill>
            <a:srgbClr val="FF0066">
              <a:alpha val="1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</a:rPr>
              <a:t>NO CP asymmetry </a:t>
            </a:r>
            <a:r>
              <a:rPr lang="en-GB" sz="2000" b="1" dirty="0" smtClean="0">
                <a:solidFill>
                  <a:srgbClr val="FF0066"/>
                </a:solidFill>
              </a:rPr>
              <a:t>observed </a:t>
            </a:r>
            <a:r>
              <a:rPr lang="en-GB" sz="2000" b="1" dirty="0">
                <a:solidFill>
                  <a:srgbClr val="FF0066"/>
                </a:solidFill>
              </a:rPr>
              <a:t>in   K</a:t>
            </a:r>
            <a:r>
              <a:rPr lang="en-GB" sz="2000" b="1" baseline="30000" dirty="0">
                <a:solidFill>
                  <a:srgbClr val="FF0066"/>
                </a:solidFill>
              </a:rPr>
              <a:t>±</a:t>
            </a:r>
            <a:r>
              <a:rPr lang="en-GB" sz="2000" b="1" dirty="0">
                <a:solidFill>
                  <a:srgbClr val="FF0066"/>
                </a:solidFill>
              </a:rPr>
              <a:t> →  π</a:t>
            </a:r>
            <a:r>
              <a:rPr lang="en-GB" sz="2000" b="1" baseline="30000" dirty="0">
                <a:solidFill>
                  <a:srgbClr val="FF0066"/>
                </a:solidFill>
              </a:rPr>
              <a:t>±</a:t>
            </a:r>
            <a:r>
              <a:rPr lang="en-GB" sz="2000" b="1" dirty="0">
                <a:solidFill>
                  <a:srgbClr val="FF0066"/>
                </a:solidFill>
              </a:rPr>
              <a:t> π</a:t>
            </a:r>
            <a:r>
              <a:rPr lang="en-GB" sz="2000" b="1" baseline="30000" dirty="0">
                <a:solidFill>
                  <a:srgbClr val="FF0066"/>
                </a:solidFill>
              </a:rPr>
              <a:t>0 </a:t>
            </a:r>
            <a:r>
              <a:rPr lang="en-GB" sz="2000" b="1" dirty="0">
                <a:solidFill>
                  <a:srgbClr val="FF0066"/>
                </a:solidFill>
              </a:rPr>
              <a:t>γ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1520" y="439704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66"/>
                </a:solidFill>
              </a:rPr>
              <a:t> </a:t>
            </a:r>
            <a:r>
              <a:rPr lang="it-IT" sz="2000" b="1" u="sng" dirty="0" err="1" smtClean="0">
                <a:solidFill>
                  <a:srgbClr val="FF0066"/>
                </a:solidFill>
              </a:rPr>
              <a:t>Asymmetry</a:t>
            </a:r>
            <a:r>
              <a:rPr lang="it-IT" sz="2000" b="1" u="sng" dirty="0" smtClean="0">
                <a:solidFill>
                  <a:srgbClr val="FF0066"/>
                </a:solidFill>
              </a:rPr>
              <a:t> in the </a:t>
            </a:r>
            <a:r>
              <a:rPr lang="it-IT" sz="2000" b="1" u="sng" dirty="0" err="1" smtClean="0">
                <a:solidFill>
                  <a:srgbClr val="FF0066"/>
                </a:solidFill>
              </a:rPr>
              <a:t>Dalitz</a:t>
            </a:r>
            <a:r>
              <a:rPr lang="it-IT" sz="2000" b="1" u="sng" dirty="0" smtClean="0">
                <a:solidFill>
                  <a:srgbClr val="FF0066"/>
                </a:solidFill>
              </a:rPr>
              <a:t> plot: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7504" y="141277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0099"/>
                </a:solidFill>
              </a:rPr>
              <a:t>2·10</a:t>
            </a:r>
            <a:r>
              <a:rPr lang="it-IT" baseline="30000" dirty="0" smtClean="0">
                <a:solidFill>
                  <a:srgbClr val="000099"/>
                </a:solidFill>
              </a:rPr>
              <a:t>-6</a:t>
            </a:r>
            <a:r>
              <a:rPr lang="it-IT" dirty="0" smtClean="0">
                <a:solidFill>
                  <a:srgbClr val="000099"/>
                </a:solidFill>
              </a:rPr>
              <a:t> - 1·10</a:t>
            </a:r>
            <a:r>
              <a:rPr lang="it-IT" baseline="30000" dirty="0" smtClean="0">
                <a:solidFill>
                  <a:srgbClr val="000099"/>
                </a:solidFill>
              </a:rPr>
              <a:t>-5</a:t>
            </a:r>
            <a:r>
              <a:rPr lang="it-IT" dirty="0" smtClean="0">
                <a:solidFill>
                  <a:srgbClr val="000099"/>
                </a:solidFill>
              </a:rPr>
              <a:t> (50 &lt; E</a:t>
            </a:r>
            <a:r>
              <a:rPr lang="el-GR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&lt; 170 </a:t>
            </a:r>
            <a:r>
              <a:rPr lang="it-IT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Susy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contribution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000099"/>
                </a:solidFill>
              </a:rPr>
              <a:t>~10</a:t>
            </a:r>
            <a:r>
              <a:rPr lang="en-GB" baseline="30000" dirty="0" smtClean="0">
                <a:solidFill>
                  <a:srgbClr val="000099"/>
                </a:solidFill>
              </a:rPr>
              <a:t>-4</a:t>
            </a:r>
          </a:p>
          <a:p>
            <a:pPr algn="ctr"/>
            <a:r>
              <a:rPr lang="en-GB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PDG08 value : (0.9 ± 3.3)%</a:t>
            </a:r>
            <a:r>
              <a:rPr lang="it-IT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it-IT" b="1" baseline="-25000" dirty="0" smtClean="0">
              <a:solidFill>
                <a:srgbClr val="000099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3528" y="2380818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A</a:t>
            </a:r>
            <a:r>
              <a:rPr lang="en-GB" sz="2000" b="1" baseline="-25000" dirty="0"/>
              <a:t>N</a:t>
            </a:r>
            <a:r>
              <a:rPr lang="en-GB" sz="2000" b="1" dirty="0"/>
              <a:t> = (N</a:t>
            </a:r>
            <a:r>
              <a:rPr lang="en-GB" sz="2000" b="1" baseline="-25000" dirty="0"/>
              <a:t>+</a:t>
            </a:r>
            <a:r>
              <a:rPr lang="en-GB" sz="2000" b="1" dirty="0"/>
              <a:t> - </a:t>
            </a:r>
            <a:r>
              <a:rPr lang="en-GB" sz="2000" b="1" dirty="0" smtClean="0"/>
              <a:t>RN</a:t>
            </a:r>
            <a:r>
              <a:rPr lang="en-GB" sz="2000" b="1" baseline="-25000" dirty="0"/>
              <a:t>–</a:t>
            </a:r>
            <a:r>
              <a:rPr lang="en-GB" sz="2000" b="1" dirty="0" smtClean="0"/>
              <a:t>) </a:t>
            </a:r>
            <a:r>
              <a:rPr lang="en-GB" sz="2000" b="1" dirty="0"/>
              <a:t>/ (N</a:t>
            </a:r>
            <a:r>
              <a:rPr lang="en-GB" sz="2000" b="1" baseline="-25000" dirty="0"/>
              <a:t>+</a:t>
            </a:r>
            <a:r>
              <a:rPr lang="en-GB" sz="2000" b="1" dirty="0"/>
              <a:t> + </a:t>
            </a:r>
            <a:r>
              <a:rPr lang="en-GB" sz="2000" b="1" dirty="0" smtClean="0"/>
              <a:t>RN</a:t>
            </a:r>
            <a:r>
              <a:rPr lang="en-GB" sz="2000" b="1" baseline="-25000" dirty="0" smtClean="0"/>
              <a:t>–</a:t>
            </a:r>
            <a:r>
              <a:rPr lang="en-GB" sz="2000" b="1" dirty="0" smtClean="0"/>
              <a:t>) = </a:t>
            </a:r>
            <a:r>
              <a:rPr lang="en-GB" sz="2000" b="1" dirty="0"/>
              <a:t>(0.0 ± 1.0</a:t>
            </a:r>
            <a:r>
              <a:rPr lang="en-GB" sz="2000" b="1" baseline="-25000" dirty="0"/>
              <a:t>stat</a:t>
            </a:r>
            <a:r>
              <a:rPr lang="en-GB" sz="2000" b="1" dirty="0"/>
              <a:t> ± 0.6</a:t>
            </a:r>
            <a:r>
              <a:rPr lang="en-GB" sz="2000" b="1" baseline="-25000" dirty="0"/>
              <a:t>sys</a:t>
            </a:r>
            <a:r>
              <a:rPr lang="en-GB" sz="2000" b="1" dirty="0"/>
              <a:t>) × 10</a:t>
            </a:r>
            <a:r>
              <a:rPr lang="en-GB" sz="2000" b="1" baseline="30000" dirty="0"/>
              <a:t>−3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1693256"/>
            <a:ext cx="7848872" cy="1631216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rgbClr val="0099CC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99CC"/>
                </a:solidFill>
              </a:rPr>
              <a:t>K</a:t>
            </a:r>
            <a:r>
              <a:rPr lang="en-US" sz="6000" b="1" baseline="30000" dirty="0">
                <a:solidFill>
                  <a:srgbClr val="0099CC"/>
                </a:solidFill>
                <a:sym typeface="Symbol" pitchFamily="18" charset="2"/>
              </a:rPr>
              <a:t></a:t>
            </a:r>
            <a:r>
              <a:rPr lang="en-US" sz="6000" b="1" dirty="0">
                <a:solidFill>
                  <a:srgbClr val="0099CC"/>
                </a:solidFill>
              </a:rPr>
              <a:t> </a:t>
            </a:r>
            <a:r>
              <a:rPr lang="en-US" sz="6000" b="1" dirty="0">
                <a:solidFill>
                  <a:srgbClr val="0099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6000" b="1" dirty="0">
                <a:solidFill>
                  <a:srgbClr val="0099CC"/>
                </a:solidFill>
                <a:latin typeface="Symbol" pitchFamily="18" charset="2"/>
              </a:rPr>
              <a:t>p</a:t>
            </a:r>
            <a:r>
              <a:rPr lang="en-US" sz="6000" b="1" baseline="30000" dirty="0">
                <a:solidFill>
                  <a:srgbClr val="0099CC"/>
                </a:solidFill>
                <a:sym typeface="Symbol" pitchFamily="18" charset="2"/>
              </a:rPr>
              <a:t></a:t>
            </a:r>
            <a:r>
              <a:rPr lang="en-US" sz="6000" b="1" dirty="0">
                <a:solidFill>
                  <a:srgbClr val="0099CC"/>
                </a:solidFill>
              </a:rPr>
              <a:t> </a:t>
            </a:r>
            <a:r>
              <a:rPr lang="en-US" sz="6000" b="1" dirty="0" err="1" smtClean="0">
                <a:solidFill>
                  <a:srgbClr val="0099CC"/>
                </a:solidFill>
                <a:latin typeface="Symbol" pitchFamily="18" charset="2"/>
              </a:rPr>
              <a:t>gg</a:t>
            </a:r>
            <a:r>
              <a:rPr lang="en-US" sz="6000" b="1" dirty="0" smtClean="0">
                <a:solidFill>
                  <a:srgbClr val="0099CC"/>
                </a:solidFill>
                <a:latin typeface="Symbol" pitchFamily="18" charset="2"/>
              </a:rPr>
              <a:t> </a:t>
            </a:r>
            <a:r>
              <a:rPr lang="en-US" sz="6000" b="1" dirty="0">
                <a:solidFill>
                  <a:srgbClr val="0099CC"/>
                </a:solidFill>
              </a:rPr>
              <a:t>rare </a:t>
            </a:r>
            <a:r>
              <a:rPr lang="en-US" sz="6000" b="1" dirty="0" smtClean="0">
                <a:solidFill>
                  <a:srgbClr val="0099CC"/>
                </a:solidFill>
              </a:rPr>
              <a:t>decay</a:t>
            </a:r>
            <a:endParaRPr lang="en-US" sz="6000" b="1" dirty="0" smtClean="0">
              <a:solidFill>
                <a:srgbClr val="0099CC"/>
              </a:solidFill>
              <a:sym typeface="Symbol" pitchFamily="18" charset="2"/>
            </a:endParaRPr>
          </a:p>
          <a:p>
            <a:pPr algn="ctr"/>
            <a:endParaRPr lang="en-US" sz="2000" dirty="0" smtClean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0099CC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theory</a:t>
            </a:r>
            <a:endParaRPr lang="it-IT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295796" y="1467371"/>
            <a:ext cx="6732588" cy="1025525"/>
            <a:chOff x="91" y="698"/>
            <a:chExt cx="4241" cy="646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59" y="698"/>
              <a:ext cx="4157" cy="600"/>
              <a:chOff x="113" y="1389"/>
              <a:chExt cx="4157" cy="600"/>
            </a:xfrm>
          </p:grpSpPr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58"/>
              <a:stretch>
                <a:fillRect/>
              </a:stretch>
            </p:blipFill>
            <p:spPr bwMode="auto">
              <a:xfrm>
                <a:off x="113" y="1389"/>
                <a:ext cx="4099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AutoShape 12"/>
              <p:cNvSpPr>
                <a:spLocks/>
              </p:cNvSpPr>
              <p:nvPr/>
            </p:nvSpPr>
            <p:spPr bwMode="auto">
              <a:xfrm rot="16200000">
                <a:off x="3328" y="897"/>
                <a:ext cx="91" cy="1792"/>
              </a:xfrm>
              <a:prstGeom prst="leftBrace">
                <a:avLst>
                  <a:gd name="adj1" fmla="val 164103"/>
                  <a:gd name="adj2" fmla="val 50000"/>
                </a:avLst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1606" y="1480"/>
                <a:ext cx="209" cy="272"/>
              </a:xfrm>
              <a:prstGeom prst="ellips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3635" y="1475"/>
                <a:ext cx="209" cy="272"/>
              </a:xfrm>
              <a:prstGeom prst="ellips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4016" y="1475"/>
                <a:ext cx="209" cy="272"/>
              </a:xfrm>
              <a:prstGeom prst="ellips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2002" y="1475"/>
                <a:ext cx="182" cy="272"/>
              </a:xfrm>
              <a:prstGeom prst="ellips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1322" y="1475"/>
                <a:ext cx="182" cy="272"/>
              </a:xfrm>
              <a:prstGeom prst="ellips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2290" y="1797"/>
                <a:ext cx="1497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b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/>
                  <a:t>relevant only at low</a:t>
                </a:r>
                <a:r>
                  <a:rPr lang="en-US" sz="1400" b="1">
                    <a:latin typeface="Comic Sans MS" pitchFamily="66" charset="0"/>
                  </a:rPr>
                  <a:t> </a:t>
                </a:r>
                <a:r>
                  <a:rPr lang="en-US" sz="1400" b="1"/>
                  <a:t>m</a:t>
                </a:r>
                <a:r>
                  <a:rPr lang="en-US" sz="1400" b="1" baseline="-25000">
                    <a:latin typeface="Symbol" pitchFamily="18" charset="2"/>
                  </a:rPr>
                  <a:t>gg</a:t>
                </a:r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182" cy="27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1836" y="1480"/>
                <a:ext cx="182" cy="27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Oval 30"/>
              <p:cNvSpPr>
                <a:spLocks noChangeArrowheads="1"/>
              </p:cNvSpPr>
              <p:nvPr/>
            </p:nvSpPr>
            <p:spPr bwMode="auto">
              <a:xfrm>
                <a:off x="1473" y="1480"/>
                <a:ext cx="182" cy="272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auto">
              <a:xfrm>
                <a:off x="3470" y="1480"/>
                <a:ext cx="182" cy="272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auto">
              <a:xfrm>
                <a:off x="3877" y="1480"/>
                <a:ext cx="182" cy="272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AutoShape 38"/>
              <p:cNvSpPr>
                <a:spLocks/>
              </p:cNvSpPr>
              <p:nvPr/>
            </p:nvSpPr>
            <p:spPr bwMode="auto">
              <a:xfrm rot="5400000">
                <a:off x="2787" y="1295"/>
                <a:ext cx="96" cy="998"/>
              </a:xfrm>
              <a:prstGeom prst="rightBrace">
                <a:avLst>
                  <a:gd name="adj1" fmla="val 86632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91" y="698"/>
              <a:ext cx="4241" cy="646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35496" y="735668"/>
            <a:ext cx="9036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99"/>
                </a:solidFill>
              </a:rPr>
              <a:t>In the </a:t>
            </a:r>
            <a:r>
              <a:rPr lang="en-GB" sz="2000" dirty="0" err="1" smtClean="0">
                <a:solidFill>
                  <a:srgbClr val="FF0000"/>
                </a:solidFill>
              </a:rPr>
              <a:t>ChPT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framework the differential rate of the K</a:t>
            </a:r>
            <a:r>
              <a:rPr lang="en-GB" sz="2000" baseline="30000" dirty="0" smtClean="0">
                <a:solidFill>
                  <a:srgbClr val="000099"/>
                </a:solidFill>
              </a:rPr>
              <a:t>±</a:t>
            </a:r>
            <a:r>
              <a:rPr lang="en-GB" sz="2000" dirty="0" smtClean="0">
                <a:solidFill>
                  <a:srgbClr val="000099"/>
                </a:solidFill>
              </a:rPr>
              <a:t>(p)  </a:t>
            </a:r>
            <a:r>
              <a:rPr lang="en-GB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GB" sz="2000" dirty="0" smtClean="0">
                <a:solidFill>
                  <a:srgbClr val="000099"/>
                </a:solidFill>
              </a:rPr>
              <a:t>π</a:t>
            </a:r>
            <a:r>
              <a:rPr lang="en-GB" sz="2000" baseline="30000" dirty="0" smtClean="0">
                <a:solidFill>
                  <a:srgbClr val="000099"/>
                </a:solidFill>
              </a:rPr>
              <a:t>±</a:t>
            </a:r>
            <a:r>
              <a:rPr lang="en-GB" sz="2000" dirty="0" smtClean="0">
                <a:solidFill>
                  <a:srgbClr val="000099"/>
                </a:solidFill>
              </a:rPr>
              <a:t>(p</a:t>
            </a:r>
            <a:r>
              <a:rPr lang="en-GB" sz="2000" baseline="-25000" dirty="0" smtClean="0">
                <a:solidFill>
                  <a:srgbClr val="000099"/>
                </a:solidFill>
              </a:rPr>
              <a:t>3</a:t>
            </a:r>
            <a:r>
              <a:rPr lang="en-GB" sz="2000" dirty="0" smtClean="0">
                <a:solidFill>
                  <a:srgbClr val="000099"/>
                </a:solidFill>
              </a:rPr>
              <a:t>) γ(q</a:t>
            </a:r>
            <a:r>
              <a:rPr lang="en-GB" sz="2000" baseline="-25000" dirty="0" smtClean="0">
                <a:solidFill>
                  <a:srgbClr val="000099"/>
                </a:solidFill>
              </a:rPr>
              <a:t>1</a:t>
            </a:r>
            <a:r>
              <a:rPr lang="en-GB" sz="2000" dirty="0" smtClean="0">
                <a:solidFill>
                  <a:srgbClr val="000099"/>
                </a:solidFill>
              </a:rPr>
              <a:t>) γ</a:t>
            </a:r>
            <a:r>
              <a:rPr lang="en-GB" dirty="0" smtClean="0">
                <a:solidFill>
                  <a:srgbClr val="000099"/>
                </a:solidFill>
              </a:rPr>
              <a:t>(q</a:t>
            </a:r>
            <a:r>
              <a:rPr lang="en-GB" baseline="-25000" dirty="0" smtClean="0">
                <a:solidFill>
                  <a:srgbClr val="000099"/>
                </a:solidFill>
              </a:rPr>
              <a:t>2</a:t>
            </a:r>
            <a:r>
              <a:rPr lang="en-GB" dirty="0" smtClean="0">
                <a:solidFill>
                  <a:srgbClr val="000099"/>
                </a:solidFill>
              </a:rPr>
              <a:t>) process (no </a:t>
            </a:r>
            <a:r>
              <a:rPr lang="en-GB" dirty="0" smtClean="0">
                <a:solidFill>
                  <a:srgbClr val="000099"/>
                </a:solidFill>
                <a:latin typeface="Script MT Bold" pitchFamily="66" charset="0"/>
                <a:sym typeface="Symbol" pitchFamily="18" charset="2"/>
              </a:rPr>
              <a:t>O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(p</a:t>
            </a:r>
            <a:r>
              <a:rPr lang="en-GB" baseline="30000" dirty="0" smtClean="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) </a:t>
            </a:r>
            <a:r>
              <a:rPr lang="en-GB" dirty="0" smtClean="0">
                <a:solidFill>
                  <a:srgbClr val="000099"/>
                </a:solidFill>
              </a:rPr>
              <a:t>contribution) is: 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88900" y="3332410"/>
            <a:ext cx="102711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(p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 65"/>
          <p:cNvSpPr>
            <a:spLocks noChangeArrowheads="1"/>
          </p:cNvSpPr>
          <p:nvPr/>
        </p:nvSpPr>
        <p:spPr bwMode="auto">
          <a:xfrm>
            <a:off x="88900" y="5373216"/>
            <a:ext cx="97334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cript MT Bold" pitchFamily="66" charset="0"/>
                <a:sym typeface="Symbol" pitchFamily="18" charset="2"/>
              </a:rPr>
              <a:t>O</a:t>
            </a:r>
            <a:r>
              <a:rPr lang="en-US" sz="2800" b="1" dirty="0" smtClean="0"/>
              <a:t>(p</a:t>
            </a:r>
            <a:r>
              <a:rPr lang="en-US" sz="2800" b="1" baseline="30000" dirty="0" smtClean="0"/>
              <a:t>6</a:t>
            </a:r>
            <a:r>
              <a:rPr lang="en-US" sz="2800" b="1" dirty="0"/>
              <a:t>)</a:t>
            </a:r>
            <a:endParaRPr lang="it-IT" sz="2800" b="1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089025" y="3556248"/>
            <a:ext cx="506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[G. </a:t>
            </a:r>
            <a:r>
              <a:rPr lang="en-US" sz="1400" dirty="0" err="1">
                <a:solidFill>
                  <a:schemeClr val="tx1"/>
                </a:solidFill>
              </a:rPr>
              <a:t>Ecker</a:t>
            </a:r>
            <a:r>
              <a:rPr lang="en-US" sz="1400" dirty="0">
                <a:solidFill>
                  <a:schemeClr val="tx1"/>
                </a:solidFill>
              </a:rPr>
              <a:t>, A. </a:t>
            </a:r>
            <a:r>
              <a:rPr lang="en-US" sz="1400" dirty="0" err="1">
                <a:solidFill>
                  <a:schemeClr val="tx1"/>
                </a:solidFill>
              </a:rPr>
              <a:t>Pich</a:t>
            </a:r>
            <a:r>
              <a:rPr lang="en-US" sz="1400" dirty="0">
                <a:solidFill>
                  <a:schemeClr val="tx1"/>
                </a:solidFill>
              </a:rPr>
              <a:t> and E. de Rafael,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Nucl</a:t>
            </a:r>
            <a:r>
              <a:rPr lang="en-US" sz="1400" b="1" dirty="0">
                <a:solidFill>
                  <a:schemeClr val="tx1"/>
                </a:solidFill>
              </a:rPr>
              <a:t>.,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chemeClr val="tx1"/>
                </a:solidFill>
              </a:rPr>
              <a:t>Phys. B303</a:t>
            </a:r>
            <a:r>
              <a:rPr lang="en-US" sz="1400" dirty="0">
                <a:solidFill>
                  <a:schemeClr val="tx1"/>
                </a:solidFill>
              </a:rPr>
              <a:t> (1988), 665]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187450" y="5589240"/>
            <a:ext cx="4849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[G. </a:t>
            </a:r>
            <a:r>
              <a:rPr lang="en-US" sz="1400" dirty="0" err="1">
                <a:solidFill>
                  <a:schemeClr val="tx1"/>
                </a:solidFill>
              </a:rPr>
              <a:t>D’Ambrosio</a:t>
            </a:r>
            <a:r>
              <a:rPr lang="en-US" sz="1400" dirty="0">
                <a:solidFill>
                  <a:schemeClr val="tx1"/>
                </a:solidFill>
              </a:rPr>
              <a:t> and J. </a:t>
            </a:r>
            <a:r>
              <a:rPr lang="en-US" sz="1400" dirty="0" err="1">
                <a:solidFill>
                  <a:schemeClr val="tx1"/>
                </a:solidFill>
              </a:rPr>
              <a:t>Portoles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Nucl</a:t>
            </a:r>
            <a:r>
              <a:rPr lang="en-US" sz="1400" b="1" dirty="0">
                <a:solidFill>
                  <a:schemeClr val="tx1"/>
                </a:solidFill>
              </a:rPr>
              <a:t>., Phys. B386</a:t>
            </a:r>
            <a:r>
              <a:rPr lang="en-US" sz="1400" dirty="0">
                <a:solidFill>
                  <a:schemeClr val="tx1"/>
                </a:solidFill>
              </a:rPr>
              <a:t> (1996), 403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9" name="Picture 66" descr="feydiag_kpi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243" y="3021094"/>
            <a:ext cx="2378253" cy="9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5496" y="3933056"/>
            <a:ext cx="9108504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A(z,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ĉ)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000" dirty="0" smtClean="0">
                <a:sym typeface="Wingdings" pitchFamily="2" charset="2"/>
              </a:rPr>
              <a:t>dominant </a:t>
            </a:r>
            <a:r>
              <a:rPr lang="en-US" sz="2000" b="1" dirty="0" smtClean="0">
                <a:solidFill>
                  <a:srgbClr val="000099"/>
                </a:solidFill>
              </a:rPr>
              <a:t>loop </a:t>
            </a:r>
            <a:r>
              <a:rPr lang="en-US" sz="2000" dirty="0"/>
              <a:t>diagram </a:t>
            </a:r>
            <a:r>
              <a:rPr lang="en-US" sz="2000" dirty="0" smtClean="0"/>
              <a:t>contribution responsible for a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cusp </a:t>
            </a:r>
            <a:r>
              <a:rPr lang="en-GB" sz="2000" b="1" dirty="0" smtClean="0">
                <a:solidFill>
                  <a:srgbClr val="000099"/>
                </a:solidFill>
              </a:rPr>
              <a:t>at </a:t>
            </a:r>
            <a:r>
              <a:rPr lang="en-GB" sz="2000" b="1" dirty="0" err="1" smtClean="0">
                <a:solidFill>
                  <a:srgbClr val="FF00FF"/>
                </a:solidFill>
              </a:rPr>
              <a:t>m</a:t>
            </a:r>
            <a:r>
              <a:rPr lang="en-GB" sz="2000" b="1" baseline="-25000" dirty="0" err="1" smtClean="0">
                <a:solidFill>
                  <a:srgbClr val="FF00FF"/>
                </a:solidFill>
              </a:rPr>
              <a:t>γγ</a:t>
            </a:r>
            <a:r>
              <a:rPr lang="en-GB" sz="2000" b="1" dirty="0" smtClean="0">
                <a:solidFill>
                  <a:srgbClr val="FF00FF"/>
                </a:solidFill>
              </a:rPr>
              <a:t> = m</a:t>
            </a:r>
            <a:r>
              <a:rPr lang="en-GB" sz="2000" b="1" baseline="-25000" dirty="0" smtClean="0">
                <a:solidFill>
                  <a:srgbClr val="FF00FF"/>
                </a:solidFill>
              </a:rPr>
              <a:t>2π</a:t>
            </a:r>
            <a:endParaRPr lang="en-GB" sz="2000" b="1" dirty="0" smtClean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endParaRPr lang="en-US" sz="800" dirty="0">
              <a:solidFill>
                <a:srgbClr val="33CC33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C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US" sz="2000" dirty="0" smtClean="0">
                <a:sym typeface="Wingdings" pitchFamily="2" charset="2"/>
              </a:rPr>
              <a:t>contains</a:t>
            </a:r>
            <a:r>
              <a:rPr lang="en-US" sz="2000" b="1" dirty="0" smtClean="0">
                <a:solidFill>
                  <a:srgbClr val="000099"/>
                </a:solidFill>
                <a:sym typeface="Wingdings" pitchFamily="2" charset="2"/>
              </a:rPr>
              <a:t> poles </a:t>
            </a:r>
            <a:r>
              <a:rPr lang="en-US" sz="2000" dirty="0" smtClean="0">
                <a:sym typeface="Wingdings" pitchFamily="2" charset="2"/>
              </a:rPr>
              <a:t>and</a:t>
            </a:r>
            <a:r>
              <a:rPr lang="en-US" sz="2000" b="1" dirty="0" smtClean="0">
                <a:solidFill>
                  <a:srgbClr val="000099"/>
                </a:solidFill>
                <a:sym typeface="Wingdings" pitchFamily="2" charset="2"/>
              </a:rPr>
              <a:t> tadpoles </a:t>
            </a:r>
            <a:r>
              <a:rPr lang="en-US" sz="2000" dirty="0" smtClean="0">
                <a:sym typeface="Wingdings" pitchFamily="2" charset="2"/>
              </a:rPr>
              <a:t>diagrams </a:t>
            </a:r>
          </a:p>
          <a:p>
            <a:r>
              <a:rPr lang="en-US" sz="2000" dirty="0" smtClean="0">
                <a:sym typeface="Wingdings" pitchFamily="2" charset="2"/>
              </a:rPr>
              <a:t>                 </a:t>
            </a:r>
            <a:r>
              <a:rPr lang="en-US" sz="1400" dirty="0" smtClean="0">
                <a:sym typeface="Wingdings" pitchFamily="2" charset="2"/>
              </a:rPr>
              <a:t>[J.M. Gerard, C. Smith, S. Trine, </a:t>
            </a:r>
            <a:r>
              <a:rPr lang="en-US" sz="1400" b="1" dirty="0" err="1" smtClean="0">
                <a:sym typeface="Wingdings" pitchFamily="2" charset="2"/>
              </a:rPr>
              <a:t>Nucl</a:t>
            </a:r>
            <a:r>
              <a:rPr lang="en-US" sz="1400" b="1" dirty="0" smtClean="0">
                <a:sym typeface="Wingdings" pitchFamily="2" charset="2"/>
              </a:rPr>
              <a:t>. Phys. B 730 </a:t>
            </a:r>
            <a:r>
              <a:rPr lang="en-US" sz="1400" dirty="0" smtClean="0">
                <a:sym typeface="Wingdings" pitchFamily="2" charset="2"/>
              </a:rPr>
              <a:t>(2005) 1]</a:t>
            </a:r>
            <a:endParaRPr lang="en-US" sz="1400" b="1" dirty="0"/>
          </a:p>
          <a:p>
            <a:r>
              <a:rPr lang="it-IT" sz="2000" b="1" dirty="0">
                <a:solidFill>
                  <a:srgbClr val="0000FF"/>
                </a:solidFill>
              </a:rPr>
              <a:t>B = D = 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07504" y="6093296"/>
            <a:ext cx="673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/>
              <a:t>Unitarity</a:t>
            </a:r>
            <a:r>
              <a:rPr lang="en-US" sz="2000" b="1" dirty="0"/>
              <a:t> corrections effects can increase the BR by 30-40 %</a:t>
            </a:r>
            <a:endParaRPr lang="it-IT" sz="2000" b="1" dirty="0"/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5580112" y="2636912"/>
            <a:ext cx="3240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660033"/>
                </a:solidFill>
              </a:rPr>
              <a:t>(</a:t>
            </a:r>
            <a:r>
              <a:rPr lang="it-IT" sz="1400" b="1" dirty="0" err="1">
                <a:solidFill>
                  <a:srgbClr val="660033"/>
                </a:solidFill>
              </a:rPr>
              <a:t>only</a:t>
            </a:r>
            <a:r>
              <a:rPr lang="it-IT" sz="1400" b="1" dirty="0">
                <a:solidFill>
                  <a:srgbClr val="660033"/>
                </a:solidFill>
              </a:rPr>
              <a:t> z </a:t>
            </a:r>
            <a:r>
              <a:rPr lang="it-IT" sz="1400" b="1" dirty="0" err="1">
                <a:solidFill>
                  <a:srgbClr val="660033"/>
                </a:solidFill>
              </a:rPr>
              <a:t>is</a:t>
            </a:r>
            <a:r>
              <a:rPr lang="it-IT" sz="1400" b="1" dirty="0">
                <a:solidFill>
                  <a:srgbClr val="660033"/>
                </a:solidFill>
              </a:rPr>
              <a:t> </a:t>
            </a:r>
            <a:r>
              <a:rPr lang="it-IT" sz="1400" b="1" dirty="0" err="1">
                <a:solidFill>
                  <a:srgbClr val="660033"/>
                </a:solidFill>
              </a:rPr>
              <a:t>dynamically</a:t>
            </a:r>
            <a:r>
              <a:rPr lang="it-IT" sz="1400" b="1" dirty="0">
                <a:solidFill>
                  <a:srgbClr val="660033"/>
                </a:solidFill>
              </a:rPr>
              <a:t> </a:t>
            </a:r>
            <a:r>
              <a:rPr lang="it-IT" sz="1400" b="1" dirty="0" err="1">
                <a:solidFill>
                  <a:srgbClr val="660033"/>
                </a:solidFill>
              </a:rPr>
              <a:t>relevant</a:t>
            </a:r>
            <a:r>
              <a:rPr lang="it-IT" sz="1400" b="1" dirty="0">
                <a:solidFill>
                  <a:srgbClr val="660033"/>
                </a:solidFill>
              </a:rPr>
              <a:t>)</a:t>
            </a:r>
            <a:endParaRPr lang="en-US" sz="1400" b="1" dirty="0">
              <a:solidFill>
                <a:srgbClr val="660033"/>
              </a:solidFill>
            </a:endParaRPr>
          </a:p>
        </p:txBody>
      </p:sp>
      <p:graphicFrame>
        <p:nvGraphicFramePr>
          <p:cNvPr id="43" name="Oggetto 4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9941" name="Equazione" r:id="rId5" imgW="0" imgH="0" progId="Equation.3">
              <p:embed/>
            </p:oleObj>
          </a:graphicData>
        </a:graphic>
      </p:graphicFrame>
      <p:pic>
        <p:nvPicPr>
          <p:cNvPr id="44" name="Immagine 43" descr="fig1_slide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636912"/>
            <a:ext cx="1529970" cy="627836"/>
          </a:xfrm>
          <a:prstGeom prst="rect">
            <a:avLst/>
          </a:prstGeom>
        </p:spPr>
      </p:pic>
      <p:grpSp>
        <p:nvGrpSpPr>
          <p:cNvPr id="48" name="Gruppo 47"/>
          <p:cNvGrpSpPr/>
          <p:nvPr/>
        </p:nvGrpSpPr>
        <p:grpSpPr>
          <a:xfrm>
            <a:off x="3203848" y="2564904"/>
            <a:ext cx="2210389" cy="682696"/>
            <a:chOff x="3203848" y="2564904"/>
            <a:chExt cx="2210389" cy="682696"/>
          </a:xfrm>
        </p:grpSpPr>
        <p:pic>
          <p:nvPicPr>
            <p:cNvPr id="46" name="Immagine 45" descr="fig2_slide17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7864" y="2564904"/>
              <a:ext cx="2066373" cy="682696"/>
            </a:xfrm>
            <a:prstGeom prst="rect">
              <a:avLst/>
            </a:prstGeom>
          </p:spPr>
        </p:pic>
        <p:sp>
          <p:nvSpPr>
            <p:cNvPr id="47" name="Ovale 46"/>
            <p:cNvSpPr/>
            <p:nvPr/>
          </p:nvSpPr>
          <p:spPr>
            <a:xfrm>
              <a:off x="3203848" y="2708920"/>
              <a:ext cx="432048" cy="432048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0099CC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theory</a:t>
            </a:r>
            <a:r>
              <a:rPr lang="it-IT" sz="3200" b="1" dirty="0" smtClean="0">
                <a:solidFill>
                  <a:schemeClr val="bg1"/>
                </a:solidFill>
              </a:rPr>
              <a:t>: </a:t>
            </a:r>
            <a:r>
              <a:rPr lang="it-IT" sz="3200" b="1" dirty="0" err="1" smtClean="0">
                <a:solidFill>
                  <a:schemeClr val="bg1"/>
                </a:solidFill>
              </a:rPr>
              <a:t>dependence</a:t>
            </a:r>
            <a:r>
              <a:rPr lang="it-IT" sz="3200" b="1" dirty="0" smtClean="0">
                <a:solidFill>
                  <a:schemeClr val="bg1"/>
                </a:solidFill>
              </a:rPr>
              <a:t> on ĉ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2712" y="908720"/>
            <a:ext cx="8707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99CC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Both </a:t>
            </a:r>
            <a:r>
              <a:rPr lang="en-US" b="1" dirty="0"/>
              <a:t>BR</a:t>
            </a:r>
            <a:r>
              <a:rPr lang="en-US" dirty="0">
                <a:solidFill>
                  <a:srgbClr val="FF0066"/>
                </a:solidFill>
              </a:rPr>
              <a:t> and </a:t>
            </a:r>
            <a:r>
              <a:rPr lang="en-US" b="1" dirty="0"/>
              <a:t>M</a:t>
            </a:r>
            <a:r>
              <a:rPr lang="en-US" b="1" baseline="-25000" dirty="0">
                <a:sym typeface="Symbol" pitchFamily="18" charset="2"/>
              </a:rPr>
              <a:t>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spectrum shape strongly depend on the </a:t>
            </a:r>
            <a:r>
              <a:rPr lang="en-US" b="1" dirty="0" smtClean="0"/>
              <a:t>ĉ</a:t>
            </a:r>
            <a:r>
              <a:rPr lang="en-US" dirty="0" smtClean="0">
                <a:solidFill>
                  <a:srgbClr val="FF0066"/>
                </a:solidFill>
              </a:rPr>
              <a:t> parameter (</a:t>
            </a:r>
            <a:r>
              <a:rPr lang="en-GB" dirty="0" smtClean="0">
                <a:latin typeface="Script MT Bold" pitchFamily="66" charset="0"/>
                <a:sym typeface="Symbol" pitchFamily="18" charset="2"/>
              </a:rPr>
              <a:t>O</a:t>
            </a:r>
            <a:r>
              <a:rPr lang="en-US" dirty="0" smtClean="0"/>
              <a:t>(1)</a:t>
            </a:r>
            <a:r>
              <a:rPr lang="en-US" dirty="0" smtClean="0">
                <a:solidFill>
                  <a:srgbClr val="FF0066"/>
                </a:solidFill>
              </a:rPr>
              <a:t>)</a:t>
            </a:r>
            <a:endParaRPr lang="en-US" dirty="0">
              <a:solidFill>
                <a:srgbClr val="FF0066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Char char="v"/>
            </a:pPr>
            <a:endParaRPr lang="en-US" sz="400" dirty="0">
              <a:solidFill>
                <a:srgbClr val="FF0066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0066"/>
                </a:solidFill>
              </a:rPr>
              <a:t> The </a:t>
            </a:r>
            <a:r>
              <a:rPr lang="en-US" b="1" dirty="0"/>
              <a:t>M</a:t>
            </a:r>
            <a:r>
              <a:rPr lang="en-US" b="1" baseline="-25000" dirty="0">
                <a:sym typeface="Symbol" pitchFamily="18" charset="2"/>
              </a:rPr>
              <a:t></a:t>
            </a:r>
            <a:r>
              <a:rPr lang="en-US" b="1" dirty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spectrum has a pronounced </a:t>
            </a:r>
            <a:r>
              <a:rPr lang="en-US" dirty="0"/>
              <a:t>cusp-like </a:t>
            </a:r>
            <a:r>
              <a:rPr lang="en-US" dirty="0" err="1"/>
              <a:t>behaviour</a:t>
            </a:r>
            <a:r>
              <a:rPr lang="en-US" dirty="0">
                <a:solidFill>
                  <a:srgbClr val="FF0066"/>
                </a:solidFill>
              </a:rPr>
              <a:t> at 2</a:t>
            </a:r>
            <a:r>
              <a:rPr lang="en-US" b="1" dirty="0">
                <a:solidFill>
                  <a:srgbClr val="FF0066"/>
                </a:solidFill>
                <a:sym typeface="Symbol" pitchFamily="18" charset="2"/>
              </a:rPr>
              <a:t></a:t>
            </a:r>
            <a:r>
              <a:rPr lang="en-US" dirty="0">
                <a:solidFill>
                  <a:srgbClr val="FF0066"/>
                </a:solidFill>
                <a:sym typeface="Symbol" pitchFamily="18" charset="2"/>
              </a:rPr>
              <a:t> threshold.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722878" y="2780928"/>
            <a:ext cx="4313618" cy="3024336"/>
            <a:chOff x="-36512" y="2924944"/>
            <a:chExt cx="4313618" cy="302433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" y="3224939"/>
              <a:ext cx="4248531" cy="272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755576" y="3429000"/>
              <a:ext cx="785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  <a:latin typeface="Script MT Bold" pitchFamily="66" charset="0"/>
                  <a:sym typeface="Symbol" pitchFamily="18" charset="2"/>
                </a:rPr>
                <a:t>O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(p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)</a:t>
              </a:r>
              <a:endParaRPr lang="it-IT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987824" y="508518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C0099"/>
                  </a:solidFill>
                </a:rPr>
                <a:t>m</a:t>
              </a:r>
              <a:r>
                <a:rPr lang="en-GB" b="1" baseline="-25000" dirty="0" smtClean="0">
                  <a:solidFill>
                    <a:srgbClr val="CC0099"/>
                  </a:solidFill>
                </a:rPr>
                <a:t>2π</a:t>
              </a:r>
              <a:endParaRPr lang="it-IT" dirty="0">
                <a:solidFill>
                  <a:srgbClr val="CC0099"/>
                </a:solidFill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 rot="5400000">
              <a:off x="2844602" y="5372422"/>
              <a:ext cx="432048" cy="1588"/>
            </a:xfrm>
            <a:prstGeom prst="straightConnector1">
              <a:avLst/>
            </a:prstGeom>
            <a:ln w="25400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-36512" y="2924944"/>
              <a:ext cx="2520950" cy="349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99CC"/>
                  </a:solidFill>
                </a:rPr>
                <a:t>M</a:t>
              </a:r>
              <a:r>
                <a:rPr lang="en-US" sz="1600" b="1" baseline="-25000" dirty="0">
                  <a:solidFill>
                    <a:srgbClr val="0099CC"/>
                  </a:solidFill>
                  <a:sym typeface="Symbol" pitchFamily="18" charset="2"/>
                </a:rPr>
                <a:t>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 spectra for </a:t>
              </a:r>
              <a:r>
                <a:rPr lang="en-US" sz="1600" b="1" dirty="0">
                  <a:solidFill>
                    <a:srgbClr val="0099CC"/>
                  </a:solidFill>
                </a:rPr>
                <a:t>ĉ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=–2.3, </a:t>
              </a:r>
              <a:r>
                <a:rPr lang="en-US" sz="1600" b="1" dirty="0">
                  <a:solidFill>
                    <a:srgbClr val="0099CC"/>
                  </a:solidFill>
                </a:rPr>
                <a:t>ĉ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=0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28675" y="5877272"/>
            <a:ext cx="7488238" cy="446088"/>
          </a:xfrm>
          <a:prstGeom prst="rect">
            <a:avLst/>
          </a:prstGeom>
          <a:solidFill>
            <a:srgbClr val="CCFFCC">
              <a:alpha val="31000"/>
            </a:srgbClr>
          </a:solidFill>
          <a:ln w="19050" algn="ctr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/>
              <a:t>The spectrum dependence will be used to extract the</a:t>
            </a:r>
            <a:r>
              <a:rPr lang="en-US" sz="2200" b="1" dirty="0">
                <a:solidFill>
                  <a:srgbClr val="0099CC"/>
                </a:solidFill>
              </a:rPr>
              <a:t> ĉ </a:t>
            </a:r>
            <a:r>
              <a:rPr lang="en-US" sz="2200" b="1" dirty="0"/>
              <a:t>value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1844824"/>
            <a:ext cx="9144000" cy="461962"/>
          </a:xfrm>
          <a:prstGeom prst="rect">
            <a:avLst/>
          </a:prstGeom>
          <a:solidFill>
            <a:srgbClr val="0099CC">
              <a:alpha val="43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/>
              <a:t>BR(K</a:t>
            </a:r>
            <a:r>
              <a:rPr lang="en-GB" sz="2400" b="1" baseline="30000" dirty="0" smtClean="0"/>
              <a:t>±</a:t>
            </a:r>
            <a:r>
              <a:rPr lang="en-GB" sz="2400" b="1" dirty="0" smtClean="0">
                <a:latin typeface="Arial"/>
                <a:cs typeface="Arial"/>
              </a:rPr>
              <a:t>→ </a:t>
            </a:r>
            <a:r>
              <a:rPr lang="el-GR" sz="2400" b="1" dirty="0" smtClean="0"/>
              <a:t>π</a:t>
            </a:r>
            <a:r>
              <a:rPr lang="en-GB" sz="2400" b="1" baseline="30000" dirty="0" smtClean="0"/>
              <a:t> ±</a:t>
            </a:r>
            <a:r>
              <a:rPr lang="el-GR" sz="2400" b="1" dirty="0" smtClean="0"/>
              <a:t>γγ</a:t>
            </a:r>
            <a:r>
              <a:rPr lang="el-GR" sz="2400" b="1" dirty="0"/>
              <a:t>) = (5.26 + 1.64·</a:t>
            </a:r>
            <a:r>
              <a:rPr lang="en-GB" sz="2400" b="1" dirty="0"/>
              <a:t>ĉ + 0.32·ĉ</a:t>
            </a:r>
            <a:r>
              <a:rPr lang="en-GB" sz="2400" b="1" baseline="30000" dirty="0"/>
              <a:t>2</a:t>
            </a:r>
            <a:r>
              <a:rPr lang="en-GB" sz="2400" b="1" dirty="0"/>
              <a:t> + 0.49)·10</a:t>
            </a:r>
            <a:r>
              <a:rPr lang="en-GB" sz="2400" b="1" baseline="30000" dirty="0"/>
              <a:t>-7</a:t>
            </a:r>
            <a:r>
              <a:rPr lang="en-GB" sz="2400" b="1" dirty="0"/>
              <a:t> ≥ 4·10</a:t>
            </a:r>
            <a:r>
              <a:rPr lang="en-GB" sz="2400" b="1" baseline="30000" dirty="0"/>
              <a:t>-7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107504" y="2780928"/>
            <a:ext cx="4286250" cy="3025205"/>
            <a:chOff x="4788024" y="2708920"/>
            <a:chExt cx="4286250" cy="302520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986162"/>
              <a:ext cx="4286250" cy="274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788024" y="2708920"/>
              <a:ext cx="1778000" cy="349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99CC"/>
                  </a:solidFill>
                </a:rPr>
                <a:t>BR(K</a:t>
              </a:r>
              <a:r>
                <a:rPr lang="en-US" sz="1600" b="1" baseline="30000" dirty="0">
                  <a:solidFill>
                    <a:srgbClr val="0099CC"/>
                  </a:solidFill>
                  <a:sym typeface="Symbol" pitchFamily="18" charset="2"/>
                </a:rPr>
                <a:t>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</a:t>
              </a:r>
              <a:r>
                <a:rPr lang="en-US" sz="1600" b="1" baseline="30000" dirty="0">
                  <a:solidFill>
                    <a:srgbClr val="0099CC"/>
                  </a:solidFill>
                  <a:sym typeface="Symbol" pitchFamily="18" charset="2"/>
                </a:rPr>
                <a:t>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) </a:t>
              </a:r>
              <a:r>
                <a:rPr lang="en-US" sz="1600" b="1" dirty="0" err="1">
                  <a:solidFill>
                    <a:srgbClr val="0099CC"/>
                  </a:solidFill>
                  <a:sym typeface="Symbol" pitchFamily="18" charset="2"/>
                </a:rPr>
                <a:t>vs</a:t>
              </a:r>
              <a:r>
                <a:rPr lang="en-US" sz="1600" b="1" dirty="0">
                  <a:solidFill>
                    <a:srgbClr val="0099CC"/>
                  </a:solidFill>
                  <a:sym typeface="Symbol" pitchFamily="18" charset="2"/>
                </a:rPr>
                <a:t> </a:t>
              </a:r>
              <a:r>
                <a:rPr lang="en-US" sz="1600" b="1" dirty="0">
                  <a:solidFill>
                    <a:srgbClr val="0099CC"/>
                  </a:solidFill>
                </a:rPr>
                <a:t>ĉ</a:t>
              </a:r>
            </a:p>
          </p:txBody>
        </p:sp>
        <p:sp>
          <p:nvSpPr>
            <p:cNvPr id="21" name="Rectangle 12"/>
            <p:cNvSpPr/>
            <p:nvPr/>
          </p:nvSpPr>
          <p:spPr>
            <a:xfrm>
              <a:off x="5364088" y="3212976"/>
              <a:ext cx="278606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 err="1">
                  <a:solidFill>
                    <a:srgbClr val="002060"/>
                  </a:solidFill>
                </a:rPr>
                <a:t>unitarity</a:t>
              </a:r>
              <a:r>
                <a:rPr lang="en-GB" b="1" dirty="0">
                  <a:solidFill>
                    <a:srgbClr val="002060"/>
                  </a:solidFill>
                </a:rPr>
                <a:t> corrections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-1"/>
            <a:ext cx="7308000" cy="716400"/>
          </a:xfrm>
          <a:prstGeom prst="rect">
            <a:avLst/>
          </a:prstGeom>
          <a:solidFill>
            <a:srgbClr val="0099CC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it-IT" sz="3600" b="1" dirty="0" smtClean="0">
                <a:solidFill>
                  <a:schemeClr val="bg1"/>
                </a:solidFill>
              </a:rPr>
              <a:t> : NA48/2 </a:t>
            </a:r>
            <a:r>
              <a:rPr lang="it-IT" sz="3600" b="1" dirty="0" err="1" smtClean="0">
                <a:solidFill>
                  <a:schemeClr val="bg1"/>
                </a:solidFill>
              </a:rPr>
              <a:t>result</a:t>
            </a:r>
            <a:endParaRPr lang="it-IT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54000" y="636116"/>
            <a:ext cx="4156968" cy="2936900"/>
            <a:chOff x="54992" y="930240"/>
            <a:chExt cx="4156968" cy="29369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47" r="13436"/>
            <a:stretch>
              <a:fillRect/>
            </a:stretch>
          </p:blipFill>
          <p:spPr bwMode="auto">
            <a:xfrm>
              <a:off x="54992" y="930240"/>
              <a:ext cx="4156968" cy="29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51520" y="1058828"/>
              <a:ext cx="7232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 err="1">
                  <a:solidFill>
                    <a:srgbClr val="00B050"/>
                  </a:solidFill>
                </a:rPr>
                <a:t>m</a:t>
              </a:r>
              <a:r>
                <a:rPr lang="en-GB" sz="2400" b="1" baseline="-25000" dirty="0" err="1">
                  <a:solidFill>
                    <a:srgbClr val="00B050"/>
                  </a:solidFill>
                  <a:latin typeface="Symbol" pitchFamily="18" charset="2"/>
                </a:rPr>
                <a:t>pgg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4000" y="3573016"/>
            <a:ext cx="4176464" cy="2952328"/>
            <a:chOff x="54000" y="3645024"/>
            <a:chExt cx="4176464" cy="295232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069" t="-440" r="8961" b="1571"/>
            <a:stretch>
              <a:fillRect/>
            </a:stretch>
          </p:blipFill>
          <p:spPr bwMode="auto">
            <a:xfrm>
              <a:off x="54000" y="3645024"/>
              <a:ext cx="4176464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51520" y="3861048"/>
              <a:ext cx="6110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 err="1" smtClean="0">
                  <a:solidFill>
                    <a:srgbClr val="00B050"/>
                  </a:solidFill>
                </a:rPr>
                <a:t>m</a:t>
              </a:r>
              <a:r>
                <a:rPr lang="en-GB" sz="2400" b="1" baseline="-25000" dirty="0" err="1" smtClean="0">
                  <a:solidFill>
                    <a:srgbClr val="00B050"/>
                  </a:solidFill>
                  <a:latin typeface="Symbol" pitchFamily="18" charset="2"/>
                </a:rPr>
                <a:t>gg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 Box 7671"/>
            <p:cNvSpPr txBox="1">
              <a:spLocks noChangeArrowheads="1"/>
            </p:cNvSpPr>
            <p:nvPr/>
          </p:nvSpPr>
          <p:spPr bwMode="auto">
            <a:xfrm>
              <a:off x="251520" y="4365104"/>
              <a:ext cx="1368152" cy="646331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First  </a:t>
              </a:r>
              <a:r>
                <a:rPr lang="en-US" sz="1200" b="1" dirty="0">
                  <a:solidFill>
                    <a:srgbClr val="008000"/>
                  </a:solidFill>
                </a:rPr>
                <a:t>observation</a:t>
              </a:r>
              <a:r>
                <a:rPr lang="en-US" sz="1200" b="1" dirty="0">
                  <a:solidFill>
                    <a:srgbClr val="008000"/>
                  </a:solidFill>
                  <a:sym typeface="Symbol" pitchFamily="18" charset="2"/>
                </a:rPr>
                <a:t/>
              </a:r>
              <a:br>
                <a:rPr lang="en-US" sz="1200" b="1" dirty="0">
                  <a:solidFill>
                    <a:srgbClr val="008000"/>
                  </a:solidFill>
                  <a:sym typeface="Symbol" pitchFamily="18" charset="2"/>
                </a:rPr>
              </a:br>
              <a:r>
                <a:rPr lang="en-US" sz="1200" b="1" dirty="0">
                  <a:solidFill>
                    <a:srgbClr val="008000"/>
                  </a:solidFill>
                  <a:sym typeface="Symbol" pitchFamily="18" charset="2"/>
                </a:rPr>
                <a:t>of the cusp at </a:t>
              </a:r>
              <a:r>
                <a:rPr lang="en-US" sz="1200" b="1" dirty="0" smtClean="0">
                  <a:solidFill>
                    <a:srgbClr val="008000"/>
                  </a:solidFill>
                  <a:sym typeface="Symbol" pitchFamily="18" charset="2"/>
                </a:rPr>
                <a:t>     2 threshold</a:t>
              </a:r>
              <a:r>
                <a:rPr lang="en-US" sz="1200" b="1" dirty="0">
                  <a:solidFill>
                    <a:srgbClr val="008000"/>
                  </a:solidFill>
                  <a:sym typeface="Symbol" pitchFamily="18" charset="2"/>
                </a:rPr>
                <a:t>!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835696" y="56612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</a:t>
              </a:r>
              <a:r>
                <a:rPr lang="en-GB" b="1" baseline="-25000" dirty="0" smtClean="0"/>
                <a:t>2π</a:t>
              </a:r>
              <a:endParaRPr lang="it-IT" dirty="0"/>
            </a:p>
          </p:txBody>
        </p:sp>
        <p:cxnSp>
          <p:nvCxnSpPr>
            <p:cNvPr id="13" name="Connettore 2 12"/>
            <p:cNvCxnSpPr/>
            <p:nvPr/>
          </p:nvCxnSpPr>
          <p:spPr>
            <a:xfrm rot="5400000">
              <a:off x="1908498" y="6092502"/>
              <a:ext cx="28803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7661"/>
          <p:cNvSpPr txBox="1">
            <a:spLocks noChangeArrowheads="1"/>
          </p:cNvSpPr>
          <p:nvPr/>
        </p:nvSpPr>
        <p:spPr bwMode="auto">
          <a:xfrm>
            <a:off x="4644008" y="620688"/>
            <a:ext cx="4104456" cy="9264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buClr>
                <a:srgbClr val="0033CC"/>
              </a:buClr>
              <a:buSzPct val="100000"/>
            </a:pPr>
            <a:r>
              <a:rPr lang="en-US" sz="1600" dirty="0" smtClean="0"/>
              <a:t>Previous measurement by</a:t>
            </a:r>
            <a:r>
              <a:rPr lang="en-US" sz="1600" b="1" dirty="0" smtClean="0">
                <a:solidFill>
                  <a:srgbClr val="0033CC"/>
                </a:solidFill>
              </a:rPr>
              <a:t> E787 </a:t>
            </a:r>
            <a:r>
              <a:rPr lang="en-US" sz="1600" dirty="0" smtClean="0">
                <a:cs typeface="Times New Roman" pitchFamily="18" charset="0"/>
                <a:sym typeface="Symbol" pitchFamily="18" charset="2"/>
              </a:rPr>
              <a:t>based on         </a:t>
            </a:r>
            <a:r>
              <a:rPr lang="en-US" sz="1600" b="1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31 events</a:t>
            </a:r>
            <a:r>
              <a:rPr lang="en-US" sz="1600" dirty="0" smtClean="0">
                <a:cs typeface="Times New Roman" pitchFamily="18" charset="0"/>
                <a:sym typeface="Symbol" pitchFamily="18" charset="2"/>
              </a:rPr>
              <a:t> (5 BG events) </a:t>
            </a:r>
            <a:r>
              <a:rPr lang="en-US" sz="1600" b="1" dirty="0" smtClean="0">
                <a:solidFill>
                  <a:srgbClr val="0033CC"/>
                </a:solidFill>
              </a:rPr>
              <a:t>[PRL79 (1997) 4079]</a:t>
            </a:r>
            <a:r>
              <a:rPr lang="en-US" sz="1600" dirty="0" smtClean="0"/>
              <a:t> </a:t>
            </a:r>
            <a:endParaRPr lang="en-US" sz="1600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150000"/>
            </a:pPr>
            <a:endParaRPr lang="en-US" sz="800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 algn="ctr">
              <a:lnSpc>
                <a:spcPct val="70000"/>
              </a:lnSpc>
            </a:pPr>
            <a:r>
              <a:rPr lang="en-US" sz="1800" b="1" dirty="0"/>
              <a:t>    </a:t>
            </a:r>
            <a:r>
              <a:rPr lang="en-US" sz="1600" b="1" dirty="0" smtClean="0">
                <a:solidFill>
                  <a:srgbClr val="0000FF"/>
                </a:solidFill>
              </a:rPr>
              <a:t>BR(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it-IT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= (</a:t>
            </a:r>
            <a:r>
              <a:rPr lang="en-US" sz="1600" b="1" dirty="0" smtClean="0">
                <a:solidFill>
                  <a:srgbClr val="0033CC"/>
                </a:solidFill>
              </a:rPr>
              <a:t>1.10 </a:t>
            </a:r>
            <a:r>
              <a:rPr lang="en-US" sz="1600" b="1" dirty="0" smtClean="0">
                <a:solidFill>
                  <a:srgbClr val="0033CC"/>
                </a:solidFill>
                <a:sym typeface="Symbol" pitchFamily="18" charset="2"/>
              </a:rPr>
              <a:t> 0.32</a:t>
            </a:r>
            <a:r>
              <a:rPr lang="en-US" sz="1600" b="1" dirty="0">
                <a:solidFill>
                  <a:srgbClr val="0033CC"/>
                </a:solidFill>
                <a:sym typeface="Symbol" pitchFamily="18" charset="2"/>
              </a:rPr>
              <a:t>)·10</a:t>
            </a:r>
            <a:r>
              <a:rPr lang="en-US" sz="1600" b="1" baseline="30000" dirty="0">
                <a:solidFill>
                  <a:srgbClr val="0033CC"/>
                </a:solidFill>
                <a:sym typeface="Symbol" pitchFamily="18" charset="2"/>
              </a:rPr>
              <a:t>–6</a:t>
            </a:r>
            <a:r>
              <a:rPr lang="en-US" sz="1600" b="1" dirty="0">
                <a:solidFill>
                  <a:srgbClr val="0033CC"/>
                </a:solidFill>
                <a:sym typeface="Symbol" pitchFamily="18" charset="2"/>
              </a:rPr>
              <a:t> </a:t>
            </a:r>
            <a:endParaRPr lang="en-US" sz="1600" b="1" dirty="0" smtClean="0"/>
          </a:p>
        </p:txBody>
      </p:sp>
      <p:sp>
        <p:nvSpPr>
          <p:cNvPr id="19" name="Text Box 7661"/>
          <p:cNvSpPr txBox="1">
            <a:spLocks noChangeArrowheads="1"/>
          </p:cNvSpPr>
          <p:nvPr/>
        </p:nvSpPr>
        <p:spPr bwMode="auto">
          <a:xfrm>
            <a:off x="4355976" y="1916832"/>
            <a:ext cx="4752528" cy="341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0033CC"/>
              </a:buClr>
              <a:buSzPct val="100000"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006699"/>
                </a:solidFill>
              </a:rPr>
              <a:t>Data sample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0033CC"/>
              </a:buClr>
              <a:buSzPct val="100000"/>
            </a:pPr>
            <a:endParaRPr lang="en-US" sz="800" b="1" dirty="0" smtClean="0"/>
          </a:p>
          <a:p>
            <a:pPr>
              <a:lnSpc>
                <a:spcPct val="70000"/>
              </a:lnSpc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K</a:t>
            </a:r>
            <a:r>
              <a:rPr lang="en-US" b="1" baseline="30000" dirty="0" smtClean="0">
                <a:sym typeface="Symbol" pitchFamily="18" charset="2"/>
              </a:rPr>
              <a:t> </a:t>
            </a:r>
            <a:r>
              <a:rPr lang="en-US" b="1" dirty="0" smtClean="0">
                <a:sym typeface="Symbol" pitchFamily="18" charset="2"/>
              </a:rPr>
              <a:t> </a:t>
            </a:r>
            <a:r>
              <a:rPr lang="en-US" b="1" baseline="30000" dirty="0" smtClean="0">
                <a:sym typeface="Symbol" pitchFamily="18" charset="2"/>
              </a:rPr>
              <a:t></a:t>
            </a:r>
            <a:r>
              <a:rPr lang="en-US" b="1" dirty="0" smtClean="0">
                <a:sym typeface="Symbol" pitchFamily="18" charset="2"/>
              </a:rPr>
              <a:t></a:t>
            </a:r>
            <a:r>
              <a:rPr lang="en-US" b="1" baseline="30000" dirty="0" smtClean="0">
                <a:sym typeface="Symbol" pitchFamily="18" charset="2"/>
              </a:rPr>
              <a:t>0 </a:t>
            </a:r>
            <a:r>
              <a:rPr lang="en-US" dirty="0" smtClean="0"/>
              <a:t>as normalization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6600"/>
                </a:solidFill>
              </a:rPr>
              <a:t>1164 events </a:t>
            </a:r>
            <a:r>
              <a:rPr lang="en-US" dirty="0" smtClean="0"/>
              <a:t>in 40% of the full 2003+2004 data        </a:t>
            </a:r>
            <a:r>
              <a:rPr lang="en-US" i="1" dirty="0" smtClean="0"/>
              <a:t>(</a:t>
            </a:r>
            <a:r>
              <a:rPr lang="en-US" b="1" i="1" dirty="0" smtClean="0"/>
              <a:t>~40 times</a:t>
            </a:r>
            <a:r>
              <a:rPr lang="en-US" i="1" dirty="0" smtClean="0"/>
              <a:t> previous world sample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Background:</a:t>
            </a:r>
            <a:r>
              <a:rPr lang="en-US" dirty="0" smtClean="0"/>
              <a:t>  mainly from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b="1" dirty="0" smtClean="0">
                <a:solidFill>
                  <a:srgbClr val="FF0000"/>
                </a:solidFill>
              </a:rPr>
              <a:t>(IB) </a:t>
            </a:r>
            <a:r>
              <a:rPr lang="en-US" dirty="0" smtClean="0"/>
              <a:t>(3.3%)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Systematic:</a:t>
            </a:r>
            <a:r>
              <a:rPr lang="en-US" dirty="0" smtClean="0"/>
              <a:t> mainly from trigger efficiency</a:t>
            </a:r>
          </a:p>
          <a:p>
            <a:pPr>
              <a:buClr>
                <a:srgbClr val="0033CC"/>
              </a:buClr>
            </a:pPr>
            <a:endParaRPr lang="en-US" dirty="0" smtClean="0"/>
          </a:p>
          <a:p>
            <a:pPr>
              <a:buClr>
                <a:srgbClr val="0033CC"/>
              </a:buClr>
            </a:pPr>
            <a:r>
              <a:rPr lang="en-US" b="1" dirty="0" smtClean="0">
                <a:solidFill>
                  <a:srgbClr val="006699"/>
                </a:solidFill>
              </a:rPr>
              <a:t>Shape analysis</a:t>
            </a:r>
            <a:endParaRPr lang="en-US" dirty="0" smtClean="0">
              <a:solidFill>
                <a:srgbClr val="0066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Assume </a:t>
            </a:r>
            <a:r>
              <a:rPr lang="en-GB" b="1" dirty="0" smtClean="0"/>
              <a:t>MC </a:t>
            </a:r>
            <a:r>
              <a:rPr lang="en-GB" dirty="0" smtClean="0">
                <a:latin typeface="Script MT Bold" pitchFamily="66" charset="0"/>
                <a:sym typeface="Symbol" pitchFamily="18" charset="2"/>
              </a:rPr>
              <a:t>O</a:t>
            </a:r>
            <a:r>
              <a:rPr lang="en-GB" b="1" dirty="0" smtClean="0"/>
              <a:t>(p</a:t>
            </a:r>
            <a:r>
              <a:rPr lang="en-GB" b="1" baseline="30000" dirty="0" smtClean="0"/>
              <a:t>6</a:t>
            </a:r>
            <a:r>
              <a:rPr lang="en-GB" b="1" dirty="0" smtClean="0"/>
              <a:t>)</a:t>
            </a:r>
            <a:r>
              <a:rPr lang="en-GB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ĉ = 2 </a:t>
            </a:r>
            <a:r>
              <a:rPr lang="en-US" dirty="0" smtClean="0"/>
              <a:t>for comparison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Data shape follows </a:t>
            </a:r>
            <a:r>
              <a:rPr lang="en-GB" dirty="0" err="1" smtClean="0"/>
              <a:t>ChPT</a:t>
            </a:r>
            <a:r>
              <a:rPr lang="en-GB" dirty="0" smtClean="0"/>
              <a:t> description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Possibility for precise </a:t>
            </a:r>
            <a:r>
              <a:rPr lang="en-US" b="1" dirty="0" smtClean="0">
                <a:solidFill>
                  <a:srgbClr val="0000FF"/>
                </a:solidFill>
              </a:rPr>
              <a:t>ĉ</a:t>
            </a:r>
            <a:r>
              <a:rPr lang="en-US" b="1" dirty="0" smtClean="0"/>
              <a:t> </a:t>
            </a:r>
            <a:r>
              <a:rPr lang="en-US" dirty="0" smtClean="0"/>
              <a:t>measurement, but not quantitative result yet</a:t>
            </a:r>
            <a:endParaRPr lang="en-GB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4283968" y="1556792"/>
            <a:ext cx="4860032" cy="36933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NA48/2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/>
              <a:t>measurement</a:t>
            </a:r>
            <a:endParaRPr lang="it-IT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14000" y="5733256"/>
            <a:ext cx="5111976" cy="400110"/>
          </a:xfrm>
          <a:prstGeom prst="rect">
            <a:avLst/>
          </a:prstGeom>
          <a:solidFill>
            <a:srgbClr val="0099CC">
              <a:alpha val="43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/>
              <a:t>BR(K</a:t>
            </a:r>
            <a:r>
              <a:rPr lang="en-GB" sz="2000" b="1" baseline="30000" dirty="0" smtClean="0"/>
              <a:t>±</a:t>
            </a:r>
            <a:r>
              <a:rPr lang="en-GB" sz="2000" b="1" dirty="0" smtClean="0">
                <a:latin typeface="Arial"/>
                <a:cs typeface="Arial"/>
              </a:rPr>
              <a:t>→ </a:t>
            </a:r>
            <a:r>
              <a:rPr lang="el-GR" sz="2000" b="1" dirty="0" smtClean="0"/>
              <a:t>π</a:t>
            </a:r>
            <a:r>
              <a:rPr lang="en-GB" sz="2000" b="1" baseline="30000" dirty="0" smtClean="0"/>
              <a:t> ±</a:t>
            </a:r>
            <a:r>
              <a:rPr lang="el-GR" sz="2000" b="1" dirty="0" smtClean="0"/>
              <a:t>γγ</a:t>
            </a:r>
            <a:r>
              <a:rPr lang="el-GR" sz="2000" b="1" dirty="0"/>
              <a:t>) = </a:t>
            </a:r>
            <a:r>
              <a:rPr lang="el-GR" sz="2000" b="1" dirty="0" smtClean="0"/>
              <a:t>(</a:t>
            </a:r>
            <a:r>
              <a:rPr lang="it-IT" sz="2000" b="1" dirty="0" smtClean="0"/>
              <a:t>1.07 </a:t>
            </a:r>
            <a:r>
              <a:rPr lang="en-US" sz="2000" b="1" dirty="0" smtClean="0">
                <a:sym typeface="Symbol" pitchFamily="18" charset="2"/>
              </a:rPr>
              <a:t> 0.04</a:t>
            </a:r>
            <a:r>
              <a:rPr lang="en-US" sz="2000" b="1" baseline="-25000" dirty="0" smtClean="0">
                <a:sym typeface="Symbol" pitchFamily="18" charset="2"/>
              </a:rPr>
              <a:t>stat</a:t>
            </a:r>
            <a:r>
              <a:rPr lang="en-US" sz="2000" b="1" dirty="0" smtClean="0">
                <a:sym typeface="Symbol" pitchFamily="18" charset="2"/>
              </a:rPr>
              <a:t>  0.08</a:t>
            </a:r>
            <a:r>
              <a:rPr lang="en-US" sz="2000" b="1" baseline="-25000" dirty="0" smtClean="0">
                <a:sym typeface="Symbol" pitchFamily="18" charset="2"/>
              </a:rPr>
              <a:t>sys</a:t>
            </a:r>
            <a:r>
              <a:rPr lang="en-US" sz="2000" b="1" dirty="0" smtClean="0">
                <a:sym typeface="Symbol" pitchFamily="18" charset="2"/>
              </a:rPr>
              <a:t>)·10</a:t>
            </a:r>
            <a:r>
              <a:rPr lang="en-US" sz="2000" b="1" baseline="30000" dirty="0" smtClean="0">
                <a:sym typeface="Symbol" pitchFamily="18" charset="2"/>
              </a:rPr>
              <a:t>–6</a:t>
            </a:r>
            <a:r>
              <a:rPr lang="it-IT" sz="2000" b="1" dirty="0" smtClean="0"/>
              <a:t> </a:t>
            </a:r>
            <a:endParaRPr lang="en-GB" sz="2000" b="1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39952" y="533314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6699"/>
                </a:solidFill>
                <a:cs typeface="Times New Roman" pitchFamily="18" charset="0"/>
              </a:rPr>
              <a:t>Our model dependent BR determination is </a:t>
            </a:r>
            <a:endParaRPr lang="it-IT" sz="2000" b="1" dirty="0">
              <a:solidFill>
                <a:srgbClr val="0099CC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60440" y="6300028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model</a:t>
            </a:r>
            <a:r>
              <a:rPr lang="it-IT" i="1" dirty="0" smtClean="0"/>
              <a:t> </a:t>
            </a:r>
            <a:r>
              <a:rPr lang="it-IT" i="1" dirty="0" err="1" smtClean="0"/>
              <a:t>independent</a:t>
            </a:r>
            <a:r>
              <a:rPr lang="it-IT" i="1" dirty="0" smtClean="0"/>
              <a:t> BR and </a:t>
            </a:r>
            <a:r>
              <a:rPr lang="en-US" i="1" dirty="0" smtClean="0"/>
              <a:t>ĉ</a:t>
            </a:r>
            <a:r>
              <a:rPr lang="en-US" b="1" i="1" dirty="0" smtClean="0"/>
              <a:t> </a:t>
            </a:r>
            <a:r>
              <a:rPr lang="en-US" i="1" dirty="0" smtClean="0"/>
              <a:t>extraction in preparation</a:t>
            </a:r>
            <a:endParaRPr lang="it-IT" i="1" dirty="0"/>
          </a:p>
        </p:txBody>
      </p:sp>
      <p:sp>
        <p:nvSpPr>
          <p:cNvPr id="25" name="CasellaDiTesto 24"/>
          <p:cNvSpPr txBox="1"/>
          <p:nvPr/>
        </p:nvSpPr>
        <p:spPr>
          <a:xfrm rot="17779604">
            <a:off x="3339988" y="5355065"/>
            <a:ext cx="122599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PRELIMINARY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008" y="1268884"/>
            <a:ext cx="8964488" cy="48244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NA48/2 experiment @ CERN SPS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 of the K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decay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[Eur.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Phys. J. C68 (2010), 75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of DE and INT term fractions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 on CPV parameters (A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of the K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gg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cs typeface="Comic Sans MS"/>
              </a:rPr>
              <a:t>(preliminary)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of the K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→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Comic Sans MS"/>
              </a:rPr>
              <a:t>e</a:t>
            </a:r>
            <a:r>
              <a:rPr kumimoji="0" lang="en-US" sz="2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Comic Sans MS"/>
              </a:rPr>
              <a:t>+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Comic Sans MS"/>
              </a:rPr>
              <a:t>e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Symbol" charset="2"/>
              </a:rPr>
              <a:t>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g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90099"/>
                </a:solidFill>
              </a:rPr>
              <a:t>[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cs typeface="+mn-cs"/>
              </a:rPr>
              <a:t>Phys.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cs typeface="+mn-cs"/>
              </a:rPr>
              <a:t>Lett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ea typeface="+mn-ea"/>
                <a:cs typeface="+mn-cs"/>
              </a:rPr>
              <a:t>. B659 (2008), 493]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o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b"/>
          <a:lstStyle/>
          <a:p>
            <a:pPr algn="ctr"/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</a:rPr>
              <a:t>OUTLINE</a:t>
            </a:r>
            <a:endParaRPr lang="it-IT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6682" y="1693257"/>
            <a:ext cx="6210354" cy="224676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99CC"/>
                </a:solidFill>
              </a:rPr>
              <a:t>K</a:t>
            </a:r>
            <a:r>
              <a:rPr lang="en-US" sz="6000" b="1" baseline="30000" dirty="0">
                <a:solidFill>
                  <a:srgbClr val="0099CC"/>
                </a:solidFill>
                <a:sym typeface="Symbol" pitchFamily="18" charset="2"/>
              </a:rPr>
              <a:t></a:t>
            </a:r>
            <a:r>
              <a:rPr lang="en-US" sz="6000" b="1" dirty="0">
                <a:solidFill>
                  <a:srgbClr val="0099CC"/>
                </a:solidFill>
              </a:rPr>
              <a:t> </a:t>
            </a:r>
            <a:r>
              <a:rPr lang="en-US" sz="6000" b="1" dirty="0">
                <a:solidFill>
                  <a:srgbClr val="0099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6000" b="1" dirty="0" smtClean="0">
                <a:solidFill>
                  <a:srgbClr val="0099CC"/>
                </a:solidFill>
                <a:sym typeface="Symbol" pitchFamily="18" charset="2"/>
              </a:rPr>
              <a:t></a:t>
            </a:r>
            <a:r>
              <a:rPr lang="en-US" sz="6000" b="1" baseline="30000" dirty="0" smtClean="0">
                <a:solidFill>
                  <a:srgbClr val="0099CC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6000" b="1" dirty="0" err="1" smtClean="0">
                <a:solidFill>
                  <a:srgbClr val="0099CC"/>
                </a:solidFill>
                <a:cs typeface="Times New Roman" pitchFamily="18" charset="0"/>
              </a:rPr>
              <a:t>e</a:t>
            </a:r>
            <a:r>
              <a:rPr lang="en-US" sz="6000" b="1" baseline="30000" dirty="0" err="1" smtClean="0">
                <a:solidFill>
                  <a:srgbClr val="0099CC"/>
                </a:solidFill>
                <a:cs typeface="Times New Roman" pitchFamily="18" charset="0"/>
              </a:rPr>
              <a:t>+</a:t>
            </a:r>
            <a:r>
              <a:rPr lang="en-US" sz="6000" b="1" dirty="0" err="1" smtClean="0">
                <a:solidFill>
                  <a:srgbClr val="0099CC"/>
                </a:solidFill>
                <a:cs typeface="Times New Roman" pitchFamily="18" charset="0"/>
              </a:rPr>
              <a:t>e</a:t>
            </a:r>
            <a:r>
              <a:rPr lang="en-US" sz="6000" b="1" baseline="30000" dirty="0" smtClean="0">
                <a:solidFill>
                  <a:srgbClr val="0099CC"/>
                </a:solidFill>
                <a:cs typeface="Times New Roman" pitchFamily="18" charset="0"/>
              </a:rPr>
              <a:t>– </a:t>
            </a:r>
            <a:r>
              <a:rPr lang="en-US" sz="6000" b="1" dirty="0" smtClean="0">
                <a:solidFill>
                  <a:srgbClr val="0099CC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6000" b="1" dirty="0" smtClean="0">
                <a:solidFill>
                  <a:srgbClr val="0099CC"/>
                </a:solidFill>
                <a:latin typeface="Symbol" pitchFamily="18" charset="2"/>
              </a:rPr>
              <a:t> </a:t>
            </a:r>
          </a:p>
          <a:p>
            <a:pPr algn="ctr"/>
            <a:endParaRPr lang="en-US" sz="2000" b="1" dirty="0" smtClean="0">
              <a:solidFill>
                <a:srgbClr val="0099CC"/>
              </a:solidFill>
              <a:latin typeface="Symbol" pitchFamily="18" charset="2"/>
            </a:endParaRPr>
          </a:p>
          <a:p>
            <a:pPr algn="ctr"/>
            <a:r>
              <a:rPr lang="en-US" sz="6000" b="1" dirty="0" smtClean="0">
                <a:solidFill>
                  <a:srgbClr val="0099CC"/>
                </a:solidFill>
              </a:rPr>
              <a:t>First Observation</a:t>
            </a:r>
            <a:r>
              <a:rPr lang="en-US" sz="6000" dirty="0" smtClean="0">
                <a:solidFill>
                  <a:srgbClr val="0099CC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68144" y="602128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[</a:t>
            </a:r>
            <a:r>
              <a:rPr lang="en-US" b="1" i="1" dirty="0" smtClean="0">
                <a:solidFill>
                  <a:srgbClr val="0099CC"/>
                </a:solidFill>
              </a:rPr>
              <a:t>Phys. </a:t>
            </a:r>
            <a:r>
              <a:rPr lang="en-US" b="1" i="1" dirty="0" err="1" smtClean="0">
                <a:solidFill>
                  <a:srgbClr val="0099CC"/>
                </a:solidFill>
              </a:rPr>
              <a:t>Lett</a:t>
            </a:r>
            <a:r>
              <a:rPr lang="en-US" b="1" i="1" dirty="0" smtClean="0">
                <a:solidFill>
                  <a:srgbClr val="0099CC"/>
                </a:solidFill>
              </a:rPr>
              <a:t>. B659 (2008), 493]</a:t>
            </a:r>
            <a:endParaRPr lang="it-IT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5" name="Text Box 1216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0099CC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K</a:t>
            </a:r>
            <a:r>
              <a:rPr lang="en-US" sz="3600" b="1" baseline="30000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 </a:t>
            </a:r>
            <a:r>
              <a:rPr lang="en-US" sz="3600" b="1" baseline="30000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3600" b="1" dirty="0" err="1" smtClean="0">
                <a:solidFill>
                  <a:schemeClr val="bg1"/>
                </a:solidFill>
                <a:cs typeface="Times New Roman" pitchFamily="18" charset="0"/>
              </a:rPr>
              <a:t>e</a:t>
            </a:r>
            <a:r>
              <a:rPr lang="en-US" sz="3600" b="1" baseline="30000" dirty="0" err="1" smtClean="0">
                <a:solidFill>
                  <a:schemeClr val="bg1"/>
                </a:solidFill>
                <a:cs typeface="Times New Roman" pitchFamily="18" charset="0"/>
              </a:rPr>
              <a:t>+</a:t>
            </a:r>
            <a:r>
              <a:rPr lang="en-US" sz="3600" b="1" dirty="0" err="1" smtClean="0">
                <a:solidFill>
                  <a:schemeClr val="bg1"/>
                </a:solidFill>
                <a:cs typeface="Times New Roman" pitchFamily="18" charset="0"/>
              </a:rPr>
              <a:t>e</a:t>
            </a:r>
            <a:r>
              <a:rPr lang="en-US" sz="3600" b="1" baseline="300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3600" b="1" dirty="0" smtClean="0">
                <a:solidFill>
                  <a:schemeClr val="bg1"/>
                </a:solidFill>
                <a:sym typeface="Symbol" pitchFamily="18" charset="2"/>
              </a:rPr>
              <a:t>: BR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-36512" y="764704"/>
            <a:ext cx="7632700" cy="7848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</a:t>
            </a:r>
            <a:r>
              <a:rPr lang="en-US" baseline="30000" dirty="0" smtClean="0">
                <a:latin typeface="Comic Sans MS" pitchFamily="66" charset="0"/>
                <a:sym typeface="Symbol" pitchFamily="18" charset="2"/>
              </a:rPr>
              <a:t>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</a:t>
            </a:r>
            <a:r>
              <a:rPr lang="en-US" baseline="30000" dirty="0" smtClean="0">
                <a:latin typeface="Comic Sans MS" pitchFamily="66" charset="0"/>
                <a:sym typeface="Symbol" pitchFamily="18" charset="2"/>
              </a:rPr>
              <a:t></a:t>
            </a:r>
            <a:r>
              <a:rPr lang="en-US" dirty="0" err="1" smtClean="0">
                <a:sym typeface="Symbol" pitchFamily="18" charset="2"/>
              </a:rPr>
              <a:t>e</a:t>
            </a:r>
            <a:r>
              <a:rPr lang="en-US" baseline="30000" dirty="0" err="1" smtClean="0">
                <a:sym typeface="Symbol" pitchFamily="18" charset="2"/>
              </a:rPr>
              <a:t>+</a:t>
            </a:r>
            <a:r>
              <a:rPr lang="en-US" dirty="0" err="1" smtClean="0">
                <a:sym typeface="Symbol" pitchFamily="18" charset="2"/>
              </a:rPr>
              <a:t>e</a:t>
            </a:r>
            <a:r>
              <a:rPr lang="en-US" baseline="30000" dirty="0" smtClean="0">
                <a:sym typeface="Symbol" pitchFamily="18" charset="2"/>
              </a:rPr>
              <a:t>–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g </a:t>
            </a:r>
            <a:r>
              <a:rPr lang="en-US" dirty="0" smtClean="0">
                <a:solidFill>
                  <a:schemeClr val="tx1"/>
                </a:solidFill>
                <a:sym typeface="Symbol" pitchFamily="18" charset="2"/>
              </a:rPr>
              <a:t>similar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to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dirty="0"/>
              <a:t>K</a:t>
            </a:r>
            <a:r>
              <a:rPr lang="en-US" baseline="30000" dirty="0">
                <a:latin typeface="Comic Sans MS" pitchFamily="66" charset="0"/>
                <a:sym typeface="Symbol" pitchFamily="18" charset="2"/>
              </a:rPr>
              <a:t>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</a:t>
            </a:r>
            <a:r>
              <a:rPr lang="en-US" baseline="30000" dirty="0">
                <a:latin typeface="Comic Sans MS" pitchFamily="66" charset="0"/>
                <a:sym typeface="Symbol" pitchFamily="18" charset="2"/>
              </a:rPr>
              <a:t></a:t>
            </a:r>
            <a:r>
              <a:rPr lang="en-US" dirty="0">
                <a:latin typeface="Symbol" pitchFamily="18" charset="2"/>
                <a:sym typeface="Symbol" pitchFamily="18" charset="2"/>
              </a:rPr>
              <a:t>g</a:t>
            </a:r>
            <a:r>
              <a:rPr lang="en-US" baseline="30000" dirty="0">
                <a:sym typeface="Symbol" pitchFamily="18" charset="2"/>
              </a:rPr>
              <a:t> </a:t>
            </a:r>
            <a:r>
              <a:rPr lang="en-US" dirty="0" err="1">
                <a:latin typeface="Symbol" pitchFamily="18" charset="2"/>
                <a:sym typeface="Symbol" pitchFamily="18" charset="2"/>
              </a:rPr>
              <a:t>g</a:t>
            </a:r>
            <a:r>
              <a:rPr lang="en-US" dirty="0">
                <a:latin typeface="Symbol" pitchFamily="18" charset="2"/>
                <a:sym typeface="Symbol" pitchFamily="18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with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internal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-conversion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Script MT Bold" pitchFamily="66" charset="0"/>
                <a:sym typeface="Symbol" pitchFamily="18" charset="2"/>
              </a:rPr>
              <a:t>O</a:t>
            </a:r>
            <a:r>
              <a:rPr lang="en-GB" dirty="0" smtClean="0">
                <a:sym typeface="Symbol" pitchFamily="18" charset="2"/>
              </a:rPr>
              <a:t>(p</a:t>
            </a:r>
            <a:r>
              <a:rPr lang="en-GB" baseline="30000" dirty="0" smtClean="0">
                <a:sym typeface="Symbol" pitchFamily="18" charset="2"/>
              </a:rPr>
              <a:t>6</a:t>
            </a:r>
            <a:r>
              <a:rPr lang="en-GB" dirty="0" smtClean="0">
                <a:sym typeface="Symbol" pitchFamily="18" charset="2"/>
              </a:rPr>
              <a:t>) </a:t>
            </a:r>
            <a:r>
              <a:rPr lang="en-GB" dirty="0" err="1" smtClean="0">
                <a:sym typeface="Symbol" pitchFamily="18" charset="2"/>
              </a:rPr>
              <a:t>ChPT</a:t>
            </a:r>
            <a:r>
              <a:rPr lang="en-GB" dirty="0" smtClean="0">
                <a:sym typeface="Symbol" pitchFamily="18" charset="2"/>
              </a:rPr>
              <a:t> predic</a:t>
            </a:r>
            <a:r>
              <a:rPr lang="en-GB" dirty="0" smtClean="0"/>
              <a:t>tion  </a:t>
            </a:r>
            <a:r>
              <a:rPr lang="en-GB" b="1" dirty="0" smtClean="0">
                <a:solidFill>
                  <a:srgbClr val="CC0099"/>
                </a:solidFill>
              </a:rPr>
              <a:t>BR(</a:t>
            </a:r>
            <a:r>
              <a:rPr lang="en-US" b="1" dirty="0" smtClean="0">
                <a:solidFill>
                  <a:srgbClr val="CC0099"/>
                </a:solidFill>
                <a:latin typeface="Symbol" pitchFamily="18" charset="2"/>
              </a:rPr>
              <a:t>p</a:t>
            </a:r>
            <a:r>
              <a:rPr lang="en-US" b="1" baseline="30000" dirty="0" smtClean="0">
                <a:solidFill>
                  <a:srgbClr val="CC0099"/>
                </a:solidFill>
                <a:sym typeface="Symbol" pitchFamily="18" charset="2"/>
              </a:rPr>
              <a:t>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 err="1" smtClean="0">
                <a:solidFill>
                  <a:srgbClr val="CC0099"/>
                </a:solidFill>
                <a:latin typeface="Fiolex Girls" pitchFamily="34" charset="0"/>
              </a:rPr>
              <a:t>e</a:t>
            </a:r>
            <a:r>
              <a:rPr lang="en-US" b="1" baseline="30000" dirty="0" err="1" smtClean="0">
                <a:solidFill>
                  <a:srgbClr val="CC0099"/>
                </a:solidFill>
              </a:rPr>
              <a:t>+</a:t>
            </a:r>
            <a:r>
              <a:rPr lang="en-US" b="1" dirty="0" err="1" smtClean="0">
                <a:solidFill>
                  <a:srgbClr val="CC0099"/>
                </a:solidFill>
                <a:latin typeface="Fiolex Girls" pitchFamily="34" charset="0"/>
              </a:rPr>
              <a:t>e</a:t>
            </a:r>
            <a:r>
              <a:rPr lang="en-US" b="1" baseline="30000" dirty="0" smtClean="0">
                <a:solidFill>
                  <a:srgbClr val="CC0099"/>
                </a:solidFill>
              </a:rPr>
              <a:t>-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 smtClean="0">
                <a:solidFill>
                  <a:srgbClr val="CC0099"/>
                </a:solidFill>
                <a:latin typeface="Symbol" pitchFamily="18" charset="2"/>
              </a:rPr>
              <a:t>g</a:t>
            </a:r>
            <a:r>
              <a:rPr lang="el-GR" b="1" dirty="0" smtClean="0">
                <a:solidFill>
                  <a:srgbClr val="CC0099"/>
                </a:solidFill>
              </a:rPr>
              <a:t>) = (0.9÷1.</a:t>
            </a:r>
            <a:r>
              <a:rPr lang="it-IT" b="1" dirty="0" smtClean="0">
                <a:solidFill>
                  <a:srgbClr val="CC0099"/>
                </a:solidFill>
              </a:rPr>
              <a:t>7</a:t>
            </a:r>
            <a:r>
              <a:rPr lang="el-GR" b="1" dirty="0" smtClean="0">
                <a:solidFill>
                  <a:srgbClr val="CC0099"/>
                </a:solidFill>
              </a:rPr>
              <a:t>)·10</a:t>
            </a:r>
            <a:r>
              <a:rPr lang="el-GR" b="1" baseline="30000" dirty="0" smtClean="0">
                <a:solidFill>
                  <a:srgbClr val="CC0099"/>
                </a:solidFill>
              </a:rPr>
              <a:t>-8</a:t>
            </a:r>
            <a:endParaRPr lang="it-IT" b="1" baseline="30000" dirty="0" smtClean="0">
              <a:solidFill>
                <a:srgbClr val="CC0099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291" t="-870" r="4237"/>
          <a:stretch>
            <a:fillRect/>
          </a:stretch>
        </p:blipFill>
        <p:spPr bwMode="auto">
          <a:xfrm>
            <a:off x="5112000" y="1124744"/>
            <a:ext cx="3960440" cy="27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 rot="21000000">
            <a:off x="6263131" y="880533"/>
            <a:ext cx="1379838" cy="52322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740074"/>
                </a:solidFill>
              </a:rPr>
              <a:t>Never observed </a:t>
            </a:r>
            <a:r>
              <a:rPr lang="en-US" sz="1400" b="1" dirty="0">
                <a:solidFill>
                  <a:srgbClr val="740074"/>
                </a:solidFill>
              </a:rPr>
              <a:t>before!</a:t>
            </a:r>
            <a:endParaRPr lang="en-US" sz="1400" dirty="0">
              <a:solidFill>
                <a:srgbClr val="740074"/>
              </a:solidFill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3" cstate="print"/>
          <a:srcRect t="2623" r="-1818" b="2932"/>
          <a:stretch>
            <a:fillRect/>
          </a:stretch>
        </p:blipFill>
        <p:spPr>
          <a:xfrm>
            <a:off x="5112000" y="3933056"/>
            <a:ext cx="4032000" cy="2592288"/>
          </a:xfrm>
          <a:prstGeom prst="rect">
            <a:avLst/>
          </a:prstGeom>
        </p:spPr>
      </p:pic>
      <p:sp>
        <p:nvSpPr>
          <p:cNvPr id="13" name="Text Box 7661"/>
          <p:cNvSpPr txBox="1">
            <a:spLocks noChangeArrowheads="1"/>
          </p:cNvSpPr>
          <p:nvPr/>
        </p:nvSpPr>
        <p:spPr bwMode="auto">
          <a:xfrm>
            <a:off x="0" y="2654969"/>
            <a:ext cx="5508104" cy="25022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0033CC"/>
              </a:buClr>
              <a:buSzPct val="100000"/>
            </a:pPr>
            <a:r>
              <a:rPr lang="en-US" dirty="0" smtClean="0"/>
              <a:t>  </a:t>
            </a: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18" charset="2"/>
              </a:rPr>
              <a:t>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 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b="1" baseline="-25000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b="1" baseline="30000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 </a:t>
            </a:r>
            <a:r>
              <a:rPr lang="en-US" b="1" baseline="300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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b="1" baseline="30000" dirty="0" err="1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latin typeface="Comic Sans MS"/>
                <a:sym typeface="Symbol" pitchFamily="18" charset="2"/>
              </a:rPr>
              <a:t>–</a:t>
            </a:r>
            <a:r>
              <a:rPr lang="en-US" b="1" baseline="30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  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dirty="0" smtClean="0"/>
              <a:t>as normalization</a:t>
            </a:r>
          </a:p>
          <a:p>
            <a:r>
              <a:rPr lang="en-US" dirty="0" smtClean="0">
                <a:sym typeface="Symbol" pitchFamily="18" charset="2"/>
              </a:rPr>
              <a:t>           ( 18.7M events , </a:t>
            </a:r>
            <a:r>
              <a:rPr lang="en-US" baseline="-25000" dirty="0" smtClean="0">
                <a:sym typeface="Symbol" pitchFamily="18" charset="2"/>
              </a:rPr>
              <a:t>K</a:t>
            </a:r>
            <a:r>
              <a:rPr lang="en-US" dirty="0" smtClean="0">
                <a:sym typeface="Symbol" pitchFamily="18" charset="2"/>
              </a:rPr>
              <a:t>=(1.48</a:t>
            </a:r>
            <a:r>
              <a:rPr lang="it-IT" b="1" dirty="0" smtClean="0"/>
              <a:t> </a:t>
            </a:r>
            <a:r>
              <a:rPr lang="it-IT" dirty="0" smtClean="0"/>
              <a:t>± 0.04)</a:t>
            </a:r>
            <a:r>
              <a:rPr lang="en-US" dirty="0" smtClean="0">
                <a:solidFill>
                  <a:srgbClr val="003399"/>
                </a:solidFill>
              </a:rPr>
              <a:t>·</a:t>
            </a:r>
            <a:r>
              <a:rPr lang="en-US" dirty="0" smtClean="0">
                <a:sym typeface="Symbol" pitchFamily="18" charset="2"/>
              </a:rPr>
              <a:t>10</a:t>
            </a:r>
            <a:r>
              <a:rPr lang="en-US" baseline="30000" dirty="0" smtClean="0">
                <a:sym typeface="Symbol" pitchFamily="18" charset="2"/>
              </a:rPr>
              <a:t>11</a:t>
            </a:r>
            <a:r>
              <a:rPr lang="en-US" sz="2400" baseline="30000" dirty="0" smtClean="0">
                <a:solidFill>
                  <a:srgbClr val="33CC33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Background</a:t>
            </a:r>
            <a:r>
              <a:rPr lang="en-US" dirty="0" smtClean="0"/>
              <a:t> mainly from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b="1" baseline="-25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 (</a:t>
            </a:r>
            <a:r>
              <a:rPr lang="en-US" b="1" dirty="0" smtClean="0">
                <a:solidFill>
                  <a:srgbClr val="0000FF"/>
                </a:solidFill>
                <a:sym typeface="Symbol" pitchFamily="18" charset="2"/>
              </a:rPr>
              <a:t>IB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(7.3%)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Systematic</a:t>
            </a:r>
            <a:r>
              <a:rPr lang="en-US" dirty="0" smtClean="0"/>
              <a:t> mainly from </a:t>
            </a:r>
            <a:r>
              <a:rPr lang="en-US" dirty="0" smtClean="0">
                <a:solidFill>
                  <a:srgbClr val="FF0000"/>
                </a:solidFill>
              </a:rPr>
              <a:t>Normalization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GB" dirty="0" smtClean="0"/>
              <a:t>BR computed in bins of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ee</a:t>
            </a:r>
            <a:r>
              <a:rPr lang="en-GB" baseline="-25000" dirty="0" err="1" smtClean="0">
                <a:latin typeface="Symbol" pitchFamily="18" charset="2"/>
              </a:rPr>
              <a:t>g</a:t>
            </a: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 </a:t>
            </a:r>
            <a:r>
              <a:rPr lang="en-GB" dirty="0" smtClean="0"/>
              <a:t>no assumption on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ee</a:t>
            </a:r>
            <a:r>
              <a:rPr lang="en-GB" baseline="-25000" dirty="0" err="1" smtClean="0">
                <a:latin typeface="Symbol" pitchFamily="18" charset="2"/>
              </a:rPr>
              <a:t>g</a:t>
            </a:r>
            <a:r>
              <a:rPr lang="en-GB" baseline="-25000" dirty="0" smtClean="0">
                <a:latin typeface="Symbol" pitchFamily="18" charset="2"/>
              </a:rPr>
              <a:t> 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000099"/>
                </a:solidFill>
              </a:rPr>
              <a:t>model independent measurement)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 </a:t>
            </a:r>
            <a:r>
              <a:rPr lang="en-GB" dirty="0" smtClean="0"/>
              <a:t>cut on </a:t>
            </a:r>
            <a:r>
              <a:rPr lang="en-GB" b="1" dirty="0" err="1" smtClean="0"/>
              <a:t>m</a:t>
            </a:r>
            <a:r>
              <a:rPr lang="en-GB" b="1" baseline="-25000" dirty="0" err="1" smtClean="0"/>
              <a:t>ee</a:t>
            </a:r>
            <a:r>
              <a:rPr lang="en-GB" b="1" baseline="-25000" dirty="0" err="1" smtClean="0">
                <a:latin typeface="Symbol" pitchFamily="18" charset="2"/>
              </a:rPr>
              <a:t>g</a:t>
            </a:r>
            <a:r>
              <a:rPr lang="en-GB" b="1" baseline="-25000" dirty="0" smtClean="0">
                <a:latin typeface="Symbol" pitchFamily="18" charset="2"/>
              </a:rPr>
              <a:t>  </a:t>
            </a:r>
            <a:r>
              <a:rPr lang="en-GB" b="1" dirty="0" smtClean="0"/>
              <a:t>&gt; </a:t>
            </a:r>
            <a:r>
              <a:rPr lang="el-GR" b="1" dirty="0" smtClean="0"/>
              <a:t>260 </a:t>
            </a:r>
            <a:r>
              <a:rPr lang="en-GB" b="1" dirty="0" err="1" smtClean="0"/>
              <a:t>MeV</a:t>
            </a:r>
            <a:r>
              <a:rPr lang="en-GB" b="1" dirty="0" smtClean="0"/>
              <a:t>/c</a:t>
            </a:r>
            <a:r>
              <a:rPr lang="en-GB" b="1" baseline="30000" dirty="0" smtClean="0"/>
              <a:t>2</a:t>
            </a:r>
            <a:endParaRPr lang="en-GB" b="1" dirty="0" smtClean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67544" y="1556792"/>
            <a:ext cx="398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F. </a:t>
            </a:r>
            <a:r>
              <a:rPr lang="en-US" sz="1400" dirty="0" err="1">
                <a:solidFill>
                  <a:schemeClr val="tx1"/>
                </a:solidFill>
              </a:rPr>
              <a:t>Gabbiani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 Phys. Rev. </a:t>
            </a:r>
            <a:r>
              <a:rPr lang="en-US" sz="1400" b="1" dirty="0" err="1">
                <a:solidFill>
                  <a:schemeClr val="tx1"/>
                </a:solidFill>
              </a:rPr>
              <a:t>Lett</a:t>
            </a:r>
            <a:r>
              <a:rPr lang="en-US" sz="1400" b="1" dirty="0">
                <a:solidFill>
                  <a:schemeClr val="tx1"/>
                </a:solidFill>
              </a:rPr>
              <a:t>. D59</a:t>
            </a:r>
            <a:r>
              <a:rPr lang="en-US" sz="1400" dirty="0">
                <a:solidFill>
                  <a:schemeClr val="tx1"/>
                </a:solidFill>
              </a:rPr>
              <a:t> (1999), 094022]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5571237"/>
            <a:ext cx="5472608" cy="954107"/>
          </a:xfrm>
          <a:prstGeom prst="rect">
            <a:avLst/>
          </a:prstGeom>
          <a:solidFill>
            <a:srgbClr val="0099CC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BR(</a:t>
            </a:r>
            <a:r>
              <a:rPr lang="it-IT" sz="2800" b="1" dirty="0" err="1"/>
              <a:t>K</a:t>
            </a:r>
            <a:r>
              <a:rPr lang="it-IT" sz="2800" b="1" baseline="30000" dirty="0" err="1"/>
              <a:t>±</a:t>
            </a:r>
            <a:r>
              <a:rPr lang="it-IT" sz="2800" b="1" dirty="0"/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→</a:t>
            </a:r>
            <a:r>
              <a:rPr lang="it-IT" sz="2800" b="1" dirty="0"/>
              <a:t> </a:t>
            </a:r>
            <a:r>
              <a:rPr lang="en-US" sz="2800" b="1" dirty="0">
                <a:latin typeface="Symbol" pitchFamily="18" charset="2"/>
              </a:rPr>
              <a:t>p</a:t>
            </a:r>
            <a:r>
              <a:rPr lang="en-US" sz="2800" b="1" baseline="30000" dirty="0">
                <a:sym typeface="Symbol" pitchFamily="18" charset="2"/>
              </a:rPr>
              <a:t></a:t>
            </a:r>
            <a:r>
              <a:rPr lang="en-US" sz="2800" b="1" dirty="0"/>
              <a:t> </a:t>
            </a:r>
            <a:r>
              <a:rPr lang="en-US" sz="2800" b="1" dirty="0" err="1">
                <a:latin typeface="Fiolex Girls" pitchFamily="34" charset="0"/>
              </a:rPr>
              <a:t>e</a:t>
            </a:r>
            <a:r>
              <a:rPr lang="en-US" sz="2800" b="1" baseline="30000" dirty="0" err="1"/>
              <a:t>+</a:t>
            </a:r>
            <a:r>
              <a:rPr lang="en-US" sz="2800" b="1" dirty="0" err="1">
                <a:latin typeface="Fiolex Girls" pitchFamily="34" charset="0"/>
              </a:rPr>
              <a:t>e</a:t>
            </a:r>
            <a:r>
              <a:rPr lang="en-US" sz="2800" b="1" baseline="30000" dirty="0"/>
              <a:t>-</a:t>
            </a:r>
            <a:r>
              <a:rPr lang="en-US" sz="2800" b="1" dirty="0"/>
              <a:t> </a:t>
            </a:r>
            <a:r>
              <a:rPr lang="en-US" sz="2800" b="1" dirty="0">
                <a:latin typeface="Symbol" pitchFamily="18" charset="2"/>
              </a:rPr>
              <a:t>g</a:t>
            </a:r>
            <a:r>
              <a:rPr lang="it-IT" sz="2800" b="1" dirty="0" smtClean="0"/>
              <a:t>)</a:t>
            </a:r>
            <a:r>
              <a:rPr lang="en-US" sz="2800" b="1" baseline="-25000" dirty="0" err="1" smtClean="0"/>
              <a:t>mee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n-US" sz="2800" b="1" baseline="-25000" dirty="0" smtClean="0"/>
              <a:t>&gt;260 </a:t>
            </a:r>
            <a:r>
              <a:rPr lang="en-US" sz="2800" b="1" baseline="-25000" dirty="0" err="1" smtClean="0"/>
              <a:t>MeV</a:t>
            </a:r>
            <a:r>
              <a:rPr lang="en-US" sz="2800" b="1" baseline="-25000" dirty="0" smtClean="0"/>
              <a:t> </a:t>
            </a:r>
            <a:r>
              <a:rPr lang="it-IT" sz="2800" b="1" baseline="-25000" dirty="0" smtClean="0"/>
              <a:t> </a:t>
            </a:r>
            <a:r>
              <a:rPr lang="it-IT" sz="2800" b="1" dirty="0"/>
              <a:t>= </a:t>
            </a:r>
          </a:p>
          <a:p>
            <a:pPr algn="ctr"/>
            <a:r>
              <a:rPr lang="it-IT" sz="2800" b="1" dirty="0"/>
              <a:t>(1.19 ± 0.12</a:t>
            </a:r>
            <a:r>
              <a:rPr lang="it-IT" sz="2800" b="1" baseline="-25000" dirty="0"/>
              <a:t>stat</a:t>
            </a:r>
            <a:r>
              <a:rPr lang="it-IT" sz="2800" b="1" dirty="0"/>
              <a:t> ± 0.04</a:t>
            </a:r>
            <a:r>
              <a:rPr lang="it-IT" sz="2800" b="1" baseline="-25000" dirty="0"/>
              <a:t>syst</a:t>
            </a:r>
            <a:r>
              <a:rPr lang="it-IT" sz="2800" b="1" dirty="0"/>
              <a:t>)·10</a:t>
            </a:r>
            <a:r>
              <a:rPr lang="it-IT" sz="2800" b="1" baseline="30000" dirty="0"/>
              <a:t>-8</a:t>
            </a:r>
            <a:endParaRPr lang="en-GB" sz="2800" baseline="30000" dirty="0"/>
          </a:p>
        </p:txBody>
      </p:sp>
      <p:sp>
        <p:nvSpPr>
          <p:cNvPr id="16" name="Rectangle 1206"/>
          <p:cNvSpPr>
            <a:spLocks noChangeArrowheads="1"/>
          </p:cNvSpPr>
          <p:nvPr/>
        </p:nvSpPr>
        <p:spPr bwMode="auto">
          <a:xfrm>
            <a:off x="197150" y="5147900"/>
            <a:ext cx="445506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1800" b="1" dirty="0">
                <a:solidFill>
                  <a:srgbClr val="CC0099"/>
                </a:solidFill>
              </a:rPr>
              <a:t>Model-independent BR </a:t>
            </a:r>
            <a:r>
              <a:rPr lang="en-US" sz="1800" b="1" dirty="0" smtClean="0">
                <a:solidFill>
                  <a:srgbClr val="CC0099"/>
                </a:solidFill>
              </a:rPr>
              <a:t>(</a:t>
            </a:r>
            <a:r>
              <a:rPr lang="en-US" b="1" dirty="0" err="1" smtClean="0">
                <a:solidFill>
                  <a:srgbClr val="CC0099"/>
                </a:solidFill>
              </a:rPr>
              <a:t>m</a:t>
            </a:r>
            <a:r>
              <a:rPr lang="en-US" b="1" baseline="-25000" dirty="0" err="1" smtClean="0">
                <a:solidFill>
                  <a:srgbClr val="CC0099"/>
                </a:solidFill>
              </a:rPr>
              <a:t>ee</a:t>
            </a:r>
            <a:r>
              <a:rPr lang="en-US" sz="1800" b="1" baseline="-25000" dirty="0" err="1" smtClean="0">
                <a:solidFill>
                  <a:srgbClr val="CC0099"/>
                </a:solidFill>
                <a:latin typeface="Symbol" pitchFamily="18" charset="2"/>
              </a:rPr>
              <a:t>g</a:t>
            </a:r>
            <a:r>
              <a:rPr lang="en-US" sz="1800" b="1" baseline="-25000" dirty="0" smtClean="0">
                <a:solidFill>
                  <a:srgbClr val="CC0099"/>
                </a:solidFill>
                <a:latin typeface="Symbol" pitchFamily="18" charset="2"/>
              </a:rPr>
              <a:t> </a:t>
            </a:r>
            <a:r>
              <a:rPr lang="en-US" sz="1800" b="1" dirty="0" smtClean="0">
                <a:solidFill>
                  <a:srgbClr val="CC0099"/>
                </a:solidFill>
              </a:rPr>
              <a:t>&gt; </a:t>
            </a:r>
            <a:r>
              <a:rPr lang="en-US" sz="1800" b="1" dirty="0">
                <a:solidFill>
                  <a:srgbClr val="CC0099"/>
                </a:solidFill>
              </a:rPr>
              <a:t>260 </a:t>
            </a:r>
            <a:r>
              <a:rPr lang="en-US" sz="1800" b="1" dirty="0" err="1">
                <a:solidFill>
                  <a:srgbClr val="CC0099"/>
                </a:solidFill>
              </a:rPr>
              <a:t>MeV</a:t>
            </a:r>
            <a:r>
              <a:rPr lang="en-US" sz="1800" b="1" dirty="0">
                <a:solidFill>
                  <a:srgbClr val="CC0099"/>
                </a:solidFill>
              </a:rPr>
              <a:t>/c</a:t>
            </a:r>
            <a:r>
              <a:rPr lang="en-US" sz="1800" b="1" baseline="30000" dirty="0">
                <a:solidFill>
                  <a:srgbClr val="CC0099"/>
                </a:solidFill>
              </a:rPr>
              <a:t>2</a:t>
            </a:r>
            <a:r>
              <a:rPr lang="en-US" sz="1800" b="1" dirty="0">
                <a:solidFill>
                  <a:srgbClr val="CC0099"/>
                </a:solidFill>
              </a:rPr>
              <a:t>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1954228"/>
            <a:ext cx="5076056" cy="898708"/>
          </a:xfrm>
          <a:prstGeom prst="rect">
            <a:avLst/>
          </a:prstGeom>
          <a:solidFill>
            <a:srgbClr val="CCFFFF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buClr>
                <a:srgbClr val="0033CC"/>
              </a:buClr>
              <a:buSzPct val="100000"/>
            </a:pPr>
            <a:endParaRPr lang="en-US" sz="500" b="1" dirty="0" smtClean="0">
              <a:solidFill>
                <a:srgbClr val="006699"/>
              </a:solidFill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  <a:buClr>
                <a:srgbClr val="0033CC"/>
              </a:buClr>
              <a:buSzPct val="100000"/>
            </a:pPr>
            <a:r>
              <a:rPr lang="en-US" sz="2400" b="1" dirty="0" smtClean="0">
                <a:solidFill>
                  <a:srgbClr val="006699"/>
                </a:solidFill>
              </a:rPr>
              <a:t>Data sample (NA48/2 full statistics)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CC0099"/>
                </a:solidFill>
              </a:rPr>
              <a:t>120 candidate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Text Box 1216"/>
          <p:cNvSpPr txBox="1">
            <a:spLocks noChangeArrowheads="1"/>
          </p:cNvSpPr>
          <p:nvPr/>
        </p:nvSpPr>
        <p:spPr bwMode="auto">
          <a:xfrm>
            <a:off x="784800" y="-1"/>
            <a:ext cx="7308000" cy="720000"/>
          </a:xfrm>
          <a:prstGeom prst="rect">
            <a:avLst/>
          </a:prstGeom>
          <a:solidFill>
            <a:srgbClr val="0099CC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K</a:t>
            </a:r>
            <a:r>
              <a:rPr lang="en-US" sz="3600" b="1" baseline="30000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 </a:t>
            </a:r>
            <a:r>
              <a:rPr lang="en-US" sz="3600" b="1" baseline="30000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</a:t>
            </a:r>
            <a:r>
              <a:rPr lang="en-US" sz="3600" b="1" dirty="0" err="1" smtClean="0">
                <a:solidFill>
                  <a:schemeClr val="bg1"/>
                </a:solidFill>
                <a:cs typeface="Times New Roman" pitchFamily="18" charset="0"/>
              </a:rPr>
              <a:t>e</a:t>
            </a:r>
            <a:r>
              <a:rPr lang="en-US" sz="3600" b="1" baseline="30000" dirty="0" err="1" smtClean="0">
                <a:solidFill>
                  <a:schemeClr val="bg1"/>
                </a:solidFill>
                <a:cs typeface="Times New Roman" pitchFamily="18" charset="0"/>
              </a:rPr>
              <a:t>+</a:t>
            </a:r>
            <a:r>
              <a:rPr lang="en-US" sz="3600" b="1" dirty="0" err="1" smtClean="0">
                <a:solidFill>
                  <a:schemeClr val="bg1"/>
                </a:solidFill>
                <a:cs typeface="Times New Roman" pitchFamily="18" charset="0"/>
              </a:rPr>
              <a:t>e</a:t>
            </a:r>
            <a:r>
              <a:rPr lang="en-US" sz="3600" b="1" baseline="300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3600" b="1" dirty="0" smtClean="0">
                <a:solidFill>
                  <a:schemeClr val="bg1"/>
                </a:solidFill>
                <a:sym typeface="Symbol" pitchFamily="18" charset="2"/>
              </a:rPr>
              <a:t>: shape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t="1944" r="2115" b="2792"/>
          <a:stretch>
            <a:fillRect/>
          </a:stretch>
        </p:blipFill>
        <p:spPr bwMode="auto">
          <a:xfrm>
            <a:off x="35496" y="1628800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0" y="764704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ĉ</a:t>
            </a:r>
            <a:r>
              <a:rPr lang="en-GB" sz="2400" dirty="0" smtClean="0"/>
              <a:t> value is extracted by fitting data to the absolute </a:t>
            </a:r>
            <a:r>
              <a:rPr lang="en-GB" sz="2400" dirty="0" smtClean="0">
                <a:solidFill>
                  <a:srgbClr val="CC0099"/>
                </a:solidFill>
                <a:latin typeface="Script MT Bold" pitchFamily="66" charset="0"/>
                <a:sym typeface="Symbol" pitchFamily="18" charset="2"/>
              </a:rPr>
              <a:t>O</a:t>
            </a:r>
            <a:r>
              <a:rPr lang="en-GB" sz="2400" dirty="0" smtClean="0">
                <a:solidFill>
                  <a:srgbClr val="CC0099"/>
                </a:solidFill>
                <a:sym typeface="Symbol" pitchFamily="18" charset="2"/>
              </a:rPr>
              <a:t>(p</a:t>
            </a:r>
            <a:r>
              <a:rPr lang="en-GB" sz="2400" baseline="30000" dirty="0" smtClean="0">
                <a:solidFill>
                  <a:srgbClr val="CC0099"/>
                </a:solidFill>
                <a:sym typeface="Symbol" pitchFamily="18" charset="2"/>
              </a:rPr>
              <a:t>6</a:t>
            </a:r>
            <a:r>
              <a:rPr lang="en-GB" sz="2400" dirty="0" smtClean="0">
                <a:solidFill>
                  <a:srgbClr val="CC0099"/>
                </a:solidFill>
                <a:sym typeface="Symbol" pitchFamily="18" charset="2"/>
              </a:rPr>
              <a:t>) </a:t>
            </a:r>
            <a:r>
              <a:rPr lang="en-GB" sz="2400" dirty="0" err="1" smtClean="0">
                <a:solidFill>
                  <a:srgbClr val="CC0099"/>
                </a:solidFill>
                <a:sym typeface="Symbol" pitchFamily="18" charset="2"/>
              </a:rPr>
              <a:t>ChPT</a:t>
            </a:r>
            <a:r>
              <a:rPr lang="en-GB" sz="2400" dirty="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predic</a:t>
            </a:r>
            <a:r>
              <a:rPr lang="en-GB" sz="2400" dirty="0" smtClean="0"/>
              <a:t>tion 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CC0099"/>
                </a:solidFill>
              </a:rPr>
              <a:t>F. </a:t>
            </a:r>
            <a:r>
              <a:rPr lang="en-US" sz="2400" dirty="0" err="1" smtClean="0">
                <a:solidFill>
                  <a:srgbClr val="CC0099"/>
                </a:solidFill>
              </a:rPr>
              <a:t>Gabbiani</a:t>
            </a:r>
            <a:r>
              <a:rPr lang="en-US" sz="2400" dirty="0" smtClean="0">
                <a:solidFill>
                  <a:srgbClr val="CC0099"/>
                </a:solidFill>
              </a:rPr>
              <a:t>, </a:t>
            </a:r>
            <a:r>
              <a:rPr lang="en-US" sz="2400" b="1" dirty="0" smtClean="0">
                <a:solidFill>
                  <a:srgbClr val="CC0099"/>
                </a:solidFill>
              </a:rPr>
              <a:t> Phys. Rev. </a:t>
            </a:r>
            <a:r>
              <a:rPr lang="en-US" sz="2400" b="1" dirty="0" err="1" smtClean="0">
                <a:solidFill>
                  <a:srgbClr val="CC0099"/>
                </a:solidFill>
              </a:rPr>
              <a:t>Lett</a:t>
            </a:r>
            <a:r>
              <a:rPr lang="en-US" sz="2400" b="1" dirty="0" smtClean="0">
                <a:solidFill>
                  <a:srgbClr val="CC0099"/>
                </a:solidFill>
              </a:rPr>
              <a:t>. D59</a:t>
            </a:r>
            <a:r>
              <a:rPr lang="en-US" sz="2400" dirty="0" smtClean="0">
                <a:solidFill>
                  <a:srgbClr val="CC0099"/>
                </a:solidFill>
              </a:rPr>
              <a:t> (1999), 094022</a:t>
            </a:r>
            <a:r>
              <a:rPr lang="en-US" sz="2400" dirty="0" smtClean="0"/>
              <a:t>]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292080" y="2618328"/>
            <a:ext cx="3851920" cy="738664"/>
          </a:xfrm>
          <a:prstGeom prst="rect">
            <a:avLst/>
          </a:prstGeom>
          <a:solidFill>
            <a:srgbClr val="66FFFF">
              <a:alpha val="4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ĉ = (0.90 ± 0.45)   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  <a:sym typeface="Symbol" pitchFamily="18" charset="2"/>
              </a:rPr>
              <a:t></a:t>
            </a:r>
            <a:r>
              <a:rPr lang="en-GB" sz="1800" baseline="30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GB" sz="1800" dirty="0">
                <a:solidFill>
                  <a:srgbClr val="FF0000"/>
                </a:solidFill>
              </a:rPr>
              <a:t>/</a:t>
            </a:r>
            <a:r>
              <a:rPr lang="en-GB" sz="1800" dirty="0" err="1">
                <a:solidFill>
                  <a:srgbClr val="FF0000"/>
                </a:solidFill>
              </a:rPr>
              <a:t>ndf</a:t>
            </a:r>
            <a:r>
              <a:rPr lang="en-GB" sz="1800" dirty="0">
                <a:solidFill>
                  <a:srgbClr val="FF0000"/>
                </a:solidFill>
              </a:rPr>
              <a:t>=8.1/17; </a:t>
            </a:r>
            <a:r>
              <a:rPr lang="en-GB" sz="1800" dirty="0" err="1">
                <a:solidFill>
                  <a:srgbClr val="FF0000"/>
                </a:solidFill>
              </a:rPr>
              <a:t>prob</a:t>
            </a:r>
            <a:r>
              <a:rPr lang="en-GB" sz="1800" dirty="0">
                <a:solidFill>
                  <a:srgbClr val="FF0000"/>
                </a:solidFill>
              </a:rPr>
              <a:t>=96.4%</a:t>
            </a:r>
            <a:endParaRPr lang="en-GB" sz="1800" baseline="30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37890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1.2 </a:t>
            </a:r>
            <a:r>
              <a:rPr lang="it-IT" dirty="0" smtClean="0">
                <a:sym typeface="Symbol" pitchFamily="18" charset="2"/>
              </a:rPr>
              <a:t></a:t>
            </a:r>
            <a:r>
              <a:rPr lang="it-IT" dirty="0" smtClean="0"/>
              <a:t> </a:t>
            </a:r>
            <a:r>
              <a:rPr lang="it-IT" dirty="0" err="1" smtClean="0"/>
              <a:t>away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00FF"/>
                </a:solidFill>
              </a:rPr>
              <a:t>BNL E787 </a:t>
            </a:r>
            <a:r>
              <a:rPr lang="it-IT" dirty="0" err="1" smtClean="0"/>
              <a:t>value</a:t>
            </a:r>
            <a:r>
              <a:rPr lang="it-IT" dirty="0" smtClean="0"/>
              <a:t> in </a:t>
            </a:r>
            <a:r>
              <a:rPr lang="en-GB" dirty="0" smtClean="0"/>
              <a:t>K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GB" dirty="0" smtClean="0"/>
              <a:t> </a:t>
            </a:r>
            <a:r>
              <a:rPr lang="el-GR" dirty="0" smtClean="0"/>
              <a:t>π</a:t>
            </a:r>
            <a:r>
              <a:rPr lang="it-IT" baseline="30000" dirty="0" smtClean="0"/>
              <a:t>+</a:t>
            </a:r>
            <a:r>
              <a:rPr lang="el-GR" dirty="0" smtClean="0"/>
              <a:t>γγ </a:t>
            </a:r>
            <a:r>
              <a:rPr lang="it-IT" dirty="0" smtClean="0"/>
              <a:t>: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0000FF"/>
                </a:solidFill>
              </a:rPr>
              <a:t>ĉ </a:t>
            </a:r>
            <a:r>
              <a:rPr lang="it-IT" dirty="0" smtClean="0">
                <a:solidFill>
                  <a:srgbClr val="0000FF"/>
                </a:solidFill>
              </a:rPr>
              <a:t>=1.8</a:t>
            </a:r>
            <a:r>
              <a:rPr lang="it-IT" b="1" dirty="0" smtClean="0">
                <a:solidFill>
                  <a:srgbClr val="0000FF"/>
                </a:solidFill>
              </a:rPr>
              <a:t> ±</a:t>
            </a:r>
            <a:r>
              <a:rPr lang="it-IT" dirty="0" smtClean="0">
                <a:solidFill>
                  <a:srgbClr val="0000FF"/>
                </a:solidFill>
              </a:rPr>
              <a:t> 0.6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5229200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Using NA48/2 measured </a:t>
            </a:r>
            <a:r>
              <a:rPr lang="en-GB" b="1" dirty="0" smtClean="0">
                <a:solidFill>
                  <a:srgbClr val="FF0000"/>
                </a:solidFill>
              </a:rPr>
              <a:t>ĉ</a:t>
            </a:r>
            <a:r>
              <a:rPr lang="en-GB" b="1" dirty="0" smtClean="0">
                <a:solidFill>
                  <a:srgbClr val="000099"/>
                </a:solidFill>
              </a:rPr>
              <a:t>  </a:t>
            </a:r>
            <a:r>
              <a:rPr lang="en-GB" b="1" dirty="0" smtClean="0"/>
              <a:t>and</a:t>
            </a:r>
            <a:r>
              <a:rPr lang="en-GB" b="1" dirty="0" smtClean="0">
                <a:solidFill>
                  <a:srgbClr val="CC0099"/>
                </a:solidFill>
              </a:rPr>
              <a:t> </a:t>
            </a:r>
            <a:r>
              <a:rPr lang="en-GB" b="1" dirty="0" smtClean="0">
                <a:solidFill>
                  <a:srgbClr val="CC0099"/>
                </a:solidFill>
                <a:latin typeface="Script MT Bold" pitchFamily="66" charset="0"/>
                <a:sym typeface="Symbol" pitchFamily="18" charset="2"/>
              </a:rPr>
              <a:t>O</a:t>
            </a:r>
            <a:r>
              <a:rPr lang="en-GB" b="1" dirty="0" smtClean="0">
                <a:solidFill>
                  <a:srgbClr val="CC0099"/>
                </a:solidFill>
                <a:sym typeface="Symbol" pitchFamily="18" charset="2"/>
              </a:rPr>
              <a:t>(p</a:t>
            </a:r>
            <a:r>
              <a:rPr lang="en-GB" b="1" baseline="30000" dirty="0" smtClean="0">
                <a:solidFill>
                  <a:srgbClr val="CC0099"/>
                </a:solidFill>
                <a:sym typeface="Symbol" pitchFamily="18" charset="2"/>
              </a:rPr>
              <a:t>6</a:t>
            </a:r>
            <a:r>
              <a:rPr lang="en-GB" b="1" dirty="0" smtClean="0">
                <a:solidFill>
                  <a:srgbClr val="CC0099"/>
                </a:solidFill>
                <a:sym typeface="Symbol" pitchFamily="18" charset="2"/>
              </a:rPr>
              <a:t>) </a:t>
            </a:r>
            <a:r>
              <a:rPr lang="en-GB" b="1" dirty="0" err="1" smtClean="0">
                <a:solidFill>
                  <a:srgbClr val="CC0099"/>
                </a:solidFill>
                <a:sym typeface="Symbol" pitchFamily="18" charset="2"/>
              </a:rPr>
              <a:t>ChPT</a:t>
            </a:r>
            <a:r>
              <a:rPr lang="en-GB" b="1" dirty="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en-GB" b="1" dirty="0" smtClean="0">
                <a:sym typeface="Symbol" pitchFamily="18" charset="2"/>
              </a:rPr>
              <a:t>prediction we compute</a:t>
            </a:r>
            <a:r>
              <a:rPr lang="en-GB" b="1" dirty="0" smtClean="0"/>
              <a:t> </a:t>
            </a:r>
            <a:r>
              <a:rPr lang="en-US" b="1" dirty="0" smtClean="0">
                <a:solidFill>
                  <a:srgbClr val="CC0099"/>
                </a:solidFill>
              </a:rPr>
              <a:t>BR (</a:t>
            </a:r>
            <a:r>
              <a:rPr lang="en-US" b="1" dirty="0" err="1" smtClean="0">
                <a:solidFill>
                  <a:srgbClr val="CC0099"/>
                </a:solidFill>
              </a:rPr>
              <a:t>m</a:t>
            </a:r>
            <a:r>
              <a:rPr lang="en-US" b="1" baseline="-25000" dirty="0" err="1" smtClean="0">
                <a:solidFill>
                  <a:srgbClr val="CC0099"/>
                </a:solidFill>
              </a:rPr>
              <a:t>ee</a:t>
            </a:r>
            <a:r>
              <a:rPr lang="en-US" b="1" baseline="-25000" dirty="0" err="1" smtClean="0">
                <a:solidFill>
                  <a:srgbClr val="CC0099"/>
                </a:solidFill>
                <a:latin typeface="Symbol" pitchFamily="18" charset="2"/>
              </a:rPr>
              <a:t>g</a:t>
            </a:r>
            <a:r>
              <a:rPr lang="en-US" b="1" baseline="-25000" dirty="0" smtClean="0">
                <a:solidFill>
                  <a:srgbClr val="CC0099"/>
                </a:solidFill>
                <a:latin typeface="Symbol" pitchFamily="18" charset="2"/>
              </a:rPr>
              <a:t> </a:t>
            </a:r>
            <a:r>
              <a:rPr lang="en-US" b="1" dirty="0" smtClean="0">
                <a:solidFill>
                  <a:srgbClr val="CC0099"/>
                </a:solidFill>
              </a:rPr>
              <a:t>&lt; 260 </a:t>
            </a:r>
            <a:r>
              <a:rPr lang="en-US" b="1" dirty="0" err="1" smtClean="0">
                <a:solidFill>
                  <a:srgbClr val="CC0099"/>
                </a:solidFill>
              </a:rPr>
              <a:t>MeV</a:t>
            </a:r>
            <a:r>
              <a:rPr lang="en-US" b="1" dirty="0" smtClean="0">
                <a:solidFill>
                  <a:srgbClr val="CC0099"/>
                </a:solidFill>
              </a:rPr>
              <a:t>/c</a:t>
            </a:r>
            <a:r>
              <a:rPr lang="en-US" b="1" baseline="30000" dirty="0" smtClean="0">
                <a:solidFill>
                  <a:srgbClr val="CC0099"/>
                </a:solidFill>
              </a:rPr>
              <a:t>2</a:t>
            </a:r>
            <a:r>
              <a:rPr lang="en-US" b="1" dirty="0" smtClean="0">
                <a:solidFill>
                  <a:srgbClr val="CC0099"/>
                </a:solidFill>
              </a:rPr>
              <a:t>)</a:t>
            </a:r>
            <a:r>
              <a:rPr lang="en-GB" b="1" dirty="0" smtClean="0">
                <a:solidFill>
                  <a:srgbClr val="CC0099"/>
                </a:solidFill>
              </a:rPr>
              <a:t> </a:t>
            </a:r>
            <a:r>
              <a:rPr lang="en-GB" b="1" dirty="0" smtClean="0"/>
              <a:t>to obtain the total model dependent BR:</a:t>
            </a:r>
            <a:endParaRPr lang="it-IT" b="1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31640" y="5909270"/>
            <a:ext cx="5500688" cy="4000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BR(</a:t>
            </a:r>
            <a:r>
              <a:rPr lang="it-IT" sz="2000" b="1" dirty="0" err="1"/>
              <a:t>K</a:t>
            </a:r>
            <a:r>
              <a:rPr lang="it-IT" sz="2000" b="1" baseline="30000" dirty="0" err="1"/>
              <a:t>±</a:t>
            </a:r>
            <a:r>
              <a:rPr lang="it-IT" sz="2000" b="1" dirty="0"/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→</a:t>
            </a:r>
            <a:r>
              <a:rPr lang="it-IT" sz="2000" b="1" dirty="0"/>
              <a:t>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ym typeface="Symbol" pitchFamily="18" charset="2"/>
              </a:rPr>
              <a:t></a:t>
            </a:r>
            <a:r>
              <a:rPr lang="en-US" sz="2000" b="1" dirty="0"/>
              <a:t> </a:t>
            </a:r>
            <a:r>
              <a:rPr lang="en-US" sz="2000" b="1" dirty="0" err="1">
                <a:latin typeface="Fiolex Girls" pitchFamily="34" charset="0"/>
              </a:rPr>
              <a:t>e</a:t>
            </a:r>
            <a:r>
              <a:rPr lang="en-US" sz="2000" b="1" baseline="30000" dirty="0" err="1"/>
              <a:t>+</a:t>
            </a:r>
            <a:r>
              <a:rPr lang="en-US" sz="2000" b="1" dirty="0" err="1">
                <a:latin typeface="Fiolex Girls" pitchFamily="34" charset="0"/>
              </a:rPr>
              <a:t>e</a:t>
            </a:r>
            <a:r>
              <a:rPr lang="en-US" sz="2000" b="1" baseline="30000" dirty="0"/>
              <a:t>-</a:t>
            </a:r>
            <a:r>
              <a:rPr lang="en-US" sz="2000" b="1" dirty="0"/>
              <a:t> </a:t>
            </a:r>
            <a:r>
              <a:rPr lang="en-US" sz="2000" b="1" dirty="0">
                <a:latin typeface="Symbol" pitchFamily="18" charset="2"/>
              </a:rPr>
              <a:t>g</a:t>
            </a:r>
            <a:r>
              <a:rPr lang="it-IT" sz="2000" b="1" dirty="0"/>
              <a:t>) = (1.29 ± 0.13</a:t>
            </a:r>
            <a:r>
              <a:rPr lang="it-IT" sz="2000" b="1" baseline="-25000" dirty="0"/>
              <a:t>exp</a:t>
            </a:r>
            <a:r>
              <a:rPr lang="it-IT" sz="2000" b="1" dirty="0"/>
              <a:t> ± 0.03</a:t>
            </a:r>
            <a:r>
              <a:rPr lang="en-GB" sz="2000" b="1" baseline="-25000" dirty="0"/>
              <a:t>ĉ </a:t>
            </a:r>
            <a:r>
              <a:rPr lang="it-IT" sz="2000" b="1" dirty="0"/>
              <a:t>)·10</a:t>
            </a:r>
            <a:r>
              <a:rPr lang="it-IT" sz="2000" b="1" baseline="30000" dirty="0"/>
              <a:t>-8</a:t>
            </a:r>
            <a:endParaRPr lang="en-GB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364088" y="6259214"/>
            <a:ext cx="3786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 i="1" dirty="0"/>
              <a:t>[</a:t>
            </a:r>
            <a:r>
              <a:rPr lang="fr-FR" sz="1600" i="1" dirty="0" err="1"/>
              <a:t>Batley</a:t>
            </a:r>
            <a:r>
              <a:rPr lang="fr-FR" sz="1600" i="1" dirty="0"/>
              <a:t> et al. Phys.Lett.B659:493, 2008]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b"/>
          <a:lstStyle/>
          <a:p>
            <a:pPr algn="ctr"/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</a:rPr>
              <a:t>CONCLUSIONS</a:t>
            </a:r>
            <a:endParaRPr lang="it-IT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496" y="756000"/>
            <a:ext cx="9036000" cy="293003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algn="ctr">
            <a:solidFill>
              <a:srgbClr val="74007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it-IT" sz="2000" b="1" u="sng" dirty="0" smtClean="0">
                <a:solidFill>
                  <a:srgbClr val="660066"/>
                </a:solidFill>
              </a:rPr>
              <a:t>NA48-2 </a:t>
            </a:r>
            <a:r>
              <a:rPr lang="it-IT" sz="2000" b="1" u="sng" dirty="0" err="1" smtClean="0">
                <a:solidFill>
                  <a:srgbClr val="660066"/>
                </a:solidFill>
              </a:rPr>
              <a:t>exp</a:t>
            </a:r>
            <a:r>
              <a:rPr lang="it-IT" sz="2000" b="1" u="sng" dirty="0" smtClean="0">
                <a:solidFill>
                  <a:srgbClr val="660066"/>
                </a:solidFill>
              </a:rPr>
              <a:t>:  </a:t>
            </a:r>
            <a:r>
              <a:rPr lang="bg-BG" sz="2000" b="1" u="sng" dirty="0" smtClean="0">
                <a:solidFill>
                  <a:srgbClr val="660066"/>
                </a:solidFill>
              </a:rPr>
              <a:t>K</a:t>
            </a:r>
            <a:r>
              <a:rPr lang="bg-BG" sz="2000" b="1" u="sng" baseline="30000" dirty="0" smtClean="0">
                <a:solidFill>
                  <a:srgbClr val="660066"/>
                </a:solidFill>
              </a:rPr>
              <a:t>±</a:t>
            </a:r>
            <a:r>
              <a:rPr lang="fr-CH" sz="2000" b="1" u="sng" baseline="30000" dirty="0" smtClean="0">
                <a:solidFill>
                  <a:srgbClr val="660066"/>
                </a:solidFill>
              </a:rPr>
              <a:t> </a:t>
            </a:r>
            <a:r>
              <a:rPr lang="bg-BG" sz="2000" b="1" u="sng" dirty="0" smtClean="0">
                <a:solidFill>
                  <a:srgbClr val="660066"/>
                </a:solidFill>
              </a:rPr>
              <a:t>→</a:t>
            </a:r>
            <a:r>
              <a:rPr lang="fr-CH" sz="2000" b="1" u="sng" dirty="0" smtClean="0">
                <a:solidFill>
                  <a:srgbClr val="660066"/>
                </a:solidFill>
              </a:rPr>
              <a:t> </a:t>
            </a:r>
            <a:r>
              <a:rPr lang="el-GR" sz="2000" b="1" u="sng" dirty="0" smtClean="0">
                <a:solidFill>
                  <a:srgbClr val="660066"/>
                </a:solidFill>
              </a:rPr>
              <a:t>π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± </a:t>
            </a:r>
            <a:r>
              <a:rPr lang="el-GR" sz="2000" b="1" u="sng" dirty="0" smtClean="0">
                <a:solidFill>
                  <a:srgbClr val="660066"/>
                </a:solidFill>
              </a:rPr>
              <a:t>π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0 </a:t>
            </a:r>
            <a:r>
              <a:rPr lang="el-GR" sz="2000" b="1" u="sng" dirty="0" smtClean="0">
                <a:solidFill>
                  <a:srgbClr val="660066"/>
                </a:solidFill>
              </a:rPr>
              <a:t>γ</a:t>
            </a:r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Precise </a:t>
            </a:r>
            <a:r>
              <a:rPr lang="en-GB" dirty="0" smtClean="0">
                <a:solidFill>
                  <a:srgbClr val="000099"/>
                </a:solidFill>
              </a:rPr>
              <a:t> measurement of </a:t>
            </a:r>
            <a:r>
              <a:rPr lang="en-GB" dirty="0" smtClean="0">
                <a:solidFill>
                  <a:srgbClr val="006600"/>
                </a:solidFill>
              </a:rPr>
              <a:t>DE</a:t>
            </a:r>
            <a:r>
              <a:rPr lang="en-GB" dirty="0" smtClean="0">
                <a:solidFill>
                  <a:srgbClr val="000099"/>
                </a:solidFill>
              </a:rPr>
              <a:t> contribution and first measurement of </a:t>
            </a:r>
            <a:r>
              <a:rPr lang="en-GB" dirty="0" smtClean="0">
                <a:solidFill>
                  <a:srgbClr val="FF0000"/>
                </a:solidFill>
              </a:rPr>
              <a:t>INT</a:t>
            </a:r>
            <a:r>
              <a:rPr lang="en-GB" dirty="0" smtClean="0">
                <a:solidFill>
                  <a:srgbClr val="000099"/>
                </a:solidFill>
              </a:rPr>
              <a:t> term</a:t>
            </a:r>
          </a:p>
          <a:p>
            <a:pPr algn="ctr">
              <a:buClr>
                <a:srgbClr val="7030A0"/>
              </a:buClr>
            </a:pPr>
            <a:r>
              <a:rPr lang="en-US" b="1" dirty="0" err="1" smtClean="0">
                <a:solidFill>
                  <a:srgbClr val="006600"/>
                </a:solidFill>
              </a:rPr>
              <a:t>Frac</a:t>
            </a:r>
            <a:r>
              <a:rPr lang="en-US" b="1" dirty="0" smtClean="0">
                <a:solidFill>
                  <a:srgbClr val="006600"/>
                </a:solidFill>
              </a:rPr>
              <a:t>(DE)</a:t>
            </a:r>
            <a:r>
              <a:rPr lang="en-US" b="1" baseline="-25000" dirty="0" smtClean="0">
                <a:solidFill>
                  <a:srgbClr val="006600"/>
                </a:solidFill>
              </a:rPr>
              <a:t>T</a:t>
            </a:r>
            <a:r>
              <a:rPr lang="en-US" b="1" baseline="-25000" dirty="0" smtClean="0">
                <a:solidFill>
                  <a:srgbClr val="006600"/>
                </a:solidFill>
                <a:latin typeface="Arial" pitchFamily="34" charset="0"/>
              </a:rPr>
              <a:t>*</a:t>
            </a:r>
            <a:r>
              <a:rPr lang="el-GR" b="1" baseline="-25000" dirty="0" smtClean="0">
                <a:solidFill>
                  <a:srgbClr val="006600"/>
                </a:solidFill>
                <a:cs typeface="Times New Roman" pitchFamily="18" charset="0"/>
              </a:rPr>
              <a:t>π</a:t>
            </a:r>
            <a:r>
              <a:rPr lang="en-US" b="1" baseline="-25000" dirty="0" smtClean="0">
                <a:solidFill>
                  <a:srgbClr val="006600"/>
                </a:solidFill>
              </a:rPr>
              <a:t>(0-80)</a:t>
            </a:r>
            <a:r>
              <a:rPr lang="en-US" b="1" baseline="-25000" dirty="0" err="1" smtClean="0">
                <a:solidFill>
                  <a:srgbClr val="006600"/>
                </a:solidFill>
              </a:rPr>
              <a:t>MeV</a:t>
            </a:r>
            <a:r>
              <a:rPr lang="en-US" b="1" baseline="-25000" dirty="0" smtClean="0">
                <a:solidFill>
                  <a:srgbClr val="006600"/>
                </a:solidFill>
              </a:rPr>
              <a:t>   </a:t>
            </a:r>
            <a:r>
              <a:rPr lang="en-US" b="1" dirty="0" smtClean="0">
                <a:solidFill>
                  <a:srgbClr val="006600"/>
                </a:solidFill>
              </a:rPr>
              <a:t>= BR(DE) / </a:t>
            </a:r>
            <a:r>
              <a:rPr lang="en-US" b="1" dirty="0" smtClean="0">
                <a:solidFill>
                  <a:srgbClr val="0000FF"/>
                </a:solidFill>
              </a:rPr>
              <a:t>BR(IB)</a:t>
            </a:r>
            <a:r>
              <a:rPr lang="en-US" b="1" dirty="0" smtClean="0">
                <a:solidFill>
                  <a:srgbClr val="006600"/>
                </a:solidFill>
              </a:rPr>
              <a:t> = (3.32 ± 0.15</a:t>
            </a:r>
            <a:r>
              <a:rPr lang="en-US" b="1" baseline="-25000" dirty="0" smtClean="0">
                <a:solidFill>
                  <a:srgbClr val="006600"/>
                </a:solidFill>
              </a:rPr>
              <a:t>stat </a:t>
            </a:r>
            <a:r>
              <a:rPr lang="en-US" b="1" dirty="0" smtClean="0">
                <a:solidFill>
                  <a:srgbClr val="006600"/>
                </a:solidFill>
              </a:rPr>
              <a:t>± 0.14</a:t>
            </a:r>
            <a:r>
              <a:rPr lang="en-US" b="1" baseline="-25000" dirty="0" smtClean="0">
                <a:solidFill>
                  <a:srgbClr val="006600"/>
                </a:solidFill>
              </a:rPr>
              <a:t>sys</a:t>
            </a:r>
            <a:r>
              <a:rPr lang="en-US" b="1" dirty="0" smtClean="0">
                <a:solidFill>
                  <a:srgbClr val="006600"/>
                </a:solidFill>
              </a:rPr>
              <a:t>) · 10</a:t>
            </a:r>
            <a:r>
              <a:rPr lang="en-US" b="1" baseline="30000" dirty="0" smtClean="0">
                <a:solidFill>
                  <a:srgbClr val="006600"/>
                </a:solidFill>
              </a:rPr>
              <a:t>-2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en-US" b="1" dirty="0" err="1" smtClean="0">
                <a:solidFill>
                  <a:srgbClr val="CC0000"/>
                </a:solidFill>
              </a:rPr>
              <a:t>Frac</a:t>
            </a:r>
            <a:r>
              <a:rPr lang="en-US" b="1" dirty="0" smtClean="0">
                <a:solidFill>
                  <a:srgbClr val="CC0000"/>
                </a:solidFill>
              </a:rPr>
              <a:t>(INT)</a:t>
            </a:r>
            <a:r>
              <a:rPr lang="en-US" b="1" baseline="-25000" dirty="0" smtClean="0">
                <a:solidFill>
                  <a:srgbClr val="CC0000"/>
                </a:solidFill>
              </a:rPr>
              <a:t>T</a:t>
            </a:r>
            <a:r>
              <a:rPr lang="en-US" b="1" baseline="-25000" dirty="0" smtClean="0">
                <a:solidFill>
                  <a:srgbClr val="CC0000"/>
                </a:solidFill>
                <a:latin typeface="Arial" pitchFamily="34" charset="0"/>
              </a:rPr>
              <a:t>*</a:t>
            </a:r>
            <a:r>
              <a:rPr lang="el-GR" b="1" baseline="-25000" dirty="0" smtClean="0">
                <a:solidFill>
                  <a:srgbClr val="CC0000"/>
                </a:solidFill>
                <a:cs typeface="Times New Roman" pitchFamily="18" charset="0"/>
              </a:rPr>
              <a:t>π</a:t>
            </a:r>
            <a:r>
              <a:rPr lang="en-US" b="1" baseline="-25000" dirty="0" smtClean="0">
                <a:solidFill>
                  <a:srgbClr val="CC0000"/>
                </a:solidFill>
              </a:rPr>
              <a:t>(0-80)</a:t>
            </a:r>
            <a:r>
              <a:rPr lang="en-US" b="1" baseline="-25000" dirty="0" err="1" smtClean="0">
                <a:solidFill>
                  <a:srgbClr val="CC0000"/>
                </a:solidFill>
              </a:rPr>
              <a:t>MeV</a:t>
            </a:r>
            <a:r>
              <a:rPr lang="en-US" b="1" baseline="-25000" dirty="0" smtClean="0">
                <a:solidFill>
                  <a:srgbClr val="CC0000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</a:rPr>
              <a:t>= BR(INT) / </a:t>
            </a:r>
            <a:r>
              <a:rPr lang="en-US" b="1" dirty="0" smtClean="0">
                <a:solidFill>
                  <a:srgbClr val="0000FF"/>
                </a:solidFill>
              </a:rPr>
              <a:t>BR(IB</a:t>
            </a:r>
            <a:r>
              <a:rPr lang="en-US" b="1" dirty="0" smtClean="0">
                <a:solidFill>
                  <a:srgbClr val="CC0000"/>
                </a:solidFill>
              </a:rPr>
              <a:t>) = (-2.35 ± 0.35</a:t>
            </a:r>
            <a:r>
              <a:rPr lang="en-US" b="1" baseline="-25000" dirty="0" smtClean="0">
                <a:solidFill>
                  <a:srgbClr val="CC0000"/>
                </a:solidFill>
              </a:rPr>
              <a:t>stat </a:t>
            </a:r>
            <a:r>
              <a:rPr lang="en-US" b="1" dirty="0" smtClean="0">
                <a:solidFill>
                  <a:srgbClr val="CC0000"/>
                </a:solidFill>
              </a:rPr>
              <a:t>± 0.39</a:t>
            </a:r>
            <a:r>
              <a:rPr lang="en-US" b="1" baseline="-25000" dirty="0" smtClean="0">
                <a:solidFill>
                  <a:srgbClr val="CC0000"/>
                </a:solidFill>
              </a:rPr>
              <a:t>sys</a:t>
            </a:r>
            <a:r>
              <a:rPr lang="en-US" b="1" dirty="0" smtClean="0">
                <a:solidFill>
                  <a:srgbClr val="CC0000"/>
                </a:solidFill>
              </a:rPr>
              <a:t>) · 10</a:t>
            </a:r>
            <a:r>
              <a:rPr lang="en-US" b="1" baseline="30000" dirty="0" smtClean="0">
                <a:solidFill>
                  <a:srgbClr val="CC0000"/>
                </a:solidFill>
              </a:rPr>
              <a:t>-2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endParaRPr lang="fr-CH" sz="800" dirty="0" smtClean="0">
              <a:solidFill>
                <a:srgbClr val="FF3300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fr-CH" dirty="0" smtClean="0">
                <a:solidFill>
                  <a:srgbClr val="FF3300"/>
                </a:solidFill>
              </a:rPr>
              <a:t> </a:t>
            </a:r>
            <a:r>
              <a:rPr lang="en-GB" dirty="0" smtClean="0">
                <a:solidFill>
                  <a:srgbClr val="000099"/>
                </a:solidFill>
              </a:rPr>
              <a:t>Incompatibility of data with </a:t>
            </a:r>
            <a:r>
              <a:rPr lang="en-GB" dirty="0" smtClean="0">
                <a:solidFill>
                  <a:srgbClr val="FF0000"/>
                </a:solidFill>
              </a:rPr>
              <a:t>INT=0 </a:t>
            </a:r>
            <a:r>
              <a:rPr lang="en-GB" dirty="0" err="1" smtClean="0">
                <a:solidFill>
                  <a:srgbClr val="000099"/>
                </a:solidFill>
              </a:rPr>
              <a:t>hypotesis</a:t>
            </a:r>
            <a:r>
              <a:rPr lang="en-GB" dirty="0" smtClean="0">
                <a:solidFill>
                  <a:srgbClr val="000099"/>
                </a:solidFill>
              </a:rPr>
              <a:t> established</a:t>
            </a:r>
            <a:endParaRPr lang="fr-CH" dirty="0" smtClean="0">
              <a:solidFill>
                <a:srgbClr val="000099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fr-CH" dirty="0" smtClean="0"/>
              <a:t> </a:t>
            </a:r>
            <a:r>
              <a:rPr lang="fr-CH" dirty="0" smtClean="0">
                <a:solidFill>
                  <a:srgbClr val="000099"/>
                </a:solidFill>
              </a:rPr>
              <a:t>Extraction of</a:t>
            </a:r>
            <a:r>
              <a:rPr lang="en-GB" dirty="0" smtClean="0">
                <a:solidFill>
                  <a:srgbClr val="000099"/>
                </a:solidFill>
              </a:rPr>
              <a:t>  Magnetic and Electric components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002060"/>
                </a:solidFill>
              </a:rPr>
              <a:t>X</a:t>
            </a:r>
            <a:r>
              <a:rPr lang="en-US" b="1" baseline="-25000" dirty="0" smtClean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=(-24 ± 4</a:t>
            </a:r>
            <a:r>
              <a:rPr lang="en-US" b="1" baseline="-25000" dirty="0" smtClean="0">
                <a:solidFill>
                  <a:srgbClr val="002060"/>
                </a:solidFill>
              </a:rPr>
              <a:t>stat </a:t>
            </a:r>
            <a:r>
              <a:rPr lang="en-US" b="1" dirty="0" smtClean="0">
                <a:solidFill>
                  <a:srgbClr val="002060"/>
                </a:solidFill>
              </a:rPr>
              <a:t>± 4</a:t>
            </a:r>
            <a:r>
              <a:rPr lang="en-US" b="1" baseline="-25000" dirty="0" smtClean="0">
                <a:solidFill>
                  <a:srgbClr val="002060"/>
                </a:solidFill>
              </a:rPr>
              <a:t>sys</a:t>
            </a:r>
            <a:r>
              <a:rPr lang="en-US" b="1" dirty="0" smtClean="0">
                <a:solidFill>
                  <a:srgbClr val="002060"/>
                </a:solidFill>
              </a:rPr>
              <a:t>) GeV</a:t>
            </a:r>
            <a:r>
              <a:rPr lang="en-US" b="1" baseline="30000" dirty="0" smtClean="0">
                <a:solidFill>
                  <a:srgbClr val="002060"/>
                </a:solidFill>
              </a:rPr>
              <a:t>-4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= (254 ± 6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stat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± 6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sys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 GeV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-4</a:t>
            </a:r>
            <a:endParaRPr lang="fr-CH" dirty="0" smtClean="0">
              <a:solidFill>
                <a:srgbClr val="0000FF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fr-CH" dirty="0" smtClean="0">
                <a:solidFill>
                  <a:srgbClr val="0000FF"/>
                </a:solidFill>
              </a:rPr>
              <a:t>  </a:t>
            </a:r>
            <a:r>
              <a:rPr lang="en-GB" dirty="0" smtClean="0">
                <a:solidFill>
                  <a:srgbClr val="000099"/>
                </a:solidFill>
              </a:rPr>
              <a:t>No evidence for CPV asymmetry in both </a:t>
            </a:r>
            <a:r>
              <a:rPr lang="en-GB" smtClean="0">
                <a:solidFill>
                  <a:srgbClr val="000099"/>
                </a:solidFill>
              </a:rPr>
              <a:t>rates and </a:t>
            </a:r>
            <a:r>
              <a:rPr lang="en-GB" dirty="0" err="1" smtClean="0">
                <a:solidFill>
                  <a:srgbClr val="000099"/>
                </a:solidFill>
              </a:rPr>
              <a:t>Dalitz</a:t>
            </a:r>
            <a:r>
              <a:rPr lang="en-GB" dirty="0" smtClean="0">
                <a:solidFill>
                  <a:srgbClr val="000099"/>
                </a:solidFill>
              </a:rPr>
              <a:t> plot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6000" y="3833753"/>
            <a:ext cx="9036000" cy="1446550"/>
          </a:xfrm>
          <a:prstGeom prst="rect">
            <a:avLst/>
          </a:prstGeom>
          <a:solidFill>
            <a:srgbClr val="CC99FF">
              <a:alpha val="19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it-IT" sz="2000" b="1" u="sng" dirty="0" smtClean="0">
                <a:solidFill>
                  <a:srgbClr val="660066"/>
                </a:solidFill>
              </a:rPr>
              <a:t>NA48-2 </a:t>
            </a:r>
            <a:r>
              <a:rPr lang="it-IT" sz="2000" b="1" u="sng" dirty="0" err="1" smtClean="0">
                <a:solidFill>
                  <a:srgbClr val="660066"/>
                </a:solidFill>
              </a:rPr>
              <a:t>exp</a:t>
            </a:r>
            <a:r>
              <a:rPr lang="it-IT" sz="2000" b="1" u="sng" dirty="0" smtClean="0">
                <a:solidFill>
                  <a:srgbClr val="660066"/>
                </a:solidFill>
              </a:rPr>
              <a:t>:  </a:t>
            </a:r>
            <a:r>
              <a:rPr lang="bg-BG" sz="2000" b="1" u="sng" dirty="0" smtClean="0">
                <a:solidFill>
                  <a:srgbClr val="660066"/>
                </a:solidFill>
              </a:rPr>
              <a:t>K</a:t>
            </a:r>
            <a:r>
              <a:rPr lang="bg-BG" sz="2000" b="1" u="sng" baseline="30000" dirty="0" smtClean="0">
                <a:solidFill>
                  <a:srgbClr val="660066"/>
                </a:solidFill>
              </a:rPr>
              <a:t>±</a:t>
            </a:r>
            <a:r>
              <a:rPr lang="fr-CH" sz="2000" b="1" u="sng" baseline="30000" dirty="0" smtClean="0">
                <a:solidFill>
                  <a:srgbClr val="660066"/>
                </a:solidFill>
              </a:rPr>
              <a:t> </a:t>
            </a:r>
            <a:r>
              <a:rPr lang="bg-BG" sz="2000" b="1" u="sng" dirty="0" smtClean="0">
                <a:solidFill>
                  <a:srgbClr val="660066"/>
                </a:solidFill>
              </a:rPr>
              <a:t>→</a:t>
            </a:r>
            <a:r>
              <a:rPr lang="fr-CH" sz="2000" b="1" u="sng" dirty="0" smtClean="0">
                <a:solidFill>
                  <a:srgbClr val="660066"/>
                </a:solidFill>
              </a:rPr>
              <a:t> </a:t>
            </a:r>
            <a:r>
              <a:rPr lang="el-GR" sz="2000" b="1" u="sng" dirty="0" smtClean="0">
                <a:solidFill>
                  <a:srgbClr val="660066"/>
                </a:solidFill>
              </a:rPr>
              <a:t>π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± </a:t>
            </a:r>
            <a:r>
              <a:rPr lang="el-GR" sz="2000" b="1" u="sng" dirty="0" smtClean="0">
                <a:solidFill>
                  <a:srgbClr val="660066"/>
                </a:solidFill>
              </a:rPr>
              <a:t>γ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 </a:t>
            </a:r>
            <a:r>
              <a:rPr lang="el-GR" sz="2000" b="1" u="sng" dirty="0" smtClean="0">
                <a:solidFill>
                  <a:srgbClr val="660066"/>
                </a:solidFill>
              </a:rPr>
              <a:t>γ</a:t>
            </a:r>
            <a:endParaRPr lang="en-US" sz="2000" dirty="0" smtClean="0">
              <a:solidFill>
                <a:srgbClr val="660066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Preliminary measurement of  BR 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at </a:t>
            </a:r>
            <a:r>
              <a:rPr lang="en-GB" dirty="0" smtClean="0">
                <a:solidFill>
                  <a:srgbClr val="000099"/>
                </a:solidFill>
                <a:latin typeface="Script MT Bold" pitchFamily="66" charset="0"/>
                <a:sym typeface="Symbol" pitchFamily="18" charset="2"/>
              </a:rPr>
              <a:t>O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(p</a:t>
            </a:r>
            <a:r>
              <a:rPr lang="en-GB" baseline="30000" dirty="0" smtClean="0">
                <a:solidFill>
                  <a:srgbClr val="000099"/>
                </a:solidFill>
                <a:sym typeface="Symbol" pitchFamily="18" charset="2"/>
              </a:rPr>
              <a:t>6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) and  ĉ = 2</a:t>
            </a:r>
          </a:p>
          <a:p>
            <a:pPr algn="ctr">
              <a:buClr>
                <a:srgbClr val="7030A0"/>
              </a:buClr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GB" b="1" dirty="0" smtClean="0"/>
              <a:t>BR(K</a:t>
            </a:r>
            <a:r>
              <a:rPr lang="en-GB" b="1" baseline="30000" dirty="0" smtClean="0"/>
              <a:t>±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en-GB" b="1" dirty="0" smtClean="0">
                <a:latin typeface="Arial"/>
                <a:cs typeface="Arial"/>
              </a:rPr>
              <a:t> </a:t>
            </a:r>
            <a:r>
              <a:rPr lang="el-GR" b="1" dirty="0" smtClean="0"/>
              <a:t>π</a:t>
            </a:r>
            <a:r>
              <a:rPr lang="en-GB" b="1" baseline="30000" dirty="0" smtClean="0"/>
              <a:t> ±</a:t>
            </a:r>
            <a:r>
              <a:rPr lang="el-GR" b="1" dirty="0" smtClean="0"/>
              <a:t>γγ) =</a:t>
            </a:r>
            <a:r>
              <a:rPr lang="it-IT" b="1" dirty="0" smtClean="0">
                <a:solidFill>
                  <a:srgbClr val="740074"/>
                </a:solidFill>
              </a:rPr>
              <a:t>  </a:t>
            </a:r>
            <a:r>
              <a:rPr lang="el-GR" b="1" dirty="0" smtClean="0"/>
              <a:t>(</a:t>
            </a:r>
            <a:r>
              <a:rPr lang="it-IT" b="1" dirty="0" smtClean="0"/>
              <a:t>1.07 </a:t>
            </a:r>
            <a:r>
              <a:rPr lang="en-US" b="1" dirty="0" smtClean="0">
                <a:sym typeface="Symbol" pitchFamily="18" charset="2"/>
              </a:rPr>
              <a:t> 0.04</a:t>
            </a:r>
            <a:r>
              <a:rPr lang="en-US" b="1" baseline="-25000" dirty="0" smtClean="0">
                <a:sym typeface="Symbol" pitchFamily="18" charset="2"/>
              </a:rPr>
              <a:t>stat</a:t>
            </a:r>
            <a:r>
              <a:rPr lang="en-US" b="1" dirty="0" smtClean="0">
                <a:sym typeface="Symbol" pitchFamily="18" charset="2"/>
              </a:rPr>
              <a:t>  0.08</a:t>
            </a:r>
            <a:r>
              <a:rPr lang="en-US" b="1" baseline="-25000" dirty="0" smtClean="0">
                <a:sym typeface="Symbol" pitchFamily="18" charset="2"/>
              </a:rPr>
              <a:t>sys</a:t>
            </a:r>
            <a:r>
              <a:rPr lang="en-US" b="1" dirty="0" smtClean="0">
                <a:sym typeface="Symbol" pitchFamily="18" charset="2"/>
              </a:rPr>
              <a:t>)·10</a:t>
            </a:r>
            <a:r>
              <a:rPr lang="en-US" b="1" baseline="30000" dirty="0" smtClean="0">
                <a:sym typeface="Symbol" pitchFamily="18" charset="2"/>
              </a:rPr>
              <a:t>–6</a:t>
            </a:r>
            <a:r>
              <a:rPr lang="it-IT" b="1" dirty="0" smtClean="0"/>
              <a:t> </a:t>
            </a:r>
            <a:endParaRPr lang="en-GB" b="1" dirty="0" smtClean="0"/>
          </a:p>
          <a:p>
            <a:pPr>
              <a:buClr>
                <a:srgbClr val="660066"/>
              </a:buClr>
              <a:buFont typeface="Wingdings" pitchFamily="2" charset="2"/>
              <a:buChar char="v"/>
            </a:pP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 Model independent measurement and  ĉ  extraction in preparation</a:t>
            </a:r>
            <a:r>
              <a:rPr lang="en-GB" b="1" dirty="0" smtClean="0">
                <a:solidFill>
                  <a:srgbClr val="000099"/>
                </a:solidFill>
              </a:rPr>
              <a:t> </a:t>
            </a:r>
          </a:p>
          <a:p>
            <a:pPr>
              <a:buClr>
                <a:srgbClr val="7030A0"/>
              </a:buClr>
            </a:pPr>
            <a:endParaRPr lang="en-GB" b="1" baseline="30000" dirty="0" smtClean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000" y="5229200"/>
            <a:ext cx="9036000" cy="1261884"/>
          </a:xfrm>
          <a:prstGeom prst="rect">
            <a:avLst/>
          </a:prstGeom>
          <a:solidFill>
            <a:srgbClr val="66FFFF">
              <a:alpha val="21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it-IT" sz="2000" b="1" u="sng" dirty="0" smtClean="0">
                <a:solidFill>
                  <a:srgbClr val="660066"/>
                </a:solidFill>
              </a:rPr>
              <a:t>NA48-2 </a:t>
            </a:r>
            <a:r>
              <a:rPr lang="it-IT" sz="2000" b="1" u="sng" dirty="0" err="1" smtClean="0">
                <a:solidFill>
                  <a:srgbClr val="660066"/>
                </a:solidFill>
              </a:rPr>
              <a:t>exp</a:t>
            </a:r>
            <a:r>
              <a:rPr lang="it-IT" sz="2000" b="1" u="sng" dirty="0" smtClean="0">
                <a:solidFill>
                  <a:srgbClr val="660066"/>
                </a:solidFill>
              </a:rPr>
              <a:t>:  </a:t>
            </a:r>
            <a:r>
              <a:rPr lang="bg-BG" sz="2000" b="1" u="sng" dirty="0" smtClean="0">
                <a:solidFill>
                  <a:srgbClr val="660066"/>
                </a:solidFill>
              </a:rPr>
              <a:t>K</a:t>
            </a:r>
            <a:r>
              <a:rPr lang="bg-BG" sz="2000" b="1" u="sng" baseline="30000" dirty="0" smtClean="0">
                <a:solidFill>
                  <a:srgbClr val="660066"/>
                </a:solidFill>
              </a:rPr>
              <a:t>±</a:t>
            </a:r>
            <a:r>
              <a:rPr lang="fr-CH" sz="2000" b="1" u="sng" baseline="30000" dirty="0" smtClean="0">
                <a:solidFill>
                  <a:srgbClr val="660066"/>
                </a:solidFill>
              </a:rPr>
              <a:t> </a:t>
            </a:r>
            <a:r>
              <a:rPr lang="bg-BG" sz="2000" b="1" u="sng" dirty="0" smtClean="0">
                <a:solidFill>
                  <a:srgbClr val="660066"/>
                </a:solidFill>
              </a:rPr>
              <a:t>→</a:t>
            </a:r>
            <a:r>
              <a:rPr lang="fr-CH" sz="2000" b="1" u="sng" dirty="0" smtClean="0">
                <a:solidFill>
                  <a:srgbClr val="660066"/>
                </a:solidFill>
              </a:rPr>
              <a:t> </a:t>
            </a:r>
            <a:r>
              <a:rPr lang="el-GR" sz="2000" b="1" u="sng" dirty="0" smtClean="0">
                <a:solidFill>
                  <a:srgbClr val="660066"/>
                </a:solidFill>
              </a:rPr>
              <a:t>π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± </a:t>
            </a:r>
            <a:r>
              <a:rPr lang="en-US" b="1" u="sng" dirty="0" err="1" smtClean="0">
                <a:solidFill>
                  <a:srgbClr val="660066"/>
                </a:solidFill>
                <a:latin typeface="Fiolex Girls" pitchFamily="34" charset="0"/>
              </a:rPr>
              <a:t>e</a:t>
            </a:r>
            <a:r>
              <a:rPr lang="en-US" b="1" u="sng" baseline="30000" dirty="0" err="1" smtClean="0">
                <a:solidFill>
                  <a:srgbClr val="660066"/>
                </a:solidFill>
              </a:rPr>
              <a:t>+</a:t>
            </a:r>
            <a:r>
              <a:rPr lang="en-US" b="1" u="sng" dirty="0" err="1" smtClean="0">
                <a:solidFill>
                  <a:srgbClr val="660066"/>
                </a:solidFill>
                <a:latin typeface="Fiolex Girls" pitchFamily="34" charset="0"/>
              </a:rPr>
              <a:t>e</a:t>
            </a:r>
            <a:r>
              <a:rPr lang="en-US" b="1" u="sng" baseline="30000" dirty="0" smtClean="0">
                <a:solidFill>
                  <a:srgbClr val="660066"/>
                </a:solidFill>
              </a:rPr>
              <a:t>-</a:t>
            </a:r>
            <a:r>
              <a:rPr lang="en-US" sz="2000" b="1" u="sng" baseline="30000" dirty="0" smtClean="0">
                <a:solidFill>
                  <a:srgbClr val="660066"/>
                </a:solidFill>
              </a:rPr>
              <a:t> </a:t>
            </a:r>
            <a:r>
              <a:rPr lang="el-GR" sz="2000" b="1" u="sng" dirty="0" smtClean="0">
                <a:solidFill>
                  <a:srgbClr val="660066"/>
                </a:solidFill>
              </a:rPr>
              <a:t>γ</a:t>
            </a:r>
          </a:p>
          <a:p>
            <a:pPr marL="0" lvl="1">
              <a:buClr>
                <a:srgbClr val="660066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99"/>
                </a:solidFill>
                <a:sym typeface="Symbol" pitchFamily="18" charset="2"/>
              </a:rPr>
              <a:t>First observation </a:t>
            </a:r>
            <a:r>
              <a:rPr lang="fr-CH" dirty="0" smtClean="0">
                <a:solidFill>
                  <a:srgbClr val="000099"/>
                </a:solidFill>
              </a:rPr>
              <a:t>and </a:t>
            </a:r>
            <a:r>
              <a:rPr lang="fr-CH" dirty="0" err="1" smtClean="0">
                <a:solidFill>
                  <a:srgbClr val="000099"/>
                </a:solidFill>
              </a:rPr>
              <a:t>measurement</a:t>
            </a:r>
            <a:r>
              <a:rPr lang="fr-CH" dirty="0" smtClean="0">
                <a:solidFill>
                  <a:srgbClr val="000099"/>
                </a:solidFill>
              </a:rPr>
              <a:t> of BR and </a:t>
            </a:r>
            <a:r>
              <a:rPr lang="fr-CH" dirty="0" err="1" smtClean="0">
                <a:solidFill>
                  <a:srgbClr val="000099"/>
                </a:solidFill>
              </a:rPr>
              <a:t>shape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it-IT" b="1" dirty="0" smtClean="0"/>
              <a:t>BR(</a:t>
            </a:r>
            <a:r>
              <a:rPr lang="it-IT" b="1" dirty="0" err="1" smtClean="0"/>
              <a:t>K</a:t>
            </a:r>
            <a:r>
              <a:rPr lang="it-IT" b="1" baseline="30000" dirty="0" err="1" smtClean="0"/>
              <a:t>±</a:t>
            </a:r>
            <a:r>
              <a:rPr lang="it-IT" b="1" dirty="0" smtClean="0"/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it-IT" b="1" dirty="0" smtClean="0"/>
              <a:t> </a:t>
            </a:r>
            <a:r>
              <a:rPr lang="en-US" b="1" dirty="0" smtClean="0">
                <a:latin typeface="Symbol" pitchFamily="18" charset="2"/>
              </a:rPr>
              <a:t>p</a:t>
            </a:r>
            <a:r>
              <a:rPr lang="en-US" b="1" baseline="30000" dirty="0" smtClean="0">
                <a:sym typeface="Symbol" pitchFamily="18" charset="2"/>
              </a:rPr>
              <a:t>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Fiolex Girls" pitchFamily="34" charset="0"/>
              </a:rPr>
              <a:t>e</a:t>
            </a:r>
            <a:r>
              <a:rPr lang="en-US" b="1" baseline="30000" dirty="0" err="1" smtClean="0"/>
              <a:t>+</a:t>
            </a:r>
            <a:r>
              <a:rPr lang="en-US" b="1" dirty="0" err="1" smtClean="0">
                <a:latin typeface="Fiolex Girls" pitchFamily="34" charset="0"/>
              </a:rPr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pitchFamily="18" charset="2"/>
              </a:rPr>
              <a:t>g</a:t>
            </a:r>
            <a:r>
              <a:rPr lang="it-IT" b="1" dirty="0" smtClean="0"/>
              <a:t>) =  (1.19 ± 0.12</a:t>
            </a:r>
            <a:r>
              <a:rPr lang="it-IT" b="1" baseline="-25000" dirty="0" smtClean="0"/>
              <a:t>stat</a:t>
            </a:r>
            <a:r>
              <a:rPr lang="it-IT" b="1" dirty="0" smtClean="0"/>
              <a:t> ± 0.04</a:t>
            </a:r>
            <a:r>
              <a:rPr lang="it-IT" b="1" baseline="-25000" dirty="0" smtClean="0"/>
              <a:t>syst</a:t>
            </a:r>
            <a:r>
              <a:rPr lang="it-IT" b="1" dirty="0" smtClean="0"/>
              <a:t>)·10</a:t>
            </a:r>
            <a:r>
              <a:rPr lang="it-IT" b="1" baseline="30000" dirty="0" smtClean="0"/>
              <a:t>-8</a:t>
            </a:r>
            <a:r>
              <a:rPr lang="en-GB" baseline="30000" dirty="0" smtClean="0"/>
              <a:t> </a:t>
            </a:r>
            <a:r>
              <a:rPr lang="en-GB" dirty="0" smtClean="0"/>
              <a:t> 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 ĉ = (0.90 ± 0.45)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50965" y="1693257"/>
            <a:ext cx="42017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0099CC"/>
                </a:solidFill>
              </a:rPr>
              <a:t>Spare Slides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smtClean="0"/>
              <a:t>  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1074BAAC-5895-4700-B352-343CAE648093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7388" y="13700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49888" y="884238"/>
            <a:ext cx="3586162" cy="5616575"/>
            <a:chOff x="3470" y="300"/>
            <a:chExt cx="2101" cy="347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470" y="300"/>
              <a:ext cx="2101" cy="3476"/>
              <a:chOff x="3288" y="482"/>
              <a:chExt cx="2101" cy="3476"/>
            </a:xfrm>
          </p:grpSpPr>
          <p:pic>
            <p:nvPicPr>
              <p:cNvPr id="46098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42" b="1706"/>
              <a:stretch>
                <a:fillRect/>
              </a:stretch>
            </p:blipFill>
            <p:spPr bwMode="auto">
              <a:xfrm>
                <a:off x="3288" y="482"/>
                <a:ext cx="2101" cy="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9" name="Rectangle 8"/>
              <p:cNvSpPr>
                <a:spLocks noChangeArrowheads="1"/>
              </p:cNvSpPr>
              <p:nvPr/>
            </p:nvSpPr>
            <p:spPr bwMode="auto">
              <a:xfrm>
                <a:off x="4070" y="3722"/>
                <a:ext cx="1299" cy="236"/>
              </a:xfrm>
              <a:prstGeom prst="rect">
                <a:avLst/>
              </a:prstGeom>
              <a:solidFill>
                <a:srgbClr val="33CC33"/>
              </a:solidFill>
              <a:ln w="158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0" name="Text Box 9"/>
              <p:cNvSpPr txBox="1">
                <a:spLocks noChangeArrowheads="1"/>
              </p:cNvSpPr>
              <p:nvPr/>
            </p:nvSpPr>
            <p:spPr bwMode="auto">
              <a:xfrm>
                <a:off x="4057" y="3748"/>
                <a:ext cx="131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  <a:latin typeface="Tahoma" pitchFamily="34" charset="0"/>
                  </a:rPr>
                  <a:t>2007     K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</a:t>
                </a:r>
                <a:r>
                  <a:rPr lang="en-US" sz="1200" b="1" baseline="-25000">
                    <a:solidFill>
                      <a:srgbClr val="FF0000"/>
                    </a:solidFill>
                    <a:latin typeface="Tahoma" pitchFamily="34" charset="0"/>
                  </a:rPr>
                  <a:t>e2</a:t>
                </a:r>
                <a:r>
                  <a:rPr lang="en-US" sz="1200" b="1">
                    <a:solidFill>
                      <a:srgbClr val="FF0000"/>
                    </a:solidFill>
                    <a:latin typeface="Tahoma" pitchFamily="34" charset="0"/>
                  </a:rPr>
                  <a:t>/K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</a:t>
                </a:r>
                <a:r>
                  <a:rPr lang="en-US" sz="1200" b="1" baseline="-250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2</a:t>
                </a:r>
                <a:r>
                  <a:rPr lang="en-US" sz="1200" b="1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 run</a:t>
                </a:r>
              </a:p>
            </p:txBody>
          </p:sp>
          <p:sp>
            <p:nvSpPr>
              <p:cNvPr id="46101" name="AutoShape 10"/>
              <p:cNvSpPr>
                <a:spLocks/>
              </p:cNvSpPr>
              <p:nvPr/>
            </p:nvSpPr>
            <p:spPr bwMode="auto">
              <a:xfrm>
                <a:off x="3935" y="3714"/>
                <a:ext cx="82" cy="240"/>
              </a:xfrm>
              <a:prstGeom prst="leftBrace">
                <a:avLst>
                  <a:gd name="adj1" fmla="val 24390"/>
                  <a:gd name="adj2" fmla="val 50000"/>
                </a:avLst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6097" name="Text Box 11"/>
            <p:cNvSpPr txBox="1">
              <a:spLocks noChangeArrowheads="1"/>
            </p:cNvSpPr>
            <p:nvPr/>
          </p:nvSpPr>
          <p:spPr bwMode="auto">
            <a:xfrm>
              <a:off x="3515" y="3521"/>
              <a:ext cx="63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33CC33"/>
                  </a:solidFill>
                  <a:latin typeface="Tahoma" pitchFamily="34" charset="0"/>
                </a:rPr>
                <a:t>NA62</a:t>
              </a:r>
              <a:endParaRPr lang="ru-RU" sz="1500">
                <a:solidFill>
                  <a:srgbClr val="33CC33"/>
                </a:solidFill>
                <a:latin typeface="Tahoma" pitchFamily="34" charset="0"/>
              </a:endParaRPr>
            </a:p>
          </p:txBody>
        </p:sp>
      </p:grp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180975" y="928688"/>
            <a:ext cx="5111750" cy="53911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>
                <a:solidFill>
                  <a:srgbClr val="000099"/>
                </a:solidFill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NA48 </a:t>
            </a: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(1997-2001)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:</a:t>
            </a:r>
            <a:br>
              <a:rPr lang="en-US" sz="2200" b="1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2200">
                <a:solidFill>
                  <a:srgbClr val="3366FF"/>
                </a:solidFill>
                <a:latin typeface="Arial" pitchFamily="34" charset="0"/>
              </a:rPr>
              <a:t>Direct CP-Violation in neutral K</a:t>
            </a: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  <a:buFont typeface="Comic Sans MS" pitchFamily="66" charset="0"/>
              <a:buNone/>
            </a:pP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Re(ε’/ε) = (14.7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Times New Roman" pitchFamily="18" charset="0"/>
                <a:sym typeface="Symbol" pitchFamily="18" charset="2"/>
              </a:rPr>
              <a:t>±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</a:rPr>
              <a:t>2.2)·10</a:t>
            </a:r>
            <a:r>
              <a:rPr lang="en-US" sz="2200" baseline="30000">
                <a:solidFill>
                  <a:srgbClr val="FF0000"/>
                </a:solidFill>
                <a:latin typeface="Arial" pitchFamily="34" charset="0"/>
              </a:rPr>
              <a:t>-4</a:t>
            </a: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  <a:buFont typeface="Comic Sans MS" pitchFamily="66" charset="0"/>
              <a:buChar char="&gt;"/>
            </a:pPr>
            <a:endParaRPr lang="en-US" sz="2200" baseline="30000">
              <a:solidFill>
                <a:srgbClr val="FF0000"/>
              </a:solidFill>
            </a:endParaRP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</a:pPr>
            <a:endParaRPr lang="en-US" sz="2200" baseline="30000">
              <a:solidFill>
                <a:srgbClr val="FF0000"/>
              </a:solidFill>
            </a:endParaRP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  <a:buFont typeface="Comic Sans MS" pitchFamily="66" charset="0"/>
              <a:buChar char="&gt;"/>
            </a:pPr>
            <a:endParaRPr lang="en-US" sz="2200" baseline="30000">
              <a:solidFill>
                <a:srgbClr val="FF0000"/>
              </a:solidFill>
            </a:endParaRP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</a:pPr>
            <a:endParaRPr lang="en-US" sz="2200">
              <a:solidFill>
                <a:srgbClr val="FF0000"/>
              </a:solidFill>
            </a:endParaRPr>
          </a:p>
          <a:p>
            <a:pPr marL="442913" lvl="1" indent="-180975" algn="just">
              <a:spcBef>
                <a:spcPct val="25000"/>
              </a:spcBef>
              <a:buClr>
                <a:srgbClr val="000099"/>
              </a:buClr>
            </a:pPr>
            <a:endParaRPr lang="en-US" sz="22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200" b="1">
                <a:solidFill>
                  <a:srgbClr val="000099"/>
                </a:solidFill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NA48/1 </a:t>
            </a: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(2002)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:</a:t>
            </a:r>
            <a:br>
              <a:rPr lang="en-US" sz="2200" b="1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2200">
                <a:solidFill>
                  <a:srgbClr val="3366FF"/>
                </a:solidFill>
                <a:latin typeface="Arial" pitchFamily="34" charset="0"/>
              </a:rPr>
              <a:t>Rare K</a:t>
            </a:r>
            <a:r>
              <a:rPr lang="en-US" sz="2200" baseline="-25000">
                <a:solidFill>
                  <a:srgbClr val="3366FF"/>
                </a:solidFill>
                <a:latin typeface="Arial" pitchFamily="34" charset="0"/>
              </a:rPr>
              <a:t>S</a:t>
            </a:r>
            <a:r>
              <a:rPr lang="en-US" sz="2200">
                <a:solidFill>
                  <a:srgbClr val="3366FF"/>
                </a:solidFill>
                <a:latin typeface="Arial" pitchFamily="34" charset="0"/>
              </a:rPr>
              <a:t> decays and hyperons </a:t>
            </a:r>
            <a:endParaRPr lang="en-US" sz="22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 NA48/2 </a:t>
            </a: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(2003-2004)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:</a:t>
            </a:r>
            <a:br>
              <a:rPr lang="en-US" sz="2200" b="1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2200">
                <a:solidFill>
                  <a:srgbClr val="3366FF"/>
                </a:solidFill>
                <a:latin typeface="Arial" pitchFamily="34" charset="0"/>
              </a:rPr>
              <a:t>Direct CP-Violation in charged K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 NA62 </a:t>
            </a: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(2007-2008)</a:t>
            </a:r>
            <a:r>
              <a:rPr lang="en-US" sz="2200" b="1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and P326 (2008…): </a:t>
            </a:r>
            <a:r>
              <a:rPr lang="en-US" sz="2000" i="1">
                <a:solidFill>
                  <a:srgbClr val="3366FF"/>
                </a:solidFill>
              </a:rPr>
              <a:t>R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</a:rPr>
              <a:t>(K</a:t>
            </a:r>
            <a:r>
              <a:rPr lang="en-US" sz="2000" baseline="-25000">
                <a:solidFill>
                  <a:srgbClr val="3366FF"/>
                </a:solidFill>
                <a:latin typeface="Arial" pitchFamily="34" charset="0"/>
                <a:cs typeface="Times New Roman" pitchFamily="18" charset="0"/>
                <a:sym typeface="Symbol" pitchFamily="18" charset="2"/>
              </a:rPr>
              <a:t>e2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</a:rPr>
              <a:t>K</a:t>
            </a:r>
            <a:r>
              <a:rPr lang="en-US" sz="2000" baseline="-25000">
                <a:solidFill>
                  <a:srgbClr val="3366FF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 baseline="-25000">
                <a:solidFill>
                  <a:srgbClr val="3366FF"/>
                </a:solidFill>
                <a:latin typeface="Arial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  <a:sym typeface="Symbol" pitchFamily="18" charset="2"/>
              </a:rPr>
              <a:t>), and new experiment </a:t>
            </a:r>
            <a:r>
              <a:rPr lang="en-US" sz="2000">
                <a:solidFill>
                  <a:srgbClr val="3366FF"/>
                </a:solidFill>
              </a:rPr>
              <a:t>K</a:t>
            </a:r>
            <a:r>
              <a:rPr lang="en-US" sz="2000" baseline="30000">
                <a:solidFill>
                  <a:srgbClr val="3366FF"/>
                </a:solidFill>
              </a:rPr>
              <a:t>+</a:t>
            </a:r>
            <a:r>
              <a:rPr lang="en-US" sz="2000">
                <a:solidFill>
                  <a:srgbClr val="3366FF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3366FF"/>
                </a:solidFill>
              </a:rPr>
              <a:t> </a:t>
            </a:r>
            <a:r>
              <a:rPr lang="en-US" sz="2000">
                <a:solidFill>
                  <a:srgbClr val="3366FF"/>
                </a:solidFill>
                <a:latin typeface="Symbol" pitchFamily="18" charset="2"/>
              </a:rPr>
              <a:t>p</a:t>
            </a:r>
            <a:r>
              <a:rPr lang="en-US" sz="2000" baseline="30000">
                <a:solidFill>
                  <a:srgbClr val="3366FF"/>
                </a:solidFill>
              </a:rPr>
              <a:t>+</a:t>
            </a:r>
            <a:r>
              <a:rPr lang="en-US" sz="2000">
                <a:solidFill>
                  <a:srgbClr val="3366FF"/>
                </a:solidFill>
                <a:latin typeface="Symbol" pitchFamily="18" charset="2"/>
              </a:rPr>
              <a:t>nn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46089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14563"/>
            <a:ext cx="410051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Text Box 79"/>
          <p:cNvSpPr txBox="1">
            <a:spLocks noChangeArrowheads="1"/>
          </p:cNvSpPr>
          <p:nvPr/>
        </p:nvSpPr>
        <p:spPr bwMode="auto">
          <a:xfrm>
            <a:off x="4071938" y="3451225"/>
            <a:ext cx="1068387" cy="338138"/>
          </a:xfrm>
          <a:prstGeom prst="rect">
            <a:avLst/>
          </a:prstGeom>
          <a:solidFill>
            <a:srgbClr val="FFFFFF">
              <a:alpha val="14117"/>
            </a:srgb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800" b="1">
                <a:solidFill>
                  <a:srgbClr val="0000FF"/>
                </a:solidFill>
              </a:rPr>
              <a:t>KTeV (2008)         </a:t>
            </a:r>
            <a:r>
              <a:rPr lang="en-US" sz="800" b="1">
                <a:solidFill>
                  <a:srgbClr val="0000FF"/>
                </a:solidFill>
              </a:rPr>
              <a:t>19.2 ± 2.1 </a:t>
            </a:r>
            <a:r>
              <a:rPr lang="en-US" sz="800" b="1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sz="800" b="1">
                <a:solidFill>
                  <a:srgbClr val="0000FF"/>
                </a:solidFill>
              </a:rPr>
              <a:t>10</a:t>
            </a:r>
            <a:r>
              <a:rPr lang="en-US" sz="800" b="1" baseline="30000">
                <a:solidFill>
                  <a:srgbClr val="0000FF"/>
                </a:solidFill>
              </a:rPr>
              <a:t>-4</a:t>
            </a:r>
            <a:endParaRPr lang="en-US" sz="800" b="1">
              <a:solidFill>
                <a:srgbClr val="0000FF"/>
              </a:solidFill>
            </a:endParaRPr>
          </a:p>
        </p:txBody>
      </p:sp>
      <p:sp>
        <p:nvSpPr>
          <p:cNvPr id="460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2438" cy="714375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  The NA48/NA62 experiment</a:t>
            </a: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/>
              <a:t>Experimental status of BR(DE) </a:t>
            </a:r>
          </a:p>
        </p:txBody>
      </p:sp>
      <p:graphicFrame>
        <p:nvGraphicFramePr>
          <p:cNvPr id="266314" name="Group 74"/>
          <p:cNvGraphicFramePr>
            <a:graphicFrameLocks noGrp="1"/>
          </p:cNvGraphicFramePr>
          <p:nvPr/>
        </p:nvGraphicFramePr>
        <p:xfrm>
          <a:off x="4337050" y="1074738"/>
          <a:ext cx="4552950" cy="3500440"/>
        </p:xfrm>
        <a:graphic>
          <a:graphicData uri="http://schemas.openxmlformats.org/drawingml/2006/table">
            <a:tbl>
              <a:tblPr/>
              <a:tblGrid>
                <a:gridCol w="1454150"/>
                <a:gridCol w="2209800"/>
                <a:gridCol w="8890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endParaRPr kumimoji="0" lang="en-GB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DE±err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stat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E787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(4.7±0.9)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10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20K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E470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(3.8 ± 1)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10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-6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10K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ISTRA</a:t>
                      </a:r>
                      <a:r>
                        <a:rPr kumimoji="0" lang="en-GB" sz="2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(3.7 ± 4)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10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-6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930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-111" charset="0"/>
                        </a:rPr>
                        <a:t>PDG 08</a:t>
                      </a:r>
                      <a:endParaRPr kumimoji="0" lang="en-GB" sz="2700" b="0" i="0" u="none" strike="noStrike" cap="none" normalizeH="0" baseline="3000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-11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-111" charset="0"/>
                        </a:rPr>
                        <a:t>(4.3±0.7)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-111" charset="0"/>
                        </a:rPr>
                        <a:t>10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-111" charset="0"/>
                        </a:rPr>
                        <a:t>-6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-111" charset="0"/>
                        </a:rPr>
                        <a:t>//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22" name="Equation" r:id="rId3" imgW="114120" imgH="21564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23" name="Equation" r:id="rId4" imgW="114120" imgH="215640" progId="Equation.3">
              <p:embed/>
            </p:oleObj>
          </a:graphicData>
        </a:graphic>
      </p:graphicFrame>
      <p:pic>
        <p:nvPicPr>
          <p:cNvPr id="19490" name="Picture 71"/>
          <p:cNvPicPr>
            <a:picLocks noChangeAspect="1" noChangeArrowheads="1"/>
          </p:cNvPicPr>
          <p:nvPr/>
        </p:nvPicPr>
        <p:blipFill>
          <a:blip r:embed="rId5" cstate="print"/>
          <a:srcRect t="481"/>
          <a:stretch>
            <a:fillRect/>
          </a:stretch>
        </p:blipFill>
        <p:spPr bwMode="auto">
          <a:xfrm>
            <a:off x="219075" y="1003300"/>
            <a:ext cx="40671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Rectangle 72"/>
          <p:cNvSpPr>
            <a:spLocks noChangeArrowheads="1"/>
          </p:cNvSpPr>
          <p:nvPr/>
        </p:nvSpPr>
        <p:spPr bwMode="auto">
          <a:xfrm>
            <a:off x="179388" y="4953000"/>
            <a:ext cx="8964612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</a:rPr>
              <a:t>Assumption INT=0 in</a:t>
            </a:r>
            <a:r>
              <a:rPr lang="en-GB" sz="2400" dirty="0" smtClean="0">
                <a:solidFill>
                  <a:srgbClr val="0000FF"/>
                </a:solidFill>
              </a:rPr>
              <a:t> the </a:t>
            </a:r>
            <a:r>
              <a:rPr lang="en-GB" sz="2400" dirty="0">
                <a:solidFill>
                  <a:srgbClr val="0000FF"/>
                </a:solidFill>
              </a:rPr>
              <a:t>DE </a:t>
            </a:r>
            <a:r>
              <a:rPr lang="en-GB" sz="2400" dirty="0" smtClean="0">
                <a:solidFill>
                  <a:srgbClr val="0000FF"/>
                </a:solidFill>
              </a:rPr>
              <a:t>measurement</a:t>
            </a:r>
          </a:p>
          <a:p>
            <a:pPr marL="342900" indent="-342900" algn="just">
              <a:lnSpc>
                <a:spcPct val="80000"/>
              </a:lnSpc>
            </a:pPr>
            <a:r>
              <a:rPr lang="en-GB" sz="2400" dirty="0" smtClean="0">
                <a:solidFill>
                  <a:srgbClr val="0000FF"/>
                </a:solidFill>
              </a:rPr>
              <a:t>Measurements performed in the range 55MeV&lt;</a:t>
            </a:r>
            <a:r>
              <a:rPr lang="fr-FR" sz="2400" dirty="0" smtClean="0">
                <a:solidFill>
                  <a:srgbClr val="0000FF"/>
                </a:solidFill>
              </a:rPr>
              <a:t>T</a:t>
            </a:r>
            <a:r>
              <a:rPr lang="fr-FR" sz="2400" baseline="30000" dirty="0" smtClean="0">
                <a:solidFill>
                  <a:srgbClr val="0000FF"/>
                </a:solidFill>
              </a:rPr>
              <a:t>*</a:t>
            </a:r>
            <a:r>
              <a:rPr lang="fr-FR" sz="2400" baseline="-25000" dirty="0" smtClean="0">
                <a:solidFill>
                  <a:srgbClr val="0000FF"/>
                </a:solidFill>
                <a:latin typeface="Symbol" pitchFamily="-111" charset="2"/>
              </a:rPr>
              <a:t>p</a:t>
            </a:r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&lt;</a:t>
            </a:r>
            <a:r>
              <a:rPr lang="en-GB" sz="2400" dirty="0" smtClean="0">
                <a:solidFill>
                  <a:srgbClr val="0000FF"/>
                </a:solidFill>
              </a:rPr>
              <a:t>90MeV</a:t>
            </a:r>
            <a:endParaRPr lang="en-GB" sz="2400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</a:rPr>
              <a:t>No Interference and no CPV observed</a:t>
            </a:r>
          </a:p>
          <a:p>
            <a:pPr lvl="1" algn="just">
              <a:lnSpc>
                <a:spcPct val="80000"/>
              </a:lnSpc>
              <a:buFontTx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fr-FR" sz="2200" dirty="0"/>
              <a:t>INT(E787)  = (-0.4 ± 1.6)%          T</a:t>
            </a:r>
            <a:r>
              <a:rPr lang="fr-FR" sz="2200" baseline="30000" dirty="0"/>
              <a:t>*</a:t>
            </a:r>
            <a:r>
              <a:rPr lang="fr-FR" sz="2200" baseline="-25000" dirty="0">
                <a:latin typeface="Symbol" pitchFamily="-111" charset="2"/>
              </a:rPr>
              <a:t>p</a:t>
            </a:r>
            <a:r>
              <a:rPr lang="fr-FR" sz="2200" dirty="0"/>
              <a:t> (55-90) MeV</a:t>
            </a:r>
          </a:p>
          <a:p>
            <a:pPr lvl="1" algn="just">
              <a:lnSpc>
                <a:spcPct val="80000"/>
              </a:lnSpc>
              <a:buFontTx/>
              <a:buNone/>
            </a:pPr>
            <a:endParaRPr lang="en-GB" sz="2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A4C8C-B92C-0A41-B72B-ACA5F99E4B6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Rare Kaon Decay </a:t>
            </a:r>
            <a:r>
              <a:rPr lang="en-US" sz="1400">
                <a:solidFill>
                  <a:schemeClr val="bg1"/>
                </a:solidFill>
              </a:rPr>
              <a:t>K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>
                <a:solidFill>
                  <a:schemeClr val="bg1"/>
                </a:solidFill>
              </a:rPr>
              <a:t> 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8900"/>
            <a:ext cx="6300787" cy="819150"/>
          </a:xfrm>
        </p:spPr>
        <p:txBody>
          <a:bodyPr/>
          <a:lstStyle/>
          <a:p>
            <a:r>
              <a:rPr lang="en-US">
                <a:effectLst/>
                <a:latin typeface="Comic Sans MS" pitchFamily="66" charset="0"/>
              </a:rPr>
              <a:t>Enlarged</a:t>
            </a:r>
            <a:r>
              <a:rPr lang="en-US">
                <a:effectLst/>
              </a:rPr>
              <a:t> T</a:t>
            </a:r>
            <a:r>
              <a:rPr lang="en-US" baseline="30000">
                <a:effectLst/>
              </a:rPr>
              <a:t>*</a:t>
            </a:r>
            <a:r>
              <a:rPr lang="en-US" baseline="-25000">
                <a:effectLst/>
                <a:latin typeface="Symbol" pitchFamily="18" charset="2"/>
              </a:rPr>
              <a:t>p </a:t>
            </a:r>
            <a:r>
              <a:rPr lang="en-US">
                <a:effectLst/>
                <a:latin typeface="Comic Sans MS" pitchFamily="66" charset="0"/>
              </a:rPr>
              <a:t>region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50825" y="981075"/>
            <a:ext cx="8604250" cy="2957513"/>
            <a:chOff x="158" y="750"/>
            <a:chExt cx="5420" cy="1863"/>
          </a:xfrm>
        </p:grpSpPr>
        <p:pic>
          <p:nvPicPr>
            <p:cNvPr id="90148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799"/>
              <a:ext cx="1739" cy="181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90138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799"/>
              <a:ext cx="1739" cy="181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9013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3" y="799"/>
              <a:ext cx="1712" cy="1814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</p:spPr>
        </p:pic>
        <p:pic>
          <p:nvPicPr>
            <p:cNvPr id="90131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799"/>
              <a:ext cx="1709" cy="1814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158" y="750"/>
              <a:ext cx="17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</a:rPr>
                <a:t>T</a:t>
              </a:r>
              <a:r>
                <a:rPr lang="en-US" sz="1600" b="1" baseline="30000">
                  <a:solidFill>
                    <a:schemeClr val="accent2"/>
                  </a:solidFill>
                </a:rPr>
                <a:t>*</a:t>
              </a:r>
              <a:r>
                <a:rPr lang="en-US" sz="1600" b="1" baseline="-25000">
                  <a:solidFill>
                    <a:schemeClr val="accent2"/>
                  </a:solidFill>
                  <a:latin typeface="Symbol" pitchFamily="18" charset="2"/>
                </a:rPr>
                <a:t>p</a:t>
              </a:r>
              <a:r>
                <a:rPr lang="en-US" sz="1600" b="1">
                  <a:solidFill>
                    <a:schemeClr val="accent2"/>
                  </a:solidFill>
                  <a:latin typeface="Symbol" pitchFamily="18" charset="2"/>
                </a:rPr>
                <a:t>(IB)</a:t>
              </a:r>
            </a:p>
          </p:txBody>
        </p:sp>
        <p:sp>
          <p:nvSpPr>
            <p:cNvPr id="90124" name="Text Box 12"/>
            <p:cNvSpPr txBox="1">
              <a:spLocks noChangeArrowheads="1"/>
            </p:cNvSpPr>
            <p:nvPr/>
          </p:nvSpPr>
          <p:spPr bwMode="auto">
            <a:xfrm>
              <a:off x="1973" y="769"/>
              <a:ext cx="175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33CC33"/>
                  </a:solidFill>
                </a:rPr>
                <a:t>T</a:t>
              </a:r>
              <a:r>
                <a:rPr lang="en-US" sz="1600" b="1" baseline="30000">
                  <a:solidFill>
                    <a:srgbClr val="33CC33"/>
                  </a:solidFill>
                </a:rPr>
                <a:t>*</a:t>
              </a:r>
              <a:r>
                <a:rPr lang="en-US" sz="1600" b="1" baseline="-25000">
                  <a:solidFill>
                    <a:srgbClr val="33CC33"/>
                  </a:solidFill>
                  <a:latin typeface="Symbol" pitchFamily="18" charset="2"/>
                </a:rPr>
                <a:t>p</a:t>
              </a:r>
              <a:r>
                <a:rPr lang="en-US" sz="1600" b="1">
                  <a:solidFill>
                    <a:srgbClr val="33CC33"/>
                  </a:solidFill>
                  <a:latin typeface="Symbol" pitchFamily="18" charset="2"/>
                </a:rPr>
                <a:t>(</a:t>
              </a:r>
              <a:r>
                <a:rPr lang="en-US" sz="1600" b="1">
                  <a:solidFill>
                    <a:srgbClr val="33CC33"/>
                  </a:solidFill>
                </a:rPr>
                <a:t>DE</a:t>
              </a:r>
              <a:r>
                <a:rPr lang="en-US" sz="1600" b="1">
                  <a:solidFill>
                    <a:srgbClr val="33CC33"/>
                  </a:solidFill>
                  <a:latin typeface="Symbol" pitchFamily="18" charset="2"/>
                </a:rPr>
                <a:t>)</a:t>
              </a:r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3833" y="754"/>
              <a:ext cx="174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T</a:t>
              </a:r>
              <a:r>
                <a:rPr lang="en-US" sz="1600" b="1" baseline="30000">
                  <a:solidFill>
                    <a:srgbClr val="FF0000"/>
                  </a:solidFill>
                </a:rPr>
                <a:t>*</a:t>
              </a:r>
              <a:r>
                <a:rPr lang="en-US" sz="1600" b="1" baseline="-2500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1600" b="1">
                  <a:solidFill>
                    <a:srgbClr val="FF0000"/>
                  </a:solidFill>
                  <a:latin typeface="Symbol" pitchFamily="18" charset="2"/>
                </a:rPr>
                <a:t>(</a:t>
              </a:r>
              <a:r>
                <a:rPr lang="en-US" sz="1600" b="1">
                  <a:solidFill>
                    <a:srgbClr val="FF0000"/>
                  </a:solidFill>
                </a:rPr>
                <a:t>INT</a:t>
              </a:r>
              <a:r>
                <a:rPr lang="en-US" sz="1600" b="1">
                  <a:solidFill>
                    <a:srgbClr val="FF0000"/>
                  </a:solidFill>
                  <a:latin typeface="Symbol" pitchFamily="18" charset="2"/>
                </a:rPr>
                <a:t>)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1182" y="1965"/>
              <a:ext cx="0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3008" y="1162"/>
              <a:ext cx="0" cy="12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>
              <a:off x="3535" y="1970"/>
              <a:ext cx="0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1714" y="1797"/>
              <a:ext cx="0" cy="6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47" name="Line 35"/>
            <p:cNvSpPr>
              <a:spLocks noChangeShapeType="1"/>
            </p:cNvSpPr>
            <p:nvPr/>
          </p:nvSpPr>
          <p:spPr bwMode="auto">
            <a:xfrm>
              <a:off x="4881" y="1979"/>
              <a:ext cx="0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49" name="Line 37"/>
            <p:cNvSpPr>
              <a:spLocks noChangeShapeType="1"/>
            </p:cNvSpPr>
            <p:nvPr/>
          </p:nvSpPr>
          <p:spPr bwMode="auto">
            <a:xfrm>
              <a:off x="4881" y="1344"/>
              <a:ext cx="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>
              <a:off x="5413" y="1253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0151" name="Text Box 39"/>
            <p:cNvSpPr txBox="1">
              <a:spLocks noChangeArrowheads="1"/>
            </p:cNvSpPr>
            <p:nvPr/>
          </p:nvSpPr>
          <p:spPr bwMode="auto">
            <a:xfrm>
              <a:off x="1201" y="1706"/>
              <a:ext cx="5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</a:rPr>
                <a:t>Standard region</a:t>
              </a:r>
            </a:p>
          </p:txBody>
        </p:sp>
        <p:sp>
          <p:nvSpPr>
            <p:cNvPr id="90152" name="Text Box 40"/>
            <p:cNvSpPr txBox="1">
              <a:spLocks noChangeArrowheads="1"/>
            </p:cNvSpPr>
            <p:nvPr/>
          </p:nvSpPr>
          <p:spPr bwMode="auto">
            <a:xfrm>
              <a:off x="3016" y="1872"/>
              <a:ext cx="49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</a:rPr>
                <a:t>Standard region</a:t>
              </a:r>
            </a:p>
          </p:txBody>
        </p:sp>
        <p:sp>
          <p:nvSpPr>
            <p:cNvPr id="90153" name="Text Box 41"/>
            <p:cNvSpPr txBox="1">
              <a:spLocks noChangeArrowheads="1"/>
            </p:cNvSpPr>
            <p:nvPr/>
          </p:nvSpPr>
          <p:spPr bwMode="auto">
            <a:xfrm>
              <a:off x="4876" y="1842"/>
              <a:ext cx="5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Standard region</a:t>
              </a:r>
            </a:p>
          </p:txBody>
        </p:sp>
      </p:grp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0" y="4221163"/>
            <a:ext cx="9144000" cy="1311275"/>
          </a:xfrm>
          <a:prstGeom prst="rect">
            <a:avLst/>
          </a:prstGeom>
          <a:solidFill>
            <a:srgbClr val="00FFFF">
              <a:alpha val="1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Use standard region</a:t>
            </a:r>
            <a:r>
              <a:rPr lang="en-US"/>
              <a:t> </a:t>
            </a:r>
            <a:r>
              <a:rPr lang="en-US" b="1">
                <a:solidFill>
                  <a:srgbClr val="800000"/>
                </a:solidFill>
              </a:rPr>
              <a:t>55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&lt;</a:t>
            </a:r>
            <a:r>
              <a:rPr lang="en-US" b="1">
                <a:solidFill>
                  <a:srgbClr val="800000"/>
                </a:solidFill>
              </a:rPr>
              <a:t>T</a:t>
            </a:r>
            <a:r>
              <a:rPr lang="en-US" b="1" baseline="30000">
                <a:solidFill>
                  <a:srgbClr val="800000"/>
                </a:solidFill>
              </a:rPr>
              <a:t>*</a:t>
            </a:r>
            <a:r>
              <a:rPr lang="en-US" b="1" baseline="-25000">
                <a:solidFill>
                  <a:srgbClr val="800000"/>
                </a:solidFill>
                <a:latin typeface="Symbol" pitchFamily="18" charset="2"/>
              </a:rPr>
              <a:t>p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&lt;</a:t>
            </a:r>
            <a:r>
              <a:rPr lang="en-US" b="1">
                <a:solidFill>
                  <a:srgbClr val="800000"/>
                </a:solidFill>
              </a:rPr>
              <a:t>90 MeV</a:t>
            </a:r>
            <a:r>
              <a:rPr lang="en-US"/>
              <a:t> </a:t>
            </a:r>
            <a:r>
              <a:rPr lang="en-US">
                <a:latin typeface="Comic Sans MS" pitchFamily="66" charset="0"/>
              </a:rPr>
              <a:t>as safe choice for BG rejection</a:t>
            </a:r>
            <a:endParaRPr lang="en-US" b="1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  <a:latin typeface="Comic Sans MS" pitchFamily="66" charset="0"/>
              </a:rPr>
              <a:t>But….</a:t>
            </a:r>
            <a:r>
              <a:rPr lang="en-US">
                <a:latin typeface="Comic Sans MS" pitchFamily="66" charset="0"/>
              </a:rPr>
              <a:t>  region 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&lt;</a:t>
            </a:r>
            <a:r>
              <a:rPr lang="en-US" b="1">
                <a:solidFill>
                  <a:srgbClr val="800000"/>
                </a:solidFill>
              </a:rPr>
              <a:t>55 MeV</a:t>
            </a:r>
            <a:r>
              <a:rPr lang="en-US">
                <a:latin typeface="Comic Sans MS" pitchFamily="66" charset="0"/>
              </a:rPr>
              <a:t> is the most interesting to measure </a:t>
            </a:r>
            <a:r>
              <a:rPr lang="en-US" b="1">
                <a:solidFill>
                  <a:srgbClr val="00FF00"/>
                </a:solidFill>
                <a:latin typeface="Comic Sans MS" pitchFamily="66" charset="0"/>
              </a:rPr>
              <a:t>DE</a:t>
            </a:r>
            <a:r>
              <a:rPr lang="en-US">
                <a:latin typeface="Comic Sans MS" pitchFamily="66" charset="0"/>
              </a:rPr>
              <a:t> and 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INT</a:t>
            </a:r>
            <a:endParaRPr lang="en-US" b="1">
              <a:latin typeface="Comic Sans MS" pitchFamily="66" charset="0"/>
            </a:endParaRPr>
          </a:p>
          <a:p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>
            <a:off x="3563938" y="52292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0157" name="AutoShape 45"/>
          <p:cNvSpPr>
            <a:spLocks noChangeArrowheads="1"/>
          </p:cNvSpPr>
          <p:nvPr/>
        </p:nvSpPr>
        <p:spPr bwMode="auto">
          <a:xfrm>
            <a:off x="4067175" y="5084763"/>
            <a:ext cx="5762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1366838" y="5516563"/>
            <a:ext cx="6300787" cy="10445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This measurement is performed in the region </a:t>
            </a:r>
          </a:p>
          <a:p>
            <a:pPr algn="ctr">
              <a:lnSpc>
                <a:spcPct val="70000"/>
              </a:lnSpc>
            </a:pPr>
            <a:r>
              <a:rPr lang="en-US" b="1">
                <a:solidFill>
                  <a:srgbClr val="CC0000"/>
                </a:solidFill>
              </a:rPr>
              <a:t>0 </a:t>
            </a:r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&lt;</a:t>
            </a:r>
            <a:r>
              <a:rPr lang="en-US" b="1">
                <a:solidFill>
                  <a:srgbClr val="CC0000"/>
                </a:solidFill>
              </a:rPr>
              <a:t> T</a:t>
            </a:r>
            <a:r>
              <a:rPr lang="en-US" b="1" baseline="30000">
                <a:solidFill>
                  <a:srgbClr val="CC0000"/>
                </a:solidFill>
              </a:rPr>
              <a:t>*</a:t>
            </a:r>
            <a:r>
              <a:rPr lang="en-US" b="1" baseline="-25000">
                <a:solidFill>
                  <a:srgbClr val="CC0000"/>
                </a:solidFill>
                <a:latin typeface="Symbol" pitchFamily="18" charset="2"/>
              </a:rPr>
              <a:t>p</a:t>
            </a:r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&lt;</a:t>
            </a:r>
            <a:r>
              <a:rPr lang="en-US" b="1">
                <a:solidFill>
                  <a:srgbClr val="CC0000"/>
                </a:solidFill>
              </a:rPr>
              <a:t> 80 MeV</a:t>
            </a:r>
            <a:r>
              <a:rPr lang="en-US"/>
              <a:t> </a:t>
            </a:r>
          </a:p>
          <a:p>
            <a:pPr algn="ctr">
              <a:lnSpc>
                <a:spcPct val="70000"/>
              </a:lnSpc>
            </a:pP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to improve statistics and sensitivity to </a:t>
            </a:r>
            <a:r>
              <a:rPr lang="en-US" b="1">
                <a:solidFill>
                  <a:srgbClr val="00FF00"/>
                </a:solidFill>
                <a:latin typeface="Comic Sans MS" pitchFamily="66" charset="0"/>
              </a:rPr>
              <a:t>DE</a:t>
            </a:r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90161" name="AutoShape 4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604250" y="5516563"/>
            <a:ext cx="71438" cy="73025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Rare Kaon Decay </a:t>
            </a:r>
            <a:r>
              <a:rPr lang="en-US" sz="1400">
                <a:solidFill>
                  <a:schemeClr val="bg1"/>
                </a:solidFill>
              </a:rPr>
              <a:t>K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>
                <a:solidFill>
                  <a:schemeClr val="bg1"/>
                </a:solidFill>
              </a:rPr>
              <a:t> 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Reconstruction and backgrounds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648200" y="5410200"/>
            <a:ext cx="43211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1800" y="5559425"/>
            <a:ext cx="480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400" b="1">
                <a:solidFill>
                  <a:srgbClr val="0000FF"/>
                </a:solidFill>
              </a:rPr>
              <a:t>Data sample:</a:t>
            </a:r>
            <a:r>
              <a:rPr lang="en-GB" sz="2400"/>
              <a:t> </a:t>
            </a:r>
            <a:r>
              <a:rPr lang="en-GB" sz="2400">
                <a:solidFill>
                  <a:srgbClr val="0000FF"/>
                </a:solidFill>
              </a:rPr>
              <a:t>600K events</a:t>
            </a:r>
            <a:r>
              <a:rPr lang="en-GB" sz="2400"/>
              <a:t/>
            </a:r>
            <a:br>
              <a:rPr lang="en-GB" sz="2400"/>
            </a:br>
            <a:r>
              <a:rPr lang="en-GB" sz="2400"/>
              <a:t>in the region M</a:t>
            </a:r>
            <a:r>
              <a:rPr lang="en-GB" sz="2400" baseline="-25000"/>
              <a:t>K</a:t>
            </a:r>
            <a:r>
              <a:rPr lang="en-GB" sz="2400"/>
              <a:t>± 10MeV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400" b="1">
                <a:solidFill>
                  <a:srgbClr val="0000FF"/>
                </a:solidFill>
              </a:rPr>
              <a:t>Fitting conditions:</a:t>
            </a:r>
            <a:r>
              <a:rPr lang="en-GB" sz="2400"/>
              <a:t> </a:t>
            </a:r>
            <a:br>
              <a:rPr lang="en-GB" sz="2400"/>
            </a:br>
            <a:r>
              <a:rPr lang="en-GB" sz="2400"/>
              <a:t>0.2 &lt; W &lt; 0.9  &amp;  T</a:t>
            </a:r>
            <a:r>
              <a:rPr lang="en-GB" sz="2400" baseline="30000"/>
              <a:t>*</a:t>
            </a:r>
            <a:r>
              <a:rPr lang="en-GB" sz="2400" baseline="-25000">
                <a:latin typeface="Symbol" pitchFamily="-111" charset="2"/>
                <a:ea typeface="Symbol" pitchFamily="-111" charset="2"/>
                <a:cs typeface="Symbol" pitchFamily="-111" charset="2"/>
              </a:rPr>
              <a:t>p </a:t>
            </a:r>
            <a:r>
              <a:rPr lang="en-GB" sz="2400"/>
              <a:t>&lt; 80 MeV</a:t>
            </a:r>
            <a:br>
              <a:rPr lang="en-GB" sz="2400"/>
            </a:br>
            <a:r>
              <a:rPr lang="en-GB" sz="2400"/>
              <a:t>E</a:t>
            </a:r>
            <a:r>
              <a:rPr lang="en-GB" sz="2400" baseline="-25000"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  <a:r>
              <a:rPr lang="en-GB" sz="2400" baseline="-25000"/>
              <a:t>min</a:t>
            </a:r>
            <a:r>
              <a:rPr lang="en-GB" sz="2400"/>
              <a:t> &gt; 5 GeV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5029200" y="4800600"/>
            <a:ext cx="40386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8000"/>
                </a:solidFill>
              </a:rPr>
              <a:t>BG &lt;1% </a:t>
            </a:r>
            <a:r>
              <a:rPr lang="en-US" sz="2400"/>
              <a:t>of DE due to </a:t>
            </a:r>
            <a:r>
              <a:rPr lang="en-US" sz="24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2400" baseline="300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±</a:t>
            </a:r>
            <a:r>
              <a:rPr lang="en-US" sz="24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2400" baseline="300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0</a:t>
            </a:r>
            <a:r>
              <a:rPr lang="en-US" sz="24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2400" baseline="30000">
                <a:solidFill>
                  <a:srgbClr val="008000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0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Accidentals &lt;5·10</a:t>
            </a:r>
            <a:r>
              <a:rPr lang="en-US" sz="2400" baseline="30000"/>
              <a:t>-3</a:t>
            </a:r>
            <a:r>
              <a:rPr lang="en-US" sz="2400"/>
              <a:t> wrt DE</a:t>
            </a:r>
            <a:br>
              <a:rPr lang="en-US" sz="2400"/>
            </a:br>
            <a:r>
              <a:rPr lang="en-US" sz="2400"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  <a:r>
              <a:rPr lang="en-US" sz="2400"/>
              <a:t> mistagged events &lt;10</a:t>
            </a:r>
            <a:r>
              <a:rPr lang="en-US" sz="2400" baseline="30000"/>
              <a:t>-3</a:t>
            </a:r>
            <a:r>
              <a:rPr lang="en-US" sz="2400"/>
              <a:t> 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9400" y="1041400"/>
            <a:ext cx="4313238" cy="2362200"/>
            <a:chOff x="228600" y="990600"/>
            <a:chExt cx="4312994" cy="2362200"/>
          </a:xfrm>
        </p:grpSpPr>
        <p:pic>
          <p:nvPicPr>
            <p:cNvPr id="21519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028700"/>
              <a:ext cx="4312994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80991" y="990600"/>
              <a:ext cx="2666849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radiative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dirty="0">
                  <a:latin typeface="Symbol" charset="2"/>
                  <a:cs typeface="Symbol" charset="2"/>
                </a:rPr>
                <a:t/>
              </a:r>
              <a:br>
                <a:rPr lang="en-US" sz="2400" dirty="0">
                  <a:latin typeface="Symbol" charset="2"/>
                  <a:cs typeface="Symbol" charset="2"/>
                </a:rPr>
              </a:br>
              <a:r>
                <a:rPr lang="en-US" sz="240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baseline="-25000" dirty="0">
                  <a:solidFill>
                    <a:srgbClr val="008000"/>
                  </a:solidFill>
                </a:rPr>
                <a:t>1 </a:t>
              </a:r>
              <a:r>
                <a:rPr lang="en-US" sz="240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baseline="-25000" dirty="0">
                  <a:solidFill>
                    <a:srgbClr val="008000"/>
                  </a:solidFill>
                </a:rPr>
                <a:t>3</a:t>
              </a:r>
              <a:r>
                <a:rPr lang="en-US" sz="2400" dirty="0">
                  <a:solidFill>
                    <a:srgbClr val="008000"/>
                  </a:solidFill>
                </a:rPr>
                <a:t> </a:t>
              </a:r>
              <a:r>
                <a:rPr lang="en-US" sz="240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solidFill>
                    <a:srgbClr val="008000"/>
                  </a:solidFill>
                </a:rPr>
                <a:t>0</a:t>
              </a:r>
              <a:r>
                <a:rPr lang="en-US" sz="2400" dirty="0">
                  <a:solidFill>
                    <a:srgbClr val="008000"/>
                  </a:solidFill>
                </a:rPr>
                <a:t> decay </a:t>
              </a:r>
              <a:r>
                <a:rPr lang="en-US" sz="2400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dirty="0">
                  <a:solidFill>
                    <a:srgbClr val="008000"/>
                  </a:solidFill>
                  <a:latin typeface="+mn-lt"/>
                  <a:cs typeface="Symbol" charset="2"/>
                </a:rPr>
                <a:t>’s</a:t>
              </a:r>
            </a:p>
          </p:txBody>
        </p:sp>
      </p:grp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228600" y="34369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400"/>
              <a:t>Reconstruction aims to identify the radiative </a:t>
            </a:r>
            <a:r>
              <a:rPr lang="en-US" sz="2400"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A4C8C-B92C-0A41-B72B-ACA5F99E4B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3934725" cy="360000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Rare Kaon Decay </a:t>
            </a:r>
            <a:r>
              <a:rPr lang="en-US" sz="1400">
                <a:solidFill>
                  <a:schemeClr val="bg1"/>
                </a:solidFill>
              </a:rPr>
              <a:t>K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>
                <a:solidFill>
                  <a:schemeClr val="bg1"/>
                </a:solidFill>
              </a:rPr>
              <a:t> 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pPr algn="ctr"/>
            <a:r>
              <a:rPr lang="en-US" sz="3200" dirty="0" err="1" smtClean="0"/>
              <a:t>Mistagging</a:t>
            </a:r>
            <a:r>
              <a:rPr lang="en-US" sz="3200" dirty="0" smtClean="0"/>
              <a:t> self background to DE</a:t>
            </a:r>
          </a:p>
        </p:txBody>
      </p:sp>
      <p:pic>
        <p:nvPicPr>
          <p:cNvPr id="471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900" y="1008063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7"/>
          <p:cNvPicPr>
            <a:picLocks noChangeAspect="1"/>
          </p:cNvPicPr>
          <p:nvPr/>
        </p:nvPicPr>
        <p:blipFill>
          <a:blip r:embed="rId4" cstate="print"/>
          <a:srcRect t="5247"/>
          <a:stretch>
            <a:fillRect/>
          </a:stretch>
        </p:blipFill>
        <p:spPr bwMode="auto">
          <a:xfrm>
            <a:off x="725488" y="1066800"/>
            <a:ext cx="29321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1981200" y="1143000"/>
            <a:ext cx="1447800" cy="1066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6026150" y="1200150"/>
            <a:ext cx="990600" cy="609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7893050" y="1295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12" name="Striped Right Arrow 11"/>
          <p:cNvSpPr/>
          <p:nvPr/>
        </p:nvSpPr>
        <p:spPr bwMode="auto">
          <a:xfrm>
            <a:off x="3810000" y="1676400"/>
            <a:ext cx="1905000" cy="381000"/>
          </a:xfrm>
          <a:prstGeom prst="stripedRightArrow">
            <a:avLst>
              <a:gd name="adj1" fmla="val 30000"/>
              <a:gd name="adj2" fmla="val 8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7" name="TextBox 12"/>
          <p:cNvSpPr txBox="1">
            <a:spLocks noChangeArrowheads="1"/>
          </p:cNvSpPr>
          <p:nvPr/>
        </p:nvSpPr>
        <p:spPr bwMode="auto">
          <a:xfrm>
            <a:off x="3581400" y="28908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Wrong </a:t>
            </a:r>
            <a:r>
              <a:rPr lang="en-US" sz="2400">
                <a:solidFill>
                  <a:srgbClr val="0000FF"/>
                </a:solidFill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  <a:r>
              <a:rPr lang="en-US" sz="2400">
                <a:solidFill>
                  <a:srgbClr val="0000FF"/>
                </a:solidFill>
              </a:rPr>
              <a:t> in W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95700" y="2146300"/>
            <a:ext cx="2057400" cy="673100"/>
            <a:chOff x="3695701" y="2146512"/>
            <a:chExt cx="2057399" cy="672888"/>
          </a:xfrm>
        </p:grpSpPr>
        <p:graphicFrame>
          <p:nvGraphicFramePr>
            <p:cNvPr id="47106" name="Object 2"/>
            <p:cNvGraphicFramePr>
              <a:graphicFrameLocks noChangeAspect="1"/>
            </p:cNvGraphicFramePr>
            <p:nvPr/>
          </p:nvGraphicFramePr>
          <p:xfrm>
            <a:off x="3695701" y="2146512"/>
            <a:ext cx="2057399" cy="672888"/>
          </p:xfrm>
          <a:graphic>
            <a:graphicData uri="http://schemas.openxmlformats.org/presentationml/2006/ole">
              <p:oleObj spid="_x0000_s31746" name="Equation" r:id="rId5" imgW="1434960" imgH="469800" progId="Equation.3">
                <p:embed/>
              </p:oleObj>
            </a:graphicData>
          </a:graphic>
        </p:graphicFrame>
        <p:sp>
          <p:nvSpPr>
            <p:cNvPr id="47125" name="Oval 14"/>
            <p:cNvSpPr>
              <a:spLocks noChangeArrowheads="1"/>
            </p:cNvSpPr>
            <p:nvPr/>
          </p:nvSpPr>
          <p:spPr bwMode="auto">
            <a:xfrm>
              <a:off x="4648200" y="2203450"/>
              <a:ext cx="228600" cy="2286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47126" name="Oval 15"/>
            <p:cNvSpPr>
              <a:spLocks noChangeArrowheads="1"/>
            </p:cNvSpPr>
            <p:nvPr/>
          </p:nvSpPr>
          <p:spPr bwMode="auto">
            <a:xfrm>
              <a:off x="5410200" y="2203450"/>
              <a:ext cx="228600" cy="2286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</p:grp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1447800" y="10668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400"/>
              <a:t>Generated W distribution</a:t>
            </a:r>
            <a:br>
              <a:rPr lang="en-US" sz="2400"/>
            </a:br>
            <a:r>
              <a:rPr lang="en-US" sz="2400"/>
              <a:t>               IB</a:t>
            </a:r>
          </a:p>
        </p:txBody>
      </p:sp>
      <p:sp>
        <p:nvSpPr>
          <p:cNvPr id="47120" name="TextBox 18"/>
          <p:cNvSpPr txBox="1">
            <a:spLocks noChangeArrowheads="1"/>
          </p:cNvSpPr>
          <p:nvPr/>
        </p:nvSpPr>
        <p:spPr bwMode="auto">
          <a:xfrm>
            <a:off x="3543300" y="10795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Reconstruction</a:t>
            </a:r>
          </a:p>
        </p:txBody>
      </p:sp>
      <p:sp>
        <p:nvSpPr>
          <p:cNvPr id="47121" name="TextBox 19"/>
          <p:cNvSpPr txBox="1">
            <a:spLocks noChangeArrowheads="1"/>
          </p:cNvSpPr>
          <p:nvPr/>
        </p:nvSpPr>
        <p:spPr bwMode="auto">
          <a:xfrm>
            <a:off x="215900" y="3505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400"/>
              <a:t>Reconstructed IB events using a </a:t>
            </a:r>
            <a:r>
              <a:rPr lang="en-US" sz="2400">
                <a:latin typeface="Symbol" pitchFamily="-111" charset="2"/>
                <a:ea typeface="Symbol" pitchFamily="-111" charset="2"/>
                <a:cs typeface="Symbol" pitchFamily="-111" charset="2"/>
              </a:rPr>
              <a:t>g</a:t>
            </a:r>
            <a:r>
              <a:rPr lang="en-US" sz="2400"/>
              <a:t> from the </a:t>
            </a:r>
            <a:r>
              <a:rPr lang="en-US" sz="2400">
                <a:latin typeface="Symbol" pitchFamily="-111" charset="2"/>
                <a:ea typeface="Symbol" pitchFamily="-111" charset="2"/>
                <a:cs typeface="Symbol" pitchFamily="-111" charset="2"/>
              </a:rPr>
              <a:t>p</a:t>
            </a:r>
            <a:r>
              <a:rPr lang="en-US" sz="2400" baseline="30000"/>
              <a:t>0</a:t>
            </a:r>
            <a:r>
              <a:rPr lang="en-US" sz="2400"/>
              <a:t> look like DE!!!</a:t>
            </a:r>
            <a:br>
              <a:rPr lang="en-US" sz="2400"/>
            </a:br>
            <a:r>
              <a:rPr lang="en-US" sz="2400"/>
              <a:t>Mistagging lead to overestimated DE</a:t>
            </a:r>
          </a:p>
        </p:txBody>
      </p:sp>
      <p:pic>
        <p:nvPicPr>
          <p:cNvPr id="47122" name="Picture 3"/>
          <p:cNvPicPr>
            <a:picLocks noChangeAspect="1" noChangeArrowheads="1"/>
          </p:cNvPicPr>
          <p:nvPr/>
        </p:nvPicPr>
        <p:blipFill>
          <a:blip r:embed="rId6" cstate="print"/>
          <a:srcRect t="3934"/>
          <a:stretch>
            <a:fillRect/>
          </a:stretch>
        </p:blipFill>
        <p:spPr bwMode="auto">
          <a:xfrm>
            <a:off x="6096000" y="3886200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Text Box 4"/>
          <p:cNvSpPr txBox="1">
            <a:spLocks noChangeArrowheads="1"/>
          </p:cNvSpPr>
          <p:nvPr/>
        </p:nvSpPr>
        <p:spPr bwMode="auto">
          <a:xfrm>
            <a:off x="1066800" y="53086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tabLst>
                <a:tab pos="1438275" algn="l"/>
              </a:tabLst>
            </a:pPr>
            <a:r>
              <a:rPr lang="sv-SE" sz="2000" b="1" dirty="0" err="1">
                <a:solidFill>
                  <a:srgbClr val="FF0000"/>
                </a:solidFill>
              </a:rPr>
              <a:t>Mistag(IB</a:t>
            </a:r>
            <a:r>
              <a:rPr lang="sv-SE" sz="2000" b="1" dirty="0">
                <a:solidFill>
                  <a:srgbClr val="FF0000"/>
                </a:solidFill>
              </a:rPr>
              <a:t>)  =(0.52</a:t>
            </a:r>
            <a:r>
              <a:rPr lang="sv-SE" sz="2000" b="1" dirty="0">
                <a:solidFill>
                  <a:srgbClr val="FF0000"/>
                </a:solidFill>
                <a:ea typeface="Times New Roman" pitchFamily="-111" charset="0"/>
                <a:cs typeface="Times New Roman" pitchFamily="-111" charset="0"/>
              </a:rPr>
              <a:t>±</a:t>
            </a:r>
            <a:r>
              <a:rPr lang="sv-SE" sz="2000" b="1" dirty="0">
                <a:solidFill>
                  <a:srgbClr val="FF0000"/>
                </a:solidFill>
              </a:rPr>
              <a:t>0.06)</a:t>
            </a:r>
            <a:r>
              <a:rPr lang="sv-SE" sz="2000" b="1" dirty="0">
                <a:solidFill>
                  <a:srgbClr val="FF0000"/>
                </a:solidFill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sv-SE" sz="2000" b="1" dirty="0">
                <a:solidFill>
                  <a:srgbClr val="FF0000"/>
                </a:solidFill>
              </a:rPr>
              <a:t>10</a:t>
            </a:r>
            <a:r>
              <a:rPr lang="sv-SE" sz="2000" b="1" baseline="30000" dirty="0">
                <a:solidFill>
                  <a:srgbClr val="FF0000"/>
                </a:solidFill>
              </a:rPr>
              <a:t>-3</a:t>
            </a:r>
            <a:br>
              <a:rPr lang="sv-SE" sz="2000" b="1" baseline="30000" dirty="0">
                <a:solidFill>
                  <a:srgbClr val="FF0000"/>
                </a:solidFill>
              </a:rPr>
            </a:br>
            <a:r>
              <a:rPr lang="sv-SE" sz="2000" b="1" dirty="0" err="1">
                <a:solidFill>
                  <a:srgbClr val="008000"/>
                </a:solidFill>
              </a:rPr>
              <a:t>Mistag(DE</a:t>
            </a:r>
            <a:r>
              <a:rPr lang="sv-SE" sz="2000" b="1" dirty="0">
                <a:solidFill>
                  <a:srgbClr val="008000"/>
                </a:solidFill>
              </a:rPr>
              <a:t>)  =(0.48</a:t>
            </a:r>
            <a:r>
              <a:rPr lang="sv-SE" sz="2000" b="1" dirty="0">
                <a:solidFill>
                  <a:srgbClr val="008000"/>
                </a:solidFill>
                <a:ea typeface="Times New Roman" pitchFamily="-111" charset="0"/>
                <a:cs typeface="Times New Roman" pitchFamily="-111" charset="0"/>
              </a:rPr>
              <a:t>±</a:t>
            </a:r>
            <a:r>
              <a:rPr lang="sv-SE" sz="2000" b="1" dirty="0">
                <a:solidFill>
                  <a:srgbClr val="008000"/>
                </a:solidFill>
              </a:rPr>
              <a:t>0.23)</a:t>
            </a:r>
            <a:r>
              <a:rPr lang="sv-SE" sz="2000" b="1" dirty="0">
                <a:solidFill>
                  <a:srgbClr val="008000"/>
                </a:solidFill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sv-SE" sz="2000" b="1" dirty="0">
                <a:solidFill>
                  <a:srgbClr val="008000"/>
                </a:solidFill>
              </a:rPr>
              <a:t>10</a:t>
            </a:r>
            <a:r>
              <a:rPr lang="sv-SE" sz="2000" b="1" baseline="30000" dirty="0">
                <a:solidFill>
                  <a:srgbClr val="008000"/>
                </a:solidFill>
              </a:rPr>
              <a:t>-3</a:t>
            </a:r>
            <a:r>
              <a:rPr lang="sv-SE" sz="2000" b="1" dirty="0">
                <a:solidFill>
                  <a:srgbClr val="008000"/>
                </a:solidFill>
              </a:rPr>
              <a:t> </a:t>
            </a:r>
            <a:r>
              <a:rPr lang="sv-SE" sz="2000" b="1" dirty="0">
                <a:solidFill>
                  <a:srgbClr val="0000FF"/>
                </a:solidFill>
              </a:rPr>
              <a:t>Mistag(INT)=(0.49</a:t>
            </a:r>
            <a:r>
              <a:rPr lang="sv-SE" sz="2000" b="1" dirty="0">
                <a:solidFill>
                  <a:srgbClr val="0000FF"/>
                </a:solidFill>
                <a:ea typeface="Times New Roman" pitchFamily="-111" charset="0"/>
                <a:cs typeface="Times New Roman" pitchFamily="-111" charset="0"/>
              </a:rPr>
              <a:t>±</a:t>
            </a:r>
            <a:r>
              <a:rPr lang="sv-SE" sz="2000" b="1" dirty="0">
                <a:solidFill>
                  <a:srgbClr val="0000FF"/>
                </a:solidFill>
              </a:rPr>
              <a:t>0.24)</a:t>
            </a:r>
            <a:r>
              <a:rPr lang="sv-SE" sz="2000" b="1" dirty="0">
                <a:solidFill>
                  <a:srgbClr val="0000FF"/>
                </a:solidFill>
                <a:ea typeface="Times New Roman" pitchFamily="-111" charset="0"/>
                <a:cs typeface="Times New Roman" pitchFamily="-111" charset="0"/>
              </a:rPr>
              <a:t>·</a:t>
            </a:r>
            <a:r>
              <a:rPr lang="sv-SE" sz="2000" b="1" dirty="0">
                <a:solidFill>
                  <a:srgbClr val="0000FF"/>
                </a:solidFill>
              </a:rPr>
              <a:t>10</a:t>
            </a:r>
            <a:r>
              <a:rPr lang="sv-SE" sz="2000" b="1" baseline="30000" dirty="0">
                <a:solidFill>
                  <a:srgbClr val="0000FF"/>
                </a:solidFill>
              </a:rPr>
              <a:t>-3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7124" name="TextBox 24"/>
          <p:cNvSpPr txBox="1">
            <a:spLocks noChangeArrowheads="1"/>
          </p:cNvSpPr>
          <p:nvPr/>
        </p:nvSpPr>
        <p:spPr bwMode="auto">
          <a:xfrm>
            <a:off x="533400" y="48006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dirty="0"/>
              <a:t>NA48/2 </a:t>
            </a:r>
            <a:r>
              <a:rPr lang="en-US" dirty="0" err="1"/>
              <a:t>mistag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A4C8C-B92C-0A41-B72B-ACA5F99E4B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Rare Kaon Decay </a:t>
            </a:r>
            <a:r>
              <a:rPr lang="en-US" sz="1400">
                <a:solidFill>
                  <a:schemeClr val="bg1"/>
                </a:solidFill>
              </a:rPr>
              <a:t>K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>
                <a:solidFill>
                  <a:schemeClr val="bg1"/>
                </a:solidFill>
              </a:rPr>
              <a:t> 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5" name="Picture 3" descr="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8563"/>
            <a:ext cx="7950200" cy="35988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468313" y="4962525"/>
            <a:ext cx="1730375" cy="1549400"/>
          </a:xfrm>
          <a:prstGeom prst="roundRect">
            <a:avLst>
              <a:gd name="adj" fmla="val 8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962525"/>
            <a:ext cx="1730375" cy="154940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>
            <a:off x="539751" y="4797425"/>
            <a:ext cx="1657350" cy="307975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66"/>
                </a:solidFill>
              </a:rPr>
              <a:t>P</a:t>
            </a:r>
            <a:r>
              <a:rPr lang="en-US" sz="1400" b="1" baseline="-25000">
                <a:solidFill>
                  <a:srgbClr val="000066"/>
                </a:solidFill>
              </a:rPr>
              <a:t>K</a:t>
            </a:r>
            <a:r>
              <a:rPr lang="en-US" sz="1400" b="1">
                <a:solidFill>
                  <a:srgbClr val="000066"/>
                </a:solidFill>
              </a:rPr>
              <a:t> = </a:t>
            </a:r>
            <a:r>
              <a:rPr lang="en-US" sz="1400" b="1">
                <a:solidFill>
                  <a:srgbClr val="FF0000"/>
                </a:solidFill>
              </a:rPr>
              <a:t>60±3</a:t>
            </a:r>
            <a:r>
              <a:rPr lang="en-US" sz="1400" b="1">
                <a:solidFill>
                  <a:srgbClr val="000066"/>
                </a:solidFill>
              </a:rPr>
              <a:t> GeV/c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313" y="632301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66"/>
                </a:solidFill>
              </a:rPr>
              <a:t>54      60      66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116013" y="2924175"/>
            <a:ext cx="1295400" cy="19446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925" y="2060575"/>
            <a:ext cx="9350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99"/>
                </a:solidFill>
                <a:latin typeface="Comic Sans MS" pitchFamily="66" charset="0"/>
              </a:rPr>
              <a:t>~</a:t>
            </a:r>
            <a:r>
              <a:rPr lang="en-US" sz="1600" b="1">
                <a:solidFill>
                  <a:srgbClr val="000099"/>
                </a:solidFill>
              </a:rPr>
              <a:t>7</a:t>
            </a:r>
            <a:r>
              <a:rPr lang="en-US" sz="1600" b="1">
                <a:solidFill>
                  <a:srgbClr val="000099"/>
                </a:solidFill>
                <a:sym typeface="Symbol" pitchFamily="18" charset="2"/>
              </a:rPr>
              <a:t></a:t>
            </a:r>
            <a:r>
              <a:rPr lang="en-US" sz="1600" b="1">
                <a:solidFill>
                  <a:srgbClr val="000099"/>
                </a:solidFill>
              </a:rPr>
              <a:t>10</a:t>
            </a:r>
            <a:r>
              <a:rPr lang="en-US" sz="1600" b="1" baseline="30000">
                <a:solidFill>
                  <a:srgbClr val="000099"/>
                </a:solidFill>
              </a:rPr>
              <a:t>11</a:t>
            </a:r>
            <a:endParaRPr lang="en-US" sz="1600" b="1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000099"/>
                </a:solidFill>
              </a:rPr>
              <a:t>p/spill</a:t>
            </a:r>
          </a:p>
          <a:p>
            <a:pPr algn="ctr" eaLnBrk="0" hangingPunct="0"/>
            <a:r>
              <a:rPr lang="en-US" sz="1600" b="1">
                <a:solidFill>
                  <a:srgbClr val="000099"/>
                </a:solidFill>
              </a:rPr>
              <a:t>400 GeV/c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00338" y="5060950"/>
            <a:ext cx="3889375" cy="1320800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99"/>
                </a:solidFill>
              </a:rPr>
              <a:t>Simultaneous 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 b="1" baseline="30000">
                <a:solidFill>
                  <a:srgbClr val="FF0000"/>
                </a:solidFill>
              </a:rPr>
              <a:t>+</a:t>
            </a:r>
            <a:r>
              <a:rPr lang="en-US" b="1">
                <a:solidFill>
                  <a:srgbClr val="000099"/>
                </a:solidFill>
              </a:rPr>
              <a:t> and K</a:t>
            </a:r>
            <a:r>
              <a:rPr lang="en-US" b="1" baseline="30000">
                <a:solidFill>
                  <a:srgbClr val="000099"/>
                </a:solidFill>
              </a:rPr>
              <a:t>-</a:t>
            </a:r>
            <a:r>
              <a:rPr lang="en-US" b="1">
                <a:solidFill>
                  <a:srgbClr val="000099"/>
                </a:solidFill>
              </a:rPr>
              <a:t> beams:</a:t>
            </a:r>
          </a:p>
          <a:p>
            <a:pPr algn="ctr" eaLnBrk="0" hangingPunct="0"/>
            <a:r>
              <a:rPr lang="en-US" b="1">
                <a:solidFill>
                  <a:srgbClr val="3366FF"/>
                </a:solidFill>
                <a:sym typeface="Symbol" pitchFamily="18" charset="2"/>
              </a:rPr>
              <a:t>Flux ratio</a:t>
            </a:r>
            <a:r>
              <a:rPr lang="en-US" b="1">
                <a:solidFill>
                  <a:srgbClr val="000099"/>
                </a:solidFill>
                <a:sym typeface="Symbol" pitchFamily="18" charset="2"/>
              </a:rPr>
              <a:t>: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b="1" baseline="3000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/</a:t>
            </a:r>
            <a:r>
              <a:rPr lang="en-US" b="1">
                <a:sym typeface="Symbol" pitchFamily="18" charset="2"/>
              </a:rPr>
              <a:t>K</a:t>
            </a:r>
            <a:r>
              <a:rPr lang="en-US" b="1" baseline="30000">
                <a:sym typeface="Symbol" pitchFamily="18" charset="2"/>
              </a:rPr>
              <a:t>–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~ 1.8</a:t>
            </a:r>
            <a:endParaRPr lang="en-US" b="1">
              <a:solidFill>
                <a:srgbClr val="000099"/>
              </a:solidFill>
            </a:endParaRPr>
          </a:p>
          <a:p>
            <a:pPr algn="ctr" eaLnBrk="0" hangingPunct="0"/>
            <a:r>
              <a:rPr lang="en-US" b="1">
                <a:solidFill>
                  <a:srgbClr val="000099"/>
                </a:solidFill>
              </a:rPr>
              <a:t>large</a:t>
            </a:r>
            <a:r>
              <a:rPr lang="en-US" b="1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3366FF"/>
                </a:solidFill>
              </a:rPr>
              <a:t>charge symmetrization</a:t>
            </a:r>
            <a:r>
              <a:rPr lang="en-US" b="1">
                <a:solidFill>
                  <a:srgbClr val="0066FF"/>
                </a:solidFill>
              </a:rPr>
              <a:t> </a:t>
            </a:r>
            <a:r>
              <a:rPr lang="en-US" b="1">
                <a:solidFill>
                  <a:srgbClr val="000099"/>
                </a:solidFill>
              </a:rPr>
              <a:t>of experimental conditions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889625" y="3124200"/>
            <a:ext cx="1995488" cy="18176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4" name="Picture 14" descr="beam_x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9788" y="4900613"/>
            <a:ext cx="1485900" cy="1552575"/>
          </a:xfrm>
          <a:prstGeom prst="rect">
            <a:avLst/>
          </a:prstGeom>
          <a:noFill/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326313" y="4972051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Width ~ 5 mm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326313" y="6124576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K</a:t>
            </a:r>
            <a:r>
              <a:rPr lang="en-US" sz="1400" b="1" baseline="30000">
                <a:solidFill>
                  <a:schemeClr val="bg1"/>
                </a:solidFill>
              </a:rPr>
              <a:t>+</a:t>
            </a:r>
            <a:r>
              <a:rPr lang="en-US" sz="1400" b="1">
                <a:solidFill>
                  <a:schemeClr val="bg1"/>
                </a:solidFill>
              </a:rPr>
              <a:t>/K</a:t>
            </a:r>
            <a:r>
              <a:rPr lang="en-US" sz="1400" b="1" baseline="30000">
                <a:solidFill>
                  <a:schemeClr val="bg1"/>
                </a:solidFill>
              </a:rPr>
              <a:t>-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~ 1 mm</a:t>
            </a:r>
            <a:r>
              <a:rPr lang="en-US" sz="1200" b="1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727951" y="5362576"/>
            <a:ext cx="431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0" y="3284538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993366"/>
                </a:solidFill>
              </a:rPr>
              <a:t>5-6% </a:t>
            </a:r>
            <a:r>
              <a:rPr lang="en-US" sz="1600" b="1">
                <a:solidFill>
                  <a:srgbClr val="993366"/>
                </a:solidFill>
              </a:rPr>
              <a:t>K</a:t>
            </a:r>
            <a:r>
              <a:rPr lang="en-US" sz="1600" b="1" baseline="30000">
                <a:solidFill>
                  <a:srgbClr val="993366"/>
                </a:solidFill>
              </a:rPr>
              <a:t>±</a:t>
            </a:r>
            <a:r>
              <a:rPr lang="en-US" sz="36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05163" y="692151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009999"/>
                </a:solidFill>
              </a:rPr>
              <a:t>(2003 – 2004)</a:t>
            </a:r>
            <a:endParaRPr lang="en-US" sz="2800" b="1" dirty="0">
              <a:solidFill>
                <a:srgbClr val="009999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84800" y="-27384"/>
            <a:ext cx="7308000" cy="720000"/>
          </a:xfrm>
          <a:prstGeom prst="rect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b"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Simultaneous K</a:t>
            </a:r>
            <a:r>
              <a:rPr lang="en-US" sz="3600" baseline="30000" dirty="0" smtClean="0">
                <a:solidFill>
                  <a:schemeClr val="bg1"/>
                </a:solidFill>
              </a:rPr>
              <a:t>±</a:t>
            </a:r>
            <a:r>
              <a:rPr lang="en-US" sz="3600" b="1" dirty="0" smtClean="0">
                <a:solidFill>
                  <a:schemeClr val="bg1"/>
                </a:solidFill>
              </a:rPr>
              <a:t> Beam in NA48/2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0" y="0"/>
            <a:ext cx="8001000" cy="641350"/>
          </a:xfrm>
          <a:prstGeom prst="rect">
            <a:avLst/>
          </a:prstGeom>
          <a:solidFill>
            <a:srgbClr val="009999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3200">
                <a:solidFill>
                  <a:schemeClr val="bg1"/>
                </a:solidFill>
              </a:rPr>
              <a:t> </a:t>
            </a:r>
            <a:r>
              <a:rPr lang="it-IT" sz="3600">
                <a:solidFill>
                  <a:schemeClr val="bg1"/>
                </a:solidFill>
              </a:rPr>
              <a:t>Fitting techniques and fit results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28600" y="765175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fr-CH" sz="2000">
                <a:solidFill>
                  <a:srgbClr val="0099CC"/>
                </a:solidFill>
              </a:rPr>
              <a:t>- </a:t>
            </a:r>
            <a:r>
              <a:rPr lang="bg-BG" sz="2000">
                <a:solidFill>
                  <a:srgbClr val="0099CC"/>
                </a:solidFill>
              </a:rPr>
              <a:t>Extended Maximum Likelihood Fit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i="1">
                <a:solidFill>
                  <a:srgbClr val="CC0000"/>
                </a:solidFill>
              </a:rPr>
              <a:t>(main method)</a:t>
            </a:r>
            <a:endParaRPr lang="bg-BG" sz="2000" i="1">
              <a:solidFill>
                <a:srgbClr val="CC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r>
              <a:rPr lang="en-US" sz="1800">
                <a:solidFill>
                  <a:schemeClr val="tx1"/>
                </a:solidFill>
              </a:rPr>
              <a:t>An algorithm assigns weights to MC </a:t>
            </a:r>
            <a:r>
              <a:rPr lang="en-US" sz="1800">
                <a:solidFill>
                  <a:srgbClr val="CC0000"/>
                </a:solidFill>
              </a:rPr>
              <a:t>W</a:t>
            </a:r>
            <a:r>
              <a:rPr lang="en-US" sz="1800">
                <a:solidFill>
                  <a:schemeClr val="tx1"/>
                </a:solidFill>
              </a:rPr>
              <a:t> distributions of the 3 components to reproduce data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endParaRPr lang="en-US" sz="180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r>
              <a:rPr lang="en-US" sz="1800">
                <a:solidFill>
                  <a:schemeClr val="tx1"/>
                </a:solidFill>
              </a:rPr>
              <a:t>This algorithm relies on the very different </a:t>
            </a:r>
            <a:r>
              <a:rPr lang="en-US" sz="1800">
                <a:solidFill>
                  <a:srgbClr val="CC0000"/>
                </a:solidFill>
              </a:rPr>
              <a:t>W</a:t>
            </a:r>
            <a:r>
              <a:rPr lang="en-US" sz="1800">
                <a:solidFill>
                  <a:schemeClr val="tx1"/>
                </a:solidFill>
              </a:rPr>
              <a:t> distributions </a:t>
            </a:r>
            <a:endParaRPr lang="bg-BG" sz="180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fr-CH" sz="2000">
                <a:solidFill>
                  <a:srgbClr val="0099CC"/>
                </a:solidFill>
              </a:rPr>
              <a:t>- </a:t>
            </a:r>
            <a:r>
              <a:rPr lang="bg-BG" sz="2000">
                <a:solidFill>
                  <a:srgbClr val="0099CC"/>
                </a:solidFill>
              </a:rPr>
              <a:t>Polynominal Fit</a:t>
            </a:r>
            <a:r>
              <a:rPr lang="bg-BG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  </a:t>
            </a:r>
            <a:r>
              <a:rPr lang="bg-BG" sz="2000" i="1">
                <a:solidFill>
                  <a:srgbClr val="CC0000"/>
                </a:solidFill>
              </a:rPr>
              <a:t>(used as cross-check)</a:t>
            </a:r>
            <a:r>
              <a:rPr lang="bg-BG" sz="2000">
                <a:solidFill>
                  <a:schemeClr val="tx1"/>
                </a:solidFill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r>
              <a:rPr lang="en-US" sz="1800">
                <a:solidFill>
                  <a:schemeClr val="tx1"/>
                </a:solidFill>
              </a:rPr>
              <a:t>The ratio </a:t>
            </a:r>
            <a:r>
              <a:rPr lang="en-US" sz="1800">
                <a:solidFill>
                  <a:srgbClr val="CC0000"/>
                </a:solidFill>
              </a:rPr>
              <a:t>W(Data)/W(IBMC)</a:t>
            </a:r>
            <a:r>
              <a:rPr lang="en-US" sz="1800">
                <a:solidFill>
                  <a:schemeClr val="tx1"/>
                </a:solidFill>
              </a:rPr>
              <a:t> is fitted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en-US" sz="1800">
                <a:solidFill>
                  <a:schemeClr val="tx1"/>
                </a:solidFill>
              </a:rPr>
              <a:t>      with polynomial function:  F = c · (1 + aW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 + bW</a:t>
            </a:r>
            <a:r>
              <a:rPr lang="en-US" sz="1800" baseline="30000">
                <a:solidFill>
                  <a:schemeClr val="tx1"/>
                </a:solidFill>
              </a:rPr>
              <a:t>4</a:t>
            </a:r>
            <a:r>
              <a:rPr lang="en-US" sz="1800">
                <a:solidFill>
                  <a:schemeClr val="tx1"/>
                </a:solidFill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bg-BG" sz="1800" b="1">
                <a:solidFill>
                  <a:schemeClr val="tx1"/>
                </a:solidFill>
              </a:rPr>
              <a:t> </a:t>
            </a:r>
            <a:endParaRPr lang="en-US" sz="1800" b="1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60000"/>
            </a:pPr>
            <a:r>
              <a:rPr lang="en-US" sz="1800" b="1">
                <a:solidFill>
                  <a:schemeClr val="tx1"/>
                </a:solidFill>
              </a:rPr>
              <a:t> </a:t>
            </a:r>
            <a:endParaRPr lang="bg-BG" sz="1800" b="1">
              <a:solidFill>
                <a:schemeClr val="tx1"/>
              </a:solidFill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590800" y="1484313"/>
          <a:ext cx="4038600" cy="266700"/>
        </p:xfrm>
        <a:graphic>
          <a:graphicData uri="http://schemas.openxmlformats.org/presentationml/2006/ole">
            <p:oleObj spid="_x0000_s29698" name="Microsoft Equation 3.0" r:id="rId5" imgW="3073320" imgH="203040" progId="Equation.3">
              <p:embed/>
            </p:oleObj>
          </a:graphicData>
        </a:graphic>
      </p:graphicFrame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95288" y="5419725"/>
            <a:ext cx="8316912" cy="1104900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rgbClr val="0000FF"/>
                </a:solidFill>
                <a:latin typeface="Arial" pitchFamily="34" charset="0"/>
              </a:rPr>
              <a:t>Final result ( 2003+2004 ):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rgbClr val="0000FF"/>
                </a:solidFill>
                <a:latin typeface="Arial" pitchFamily="34" charset="0"/>
              </a:rPr>
              <a:t>                   </a:t>
            </a:r>
            <a:r>
              <a:rPr lang="en-US" sz="1800" b="1">
                <a:solidFill>
                  <a:srgbClr val="33CC33"/>
                </a:solidFill>
                <a:latin typeface="Arial" pitchFamily="34" charset="0"/>
              </a:rPr>
              <a:t>Frac(DE)</a:t>
            </a:r>
            <a:r>
              <a:rPr lang="en-US" sz="1800" b="1" baseline="-25000">
                <a:solidFill>
                  <a:srgbClr val="33CC33"/>
                </a:solidFill>
                <a:latin typeface="Arial" pitchFamily="34" charset="0"/>
              </a:rPr>
              <a:t>T*</a:t>
            </a:r>
            <a:r>
              <a:rPr lang="el-GR" sz="1800" b="1" baseline="-25000">
                <a:solidFill>
                  <a:srgbClr val="33CC33"/>
                </a:solidFill>
                <a:cs typeface="Times New Roman" pitchFamily="18" charset="0"/>
              </a:rPr>
              <a:t>π</a:t>
            </a:r>
            <a:r>
              <a:rPr lang="en-US" sz="1800" b="1" baseline="-25000">
                <a:solidFill>
                  <a:srgbClr val="33CC33"/>
                </a:solidFill>
                <a:latin typeface="Arial" pitchFamily="34" charset="0"/>
              </a:rPr>
              <a:t>(0-80)MeV </a:t>
            </a:r>
            <a:r>
              <a:rPr lang="en-US" sz="1800" b="1">
                <a:solidFill>
                  <a:srgbClr val="33CC33"/>
                </a:solidFill>
                <a:latin typeface="Arial" pitchFamily="34" charset="0"/>
              </a:rPr>
              <a:t>= %DE / %IB  = (3.32 ± 0.15</a:t>
            </a:r>
            <a:r>
              <a:rPr lang="en-US" sz="1800" b="1" baseline="-25000">
                <a:solidFill>
                  <a:srgbClr val="33CC33"/>
                </a:solidFill>
                <a:latin typeface="Arial" pitchFamily="34" charset="0"/>
              </a:rPr>
              <a:t>stat </a:t>
            </a:r>
            <a:r>
              <a:rPr lang="en-US" sz="1800" b="1">
                <a:solidFill>
                  <a:srgbClr val="33CC33"/>
                </a:solidFill>
                <a:latin typeface="Arial" pitchFamily="34" charset="0"/>
              </a:rPr>
              <a:t>± 0.14</a:t>
            </a:r>
            <a:r>
              <a:rPr lang="en-US" sz="1800" b="1" baseline="-25000">
                <a:solidFill>
                  <a:srgbClr val="33CC33"/>
                </a:solidFill>
                <a:latin typeface="Arial" pitchFamily="34" charset="0"/>
              </a:rPr>
              <a:t>sys</a:t>
            </a:r>
            <a:r>
              <a:rPr lang="en-US" sz="1800" b="1">
                <a:solidFill>
                  <a:srgbClr val="33CC33"/>
                </a:solidFill>
                <a:latin typeface="Arial" pitchFamily="34" charset="0"/>
              </a:rPr>
              <a:t>)*10</a:t>
            </a:r>
            <a:r>
              <a:rPr lang="en-US" sz="1800" b="1" baseline="30000">
                <a:solidFill>
                  <a:srgbClr val="33CC33"/>
                </a:solidFill>
                <a:latin typeface="Arial" pitchFamily="34" charset="0"/>
              </a:rPr>
              <a:t>-2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                 Frac(INT)</a:t>
            </a:r>
            <a:r>
              <a:rPr lang="en-US" sz="1800" b="1" baseline="-25000">
                <a:solidFill>
                  <a:srgbClr val="CC0000"/>
                </a:solidFill>
                <a:latin typeface="Arial" pitchFamily="34" charset="0"/>
              </a:rPr>
              <a:t>T*</a:t>
            </a:r>
            <a:r>
              <a:rPr lang="el-GR" sz="1800" b="1" baseline="-25000">
                <a:solidFill>
                  <a:srgbClr val="CC0000"/>
                </a:solidFill>
                <a:cs typeface="Times New Roman" pitchFamily="18" charset="0"/>
              </a:rPr>
              <a:t>π</a:t>
            </a:r>
            <a:r>
              <a:rPr lang="en-US" sz="1800" b="1" baseline="-25000">
                <a:solidFill>
                  <a:srgbClr val="CC0000"/>
                </a:solidFill>
                <a:latin typeface="Arial" pitchFamily="34" charset="0"/>
              </a:rPr>
              <a:t>(0-80)MeV</a:t>
            </a:r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= %INT / %IB =(-2.35 ± 0.35</a:t>
            </a:r>
            <a:r>
              <a:rPr lang="en-US" sz="1800" b="1" baseline="-25000">
                <a:solidFill>
                  <a:srgbClr val="CC0000"/>
                </a:solidFill>
                <a:latin typeface="Arial" pitchFamily="34" charset="0"/>
              </a:rPr>
              <a:t>stat </a:t>
            </a:r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± 0.39</a:t>
            </a:r>
            <a:r>
              <a:rPr lang="en-US" sz="1800" b="1" baseline="-25000">
                <a:solidFill>
                  <a:srgbClr val="CC0000"/>
                </a:solidFill>
                <a:latin typeface="Arial" pitchFamily="34" charset="0"/>
              </a:rPr>
              <a:t>sys</a:t>
            </a:r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)*10</a:t>
            </a:r>
            <a:r>
              <a:rPr lang="en-US" sz="1800" b="1" baseline="30000">
                <a:solidFill>
                  <a:srgbClr val="CC0000"/>
                </a:solidFill>
                <a:latin typeface="Arial" pitchFamily="34" charset="0"/>
              </a:rPr>
              <a:t>-2</a:t>
            </a:r>
            <a:endParaRPr lang="en-GB" sz="1800" b="1" baseline="30000">
              <a:solidFill>
                <a:srgbClr val="CC0000"/>
              </a:solidFill>
              <a:latin typeface="Arial" pitchFamily="34" charset="0"/>
            </a:endParaRPr>
          </a:p>
        </p:txBody>
      </p:sp>
      <p:graphicFrame>
        <p:nvGraphicFramePr>
          <p:cNvPr id="146467" name="Group 35"/>
          <p:cNvGraphicFramePr>
            <a:graphicFrameLocks noGrp="1"/>
          </p:cNvGraphicFramePr>
          <p:nvPr/>
        </p:nvGraphicFramePr>
        <p:xfrm>
          <a:off x="6011863" y="2492375"/>
          <a:ext cx="2903537" cy="1546226"/>
        </p:xfrm>
        <a:graphic>
          <a:graphicData uri="http://schemas.openxmlformats.org/drawingml/2006/table">
            <a:tbl>
              <a:tblPr/>
              <a:tblGrid>
                <a:gridCol w="1100137"/>
                <a:gridCol w="860425"/>
                <a:gridCol w="94297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Systematics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 x 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 x 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Acceptance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L1trigger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L2 trigger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 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&lt;0.10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&lt;0.15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6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144" name="Text Box 29"/>
          <p:cNvSpPr txBox="1">
            <a:spLocks noChangeArrowheads="1"/>
          </p:cNvSpPr>
          <p:nvPr/>
        </p:nvSpPr>
        <p:spPr bwMode="auto">
          <a:xfrm>
            <a:off x="6400800" y="4495800"/>
            <a:ext cx="2343150" cy="64135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INT has never been </a:t>
            </a:r>
          </a:p>
          <a:p>
            <a:pPr eaLnBrk="0" hangingPunct="0"/>
            <a:r>
              <a:rPr lang="en-US" sz="1800" b="1">
                <a:solidFill>
                  <a:srgbClr val="CC0000"/>
                </a:solidFill>
                <a:latin typeface="Arial" pitchFamily="34" charset="0"/>
              </a:rPr>
              <a:t>observed before!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3025" y="2997200"/>
            <a:ext cx="5867400" cy="2428875"/>
            <a:chOff x="0" y="1933"/>
            <a:chExt cx="3696" cy="1530"/>
          </a:xfrm>
        </p:grpSpPr>
        <p:pic>
          <p:nvPicPr>
            <p:cNvPr id="514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933"/>
              <a:ext cx="1824" cy="1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5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2" y="1933"/>
              <a:ext cx="1824" cy="1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204" y="2205"/>
              <a:ext cx="2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tx1"/>
                  </a:solidFill>
                  <a:latin typeface="Tahoma" pitchFamily="34" charset="0"/>
                </a:rPr>
                <a:t>IB</a:t>
              </a:r>
              <a:endParaRPr lang="en-US" sz="1600" b="1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431" y="3022"/>
              <a:ext cx="2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tx1"/>
                  </a:solidFill>
                  <a:latin typeface="Tahoma" pitchFamily="34" charset="0"/>
                </a:rPr>
                <a:t>BG</a:t>
              </a:r>
              <a:endParaRPr lang="en-US" sz="1600" b="1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567" y="2659"/>
              <a:ext cx="3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tx1"/>
                  </a:solidFill>
                  <a:latin typeface="Tahoma" pitchFamily="34" charset="0"/>
                </a:rPr>
                <a:t>INT</a:t>
              </a:r>
              <a:endParaRPr lang="en-US" sz="1600" b="1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1292" y="2478"/>
              <a:ext cx="2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tx1"/>
                  </a:solidFill>
                  <a:latin typeface="Tahoma" pitchFamily="34" charset="0"/>
                </a:rPr>
                <a:t>DE</a:t>
              </a:r>
              <a:endParaRPr lang="en-US" sz="1600" b="1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5147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Rare Kaon Decay </a:t>
            </a:r>
            <a:r>
              <a:rPr lang="en-US" sz="1400">
                <a:solidFill>
                  <a:schemeClr val="bg1"/>
                </a:solidFill>
              </a:rPr>
              <a:t>K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>
                <a:solidFill>
                  <a:schemeClr val="bg1"/>
                </a:solidFill>
              </a:rPr>
              <a:t> 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CPV table of systematic</a:t>
            </a:r>
          </a:p>
        </p:txBody>
      </p:sp>
      <p:graphicFrame>
        <p:nvGraphicFramePr>
          <p:cNvPr id="257077" name="Group 53"/>
          <p:cNvGraphicFramePr>
            <a:graphicFrameLocks noGrp="1"/>
          </p:cNvGraphicFramePr>
          <p:nvPr/>
        </p:nvGraphicFramePr>
        <p:xfrm>
          <a:off x="1042988" y="1125538"/>
          <a:ext cx="7199312" cy="4775200"/>
        </p:xfrm>
        <a:graphic>
          <a:graphicData uri="http://schemas.openxmlformats.org/drawingml/2006/table">
            <a:tbl>
              <a:tblPr/>
              <a:tblGrid>
                <a:gridCol w="5326062"/>
                <a:gridCol w="187325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Effect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P</a:t>
                      </a:r>
                      <a:r>
                        <a:rPr kumimoji="0" lang="en-US" sz="27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K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 distribution correction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3·10</a:t>
                      </a:r>
                      <a:r>
                        <a:rPr kumimoji="0" lang="en-US" sz="2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+ - Acceptance difference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&lt; 4·10</a:t>
                      </a:r>
                      <a:r>
                        <a:rPr kumimoji="0" lang="en-US" sz="2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LVL1 trigger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3</a:t>
                      </a: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·10</a:t>
                      </a:r>
                      <a:r>
                        <a:rPr kumimoji="0" lang="en-US" sz="2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LVL2 trigger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4</a:t>
                      </a: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·10</a:t>
                      </a:r>
                      <a:r>
                        <a:rPr kumimoji="0" lang="en-US" sz="2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1" charset="2"/>
                        </a:rPr>
                        <a:t>p</a:t>
                      </a:r>
                      <a:r>
                        <a:rPr kumimoji="0" lang="en-US" sz="2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1" charset="2"/>
                        </a:rPr>
                        <a:t>+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1" charset="2"/>
                        </a:rPr>
                        <a:t> p</a:t>
                      </a:r>
                      <a:r>
                        <a:rPr kumimoji="0" lang="en-US" sz="2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111" charset="2"/>
                        </a:rPr>
                        <a:t>-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 cross section difference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~ </a:t>
                      </a: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4</a:t>
                      </a: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·10</a:t>
                      </a:r>
                      <a:r>
                        <a:rPr kumimoji="0" lang="en-US" sz="2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R max variation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</a:rPr>
                        <a:t>3.5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·10</a:t>
                      </a:r>
                      <a:r>
                        <a:rPr kumimoji="0" lang="en-US" sz="2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Total Systematic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</a:rPr>
                        <a:t>6.1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·10</a:t>
                      </a:r>
                      <a:r>
                        <a:rPr kumimoji="0" lang="en-US" sz="27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-111" charset="0"/>
                          <a:ea typeface="Times New Roman" pitchFamily="-111" charset="0"/>
                          <a:cs typeface="Times New Roman" pitchFamily="-111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A4C8C-B92C-0A41-B72B-ACA5F99E4B6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CPV in </a:t>
            </a:r>
            <a:r>
              <a:rPr lang="en-US" sz="1400" dirty="0">
                <a:solidFill>
                  <a:schemeClr val="bg1"/>
                </a:solidFill>
              </a:rPr>
              <a:t>K</a:t>
            </a:r>
            <a:r>
              <a:rPr lang="en-US" sz="1400" baseline="30000" dirty="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 dirty="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baseline="30000" dirty="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600" dirty="0" smtClean="0"/>
              <a:t>Systematic on BR(K</a:t>
            </a:r>
            <a:r>
              <a:rPr lang="en-US" sz="3600" baseline="30000" dirty="0" smtClean="0">
                <a:cs typeface="Times New Roman" pitchFamily="18" charset="0"/>
              </a:rPr>
              <a:t>±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3600" dirty="0" err="1" smtClean="0">
                <a:latin typeface="Symbol" pitchFamily="18" charset="2"/>
              </a:rPr>
              <a:t>p</a:t>
            </a:r>
            <a:r>
              <a:rPr lang="en-US" sz="3600" baseline="30000" dirty="0" err="1" smtClean="0">
                <a:cs typeface="Times New Roman" pitchFamily="18" charset="0"/>
              </a:rPr>
              <a:t>±</a:t>
            </a:r>
            <a:r>
              <a:rPr lang="en-US" sz="3600" dirty="0" err="1" smtClean="0"/>
              <a:t>e</a:t>
            </a:r>
            <a:r>
              <a:rPr lang="en-US" sz="3600" baseline="30000" dirty="0" err="1" smtClean="0">
                <a:latin typeface="Symbol" pitchFamily="18" charset="2"/>
              </a:rPr>
              <a:t>+</a:t>
            </a:r>
            <a:r>
              <a:rPr lang="en-US" sz="3600" dirty="0" err="1" smtClean="0"/>
              <a:t>e</a:t>
            </a:r>
            <a:r>
              <a:rPr lang="en-US" sz="3600" baseline="30000" dirty="0" smtClean="0">
                <a:latin typeface="Symbol" pitchFamily="18" charset="2"/>
              </a:rPr>
              <a:t>-</a:t>
            </a:r>
            <a:r>
              <a:rPr lang="en-US" sz="3600" dirty="0" smtClean="0">
                <a:latin typeface="Symbol" pitchFamily="18" charset="2"/>
              </a:rPr>
              <a:t>g</a:t>
            </a:r>
            <a:r>
              <a:rPr lang="it-IT" sz="3600" dirty="0" smtClean="0"/>
              <a:t>)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US" sz="3600" dirty="0"/>
          </a:p>
        </p:txBody>
      </p:sp>
      <p:graphicFrame>
        <p:nvGraphicFramePr>
          <p:cNvPr id="257077" name="Group 53"/>
          <p:cNvGraphicFramePr>
            <a:graphicFrameLocks noGrp="1"/>
          </p:cNvGraphicFramePr>
          <p:nvPr/>
        </p:nvGraphicFramePr>
        <p:xfrm>
          <a:off x="1042988" y="1125538"/>
          <a:ext cx="7199312" cy="5372100"/>
        </p:xfrm>
        <a:graphic>
          <a:graphicData uri="http://schemas.openxmlformats.org/drawingml/2006/table">
            <a:tbl>
              <a:tblPr/>
              <a:tblGrid>
                <a:gridCol w="5041180"/>
                <a:gridCol w="2158132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Effect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/>
                        </a:rPr>
                        <a:t>ΔBR ·10</a:t>
                      </a: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/>
                        </a:rPr>
                        <a:t>-8</a:t>
                      </a:r>
                      <a:endParaRPr kumimoji="0" lang="en-US" sz="2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Background subtraction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±0.107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Electron/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Pion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ID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±0.005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Detector acceptance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±0.005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Trigger efficiency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±0.007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MC statistics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±0.011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Normalization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±0.032</a:t>
                      </a:r>
                      <a:endParaRPr kumimoji="0" lang="en-US" sz="27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Total Systematic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  <a:defRPr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±0.04</a:t>
                      </a:r>
                      <a:endParaRPr kumimoji="0" lang="en-US" sz="2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Statistical uncertainty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  <a:defRPr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-111" charset="0"/>
                          <a:cs typeface="Times New Roman" pitchFamily="-111" charset="0"/>
                        </a:rPr>
                        <a:t>±0.12</a:t>
                      </a:r>
                      <a:endParaRPr kumimoji="0" lang="en-US" sz="2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itchFamily="-111" charset="0"/>
                        <a:cs typeface="Times New Roman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A4C8C-B92C-0A41-B72B-ACA5F99E4B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57375" y="6621463"/>
            <a:ext cx="5286375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</a:t>
            </a:r>
            <a:r>
              <a:rPr lang="en-US" sz="1400" baseline="30000" dirty="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1400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1400" dirty="0" err="1" smtClean="0">
                <a:solidFill>
                  <a:schemeClr val="bg1"/>
                </a:solidFill>
                <a:cs typeface="Times New Roman" pitchFamily="18" charset="0"/>
              </a:rPr>
              <a:t>±</a:t>
            </a:r>
            <a:r>
              <a:rPr lang="en-US" sz="1400" dirty="0" err="1" smtClean="0">
                <a:solidFill>
                  <a:schemeClr val="bg1"/>
                </a:solidFill>
              </a:rPr>
              <a:t>e</a:t>
            </a:r>
            <a:r>
              <a:rPr lang="en-US" sz="1400" dirty="0" err="1" smtClean="0">
                <a:solidFill>
                  <a:schemeClr val="bg1"/>
                </a:solidFill>
                <a:latin typeface="Symbol" pitchFamily="18" charset="2"/>
              </a:rPr>
              <a:t>+</a:t>
            </a:r>
            <a:r>
              <a:rPr lang="en-US" sz="1400" dirty="0" err="1" smtClean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</a:rPr>
              <a:t>-g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55576" y="0"/>
            <a:ext cx="7308000" cy="720000"/>
          </a:xfrm>
          <a:prstGeom prst="rect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b"/>
          <a:lstStyle/>
          <a:p>
            <a:pPr algn="ctr" defTabSz="407988"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The NA48 detector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427538" y="908720"/>
            <a:ext cx="4716462" cy="4595812"/>
            <a:chOff x="3005" y="1147"/>
            <a:chExt cx="3102" cy="319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005" y="1147"/>
              <a:ext cx="3090" cy="3193"/>
              <a:chOff x="3005" y="1147"/>
              <a:chExt cx="3090" cy="3193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3005" y="1147"/>
                <a:ext cx="3090" cy="3193"/>
              </a:xfrm>
              <a:prstGeom prst="roundRect">
                <a:avLst>
                  <a:gd name="adj" fmla="val 2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05" y="1147"/>
                <a:ext cx="3090" cy="3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858" y="2822"/>
              <a:ext cx="405" cy="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303" y="2778"/>
              <a:ext cx="431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407988"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828675" algn="l"/>
                  <a:tab pos="1658938" algn="l"/>
                  <a:tab pos="2487613" algn="l"/>
                  <a:tab pos="3317875" algn="l"/>
                  <a:tab pos="4146550" algn="l"/>
                  <a:tab pos="4976813" algn="l"/>
                  <a:tab pos="5805488" algn="l"/>
                  <a:tab pos="6635750" algn="l"/>
                  <a:tab pos="7464425" algn="l"/>
                  <a:tab pos="8294688" algn="l"/>
                  <a:tab pos="9123363" algn="l"/>
                </a:tabLst>
              </a:pPr>
              <a:r>
                <a:rPr lang="en-GB" sz="800" b="1">
                  <a:solidFill>
                    <a:srgbClr val="FF0000"/>
                  </a:solidFill>
                  <a:latin typeface="Grarial" pitchFamily="16" charset="0"/>
                </a:rPr>
                <a:t>Beam pipe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165" y="2287"/>
              <a:ext cx="943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407988"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828675" algn="l"/>
                  <a:tab pos="1658938" algn="l"/>
                  <a:tab pos="2487613" algn="l"/>
                  <a:tab pos="3317875" algn="l"/>
                  <a:tab pos="4146550" algn="l"/>
                  <a:tab pos="4976813" algn="l"/>
                  <a:tab pos="5805488" algn="l"/>
                  <a:tab pos="6635750" algn="l"/>
                  <a:tab pos="7464425" algn="l"/>
                  <a:tab pos="8294688" algn="l"/>
                  <a:tab pos="9123363" algn="l"/>
                </a:tabLst>
              </a:pPr>
              <a:r>
                <a:rPr lang="en-GB" sz="800" b="1">
                  <a:solidFill>
                    <a:srgbClr val="33CC66"/>
                  </a:solidFill>
                  <a:latin typeface="Greekarial" pitchFamily="16" charset="0"/>
                </a:rPr>
                <a:t>=&gt; PT KICK = 120 MeV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925" y="1138238"/>
            <a:ext cx="5040313" cy="40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6000"/>
              </a:lnSpc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GB" dirty="0"/>
              <a:t> Magnetic spectrometer (4 DCHs):</a:t>
            </a: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r>
              <a:rPr lang="en-GB" sz="1800" dirty="0">
                <a:solidFill>
                  <a:srgbClr val="008000"/>
                </a:solidFill>
                <a:latin typeface="Arial" pitchFamily="34" charset="0"/>
              </a:rPr>
              <a:t>   </a:t>
            </a:r>
            <a:r>
              <a:rPr lang="en-GB" dirty="0" err="1">
                <a:solidFill>
                  <a:srgbClr val="008000"/>
                </a:solidFill>
              </a:rPr>
              <a:t>Δp</a:t>
            </a:r>
            <a:r>
              <a:rPr lang="en-GB" dirty="0">
                <a:solidFill>
                  <a:srgbClr val="008000"/>
                </a:solidFill>
              </a:rPr>
              <a:t>/p = </a:t>
            </a:r>
            <a:r>
              <a:rPr lang="en-GB" dirty="0" smtClean="0">
                <a:solidFill>
                  <a:srgbClr val="008000"/>
                </a:solidFill>
              </a:rPr>
              <a:t>1.02% </a:t>
            </a:r>
            <a:r>
              <a:rPr lang="en-GB" dirty="0" smtClean="0">
                <a:solidFill>
                  <a:srgbClr val="008000"/>
                </a:solidFill>
                <a:sym typeface="Symbol"/>
              </a:rPr>
              <a:t>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>
                <a:solidFill>
                  <a:srgbClr val="008000"/>
                </a:solidFill>
              </a:rPr>
              <a:t>0.044%*p [</a:t>
            </a:r>
            <a:r>
              <a:rPr lang="en-GB" dirty="0" err="1">
                <a:solidFill>
                  <a:srgbClr val="008000"/>
                </a:solidFill>
              </a:rPr>
              <a:t>GeV</a:t>
            </a:r>
            <a:r>
              <a:rPr lang="en-GB" dirty="0">
                <a:solidFill>
                  <a:srgbClr val="008000"/>
                </a:solidFill>
              </a:rPr>
              <a:t>/c]</a:t>
            </a: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r>
              <a:rPr lang="en-GB" dirty="0">
                <a:solidFill>
                  <a:srgbClr val="008000"/>
                </a:solidFill>
                <a:latin typeface="Arial" pitchFamily="34" charset="0"/>
              </a:rPr>
              <a:t>  </a:t>
            </a:r>
            <a:endParaRPr lang="en-GB" sz="1800" dirty="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GB" dirty="0"/>
              <a:t> Liquid Krypton EM calorimeter (</a:t>
            </a:r>
            <a:r>
              <a:rPr lang="en-GB" dirty="0" err="1"/>
              <a:t>LKr</a:t>
            </a:r>
            <a:r>
              <a:rPr lang="en-GB" dirty="0"/>
              <a:t>)</a:t>
            </a:r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00000"/>
              <a:buFont typeface="Tahoma" pitchFamily="34" charset="0"/>
              <a:buNone/>
            </a:pPr>
            <a:r>
              <a:rPr lang="en-GB" sz="1800" dirty="0">
                <a:latin typeface="Arial" pitchFamily="34" charset="0"/>
              </a:rPr>
              <a:t>   </a:t>
            </a:r>
            <a:r>
              <a:rPr lang="en-GB" dirty="0">
                <a:solidFill>
                  <a:srgbClr val="008000"/>
                </a:solidFill>
              </a:rPr>
              <a:t>High granularity, </a:t>
            </a:r>
            <a:r>
              <a:rPr lang="en-GB" dirty="0" smtClean="0">
                <a:solidFill>
                  <a:srgbClr val="008000"/>
                </a:solidFill>
              </a:rPr>
              <a:t>quasi-homogeneous</a:t>
            </a:r>
            <a:endParaRPr lang="en-GB" dirty="0">
              <a:solidFill>
                <a:srgbClr val="008000"/>
              </a:solidFill>
            </a:endParaRP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r>
              <a:rPr lang="en-GB" dirty="0">
                <a:solidFill>
                  <a:srgbClr val="008000"/>
                </a:solidFill>
              </a:rPr>
              <a:t>   ΔE/E = 3.2%/√E </a:t>
            </a:r>
            <a:r>
              <a:rPr lang="en-GB" dirty="0" smtClean="0">
                <a:solidFill>
                  <a:srgbClr val="008000"/>
                </a:solidFill>
                <a:sym typeface="Symbol"/>
              </a:rPr>
              <a:t>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>
                <a:solidFill>
                  <a:srgbClr val="008000"/>
                </a:solidFill>
              </a:rPr>
              <a:t>9%/E </a:t>
            </a:r>
            <a:r>
              <a:rPr lang="en-GB" dirty="0" smtClean="0">
                <a:solidFill>
                  <a:srgbClr val="008000"/>
                </a:solidFill>
                <a:sym typeface="Symbol"/>
              </a:rPr>
              <a:t>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>
                <a:solidFill>
                  <a:srgbClr val="008000"/>
                </a:solidFill>
              </a:rPr>
              <a:t>0.42</a:t>
            </a:r>
            <a:r>
              <a:rPr lang="en-GB" dirty="0" smtClean="0">
                <a:solidFill>
                  <a:srgbClr val="008000"/>
                </a:solidFill>
              </a:rPr>
              <a:t>% [</a:t>
            </a:r>
            <a:r>
              <a:rPr lang="en-GB" dirty="0" err="1">
                <a:solidFill>
                  <a:srgbClr val="008000"/>
                </a:solidFill>
              </a:rPr>
              <a:t>GeV</a:t>
            </a:r>
            <a:r>
              <a:rPr lang="en-GB" dirty="0">
                <a:solidFill>
                  <a:srgbClr val="008000"/>
                </a:solidFill>
              </a:rPr>
              <a:t>]</a:t>
            </a: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  </a:t>
            </a:r>
            <a:r>
              <a:rPr lang="en-US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x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y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=0.42/E</a:t>
            </a:r>
            <a:r>
              <a:rPr lang="en-US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1/2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8000"/>
                </a:solidFill>
                <a:sym typeface="Symbol"/>
              </a:rPr>
              <a:t>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0.06cm 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(1.5mm@10GeV)</a:t>
            </a:r>
            <a:endParaRPr lang="en-GB" dirty="0">
              <a:solidFill>
                <a:srgbClr val="008000"/>
              </a:solidFill>
            </a:endParaRP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endParaRPr lang="en-GB" dirty="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err="1"/>
              <a:t>Hodoscope</a:t>
            </a:r>
            <a:endParaRPr lang="en-GB" dirty="0"/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00000"/>
              <a:buFont typeface="Tahoma" pitchFamily="34" charset="0"/>
              <a:buNone/>
            </a:pPr>
            <a:r>
              <a:rPr lang="en-GB" dirty="0"/>
              <a:t>   </a:t>
            </a:r>
            <a:r>
              <a:rPr lang="en-GB" dirty="0">
                <a:solidFill>
                  <a:srgbClr val="008000"/>
                </a:solidFill>
              </a:rPr>
              <a:t>Fast trigger</a:t>
            </a:r>
          </a:p>
          <a:p>
            <a:pPr eaLnBrk="0" hangingPunct="0">
              <a:lnSpc>
                <a:spcPct val="102000"/>
              </a:lnSpc>
              <a:buClr>
                <a:srgbClr val="008000"/>
              </a:buClr>
              <a:buSzPct val="100000"/>
              <a:buFont typeface="Tahoma" pitchFamily="34" charset="0"/>
              <a:buNone/>
            </a:pPr>
            <a:r>
              <a:rPr lang="en-GB" dirty="0">
                <a:solidFill>
                  <a:srgbClr val="008000"/>
                </a:solidFill>
              </a:rPr>
              <a:t>   Precise time measurement (</a:t>
            </a:r>
            <a:r>
              <a:rPr lang="en-GB" dirty="0" smtClean="0">
                <a:solidFill>
                  <a:srgbClr val="008000"/>
                </a:solidFill>
              </a:rPr>
              <a:t>150 </a:t>
            </a:r>
            <a:r>
              <a:rPr lang="en-GB" dirty="0" err="1" smtClean="0">
                <a:solidFill>
                  <a:srgbClr val="008000"/>
                </a:solidFill>
              </a:rPr>
              <a:t>ps</a:t>
            </a:r>
            <a:r>
              <a:rPr lang="en-GB" sz="1800" dirty="0">
                <a:solidFill>
                  <a:srgbClr val="008000"/>
                </a:solidFill>
                <a:latin typeface="Arial" pitchFamily="34" charset="0"/>
              </a:rPr>
              <a:t>)</a:t>
            </a:r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00000"/>
              <a:buFont typeface="Tahoma" pitchFamily="34" charset="0"/>
              <a:buNone/>
            </a:pPr>
            <a:r>
              <a:rPr lang="en-GB" sz="1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eaLnBrk="0" hangingPunct="0">
              <a:lnSpc>
                <a:spcPct val="102000"/>
              </a:lnSpc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err="1"/>
              <a:t>Hadron</a:t>
            </a:r>
            <a:r>
              <a:rPr lang="en-GB" dirty="0"/>
              <a:t> calorimeter, </a:t>
            </a:r>
            <a:r>
              <a:rPr lang="en-GB" dirty="0" err="1"/>
              <a:t>muon</a:t>
            </a:r>
            <a:r>
              <a:rPr lang="en-GB" dirty="0"/>
              <a:t> veto counters, </a:t>
            </a:r>
          </a:p>
          <a:p>
            <a:pPr eaLnBrk="0" hangingPunct="0">
              <a:lnSpc>
                <a:spcPct val="96000"/>
              </a:lnSpc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en-GB" dirty="0"/>
              <a:t> photon vetoes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07504" y="5516711"/>
            <a:ext cx="8784976" cy="936625"/>
            <a:chOff x="113" y="3657"/>
            <a:chExt cx="5443" cy="590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3" y="3657"/>
              <a:ext cx="381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6000"/>
                </a:lnSpc>
                <a:buClr>
                  <a:srgbClr val="0000FF"/>
                </a:buClr>
                <a:buSzPct val="100000"/>
                <a:buFont typeface="Tahoma" pitchFamily="34" charset="0"/>
                <a:buNone/>
              </a:pPr>
              <a:r>
                <a:rPr lang="en-GB" u="sng" dirty="0">
                  <a:solidFill>
                    <a:srgbClr val="800000"/>
                  </a:solidFill>
                </a:rPr>
                <a:t>LV1 trigger</a:t>
              </a:r>
              <a:r>
                <a:rPr lang="en-GB" dirty="0">
                  <a:solidFill>
                    <a:srgbClr val="800000"/>
                  </a:solidFill>
                </a:rPr>
                <a:t>: </a:t>
              </a:r>
              <a:r>
                <a:rPr lang="en-GB" dirty="0" err="1">
                  <a:solidFill>
                    <a:srgbClr val="800000"/>
                  </a:solidFill>
                </a:rPr>
                <a:t>hodoscope</a:t>
              </a:r>
              <a:r>
                <a:rPr lang="en-GB" dirty="0">
                  <a:solidFill>
                    <a:srgbClr val="800000"/>
                  </a:solidFill>
                </a:rPr>
                <a:t> </a:t>
              </a:r>
              <a:r>
                <a:rPr lang="en-GB" dirty="0" smtClean="0">
                  <a:solidFill>
                    <a:srgbClr val="800000"/>
                  </a:solidFill>
                </a:rPr>
                <a:t>, DCH multiplicity, </a:t>
              </a:r>
              <a:r>
                <a:rPr lang="en-GB" dirty="0" err="1" smtClean="0">
                  <a:solidFill>
                    <a:srgbClr val="800000"/>
                  </a:solidFill>
                </a:rPr>
                <a:t>LKr</a:t>
              </a:r>
              <a:r>
                <a:rPr lang="en-GB" dirty="0" smtClean="0">
                  <a:solidFill>
                    <a:srgbClr val="800000"/>
                  </a:solidFill>
                </a:rPr>
                <a:t> E deposition </a:t>
              </a:r>
              <a:endParaRPr lang="en-GB" dirty="0">
                <a:solidFill>
                  <a:srgbClr val="800000"/>
                </a:solidFill>
              </a:endParaRPr>
            </a:p>
            <a:p>
              <a:pPr eaLnBrk="0" hangingPunct="0">
                <a:lnSpc>
                  <a:spcPct val="96000"/>
                </a:lnSpc>
                <a:buClr>
                  <a:srgbClr val="0000FF"/>
                </a:buClr>
                <a:buSzPct val="100000"/>
                <a:buFont typeface="Tahoma" pitchFamily="34" charset="0"/>
                <a:buNone/>
              </a:pPr>
              <a:r>
                <a:rPr lang="en-GB" sz="800" dirty="0">
                  <a:solidFill>
                    <a:srgbClr val="800000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</a:t>
              </a:r>
            </a:p>
            <a:p>
              <a:pPr eaLnBrk="0" hangingPunct="0">
                <a:lnSpc>
                  <a:spcPct val="96000"/>
                </a:lnSpc>
                <a:buClr>
                  <a:srgbClr val="0000FF"/>
                </a:buClr>
                <a:buSzPct val="100000"/>
                <a:buFont typeface="Tahoma" pitchFamily="34" charset="0"/>
                <a:buNone/>
              </a:pPr>
              <a:r>
                <a:rPr lang="en-GB" u="sng" dirty="0">
                  <a:solidFill>
                    <a:srgbClr val="800000"/>
                  </a:solidFill>
                </a:rPr>
                <a:t>LV2 trigger</a:t>
              </a:r>
              <a:r>
                <a:rPr lang="en-GB" dirty="0">
                  <a:solidFill>
                    <a:srgbClr val="800000"/>
                  </a:solidFill>
                </a:rPr>
                <a:t>: </a:t>
              </a:r>
              <a:r>
                <a:rPr lang="en-GB" dirty="0" smtClean="0">
                  <a:solidFill>
                    <a:srgbClr val="800000"/>
                  </a:solidFill>
                </a:rPr>
                <a:t>software algorithm on fast on-line </a:t>
              </a:r>
              <a:r>
                <a:rPr lang="en-GB" dirty="0">
                  <a:solidFill>
                    <a:srgbClr val="800000"/>
                  </a:solidFill>
                </a:rPr>
                <a:t>data processing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059" y="3823"/>
              <a:ext cx="149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6000"/>
                </a:lnSpc>
                <a:buClr>
                  <a:srgbClr val="0000FF"/>
                </a:buClr>
                <a:buSzPct val="100000"/>
                <a:buFont typeface="Tahoma" pitchFamily="34" charset="0"/>
                <a:buNone/>
              </a:pPr>
              <a:r>
                <a:rPr lang="en-GB" dirty="0">
                  <a:solidFill>
                    <a:schemeClr val="tx1"/>
                  </a:solidFill>
                </a:rPr>
                <a:t>(</a:t>
              </a:r>
              <a:r>
                <a:rPr lang="en-US" dirty="0">
                  <a:solidFill>
                    <a:schemeClr val="tx1"/>
                  </a:solidFill>
                  <a:cs typeface="Times New Roman" pitchFamily="18" charset="0"/>
                </a:rPr>
                <a:t>~1MHz </a:t>
              </a:r>
              <a:r>
                <a:rPr lang="en-US" dirty="0">
                  <a:solidFill>
                    <a:schemeClr val="tx1"/>
                  </a:solidFill>
                  <a:cs typeface="Times New Roman" pitchFamily="18" charset="0"/>
                  <a:sym typeface="Wingdings" pitchFamily="2" charset="2"/>
                </a:rPr>
                <a:t> </a:t>
              </a:r>
              <a:r>
                <a:rPr lang="en-US" dirty="0">
                  <a:solidFill>
                    <a:schemeClr val="tx1"/>
                  </a:solidFill>
                  <a:cs typeface="Times New Roman" pitchFamily="18" charset="0"/>
                </a:rPr>
                <a:t>~10kHz)</a:t>
              </a:r>
              <a:endParaRPr lang="en-US" dirty="0"/>
            </a:p>
          </p:txBody>
        </p:sp>
        <p:sp>
          <p:nvSpPr>
            <p:cNvPr id="17" name="AutoShape 16"/>
            <p:cNvSpPr>
              <a:spLocks/>
            </p:cNvSpPr>
            <p:nvPr/>
          </p:nvSpPr>
          <p:spPr bwMode="auto">
            <a:xfrm>
              <a:off x="3963" y="3671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149081"/>
            <a:ext cx="6516688" cy="22322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sz="1900" dirty="0" smtClean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Unprecedented </a:t>
            </a:r>
            <a:r>
              <a:rPr lang="en-US" dirty="0"/>
              <a:t>statistics in many channels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dirty="0"/>
              <a:t>Two years of data taking (2003 and 2004)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dirty="0"/>
              <a:t>Main purpose was to measure direct CP violation in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/>
              <a:t>      charged </a:t>
            </a:r>
            <a:r>
              <a:rPr lang="en-US" dirty="0" err="1"/>
              <a:t>kaon</a:t>
            </a:r>
            <a:r>
              <a:rPr lang="en-US" dirty="0"/>
              <a:t> decays, through asymmetry in </a:t>
            </a:r>
            <a:r>
              <a:rPr lang="en-US" dirty="0" err="1"/>
              <a:t>Dalitz</a:t>
            </a:r>
            <a:r>
              <a:rPr lang="en-US" dirty="0"/>
              <a:t> plot distribution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dirty="0"/>
              <a:t>New limits on CP violation in charged </a:t>
            </a:r>
            <a:r>
              <a:rPr lang="en-US" dirty="0" err="1"/>
              <a:t>kaon</a:t>
            </a:r>
            <a:r>
              <a:rPr lang="en-US" dirty="0"/>
              <a:t> decays</a:t>
            </a: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 t="367" r="18763"/>
          <a:stretch>
            <a:fillRect/>
          </a:stretch>
        </p:blipFill>
        <p:spPr bwMode="auto">
          <a:xfrm>
            <a:off x="144016" y="764952"/>
            <a:ext cx="4644008" cy="316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55576" y="8687"/>
            <a:ext cx="7308000" cy="646331"/>
          </a:xfrm>
          <a:prstGeom prst="rect">
            <a:avLst/>
          </a:prstGeom>
          <a:solidFill>
            <a:srgbClr val="CC99FF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  </a:t>
            </a:r>
            <a:r>
              <a:rPr lang="it-IT" sz="3600" b="1" dirty="0"/>
              <a:t>NA48/2 Data </a:t>
            </a:r>
            <a:r>
              <a:rPr lang="it-IT" sz="3600" b="1" dirty="0" err="1"/>
              <a:t>taking</a:t>
            </a:r>
            <a:endParaRPr lang="it-IT" sz="3200" b="1" dirty="0"/>
          </a:p>
        </p:txBody>
      </p:sp>
      <p:pic>
        <p:nvPicPr>
          <p:cNvPr id="7" name="Picture 18" descr="blue-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765175"/>
            <a:ext cx="2257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3275856" y="778793"/>
            <a:ext cx="1222375" cy="561975"/>
            <a:chOff x="5148263" y="1989138"/>
            <a:chExt cx="1222375" cy="561975"/>
          </a:xfrm>
        </p:grpSpPr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5148263" y="1989138"/>
              <a:ext cx="12223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99CC"/>
                  </a:solidFill>
                  <a:latin typeface="Arial" pitchFamily="34" charset="0"/>
                </a:rPr>
                <a:t>Before NA48/2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48263" y="2276475"/>
              <a:ext cx="698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  <a:latin typeface="Arial" pitchFamily="34" charset="0"/>
                </a:rPr>
                <a:t>NA48/2</a:t>
              </a:r>
            </a:p>
          </p:txBody>
        </p:sp>
      </p:grpSp>
      <p:sp>
        <p:nvSpPr>
          <p:cNvPr id="11" name="Text Box 22"/>
          <p:cNvSpPr txBox="1">
            <a:spLocks noChangeArrowheads="1"/>
          </p:cNvSpPr>
          <p:nvPr/>
        </p:nvSpPr>
        <p:spPr bwMode="auto">
          <a:xfrm rot="-4534020">
            <a:off x="2340852" y="2055318"/>
            <a:ext cx="1225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</a:t>
            </a:r>
            <a:r>
              <a:rPr lang="en-US" sz="2000" b="1" dirty="0"/>
              <a:t>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latin typeface="Symbol" pitchFamily="18" charset="2"/>
              </a:rPr>
              <a:t>+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latin typeface="Symbol" pitchFamily="18" charset="2"/>
              </a:rPr>
              <a:t>-</a:t>
            </a: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latin typeface="Symbol" pitchFamily="18" charset="2"/>
              </a:rPr>
              <a:t>0 </a:t>
            </a:r>
            <a:r>
              <a:rPr lang="en-US" sz="2000" b="1" dirty="0" err="1">
                <a:latin typeface="Symbol" pitchFamily="18" charset="2"/>
              </a:rPr>
              <a:t>p</a:t>
            </a:r>
            <a:r>
              <a:rPr lang="en-US" sz="2000" b="1" baseline="30000" dirty="0" err="1">
                <a:latin typeface="Symbol" pitchFamily="18" charset="2"/>
              </a:rPr>
              <a:t>0</a:t>
            </a:r>
            <a:endParaRPr lang="en-US" sz="2000" b="1" baseline="30000" dirty="0">
              <a:latin typeface="Symbol" pitchFamily="18" charset="2"/>
            </a:endParaRPr>
          </a:p>
          <a:p>
            <a:r>
              <a:rPr lang="en-US" sz="2000" b="1" dirty="0">
                <a:latin typeface="Symbol" pitchFamily="18" charset="2"/>
              </a:rPr>
              <a:t>K</a:t>
            </a:r>
            <a:r>
              <a:rPr lang="en-US" sz="2000" b="1" dirty="0">
                <a:latin typeface="Arial" pitchFamily="34" charset="0"/>
              </a:rPr>
              <a:t>e</a:t>
            </a:r>
            <a:r>
              <a:rPr lang="en-US" sz="2000" b="1" dirty="0">
                <a:latin typeface="Symbol" pitchFamily="18" charset="2"/>
              </a:rPr>
              <a:t>4</a:t>
            </a: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</a:t>
            </a:r>
            <a:r>
              <a:rPr lang="en-US" sz="2000" b="1" dirty="0"/>
              <a:t>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latin typeface="Symbol" pitchFamily="18" charset="2"/>
              </a:rPr>
              <a:t>0</a:t>
            </a:r>
            <a:r>
              <a:rPr lang="en-US" sz="2000" b="1" dirty="0">
                <a:latin typeface="Symbol" pitchFamily="18" charset="2"/>
              </a:rPr>
              <a:t> g</a:t>
            </a:r>
          </a:p>
          <a:p>
            <a:r>
              <a:rPr lang="en-US" sz="2000" b="1" dirty="0">
                <a:latin typeface="Symbol" pitchFamily="18" charset="2"/>
              </a:rPr>
              <a:t>K</a:t>
            </a:r>
            <a:r>
              <a:rPr lang="en-US" sz="2000" b="1" dirty="0">
                <a:latin typeface="Arial" pitchFamily="34" charset="0"/>
              </a:rPr>
              <a:t>e</a:t>
            </a:r>
            <a:r>
              <a:rPr lang="en-US" sz="2000" b="1" dirty="0">
                <a:latin typeface="Symbol" pitchFamily="18" charset="2"/>
              </a:rPr>
              <a:t>4h</a:t>
            </a: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</a:t>
            </a:r>
            <a:r>
              <a:rPr lang="en-US" sz="2000" b="1" dirty="0"/>
              <a:t> </a:t>
            </a:r>
            <a:r>
              <a:rPr lang="en-US" sz="2000" b="1" dirty="0">
                <a:latin typeface="Arial" pitchFamily="34" charset="0"/>
              </a:rPr>
              <a:t>e</a:t>
            </a:r>
            <a:r>
              <a:rPr lang="en-US" sz="2000" b="1" baseline="30000" dirty="0">
                <a:latin typeface="Arial" pitchFamily="34" charset="0"/>
              </a:rPr>
              <a:t>+ </a:t>
            </a:r>
            <a:r>
              <a:rPr lang="en-US" sz="2000" b="1" dirty="0">
                <a:latin typeface="Arial" pitchFamily="34" charset="0"/>
              </a:rPr>
              <a:t>e</a:t>
            </a:r>
            <a:r>
              <a:rPr lang="en-US" sz="2000" b="1" baseline="30000" dirty="0">
                <a:latin typeface="Arial" pitchFamily="34" charset="0"/>
              </a:rPr>
              <a:t>-</a:t>
            </a: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</a:t>
            </a:r>
            <a:r>
              <a:rPr lang="en-US" sz="2000" b="1" dirty="0"/>
              <a:t> </a:t>
            </a:r>
            <a:r>
              <a:rPr lang="en-US" sz="2000" b="1" dirty="0">
                <a:latin typeface="Symbol" pitchFamily="18" charset="2"/>
              </a:rPr>
              <a:t>g </a:t>
            </a:r>
            <a:r>
              <a:rPr lang="en-US" sz="2000" b="1" dirty="0" err="1">
                <a:latin typeface="Symbol" pitchFamily="18" charset="2"/>
              </a:rPr>
              <a:t>g</a:t>
            </a:r>
            <a:endParaRPr lang="en-US" sz="2000" b="1" dirty="0">
              <a:latin typeface="Symbol" pitchFamily="18" charset="2"/>
            </a:endParaRP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 </a:t>
            </a:r>
            <a:r>
              <a:rPr lang="en-US" sz="2000" b="1" dirty="0">
                <a:latin typeface="Symbol" pitchFamily="18" charset="2"/>
              </a:rPr>
              <a:t>m</a:t>
            </a:r>
            <a:r>
              <a:rPr lang="en-US" sz="2000" b="1" baseline="30000" dirty="0">
                <a:latin typeface="Symbol" pitchFamily="18" charset="2"/>
              </a:rPr>
              <a:t>+ </a:t>
            </a:r>
            <a:r>
              <a:rPr lang="en-US" sz="2000" b="1" dirty="0">
                <a:latin typeface="Symbol" pitchFamily="18" charset="2"/>
              </a:rPr>
              <a:t>m</a:t>
            </a:r>
            <a:r>
              <a:rPr lang="en-US" sz="2000" b="1" baseline="30000" dirty="0">
                <a:latin typeface="Symbol" pitchFamily="18" charset="2"/>
              </a:rPr>
              <a:t>-</a:t>
            </a:r>
          </a:p>
          <a:p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±</a:t>
            </a:r>
            <a:r>
              <a:rPr lang="en-US" sz="2000" b="1" dirty="0"/>
              <a:t> </a:t>
            </a:r>
            <a:r>
              <a:rPr lang="en-US" sz="2000" b="1" dirty="0" err="1">
                <a:latin typeface="Arial" pitchFamily="34" charset="0"/>
              </a:rPr>
              <a:t>e</a:t>
            </a:r>
            <a:r>
              <a:rPr lang="en-US" sz="2000" b="1" baseline="30000" dirty="0" err="1">
                <a:latin typeface="Arial" pitchFamily="34" charset="0"/>
              </a:rPr>
              <a:t>+</a:t>
            </a:r>
            <a:r>
              <a:rPr lang="en-US" sz="2000" b="1" dirty="0" err="1">
                <a:latin typeface="Arial" pitchFamily="34" charset="0"/>
              </a:rPr>
              <a:t>e</a:t>
            </a:r>
            <a:r>
              <a:rPr lang="en-US" sz="2000" b="1" baseline="30000" dirty="0">
                <a:latin typeface="Arial" pitchFamily="34" charset="0"/>
              </a:rPr>
              <a:t>- </a:t>
            </a:r>
            <a:r>
              <a:rPr lang="en-US" sz="2000" b="1" dirty="0">
                <a:latin typeface="Symbol" pitchFamily="18" charset="2"/>
              </a:rPr>
              <a:t>g</a:t>
            </a:r>
          </a:p>
          <a:p>
            <a:endParaRPr lang="en-US" sz="1600" b="1" dirty="0">
              <a:latin typeface="Symbol" pitchFamily="18" charset="2"/>
            </a:endParaRPr>
          </a:p>
          <a:p>
            <a:endParaRPr lang="en-US" sz="1600" b="1" dirty="0">
              <a:latin typeface="Symbol" pitchFamily="18" charset="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81887" y="4128120"/>
            <a:ext cx="2626617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NA48 Experimental hall </a:t>
            </a:r>
            <a:endParaRPr lang="en-US" b="1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13" name="Picture 24" descr="UV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947" y="4630707"/>
            <a:ext cx="2333549" cy="18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35768" y="6127750"/>
            <a:ext cx="3240088" cy="3667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err="1">
                <a:solidFill>
                  <a:schemeClr val="tx1"/>
                </a:solidFill>
                <a:latin typeface="Arial" pitchFamily="34" charset="0"/>
              </a:rPr>
              <a:t>A</a:t>
            </a:r>
            <a:r>
              <a:rPr lang="fr-FR" sz="1800" b="1" baseline="-25000" dirty="0" err="1">
                <a:solidFill>
                  <a:schemeClr val="tx1"/>
                </a:solidFill>
                <a:latin typeface="Arial" pitchFamily="34" charset="0"/>
              </a:rPr>
              <a:t>g</a:t>
            </a:r>
            <a:r>
              <a:rPr lang="fr-FR" sz="1800" b="1" baseline="30000" dirty="0" err="1">
                <a:solidFill>
                  <a:schemeClr val="tx1"/>
                </a:solidFill>
                <a:latin typeface="Arial" pitchFamily="34" charset="0"/>
              </a:rPr>
              <a:t>ch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</a:rPr>
              <a:t>= (-1.5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</a:rPr>
              <a:t>±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</a:rPr>
              <a:t> 2.1) 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 10</a:t>
            </a:r>
            <a:r>
              <a:rPr lang="fr-FR" sz="1800" b="1" baseline="30000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-4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92500" y="6127750"/>
            <a:ext cx="2879725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chemeClr val="tx1"/>
                </a:solidFill>
                <a:latin typeface="Arial" pitchFamily="34" charset="0"/>
              </a:rPr>
              <a:t>A</a:t>
            </a:r>
            <a:r>
              <a:rPr lang="fr-FR" sz="1800" b="1" baseline="-25000">
                <a:solidFill>
                  <a:schemeClr val="tx1"/>
                </a:solidFill>
                <a:latin typeface="Arial" pitchFamily="34" charset="0"/>
              </a:rPr>
              <a:t>g</a:t>
            </a:r>
            <a:r>
              <a:rPr lang="fr-FR" sz="1800" b="1" baseline="30000">
                <a:solidFill>
                  <a:schemeClr val="tx1"/>
                </a:solidFill>
                <a:latin typeface="Arial" pitchFamily="34" charset="0"/>
              </a:rPr>
              <a:t>0</a:t>
            </a:r>
            <a:r>
              <a:rPr lang="fr-FR" sz="1800" b="1">
                <a:solidFill>
                  <a:schemeClr val="tx1"/>
                </a:solidFill>
                <a:latin typeface="Arial" pitchFamily="34" charset="0"/>
              </a:rPr>
              <a:t> = (1.8 </a:t>
            </a:r>
            <a:r>
              <a:rPr lang="fr-FR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 1.8) x 10</a:t>
            </a:r>
            <a:r>
              <a:rPr lang="fr-FR" sz="1800" b="1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1693256"/>
            <a:ext cx="7848871" cy="1631216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rgbClr val="80008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800080"/>
                </a:solidFill>
              </a:rPr>
              <a:t>K</a:t>
            </a:r>
            <a:r>
              <a:rPr lang="en-US" sz="6000" b="1" baseline="30000" dirty="0">
                <a:solidFill>
                  <a:srgbClr val="800080"/>
                </a:solidFill>
                <a:sym typeface="Symbol" pitchFamily="18" charset="2"/>
              </a:rPr>
              <a:t></a:t>
            </a:r>
            <a:r>
              <a:rPr lang="en-US" sz="6000" b="1" dirty="0">
                <a:solidFill>
                  <a:srgbClr val="800080"/>
                </a:solidFill>
              </a:rPr>
              <a:t> </a:t>
            </a:r>
            <a:r>
              <a:rPr lang="en-US" sz="6000" b="1" dirty="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→ </a:t>
            </a:r>
            <a:r>
              <a:rPr lang="en-US" sz="6000" b="1" dirty="0">
                <a:solidFill>
                  <a:srgbClr val="800080"/>
                </a:solidFill>
                <a:latin typeface="Symbol" pitchFamily="18" charset="2"/>
              </a:rPr>
              <a:t>p</a:t>
            </a:r>
            <a:r>
              <a:rPr lang="en-US" sz="6000" b="1" baseline="30000" dirty="0">
                <a:solidFill>
                  <a:srgbClr val="800080"/>
                </a:solidFill>
                <a:sym typeface="Symbol" pitchFamily="18" charset="2"/>
              </a:rPr>
              <a:t></a:t>
            </a:r>
            <a:r>
              <a:rPr lang="en-US" sz="6000" b="1" dirty="0">
                <a:solidFill>
                  <a:srgbClr val="800080"/>
                </a:solidFill>
              </a:rPr>
              <a:t> </a:t>
            </a:r>
            <a:r>
              <a:rPr lang="en-US" sz="6000" b="1" dirty="0" smtClean="0">
                <a:solidFill>
                  <a:srgbClr val="800080"/>
                </a:solidFill>
                <a:latin typeface="Symbol" pitchFamily="18" charset="2"/>
              </a:rPr>
              <a:t>p</a:t>
            </a:r>
            <a:r>
              <a:rPr lang="en-US" sz="6000" b="1" baseline="30000" dirty="0" smtClean="0">
                <a:solidFill>
                  <a:srgbClr val="800080"/>
                </a:solidFill>
                <a:latin typeface="Symbol" pitchFamily="18" charset="2"/>
              </a:rPr>
              <a:t>0 </a:t>
            </a:r>
            <a:r>
              <a:rPr lang="en-US" sz="6000" b="1" dirty="0" smtClean="0">
                <a:solidFill>
                  <a:srgbClr val="800080"/>
                </a:solidFill>
                <a:latin typeface="Symbol" pitchFamily="18" charset="2"/>
              </a:rPr>
              <a:t>g </a:t>
            </a:r>
            <a:r>
              <a:rPr lang="en-US" sz="6000" b="1" dirty="0">
                <a:solidFill>
                  <a:srgbClr val="800080"/>
                </a:solidFill>
              </a:rPr>
              <a:t>rare </a:t>
            </a:r>
            <a:r>
              <a:rPr lang="en-US" sz="6000" b="1" dirty="0" smtClean="0">
                <a:solidFill>
                  <a:srgbClr val="800080"/>
                </a:solidFill>
              </a:rPr>
              <a:t>decay</a:t>
            </a:r>
          </a:p>
          <a:p>
            <a:pPr algn="ctr"/>
            <a:endParaRPr lang="en-US" sz="2000" b="1" dirty="0" smtClean="0">
              <a:solidFill>
                <a:srgbClr val="800080"/>
              </a:solidFill>
              <a:sym typeface="Symbol" pitchFamily="18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64088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[Eur. Phys. J. C68 (2010), 75]</a:t>
            </a:r>
            <a:endParaRPr lang="it-IT" sz="20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40770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solidFill>
                  <a:srgbClr val="002060"/>
                </a:solidFill>
              </a:rPr>
              <a:t>Test </a:t>
            </a:r>
            <a:r>
              <a:rPr lang="it-IT" b="1" dirty="0" err="1" smtClean="0">
                <a:solidFill>
                  <a:srgbClr val="002060"/>
                </a:solidFill>
              </a:rPr>
              <a:t>for</a:t>
            </a:r>
            <a:r>
              <a:rPr lang="it-IT" b="1" dirty="0" smtClean="0">
                <a:solidFill>
                  <a:srgbClr val="002060"/>
                </a:solidFill>
              </a:rPr>
              <a:t> low </a:t>
            </a:r>
            <a:r>
              <a:rPr lang="it-IT" b="1" dirty="0" err="1" smtClean="0">
                <a:solidFill>
                  <a:srgbClr val="002060"/>
                </a:solidFill>
              </a:rPr>
              <a:t>energy</a:t>
            </a:r>
            <a:r>
              <a:rPr lang="it-IT" b="1" dirty="0" smtClean="0">
                <a:solidFill>
                  <a:srgbClr val="002060"/>
                </a:solidFill>
              </a:rPr>
              <a:t> QCD (</a:t>
            </a:r>
            <a:r>
              <a:rPr lang="it-IT" b="1" dirty="0" err="1" smtClean="0">
                <a:solidFill>
                  <a:srgbClr val="002060"/>
                </a:solidFill>
              </a:rPr>
              <a:t>ChPT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theory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009999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Theoretical framework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" y="764704"/>
            <a:ext cx="3429000" cy="1285875"/>
            <a:chOff x="1519" y="814"/>
            <a:chExt cx="2994" cy="1180"/>
          </a:xfrm>
        </p:grpSpPr>
        <p:pic>
          <p:nvPicPr>
            <p:cNvPr id="7" name="Picture 8" descr="prs_feynm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9" y="814"/>
              <a:ext cx="2994" cy="111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34" y="1630"/>
              <a:ext cx="545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 dirty="0">
                  <a:solidFill>
                    <a:srgbClr val="00FF00"/>
                  </a:solidFill>
                  <a:latin typeface="Tahoma" pitchFamily="34" charset="0"/>
                </a:rPr>
                <a:t>DE</a:t>
              </a:r>
              <a:endParaRPr lang="en-US" sz="2000" b="1" dirty="0">
                <a:solidFill>
                  <a:srgbClr val="00FF00"/>
                </a:solidFill>
                <a:latin typeface="Tahoma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519" y="1630"/>
              <a:ext cx="545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>
                  <a:solidFill>
                    <a:srgbClr val="333399"/>
                  </a:solidFill>
                  <a:latin typeface="Tahoma" pitchFamily="34" charset="0"/>
                </a:rPr>
                <a:t>IB</a:t>
              </a:r>
              <a:endParaRPr lang="en-US" sz="2000" b="1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835" y="1298"/>
              <a:ext cx="272" cy="272"/>
              <a:chOff x="2744" y="1253"/>
              <a:chExt cx="272" cy="272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0" cy="27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 rot="5400000">
                <a:off x="2880" y="1253"/>
                <a:ext cx="0" cy="27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179388" y="2420938"/>
            <a:ext cx="8715375" cy="1112837"/>
            <a:chOff x="165" y="2065"/>
            <a:chExt cx="5490" cy="957"/>
          </a:xfrm>
        </p:grpSpPr>
        <p:sp>
          <p:nvSpPr>
            <p:cNvPr id="23" name="AutoShape 16"/>
            <p:cNvSpPr>
              <a:spLocks/>
            </p:cNvSpPr>
            <p:nvPr/>
          </p:nvSpPr>
          <p:spPr bwMode="auto">
            <a:xfrm rot="-5400000">
              <a:off x="4558" y="1754"/>
              <a:ext cx="227" cy="1679"/>
            </a:xfrm>
            <a:prstGeom prst="leftBrace">
              <a:avLst>
                <a:gd name="adj1" fmla="val 61637"/>
                <a:gd name="adj2" fmla="val 50074"/>
              </a:avLst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7"/>
            <p:cNvSpPr>
              <a:spLocks/>
            </p:cNvSpPr>
            <p:nvPr/>
          </p:nvSpPr>
          <p:spPr bwMode="auto">
            <a:xfrm rot="-5400000">
              <a:off x="796" y="2274"/>
              <a:ext cx="181" cy="590"/>
            </a:xfrm>
            <a:prstGeom prst="leftBrace">
              <a:avLst>
                <a:gd name="adj1" fmla="val 27164"/>
                <a:gd name="adj2" fmla="val 50074"/>
              </a:avLst>
            </a:prstGeom>
            <a:noFill/>
            <a:ln w="3175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92" y="2636"/>
              <a:ext cx="54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ahoma" pitchFamily="34" charset="0"/>
                </a:rPr>
                <a:t>IB</a:t>
              </a: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6" name="AutoShape 19"/>
            <p:cNvSpPr>
              <a:spLocks/>
            </p:cNvSpPr>
            <p:nvPr/>
          </p:nvSpPr>
          <p:spPr bwMode="auto">
            <a:xfrm rot="-5400000">
              <a:off x="2267" y="1502"/>
              <a:ext cx="227" cy="2178"/>
            </a:xfrm>
            <a:prstGeom prst="leftBrace">
              <a:avLst>
                <a:gd name="adj1" fmla="val 79956"/>
                <a:gd name="adj2" fmla="val 5007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108" y="2659"/>
              <a:ext cx="54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pitchFamily="34" charset="0"/>
                </a:rPr>
                <a:t>INT</a:t>
              </a: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401" y="2680"/>
              <a:ext cx="54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ahoma" pitchFamily="34" charset="0"/>
                </a:rPr>
                <a:t>DE</a:t>
              </a: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aphicFrame>
          <p:nvGraphicFramePr>
            <p:cNvPr id="29" name="Object 22"/>
            <p:cNvGraphicFramePr>
              <a:graphicFrameLocks noChangeAspect="1"/>
            </p:cNvGraphicFramePr>
            <p:nvPr/>
          </p:nvGraphicFramePr>
          <p:xfrm>
            <a:off x="165" y="2065"/>
            <a:ext cx="5490" cy="474"/>
          </p:xfrm>
          <a:graphic>
            <a:graphicData uri="http://schemas.openxmlformats.org/presentationml/2006/ole">
              <p:oleObj spid="_x0000_s1027" name="Equation" r:id="rId4" imgW="4851360" imgH="419040" progId="Equation.3">
                <p:embed/>
              </p:oleObj>
            </a:graphicData>
          </a:graphic>
        </p:graphicFrame>
      </p:grp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965383" y="1412776"/>
            <a:ext cx="22628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200" b="1" dirty="0" err="1">
                <a:solidFill>
                  <a:srgbClr val="660033"/>
                </a:solidFill>
              </a:rPr>
              <a:t>P</a:t>
            </a:r>
            <a:r>
              <a:rPr lang="it-IT" sz="1200" b="1" baseline="30000" dirty="0" err="1">
                <a:solidFill>
                  <a:srgbClr val="660033"/>
                </a:solidFill>
              </a:rPr>
              <a:t>*</a:t>
            </a:r>
            <a:r>
              <a:rPr lang="it-IT" sz="1200" b="1" baseline="-25000" dirty="0" err="1">
                <a:solidFill>
                  <a:srgbClr val="660033"/>
                </a:solidFill>
              </a:rPr>
              <a:t>K</a:t>
            </a:r>
            <a:r>
              <a:rPr lang="it-IT" sz="1200" b="1" baseline="-25000" dirty="0">
                <a:solidFill>
                  <a:srgbClr val="660033"/>
                </a:solidFill>
              </a:rPr>
              <a:t> </a:t>
            </a:r>
            <a:r>
              <a:rPr lang="it-IT" sz="1200" b="1" dirty="0"/>
              <a:t>= </a:t>
            </a:r>
            <a:r>
              <a:rPr lang="it-IT" sz="1200" b="1" dirty="0" smtClean="0"/>
              <a:t>4-mom </a:t>
            </a:r>
            <a:r>
              <a:rPr lang="it-IT" sz="1200" b="1" dirty="0" err="1" smtClean="0"/>
              <a:t>of</a:t>
            </a:r>
            <a:r>
              <a:rPr lang="it-IT" sz="1200" b="1" dirty="0" smtClean="0"/>
              <a:t> </a:t>
            </a:r>
            <a:r>
              <a:rPr lang="it-IT" sz="1200" b="1" dirty="0"/>
              <a:t>the K</a:t>
            </a:r>
            <a:r>
              <a:rPr lang="en-US" sz="1200" b="1" baseline="30000" dirty="0"/>
              <a:t>±</a:t>
            </a:r>
            <a:r>
              <a:rPr lang="it-IT" sz="1200" b="1" dirty="0"/>
              <a:t> </a:t>
            </a:r>
            <a:br>
              <a:rPr lang="it-IT" sz="1200" b="1" dirty="0"/>
            </a:br>
            <a:r>
              <a:rPr lang="it-IT" sz="1200" b="1" dirty="0" err="1">
                <a:solidFill>
                  <a:srgbClr val="660033"/>
                </a:solidFill>
              </a:rPr>
              <a:t>P</a:t>
            </a:r>
            <a:r>
              <a:rPr lang="it-IT" sz="1200" b="1" baseline="30000" dirty="0" err="1">
                <a:solidFill>
                  <a:srgbClr val="660033"/>
                </a:solidFill>
              </a:rPr>
              <a:t>*</a:t>
            </a:r>
            <a:r>
              <a:rPr lang="it-IT" sz="1200" b="1" baseline="-25000" dirty="0" err="1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it-IT" sz="1200" b="1" baseline="-25000" dirty="0">
                <a:solidFill>
                  <a:srgbClr val="660033"/>
                </a:solidFill>
                <a:latin typeface="Symbol" pitchFamily="18" charset="2"/>
              </a:rPr>
              <a:t> </a:t>
            </a:r>
            <a:r>
              <a:rPr lang="it-IT" sz="1200" b="1" dirty="0"/>
              <a:t>= </a:t>
            </a:r>
            <a:r>
              <a:rPr lang="it-IT" sz="1200" b="1" dirty="0" smtClean="0"/>
              <a:t>4-mom </a:t>
            </a:r>
            <a:r>
              <a:rPr lang="it-IT" sz="1200" b="1" dirty="0" err="1" smtClean="0"/>
              <a:t>of</a:t>
            </a:r>
            <a:r>
              <a:rPr lang="it-IT" sz="1200" b="1" dirty="0" smtClean="0"/>
              <a:t> </a:t>
            </a:r>
            <a:r>
              <a:rPr lang="it-IT" sz="1200" b="1" dirty="0"/>
              <a:t>the </a:t>
            </a:r>
            <a:r>
              <a:rPr lang="it-IT" sz="1200" b="1" dirty="0">
                <a:latin typeface="Symbol" pitchFamily="18" charset="2"/>
              </a:rPr>
              <a:t>p</a:t>
            </a:r>
            <a:r>
              <a:rPr lang="en-US" sz="1200" b="1" baseline="30000" dirty="0">
                <a:cs typeface="Times New Roman" pitchFamily="18" charset="0"/>
              </a:rPr>
              <a:t>±</a:t>
            </a:r>
            <a:r>
              <a:rPr lang="it-IT" sz="1200" b="1" dirty="0"/>
              <a:t> </a:t>
            </a:r>
            <a:br>
              <a:rPr lang="it-IT" sz="1200" b="1" dirty="0"/>
            </a:br>
            <a:r>
              <a:rPr lang="it-IT" sz="1200" b="1" dirty="0" err="1">
                <a:solidFill>
                  <a:srgbClr val="660033"/>
                </a:solidFill>
              </a:rPr>
              <a:t>P</a:t>
            </a:r>
            <a:r>
              <a:rPr lang="it-IT" sz="1200" b="1" baseline="30000" dirty="0" err="1">
                <a:solidFill>
                  <a:srgbClr val="660033"/>
                </a:solidFill>
              </a:rPr>
              <a:t>*</a:t>
            </a:r>
            <a:r>
              <a:rPr lang="it-IT" sz="1200" b="1" baseline="-25000" dirty="0" err="1">
                <a:solidFill>
                  <a:srgbClr val="660033"/>
                </a:solidFill>
                <a:latin typeface="Symbol" pitchFamily="18" charset="2"/>
              </a:rPr>
              <a:t>g</a:t>
            </a:r>
            <a:r>
              <a:rPr lang="it-IT" sz="1200" b="1" baseline="-25000" dirty="0">
                <a:solidFill>
                  <a:srgbClr val="660033"/>
                </a:solidFill>
                <a:latin typeface="Symbol" pitchFamily="18" charset="2"/>
              </a:rPr>
              <a:t>  </a:t>
            </a:r>
            <a:r>
              <a:rPr lang="it-IT" sz="1200" b="1" dirty="0"/>
              <a:t>= </a:t>
            </a:r>
            <a:r>
              <a:rPr lang="it-IT" sz="1200" b="1" dirty="0" smtClean="0"/>
              <a:t>4-mom </a:t>
            </a:r>
            <a:r>
              <a:rPr lang="it-IT" sz="1200" b="1" dirty="0" err="1"/>
              <a:t>of</a:t>
            </a:r>
            <a:r>
              <a:rPr lang="it-IT" sz="1200" b="1" dirty="0"/>
              <a:t> the radiative </a:t>
            </a:r>
            <a:r>
              <a:rPr lang="it-IT" sz="1200" b="1" dirty="0">
                <a:latin typeface="Symbol" pitchFamily="18" charset="2"/>
              </a:rPr>
              <a:t>g</a:t>
            </a:r>
          </a:p>
        </p:txBody>
      </p:sp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6228184" y="908720"/>
          <a:ext cx="2853184" cy="1080120"/>
        </p:xfrm>
        <a:graphic>
          <a:graphicData uri="http://schemas.openxmlformats.org/presentationml/2006/ole">
            <p:oleObj spid="_x0000_s1028" name="Equation" r:id="rId5" imgW="1409400" imgH="469800" progId="Equation.3">
              <p:embed/>
            </p:oleObj>
          </a:graphicData>
        </a:graphic>
      </p:graphicFrame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79388" y="2084338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Differential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rate: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851920" y="1076226"/>
            <a:ext cx="182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latin typeface="Arial" pitchFamily="34" charset="0"/>
              </a:rPr>
              <a:t>Lorentz invariant</a:t>
            </a:r>
          </a:p>
        </p:txBody>
      </p:sp>
      <p:sp>
        <p:nvSpPr>
          <p:cNvPr id="34" name="Freccia a destra 33"/>
          <p:cNvSpPr/>
          <p:nvPr/>
        </p:nvSpPr>
        <p:spPr>
          <a:xfrm>
            <a:off x="5724128" y="1116000"/>
            <a:ext cx="360040" cy="288032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5496" y="3717032"/>
            <a:ext cx="8964488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0000FF"/>
                </a:solidFill>
              </a:rPr>
              <a:t>IB</a:t>
            </a:r>
            <a:r>
              <a:rPr lang="en-GB" b="1" dirty="0"/>
              <a:t> </a:t>
            </a:r>
            <a:r>
              <a:rPr lang="en-GB" dirty="0"/>
              <a:t>can be </a:t>
            </a:r>
            <a:r>
              <a:rPr lang="en-GB" dirty="0" smtClean="0"/>
              <a:t>predicted from </a:t>
            </a:r>
            <a:r>
              <a:rPr lang="en-GB" dirty="0" smtClean="0">
                <a:solidFill>
                  <a:srgbClr val="0000FF"/>
                </a:solidFill>
              </a:rPr>
              <a:t>BR(</a:t>
            </a:r>
            <a:r>
              <a:rPr lang="en-GB" dirty="0" smtClean="0">
                <a:solidFill>
                  <a:srgbClr val="0000FF"/>
                </a:solidFill>
                <a:latin typeface="Symbol" pitchFamily="-111" charset="2"/>
              </a:rPr>
              <a:t>p</a:t>
            </a:r>
            <a:r>
              <a:rPr lang="en-US" b="1" baseline="30000" dirty="0" smtClean="0">
                <a:solidFill>
                  <a:srgbClr val="800080"/>
                </a:solidFill>
                <a:sym typeface="Symbol" pitchFamily="18" charset="2"/>
              </a:rPr>
              <a:t> </a:t>
            </a:r>
            <a:r>
              <a:rPr lang="en-US" b="1" baseline="30000" dirty="0" smtClean="0">
                <a:solidFill>
                  <a:srgbClr val="0033CC"/>
                </a:solidFill>
                <a:sym typeface="Symbol" pitchFamily="18" charset="2"/>
              </a:rPr>
              <a:t> </a:t>
            </a:r>
            <a:r>
              <a:rPr lang="en-GB" dirty="0" smtClean="0">
                <a:solidFill>
                  <a:srgbClr val="0000FF"/>
                </a:solidFill>
                <a:latin typeface="Symbol" pitchFamily="-111" charset="2"/>
              </a:rPr>
              <a:t>p</a:t>
            </a:r>
            <a:r>
              <a:rPr lang="en-GB" baseline="30000" dirty="0" smtClean="0">
                <a:solidFill>
                  <a:srgbClr val="0000FF"/>
                </a:solidFill>
                <a:latin typeface="Symbol" pitchFamily="-111" charset="2"/>
              </a:rPr>
              <a:t>0</a:t>
            </a:r>
            <a:r>
              <a:rPr lang="en-GB" dirty="0" smtClean="0">
                <a:solidFill>
                  <a:srgbClr val="0000FF"/>
                </a:solidFill>
              </a:rPr>
              <a:t>) + QED</a:t>
            </a:r>
            <a:r>
              <a:rPr lang="en-GB" dirty="0" smtClean="0"/>
              <a:t> corrections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lang="en-GB" dirty="0"/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008000"/>
                </a:solidFill>
              </a:rPr>
              <a:t>DE O(p</a:t>
            </a:r>
            <a:r>
              <a:rPr lang="en-GB" b="1" baseline="30000" dirty="0">
                <a:solidFill>
                  <a:srgbClr val="008000"/>
                </a:solidFill>
              </a:rPr>
              <a:t>4</a:t>
            </a:r>
            <a:r>
              <a:rPr lang="en-GB" b="1" dirty="0">
                <a:solidFill>
                  <a:srgbClr val="008000"/>
                </a:solidFill>
              </a:rPr>
              <a:t>) </a:t>
            </a:r>
            <a:r>
              <a:rPr lang="en-GB" dirty="0"/>
              <a:t>contribution </a:t>
            </a:r>
            <a:r>
              <a:rPr lang="en-GB" dirty="0" smtClean="0"/>
              <a:t>terms (cannot be predicted in model independent way in </a:t>
            </a:r>
            <a:r>
              <a:rPr lang="en-GB" dirty="0" err="1" smtClean="0"/>
              <a:t>ChPT</a:t>
            </a:r>
            <a:r>
              <a:rPr lang="en-GB" dirty="0" smtClean="0"/>
              <a:t>)</a:t>
            </a:r>
            <a:endParaRPr lang="en-GB" dirty="0"/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X</a:t>
            </a:r>
            <a:r>
              <a:rPr lang="en-GB" baseline="-25000" dirty="0" smtClean="0">
                <a:solidFill>
                  <a:srgbClr val="008000"/>
                </a:solidFill>
              </a:rPr>
              <a:t>M</a:t>
            </a:r>
            <a:r>
              <a:rPr lang="en-GB" dirty="0" smtClean="0">
                <a:solidFill>
                  <a:srgbClr val="008000"/>
                </a:solidFill>
              </a:rPr>
              <a:t> magnetic: </a:t>
            </a:r>
            <a:r>
              <a:rPr lang="en-GB" dirty="0" smtClean="0"/>
              <a:t> two </a:t>
            </a:r>
            <a:r>
              <a:rPr lang="en-GB" dirty="0"/>
              <a:t>contributions by </a:t>
            </a:r>
            <a:r>
              <a:rPr lang="en-GB" dirty="0" err="1">
                <a:solidFill>
                  <a:srgbClr val="008000"/>
                </a:solidFill>
              </a:rPr>
              <a:t>chiral</a:t>
            </a:r>
            <a:r>
              <a:rPr lang="en-GB" dirty="0">
                <a:solidFill>
                  <a:srgbClr val="008000"/>
                </a:solidFill>
              </a:rPr>
              <a:t> anomaly</a:t>
            </a:r>
          </a:p>
          <a:p>
            <a:pPr marL="723900" lvl="2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8000"/>
                </a:solidFill>
              </a:rPr>
              <a:t> Reducible</a:t>
            </a:r>
            <a:r>
              <a:rPr lang="en-GB" dirty="0"/>
              <a:t>: </a:t>
            </a:r>
            <a:r>
              <a:rPr lang="en-GB" dirty="0" smtClean="0"/>
              <a:t>calculated </a:t>
            </a:r>
            <a:r>
              <a:rPr lang="en-GB" dirty="0">
                <a:solidFill>
                  <a:srgbClr val="008000"/>
                </a:solidFill>
              </a:rPr>
              <a:t>using WZW functional  (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baseline="-25000" dirty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~</a:t>
            </a:r>
            <a:r>
              <a:rPr lang="en-US" dirty="0" smtClean="0">
                <a:solidFill>
                  <a:srgbClr val="008000"/>
                </a:solidFill>
              </a:rPr>
              <a:t>270 </a:t>
            </a:r>
            <a:r>
              <a:rPr lang="en-US" dirty="0">
                <a:solidFill>
                  <a:srgbClr val="008000"/>
                </a:solidFill>
              </a:rPr>
              <a:t>GeV</a:t>
            </a:r>
            <a:r>
              <a:rPr lang="en-US" baseline="30000" dirty="0">
                <a:solidFill>
                  <a:srgbClr val="008000"/>
                </a:solidFill>
              </a:rPr>
              <a:t>-4</a:t>
            </a:r>
            <a:r>
              <a:rPr lang="en-US" dirty="0">
                <a:solidFill>
                  <a:srgbClr val="008000"/>
                </a:solidFill>
              </a:rPr>
              <a:t>)</a:t>
            </a:r>
            <a:endParaRPr lang="en-GB" dirty="0">
              <a:solidFill>
                <a:srgbClr val="008000"/>
              </a:solidFill>
            </a:endParaRPr>
          </a:p>
          <a:p>
            <a:pPr marL="723900" lvl="2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8000"/>
                </a:solidFill>
              </a:rPr>
              <a:t> Direct: </a:t>
            </a:r>
            <a:r>
              <a:rPr lang="en-GB" dirty="0" smtClean="0">
                <a:solidFill>
                  <a:srgbClr val="008000"/>
                </a:solidFill>
              </a:rPr>
              <a:t>      </a:t>
            </a:r>
            <a:r>
              <a:rPr lang="en-GB" dirty="0" smtClean="0"/>
              <a:t>small contribution, not model independent</a:t>
            </a:r>
            <a:endParaRPr lang="en-GB" dirty="0"/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8000"/>
                </a:solidFill>
              </a:rPr>
              <a:t>X</a:t>
            </a:r>
            <a:r>
              <a:rPr lang="en-GB" baseline="-25000" dirty="0">
                <a:solidFill>
                  <a:srgbClr val="008000"/>
                </a:solidFill>
              </a:rPr>
              <a:t>E </a:t>
            </a:r>
            <a:r>
              <a:rPr lang="en-GB" dirty="0" smtClean="0">
                <a:solidFill>
                  <a:srgbClr val="008000"/>
                </a:solidFill>
              </a:rPr>
              <a:t> electric:     </a:t>
            </a:r>
            <a:r>
              <a:rPr lang="en-GB" dirty="0" smtClean="0"/>
              <a:t>no </a:t>
            </a:r>
            <a:r>
              <a:rPr lang="en-GB" dirty="0"/>
              <a:t>prediction in </a:t>
            </a:r>
            <a:r>
              <a:rPr lang="en-GB" dirty="0" err="1"/>
              <a:t>ChPT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339933"/>
                </a:solidFill>
              </a:rPr>
              <a:t>depends </a:t>
            </a:r>
            <a:r>
              <a:rPr lang="en-GB" dirty="0">
                <a:solidFill>
                  <a:srgbClr val="339933"/>
                </a:solidFill>
              </a:rPr>
              <a:t>on unknown </a:t>
            </a:r>
            <a:r>
              <a:rPr lang="en-GB" dirty="0" smtClean="0">
                <a:solidFill>
                  <a:srgbClr val="339933"/>
                </a:solidFill>
              </a:rPr>
              <a:t>constants</a:t>
            </a:r>
            <a:r>
              <a:rPr lang="en-GB" dirty="0" smtClean="0"/>
              <a:t>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en-GB" dirty="0"/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INT</a:t>
            </a:r>
            <a:r>
              <a:rPr lang="en-GB" dirty="0"/>
              <a:t> arises </a:t>
            </a:r>
            <a:r>
              <a:rPr lang="en-GB" dirty="0" smtClean="0"/>
              <a:t>from </a:t>
            </a:r>
            <a:r>
              <a:rPr lang="en-GB" dirty="0"/>
              <a:t>interference of </a:t>
            </a:r>
            <a:r>
              <a:rPr lang="en-GB" dirty="0">
                <a:solidFill>
                  <a:srgbClr val="0000FF"/>
                </a:solidFill>
              </a:rPr>
              <a:t>IB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339933"/>
                </a:solidFill>
              </a:rPr>
              <a:t>DE X</a:t>
            </a:r>
            <a:r>
              <a:rPr lang="en-GB" baseline="-25000" dirty="0" smtClean="0">
                <a:solidFill>
                  <a:srgbClr val="339933"/>
                </a:solidFill>
              </a:rPr>
              <a:t>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009999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 distributions for IB, DE, INT</a:t>
            </a:r>
            <a:endParaRPr lang="it-IT" sz="3600" b="1" dirty="0">
              <a:solidFill>
                <a:schemeClr val="bg1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23528" y="1484784"/>
            <a:ext cx="8485932" cy="3240360"/>
            <a:chOff x="1835150" y="4513263"/>
            <a:chExt cx="7189788" cy="2011362"/>
          </a:xfrm>
        </p:grpSpPr>
        <p:grpSp>
          <p:nvGrpSpPr>
            <p:cNvPr id="7" name="Group 25"/>
            <p:cNvGrpSpPr>
              <a:grpSpLocks noChangeAspect="1"/>
            </p:cNvGrpSpPr>
            <p:nvPr/>
          </p:nvGrpSpPr>
          <p:grpSpPr bwMode="auto">
            <a:xfrm>
              <a:off x="1835150" y="4513263"/>
              <a:ext cx="7189786" cy="2011362"/>
              <a:chOff x="22" y="618"/>
              <a:chExt cx="5711" cy="1822"/>
            </a:xfrm>
          </p:grpSpPr>
          <p:pic>
            <p:nvPicPr>
              <p:cNvPr id="11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" y="618"/>
                <a:ext cx="1875" cy="1813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7" y="618"/>
                <a:ext cx="1875" cy="1813"/>
              </a:xfrm>
              <a:prstGeom prst="rect">
                <a:avLst/>
              </a:prstGeom>
              <a:noFill/>
              <a:ln w="9525" algn="ctr">
                <a:solidFill>
                  <a:srgbClr val="00FF00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8" y="626"/>
                <a:ext cx="1895" cy="1814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3573463" y="4581525"/>
              <a:ext cx="422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333399"/>
                  </a:solidFill>
                  <a:latin typeface="Tahoma" pitchFamily="34" charset="0"/>
                </a:rPr>
                <a:t>IB</a:t>
              </a:r>
              <a:endParaRPr lang="en-US" sz="1600" b="1">
                <a:solidFill>
                  <a:srgbClr val="333399"/>
                </a:solidFill>
                <a:latin typeface="Tahoma" pitchFamily="34" charset="0"/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4500563" y="4581525"/>
              <a:ext cx="8461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99FF33"/>
                  </a:solidFill>
                  <a:latin typeface="Tahoma" pitchFamily="34" charset="0"/>
                </a:rPr>
                <a:t>30xDE</a:t>
              </a:r>
              <a:endParaRPr lang="en-US" sz="1600" b="1">
                <a:solidFill>
                  <a:srgbClr val="99FF33"/>
                </a:solidFill>
                <a:latin typeface="Tahoma" pitchFamily="34" charset="0"/>
              </a:endParaRPr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8018463" y="4581525"/>
              <a:ext cx="946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FF3300"/>
                  </a:solidFill>
                  <a:latin typeface="Tahoma" pitchFamily="34" charset="0"/>
                </a:rPr>
                <a:t>30xINT</a:t>
              </a:r>
              <a:endParaRPr lang="en-US" sz="16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0130" y="4869160"/>
            <a:ext cx="8642350" cy="133882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140075" algn="l"/>
              </a:tabLst>
            </a:pPr>
            <a:r>
              <a:rPr lang="it-IT" b="1" dirty="0" err="1" smtClean="0">
                <a:solidFill>
                  <a:srgbClr val="000099"/>
                </a:solidFill>
              </a:rPr>
              <a:t>Inner</a:t>
            </a:r>
            <a:r>
              <a:rPr lang="it-IT" b="1" dirty="0" smtClean="0">
                <a:solidFill>
                  <a:srgbClr val="000099"/>
                </a:solidFill>
              </a:rPr>
              <a:t> </a:t>
            </a:r>
            <a:r>
              <a:rPr lang="it-IT" b="1" dirty="0" err="1" smtClean="0">
                <a:solidFill>
                  <a:srgbClr val="000099"/>
                </a:solidFill>
              </a:rPr>
              <a:t>Bremsstrahlung</a:t>
            </a:r>
            <a:r>
              <a:rPr lang="it-IT" b="1" dirty="0" smtClean="0">
                <a:solidFill>
                  <a:srgbClr val="000099"/>
                </a:solidFill>
              </a:rPr>
              <a:t>(IB)	:  BR = (2.75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±0.15)·10</a:t>
            </a:r>
            <a: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  <a:t>-4  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PDG (55&lt;T</a:t>
            </a:r>
            <a: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  <a:t>*</a:t>
            </a:r>
            <a:r>
              <a:rPr lang="el-GR" b="1" baseline="-25000" dirty="0" smtClean="0">
                <a:solidFill>
                  <a:srgbClr val="000099"/>
                </a:solidFill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&lt;90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MeV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)</a:t>
            </a:r>
            <a: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  <a:t>     </a:t>
            </a:r>
            <a:br>
              <a:rPr lang="en-US" b="1" baseline="30000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it-IT" b="1" dirty="0" err="1" smtClean="0">
                <a:solidFill>
                  <a:srgbClr val="339933"/>
                </a:solidFill>
              </a:rPr>
              <a:t>Direct</a:t>
            </a:r>
            <a:r>
              <a:rPr lang="it-IT" b="1" dirty="0" smtClean="0">
                <a:solidFill>
                  <a:srgbClr val="339933"/>
                </a:solidFill>
              </a:rPr>
              <a:t> </a:t>
            </a:r>
            <a:r>
              <a:rPr lang="it-IT" b="1" dirty="0" err="1" smtClean="0">
                <a:solidFill>
                  <a:srgbClr val="339933"/>
                </a:solidFill>
              </a:rPr>
              <a:t>Emission</a:t>
            </a:r>
            <a:r>
              <a:rPr lang="it-IT" b="1" dirty="0" smtClean="0">
                <a:solidFill>
                  <a:srgbClr val="339933"/>
                </a:solidFill>
              </a:rPr>
              <a:t> (DE)	:  BR = (4.3</a:t>
            </a:r>
            <a:r>
              <a:rPr lang="en-US" b="1" dirty="0" smtClean="0">
                <a:solidFill>
                  <a:srgbClr val="339933"/>
                </a:solidFill>
                <a:cs typeface="Times New Roman" pitchFamily="18" charset="0"/>
              </a:rPr>
              <a:t>±0.7</a:t>
            </a:r>
            <a:r>
              <a:rPr lang="it-IT" b="1" dirty="0" smtClean="0">
                <a:solidFill>
                  <a:srgbClr val="339933"/>
                </a:solidFill>
              </a:rPr>
              <a:t>)</a:t>
            </a:r>
            <a:r>
              <a:rPr lang="en-US" b="1" dirty="0" smtClean="0">
                <a:solidFill>
                  <a:srgbClr val="339933"/>
                </a:solidFill>
                <a:cs typeface="Times New Roman" pitchFamily="18" charset="0"/>
              </a:rPr>
              <a:t>·10</a:t>
            </a:r>
            <a:r>
              <a:rPr lang="en-US" b="1" baseline="30000" dirty="0" smtClean="0">
                <a:solidFill>
                  <a:srgbClr val="339933"/>
                </a:solidFill>
                <a:cs typeface="Times New Roman" pitchFamily="18" charset="0"/>
              </a:rPr>
              <a:t>-6        </a:t>
            </a:r>
            <a:r>
              <a:rPr lang="en-US" b="1" dirty="0" smtClean="0">
                <a:solidFill>
                  <a:srgbClr val="339933"/>
                </a:solidFill>
                <a:cs typeface="Times New Roman" pitchFamily="18" charset="0"/>
              </a:rPr>
              <a:t>PDG</a:t>
            </a:r>
            <a:r>
              <a:rPr lang="en-US" b="1" baseline="30000" dirty="0" smtClean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39933"/>
                </a:solidFill>
              </a:rPr>
              <a:t>(55&lt;T</a:t>
            </a:r>
            <a:r>
              <a:rPr lang="en-US" b="1" baseline="30000" dirty="0" smtClean="0">
                <a:solidFill>
                  <a:srgbClr val="339933"/>
                </a:solidFill>
              </a:rPr>
              <a:t>*</a:t>
            </a:r>
            <a:r>
              <a:rPr lang="el-GR" b="1" baseline="-25000" dirty="0" smtClean="0">
                <a:solidFill>
                  <a:srgbClr val="339933"/>
                </a:solidFill>
                <a:cs typeface="Times New Roman" pitchFamily="18" charset="0"/>
              </a:rPr>
              <a:t>π</a:t>
            </a:r>
            <a:r>
              <a:rPr lang="en-US" b="1" dirty="0" smtClean="0">
                <a:solidFill>
                  <a:srgbClr val="339933"/>
                </a:solidFill>
              </a:rPr>
              <a:t>&lt;90 </a:t>
            </a:r>
            <a:r>
              <a:rPr lang="en-US" b="1" dirty="0" err="1" smtClean="0">
                <a:solidFill>
                  <a:srgbClr val="339933"/>
                </a:solidFill>
              </a:rPr>
              <a:t>MeV</a:t>
            </a:r>
            <a:r>
              <a:rPr lang="en-US" b="1" dirty="0" smtClean="0">
                <a:solidFill>
                  <a:srgbClr val="339933"/>
                </a:solidFill>
              </a:rPr>
              <a:t>)</a:t>
            </a:r>
            <a:r>
              <a:rPr lang="en-US" b="1" baseline="30000" dirty="0" smtClean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339933"/>
                </a:solidFill>
              </a:rPr>
              <a:t/>
            </a:r>
            <a:br>
              <a:rPr lang="it-IT" b="1" dirty="0" smtClean="0">
                <a:solidFill>
                  <a:srgbClr val="339933"/>
                </a:solidFill>
              </a:rPr>
            </a:br>
            <a:r>
              <a:rPr lang="it-IT" b="1" dirty="0" err="1" smtClean="0">
                <a:solidFill>
                  <a:srgbClr val="FF3300"/>
                </a:solidFill>
              </a:rPr>
              <a:t>Interference</a:t>
            </a:r>
            <a:r>
              <a:rPr lang="it-IT" b="1" dirty="0" smtClean="0">
                <a:solidFill>
                  <a:srgbClr val="FF3300"/>
                </a:solidFill>
              </a:rPr>
              <a:t> (INT)	:  </a:t>
            </a:r>
            <a:r>
              <a:rPr lang="it-IT" b="1" dirty="0" err="1" smtClean="0">
                <a:solidFill>
                  <a:srgbClr val="FF3300"/>
                </a:solidFill>
              </a:rPr>
              <a:t>not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yet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measured</a:t>
            </a:r>
          </a:p>
          <a:p>
            <a:pPr algn="r">
              <a:spcBef>
                <a:spcPct val="50000"/>
              </a:spcBef>
              <a:tabLst>
                <a:tab pos="3140075" algn="l"/>
              </a:tabLst>
            </a:pPr>
            <a:r>
              <a:rPr lang="en-GB" sz="1600" dirty="0" smtClean="0"/>
              <a:t>T</a:t>
            </a:r>
            <a:r>
              <a:rPr lang="en-GB" sz="1600" baseline="30000" dirty="0" smtClean="0"/>
              <a:t>∗</a:t>
            </a:r>
            <a:r>
              <a:rPr lang="en-GB" sz="1600" dirty="0" smtClean="0"/>
              <a:t> </a:t>
            </a:r>
            <a:r>
              <a:rPr lang="en-GB" sz="1600" baseline="-25000" dirty="0" smtClean="0"/>
              <a:t>π</a:t>
            </a:r>
            <a:r>
              <a:rPr lang="en-GB" sz="1600" dirty="0" smtClean="0"/>
              <a:t> : kinetic energy of the charged </a:t>
            </a:r>
            <a:r>
              <a:rPr lang="en-GB" sz="1600" dirty="0" err="1" smtClean="0"/>
              <a:t>Pion</a:t>
            </a:r>
            <a:r>
              <a:rPr lang="en-GB" sz="1600" dirty="0" smtClean="0"/>
              <a:t> in the </a:t>
            </a:r>
            <a:r>
              <a:rPr lang="en-GB" sz="1600" dirty="0" err="1" smtClean="0"/>
              <a:t>Kaon</a:t>
            </a:r>
            <a:r>
              <a:rPr lang="en-GB" sz="1600" dirty="0" smtClean="0"/>
              <a:t> </a:t>
            </a:r>
            <a:r>
              <a:rPr lang="en-GB" sz="1600" dirty="0" err="1" smtClean="0"/>
              <a:t>cms</a:t>
            </a:r>
            <a:endParaRPr lang="en-GB" sz="1600" dirty="0" smtClean="0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67544" y="980728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1"/>
                </a:solidFill>
              </a:rPr>
              <a:t>Very </a:t>
            </a:r>
            <a:r>
              <a:rPr lang="en-US" sz="2400" b="1" dirty="0" smtClean="0">
                <a:solidFill>
                  <a:schemeClr val="tx1"/>
                </a:solidFill>
              </a:rPr>
              <a:t>different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distributions</a:t>
            </a:r>
            <a:r>
              <a:rPr lang="en-US" sz="2400" b="1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HQ&amp;L10, LNF 11-15 October,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Monica Pepe - INFN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4800" y="0"/>
            <a:ext cx="7308000" cy="720000"/>
          </a:xfrm>
          <a:prstGeom prst="rect">
            <a:avLst/>
          </a:prstGeom>
          <a:solidFill>
            <a:srgbClr val="009999"/>
          </a:solidFill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NA48/2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 measurement of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l-GR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decay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28" t="6864" r="5156" b="4417"/>
          <a:stretch>
            <a:fillRect/>
          </a:stretch>
        </p:blipFill>
        <p:spPr bwMode="auto">
          <a:xfrm>
            <a:off x="4427533" y="1439162"/>
            <a:ext cx="4680971" cy="41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496" y="692696"/>
            <a:ext cx="46085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S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imultaneous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K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and K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beams: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possibility to study CP violating effects</a:t>
            </a:r>
          </a:p>
          <a:p>
            <a:pPr lvl="0" eaLnBrk="0" hangingPunct="0">
              <a:buClr>
                <a:srgbClr val="0000CC"/>
              </a:buClr>
              <a:buSzPct val="100000"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Larger T</a:t>
            </a:r>
            <a:r>
              <a:rPr kumimoji="0" lang="en-US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  <a:r>
              <a:rPr kumimoji="0" lang="el-GR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π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region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in the low energy part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(0 &lt; T*</a:t>
            </a:r>
            <a:r>
              <a:rPr kumimoji="0" lang="el-GR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π</a:t>
            </a:r>
            <a:r>
              <a:rPr kumimoji="0" lang="fr-CH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&lt; 80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MeV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)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lang="en-US" kern="0" dirty="0" smtClean="0">
              <a:solidFill>
                <a:srgbClr val="333399"/>
              </a:solidFill>
            </a:endParaRPr>
          </a:p>
          <a:p>
            <a:pPr lvl="0" eaLnBrk="0" hangingPunct="0">
              <a:buClr>
                <a:srgbClr val="0000CC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lang="en-US" b="1" kern="0" noProof="0" dirty="0" smtClean="0">
                <a:solidFill>
                  <a:srgbClr val="FF0000"/>
                </a:solidFill>
              </a:rPr>
              <a:t>B</a:t>
            </a:r>
            <a:r>
              <a:rPr lang="en-US" b="1" kern="0" dirty="0" err="1" smtClean="0">
                <a:solidFill>
                  <a:srgbClr val="FF0000"/>
                </a:solidFill>
              </a:rPr>
              <a:t>ackground</a:t>
            </a:r>
            <a:r>
              <a:rPr lang="en-US" b="1" kern="0" dirty="0" smtClean="0">
                <a:solidFill>
                  <a:srgbClr val="FF0000"/>
                </a:solidFill>
              </a:rPr>
              <a:t> contribution &lt;1% </a:t>
            </a:r>
            <a:r>
              <a:rPr lang="en-US" b="1" kern="0" dirty="0" err="1" smtClean="0">
                <a:solidFill>
                  <a:srgbClr val="FF0000"/>
                </a:solidFill>
              </a:rPr>
              <a:t>wrt</a:t>
            </a:r>
            <a:r>
              <a:rPr lang="en-US" b="1" kern="0" dirty="0" smtClean="0">
                <a:solidFill>
                  <a:srgbClr val="FF0000"/>
                </a:solidFill>
              </a:rPr>
              <a:t> DE</a:t>
            </a:r>
            <a:endParaRPr lang="en-US" b="1" kern="0" baseline="30000" dirty="0" smtClean="0">
              <a:solidFill>
                <a:srgbClr val="FF0000"/>
              </a:solidFill>
            </a:endParaRPr>
          </a:p>
          <a:p>
            <a:pPr lvl="0" eaLnBrk="0" hangingPunct="0">
              <a:buClr>
                <a:srgbClr val="0000CC"/>
              </a:buClr>
              <a:buSzPct val="100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mainly K</a:t>
            </a:r>
            <a:r>
              <a:rPr lang="en-US" kern="0" baseline="30000" dirty="0" smtClean="0">
                <a:solidFill>
                  <a:srgbClr val="333399"/>
                </a:solidFill>
                <a:cs typeface="Arial" pitchFamily="34" charset="0"/>
              </a:rPr>
              <a:t>± </a:t>
            </a:r>
            <a:r>
              <a:rPr lang="en-US" kern="0" dirty="0" smtClean="0">
                <a:solidFill>
                  <a:srgbClr val="333399"/>
                </a:solidFill>
                <a:cs typeface="Arial" pitchFamily="34" charset="0"/>
              </a:rPr>
              <a:t>→ </a:t>
            </a:r>
            <a:r>
              <a:rPr lang="el-GR" kern="0" dirty="0" smtClean="0">
                <a:solidFill>
                  <a:srgbClr val="333399"/>
                </a:solidFill>
                <a:cs typeface="Times New Roman" pitchFamily="18" charset="0"/>
              </a:rPr>
              <a:t>π</a:t>
            </a:r>
            <a:r>
              <a:rPr lang="en-US" kern="0" baseline="30000" dirty="0" smtClean="0">
                <a:solidFill>
                  <a:srgbClr val="333399"/>
                </a:solidFill>
                <a:cs typeface="Arial" pitchFamily="34" charset="0"/>
              </a:rPr>
              <a:t>±</a:t>
            </a:r>
            <a:r>
              <a:rPr lang="el-GR" kern="0" dirty="0" smtClean="0">
                <a:solidFill>
                  <a:srgbClr val="333399"/>
                </a:solidFill>
                <a:cs typeface="Times New Roman" pitchFamily="18" charset="0"/>
              </a:rPr>
              <a:t>π</a:t>
            </a:r>
            <a:r>
              <a:rPr lang="en-US" kern="0" baseline="30000" dirty="0" smtClean="0">
                <a:solidFill>
                  <a:srgbClr val="333399"/>
                </a:solidFill>
                <a:cs typeface="Times New Roman" pitchFamily="18" charset="0"/>
              </a:rPr>
              <a:t>0</a:t>
            </a:r>
            <a:r>
              <a:rPr lang="el-GR" kern="0" dirty="0" smtClean="0">
                <a:solidFill>
                  <a:srgbClr val="333399"/>
                </a:solidFill>
                <a:cs typeface="Times New Roman" pitchFamily="18" charset="0"/>
              </a:rPr>
              <a:t>π</a:t>
            </a:r>
            <a:r>
              <a:rPr lang="en-US" kern="0" baseline="30000" dirty="0" smtClean="0">
                <a:solidFill>
                  <a:srgbClr val="333399"/>
                </a:solidFill>
                <a:cs typeface="Times New Roman" pitchFamily="18" charset="0"/>
              </a:rPr>
              <a:t>0 </a:t>
            </a:r>
            <a:r>
              <a:rPr lang="en-US" kern="0" dirty="0" smtClean="0">
                <a:solidFill>
                  <a:srgbClr val="333399"/>
                </a:solidFill>
                <a:cs typeface="Times New Roman" pitchFamily="18" charset="0"/>
              </a:rPr>
              <a:t>                                 (accidentals &lt; </a:t>
            </a:r>
            <a:r>
              <a:rPr lang="en-US" kern="0" dirty="0" smtClean="0">
                <a:solidFill>
                  <a:srgbClr val="333399"/>
                </a:solidFill>
              </a:rPr>
              <a:t>5x10</a:t>
            </a:r>
            <a:r>
              <a:rPr lang="en-US" kern="0" baseline="30000" dirty="0" smtClean="0">
                <a:solidFill>
                  <a:srgbClr val="333399"/>
                </a:solidFill>
              </a:rPr>
              <a:t>-3</a:t>
            </a:r>
            <a:r>
              <a:rPr lang="en-US" kern="0" dirty="0" smtClean="0">
                <a:solidFill>
                  <a:srgbClr val="333399"/>
                </a:solidFill>
              </a:rPr>
              <a:t> </a:t>
            </a:r>
            <a:r>
              <a:rPr lang="en-US" kern="0" dirty="0" err="1" smtClean="0">
                <a:solidFill>
                  <a:srgbClr val="333399"/>
                </a:solidFill>
              </a:rPr>
              <a:t>wrt</a:t>
            </a:r>
            <a:r>
              <a:rPr lang="en-US" kern="0" dirty="0" smtClean="0">
                <a:solidFill>
                  <a:srgbClr val="333399"/>
                </a:solidFill>
              </a:rPr>
              <a:t> DE, </a:t>
            </a:r>
            <a:r>
              <a:rPr lang="en-US" kern="0" dirty="0" err="1" smtClean="0">
                <a:solidFill>
                  <a:srgbClr val="333399"/>
                </a:solidFill>
              </a:rPr>
              <a:t>mistagged</a:t>
            </a:r>
            <a:r>
              <a:rPr lang="en-US" kern="0" dirty="0" smtClean="0">
                <a:solidFill>
                  <a:srgbClr val="333399"/>
                </a:solidFill>
              </a:rPr>
              <a:t> &lt; 10</a:t>
            </a:r>
            <a:r>
              <a:rPr lang="en-US" kern="0" baseline="30000" dirty="0" smtClean="0">
                <a:solidFill>
                  <a:srgbClr val="333399"/>
                </a:solidFill>
              </a:rPr>
              <a:t>-3 </a:t>
            </a:r>
            <a:r>
              <a:rPr lang="en-US" kern="0" dirty="0" smtClean="0">
                <a:solidFill>
                  <a:srgbClr val="333399"/>
                </a:solidFill>
              </a:rPr>
              <a:t>)</a:t>
            </a:r>
            <a:endParaRPr kumimoji="0" lang="en-US" b="1" i="0" u="none" strike="noStrike" kern="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kumimoji="0" lang="el-GR" b="1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Order &lt;‰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mistagging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probability</a:t>
            </a:r>
            <a:r>
              <a:rPr lang="en-US" kern="0" noProof="0" dirty="0" smtClean="0">
                <a:solidFill>
                  <a:srgbClr val="FF0000"/>
                </a:solidFill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for IB, DE and INT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kern="0" dirty="0" smtClean="0">
              <a:solidFill>
                <a:srgbClr val="333399"/>
              </a:solidFill>
            </a:endParaRPr>
          </a:p>
          <a:p>
            <a:pPr lvl="0" eaLnBrk="0" hangingPunct="0">
              <a:buClr>
                <a:srgbClr val="0000CC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W resolution better than 1%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  <a:p>
            <a:pPr lvl="0" eaLnBrk="0" hangingPunct="0">
              <a:buClr>
                <a:srgbClr val="0000CC"/>
              </a:buClr>
              <a:buSzPct val="100000"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  <a:p>
            <a:pPr eaLnBrk="0" hangingPunct="0">
              <a:buSzPct val="100000"/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333399"/>
                </a:solidFill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Fit </a:t>
            </a:r>
            <a:r>
              <a:rPr lang="en-US" kern="0" dirty="0" smtClean="0">
                <a:solidFill>
                  <a:srgbClr val="333399"/>
                </a:solidFill>
              </a:rPr>
              <a:t>performed with both </a:t>
            </a:r>
            <a:r>
              <a:rPr lang="en-US" dirty="0" smtClean="0">
                <a:solidFill>
                  <a:srgbClr val="333399"/>
                </a:solidFill>
              </a:rPr>
              <a:t>likelihood and</a:t>
            </a:r>
            <a:r>
              <a:rPr lang="en-US" kern="0" dirty="0" smtClean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polynomial techniques</a:t>
            </a:r>
            <a:endParaRPr lang="en-US" b="1" kern="0" dirty="0" smtClean="0">
              <a:solidFill>
                <a:srgbClr val="333399"/>
              </a:solidFill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3111</Words>
  <Application>Microsoft Office PowerPoint</Application>
  <PresentationFormat>Presentazione su schermo (4:3)</PresentationFormat>
  <Paragraphs>548</Paragraphs>
  <Slides>32</Slides>
  <Notes>2</Notes>
  <HiddenSlides>9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Tema di Office</vt:lpstr>
      <vt:lpstr>Equation</vt:lpstr>
      <vt:lpstr>Équation</vt:lpstr>
      <vt:lpstr>Equazione</vt:lpstr>
      <vt:lpstr>Microsoft Equation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  The NA48/NA62 experiment</vt:lpstr>
      <vt:lpstr>Experimental status of BR(DE) </vt:lpstr>
      <vt:lpstr>Enlarged T*p region</vt:lpstr>
      <vt:lpstr>Reconstruction and backgrounds</vt:lpstr>
      <vt:lpstr>Mistagging self background to DE</vt:lpstr>
      <vt:lpstr>Diapositiva 30</vt:lpstr>
      <vt:lpstr>CPV table of systematic</vt:lpstr>
      <vt:lpstr>Systematic on BR(K±→ p±e+e-g)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Your User Name</cp:lastModifiedBy>
  <cp:revision>317</cp:revision>
  <dcterms:modified xsi:type="dcterms:W3CDTF">2010-10-12T06:44:48Z</dcterms:modified>
</cp:coreProperties>
</file>