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9" r:id="rId3"/>
    <p:sldMasterId id="2147483677" r:id="rId4"/>
  </p:sldMasterIdLst>
  <p:notesMasterIdLst>
    <p:notesMasterId r:id="rId40"/>
  </p:notesMasterIdLst>
  <p:sldIdLst>
    <p:sldId id="256" r:id="rId5"/>
    <p:sldId id="257" r:id="rId6"/>
    <p:sldId id="280" r:id="rId7"/>
    <p:sldId id="281" r:id="rId8"/>
    <p:sldId id="282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1" r:id="rId18"/>
    <p:sldId id="263" r:id="rId19"/>
    <p:sldId id="262" r:id="rId20"/>
    <p:sldId id="264" r:id="rId21"/>
    <p:sldId id="265" r:id="rId22"/>
    <p:sldId id="266" r:id="rId23"/>
    <p:sldId id="260" r:id="rId24"/>
    <p:sldId id="284" r:id="rId25"/>
    <p:sldId id="285" r:id="rId26"/>
    <p:sldId id="267" r:id="rId27"/>
    <p:sldId id="292" r:id="rId28"/>
    <p:sldId id="293" r:id="rId29"/>
    <p:sldId id="294" r:id="rId30"/>
    <p:sldId id="295" r:id="rId31"/>
    <p:sldId id="268" r:id="rId32"/>
    <p:sldId id="289" r:id="rId33"/>
    <p:sldId id="290" r:id="rId34"/>
    <p:sldId id="288" r:id="rId35"/>
    <p:sldId id="291" r:id="rId36"/>
    <p:sldId id="287" r:id="rId37"/>
    <p:sldId id="296" r:id="rId38"/>
    <p:sldId id="297" r:id="rId39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197" y="1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2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nl\c-adnas\willeke\e-RHIC\Design-Documents\Copy%20of%20erhic_lumi_energyOptimized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47362923070777"/>
          <c:y val="2.8524640844641593E-2"/>
          <c:w val="0.85317364276833796"/>
          <c:h val="0.81127156198498396"/>
        </c:manualLayout>
      </c:layout>
      <c:scatterChart>
        <c:scatterStyle val="lineMarker"/>
        <c:varyColors val="0"/>
        <c:ser>
          <c:idx val="1"/>
          <c:order val="1"/>
          <c:tx>
            <c:v>Full Scope -HD</c:v>
          </c:tx>
          <c:spPr>
            <a:ln w="60325">
              <a:solidFill>
                <a:srgbClr val="0070C0"/>
              </a:solidFill>
            </a:ln>
          </c:spPr>
          <c:marker>
            <c:symbol val="circle"/>
            <c:size val="7"/>
            <c:spPr>
              <a:solidFill>
                <a:srgbClr val="0070C0"/>
              </a:solidFill>
              <a:ln w="3175">
                <a:solidFill>
                  <a:srgbClr val="000000"/>
                </a:solidFill>
              </a:ln>
            </c:spPr>
          </c:marker>
          <c:xVal>
            <c:numRef>
              <c:f>Combined!$C$3:$C$7</c:f>
              <c:numCache>
                <c:formatCode>General</c:formatCode>
                <c:ptCount val="5"/>
                <c:pt idx="0">
                  <c:v>20.248456731316587</c:v>
                </c:pt>
                <c:pt idx="1">
                  <c:v>44.721359549995796</c:v>
                </c:pt>
                <c:pt idx="2">
                  <c:v>63.245553203367585</c:v>
                </c:pt>
                <c:pt idx="3">
                  <c:v>104.88088481701516</c:v>
                </c:pt>
                <c:pt idx="4">
                  <c:v>140.71247279470288</c:v>
                </c:pt>
              </c:numCache>
            </c:numRef>
          </c:xVal>
          <c:yVal>
            <c:numRef>
              <c:f>Combined!$D$3:$D$7</c:f>
              <c:numCache>
                <c:formatCode>General</c:formatCode>
                <c:ptCount val="5"/>
                <c:pt idx="0">
                  <c:v>0.44</c:v>
                </c:pt>
                <c:pt idx="1">
                  <c:v>3.16</c:v>
                </c:pt>
                <c:pt idx="2">
                  <c:v>4.3499999999999996</c:v>
                </c:pt>
                <c:pt idx="3">
                  <c:v>10.050000000000001</c:v>
                </c:pt>
                <c:pt idx="4">
                  <c:v>1.93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45F-45E9-9332-3E2E6FEFDE81}"/>
            </c:ext>
          </c:extLst>
        </c:ser>
        <c:ser>
          <c:idx val="2"/>
          <c:order val="2"/>
          <c:tx>
            <c:v>Low energy optimized</c:v>
          </c:tx>
          <c:spPr>
            <a:ln w="60325">
              <a:solidFill>
                <a:srgbClr val="C00000"/>
              </a:solidFill>
            </a:ln>
          </c:spPr>
          <c:marker>
            <c:symbol val="circle"/>
            <c:size val="8"/>
            <c:spPr>
              <a:solidFill>
                <a:srgbClr val="C00000"/>
              </a:solidFill>
              <a:ln>
                <a:solidFill>
                  <a:srgbClr val="000000"/>
                </a:solidFill>
              </a:ln>
            </c:spPr>
          </c:marker>
          <c:xVal>
            <c:numRef>
              <c:f>Combined!$C$14:$C$20</c:f>
              <c:numCache>
                <c:formatCode>General</c:formatCode>
                <c:ptCount val="7"/>
                <c:pt idx="0">
                  <c:v>20.248456731316587</c:v>
                </c:pt>
                <c:pt idx="1">
                  <c:v>44.721359549995796</c:v>
                </c:pt>
                <c:pt idx="2">
                  <c:v>63.245553203367585</c:v>
                </c:pt>
                <c:pt idx="3">
                  <c:v>80</c:v>
                </c:pt>
                <c:pt idx="4">
                  <c:v>101.9803902718557</c:v>
                </c:pt>
                <c:pt idx="5">
                  <c:v>120</c:v>
                </c:pt>
                <c:pt idx="6">
                  <c:v>140.71247279470288</c:v>
                </c:pt>
              </c:numCache>
            </c:numRef>
          </c:xVal>
          <c:yVal>
            <c:numRef>
              <c:f>Combined!$D$14:$D$20</c:f>
              <c:numCache>
                <c:formatCode>General</c:formatCode>
                <c:ptCount val="7"/>
                <c:pt idx="0">
                  <c:v>1.27</c:v>
                </c:pt>
                <c:pt idx="1">
                  <c:v>10.34</c:v>
                </c:pt>
                <c:pt idx="2">
                  <c:v>12.4</c:v>
                </c:pt>
                <c:pt idx="3">
                  <c:v>10.78</c:v>
                </c:pt>
                <c:pt idx="4">
                  <c:v>5.4</c:v>
                </c:pt>
                <c:pt idx="5">
                  <c:v>1.1100000000000001</c:v>
                </c:pt>
                <c:pt idx="6">
                  <c:v>0.1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45F-45E9-9332-3E2E6FEFDE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014784"/>
        <c:axId val="153012480"/>
        <c:extLst xmlns:c16r2="http://schemas.microsoft.com/office/drawing/2015/06/chart"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v>Combined</c:v>
                </c:tx>
                <c:spPr>
                  <a:ln w="44450">
                    <a:solidFill>
                      <a:srgbClr val="00B050"/>
                    </a:solidFill>
                    <a:prstDash val="sysDash"/>
                  </a:ln>
                </c:spPr>
                <c:xVal>
                  <c:numRef>
                    <c:extLst>
                      <c:ext uri="{02D57815-91ED-43cb-92C2-25804820EDAC}">
                        <c15:formulaRef>
                          <c15:sqref>Combined!$C$25:$C$30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20.248456731316587</c:v>
                      </c:pt>
                      <c:pt idx="1">
                        <c:v>44.721359549995796</c:v>
                      </c:pt>
                      <c:pt idx="2">
                        <c:v>63.245553203367585</c:v>
                      </c:pt>
                      <c:pt idx="3">
                        <c:v>80</c:v>
                      </c:pt>
                      <c:pt idx="4">
                        <c:v>104.88088481701516</c:v>
                      </c:pt>
                      <c:pt idx="5">
                        <c:v>140.71247279470288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Combined!$D$25:$D$30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1.27</c:v>
                      </c:pt>
                      <c:pt idx="1">
                        <c:v>10.34</c:v>
                      </c:pt>
                      <c:pt idx="2">
                        <c:v>12.4</c:v>
                      </c:pt>
                      <c:pt idx="3">
                        <c:v>10.78</c:v>
                      </c:pt>
                      <c:pt idx="4">
                        <c:v>10.050000000000001</c:v>
                      </c:pt>
                      <c:pt idx="5">
                        <c:v>1.93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345F-45E9-9332-3E2E6FEFDE81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0"/>
          <c:order val="0"/>
          <c:spPr>
            <a:ln w="25400">
              <a:solidFill>
                <a:schemeClr val="tx1"/>
              </a:solidFill>
            </a:ln>
          </c:spPr>
          <c:marker>
            <c:spPr>
              <a:noFill/>
              <a:ln w="25400">
                <a:noFill/>
              </a:ln>
            </c:spPr>
          </c:marker>
          <c:xVal>
            <c:numRef>
              <c:f>#REF!</c:f>
            </c:numRef>
          </c:xVal>
          <c:yVal>
            <c:numRef>
              <c:f>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45F-45E9-9332-3E2E6FEFDE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6592000"/>
        <c:axId val="588616192"/>
      </c:scatterChart>
      <c:valAx>
        <c:axId val="153014784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3012480"/>
        <c:crossesAt val="0.01"/>
        <c:crossBetween val="midCat"/>
        <c:majorUnit val="40"/>
        <c:minorUnit val="10"/>
      </c:valAx>
      <c:valAx>
        <c:axId val="153012480"/>
        <c:scaling>
          <c:logBase val="10"/>
          <c:orientation val="minMax"/>
          <c:max val="1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@" sourceLinked="0"/>
        <c:majorTickMark val="in"/>
        <c:minorTickMark val="in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3014784"/>
        <c:crosses val="autoZero"/>
        <c:crossBetween val="midCat"/>
        <c:majorUnit val="10"/>
      </c:valAx>
      <c:valAx>
        <c:axId val="588616192"/>
        <c:scaling>
          <c:logBase val="10"/>
          <c:orientation val="minMax"/>
          <c:max val="20"/>
          <c:min val="0.1"/>
        </c:scaling>
        <c:delete val="0"/>
        <c:axPos val="r"/>
        <c:numFmt formatCode="General" sourceLinked="1"/>
        <c:majorTickMark val="out"/>
        <c:minorTickMark val="none"/>
        <c:tickLblPos val="none"/>
        <c:crossAx val="626592000"/>
        <c:crosses val="max"/>
        <c:crossBetween val="midCat"/>
      </c:valAx>
      <c:valAx>
        <c:axId val="626592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8616192"/>
        <c:crosses val="autoZero"/>
        <c:crossBetween val="midCat"/>
      </c:valAx>
      <c:spPr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D4B46-80C5-46A1-AE3F-FF2A4B470707}" type="datetimeFigureOut">
              <a:rPr lang="en-GB" smtClean="0"/>
              <a:t>01/12/2020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44CE1-F4FB-447F-85E5-6AF1E33AF6D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449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5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24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20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0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6DA4-BFEB-3540-B1BB-52A21210FCCE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06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44CE1-F4FB-447F-85E5-6AF1E33AF6D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736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44CE1-F4FB-447F-85E5-6AF1E33AF6D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73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BD0D-CB78-429B-8A8D-C2C291EED78B}" type="datetime1">
              <a:rPr lang="en-GB" smtClean="0"/>
              <a:t>01/12/2020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06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C4297-A271-4F4F-ACFA-A9F489E83DA3}" type="datetime1">
              <a:rPr lang="en-GB" smtClean="0"/>
              <a:t>01/12/2020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11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195D-A989-484B-93BF-1284CB2980FC}" type="datetime1">
              <a:rPr lang="en-GB" smtClean="0"/>
              <a:t>01/12/2020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446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" y="417943"/>
            <a:ext cx="2520000" cy="187100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608000" y="0"/>
            <a:ext cx="4536000" cy="2570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608000" y="2580113"/>
            <a:ext cx="4536000" cy="2565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580113"/>
            <a:ext cx="4590000" cy="2565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03" y="589894"/>
            <a:ext cx="4526517" cy="1385213"/>
          </a:xfrm>
          <a:prstGeom prst="rect">
            <a:avLst/>
          </a:prstGeom>
        </p:spPr>
      </p:pic>
      <p:pic>
        <p:nvPicPr>
          <p:cNvPr id="10248" name="Picture 8" descr="https://www.vocedinapoli.it/wp-content/uploads/2016/11/FedericoII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5127" r="1693" b="5864"/>
          <a:stretch/>
        </p:blipFill>
        <p:spPr bwMode="auto">
          <a:xfrm>
            <a:off x="4691641" y="3352088"/>
            <a:ext cx="4366902" cy="101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isultati immagini per infn log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" y="2916672"/>
            <a:ext cx="4524943" cy="188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77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027463"/>
            <a:ext cx="1172455" cy="11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34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626750"/>
            <a:ext cx="2520000" cy="18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81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158702"/>
            <a:ext cx="1221946" cy="11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0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2543343"/>
            <a:ext cx="2743200" cy="31474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xmlns="" id="{DE8EF86B-11F3-7549-A3F7-2441EEF26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21468"/>
            <a:ext cx="15978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srgbClr val="0055A0">
                    <a:tint val="75000"/>
                  </a:srgbClr>
                </a:solidFill>
              </a:rPr>
              <a:t>Sep 9, 2020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xmlns="" id="{E10CD26C-2114-BD49-8D22-6D5848D39C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7762" y="4821468"/>
            <a:ext cx="166421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055A0">
                    <a:tint val="75000"/>
                  </a:srgbClr>
                </a:solidFill>
              </a:rPr>
              <a:t>Andrea </a:t>
            </a:r>
            <a:r>
              <a:rPr lang="en-GB" dirty="0" err="1">
                <a:solidFill>
                  <a:srgbClr val="0055A0">
                    <a:tint val="75000"/>
                  </a:srgbClr>
                </a:solidFill>
              </a:rPr>
              <a:t>Passarelli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xmlns="" id="{E0645809-8F40-4D44-B488-EF909ABF7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4823056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6D63777-F535-0342-9D70-038ED392D507}"/>
              </a:ext>
            </a:extLst>
          </p:cNvPr>
          <p:cNvCxnSpPr/>
          <p:nvPr userDrawn="1"/>
        </p:nvCxnSpPr>
        <p:spPr>
          <a:xfrm>
            <a:off x="-13826" y="4751427"/>
            <a:ext cx="9144000" cy="0"/>
          </a:xfrm>
          <a:prstGeom prst="line">
            <a:avLst/>
          </a:prstGeom>
          <a:ln w="9525">
            <a:solidFill>
              <a:srgbClr val="4D94CC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535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xmlns="" id="{20437CEF-6ED0-194C-8D10-8AFCD4C972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21468"/>
            <a:ext cx="15978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srgbClr val="0055A0">
                    <a:tint val="75000"/>
                  </a:srgbClr>
                </a:solidFill>
              </a:rPr>
              <a:t>Sep 9, 2020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C164AFC6-C5F3-0D40-9C97-5F5DA1541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7762" y="4821468"/>
            <a:ext cx="166421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055A0">
                    <a:tint val="75000"/>
                  </a:srgbClr>
                </a:solidFill>
              </a:rPr>
              <a:t>Andrea </a:t>
            </a:r>
            <a:r>
              <a:rPr lang="en-GB" dirty="0" err="1">
                <a:solidFill>
                  <a:srgbClr val="0055A0">
                    <a:tint val="75000"/>
                  </a:srgbClr>
                </a:solidFill>
              </a:rPr>
              <a:t>Passarelli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xmlns="" id="{518F5CBE-5D31-584D-8A41-334B4FA14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4823056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9AD5EDF-8804-5843-A75B-AFE4AB532AB7}"/>
              </a:ext>
            </a:extLst>
          </p:cNvPr>
          <p:cNvCxnSpPr/>
          <p:nvPr userDrawn="1"/>
        </p:nvCxnSpPr>
        <p:spPr>
          <a:xfrm>
            <a:off x="-13826" y="4751427"/>
            <a:ext cx="9144000" cy="0"/>
          </a:xfrm>
          <a:prstGeom prst="line">
            <a:avLst/>
          </a:prstGeom>
          <a:ln w="9525">
            <a:solidFill>
              <a:srgbClr val="4D94CC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182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027463"/>
            <a:ext cx="1172455" cy="11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44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1833611"/>
            <a:ext cx="8226854" cy="70533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9230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66AE-18A8-4E87-9643-E3E6500C264B}" type="datetime1">
              <a:rPr lang="en-GB" smtClean="0"/>
              <a:t>01/12/2020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747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457200"/>
              <a:t>12/2/2020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86849B8-9FD1-6441-9741-8E5BE4C5C3FB}"/>
              </a:ext>
            </a:extLst>
          </p:cNvPr>
          <p:cNvSpPr txBox="1">
            <a:spLocks/>
          </p:cNvSpPr>
          <p:nvPr userDrawn="1"/>
        </p:nvSpPr>
        <p:spPr>
          <a:xfrm>
            <a:off x="8531137" y="4695476"/>
            <a:ext cx="608264" cy="377684"/>
          </a:xfrm>
          <a:prstGeom prst="rect">
            <a:avLst/>
          </a:prstGeom>
        </p:spPr>
        <p:txBody>
          <a:bodyPr vert="horz" lIns="51435" tIns="25718" rIns="51435" bIns="25718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7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E94C7E42-4F52-EF41-A80F-F695D9AF35B2}"/>
              </a:ext>
            </a:extLst>
          </p:cNvPr>
          <p:cNvSpPr txBox="1">
            <a:spLocks/>
          </p:cNvSpPr>
          <p:nvPr userDrawn="1"/>
        </p:nvSpPr>
        <p:spPr>
          <a:xfrm>
            <a:off x="249621" y="4349912"/>
            <a:ext cx="77175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0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49" y="4766884"/>
            <a:ext cx="6918579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4349" y="4766884"/>
            <a:ext cx="6918579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74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91120" y="4767263"/>
            <a:ext cx="93853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457200"/>
              <a:t>12/2/2020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4349" y="4766884"/>
            <a:ext cx="6918579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33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550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80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0" y="4874389"/>
            <a:ext cx="980290" cy="269111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  <a:extLst/>
          </a:lstStyle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25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457200"/>
              <a:t>12/2/2020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86849B8-9FD1-6441-9741-8E5BE4C5C3FB}"/>
              </a:ext>
            </a:extLst>
          </p:cNvPr>
          <p:cNvSpPr txBox="1">
            <a:spLocks/>
          </p:cNvSpPr>
          <p:nvPr userDrawn="1"/>
        </p:nvSpPr>
        <p:spPr>
          <a:xfrm>
            <a:off x="8531137" y="4695476"/>
            <a:ext cx="608264" cy="377684"/>
          </a:xfrm>
          <a:prstGeom prst="rect">
            <a:avLst/>
          </a:prstGeom>
        </p:spPr>
        <p:txBody>
          <a:bodyPr vert="horz" lIns="51435" tIns="25718" rIns="51435" bIns="25718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7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E94C7E42-4F52-EF41-A80F-F695D9AF35B2}"/>
              </a:ext>
            </a:extLst>
          </p:cNvPr>
          <p:cNvSpPr txBox="1">
            <a:spLocks/>
          </p:cNvSpPr>
          <p:nvPr userDrawn="1"/>
        </p:nvSpPr>
        <p:spPr>
          <a:xfrm>
            <a:off x="249621" y="4349912"/>
            <a:ext cx="77175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90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49" y="4766884"/>
            <a:ext cx="6918579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38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14349" y="4766884"/>
            <a:ext cx="6918579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B28A-B10D-4936-9E74-1EB05F1BBA87}" type="datetime1">
              <a:rPr lang="en-GB" smtClean="0"/>
              <a:t>01/12/2020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859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91120" y="4767263"/>
            <a:ext cx="93853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48A87A34-81AB-432B-8DAE-1953F412C126}" type="datetimeFigureOut">
              <a:rPr lang="en-US" smtClean="0">
                <a:solidFill>
                  <a:prstClr val="black"/>
                </a:solidFill>
              </a:rPr>
              <a:pPr defTabSz="457200"/>
              <a:t>12/2/2020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4349" y="4766884"/>
            <a:ext cx="6918579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41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455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15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0" y="4874389"/>
            <a:ext cx="980290" cy="269111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  <a:extLst/>
          </a:lstStyle>
          <a:p>
            <a:fld id="{DF28FB93-0A08-4E7D-8E63-9EFA29F1E0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9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8AC9-8583-41D0-8AB3-09263ECC80BA}" type="datetime1">
              <a:rPr lang="en-GB" smtClean="0"/>
              <a:t>01/12/2020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08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E6DC-7B6E-484D-886B-62FF50EAFBF1}" type="datetime1">
              <a:rPr lang="en-GB" smtClean="0"/>
              <a:t>01/12/2020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150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34EA-3B6E-4F30-9E5B-E549258AB4D0}" type="datetime1">
              <a:rPr lang="en-GB" smtClean="0"/>
              <a:t>01/12/2020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02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A4116-0AE3-4F17-9214-696E2BFBAFBC}" type="datetime1">
              <a:rPr lang="en-GB" smtClean="0"/>
              <a:t>01/12/2020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031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1FF1-046D-447C-B8BB-D41DE841A3C7}" type="datetime1">
              <a:rPr lang="en-GB" smtClean="0"/>
              <a:t>01/12/2020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65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9BC6-F612-4EA6-A280-3AE610A35728}" type="datetime1">
              <a:rPr lang="en-GB" smtClean="0"/>
              <a:t>01/12/2020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20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90569-6669-4787-8EBA-82708E78B7DF}" type="datetime1">
              <a:rPr lang="en-GB" smtClean="0"/>
              <a:t>01/12/2020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24C11-59DB-42D3-8D79-717F64C14CA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17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734210"/>
            <a:ext cx="8226854" cy="376056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4821468"/>
            <a:ext cx="15978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srgbClr val="0055A0">
                    <a:tint val="75000"/>
                  </a:srgbClr>
                </a:solidFill>
              </a:rPr>
              <a:t>Sep 9, 2020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727762" y="4821468"/>
            <a:ext cx="166421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055A0">
                    <a:tint val="75000"/>
                  </a:srgbClr>
                </a:solidFill>
              </a:rPr>
              <a:t>Andrea </a:t>
            </a:r>
            <a:r>
              <a:rPr lang="en-GB" dirty="0" err="1">
                <a:solidFill>
                  <a:srgbClr val="0055A0">
                    <a:tint val="75000"/>
                  </a:srgbClr>
                </a:solidFill>
              </a:rPr>
              <a:t>Passarelli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4823056"/>
            <a:ext cx="50142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553500"/>
          </a:xfrm>
          <a:prstGeom prst="rect">
            <a:avLst/>
          </a:prstGeom>
          <a:solidFill>
            <a:schemeClr val="tx2"/>
          </a:solidFill>
          <a:ln w="508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46442" y="-91141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" y="553500"/>
            <a:ext cx="9144000" cy="0"/>
          </a:xfrm>
          <a:prstGeom prst="line">
            <a:avLst/>
          </a:prstGeom>
          <a:ln w="38100">
            <a:solidFill>
              <a:srgbClr val="4D94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9133242" y="0"/>
            <a:ext cx="0" cy="553500"/>
          </a:xfrm>
          <a:prstGeom prst="line">
            <a:avLst/>
          </a:prstGeom>
          <a:ln w="38100">
            <a:solidFill>
              <a:srgbClr val="4D94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A7F6947-5181-1040-8020-62B1BA5CE8C7}"/>
              </a:ext>
            </a:extLst>
          </p:cNvPr>
          <p:cNvCxnSpPr/>
          <p:nvPr userDrawn="1"/>
        </p:nvCxnSpPr>
        <p:spPr>
          <a:xfrm>
            <a:off x="-13826" y="4751427"/>
            <a:ext cx="9144000" cy="0"/>
          </a:xfrm>
          <a:prstGeom prst="line">
            <a:avLst/>
          </a:prstGeom>
          <a:ln w="9525">
            <a:solidFill>
              <a:srgbClr val="4D94CC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17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CC508A7-49E2-5441-A703-03280E23A5F4}"/>
              </a:ext>
            </a:extLst>
          </p:cNvPr>
          <p:cNvSpPr txBox="1">
            <a:spLocks/>
          </p:cNvSpPr>
          <p:nvPr userDrawn="1"/>
        </p:nvSpPr>
        <p:spPr>
          <a:xfrm>
            <a:off x="8535736" y="4862451"/>
            <a:ext cx="608264" cy="377684"/>
          </a:xfrm>
          <a:prstGeom prst="rect">
            <a:avLst/>
          </a:prstGeom>
        </p:spPr>
        <p:txBody>
          <a:bodyPr vert="horz" lIns="51435" tIns="25718" rIns="51435" bIns="25718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575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‹N›</a:t>
            </a:fld>
            <a:endParaRPr lang="en-US" sz="157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AB1F6C-C83D-F14E-A8B4-8B612AD4F78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2303" cy="769243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D13D08E4-3DAD-CB47-AF52-1E2740974442}"/>
              </a:ext>
            </a:extLst>
          </p:cNvPr>
          <p:cNvSpPr txBox="1">
            <a:spLocks/>
          </p:cNvSpPr>
          <p:nvPr userDrawn="1"/>
        </p:nvSpPr>
        <p:spPr>
          <a:xfrm>
            <a:off x="462498" y="4857750"/>
            <a:ext cx="816715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black">
                    <a:tint val="75000"/>
                  </a:prstClr>
                </a:solidFill>
              </a:rPr>
              <a:t>EIC Workshop – Promoting Collaboration on the Electron-Ion Collider   8/10/2020  		R. Cimino</a:t>
            </a:r>
          </a:p>
        </p:txBody>
      </p:sp>
    </p:spTree>
    <p:extLst>
      <p:ext uri="{BB962C8B-B14F-4D97-AF65-F5344CB8AC3E}">
        <p14:creationId xmlns:p14="http://schemas.microsoft.com/office/powerpoint/2010/main" val="101476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CC508A7-49E2-5441-A703-03280E23A5F4}"/>
              </a:ext>
            </a:extLst>
          </p:cNvPr>
          <p:cNvSpPr txBox="1">
            <a:spLocks/>
          </p:cNvSpPr>
          <p:nvPr userDrawn="1"/>
        </p:nvSpPr>
        <p:spPr>
          <a:xfrm>
            <a:off x="8535736" y="4862451"/>
            <a:ext cx="608264" cy="377684"/>
          </a:xfrm>
          <a:prstGeom prst="rect">
            <a:avLst/>
          </a:prstGeom>
        </p:spPr>
        <p:txBody>
          <a:bodyPr vert="horz" lIns="51435" tIns="25718" rIns="51435" bIns="25718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1575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‹N›</a:t>
            </a:fld>
            <a:endParaRPr lang="en-US" sz="157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AB1F6C-C83D-F14E-A8B4-8B612AD4F78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2303" cy="769243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D13D08E4-3DAD-CB47-AF52-1E2740974442}"/>
              </a:ext>
            </a:extLst>
          </p:cNvPr>
          <p:cNvSpPr txBox="1">
            <a:spLocks/>
          </p:cNvSpPr>
          <p:nvPr userDrawn="1"/>
        </p:nvSpPr>
        <p:spPr>
          <a:xfrm>
            <a:off x="462498" y="4857750"/>
            <a:ext cx="816715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black">
                    <a:tint val="75000"/>
                  </a:prstClr>
                </a:solidFill>
              </a:rPr>
              <a:t>EIC Workshop – Promoting Collaboration on the Electron-Ion Collider   8/10/2020  		R. Cimino</a:t>
            </a:r>
          </a:p>
        </p:txBody>
      </p:sp>
    </p:spTree>
    <p:extLst>
      <p:ext uri="{BB962C8B-B14F-4D97-AF65-F5344CB8AC3E}">
        <p14:creationId xmlns:p14="http://schemas.microsoft.com/office/powerpoint/2010/main" val="363369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emf"/><Relationship Id="rId7" Type="http://schemas.openxmlformats.org/officeDocument/2006/relationships/image" Target="../media/image49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tiff"/><Relationship Id="rId9" Type="http://schemas.openxmlformats.org/officeDocument/2006/relationships/image" Target="../media/image5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81193" y="357504"/>
            <a:ext cx="8640960" cy="210623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INFN contributions to EIC </a:t>
            </a:r>
            <a:br>
              <a:rPr lang="en-US" sz="4000" dirty="0" smtClean="0"/>
            </a:br>
            <a:r>
              <a:rPr lang="en-US" sz="4000" dirty="0" smtClean="0"/>
              <a:t>machine construction</a:t>
            </a:r>
            <a:endParaRPr lang="en-GB" sz="4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Alessandro Gallo - LNF</a:t>
            </a:r>
            <a:endParaRPr lang="en-GB" dirty="0" smtClean="0"/>
          </a:p>
          <a:p>
            <a:r>
              <a:rPr lang="en-GB" dirty="0" err="1" smtClean="0"/>
              <a:t>Giornata</a:t>
            </a:r>
            <a:r>
              <a:rPr lang="en-GB" dirty="0" smtClean="0"/>
              <a:t> </a:t>
            </a:r>
            <a:r>
              <a:rPr lang="en-GB" dirty="0" err="1"/>
              <a:t>n</a:t>
            </a:r>
            <a:r>
              <a:rPr lang="en-GB" dirty="0" err="1" smtClean="0"/>
              <a:t>azionale</a:t>
            </a:r>
            <a:r>
              <a:rPr lang="en-GB" dirty="0" smtClean="0"/>
              <a:t> EIC_NET 2020</a:t>
            </a:r>
            <a:endParaRPr lang="en-GB" dirty="0" smtClean="0"/>
          </a:p>
          <a:p>
            <a:r>
              <a:rPr lang="en-GB" dirty="0" smtClean="0"/>
              <a:t>03-04/12/2020</a:t>
            </a:r>
            <a:endParaRPr lang="en-GB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91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648DA5-A316-4E08-9310-6D06F60B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95" y="311507"/>
            <a:ext cx="8988552" cy="363561"/>
          </a:xfrm>
        </p:spPr>
        <p:txBody>
          <a:bodyPr>
            <a:noAutofit/>
          </a:bodyPr>
          <a:lstStyle/>
          <a:p>
            <a:r>
              <a:rPr lang="en-US" sz="3600" dirty="0"/>
              <a:t>EIC High Luminosity with a Crossing Angle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4C1FF3-9770-4A7F-9CCA-4E65331CE380}"/>
              </a:ext>
            </a:extLst>
          </p:cNvPr>
          <p:cNvSpPr txBox="1"/>
          <p:nvPr/>
        </p:nvSpPr>
        <p:spPr>
          <a:xfrm>
            <a:off x="267451" y="1956817"/>
            <a:ext cx="3470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crossing angle causes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 luminosity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dynamics issues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E5B8CC-E8C9-44D6-B30E-6626FC267D69}"/>
              </a:ext>
            </a:extLst>
          </p:cNvPr>
          <p:cNvSpPr txBox="1"/>
          <p:nvPr/>
        </p:nvSpPr>
        <p:spPr>
          <a:xfrm>
            <a:off x="217424" y="3329691"/>
            <a:ext cx="5504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Then 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Effective head-on collision restored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dynamic issues resolved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9B2E15-9A64-4028-A325-985211D2C6E5}"/>
              </a:ext>
            </a:extLst>
          </p:cNvPr>
          <p:cNvSpPr txBox="1"/>
          <p:nvPr/>
        </p:nvSpPr>
        <p:spPr>
          <a:xfrm>
            <a:off x="217423" y="2911574"/>
            <a:ext cx="3542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avoided by Crab Crossing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40B2C9FD-0294-42BF-95B5-6454D12F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0296" y="4869656"/>
            <a:ext cx="2057400" cy="273844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779CE9-AD5A-41E5-8B71-12E136E2C481}"/>
              </a:ext>
            </a:extLst>
          </p:cNvPr>
          <p:cNvSpPr/>
          <p:nvPr/>
        </p:nvSpPr>
        <p:spPr>
          <a:xfrm>
            <a:off x="6778389" y="2457733"/>
            <a:ext cx="800669" cy="130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DFEF990F-83C1-4F21-86AB-ECC5CF4B68A1}"/>
              </a:ext>
            </a:extLst>
          </p:cNvPr>
          <p:cNvSpPr/>
          <p:nvPr/>
        </p:nvSpPr>
        <p:spPr>
          <a:xfrm>
            <a:off x="2902753" y="2829452"/>
            <a:ext cx="2188792" cy="50279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00AF09-C678-4AE3-BC1C-AE01FFCFA494}"/>
              </a:ext>
            </a:extLst>
          </p:cNvPr>
          <p:cNvSpPr txBox="1"/>
          <p:nvPr/>
        </p:nvSpPr>
        <p:spPr>
          <a:xfrm>
            <a:off x="136296" y="4289515"/>
            <a:ext cx="5532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RF resonator  (crab-cavity) prototypes built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and tested with proton beam in 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CERN-SPS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1DC9C93-DB52-487D-88B8-3D855F2B7C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b="2036"/>
          <a:stretch/>
        </p:blipFill>
        <p:spPr>
          <a:xfrm>
            <a:off x="7148977" y="3523445"/>
            <a:ext cx="1956460" cy="1247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E6A4FD-F1D1-415D-956C-8CC4B016F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1" b="2531"/>
          <a:stretch/>
        </p:blipFill>
        <p:spPr>
          <a:xfrm>
            <a:off x="5164120" y="1374755"/>
            <a:ext cx="3887558" cy="19238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D156322-371F-4AB6-BE0F-9E87DCF0F5FE}"/>
              </a:ext>
            </a:extLst>
          </p:cNvPr>
          <p:cNvSpPr/>
          <p:nvPr/>
        </p:nvSpPr>
        <p:spPr>
          <a:xfrm>
            <a:off x="219457" y="787657"/>
            <a:ext cx="87782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Modest crossing angle of 25 mrad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Avoid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parasitic collisions due to short bunch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spacing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machine elements, to improve detection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Reduce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detector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3FC26A-811E-455C-BAED-4B2444881D1D}"/>
              </a:ext>
            </a:extLst>
          </p:cNvPr>
          <p:cNvSpPr txBox="1"/>
          <p:nvPr/>
        </p:nvSpPr>
        <p:spPr>
          <a:xfrm>
            <a:off x="7698581" y="2027304"/>
            <a:ext cx="105387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25 mrad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26935C1-D671-4A09-B2B3-4DB5CC7CE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5865" y="3445797"/>
            <a:ext cx="1799644" cy="13367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4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67544" y="951570"/>
            <a:ext cx="8326508" cy="3834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D15CDE4-4264-4B6C-9498-F32FF906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51DD6511-E170-42E7-AE68-FEFDF4DF40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501874"/>
              </p:ext>
            </p:extLst>
          </p:nvPr>
        </p:nvGraphicFramePr>
        <p:xfrm>
          <a:off x="1012055" y="1517831"/>
          <a:ext cx="6984381" cy="3081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CF36F2B-700E-4AE5-8106-7474B5333708}"/>
              </a:ext>
            </a:extLst>
          </p:cNvPr>
          <p:cNvCxnSpPr>
            <a:cxnSpLocks/>
          </p:cNvCxnSpPr>
          <p:nvPr/>
        </p:nvCxnSpPr>
        <p:spPr>
          <a:xfrm flipH="1" flipV="1">
            <a:off x="7718175" y="1439144"/>
            <a:ext cx="19346" cy="269482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909F91C-E759-4E93-B6A7-266BE510CBD7}"/>
              </a:ext>
            </a:extLst>
          </p:cNvPr>
          <p:cNvSpPr/>
          <p:nvPr/>
        </p:nvSpPr>
        <p:spPr>
          <a:xfrm>
            <a:off x="4395722" y="2814417"/>
            <a:ext cx="3410267" cy="1173358"/>
          </a:xfrm>
          <a:prstGeom prst="ellipse">
            <a:avLst/>
          </a:prstGeom>
          <a:solidFill>
            <a:srgbClr val="0000EE">
              <a:alpha val="49000"/>
            </a:srgb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9BBAB90-E10E-4C2F-926C-2C40C0CE8FC9}"/>
              </a:ext>
            </a:extLst>
          </p:cNvPr>
          <p:cNvSpPr/>
          <p:nvPr/>
        </p:nvSpPr>
        <p:spPr>
          <a:xfrm>
            <a:off x="2873520" y="2377014"/>
            <a:ext cx="4404105" cy="966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F8F1F73-7964-4973-B4E6-FC83D9AF8395}"/>
              </a:ext>
            </a:extLst>
          </p:cNvPr>
          <p:cNvSpPr/>
          <p:nvPr/>
        </p:nvSpPr>
        <p:spPr>
          <a:xfrm>
            <a:off x="3302067" y="1849814"/>
            <a:ext cx="3841544" cy="1352681"/>
          </a:xfrm>
          <a:prstGeom prst="ellipse">
            <a:avLst/>
          </a:prstGeom>
          <a:solidFill>
            <a:srgbClr val="00B0F0">
              <a:alpha val="42000"/>
            </a:srgbClr>
          </a:solidFill>
          <a:ln>
            <a:noFill/>
          </a:ln>
          <a:effectLst>
            <a:softEdge rad="406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73893B-168B-488B-9FEA-EC4534427EF0}"/>
              </a:ext>
            </a:extLst>
          </p:cNvPr>
          <p:cNvSpPr txBox="1"/>
          <p:nvPr/>
        </p:nvSpPr>
        <p:spPr>
          <a:xfrm>
            <a:off x="3928377" y="2681779"/>
            <a:ext cx="23520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Spin and Flavor Structure of </a:t>
            </a:r>
          </a:p>
          <a:p>
            <a:pPr algn="ctr"/>
            <a:r>
              <a:rPr lang="en-US" sz="1350" b="1" dirty="0"/>
              <a:t>the Nucleon and Nuclei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3BDD366-9F04-4B6F-85E4-0F4694B8A075}"/>
              </a:ext>
            </a:extLst>
          </p:cNvPr>
          <p:cNvSpPr txBox="1"/>
          <p:nvPr/>
        </p:nvSpPr>
        <p:spPr>
          <a:xfrm>
            <a:off x="5415365" y="3155346"/>
            <a:ext cx="16073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QCD at Extreme Parton Densities-</a:t>
            </a:r>
          </a:p>
          <a:p>
            <a:pPr algn="ctr"/>
            <a:r>
              <a:rPr lang="en-US" sz="1500" b="1" dirty="0"/>
              <a:t>Saturation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CA4A584-9C9D-4A30-857A-0B42643C3A41}"/>
              </a:ext>
            </a:extLst>
          </p:cNvPr>
          <p:cNvSpPr txBox="1"/>
          <p:nvPr/>
        </p:nvSpPr>
        <p:spPr>
          <a:xfrm>
            <a:off x="4232406" y="2367044"/>
            <a:ext cx="18302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Tomography (p/A)</a:t>
            </a:r>
            <a:endParaRPr lang="en-US" sz="135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B88D7FC-9C82-4D43-ACD5-15D170010797}"/>
              </a:ext>
            </a:extLst>
          </p:cNvPr>
          <p:cNvCxnSpPr/>
          <p:nvPr/>
        </p:nvCxnSpPr>
        <p:spPr>
          <a:xfrm>
            <a:off x="7684544" y="2274035"/>
            <a:ext cx="949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6DAFA90-2B68-4904-A1EB-5D842BC5190E}"/>
              </a:ext>
            </a:extLst>
          </p:cNvPr>
          <p:cNvCxnSpPr/>
          <p:nvPr/>
        </p:nvCxnSpPr>
        <p:spPr>
          <a:xfrm>
            <a:off x="7684544" y="2899461"/>
            <a:ext cx="778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BB8CC72-78B8-41F8-B349-37FDD1A849F4}"/>
              </a:ext>
            </a:extLst>
          </p:cNvPr>
          <p:cNvCxnSpPr/>
          <p:nvPr/>
        </p:nvCxnSpPr>
        <p:spPr>
          <a:xfrm>
            <a:off x="7694479" y="3532584"/>
            <a:ext cx="778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D8B7915-52A9-4CD6-A93B-812B80ABC1B1}"/>
              </a:ext>
            </a:extLst>
          </p:cNvPr>
          <p:cNvSpPr txBox="1"/>
          <p:nvPr/>
        </p:nvSpPr>
        <p:spPr>
          <a:xfrm>
            <a:off x="7779473" y="1910739"/>
            <a:ext cx="6363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100" dirty="0" smtClean="0"/>
              <a:t>100</a:t>
            </a:r>
            <a:r>
              <a:rPr lang="en-US" sz="2400" dirty="0" smtClean="0"/>
              <a:t> </a:t>
            </a:r>
            <a:r>
              <a:rPr lang="en-US" sz="3000" dirty="0" smtClean="0"/>
              <a:t> </a:t>
            </a:r>
            <a:r>
              <a:rPr lang="en-US" sz="2700" dirty="0" smtClean="0"/>
              <a:t>  </a:t>
            </a:r>
            <a:endParaRPr lang="en-US" sz="2700" dirty="0"/>
          </a:p>
          <a:p>
            <a:pPr>
              <a:spcAft>
                <a:spcPts val="2400"/>
              </a:spcAft>
            </a:pPr>
            <a:r>
              <a:rPr lang="en-US" sz="2100" dirty="0" smtClean="0"/>
              <a:t>10</a:t>
            </a:r>
            <a:endParaRPr lang="en-US" sz="3300" dirty="0"/>
          </a:p>
          <a:p>
            <a:r>
              <a:rPr lang="en-US" sz="21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2143B75-F568-4292-B459-11992C1BA509}"/>
              </a:ext>
            </a:extLst>
          </p:cNvPr>
          <p:cNvSpPr txBox="1"/>
          <p:nvPr/>
        </p:nvSpPr>
        <p:spPr>
          <a:xfrm>
            <a:off x="936979" y="4544674"/>
            <a:ext cx="705435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Center of Mass Energy E</a:t>
            </a:r>
            <a:r>
              <a:rPr lang="en-US" sz="2100" baseline="-25000" dirty="0"/>
              <a:t>cm</a:t>
            </a:r>
            <a:r>
              <a:rPr lang="en-US" sz="2100" dirty="0"/>
              <a:t> </a:t>
            </a:r>
            <a:r>
              <a:rPr lang="en-US" dirty="0"/>
              <a:t>[GeV]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6AAC354D-3AEC-4C00-9384-F46DD76C5B8D}"/>
              </a:ext>
            </a:extLst>
          </p:cNvPr>
          <p:cNvCxnSpPr/>
          <p:nvPr/>
        </p:nvCxnSpPr>
        <p:spPr>
          <a:xfrm>
            <a:off x="6311195" y="4752423"/>
            <a:ext cx="7115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9D515A1-4C79-49BF-B3C5-A8F1F2ECB34F}"/>
              </a:ext>
            </a:extLst>
          </p:cNvPr>
          <p:cNvSpPr txBox="1"/>
          <p:nvPr/>
        </p:nvSpPr>
        <p:spPr>
          <a:xfrm>
            <a:off x="617695" y="1362177"/>
            <a:ext cx="430887" cy="2385598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sz="1600" dirty="0"/>
              <a:t>Peak Luminosity [cm</a:t>
            </a:r>
            <a:r>
              <a:rPr lang="en-US" sz="1600" baseline="30000" dirty="0"/>
              <a:t>-2</a:t>
            </a:r>
            <a:r>
              <a:rPr lang="en-US" sz="1600" dirty="0"/>
              <a:t>s</a:t>
            </a:r>
            <a:r>
              <a:rPr lang="en-US" sz="1600" baseline="30000" dirty="0"/>
              <a:t>-1</a:t>
            </a:r>
            <a:r>
              <a:rPr lang="en-US" sz="1600" dirty="0"/>
              <a:t>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7104FC8-12ED-4E3B-8924-58C6E7B4C2B0}"/>
              </a:ext>
            </a:extLst>
          </p:cNvPr>
          <p:cNvSpPr txBox="1"/>
          <p:nvPr/>
        </p:nvSpPr>
        <p:spPr>
          <a:xfrm>
            <a:off x="8286222" y="1314134"/>
            <a:ext cx="430887" cy="309778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600" dirty="0"/>
              <a:t>Annual Integrated Luminosity [fb</a:t>
            </a:r>
            <a:r>
              <a:rPr lang="en-US" sz="1600" baseline="30000" dirty="0"/>
              <a:t>-1</a:t>
            </a:r>
            <a:r>
              <a:rPr lang="en-US" sz="1600" dirty="0"/>
              <a:t>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A4A459E-2EAC-48AB-8A91-522A78AB2A27}"/>
              </a:ext>
            </a:extLst>
          </p:cNvPr>
          <p:cNvSpPr txBox="1"/>
          <p:nvPr/>
        </p:nvSpPr>
        <p:spPr>
          <a:xfrm>
            <a:off x="1060997" y="1078616"/>
            <a:ext cx="702343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dirty="0"/>
              <a:t>10</a:t>
            </a:r>
            <a:r>
              <a:rPr lang="en-US" sz="2100" baseline="30000" dirty="0"/>
              <a:t>34</a:t>
            </a:r>
          </a:p>
          <a:p>
            <a:endParaRPr lang="en-US" sz="1100" baseline="30000" dirty="0"/>
          </a:p>
          <a:p>
            <a:r>
              <a:rPr lang="en-US" sz="1500" baseline="30000" dirty="0"/>
              <a:t>  </a:t>
            </a:r>
          </a:p>
          <a:p>
            <a:r>
              <a:rPr lang="en-US" sz="2100" dirty="0"/>
              <a:t>10</a:t>
            </a:r>
            <a:r>
              <a:rPr lang="en-US" sz="2100" baseline="30000" dirty="0"/>
              <a:t>33</a:t>
            </a:r>
          </a:p>
          <a:p>
            <a:endParaRPr lang="en-US" sz="2100" baseline="30000" dirty="0"/>
          </a:p>
          <a:p>
            <a:r>
              <a:rPr lang="en-US" sz="1350" baseline="30000" dirty="0"/>
              <a:t>  </a:t>
            </a:r>
            <a:endParaRPr lang="en-US" sz="2100" baseline="30000" dirty="0"/>
          </a:p>
          <a:p>
            <a:r>
              <a:rPr lang="en-US" sz="2100" dirty="0"/>
              <a:t>10</a:t>
            </a:r>
            <a:r>
              <a:rPr lang="en-US" sz="2100" baseline="30000" dirty="0"/>
              <a:t>32</a:t>
            </a:r>
          </a:p>
          <a:p>
            <a:endParaRPr lang="en-US" sz="2100" baseline="30000" dirty="0"/>
          </a:p>
          <a:p>
            <a:endParaRPr lang="en-US" sz="2100" baseline="30000" dirty="0"/>
          </a:p>
          <a:p>
            <a:endParaRPr lang="en-US" sz="2100" baseline="30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952E172-CB9F-4192-B726-406619C8F1BD}"/>
              </a:ext>
            </a:extLst>
          </p:cNvPr>
          <p:cNvSpPr txBox="1"/>
          <p:nvPr/>
        </p:nvSpPr>
        <p:spPr>
          <a:xfrm>
            <a:off x="6427105" y="1322892"/>
            <a:ext cx="1196738" cy="7155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dirty="0"/>
              <a:t>EIC</a:t>
            </a:r>
          </a:p>
          <a:p>
            <a:r>
              <a:rPr lang="en-US" sz="1350" dirty="0"/>
              <a:t>Optimization for  high E</a:t>
            </a:r>
            <a:r>
              <a:rPr lang="en-US" sz="1350" baseline="-25000" dirty="0"/>
              <a:t>cm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E1BC7216-5F9B-4CCD-BC12-28C709F27FE2}"/>
              </a:ext>
            </a:extLst>
          </p:cNvPr>
          <p:cNvCxnSpPr>
            <a:cxnSpLocks/>
          </p:cNvCxnSpPr>
          <p:nvPr/>
        </p:nvCxnSpPr>
        <p:spPr>
          <a:xfrm flipH="1">
            <a:off x="6587834" y="1850737"/>
            <a:ext cx="237201" cy="5445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78E6419D-D311-415B-9210-461F4B01DD26}"/>
              </a:ext>
            </a:extLst>
          </p:cNvPr>
          <p:cNvSpPr/>
          <p:nvPr/>
        </p:nvSpPr>
        <p:spPr>
          <a:xfrm>
            <a:off x="2209296" y="3007630"/>
            <a:ext cx="2775334" cy="902582"/>
          </a:xfrm>
          <a:prstGeom prst="ellipse">
            <a:avLst/>
          </a:prstGeom>
          <a:solidFill>
            <a:srgbClr val="FFFF00">
              <a:alpha val="57000"/>
            </a:srgb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25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02B8EED-E13F-4B5C-A22C-524546B87AD4}"/>
              </a:ext>
            </a:extLst>
          </p:cNvPr>
          <p:cNvSpPr txBox="1"/>
          <p:nvPr/>
        </p:nvSpPr>
        <p:spPr>
          <a:xfrm>
            <a:off x="3002025" y="3164921"/>
            <a:ext cx="118861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Internal </a:t>
            </a:r>
          </a:p>
          <a:p>
            <a:pPr algn="ctr"/>
            <a:r>
              <a:rPr lang="en-US" sz="1350" b="1" dirty="0"/>
              <a:t>Landscape of the Nucleus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D439902-772A-42E1-991A-75440F850200}"/>
              </a:ext>
            </a:extLst>
          </p:cNvPr>
          <p:cNvSpPr/>
          <p:nvPr/>
        </p:nvSpPr>
        <p:spPr>
          <a:xfrm>
            <a:off x="1090613" y="1113588"/>
            <a:ext cx="838333" cy="264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A313350-670F-4142-A95F-073BE2FE6C29}"/>
              </a:ext>
            </a:extLst>
          </p:cNvPr>
          <p:cNvSpPr/>
          <p:nvPr/>
        </p:nvSpPr>
        <p:spPr>
          <a:xfrm>
            <a:off x="728452" y="3929768"/>
            <a:ext cx="724321" cy="78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BFDC4C5-8C43-4F7C-B4F1-F9C886C51AB0}"/>
              </a:ext>
            </a:extLst>
          </p:cNvPr>
          <p:cNvSpPr txBox="1"/>
          <p:nvPr/>
        </p:nvSpPr>
        <p:spPr>
          <a:xfrm>
            <a:off x="2209297" y="1252109"/>
            <a:ext cx="1513759" cy="7155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dirty="0"/>
              <a:t>EIC</a:t>
            </a:r>
          </a:p>
          <a:p>
            <a:r>
              <a:rPr lang="en-US" sz="1350" dirty="0"/>
              <a:t>Optimization for  low E</a:t>
            </a:r>
            <a:r>
              <a:rPr lang="en-US" sz="1350" baseline="-25000" dirty="0"/>
              <a:t>cm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0FC7874-73C4-4D73-8504-F570F29DD477}"/>
              </a:ext>
            </a:extLst>
          </p:cNvPr>
          <p:cNvCxnSpPr>
            <a:cxnSpLocks/>
          </p:cNvCxnSpPr>
          <p:nvPr/>
        </p:nvCxnSpPr>
        <p:spPr>
          <a:xfrm>
            <a:off x="1766265" y="1461196"/>
            <a:ext cx="0" cy="2657033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13A8D9F-5BCB-42EA-A39F-FDE67C3298FC}"/>
              </a:ext>
            </a:extLst>
          </p:cNvPr>
          <p:cNvSpPr txBox="1"/>
          <p:nvPr/>
        </p:nvSpPr>
        <p:spPr>
          <a:xfrm>
            <a:off x="7475542" y="4190959"/>
            <a:ext cx="71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2E4EA2-19D0-4FE6-A152-D7C675715ED6}"/>
              </a:ext>
            </a:extLst>
          </p:cNvPr>
          <p:cNvSpPr txBox="1"/>
          <p:nvPr/>
        </p:nvSpPr>
        <p:spPr>
          <a:xfrm>
            <a:off x="517612" y="286137"/>
            <a:ext cx="8276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Luminosity versus E</a:t>
            </a:r>
            <a:r>
              <a:rPr lang="en-US" sz="2800" b="1" baseline="-25000" dirty="0">
                <a:solidFill>
                  <a:srgbClr val="0070C0"/>
                </a:solidFill>
              </a:rPr>
              <a:t>CM</a:t>
            </a:r>
            <a:r>
              <a:rPr lang="en-US" sz="2800" b="1" dirty="0">
                <a:solidFill>
                  <a:srgbClr val="0070C0"/>
                </a:solidFill>
              </a:rPr>
              <a:t> center of mass energy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4900B39A-2E43-4684-9618-779A370732C5}"/>
              </a:ext>
            </a:extLst>
          </p:cNvPr>
          <p:cNvCxnSpPr>
            <a:cxnSpLocks/>
          </p:cNvCxnSpPr>
          <p:nvPr/>
        </p:nvCxnSpPr>
        <p:spPr>
          <a:xfrm>
            <a:off x="2842777" y="1778077"/>
            <a:ext cx="403749" cy="5379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6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85775" y="2443612"/>
            <a:ext cx="7696200" cy="26366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6" y="42877"/>
            <a:ext cx="8181975" cy="100732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High average polarization at </a:t>
            </a:r>
            <a:r>
              <a:rPr lang="en-US" sz="2800" b="1" dirty="0" smtClean="0"/>
              <a:t>electron </a:t>
            </a:r>
            <a:br>
              <a:rPr lang="en-US" sz="2800" b="1" dirty="0" smtClean="0"/>
            </a:br>
            <a:r>
              <a:rPr lang="en-US" sz="2800" b="1" dirty="0" smtClean="0"/>
              <a:t>storage </a:t>
            </a:r>
            <a:r>
              <a:rPr lang="en-US" sz="2800" b="1" dirty="0"/>
              <a:t>ring of 80% </a:t>
            </a:r>
            <a:r>
              <a:rPr lang="en-US" sz="2800" b="1" dirty="0" smtClean="0"/>
              <a:t>by:</a:t>
            </a:r>
            <a:endParaRPr lang="en-US" sz="28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5A87AA2-8062-42D9-85F3-7BFCE11C9B4F}"/>
              </a:ext>
            </a:extLst>
          </p:cNvPr>
          <p:cNvSpPr txBox="1"/>
          <p:nvPr/>
        </p:nvSpPr>
        <p:spPr>
          <a:xfrm>
            <a:off x="169626" y="982349"/>
            <a:ext cx="8974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Frequent  injection of bunches on energy </a:t>
            </a:r>
            <a:r>
              <a:rPr lang="en-US" dirty="0" smtClean="0"/>
              <a:t>with </a:t>
            </a:r>
            <a:r>
              <a:rPr lang="en-US" dirty="0"/>
              <a:t>high initial polarization of 85%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Initial polarization decays towards P</a:t>
            </a:r>
            <a:r>
              <a:rPr lang="en-US" baseline="-25000" dirty="0"/>
              <a:t>∞  </a:t>
            </a:r>
            <a:r>
              <a:rPr lang="en-US" dirty="0"/>
              <a:t>&lt; ~50% </a:t>
            </a:r>
            <a:r>
              <a:rPr lang="en-US" dirty="0"/>
              <a:t>(equilibrium of self-polarization and stochastic excitation</a:t>
            </a:r>
            <a:r>
              <a:rPr lang="en-US" dirty="0" smtClean="0"/>
              <a:t>)</a:t>
            </a:r>
            <a:r>
              <a:rPr lang="en-US" dirty="0" smtClean="0"/>
              <a:t>                          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At </a:t>
            </a:r>
            <a:r>
              <a:rPr lang="en-US" dirty="0"/>
              <a:t>18 GeV, </a:t>
            </a:r>
            <a:r>
              <a:rPr lang="en-US" dirty="0">
                <a:sym typeface="Wingdings" panose="05000000000000000000" pitchFamily="2" charset="2"/>
              </a:rPr>
              <a:t>every bunch is refreshed within minutes with </a:t>
            </a:r>
            <a:r>
              <a:rPr lang="en-US" dirty="0"/>
              <a:t>RCS cycling rate of </a:t>
            </a:r>
            <a:r>
              <a:rPr lang="en-US" dirty="0" smtClean="0"/>
              <a:t>2Hz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Need both polarization directions present at the same time 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EFF0898-12EE-1643-9F32-4B859B0C8E18}"/>
              </a:ext>
            </a:extLst>
          </p:cNvPr>
          <p:cNvGrpSpPr/>
          <p:nvPr/>
        </p:nvGrpSpPr>
        <p:grpSpPr>
          <a:xfrm>
            <a:off x="553490" y="2443612"/>
            <a:ext cx="7538951" cy="2664414"/>
            <a:chOff x="1124910" y="2974176"/>
            <a:chExt cx="6669074" cy="29026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8317727-58D4-4F7B-A368-45038FBF0530}"/>
                </a:ext>
              </a:extLst>
            </p:cNvPr>
            <p:cNvSpPr/>
            <p:nvPr/>
          </p:nvSpPr>
          <p:spPr>
            <a:xfrm>
              <a:off x="4059534" y="3487016"/>
              <a:ext cx="949567" cy="30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E46C9771-F503-0741-A58D-7885A2B8EA60}"/>
                </a:ext>
              </a:extLst>
            </p:cNvPr>
            <p:cNvGrpSpPr/>
            <p:nvPr/>
          </p:nvGrpSpPr>
          <p:grpSpPr>
            <a:xfrm>
              <a:off x="1124910" y="2974176"/>
              <a:ext cx="1850122" cy="656710"/>
              <a:chOff x="1969362" y="2645426"/>
              <a:chExt cx="1850122" cy="656710"/>
            </a:xfrm>
          </p:grpSpPr>
          <p:sp>
            <p:nvSpPr>
              <p:cNvPr id="20" name="Arrow: Down 19">
                <a:extLst>
                  <a:ext uri="{FF2B5EF4-FFF2-40B4-BE49-F238E27FC236}">
                    <a16:creationId xmlns:a16="http://schemas.microsoft.com/office/drawing/2014/main" xmlns="" id="{49CC1403-0DBB-4C12-87B5-8AA8EC1E2F29}"/>
                  </a:ext>
                </a:extLst>
              </p:cNvPr>
              <p:cNvSpPr/>
              <p:nvPr/>
            </p:nvSpPr>
            <p:spPr>
              <a:xfrm>
                <a:off x="2079563" y="2882043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Arrow: Down 20">
                <a:extLst>
                  <a:ext uri="{FF2B5EF4-FFF2-40B4-BE49-F238E27FC236}">
                    <a16:creationId xmlns:a16="http://schemas.microsoft.com/office/drawing/2014/main" xmlns="" id="{C994450B-3D0D-4059-AEE3-6864B2BD4BA2}"/>
                  </a:ext>
                </a:extLst>
              </p:cNvPr>
              <p:cNvSpPr/>
              <p:nvPr/>
            </p:nvSpPr>
            <p:spPr>
              <a:xfrm>
                <a:off x="2190711" y="2882043"/>
                <a:ext cx="70941" cy="178874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00255013-84F7-452A-A749-99117FB32D2E}"/>
                  </a:ext>
                </a:extLst>
              </p:cNvPr>
              <p:cNvSpPr txBox="1"/>
              <p:nvPr/>
            </p:nvSpPr>
            <p:spPr>
              <a:xfrm>
                <a:off x="1969362" y="2645426"/>
                <a:ext cx="634301" cy="326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B P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B59AEB57-CEC9-4546-92F5-CA09AC3C4D07}"/>
                  </a:ext>
                </a:extLst>
              </p:cNvPr>
              <p:cNvSpPr txBox="1"/>
              <p:nvPr/>
            </p:nvSpPr>
            <p:spPr>
              <a:xfrm>
                <a:off x="2462563" y="2665068"/>
                <a:ext cx="1356921" cy="63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Refilled every 1.2 minutes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98797EF8-E92D-7A41-A13F-60F3875925B9}"/>
                </a:ext>
              </a:extLst>
            </p:cNvPr>
            <p:cNvGrpSpPr/>
            <p:nvPr/>
          </p:nvGrpSpPr>
          <p:grpSpPr>
            <a:xfrm>
              <a:off x="6128831" y="2987998"/>
              <a:ext cx="1597030" cy="637067"/>
              <a:chOff x="4336513" y="2581808"/>
              <a:chExt cx="1597030" cy="637067"/>
            </a:xfrm>
          </p:grpSpPr>
          <p:sp>
            <p:nvSpPr>
              <p:cNvPr id="25" name="Arrow: Down 24">
                <a:extLst>
                  <a:ext uri="{FF2B5EF4-FFF2-40B4-BE49-F238E27FC236}">
                    <a16:creationId xmlns:a16="http://schemas.microsoft.com/office/drawing/2014/main" xmlns="" id="{F9DF7985-C6C6-4C8E-A66C-AA41218F13D2}"/>
                  </a:ext>
                </a:extLst>
              </p:cNvPr>
              <p:cNvSpPr/>
              <p:nvPr/>
            </p:nvSpPr>
            <p:spPr>
              <a:xfrm>
                <a:off x="4440326" y="2855060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xmlns="" id="{26E028CE-01AE-471D-8D62-C4C1EFE81995}"/>
                  </a:ext>
                </a:extLst>
              </p:cNvPr>
              <p:cNvSpPr/>
              <p:nvPr/>
            </p:nvSpPr>
            <p:spPr>
              <a:xfrm flipH="1" flipV="1">
                <a:off x="4523094" y="2844413"/>
                <a:ext cx="70941" cy="173856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2796BACF-8CAC-4831-AC41-D8F38C068A80}"/>
                  </a:ext>
                </a:extLst>
              </p:cNvPr>
              <p:cNvSpPr txBox="1"/>
              <p:nvPr/>
            </p:nvSpPr>
            <p:spPr>
              <a:xfrm>
                <a:off x="4336513" y="2617474"/>
                <a:ext cx="632636" cy="326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B P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7147864-BE46-485E-BE87-292D448A91E9}"/>
                  </a:ext>
                </a:extLst>
              </p:cNvPr>
              <p:cNvSpPr txBox="1"/>
              <p:nvPr/>
            </p:nvSpPr>
            <p:spPr>
              <a:xfrm>
                <a:off x="4697848" y="2581808"/>
                <a:ext cx="1235695" cy="637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Refilled every  3.2 minutes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34E9BF2-B909-40FE-AADC-7F8AEA7F53FB}"/>
                </a:ext>
              </a:extLst>
            </p:cNvPr>
            <p:cNvSpPr txBox="1"/>
            <p:nvPr/>
          </p:nvSpPr>
          <p:spPr>
            <a:xfrm>
              <a:off x="3061497" y="3979867"/>
              <a:ext cx="766205" cy="326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</a:t>
              </a:r>
              <a:r>
                <a:rPr lang="en-US" sz="1350" baseline="-25000" dirty="0"/>
                <a:t>av</a:t>
              </a:r>
              <a:r>
                <a:rPr lang="en-US" sz="1350" dirty="0"/>
                <a:t>=80%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89E5867-0640-4839-95FC-8AF46F55C20C}"/>
                </a:ext>
              </a:extLst>
            </p:cNvPr>
            <p:cNvSpPr txBox="1"/>
            <p:nvPr/>
          </p:nvSpPr>
          <p:spPr>
            <a:xfrm>
              <a:off x="2828653" y="4855407"/>
              <a:ext cx="766205" cy="326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</a:t>
              </a:r>
              <a:r>
                <a:rPr lang="en-US" sz="1350" baseline="-25000" dirty="0"/>
                <a:t>av</a:t>
              </a:r>
              <a:r>
                <a:rPr lang="en-US" sz="1350" dirty="0"/>
                <a:t>=80%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415C4D00-2A0B-4745-8003-26F4BEFDA010}"/>
                </a:ext>
              </a:extLst>
            </p:cNvPr>
            <p:cNvSpPr txBox="1"/>
            <p:nvPr/>
          </p:nvSpPr>
          <p:spPr>
            <a:xfrm>
              <a:off x="4334771" y="5508022"/>
              <a:ext cx="1578355" cy="36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Re-injections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E7E1288-5ECA-4B7A-84BD-3932F8F1A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910" y="3550685"/>
              <a:ext cx="6315347" cy="202607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FD04846B-98E2-46A3-B988-D01AC003E952}"/>
                </a:ext>
              </a:extLst>
            </p:cNvPr>
            <p:cNvCxnSpPr>
              <a:cxnSpLocks/>
            </p:cNvCxnSpPr>
            <p:nvPr/>
          </p:nvCxnSpPr>
          <p:spPr>
            <a:xfrm>
              <a:off x="4930664" y="3637057"/>
              <a:ext cx="0" cy="1500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F2CF027-7D5A-4B60-B773-659421ADB1E5}"/>
                </a:ext>
              </a:extLst>
            </p:cNvPr>
            <p:cNvSpPr txBox="1"/>
            <p:nvPr/>
          </p:nvSpPr>
          <p:spPr>
            <a:xfrm>
              <a:off x="6386353" y="4224086"/>
              <a:ext cx="1407631" cy="7041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baseline="-25000" dirty="0"/>
                <a:t>∞</a:t>
              </a:r>
              <a:r>
                <a:rPr lang="en-US" dirty="0"/>
                <a:t>= 30%</a:t>
              </a:r>
            </a:p>
            <a:p>
              <a:r>
                <a:rPr lang="en-US" dirty="0"/>
                <a:t>(conservative)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0179BB6D-E3BD-41B4-9E75-A88F571140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260" y="5170593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9D7CAA17-E78B-47EB-9E5E-D95DC6595B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3860" y="5166867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995C62B7-2069-4990-9C7E-128325662A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4743" y="5160444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00A66D39-23ED-46F2-8DBB-CED90267E8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777" y="5163471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709C982-B454-4B05-BDD3-2800FCC3D71C}"/>
                </a:ext>
              </a:extLst>
            </p:cNvPr>
            <p:cNvSpPr txBox="1"/>
            <p:nvPr/>
          </p:nvSpPr>
          <p:spPr>
            <a:xfrm>
              <a:off x="4401211" y="3350546"/>
              <a:ext cx="1227609" cy="36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Re-injection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669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60F4B8-41C0-46D2-9A1A-06491E590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92" y="135760"/>
            <a:ext cx="7886700" cy="409709"/>
          </a:xfrm>
        </p:spPr>
        <p:txBody>
          <a:bodyPr>
            <a:noAutofit/>
          </a:bodyPr>
          <a:lstStyle/>
          <a:p>
            <a:r>
              <a:rPr lang="en-US" sz="3200" b="1" dirty="0"/>
              <a:t>EIC Hadron Polarization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8416D32-D036-4005-AB8D-DCA0F2BC74F1}"/>
              </a:ext>
            </a:extLst>
          </p:cNvPr>
          <p:cNvSpPr txBox="1"/>
          <p:nvPr/>
        </p:nvSpPr>
        <p:spPr>
          <a:xfrm>
            <a:off x="464026" y="794252"/>
            <a:ext cx="85091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Existing p Polarization in RHIC  achieved with “Siberian snakes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Near term improvements will increase proton polarization in RHIC from 60% to 80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 polarization of &gt;80% measured in source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80% polarized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 in EIC will be achieved with six “snakes”,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Acceleration of polarized Deuterons in EIC 100% spin transparent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 tune jumps in the hadron booster synchrotron</a:t>
            </a:r>
            <a:endParaRPr lang="en-US" dirty="0"/>
          </a:p>
        </p:txBody>
      </p:sp>
      <p:pic>
        <p:nvPicPr>
          <p:cNvPr id="7" name="Picture 3" descr="Image">
            <a:extLst>
              <a:ext uri="{FF2B5EF4-FFF2-40B4-BE49-F238E27FC236}">
                <a16:creationId xmlns:a16="http://schemas.microsoft.com/office/drawing/2014/main" xmlns="" id="{B82E8727-1FFB-4790-B945-3BC4F6318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577" y="3019042"/>
            <a:ext cx="4250138" cy="18409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972F7E-C0D9-4677-A4B0-144B53B8FBD9}"/>
              </a:ext>
            </a:extLst>
          </p:cNvPr>
          <p:cNvSpPr txBox="1"/>
          <p:nvPr/>
        </p:nvSpPr>
        <p:spPr>
          <a:xfrm>
            <a:off x="5579662" y="3625511"/>
            <a:ext cx="2723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beam ion source EBIS  with polarized </a:t>
            </a:r>
            <a:r>
              <a:rPr lang="en-US" baseline="30000" dirty="0"/>
              <a:t>3</a:t>
            </a:r>
            <a:r>
              <a:rPr lang="en-US" dirty="0"/>
              <a:t>He extension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xmlns="" id="{FCD9663D-89D5-AF4A-866C-3692870D0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140" y="4771505"/>
            <a:ext cx="2057400" cy="273844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4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61" y="720477"/>
            <a:ext cx="7920240" cy="363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77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12440"/>
            <a:ext cx="7997135" cy="41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61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4" y="357504"/>
            <a:ext cx="8886662" cy="39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97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6" y="195486"/>
            <a:ext cx="8309669" cy="470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65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" y="303498"/>
            <a:ext cx="7965515" cy="437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37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480"/>
            <a:ext cx="847150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0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85317" y="1021722"/>
            <a:ext cx="780297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Introduction (contacts)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Workshop – “</a:t>
            </a:r>
            <a:r>
              <a:rPr lang="en-GB" sz="2800" i="1" dirty="0" smtClean="0"/>
              <a:t>Promoting Collaboration on the EIC” </a:t>
            </a:r>
            <a:endParaRPr lang="en-GB" sz="28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The Machine</a:t>
            </a: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Organization, Budget,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INFN Collaboration: next steps</a:t>
            </a:r>
            <a:endParaRPr lang="en-GB" sz="2800" dirty="0" smtClean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2</a:t>
            </a:fld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3295650" y="300037"/>
            <a:ext cx="2515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SUMMARY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7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592931"/>
            <a:ext cx="8813800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5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D57DA7-536E-40EC-8FD4-9E12B9C48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845"/>
            <a:ext cx="9144000" cy="47727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EIC Accelerator Collaboration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D36720-2C77-403C-BABA-54CDFDCC6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057" y="1040947"/>
            <a:ext cx="8610600" cy="3734651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EIC is international from its conception</a:t>
            </a:r>
          </a:p>
          <a:p>
            <a:r>
              <a:rPr lang="en-US" sz="2800" dirty="0" smtClean="0"/>
              <a:t>Collaboration </a:t>
            </a:r>
            <a:r>
              <a:rPr lang="en-US" sz="2800" dirty="0"/>
              <a:t>on EIC design and construction </a:t>
            </a:r>
            <a:r>
              <a:rPr lang="en-US" sz="2800" dirty="0" smtClean="0"/>
              <a:t>–mutually beneficial, providing </a:t>
            </a:r>
            <a:r>
              <a:rPr lang="en-US" sz="2800" dirty="0"/>
              <a:t>a gateway to EIC science, advancing accelerator science and technology</a:t>
            </a:r>
          </a:p>
          <a:p>
            <a:r>
              <a:rPr lang="en-US" sz="2800" dirty="0"/>
              <a:t>Possible contributions to the EIC accelerator could include the full range of accelerator design and hardware</a:t>
            </a:r>
          </a:p>
          <a:p>
            <a:pPr lvl="1"/>
            <a:r>
              <a:rPr lang="en-US" sz="2400" dirty="0"/>
              <a:t>E.g. IR magnet design and construction, luminosity monitoring, RF R&amp;D and construction, normal conducting magnets, critical vacuum components, feedback systems, polarimetry, contributions to </a:t>
            </a:r>
            <a:r>
              <a:rPr lang="en-US" sz="2400" dirty="0" smtClean="0"/>
              <a:t>the </a:t>
            </a: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IR, beam-dynamics calculations, etc. 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xmlns="" id="{B32FBB4D-03FA-D440-9D7A-E4985449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4771505"/>
            <a:ext cx="2057400" cy="273844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0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70950" y="1963103"/>
            <a:ext cx="8621531" cy="1564958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280035" y="3673316"/>
            <a:ext cx="4421505" cy="7615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43917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Collaboration – path forward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50" y="968828"/>
            <a:ext cx="8674929" cy="3481251"/>
          </a:xfrm>
        </p:spPr>
        <p:txBody>
          <a:bodyPr>
            <a:normAutofit fontScale="85000" lnSpcReduction="10000"/>
          </a:bodyPr>
          <a:lstStyle/>
          <a:p>
            <a:r>
              <a:rPr lang="en-US" sz="2600" dirty="0" smtClean="0"/>
              <a:t>The EIC team making efforts to stay as close as possible to technically driven schedule</a:t>
            </a:r>
            <a:endParaRPr lang="en-US" sz="2600" dirty="0"/>
          </a:p>
          <a:p>
            <a:r>
              <a:rPr lang="en-US" sz="2600" dirty="0" smtClean="0"/>
              <a:t>With anticipated CD1 in 2021, CD2 in 2022 the time to engage is now</a:t>
            </a:r>
          </a:p>
          <a:p>
            <a:r>
              <a:rPr lang="en-US" sz="2600" dirty="0" smtClean="0"/>
              <a:t>Mechanisms for collaboration developing </a:t>
            </a:r>
          </a:p>
          <a:p>
            <a:pPr marL="457200" lvl="1" indent="0">
              <a:buNone/>
            </a:pPr>
            <a:r>
              <a:rPr lang="en-US" sz="2100" dirty="0" smtClean="0"/>
              <a:t>1) Partnership workshops like the one we attend allow to see the broad picture and indicate the areas where project needs and the interests and expertise match</a:t>
            </a:r>
          </a:p>
          <a:p>
            <a:pPr marL="457200" lvl="1" indent="0">
              <a:buNone/>
            </a:pPr>
            <a:r>
              <a:rPr lang="en-US" sz="2100" dirty="0" smtClean="0"/>
              <a:t>2) Meetings between the institutional team and EIC project team allow for focused discussion on specific collaboration </a:t>
            </a:r>
            <a:r>
              <a:rPr lang="en-US" sz="2100" dirty="0" smtClean="0"/>
              <a:t>scope</a:t>
            </a:r>
          </a:p>
          <a:p>
            <a:pPr marL="457200" lvl="1" indent="0">
              <a:buNone/>
            </a:pPr>
            <a:endParaRPr lang="en-US" sz="2100" dirty="0" smtClean="0"/>
          </a:p>
          <a:p>
            <a:pPr marL="182563" lvl="1" indent="-182563">
              <a:buFontTx/>
              <a:buChar char="-"/>
              <a:tabLst>
                <a:tab pos="182563" algn="l"/>
              </a:tabLst>
            </a:pPr>
            <a:r>
              <a:rPr lang="en-US" sz="2100" dirty="0" smtClean="0"/>
              <a:t>many </a:t>
            </a:r>
            <a:r>
              <a:rPr lang="en-US" sz="2100" dirty="0" smtClean="0"/>
              <a:t>such meetings already happened and </a:t>
            </a:r>
            <a:endParaRPr lang="en-US" sz="2100" dirty="0" smtClean="0"/>
          </a:p>
          <a:p>
            <a:pPr marL="0" lvl="1" indent="0">
              <a:buNone/>
              <a:tabLst>
                <a:tab pos="182563" algn="l"/>
              </a:tabLst>
            </a:pPr>
            <a:r>
              <a:rPr lang="en-US" sz="2100" dirty="0"/>
              <a:t>	 </a:t>
            </a:r>
            <a:r>
              <a:rPr lang="en-US" sz="2100" dirty="0" smtClean="0"/>
              <a:t>we expect </a:t>
            </a:r>
            <a:r>
              <a:rPr lang="en-US" sz="2100" dirty="0"/>
              <a:t>many </a:t>
            </a:r>
            <a:r>
              <a:rPr lang="en-US" sz="2100" dirty="0" smtClean="0"/>
              <a:t>more </a:t>
            </a:r>
            <a:r>
              <a:rPr lang="en-US" sz="2100" dirty="0" smtClean="0"/>
              <a:t>after </a:t>
            </a:r>
            <a:r>
              <a:rPr lang="en-US" sz="2100" dirty="0" smtClean="0"/>
              <a:t>this workshop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AutoShape 2" descr="Andrei Seryi Named Governor's Distinguished CEBAF Professor | Jefferson Lab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t="7637" r="12346" b="28727"/>
          <a:stretch/>
        </p:blipFill>
        <p:spPr bwMode="auto">
          <a:xfrm>
            <a:off x="7634480" y="3707606"/>
            <a:ext cx="1071371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849880" y="3855244"/>
            <a:ext cx="4810125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i="1" dirty="0"/>
              <a:t>Andrei </a:t>
            </a:r>
            <a:r>
              <a:rPr lang="en-US" b="1" i="1" dirty="0" err="1"/>
              <a:t>Seryi</a:t>
            </a:r>
            <a:r>
              <a:rPr lang="en-US" b="1" i="1" dirty="0"/>
              <a:t>,</a:t>
            </a:r>
          </a:p>
          <a:p>
            <a:pPr algn="r"/>
            <a:r>
              <a:rPr lang="en-US" i="1" dirty="0"/>
              <a:t>Associate Director </a:t>
            </a:r>
            <a:r>
              <a:rPr lang="en-US" i="1" dirty="0" smtClean="0"/>
              <a:t>for</a:t>
            </a:r>
            <a:endParaRPr lang="en-US" i="1" dirty="0" smtClean="0"/>
          </a:p>
          <a:p>
            <a:pPr algn="r"/>
            <a:r>
              <a:rPr lang="en-US" i="1" dirty="0"/>
              <a:t>Accelerator Systems </a:t>
            </a:r>
            <a:r>
              <a:rPr lang="en-US" i="1" dirty="0"/>
              <a:t>and International Partnership </a:t>
            </a:r>
          </a:p>
        </p:txBody>
      </p:sp>
    </p:spTree>
    <p:extLst>
      <p:ext uri="{BB962C8B-B14F-4D97-AF65-F5344CB8AC3E}">
        <p14:creationId xmlns:p14="http://schemas.microsoft.com/office/powerpoint/2010/main" val="253016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" y="357504"/>
            <a:ext cx="7735005" cy="415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24841" y="2841780"/>
            <a:ext cx="7947660" cy="189021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362410" y="4569972"/>
            <a:ext cx="338605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002060"/>
                </a:solidFill>
              </a:rPr>
              <a:t>Jim </a:t>
            </a:r>
            <a:r>
              <a:rPr lang="en-GB" sz="2400" b="1" i="1" dirty="0" err="1">
                <a:solidFill>
                  <a:srgbClr val="002060"/>
                </a:solidFill>
              </a:rPr>
              <a:t>Yeck</a:t>
            </a:r>
            <a:r>
              <a:rPr lang="en-GB" sz="2400" b="1" i="1" dirty="0">
                <a:solidFill>
                  <a:srgbClr val="002060"/>
                </a:solidFill>
              </a:rPr>
              <a:t>, Project Director</a:t>
            </a:r>
          </a:p>
        </p:txBody>
      </p:sp>
      <p:sp>
        <p:nvSpPr>
          <p:cNvPr id="4" name="AutoShape 4" descr="Brookhaven Lab Names Project Director for Electron-Ion Collider | BNL  Newsroom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4" t="4759" r="26689" b="27098"/>
          <a:stretch/>
        </p:blipFill>
        <p:spPr bwMode="auto">
          <a:xfrm>
            <a:off x="4209966" y="4407954"/>
            <a:ext cx="914545" cy="67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91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r="15001" b="7778"/>
          <a:stretch/>
        </p:blipFill>
        <p:spPr bwMode="auto">
          <a:xfrm>
            <a:off x="392784" y="712806"/>
            <a:ext cx="7780020" cy="435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270027" y="185737"/>
            <a:ext cx="6684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Workshop follow-up from Andrei </a:t>
            </a:r>
            <a:r>
              <a:rPr lang="en-US" sz="3200" b="1" i="1" dirty="0" err="1">
                <a:solidFill>
                  <a:srgbClr val="FF0000"/>
                </a:solidFill>
              </a:rPr>
              <a:t>Seryi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719085" y="2637993"/>
            <a:ext cx="3242830" cy="160626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24</a:t>
            </a:fld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2534519" y="2985655"/>
            <a:ext cx="1420960" cy="145471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/>
          <p:cNvSpPr/>
          <p:nvPr/>
        </p:nvSpPr>
        <p:spPr>
          <a:xfrm>
            <a:off x="581028" y="3626426"/>
            <a:ext cx="5584252" cy="145471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/>
          <p:cNvSpPr/>
          <p:nvPr/>
        </p:nvSpPr>
        <p:spPr>
          <a:xfrm>
            <a:off x="781916" y="3972789"/>
            <a:ext cx="7027293" cy="252847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/>
          <p:cNvSpPr txBox="1"/>
          <p:nvPr/>
        </p:nvSpPr>
        <p:spPr>
          <a:xfrm>
            <a:off x="7820894" y="3914546"/>
            <a:ext cx="763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FF0000"/>
                </a:solidFill>
              </a:rPr>
              <a:t>INFN?</a:t>
            </a:r>
            <a:endParaRPr lang="en-GB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13091" y="79665"/>
            <a:ext cx="6684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Workshop follow-up from Andrei </a:t>
            </a:r>
            <a:r>
              <a:rPr lang="en-US" sz="3200" b="1" i="1" dirty="0" err="1">
                <a:solidFill>
                  <a:srgbClr val="FF0000"/>
                </a:solidFill>
              </a:rPr>
              <a:t>Seryi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25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703" y="642121"/>
            <a:ext cx="5591157" cy="346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 b="80186"/>
          <a:stretch/>
        </p:blipFill>
        <p:spPr bwMode="auto">
          <a:xfrm>
            <a:off x="1596131" y="4056678"/>
            <a:ext cx="5590029" cy="106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669280" y="864108"/>
            <a:ext cx="5394960" cy="42536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31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26</a:t>
            </a:fld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1" b="5737"/>
          <a:stretch/>
        </p:blipFill>
        <p:spPr bwMode="auto">
          <a:xfrm>
            <a:off x="1748630" y="716653"/>
            <a:ext cx="5552298" cy="421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827299" y="723511"/>
            <a:ext cx="5365782" cy="42128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/>
          <p:cNvSpPr txBox="1"/>
          <p:nvPr/>
        </p:nvSpPr>
        <p:spPr>
          <a:xfrm>
            <a:off x="1013091" y="79665"/>
            <a:ext cx="6684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Workshop follow-up from Andrei </a:t>
            </a:r>
            <a:r>
              <a:rPr lang="en-US" sz="3200" b="1" i="1" dirty="0" err="1">
                <a:solidFill>
                  <a:srgbClr val="FF0000"/>
                </a:solidFill>
              </a:rPr>
              <a:t>Seryi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8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27</a:t>
            </a:fld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15" y="1221391"/>
            <a:ext cx="5620434" cy="37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2" b="1587"/>
          <a:stretch/>
        </p:blipFill>
        <p:spPr bwMode="auto">
          <a:xfrm>
            <a:off x="1838843" y="1039468"/>
            <a:ext cx="5586366" cy="23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968096" y="1221390"/>
            <a:ext cx="1078992" cy="310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/>
          <p:cNvSpPr/>
          <p:nvPr/>
        </p:nvSpPr>
        <p:spPr>
          <a:xfrm>
            <a:off x="1926475" y="1039468"/>
            <a:ext cx="5378669" cy="37611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/>
          <p:cNvSpPr txBox="1"/>
          <p:nvPr/>
        </p:nvSpPr>
        <p:spPr>
          <a:xfrm>
            <a:off x="1013091" y="79665"/>
            <a:ext cx="6684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Workshop follow-up from Andrei </a:t>
            </a:r>
            <a:r>
              <a:rPr lang="en-US" sz="3200" b="1" i="1" dirty="0" err="1">
                <a:solidFill>
                  <a:srgbClr val="FF0000"/>
                </a:solidFill>
              </a:rPr>
              <a:t>Seryi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6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28</a:t>
            </a:fld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2714625" y="131446"/>
            <a:ext cx="3825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/>
              <a:t>INFN Collaboration</a:t>
            </a:r>
            <a:endParaRPr lang="en-GB" sz="36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75260" y="721519"/>
            <a:ext cx="885444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INFN management is interested in maintaining a contact with the EIC project especially for the benefit of the internal nuclear physics community. However, at the moment the INFN accelerator community has not </a:t>
            </a:r>
            <a:r>
              <a:rPr lang="en-GB" sz="1600" dirty="0"/>
              <a:t>been </a:t>
            </a:r>
            <a:r>
              <a:rPr lang="en-GB" sz="1600" dirty="0" smtClean="0"/>
              <a:t>committed </a:t>
            </a:r>
            <a:r>
              <a:rPr lang="en-GB" sz="1600" dirty="0"/>
              <a:t>to that extent. </a:t>
            </a:r>
            <a:endParaRPr lang="en-GB" sz="1600" dirty="0" smtClean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Original contacts have been taken to LNF, probably on the base of the lepton storage ring expertise. LNF declared its difficulty in answering the call, and INFN-Accelerators has been involved.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Limited territory for a collaboration has been identified, mainly on:</a:t>
            </a:r>
          </a:p>
          <a:p>
            <a:pPr marL="542925" indent="-276225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600" dirty="0" smtClean="0"/>
              <a:t>E-cloud studies and mitigation, material studies and characterization (R. </a:t>
            </a:r>
            <a:r>
              <a:rPr lang="en-GB" sz="1600" dirty="0" err="1" smtClean="0"/>
              <a:t>Cimino</a:t>
            </a:r>
            <a:r>
              <a:rPr lang="en-GB" sz="1600" dirty="0" smtClean="0"/>
              <a:t>; LNF, INFN-Na, …)</a:t>
            </a:r>
          </a:p>
          <a:p>
            <a:pPr marL="542925" indent="-276225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600" dirty="0" smtClean="0"/>
              <a:t>Collective effects, instability, </a:t>
            </a:r>
            <a:r>
              <a:rPr lang="en-GB" sz="1600" dirty="0" err="1" smtClean="0"/>
              <a:t>fbks</a:t>
            </a:r>
            <a:r>
              <a:rPr lang="en-GB" sz="1600" dirty="0" smtClean="0"/>
              <a:t> (M. </a:t>
            </a:r>
            <a:r>
              <a:rPr lang="en-GB" sz="1600" dirty="0" err="1" smtClean="0"/>
              <a:t>Migliorati</a:t>
            </a:r>
            <a:r>
              <a:rPr lang="en-GB" sz="1600" dirty="0" smtClean="0"/>
              <a:t>; INFN-RM1, INFN-Na, LNF, …)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Possibility to expand the collaboration on other topics:</a:t>
            </a:r>
            <a:endParaRPr lang="en-GB" sz="1600" dirty="0"/>
          </a:p>
          <a:p>
            <a:pPr marL="542925" indent="-276225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600" dirty="0" smtClean="0"/>
              <a:t>Fast ramping magnets for the full energy electron injector synchrotron</a:t>
            </a:r>
            <a:endParaRPr lang="en-GB" sz="1600" dirty="0"/>
          </a:p>
          <a:p>
            <a:pPr marL="542925" indent="-276225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600" dirty="0" smtClean="0"/>
              <a:t>SC RF for the electron rings</a:t>
            </a:r>
          </a:p>
          <a:p>
            <a:pPr marL="542925" indent="-276225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600" dirty="0" smtClean="0"/>
              <a:t>…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Possible in-kind contributions related to conventional systems (not in this phase)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Bi-lateral </a:t>
            </a:r>
            <a:r>
              <a:rPr lang="en-GB" sz="1600" dirty="0" smtClean="0"/>
              <a:t>meeting (INFN </a:t>
            </a:r>
            <a:r>
              <a:rPr lang="en-GB" sz="1600" dirty="0" err="1" smtClean="0"/>
              <a:t>Acceleratori</a:t>
            </a:r>
            <a:r>
              <a:rPr lang="en-GB" sz="1600" dirty="0" smtClean="0"/>
              <a:t> vs. EIC team) is being organized in </a:t>
            </a:r>
            <a:r>
              <a:rPr lang="en-GB" sz="1600" b="1" u="sng" dirty="0" smtClean="0"/>
              <a:t>January 7, 2021</a:t>
            </a:r>
            <a:endParaRPr lang="en-GB" sz="1600" b="1" u="sng" dirty="0"/>
          </a:p>
        </p:txBody>
      </p:sp>
    </p:spTree>
    <p:extLst>
      <p:ext uri="{BB962C8B-B14F-4D97-AF65-F5344CB8AC3E}">
        <p14:creationId xmlns:p14="http://schemas.microsoft.com/office/powerpoint/2010/main" val="394260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4716780"/>
            <a:ext cx="914400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110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" y="1686969"/>
            <a:ext cx="8686800" cy="3258411"/>
          </a:xfrm>
        </p:spPr>
        <p:txBody>
          <a:bodyPr>
            <a:normAutofit/>
          </a:bodyPr>
          <a:lstStyle/>
          <a:p>
            <a:pPr marL="27000" indent="0">
              <a:buNone/>
            </a:pPr>
            <a:r>
              <a:rPr lang="en-US" sz="1600" dirty="0">
                <a:solidFill>
                  <a:srgbClr val="0E8F1E"/>
                </a:solidFill>
              </a:rPr>
              <a:t>1. The beam interacts with </a:t>
            </a:r>
            <a:r>
              <a:rPr lang="en-US" sz="1600" b="1" dirty="0">
                <a:solidFill>
                  <a:srgbClr val="0E8F1E"/>
                </a:solidFill>
              </a:rPr>
              <a:t>the rest gas in the vacuum chamber c</a:t>
            </a:r>
            <a:r>
              <a:rPr lang="en-US" sz="1600" dirty="0">
                <a:solidFill>
                  <a:srgbClr val="0E8F1E"/>
                </a:solidFill>
              </a:rPr>
              <a:t>ausing:</a:t>
            </a:r>
          </a:p>
          <a:p>
            <a:pPr marL="655650" lvl="1" indent="-285750"/>
            <a:r>
              <a:rPr lang="en-US" sz="1400" b="1" dirty="0"/>
              <a:t>reduced beam lifetime  - </a:t>
            </a:r>
            <a:r>
              <a:rPr lang="en-US" sz="1400" dirty="0"/>
              <a:t>and/or </a:t>
            </a:r>
            <a:r>
              <a:rPr lang="en-US" sz="1400" b="1" dirty="0"/>
              <a:t>emittance growth  - </a:t>
            </a:r>
            <a:r>
              <a:rPr lang="en-US" sz="1400" dirty="0"/>
              <a:t>trigger </a:t>
            </a:r>
            <a:r>
              <a:rPr lang="en-US" sz="1400" b="1" dirty="0"/>
              <a:t>avalanche</a:t>
            </a:r>
            <a:r>
              <a:rPr lang="en-US" sz="1400" dirty="0"/>
              <a:t> multiplication processes</a:t>
            </a:r>
          </a:p>
          <a:p>
            <a:pPr marL="27000" indent="0" algn="just">
              <a:buNone/>
            </a:pPr>
            <a:r>
              <a:rPr lang="en-US" sz="1600" dirty="0">
                <a:solidFill>
                  <a:srgbClr val="7030A0"/>
                </a:solidFill>
              </a:rPr>
              <a:t>2. The </a:t>
            </a:r>
            <a:r>
              <a:rPr lang="en-US" sz="1600" b="1" dirty="0">
                <a:solidFill>
                  <a:srgbClr val="7030A0"/>
                </a:solidFill>
              </a:rPr>
              <a:t>vacuum system </a:t>
            </a:r>
            <a:r>
              <a:rPr lang="en-US" sz="1600" dirty="0">
                <a:solidFill>
                  <a:srgbClr val="7030A0"/>
                </a:solidFill>
              </a:rPr>
              <a:t>plays an important role for beam stability:</a:t>
            </a:r>
          </a:p>
          <a:p>
            <a:pPr lvl="1" algn="just"/>
            <a:r>
              <a:rPr lang="en-US" sz="1400" dirty="0"/>
              <a:t>Its material(s) conductivity, shape, coating mainly determine </a:t>
            </a:r>
            <a:r>
              <a:rPr lang="en-US" sz="1400" b="1" dirty="0"/>
              <a:t>resistive wall impedance </a:t>
            </a:r>
            <a:r>
              <a:rPr lang="en-US" sz="1400" dirty="0"/>
              <a:t>of a machine</a:t>
            </a:r>
          </a:p>
          <a:p>
            <a:pPr lvl="1" algn="just"/>
            <a:r>
              <a:rPr lang="en-US" sz="1400" dirty="0"/>
              <a:t>Transitions between pipes, bellows, etc. significantly contribute to the </a:t>
            </a:r>
            <a:r>
              <a:rPr lang="en-US" sz="1400" b="1" dirty="0"/>
              <a:t>global machine impedance </a:t>
            </a:r>
          </a:p>
          <a:p>
            <a:pPr lvl="1" algn="just"/>
            <a:r>
              <a:rPr lang="en-US" sz="1400" dirty="0"/>
              <a:t>Total impedance needs to be kept below a certain </a:t>
            </a:r>
            <a:r>
              <a:rPr lang="en-US" sz="1400" b="1" dirty="0"/>
              <a:t>budget</a:t>
            </a:r>
            <a:r>
              <a:rPr lang="en-US" sz="1400" dirty="0"/>
              <a:t> to allow operation at the desired intensity.</a:t>
            </a:r>
          </a:p>
          <a:p>
            <a:pPr marL="27000" indent="0" algn="just">
              <a:buNone/>
            </a:pPr>
            <a:r>
              <a:rPr lang="en-US" sz="1600" dirty="0"/>
              <a:t>3. </a:t>
            </a:r>
            <a:r>
              <a:rPr lang="en-US" sz="1600" dirty="0">
                <a:solidFill>
                  <a:srgbClr val="FF0000"/>
                </a:solidFill>
              </a:rPr>
              <a:t>The </a:t>
            </a:r>
            <a:r>
              <a:rPr lang="en-US" sz="1600" b="1" dirty="0">
                <a:solidFill>
                  <a:srgbClr val="FF0000"/>
                </a:solidFill>
              </a:rPr>
              <a:t>vacuum chamber </a:t>
            </a:r>
            <a:r>
              <a:rPr lang="en-US" sz="1600" dirty="0">
                <a:solidFill>
                  <a:srgbClr val="FF0000"/>
                </a:solidFill>
              </a:rPr>
              <a:t>also affects beam stability and lifetime otherwise</a:t>
            </a:r>
          </a:p>
          <a:p>
            <a:pPr lvl="1"/>
            <a:r>
              <a:rPr lang="en-US" sz="1400" dirty="0"/>
              <a:t>Its inner wall surface properties in particular </a:t>
            </a:r>
            <a:r>
              <a:rPr lang="en-US" sz="1400" b="1" dirty="0"/>
              <a:t>desorption and electron yields</a:t>
            </a:r>
            <a:r>
              <a:rPr lang="en-US" sz="1400" dirty="0"/>
              <a:t>, are critical</a:t>
            </a:r>
          </a:p>
          <a:p>
            <a:pPr lvl="1"/>
            <a:r>
              <a:rPr lang="en-US" sz="1400" dirty="0"/>
              <a:t>High desorption yields can lead to </a:t>
            </a:r>
            <a:r>
              <a:rPr lang="en-US" sz="1400" b="1" dirty="0"/>
              <a:t>pressure runaway</a:t>
            </a:r>
          </a:p>
          <a:p>
            <a:pPr lvl="1"/>
            <a:r>
              <a:rPr lang="en-US" sz="1400" dirty="0"/>
              <a:t>High electron yields can lead to </a:t>
            </a:r>
            <a:r>
              <a:rPr lang="en-US" sz="1400" b="1" dirty="0">
                <a:solidFill>
                  <a:srgbClr val="FF0000"/>
                </a:solidFill>
              </a:rPr>
              <a:t>electron cloud formation</a:t>
            </a:r>
          </a:p>
          <a:p>
            <a:pPr lvl="1"/>
            <a:r>
              <a:rPr lang="en-US" sz="1400" dirty="0"/>
              <a:t>Distributed pumping from surface/design (e.g. NEG coating, pumping holes) </a:t>
            </a:r>
          </a:p>
          <a:p>
            <a:pPr lvl="1"/>
            <a:r>
              <a:rPr lang="en-US" sz="1400" dirty="0"/>
              <a:t>Shape optimization for photon absorption (antechambers, slits</a:t>
            </a:r>
            <a:r>
              <a:rPr lang="en-US" sz="1400" dirty="0" smtClean="0"/>
              <a:t>)</a:t>
            </a:r>
            <a:endParaRPr lang="en-US" sz="1600" dirty="0"/>
          </a:p>
          <a:p>
            <a:pPr marL="312750" indent="-285750"/>
            <a:endParaRPr lang="en-US" sz="16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5F4C531-6F6A-7847-AF9C-F5F8E117624F}"/>
              </a:ext>
            </a:extLst>
          </p:cNvPr>
          <p:cNvSpPr/>
          <p:nvPr/>
        </p:nvSpPr>
        <p:spPr>
          <a:xfrm>
            <a:off x="320040" y="1131034"/>
            <a:ext cx="8633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performance reach of accelerators crucially depends on the </a:t>
            </a:r>
            <a:r>
              <a:rPr lang="en-US" sz="2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vacuum system</a:t>
            </a:r>
          </a:p>
        </p:txBody>
      </p:sp>
      <p:sp>
        <p:nvSpPr>
          <p:cNvPr id="8" name="Segnaposto numero diapositiva 1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A24C11-59DB-42D3-8D79-717F64C14CA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61060" y="152400"/>
            <a:ext cx="782574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cloud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SEY studies and electron induced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desorption</a:t>
            </a:r>
          </a:p>
          <a:p>
            <a:r>
              <a:rPr lang="en-US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Cimino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en-US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INFN-LNF)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243840" y="2209800"/>
            <a:ext cx="7970520" cy="1059180"/>
          </a:xfrm>
          <a:prstGeom prst="round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arrotondato 10"/>
          <p:cNvSpPr/>
          <p:nvPr/>
        </p:nvSpPr>
        <p:spPr>
          <a:xfrm>
            <a:off x="243840" y="3329939"/>
            <a:ext cx="7970520" cy="1485901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/>
          <p:cNvSpPr txBox="1"/>
          <p:nvPr/>
        </p:nvSpPr>
        <p:spPr>
          <a:xfrm>
            <a:off x="8214360" y="2308651"/>
            <a:ext cx="782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RM1</a:t>
            </a:r>
          </a:p>
          <a:p>
            <a:r>
              <a:rPr lang="en-GB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endParaRPr lang="en-GB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214359" y="3550711"/>
            <a:ext cx="657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LNF</a:t>
            </a:r>
          </a:p>
          <a:p>
            <a:r>
              <a:rPr lang="en-GB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endParaRPr lang="en-GB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3" b="17040"/>
          <a:stretch/>
        </p:blipFill>
        <p:spPr>
          <a:xfrm>
            <a:off x="425122" y="104557"/>
            <a:ext cx="6326189" cy="284523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4" b="14445"/>
          <a:stretch/>
        </p:blipFill>
        <p:spPr>
          <a:xfrm>
            <a:off x="3375656" y="2435110"/>
            <a:ext cx="5771264" cy="2674922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3</a:t>
            </a:fld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6783048" y="122749"/>
            <a:ext cx="23254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i="1" dirty="0" smtClean="0"/>
              <a:t>Original contact message from</a:t>
            </a:r>
          </a:p>
          <a:p>
            <a:pPr>
              <a:spcAft>
                <a:spcPts val="600"/>
              </a:spcAft>
            </a:pPr>
            <a:r>
              <a:rPr lang="en-US" b="1" i="1" dirty="0" smtClean="0"/>
              <a:t>Andrei </a:t>
            </a:r>
            <a:r>
              <a:rPr lang="en-US" b="1" i="1" dirty="0" err="1" smtClean="0"/>
              <a:t>Seryi</a:t>
            </a:r>
            <a:r>
              <a:rPr lang="en-US" b="1" i="1" dirty="0" smtClean="0"/>
              <a:t>,</a:t>
            </a:r>
          </a:p>
          <a:p>
            <a:r>
              <a:rPr lang="en-US" i="1" dirty="0" smtClean="0"/>
              <a:t>Associate </a:t>
            </a:r>
            <a:r>
              <a:rPr lang="en-US" i="1" dirty="0"/>
              <a:t>Director for Accelerator Systems and International Partnership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21832" y="4353949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/>
              <a:t>my</a:t>
            </a:r>
            <a:r>
              <a:rPr lang="it-IT" i="1" dirty="0" smtClean="0"/>
              <a:t> </a:t>
            </a:r>
            <a:r>
              <a:rPr lang="it-IT" i="1" dirty="0" err="1" smtClean="0"/>
              <a:t>reply</a:t>
            </a:r>
            <a:r>
              <a:rPr lang="it-IT" i="1" dirty="0" smtClean="0"/>
              <a:t> </a:t>
            </a:r>
            <a:r>
              <a:rPr lang="it-IT" i="1" dirty="0" err="1" smtClean="0"/>
              <a:t>after</a:t>
            </a:r>
            <a:r>
              <a:rPr lang="it-IT" i="1" dirty="0" smtClean="0"/>
              <a:t> </a:t>
            </a:r>
            <a:r>
              <a:rPr lang="it-IT" i="1" dirty="0" err="1" smtClean="0"/>
              <a:t>few</a:t>
            </a:r>
            <a:r>
              <a:rPr lang="it-IT" i="1" dirty="0" smtClean="0"/>
              <a:t> </a:t>
            </a:r>
            <a:r>
              <a:rPr lang="it-IT" i="1" dirty="0" err="1" smtClean="0"/>
              <a:t>iterations</a:t>
            </a:r>
            <a:r>
              <a:rPr lang="it-IT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824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-15240"/>
            <a:ext cx="9144000" cy="110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/>
          <p:cNvSpPr/>
          <p:nvPr/>
        </p:nvSpPr>
        <p:spPr>
          <a:xfrm>
            <a:off x="0" y="4716780"/>
            <a:ext cx="914400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egnaposto numero diapositiva 1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A24C11-59DB-42D3-8D79-717F64C14CA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409" y="38335"/>
            <a:ext cx="3742840" cy="676922"/>
          </a:xfrm>
        </p:spPr>
        <p:txBody>
          <a:bodyPr>
            <a:noAutofit/>
          </a:bodyPr>
          <a:lstStyle/>
          <a:p>
            <a:r>
              <a:rPr lang="en-US" sz="2800" b="1" i="1" cap="none" dirty="0">
                <a:solidFill>
                  <a:srgbClr val="FF0000"/>
                </a:solidFill>
              </a:rPr>
              <a:t>e</a:t>
            </a:r>
            <a:r>
              <a:rPr lang="en-US" sz="2800" b="1" i="1" baseline="30000" dirty="0">
                <a:solidFill>
                  <a:srgbClr val="FF0000"/>
                </a:solidFill>
              </a:rPr>
              <a:t>-</a:t>
            </a:r>
            <a:r>
              <a:rPr lang="en-US" sz="2800" b="1" i="1" dirty="0">
                <a:solidFill>
                  <a:srgbClr val="FF0000"/>
                </a:solidFill>
              </a:rPr>
              <a:t> cloud formation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920127" y="814316"/>
            <a:ext cx="3303746" cy="807707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0432FF"/>
                </a:solidFill>
              </a:rPr>
              <a:t>Generation of electrons inside the vacuum chamber </a:t>
            </a:r>
          </a:p>
          <a:p>
            <a:pPr algn="ctr"/>
            <a:r>
              <a:rPr lang="en-US" sz="1350" b="1" dirty="0">
                <a:solidFill>
                  <a:srgbClr val="0432FF"/>
                </a:solidFill>
              </a:rPr>
              <a:t>(primary, or seed, electrons)</a:t>
            </a:r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xmlns="" id="{EAD11CE7-7763-8545-8E7C-0111F4C5998F}"/>
              </a:ext>
            </a:extLst>
          </p:cNvPr>
          <p:cNvSpPr/>
          <p:nvPr/>
        </p:nvSpPr>
        <p:spPr>
          <a:xfrm>
            <a:off x="4314051" y="1650364"/>
            <a:ext cx="515900" cy="350178"/>
          </a:xfrm>
          <a:prstGeom prst="downArrow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xmlns="" id="{36321EBF-6631-9746-9D8A-443CC39ECBAC}"/>
              </a:ext>
            </a:extLst>
          </p:cNvPr>
          <p:cNvSpPr/>
          <p:nvPr/>
        </p:nvSpPr>
        <p:spPr>
          <a:xfrm>
            <a:off x="1523167" y="2044119"/>
            <a:ext cx="6097665" cy="816214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 typeface="Arial"/>
              <a:buChar char="•"/>
            </a:pPr>
            <a:r>
              <a:rPr lang="en-US" sz="1350" b="1" dirty="0">
                <a:solidFill>
                  <a:srgbClr val="0432FF"/>
                </a:solidFill>
              </a:rPr>
              <a:t>Acceleration of primary electrons in the beam field</a:t>
            </a:r>
          </a:p>
          <a:p>
            <a:pPr marL="214313" indent="-214313" algn="ctr">
              <a:buFont typeface="Arial"/>
              <a:buChar char="•"/>
            </a:pPr>
            <a:r>
              <a:rPr lang="en-US" sz="1350" b="1" dirty="0">
                <a:solidFill>
                  <a:srgbClr val="0432FF"/>
                </a:solidFill>
              </a:rPr>
              <a:t>Secondary electron production when hitting the wall</a:t>
            </a:r>
          </a:p>
          <a:p>
            <a:pPr marL="214313" indent="-214313" algn="ctr">
              <a:buFont typeface="Arial"/>
              <a:buChar char="•"/>
            </a:pPr>
            <a:r>
              <a:rPr lang="en-US" sz="1350" b="1" dirty="0">
                <a:solidFill>
                  <a:srgbClr val="FF2600"/>
                </a:solidFill>
              </a:rPr>
              <a:t>Avalanche electron multiplication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92689C8-F698-454F-830B-DBEC449AE1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53" y="3129491"/>
            <a:ext cx="5728076" cy="1630116"/>
          </a:xfrm>
          <a:prstGeom prst="rect">
            <a:avLst/>
          </a:prstGeom>
        </p:spPr>
      </p:pic>
      <p:sp>
        <p:nvSpPr>
          <p:cNvPr id="39" name="Down Arrow 38">
            <a:extLst>
              <a:ext uri="{FF2B5EF4-FFF2-40B4-BE49-F238E27FC236}">
                <a16:creationId xmlns:a16="http://schemas.microsoft.com/office/drawing/2014/main" xmlns="" id="{AE0F9412-A940-A343-A4F6-60619AD61A4A}"/>
              </a:ext>
            </a:extLst>
          </p:cNvPr>
          <p:cNvSpPr/>
          <p:nvPr/>
        </p:nvSpPr>
        <p:spPr>
          <a:xfrm>
            <a:off x="4314049" y="2888228"/>
            <a:ext cx="515900" cy="350178"/>
          </a:xfrm>
          <a:prstGeom prst="downArrow">
            <a:avLst/>
          </a:prstGeom>
          <a:solidFill>
            <a:srgbClr val="FF2600"/>
          </a:soli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rgbClr val="FF2600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98926A-E5C9-C344-9D1A-B0724B0C50FA}"/>
              </a:ext>
            </a:extLst>
          </p:cNvPr>
          <p:cNvSpPr txBox="1"/>
          <p:nvPr/>
        </p:nvSpPr>
        <p:spPr>
          <a:xfrm>
            <a:off x="7310013" y="4371466"/>
            <a:ext cx="1376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Tx to F. Ruggiero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D2248FDD-72F6-094E-AB49-180519F76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212" y="986171"/>
            <a:ext cx="2801073" cy="369332"/>
          </a:xfrm>
          <a:prstGeom prst="rect">
            <a:avLst/>
          </a:prstGeom>
          <a:solidFill>
            <a:srgbClr val="B8E0EF"/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R. Cimino and T.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Demma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 “Electron cloud in Accelerators”</a:t>
            </a:r>
            <a:r>
              <a:rPr lang="it-IT" sz="9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it-IT" sz="900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it-IT" sz="9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9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sz="9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900" dirty="0" err="1">
                <a:latin typeface="Calibri" panose="020F0502020204030204" pitchFamily="34" charset="0"/>
                <a:cs typeface="Calibri" panose="020F0502020204030204" pitchFamily="34" charset="0"/>
              </a:rPr>
              <a:t>Mod</a:t>
            </a:r>
            <a:r>
              <a:rPr lang="it-IT" sz="9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Phys</a:t>
            </a:r>
            <a:r>
              <a:rPr lang="it-IT" sz="900" dirty="0">
                <a:latin typeface="Calibri" panose="020F0502020204030204" pitchFamily="34" charset="0"/>
                <a:cs typeface="Calibri" panose="020F0502020204030204" pitchFamily="34" charset="0"/>
              </a:rPr>
              <a:t>. A 29 (2014) 1430023.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47509" y="4791640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cloud, SEY studies and electron induced 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desorption </a:t>
            </a:r>
            <a:r>
              <a:rPr lang="en-US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Cimino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et al., INFN-LNF)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31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/>
          <p:cNvSpPr/>
          <p:nvPr/>
        </p:nvSpPr>
        <p:spPr>
          <a:xfrm>
            <a:off x="0" y="0"/>
            <a:ext cx="9144000" cy="110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/>
          <p:cNvSpPr/>
          <p:nvPr/>
        </p:nvSpPr>
        <p:spPr>
          <a:xfrm>
            <a:off x="0" y="4716780"/>
            <a:ext cx="914400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egnaposto numero diapositiva 1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A24C11-59DB-42D3-8D79-717F64C14CA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1130" y="560026"/>
            <a:ext cx="2138539" cy="369332"/>
          </a:xfrm>
          <a:prstGeom prst="rect">
            <a:avLst/>
          </a:prstGeom>
          <a:solidFill>
            <a:srgbClr val="CB0C0D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Mitigation Strategies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12197D94-BA73-124D-914E-0F1111FCE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" y="1086086"/>
            <a:ext cx="3718560" cy="387114"/>
          </a:xfrm>
          <a:prstGeom prst="rect">
            <a:avLst/>
          </a:prstGeom>
          <a:gradFill flip="none" rotWithShape="1">
            <a:gsLst>
              <a:gs pos="0">
                <a:srgbClr val="3D5699">
                  <a:tint val="66000"/>
                  <a:satMod val="160000"/>
                </a:srgbClr>
              </a:gs>
              <a:gs pos="50000">
                <a:srgbClr val="3D5699">
                  <a:tint val="44500"/>
                  <a:satMod val="160000"/>
                </a:srgbClr>
              </a:gs>
              <a:gs pos="100000">
                <a:srgbClr val="3D56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solenoid field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0872754B-CF5E-0244-B453-3AD1BAC20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1" y="1686797"/>
            <a:ext cx="3718560" cy="387114"/>
          </a:xfrm>
          <a:prstGeom prst="rect">
            <a:avLst/>
          </a:prstGeom>
          <a:gradFill flip="none" rotWithShape="1">
            <a:gsLst>
              <a:gs pos="0">
                <a:srgbClr val="3D5699">
                  <a:tint val="66000"/>
                  <a:satMod val="160000"/>
                </a:srgbClr>
              </a:gs>
              <a:gs pos="50000">
                <a:srgbClr val="3D5699">
                  <a:tint val="44500"/>
                  <a:satMod val="160000"/>
                </a:srgbClr>
              </a:gs>
              <a:gs pos="100000">
                <a:srgbClr val="3D56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Electrodes in the lattice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E34678D4-740F-474F-AB55-89D23A544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1" y="2287508"/>
            <a:ext cx="3718560" cy="387114"/>
          </a:xfrm>
          <a:prstGeom prst="rect">
            <a:avLst/>
          </a:prstGeom>
          <a:gradFill flip="none" rotWithShape="1">
            <a:gsLst>
              <a:gs pos="0">
                <a:srgbClr val="3D5699">
                  <a:tint val="66000"/>
                  <a:satMod val="160000"/>
                </a:srgbClr>
              </a:gs>
              <a:gs pos="50000">
                <a:srgbClr val="3D5699">
                  <a:tint val="44500"/>
                  <a:satMod val="160000"/>
                </a:srgbClr>
              </a:gs>
              <a:gs pos="100000">
                <a:srgbClr val="3D56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and/or Ph. Scrubbing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3EBEE139-9214-9646-8C30-C0CB4D298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" y="4217437"/>
            <a:ext cx="3718560" cy="387114"/>
          </a:xfrm>
          <a:prstGeom prst="rect">
            <a:avLst/>
          </a:prstGeom>
          <a:solidFill>
            <a:srgbClr val="3D5699"/>
          </a:soli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Intrinsically low SEY material 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98FC1566-E53C-AB4D-9719-23DE580CA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" y="3616727"/>
            <a:ext cx="3718560" cy="387113"/>
          </a:xfrm>
          <a:prstGeom prst="rect">
            <a:avLst/>
          </a:prstGeom>
          <a:solidFill>
            <a:srgbClr val="3D5699"/>
          </a:soli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Geometrical modifications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xmlns="" id="{FF7399A7-F63B-8348-B3C0-6D83FA357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" y="2888219"/>
            <a:ext cx="3718560" cy="514911"/>
          </a:xfrm>
          <a:prstGeom prst="rect">
            <a:avLst/>
          </a:prstGeom>
          <a:gradFill flip="none" rotWithShape="1">
            <a:gsLst>
              <a:gs pos="0">
                <a:srgbClr val="3D5699">
                  <a:tint val="66000"/>
                  <a:satMod val="160000"/>
                </a:srgbClr>
              </a:gs>
              <a:gs pos="50000">
                <a:srgbClr val="3D5699">
                  <a:tint val="44500"/>
                  <a:satMod val="160000"/>
                </a:srgbClr>
              </a:gs>
              <a:gs pos="100000">
                <a:srgbClr val="3D56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with low e</a:t>
            </a:r>
            <a:r>
              <a:rPr lang="en-US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cloud</a:t>
            </a:r>
          </a:p>
          <a:p>
            <a:pPr algn="ctr" defTabSz="457200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filling partners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E3619736-DDDB-D440-8440-E436E9759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880" y="1086086"/>
            <a:ext cx="5080000" cy="387114"/>
          </a:xfrm>
          <a:prstGeom prst="rect">
            <a:avLst/>
          </a:prstGeom>
          <a:gradFill flip="none" rotWithShape="1">
            <a:gsLst>
              <a:gs pos="0">
                <a:srgbClr val="CB0C0D">
                  <a:tint val="66000"/>
                  <a:satMod val="160000"/>
                </a:srgbClr>
              </a:gs>
              <a:gs pos="50000">
                <a:srgbClr val="CB0C0D">
                  <a:tint val="44500"/>
                  <a:satMod val="160000"/>
                </a:srgbClr>
              </a:gs>
              <a:gs pos="100000">
                <a:srgbClr val="CB0C0D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Costly and not always applicable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2EA508D2-5EBE-6046-904C-77578C51D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881" y="1686797"/>
            <a:ext cx="5080000" cy="387114"/>
          </a:xfrm>
          <a:prstGeom prst="rect">
            <a:avLst/>
          </a:prstGeom>
          <a:gradFill flip="none" rotWithShape="1">
            <a:gsLst>
              <a:gs pos="0">
                <a:srgbClr val="CB0C0D">
                  <a:tint val="66000"/>
                  <a:satMod val="160000"/>
                </a:srgbClr>
              </a:gs>
              <a:gs pos="50000">
                <a:srgbClr val="CB0C0D">
                  <a:tint val="44500"/>
                  <a:satMod val="160000"/>
                </a:srgbClr>
              </a:gs>
              <a:gs pos="100000">
                <a:srgbClr val="CB0C0D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Costly, not always applicable, impedance?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5D92B9C4-9680-D744-9E39-D63E10C34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881" y="2287508"/>
            <a:ext cx="5080000" cy="387114"/>
          </a:xfrm>
          <a:prstGeom prst="rect">
            <a:avLst/>
          </a:prstGeom>
          <a:gradFill flip="none" rotWithShape="1">
            <a:gsLst>
              <a:gs pos="0">
                <a:srgbClr val="CB0C0D">
                  <a:tint val="66000"/>
                  <a:satMod val="160000"/>
                </a:srgbClr>
              </a:gs>
              <a:gs pos="50000">
                <a:srgbClr val="CB0C0D">
                  <a:tint val="44500"/>
                  <a:satMod val="160000"/>
                </a:srgbClr>
              </a:gs>
              <a:gs pos="100000">
                <a:srgbClr val="CB0C0D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consuming, not stable and “asymptotic” </a:t>
            </a: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xmlns="" id="{996B9322-6273-D64C-AB0B-3E7F553C3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880" y="4217437"/>
            <a:ext cx="5080000" cy="387114"/>
          </a:xfrm>
          <a:prstGeom prst="rect">
            <a:avLst/>
          </a:prstGeom>
          <a:solidFill>
            <a:srgbClr val="CB0C0D"/>
          </a:soli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Impedance, stability,  adhesion, </a:t>
            </a:r>
            <a:r>
              <a:rPr lang="en-US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en-US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xmlns="" id="{52B0B1DA-7DB6-1F4C-961B-F03988C10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880" y="3616727"/>
            <a:ext cx="5080000" cy="387113"/>
          </a:xfrm>
          <a:prstGeom prst="rect">
            <a:avLst/>
          </a:prstGeom>
          <a:solidFill>
            <a:srgbClr val="CB0C0D"/>
          </a:soli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Impedance, dust, vacuum behavior.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36F54F0E-8488-5D41-8504-EE2A2E5CB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880" y="2888219"/>
            <a:ext cx="5080000" cy="514911"/>
          </a:xfrm>
          <a:prstGeom prst="rect">
            <a:avLst/>
          </a:prstGeom>
          <a:gradFill flip="none" rotWithShape="1">
            <a:gsLst>
              <a:gs pos="0">
                <a:srgbClr val="CB0C0D">
                  <a:tint val="66000"/>
                  <a:satMod val="160000"/>
                </a:srgbClr>
              </a:gs>
              <a:gs pos="50000">
                <a:srgbClr val="CB0C0D">
                  <a:tint val="44500"/>
                  <a:satMod val="160000"/>
                </a:srgbClr>
              </a:gs>
              <a:gs pos="100000">
                <a:srgbClr val="CB0C0D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Costs machine performance (reduced n. of bunches) </a:t>
            </a:r>
            <a:endParaRPr lang="en-US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24A51C-B2EA-284F-BEE1-16640FF0D1FF}"/>
              </a:ext>
            </a:extLst>
          </p:cNvPr>
          <p:cNvSpPr txBox="1"/>
          <p:nvPr/>
        </p:nvSpPr>
        <p:spPr>
          <a:xfrm>
            <a:off x="6228080" y="67888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lang="en-GB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547509" y="4791640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cloud, SEY studies and electron induced </a:t>
            </a:r>
            <a:r>
              <a:rPr lang="en-US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desorption </a:t>
            </a:r>
            <a:r>
              <a:rPr lang="en-US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Cimino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et al., INFN-LNF)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503589" y="7855"/>
            <a:ext cx="3742840" cy="676922"/>
          </a:xfrm>
        </p:spPr>
        <p:txBody>
          <a:bodyPr>
            <a:noAutofit/>
          </a:bodyPr>
          <a:lstStyle/>
          <a:p>
            <a:r>
              <a:rPr lang="en-US" sz="2800" b="1" i="1" cap="none" dirty="0" smtClean="0">
                <a:solidFill>
                  <a:srgbClr val="FF0000"/>
                </a:solidFill>
              </a:rPr>
              <a:t>LNF group approach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8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32</a:t>
            </a:fld>
            <a:endParaRPr lang="en-GB"/>
          </a:p>
        </p:txBody>
      </p:sp>
      <p:graphicFrame>
        <p:nvGraphicFramePr>
          <p:cNvPr id="6" name="Segnaposto contenuto 9">
            <a:extLst>
              <a:ext uri="{FF2B5EF4-FFF2-40B4-BE49-F238E27FC236}">
                <a16:creationId xmlns:a16="http://schemas.microsoft.com/office/drawing/2014/main" xmlns="" id="{401409B3-7DA5-0A4B-84A8-8C7DFA4B99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216520"/>
              </p:ext>
            </p:extLst>
          </p:nvPr>
        </p:nvGraphicFramePr>
        <p:xfrm>
          <a:off x="254953" y="1264920"/>
          <a:ext cx="6153467" cy="3657600"/>
        </p:xfrm>
        <a:graphic>
          <a:graphicData uri="http://schemas.openxmlformats.org/drawingml/2006/table">
            <a:tbl>
              <a:tblPr firstRow="1" bandRow="1"/>
              <a:tblGrid>
                <a:gridCol w="27056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33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44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1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solidFill>
                            <a:srgbClr val="000000"/>
                          </a:solidFill>
                        </a:rPr>
                        <a:t>Parameter list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</a:rPr>
                        <a:t>FCC-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</a:rPr>
                        <a:t>ee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</a:rPr>
                        <a:t> Z pole (W)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</a:rPr>
                        <a:t>EIC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1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GB" sz="1400" dirty="0"/>
                        <a:t>Circumference (m)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97756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3834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3385455"/>
                  </a:ext>
                </a:extLst>
              </a:tr>
              <a:tr h="281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GB" sz="1400" dirty="0"/>
                        <a:t>Beam energy (GeV)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45.6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10 (18)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1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GB" sz="1400" dirty="0"/>
                        <a:t>Beam current (A)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1.39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2.5 (0.27)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1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Bunch population [10</a:t>
                      </a:r>
                      <a:r>
                        <a:rPr lang="en-GB" sz="1400" baseline="30000" dirty="0"/>
                        <a:t>11</a:t>
                      </a:r>
                      <a:r>
                        <a:rPr lang="en-GB" sz="1400" baseline="0" dirty="0"/>
                        <a:t>]</a:t>
                      </a:r>
                      <a:endParaRPr lang="en-GB" sz="1400" baseline="30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1.7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/>
                        <a:t>1.7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1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GB" sz="1400" dirty="0"/>
                        <a:t>Bunch length</a:t>
                      </a:r>
                      <a:r>
                        <a:rPr lang="en-GB" sz="1400" baseline="0" dirty="0"/>
                        <a:t> [mm](SR/BS)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3.5/12.1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20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1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GB" sz="1400" dirty="0"/>
                        <a:t>Energy spread(SR/BS) [10</a:t>
                      </a:r>
                      <a:r>
                        <a:rPr lang="en-GB" sz="1400" baseline="30000" dirty="0"/>
                        <a:t>-3</a:t>
                      </a:r>
                      <a:r>
                        <a:rPr lang="en-GB" sz="1400" baseline="0" dirty="0"/>
                        <a:t>]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0.38/1.32</a:t>
                      </a:r>
                      <a:endParaRPr lang="en-GB" sz="1400" baseline="30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/>
                        <a:t>0.58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1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GB" sz="1400" dirty="0"/>
                        <a:t>Synchrotron tune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0.025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0.0815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1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GB" sz="1400" dirty="0"/>
                        <a:t>Bunches/beam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16640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1174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1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Mom</a:t>
                      </a:r>
                      <a:r>
                        <a:rPr lang="en-GB" sz="1400" dirty="0"/>
                        <a:t> compaction [10</a:t>
                      </a:r>
                      <a:r>
                        <a:rPr lang="en-GB" sz="1400" baseline="30000" dirty="0"/>
                        <a:t>-6</a:t>
                      </a:r>
                      <a:r>
                        <a:rPr lang="en-GB" sz="1400" baseline="0" dirty="0"/>
                        <a:t>]</a:t>
                      </a:r>
                      <a:endParaRPr lang="en-GB" sz="1400" baseline="30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baseline="0" dirty="0"/>
                        <a:t>14.8</a:t>
                      </a:r>
                      <a:endParaRPr lang="en-GB" sz="140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/>
                        <a:t>1450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5692267"/>
                  </a:ext>
                </a:extLst>
              </a:tr>
              <a:tr h="281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r>
                        <a:rPr lang="en-GB" sz="1400" dirty="0"/>
                        <a:t>Energy loss/turn (MeV)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36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9.1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933845"/>
                  </a:ext>
                </a:extLst>
              </a:tr>
              <a:tr h="2813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 Voltage (MV)</a:t>
                      </a:r>
                      <a:endParaRPr lang="en-GB" sz="1400" baseline="30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lang="en-GB" sz="1400" baseline="0" dirty="0"/>
                        <a:t>100</a:t>
                      </a:r>
                      <a:endParaRPr lang="en-GB" sz="1400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/>
                        <a:t>41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8217786"/>
                  </a:ext>
                </a:extLst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861060" y="137160"/>
            <a:ext cx="782574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Collective effects in FCC-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and EIC</a:t>
            </a:r>
          </a:p>
          <a:p>
            <a:r>
              <a:rPr lang="en-US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(M. </a:t>
            </a:r>
            <a:r>
              <a:rPr lang="en-US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Migliorati</a:t>
            </a:r>
            <a:r>
              <a:rPr lang="en-US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al., </a:t>
            </a:r>
            <a:r>
              <a:rPr lang="en-US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univ.</a:t>
            </a:r>
            <a:r>
              <a:rPr lang="en-US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La Sapienza and INFN-RM1)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515100" y="1424940"/>
            <a:ext cx="259842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182563" algn="l"/>
              </a:tabLst>
            </a:pPr>
            <a:r>
              <a:rPr lang="en-GB" sz="1600" dirty="0" smtClean="0"/>
              <a:t>Effects of: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i="1" dirty="0" smtClean="0"/>
              <a:t>Resistive wall 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i="1" dirty="0" smtClean="0"/>
              <a:t>Impedance (vacuum chamber, BPMs, …)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i="1" dirty="0" smtClean="0"/>
              <a:t>Turbulent Mode Coupling 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i="1" dirty="0" smtClean="0"/>
              <a:t>Transverse Coupled Bunch</a:t>
            </a:r>
          </a:p>
          <a:p>
            <a:pPr>
              <a:spcAft>
                <a:spcPts val="600"/>
              </a:spcAft>
            </a:pPr>
            <a:r>
              <a:rPr lang="en-GB" sz="1600" dirty="0" smtClean="0"/>
              <a:t>under evaluation for FCC-</a:t>
            </a:r>
            <a:r>
              <a:rPr lang="en-GB" sz="1600" dirty="0" err="1" smtClean="0"/>
              <a:t>ee</a:t>
            </a:r>
            <a:r>
              <a:rPr lang="en-GB" sz="1600" dirty="0" smtClean="0"/>
              <a:t> can  be extended to EIC using same approach and tools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73679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FD77F5-CFD7-EA46-A74E-0B8BA2D17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" y="-91141"/>
            <a:ext cx="9264617" cy="705332"/>
          </a:xfrm>
        </p:spPr>
        <p:txBody>
          <a:bodyPr>
            <a:noAutofit/>
          </a:bodyPr>
          <a:lstStyle/>
          <a:p>
            <a:r>
              <a:rPr lang="en-US" sz="1800" dirty="0"/>
              <a:t>Electromagnetic characterization of coated surfaces for broadband impedance evaluation </a:t>
            </a:r>
            <a:r>
              <a:rPr lang="en-US" sz="1800" i="1" dirty="0" smtClean="0">
                <a:solidFill>
                  <a:srgbClr val="FFFF00"/>
                </a:solidFill>
              </a:rPr>
              <a:t>(M.R. </a:t>
            </a:r>
            <a:r>
              <a:rPr lang="en-US" sz="1800" i="1" dirty="0" err="1" smtClean="0">
                <a:solidFill>
                  <a:srgbClr val="FFFF00"/>
                </a:solidFill>
              </a:rPr>
              <a:t>Masullo</a:t>
            </a:r>
            <a:r>
              <a:rPr lang="en-US" sz="1800" i="1" dirty="0" smtClean="0">
                <a:solidFill>
                  <a:srgbClr val="FFFF00"/>
                </a:solidFill>
              </a:rPr>
              <a:t> et al., INFN Naples)</a:t>
            </a:r>
            <a:endParaRPr lang="en-US" sz="1800" i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5A984D-1B93-7E4A-AF7E-FC74D4EF6B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r="6936"/>
          <a:stretch/>
        </p:blipFill>
        <p:spPr>
          <a:xfrm>
            <a:off x="6631255" y="1121514"/>
            <a:ext cx="2272229" cy="1336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80B17E-825E-5844-A2D8-FA135C2FE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731" y="2196754"/>
            <a:ext cx="2882149" cy="1832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99F6E43-5ACF-B744-B504-022E3BBA9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" t="58892" r="73422" b="8699"/>
          <a:stretch/>
        </p:blipFill>
        <p:spPr>
          <a:xfrm>
            <a:off x="341486" y="2686401"/>
            <a:ext cx="1289003" cy="9774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4387173-5162-2241-AF0C-67FE611C18A5}"/>
              </a:ext>
            </a:extLst>
          </p:cNvPr>
          <p:cNvSpPr txBox="1"/>
          <p:nvPr/>
        </p:nvSpPr>
        <p:spPr>
          <a:xfrm>
            <a:off x="2153652" y="412724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>
                <a:solidFill>
                  <a:srgbClr val="0055A0"/>
                </a:solidFill>
              </a:rPr>
              <a:t>f</a:t>
            </a:r>
            <a:r>
              <a:rPr lang="it-IT" i="1" dirty="0">
                <a:solidFill>
                  <a:srgbClr val="0055A0"/>
                </a:solidFill>
              </a:rPr>
              <a:t> </a:t>
            </a:r>
            <a:r>
              <a:rPr lang="it-IT" dirty="0">
                <a:solidFill>
                  <a:srgbClr val="0055A0"/>
                </a:solidFill>
              </a:rPr>
              <a:t>[GHz]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C4A898-B59C-7546-830B-9E51C7B884F2}"/>
              </a:ext>
            </a:extLst>
          </p:cNvPr>
          <p:cNvSpPr txBox="1"/>
          <p:nvPr/>
        </p:nvSpPr>
        <p:spPr>
          <a:xfrm>
            <a:off x="2153180" y="4375769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0055A0"/>
                </a:solidFill>
              </a:rPr>
              <a:t>𝝀 </a:t>
            </a:r>
            <a:r>
              <a:rPr lang="it-IT" dirty="0">
                <a:solidFill>
                  <a:srgbClr val="0055A0"/>
                </a:solidFill>
              </a:rPr>
              <a:t>[mm]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BF8D202-FCB3-4342-892C-662E6900D219}"/>
              </a:ext>
            </a:extLst>
          </p:cNvPr>
          <p:cNvCxnSpPr>
            <a:cxnSpLocks/>
          </p:cNvCxnSpPr>
          <p:nvPr/>
        </p:nvCxnSpPr>
        <p:spPr>
          <a:xfrm>
            <a:off x="4609180" y="1121513"/>
            <a:ext cx="23130" cy="357742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78BD94A-3E6B-BB40-81FE-D9893D89395D}"/>
              </a:ext>
            </a:extLst>
          </p:cNvPr>
          <p:cNvGrpSpPr/>
          <p:nvPr/>
        </p:nvGrpSpPr>
        <p:grpSpPr>
          <a:xfrm>
            <a:off x="1883274" y="2458835"/>
            <a:ext cx="1919106" cy="1470373"/>
            <a:chOff x="1922354" y="2862642"/>
            <a:chExt cx="2657162" cy="22414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035A3FC3-54A7-7A45-90AD-7A305FF4B7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609" t="52380"/>
            <a:stretch/>
          </p:blipFill>
          <p:spPr>
            <a:xfrm>
              <a:off x="1988397" y="2862642"/>
              <a:ext cx="2591119" cy="218208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6403B2C-4DF8-234F-9B09-AFDA53A93705}"/>
                </a:ext>
              </a:extLst>
            </p:cNvPr>
            <p:cNvSpPr/>
            <p:nvPr/>
          </p:nvSpPr>
          <p:spPr>
            <a:xfrm>
              <a:off x="1922354" y="4685427"/>
              <a:ext cx="571464" cy="418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E7AC2B55-9AFA-1D47-8518-9B08AAB3B93D}"/>
              </a:ext>
            </a:extLst>
          </p:cNvPr>
          <p:cNvGrpSpPr/>
          <p:nvPr/>
        </p:nvGrpSpPr>
        <p:grpSpPr>
          <a:xfrm>
            <a:off x="3023205" y="4286658"/>
            <a:ext cx="3202475" cy="222664"/>
            <a:chOff x="3023202" y="5629237"/>
            <a:chExt cx="3202475" cy="29688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79479F93-0D6D-F245-AE46-BEB9E75D9506}"/>
                </a:ext>
              </a:extLst>
            </p:cNvPr>
            <p:cNvCxnSpPr/>
            <p:nvPr/>
          </p:nvCxnSpPr>
          <p:spPr>
            <a:xfrm>
              <a:off x="3023202" y="5631216"/>
              <a:ext cx="115200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80A8A832-1157-7F43-93FB-BEE428F20DFA}"/>
                </a:ext>
              </a:extLst>
            </p:cNvPr>
            <p:cNvCxnSpPr/>
            <p:nvPr/>
          </p:nvCxnSpPr>
          <p:spPr>
            <a:xfrm>
              <a:off x="5063780" y="5629237"/>
              <a:ext cx="115200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67C89A55-DD6B-3C48-9228-86CD76080FDE}"/>
                </a:ext>
              </a:extLst>
            </p:cNvPr>
            <p:cNvCxnSpPr/>
            <p:nvPr/>
          </p:nvCxnSpPr>
          <p:spPr>
            <a:xfrm>
              <a:off x="4196880" y="5629239"/>
              <a:ext cx="864000" cy="0"/>
            </a:xfrm>
            <a:prstGeom prst="line">
              <a:avLst/>
            </a:prstGeom>
            <a:ln w="38100">
              <a:solidFill>
                <a:schemeClr val="accent6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3F2769B0-8CCA-4349-BE4D-197EB8E78D28}"/>
                </a:ext>
              </a:extLst>
            </p:cNvPr>
            <p:cNvCxnSpPr/>
            <p:nvPr/>
          </p:nvCxnSpPr>
          <p:spPr>
            <a:xfrm>
              <a:off x="3033099" y="5926122"/>
              <a:ext cx="115200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CDA38D1B-63C4-B747-886C-0575DDC7E022}"/>
                </a:ext>
              </a:extLst>
            </p:cNvPr>
            <p:cNvCxnSpPr/>
            <p:nvPr/>
          </p:nvCxnSpPr>
          <p:spPr>
            <a:xfrm>
              <a:off x="5073677" y="5924143"/>
              <a:ext cx="115200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09DBC369-2163-DF48-9A70-23FDD0D677DD}"/>
                </a:ext>
              </a:extLst>
            </p:cNvPr>
            <p:cNvCxnSpPr/>
            <p:nvPr/>
          </p:nvCxnSpPr>
          <p:spPr>
            <a:xfrm>
              <a:off x="4206777" y="5924145"/>
              <a:ext cx="864000" cy="0"/>
            </a:xfrm>
            <a:prstGeom prst="line">
              <a:avLst/>
            </a:prstGeom>
            <a:ln w="38100">
              <a:solidFill>
                <a:schemeClr val="accent6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531050D-E672-4D4C-8D3F-559EA7F012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3" b="98276" l="1545" r="100000">
                        <a14:foregroundMark x1="43539" y1="72660" x2="66713" y2="64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" t="3449" b="1587"/>
          <a:stretch/>
        </p:blipFill>
        <p:spPr>
          <a:xfrm>
            <a:off x="6943264" y="3997157"/>
            <a:ext cx="1902256" cy="8732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2A65236-CF03-D841-8932-650C546361BC}"/>
              </a:ext>
            </a:extLst>
          </p:cNvPr>
          <p:cNvSpPr txBox="1"/>
          <p:nvPr/>
        </p:nvSpPr>
        <p:spPr>
          <a:xfrm>
            <a:off x="2904951" y="402461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>
                <a:solidFill>
                  <a:srgbClr val="0055A0"/>
                </a:solidFill>
              </a:rPr>
              <a:t>5</a:t>
            </a:r>
            <a:endParaRPr lang="it-IT" sz="1600" dirty="0">
              <a:solidFill>
                <a:srgbClr val="0055A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6A4C2E5-9925-5040-B816-07E7B81C5741}"/>
              </a:ext>
            </a:extLst>
          </p:cNvPr>
          <p:cNvSpPr txBox="1"/>
          <p:nvPr/>
        </p:nvSpPr>
        <p:spPr>
          <a:xfrm>
            <a:off x="4023693" y="402223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>
                <a:solidFill>
                  <a:srgbClr val="0055A0"/>
                </a:solidFill>
              </a:rPr>
              <a:t>20</a:t>
            </a:r>
            <a:endParaRPr lang="it-IT" sz="1600" dirty="0">
              <a:solidFill>
                <a:srgbClr val="0055A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1197A4E-7E3F-9340-B8D0-257851AB44CA}"/>
              </a:ext>
            </a:extLst>
          </p:cNvPr>
          <p:cNvSpPr txBox="1"/>
          <p:nvPr/>
        </p:nvSpPr>
        <p:spPr>
          <a:xfrm>
            <a:off x="4850448" y="4022239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>
                <a:solidFill>
                  <a:srgbClr val="0055A0"/>
                </a:solidFill>
              </a:rPr>
              <a:t>100</a:t>
            </a:r>
            <a:endParaRPr lang="it-IT" sz="1600" dirty="0">
              <a:solidFill>
                <a:srgbClr val="0055A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F658C7B-89B9-1F4B-A1F9-B6B158F1AC18}"/>
              </a:ext>
            </a:extLst>
          </p:cNvPr>
          <p:cNvSpPr txBox="1"/>
          <p:nvPr/>
        </p:nvSpPr>
        <p:spPr>
          <a:xfrm>
            <a:off x="5884236" y="4025050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>
                <a:solidFill>
                  <a:srgbClr val="0055A0"/>
                </a:solidFill>
              </a:rPr>
              <a:t>300</a:t>
            </a:r>
            <a:endParaRPr lang="it-IT" sz="1600" dirty="0">
              <a:solidFill>
                <a:srgbClr val="0055A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5FBD72A-C69F-4541-BA47-A37A2D0AA98C}"/>
              </a:ext>
            </a:extLst>
          </p:cNvPr>
          <p:cNvSpPr txBox="1"/>
          <p:nvPr/>
        </p:nvSpPr>
        <p:spPr>
          <a:xfrm>
            <a:off x="6002691" y="451664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>
                <a:solidFill>
                  <a:srgbClr val="0055A0"/>
                </a:solidFill>
              </a:rPr>
              <a:t>1</a:t>
            </a:r>
            <a:endParaRPr lang="it-IT" sz="1600" dirty="0">
              <a:solidFill>
                <a:srgbClr val="0055A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82FD425-06AD-BD45-8469-0FC3D1F00737}"/>
              </a:ext>
            </a:extLst>
          </p:cNvPr>
          <p:cNvSpPr txBox="1"/>
          <p:nvPr/>
        </p:nvSpPr>
        <p:spPr>
          <a:xfrm>
            <a:off x="4918882" y="45152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>
                <a:solidFill>
                  <a:srgbClr val="0055A0"/>
                </a:solidFill>
              </a:rPr>
              <a:t>3</a:t>
            </a:r>
            <a:endParaRPr lang="it-IT" sz="1600" dirty="0">
              <a:solidFill>
                <a:srgbClr val="0055A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7130CC6-84E0-6944-8A1C-69FB0B63F571}"/>
              </a:ext>
            </a:extLst>
          </p:cNvPr>
          <p:cNvSpPr txBox="1"/>
          <p:nvPr/>
        </p:nvSpPr>
        <p:spPr>
          <a:xfrm>
            <a:off x="4023693" y="452576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>
                <a:solidFill>
                  <a:srgbClr val="0055A0"/>
                </a:solidFill>
              </a:rPr>
              <a:t>15</a:t>
            </a:r>
            <a:endParaRPr lang="it-IT" sz="1600" dirty="0">
              <a:solidFill>
                <a:srgbClr val="0055A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337A318-1489-2442-9086-FA4CE3443EB5}"/>
              </a:ext>
            </a:extLst>
          </p:cNvPr>
          <p:cNvSpPr txBox="1"/>
          <p:nvPr/>
        </p:nvSpPr>
        <p:spPr>
          <a:xfrm>
            <a:off x="2843387" y="452280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>
                <a:solidFill>
                  <a:srgbClr val="0055A0"/>
                </a:solidFill>
              </a:rPr>
              <a:t>60</a:t>
            </a:r>
            <a:endParaRPr lang="it-IT" sz="1600" dirty="0">
              <a:solidFill>
                <a:srgbClr val="0055A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78B1A95-291F-9540-956A-A182FA4990FE}"/>
              </a:ext>
            </a:extLst>
          </p:cNvPr>
          <p:cNvSpPr/>
          <p:nvPr/>
        </p:nvSpPr>
        <p:spPr>
          <a:xfrm>
            <a:off x="7818287" y="3106224"/>
            <a:ext cx="1052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000" b="1" dirty="0">
                <a:solidFill>
                  <a:srgbClr val="FF0000"/>
                </a:solidFill>
              </a:rPr>
              <a:t>NEG</a:t>
            </a:r>
            <a:endParaRPr lang="en-GB" sz="3000" b="1" baseline="30000" dirty="0">
              <a:solidFill>
                <a:srgbClr val="FF00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1A386C1-0402-9640-A2A1-667A36D1AE8F}"/>
              </a:ext>
            </a:extLst>
          </p:cNvPr>
          <p:cNvGrpSpPr/>
          <p:nvPr/>
        </p:nvGrpSpPr>
        <p:grpSpPr>
          <a:xfrm>
            <a:off x="3408853" y="1711382"/>
            <a:ext cx="1095677" cy="1494905"/>
            <a:chOff x="3265324" y="1001610"/>
            <a:chExt cx="1262856" cy="224951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FA4C6FE-781F-2641-B639-844D76F8D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937" t="1560" r="58104" b="33980"/>
            <a:stretch/>
          </p:blipFill>
          <p:spPr>
            <a:xfrm>
              <a:off x="3265324" y="1001610"/>
              <a:ext cx="1149271" cy="2066826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DBB34536-5216-4349-A362-43EB2033C1A6}"/>
                </a:ext>
              </a:extLst>
            </p:cNvPr>
            <p:cNvSpPr/>
            <p:nvPr/>
          </p:nvSpPr>
          <p:spPr>
            <a:xfrm>
              <a:off x="4164452" y="2797215"/>
              <a:ext cx="363728" cy="453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27ECD08-A992-1A4E-91BF-286F45B97DCE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4658" r="61888" b="50347"/>
          <a:stretch/>
        </p:blipFill>
        <p:spPr bwMode="auto">
          <a:xfrm>
            <a:off x="140404" y="3997159"/>
            <a:ext cx="1513755" cy="1056541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7FCC231-C5E0-C84B-B6E2-E955DD3279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52" r="27102" b="49299"/>
          <a:stretch/>
        </p:blipFill>
        <p:spPr>
          <a:xfrm>
            <a:off x="200114" y="1379729"/>
            <a:ext cx="2200186" cy="1242552"/>
          </a:xfrm>
          <a:prstGeom prst="ellipse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B84EFD6-8AE5-3646-866E-62A26ED9812F}"/>
              </a:ext>
            </a:extLst>
          </p:cNvPr>
          <p:cNvSpPr/>
          <p:nvPr/>
        </p:nvSpPr>
        <p:spPr>
          <a:xfrm>
            <a:off x="28609" y="3774924"/>
            <a:ext cx="2712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Laser ablated structure</a:t>
            </a:r>
            <a:endParaRPr lang="en-GB" sz="1600" b="1" baseline="30000" dirty="0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AFB7FCD0-5F47-F543-95CD-CF91F4A8244F}"/>
              </a:ext>
            </a:extLst>
          </p:cNvPr>
          <p:cNvSpPr/>
          <p:nvPr/>
        </p:nvSpPr>
        <p:spPr>
          <a:xfrm rot="3112340">
            <a:off x="6446110" y="504487"/>
            <a:ext cx="129603" cy="543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4362DDA-2883-1D49-94C7-4298AB8F68F0}"/>
              </a:ext>
            </a:extLst>
          </p:cNvPr>
          <p:cNvSpPr/>
          <p:nvPr/>
        </p:nvSpPr>
        <p:spPr>
          <a:xfrm rot="3112340">
            <a:off x="6369277" y="584150"/>
            <a:ext cx="123280" cy="206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9E65EA48-8FBB-5442-AEC6-F72C47A076B0}"/>
              </a:ext>
            </a:extLst>
          </p:cNvPr>
          <p:cNvSpPr/>
          <p:nvPr/>
        </p:nvSpPr>
        <p:spPr>
          <a:xfrm>
            <a:off x="7186801" y="635901"/>
            <a:ext cx="1957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THz Time domain spectrometer</a:t>
            </a:r>
            <a:endParaRPr lang="en-GB" sz="1600" baseline="30000" dirty="0">
              <a:solidFill>
                <a:srgbClr val="FF0000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B27D73B-7AC6-3945-B7F9-A57E0B3CCC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73" r="4938" b="16870"/>
          <a:stretch/>
        </p:blipFill>
        <p:spPr>
          <a:xfrm>
            <a:off x="4695896" y="1556761"/>
            <a:ext cx="1620847" cy="65942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40109D45-BA5C-0543-85A4-F0ED22FD4AAB}"/>
              </a:ext>
            </a:extLst>
          </p:cNvPr>
          <p:cNvSpPr/>
          <p:nvPr/>
        </p:nvSpPr>
        <p:spPr>
          <a:xfrm>
            <a:off x="1534492" y="1184159"/>
            <a:ext cx="2230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rgbClr val="FF0000"/>
                </a:solidFill>
              </a:rPr>
              <a:t>Example of dielectric </a:t>
            </a:r>
            <a:endParaRPr lang="en-GB" sz="1600" dirty="0" smtClean="0">
              <a:solidFill>
                <a:srgbClr val="FF0000"/>
              </a:solidFill>
            </a:endParaRPr>
          </a:p>
          <a:p>
            <a:pPr algn="r"/>
            <a:r>
              <a:rPr lang="en-GB" sz="1600" dirty="0" smtClean="0">
                <a:solidFill>
                  <a:srgbClr val="FF0000"/>
                </a:solidFill>
              </a:rPr>
              <a:t>resonator</a:t>
            </a:r>
            <a:endParaRPr lang="en-GB" sz="1600" baseline="30000" dirty="0">
              <a:solidFill>
                <a:srgbClr val="FF0000"/>
              </a:solidFill>
            </a:endParaRPr>
          </a:p>
        </p:txBody>
      </p:sp>
      <p:sp>
        <p:nvSpPr>
          <p:cNvPr id="52" name="Rectangle 50">
            <a:extLst>
              <a:ext uri="{FF2B5EF4-FFF2-40B4-BE49-F238E27FC236}">
                <a16:creationId xmlns:a16="http://schemas.microsoft.com/office/drawing/2014/main" xmlns="" id="{13491EF9-E0E3-1A4C-BD56-D6D79A3BA26F}"/>
              </a:ext>
            </a:extLst>
          </p:cNvPr>
          <p:cNvSpPr/>
          <p:nvPr/>
        </p:nvSpPr>
        <p:spPr>
          <a:xfrm rot="20495385">
            <a:off x="4430884" y="922252"/>
            <a:ext cx="251039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A new waveguide methodology</a:t>
            </a:r>
            <a:endParaRPr lang="en-GB" sz="1600" baseline="30000" dirty="0">
              <a:solidFill>
                <a:srgbClr val="FF0000"/>
              </a:solidFill>
            </a:endParaRPr>
          </a:p>
        </p:txBody>
      </p:sp>
      <p:sp>
        <p:nvSpPr>
          <p:cNvPr id="54" name="Rectangle 50">
            <a:extLst>
              <a:ext uri="{FF2B5EF4-FFF2-40B4-BE49-F238E27FC236}">
                <a16:creationId xmlns:a16="http://schemas.microsoft.com/office/drawing/2014/main" xmlns="" id="{DA8EB613-88B2-6043-AAA0-52C45DE30920}"/>
              </a:ext>
            </a:extLst>
          </p:cNvPr>
          <p:cNvSpPr/>
          <p:nvPr/>
        </p:nvSpPr>
        <p:spPr>
          <a:xfrm>
            <a:off x="140404" y="569471"/>
            <a:ext cx="562031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55A0">
                    <a:lumMod val="75000"/>
                  </a:srgbClr>
                </a:solidFill>
              </a:rPr>
              <a:t>Different range of frequencies and material thickness require different approaches </a:t>
            </a:r>
            <a:endParaRPr lang="en-GB" sz="1600" baseline="30000" dirty="0">
              <a:solidFill>
                <a:srgbClr val="0055A0">
                  <a:lumMod val="75000"/>
                </a:srgbClr>
              </a:solidFill>
            </a:endParaRPr>
          </a:p>
        </p:txBody>
      </p:sp>
      <p:sp>
        <p:nvSpPr>
          <p:cNvPr id="49" name="Segnaposto numero diapositiva 1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A24C11-59DB-42D3-8D79-717F64C14CA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8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34</a:t>
            </a:fld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1352532" y="208036"/>
            <a:ext cx="6209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chemeClr val="accent3">
                    <a:lumMod val="50000"/>
                  </a:schemeClr>
                </a:solidFill>
              </a:rPr>
              <a:t>Organization of a bi-lateral meeting</a:t>
            </a:r>
            <a:endParaRPr lang="en-GB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r="42813"/>
          <a:stretch/>
        </p:blipFill>
        <p:spPr bwMode="auto">
          <a:xfrm>
            <a:off x="236401" y="823903"/>
            <a:ext cx="3771900" cy="425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ccia a destra 5"/>
          <p:cNvSpPr/>
          <p:nvPr/>
        </p:nvSpPr>
        <p:spPr>
          <a:xfrm flipH="1">
            <a:off x="1560374" y="3093244"/>
            <a:ext cx="981942" cy="457200"/>
          </a:xfrm>
          <a:prstGeom prst="rightArrow">
            <a:avLst>
              <a:gd name="adj1" fmla="val 50000"/>
              <a:gd name="adj2" fmla="val 968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264977" y="3271838"/>
            <a:ext cx="1238249" cy="103584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2588289" y="2820939"/>
            <a:ext cx="14141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/>
              <a:t>2021 </a:t>
            </a:r>
            <a:endParaRPr lang="en-GB" sz="2000" b="1" i="1" dirty="0" smtClean="0"/>
          </a:p>
          <a:p>
            <a:r>
              <a:rPr lang="en-GB" sz="2000" b="1" i="1" dirty="0" smtClean="0"/>
              <a:t>January </a:t>
            </a:r>
            <a:r>
              <a:rPr lang="en-GB" sz="2000" b="1" i="1" dirty="0" smtClean="0"/>
              <a:t>7</a:t>
            </a:r>
            <a:r>
              <a:rPr lang="en-GB" sz="2000" b="1" i="1" baseline="30000" dirty="0" smtClean="0"/>
              <a:t>th</a:t>
            </a:r>
            <a:r>
              <a:rPr lang="en-GB" sz="2000" b="1" i="1" dirty="0" smtClean="0"/>
              <a:t> </a:t>
            </a:r>
            <a:endParaRPr lang="en-GB" sz="2000" b="1" i="1" dirty="0" smtClean="0"/>
          </a:p>
          <a:p>
            <a:r>
              <a:rPr lang="en-GB" sz="2000" b="1" i="1" dirty="0" smtClean="0"/>
              <a:t>1 </a:t>
            </a:r>
            <a:r>
              <a:rPr lang="en-GB" sz="2000" b="1" i="1" dirty="0" smtClean="0"/>
              <a:t>pm CET</a:t>
            </a:r>
            <a:endParaRPr lang="en-GB" sz="2000" b="1" i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218708" y="879767"/>
            <a:ext cx="4779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Goals of the meeting: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n-GB" sz="1600" dirty="0" smtClean="0"/>
              <a:t>Better definition of a collaboration program on the items where INFN groups have already expressed their interest;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n-GB" sz="1600" dirty="0" smtClean="0"/>
              <a:t>Through INFN-</a:t>
            </a:r>
            <a:r>
              <a:rPr lang="en-GB" sz="1600" dirty="0" err="1" smtClean="0"/>
              <a:t>Acceleratori</a:t>
            </a:r>
            <a:r>
              <a:rPr lang="en-GB" sz="1600" dirty="0" smtClean="0"/>
              <a:t> reach the whole community to explore other possible fields of collaboration</a:t>
            </a:r>
            <a:endParaRPr lang="en-GB" sz="1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225641" y="2750063"/>
            <a:ext cx="47798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>
                <a:solidFill>
                  <a:srgbClr val="C00000"/>
                </a:solidFill>
              </a:rPr>
              <a:t>Pending questions: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C00000"/>
                </a:solidFill>
              </a:rPr>
              <a:t>What channels could be activated to give resources to the groups willing to collaborate? </a:t>
            </a:r>
            <a:endParaRPr lang="en-GB" sz="1600" dirty="0">
              <a:solidFill>
                <a:srgbClr val="C00000"/>
              </a:solidFill>
            </a:endParaRP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C00000"/>
                </a:solidFill>
              </a:rPr>
              <a:t>Do we need to ask special funds from management?</a:t>
            </a:r>
          </a:p>
          <a:p>
            <a:pPr marL="179388" indent="-179388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C00000"/>
                </a:solidFill>
              </a:rPr>
              <a:t>Can this activity become just an additional </a:t>
            </a:r>
            <a:r>
              <a:rPr lang="en-GB" sz="1600" dirty="0">
                <a:solidFill>
                  <a:srgbClr val="C00000"/>
                </a:solidFill>
              </a:rPr>
              <a:t>w</a:t>
            </a:r>
            <a:r>
              <a:rPr lang="en-GB" sz="1600" dirty="0" smtClean="0">
                <a:solidFill>
                  <a:srgbClr val="C00000"/>
                </a:solidFill>
              </a:rPr>
              <a:t>ork package within the INFN CSN3 general collaboration on the EIC physics? Something similar has happened in the past in CSN1 (PEP-II and </a:t>
            </a:r>
            <a:r>
              <a:rPr lang="en-GB" sz="1600" dirty="0" err="1" smtClean="0">
                <a:solidFill>
                  <a:srgbClr val="C00000"/>
                </a:solidFill>
              </a:rPr>
              <a:t>SuperKEKB</a:t>
            </a:r>
            <a:r>
              <a:rPr lang="en-GB" sz="1600" dirty="0">
                <a:solidFill>
                  <a:srgbClr val="C00000"/>
                </a:solidFill>
              </a:rPr>
              <a:t>, </a:t>
            </a:r>
            <a:r>
              <a:rPr lang="en-GB" sz="1600" dirty="0" smtClean="0">
                <a:solidFill>
                  <a:srgbClr val="C00000"/>
                </a:solidFill>
              </a:rPr>
              <a:t>RD_FA, …)</a:t>
            </a:r>
            <a:endParaRPr lang="en-GB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2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35</a:t>
            </a:fld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1338685" y="1351034"/>
            <a:ext cx="61899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b="1" i="1" dirty="0" smtClean="0">
                <a:solidFill>
                  <a:srgbClr val="FF0000"/>
                </a:solidFill>
              </a:rPr>
              <a:t>Thanks </a:t>
            </a:r>
          </a:p>
          <a:p>
            <a:pPr algn="ctr"/>
            <a:r>
              <a:rPr lang="en-GB" sz="6000" b="1" i="1" dirty="0" smtClean="0">
                <a:solidFill>
                  <a:srgbClr val="FF0000"/>
                </a:solidFill>
              </a:rPr>
              <a:t>for the attention …</a:t>
            </a:r>
            <a:endParaRPr lang="en-GB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6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4</a:t>
            </a:fld>
            <a:endParaRPr lang="en-GB"/>
          </a:p>
        </p:txBody>
      </p:sp>
      <p:grpSp>
        <p:nvGrpSpPr>
          <p:cNvPr id="18" name="Gruppo 17"/>
          <p:cNvGrpSpPr/>
          <p:nvPr/>
        </p:nvGrpSpPr>
        <p:grpSpPr>
          <a:xfrm>
            <a:off x="19051" y="0"/>
            <a:ext cx="2986691" cy="3643653"/>
            <a:chOff x="0" y="0"/>
            <a:chExt cx="2986691" cy="4858204"/>
          </a:xfrm>
        </p:grpSpPr>
        <p:grpSp>
          <p:nvGrpSpPr>
            <p:cNvPr id="15" name="Gruppo 14"/>
            <p:cNvGrpSpPr/>
            <p:nvPr/>
          </p:nvGrpSpPr>
          <p:grpSpPr>
            <a:xfrm>
              <a:off x="0" y="0"/>
              <a:ext cx="2986691" cy="4858204"/>
              <a:chOff x="0" y="0"/>
              <a:chExt cx="3214769" cy="5229200"/>
            </a:xfrm>
          </p:grpSpPr>
          <p:pic>
            <p:nvPicPr>
              <p:cNvPr id="12" name="Immagine 1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66" r="28750"/>
              <a:stretch/>
            </p:blipFill>
            <p:spPr>
              <a:xfrm>
                <a:off x="0" y="0"/>
                <a:ext cx="3214769" cy="4149080"/>
              </a:xfrm>
              <a:prstGeom prst="rect">
                <a:avLst/>
              </a:prstGeom>
            </p:spPr>
          </p:pic>
          <p:pic>
            <p:nvPicPr>
              <p:cNvPr id="13" name="Immagine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78" r="28889" b="73967"/>
              <a:stretch/>
            </p:blipFill>
            <p:spPr>
              <a:xfrm>
                <a:off x="4192" y="4149080"/>
                <a:ext cx="3196328" cy="1080120"/>
              </a:xfrm>
              <a:prstGeom prst="rect">
                <a:avLst/>
              </a:prstGeom>
            </p:spPr>
          </p:pic>
        </p:grpSp>
        <p:sp>
          <p:nvSpPr>
            <p:cNvPr id="17" name="Rettangolo 16"/>
            <p:cNvSpPr/>
            <p:nvPr/>
          </p:nvSpPr>
          <p:spPr>
            <a:xfrm>
              <a:off x="3895" y="50932"/>
              <a:ext cx="2969558" cy="48072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3057738" y="0"/>
            <a:ext cx="2985290" cy="4779170"/>
            <a:chOff x="3010113" y="0"/>
            <a:chExt cx="2985290" cy="6372226"/>
          </a:xfrm>
        </p:grpSpPr>
        <p:grpSp>
          <p:nvGrpSpPr>
            <p:cNvPr id="16" name="Gruppo 15"/>
            <p:cNvGrpSpPr/>
            <p:nvPr/>
          </p:nvGrpSpPr>
          <p:grpSpPr>
            <a:xfrm>
              <a:off x="3010113" y="10988"/>
              <a:ext cx="2985290" cy="6361238"/>
              <a:chOff x="3267287" y="10987"/>
              <a:chExt cx="3213261" cy="6847013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78" t="24866" r="28889"/>
              <a:stretch/>
            </p:blipFill>
            <p:spPr>
              <a:xfrm>
                <a:off x="3284220" y="10987"/>
                <a:ext cx="3196328" cy="3117364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19" r="28770" b="9622"/>
              <a:stretch/>
            </p:blipFill>
            <p:spPr>
              <a:xfrm>
                <a:off x="3267287" y="3122148"/>
                <a:ext cx="3204794" cy="3735852"/>
              </a:xfrm>
              <a:prstGeom prst="rect">
                <a:avLst/>
              </a:prstGeom>
            </p:spPr>
          </p:pic>
        </p:grpSp>
        <p:sp>
          <p:nvSpPr>
            <p:cNvPr id="24" name="Rettangolo 23"/>
            <p:cNvSpPr/>
            <p:nvPr/>
          </p:nvSpPr>
          <p:spPr>
            <a:xfrm>
              <a:off x="3014046" y="0"/>
              <a:ext cx="2969558" cy="63722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6099808" y="1"/>
            <a:ext cx="2979708" cy="2863667"/>
            <a:chOff x="6090283" y="0"/>
            <a:chExt cx="2979708" cy="3818223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60" r="28652"/>
            <a:stretch/>
          </p:blipFill>
          <p:spPr>
            <a:xfrm>
              <a:off x="6090833" y="0"/>
              <a:ext cx="2979158" cy="3818223"/>
            </a:xfrm>
            <a:prstGeom prst="rect">
              <a:avLst/>
            </a:prstGeom>
          </p:spPr>
        </p:pic>
        <p:sp>
          <p:nvSpPr>
            <p:cNvPr id="25" name="Rettangolo 24"/>
            <p:cNvSpPr/>
            <p:nvPr/>
          </p:nvSpPr>
          <p:spPr>
            <a:xfrm>
              <a:off x="6090283" y="0"/>
              <a:ext cx="2969558" cy="381822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CasellaDiTesto 27"/>
          <p:cNvSpPr txBox="1"/>
          <p:nvPr/>
        </p:nvSpPr>
        <p:spPr>
          <a:xfrm>
            <a:off x="85725" y="3836194"/>
            <a:ext cx="2881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chemeClr val="accent3">
                    <a:lumMod val="50000"/>
                  </a:schemeClr>
                </a:solidFill>
              </a:rPr>
              <a:t>Almost all-around-the-clock schedule with regional areas focus sessions</a:t>
            </a:r>
            <a:endParaRPr lang="en-GB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6186084" y="3592363"/>
            <a:ext cx="2835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rgbClr val="FF0000"/>
                </a:solidFill>
              </a:rPr>
              <a:t>About 33 hrs of presentations over 50 hrs of total duration!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6129929" y="2962474"/>
            <a:ext cx="288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002060"/>
                </a:solidFill>
              </a:rPr>
              <a:t>≈ 80 presentations + various open-mic sessions</a:t>
            </a:r>
            <a:endParaRPr lang="en-GB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591300" y="4710113"/>
            <a:ext cx="2133600" cy="273844"/>
          </a:xfrm>
        </p:spPr>
        <p:txBody>
          <a:bodyPr/>
          <a:lstStyle/>
          <a:p>
            <a:fld id="{ECA24C11-59DB-42D3-8D79-717F64C14CA4}" type="slidenum">
              <a:rPr lang="en-GB" smtClean="0"/>
              <a:t>5</a:t>
            </a:fld>
            <a:endParaRPr lang="en-GB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-2" r="21563" b="47024"/>
          <a:stretch/>
        </p:blipFill>
        <p:spPr>
          <a:xfrm>
            <a:off x="304801" y="835819"/>
            <a:ext cx="5695954" cy="21863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63704" r="21563"/>
          <a:stretch/>
        </p:blipFill>
        <p:spPr>
          <a:xfrm>
            <a:off x="304800" y="3057525"/>
            <a:ext cx="5695951" cy="149786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295525" y="250032"/>
            <a:ext cx="4638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INFN contribution to the workshop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" y="835819"/>
            <a:ext cx="5695951" cy="442913"/>
          </a:xfrm>
          <a:prstGeom prst="rect">
            <a:avLst/>
          </a:prstGeom>
          <a:solidFill>
            <a:srgbClr val="FFFF00">
              <a:alpha val="5098"/>
            </a:srgbClr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304805" y="2593589"/>
            <a:ext cx="5695951" cy="442913"/>
          </a:xfrm>
          <a:prstGeom prst="rect">
            <a:avLst/>
          </a:prstGeom>
          <a:solidFill>
            <a:srgbClr val="FFFF00">
              <a:alpha val="5098"/>
            </a:srgbClr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/>
          <p:cNvSpPr/>
          <p:nvPr/>
        </p:nvSpPr>
        <p:spPr>
          <a:xfrm>
            <a:off x="304810" y="4237060"/>
            <a:ext cx="5695951" cy="318327"/>
          </a:xfrm>
          <a:prstGeom prst="rect">
            <a:avLst/>
          </a:prstGeom>
          <a:solidFill>
            <a:srgbClr val="FFFF00">
              <a:alpha val="5098"/>
            </a:srgbClr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/>
          <p:cNvSpPr/>
          <p:nvPr/>
        </p:nvSpPr>
        <p:spPr>
          <a:xfrm>
            <a:off x="304805" y="3350827"/>
            <a:ext cx="5695951" cy="442913"/>
          </a:xfrm>
          <a:prstGeom prst="rect">
            <a:avLst/>
          </a:prstGeom>
          <a:solidFill>
            <a:srgbClr val="00B050">
              <a:alpha val="5098"/>
            </a:srgbClr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6610350" y="815685"/>
            <a:ext cx="185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FF0000"/>
                </a:solidFill>
              </a:rPr>
              <a:t>INFN Participants</a:t>
            </a:r>
            <a:endParaRPr lang="en-GB" b="1" i="1" dirty="0">
              <a:solidFill>
                <a:srgbClr val="FF0000"/>
              </a:solidFill>
            </a:endParaRPr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948926"/>
              </p:ext>
            </p:extLst>
          </p:nvPr>
        </p:nvGraphicFramePr>
        <p:xfrm>
          <a:off x="6412705" y="1160920"/>
          <a:ext cx="2237265" cy="34332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929"/>
                <a:gridCol w="1362321"/>
                <a:gridCol w="433015"/>
              </a:tblGrid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1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Angelucci Marco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LNF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2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Biagini Maria Enrica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LNF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3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Bisoffi Giovanni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LNL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4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Blanco Garcia Oscar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LNF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5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Boscolo Manuela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LNF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6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Carideo Emanuela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RM1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7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Cimino Roberto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LNF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8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Drago Alessandro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LNF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9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Ficcadenti Luca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RM1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10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 dirty="0">
                          <a:effectLst/>
                        </a:rPr>
                        <a:t>Gallo Alessandro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LNF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11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Guiducci Susanna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LNF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12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La Cognata Marco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LNS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13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Liedl Andrea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LNF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14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Mascali David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LNS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15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Masullo Maria Rosaria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Na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>
                          <a:effectLst/>
                        </a:rPr>
                        <a:t>16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Migliorati Mauro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RM1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>
                          <a:effectLst/>
                        </a:rPr>
                        <a:t>17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Mikhail Zobov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LNF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>
                          <a:effectLst/>
                        </a:rPr>
                        <a:t>18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Milardi Catia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LNF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>
                          <a:effectLst/>
                        </a:rPr>
                        <a:t>19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Passarelli Andrea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Na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>
                          <a:effectLst/>
                        </a:rPr>
                        <a:t>20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Pastrone Nadia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To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>
                          <a:effectLst/>
                        </a:rPr>
                        <a:t>21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Pira Cristian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LNL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>
                          <a:effectLst/>
                        </a:rPr>
                        <a:t>22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Quartullo Danilo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LNF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>
                          <a:effectLst/>
                        </a:rPr>
                        <a:t>23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Rossi Lucio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Mi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>
                          <a:effectLst/>
                        </a:rPr>
                        <a:t>24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Santopinto Elena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Ge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>
                          <a:effectLst/>
                        </a:rPr>
                        <a:t>25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Tessarotto Fulvio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Ts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>
                          <a:effectLst/>
                        </a:rPr>
                        <a:t>26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Turrisi Rosario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Pd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  <a:tr h="125721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u="none" strike="noStrike" dirty="0">
                          <a:effectLst/>
                        </a:rPr>
                        <a:t>27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Vaccaro Vittorio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 dirty="0">
                          <a:effectLst/>
                        </a:rPr>
                        <a:t>Na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85" marR="6985" marT="5239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4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003F26-970E-44AC-8BB6-70850BF2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65" y="828525"/>
            <a:ext cx="8842294" cy="363218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EIC designed to </a:t>
            </a:r>
            <a:r>
              <a:rPr lang="en-US" sz="2800" dirty="0" smtClean="0"/>
              <a:t>meet </a:t>
            </a:r>
            <a:r>
              <a:rPr lang="en-US" sz="2800" dirty="0"/>
              <a:t>NSAC and NAS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B6F6CC-FCDC-4E92-8539-5242A728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744" y="1397314"/>
            <a:ext cx="8554513" cy="2715281"/>
          </a:xfrm>
        </p:spPr>
        <p:txBody>
          <a:bodyPr>
            <a:normAutofit/>
          </a:bodyPr>
          <a:lstStyle/>
          <a:p>
            <a:r>
              <a:rPr lang="en-US" sz="2400" dirty="0"/>
              <a:t>Center of Mass Energies    		</a:t>
            </a:r>
            <a:r>
              <a:rPr lang="en-US" sz="2400" dirty="0" smtClean="0"/>
              <a:t>	20 </a:t>
            </a:r>
            <a:r>
              <a:rPr lang="en-US" sz="2400" dirty="0"/>
              <a:t>GeV – </a:t>
            </a:r>
            <a:r>
              <a:rPr lang="en-US" sz="2400" dirty="0" smtClean="0"/>
              <a:t>140 </a:t>
            </a:r>
            <a:r>
              <a:rPr lang="en-US" sz="2400" dirty="0"/>
              <a:t>GeV</a:t>
            </a:r>
          </a:p>
          <a:p>
            <a:r>
              <a:rPr lang="en-US" sz="2400" dirty="0"/>
              <a:t>Maximum Luminosity			10</a:t>
            </a:r>
            <a:r>
              <a:rPr lang="en-US" sz="2400" baseline="30000" dirty="0"/>
              <a:t>34 </a:t>
            </a:r>
            <a:r>
              <a:rPr lang="en-US" sz="2400" dirty="0"/>
              <a:t>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</a:p>
          <a:p>
            <a:r>
              <a:rPr lang="en-US" sz="2400" dirty="0"/>
              <a:t>Hadron Beam Polarization		</a:t>
            </a:r>
            <a:r>
              <a:rPr lang="en-US" sz="2400" dirty="0" smtClean="0"/>
              <a:t>	&gt;</a:t>
            </a:r>
            <a:r>
              <a:rPr lang="en-US" sz="2400" dirty="0"/>
              <a:t>70%</a:t>
            </a:r>
          </a:p>
          <a:p>
            <a:r>
              <a:rPr lang="en-US" sz="2400" dirty="0"/>
              <a:t>Electron Beam Polarization		&gt;70%</a:t>
            </a:r>
          </a:p>
          <a:p>
            <a:r>
              <a:rPr lang="en-US" sz="2400" dirty="0"/>
              <a:t>Ion Species Range			</a:t>
            </a:r>
            <a:r>
              <a:rPr lang="en-US" sz="2400" dirty="0" smtClean="0"/>
              <a:t>	p </a:t>
            </a:r>
            <a:r>
              <a:rPr lang="en-US" sz="2400" dirty="0"/>
              <a:t>to Uranium</a:t>
            </a:r>
          </a:p>
          <a:p>
            <a:r>
              <a:rPr lang="en-US" sz="2400" dirty="0"/>
              <a:t>Number of interaction regions		up to two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98203" y="4206066"/>
            <a:ext cx="6377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NSAC </a:t>
            </a:r>
            <a:r>
              <a:rPr lang="en-US" i="1" dirty="0"/>
              <a:t>- Department of Energy Nuclear Science Advisory </a:t>
            </a:r>
            <a:r>
              <a:rPr lang="en-US" i="1" dirty="0" smtClean="0"/>
              <a:t>Committee</a:t>
            </a:r>
          </a:p>
          <a:p>
            <a:r>
              <a:rPr lang="en-US" i="1" dirty="0"/>
              <a:t>NAS - National Academies of Sciences, Engineering, and Medicine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6</a:t>
            </a:fld>
            <a:endParaRPr lang="en-GB"/>
          </a:p>
        </p:txBody>
      </p:sp>
      <p:sp>
        <p:nvSpPr>
          <p:cNvPr id="7" name="CasellaDiTesto 6"/>
          <p:cNvSpPr txBox="1"/>
          <p:nvPr/>
        </p:nvSpPr>
        <p:spPr>
          <a:xfrm>
            <a:off x="3324225" y="179895"/>
            <a:ext cx="2667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The Machine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53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15C960-2099-4EE9-95C6-8AD89BB7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781" y="2778166"/>
            <a:ext cx="3391586" cy="1686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C01ED010-D392-194E-BD30-086D3A9E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82" y="42025"/>
            <a:ext cx="8777837" cy="51884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EIC Collider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D80EC5-67EB-4E01-B5A8-1DE1C09D7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09" y="738424"/>
            <a:ext cx="6735384" cy="3965859"/>
          </a:xfrm>
          <a:noFill/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Design based on </a:t>
            </a:r>
            <a:r>
              <a:rPr lang="en-US" sz="2400" b="1" dirty="0"/>
              <a:t>existing</a:t>
            </a:r>
            <a:r>
              <a:rPr lang="en-US" sz="2400" dirty="0"/>
              <a:t> RHIC,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RHIC is well maintained, operating at its peak</a:t>
            </a:r>
          </a:p>
          <a:p>
            <a:pPr marL="0" indent="0">
              <a:buNone/>
            </a:pPr>
            <a:endParaRPr lang="en-US" sz="400" dirty="0"/>
          </a:p>
          <a:p>
            <a:r>
              <a:rPr lang="en-US" sz="2000" b="1" dirty="0"/>
              <a:t>Hadron storage ring</a:t>
            </a:r>
            <a:r>
              <a:rPr lang="en-US" sz="2000" dirty="0"/>
              <a:t> </a:t>
            </a:r>
            <a:r>
              <a:rPr lang="en-US" sz="2000" b="1" dirty="0"/>
              <a:t>40-275 GeV </a:t>
            </a:r>
            <a:r>
              <a:rPr lang="en-US" sz="2000" dirty="0"/>
              <a:t>(</a:t>
            </a:r>
            <a:r>
              <a:rPr lang="en-US" sz="2000" dirty="0">
                <a:highlight>
                  <a:srgbClr val="CCFF99"/>
                </a:highlight>
              </a:rPr>
              <a:t>existing)</a:t>
            </a:r>
            <a:r>
              <a:rPr lang="en-US" sz="200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Many </a:t>
            </a:r>
            <a:r>
              <a:rPr lang="en-US" sz="2000" dirty="0"/>
              <a:t>bunches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Bright </a:t>
            </a:r>
            <a:r>
              <a:rPr lang="en-US" sz="2000" dirty="0"/>
              <a:t>beam emittance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Need </a:t>
            </a:r>
            <a:r>
              <a:rPr lang="en-US" sz="2000" dirty="0"/>
              <a:t>strong cooling </a:t>
            </a:r>
            <a:r>
              <a:rPr lang="en-US" sz="2000" b="1" dirty="0"/>
              <a:t>or</a:t>
            </a:r>
            <a:r>
              <a:rPr lang="en-US" sz="2000" dirty="0"/>
              <a:t> frequent injections</a:t>
            </a:r>
          </a:p>
          <a:p>
            <a:pPr marL="0" indent="0">
              <a:buNone/>
            </a:pPr>
            <a:r>
              <a:rPr lang="en-US" sz="900" dirty="0"/>
              <a:t>  </a:t>
            </a:r>
          </a:p>
          <a:p>
            <a:r>
              <a:rPr lang="en-US" sz="2000" b="1" dirty="0"/>
              <a:t>Electron storage ring (2.5–18 GeV </a:t>
            </a:r>
            <a:r>
              <a:rPr lang="en-US" sz="2000" dirty="0"/>
              <a:t>(</a:t>
            </a:r>
            <a:r>
              <a:rPr lang="en-US" sz="2000" dirty="0">
                <a:highlight>
                  <a:srgbClr val="CCFF99"/>
                </a:highlight>
              </a:rPr>
              <a:t>new</a:t>
            </a:r>
            <a:r>
              <a:rPr lang="en-US" sz="2400" dirty="0"/>
              <a:t>))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Many </a:t>
            </a:r>
            <a:r>
              <a:rPr lang="en-US" sz="2000" dirty="0"/>
              <a:t>bunches,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Large </a:t>
            </a:r>
            <a:r>
              <a:rPr lang="en-US" sz="2000" dirty="0"/>
              <a:t>beam current (2.5 A) </a:t>
            </a:r>
            <a:r>
              <a:rPr lang="en-US" sz="2000" dirty="0">
                <a:sym typeface="Wingdings" panose="05000000000000000000" pitchFamily="2" charset="2"/>
              </a:rPr>
              <a:t> 10 MW S.R. power</a:t>
            </a:r>
            <a:endParaRPr lang="en-US" sz="2000" dirty="0"/>
          </a:p>
          <a:p>
            <a:r>
              <a:rPr lang="en-US" sz="2000" b="1" dirty="0"/>
              <a:t>Electron rapid cycling synchrotron </a:t>
            </a:r>
            <a:r>
              <a:rPr lang="en-US" sz="2000" dirty="0"/>
              <a:t>(</a:t>
            </a:r>
            <a:r>
              <a:rPr lang="en-US" sz="2000" dirty="0">
                <a:highlight>
                  <a:srgbClr val="CCFF99"/>
                </a:highlight>
              </a:rPr>
              <a:t>new</a:t>
            </a:r>
            <a:r>
              <a:rPr lang="en-US" sz="20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/>
              <a:t> </a:t>
            </a:r>
            <a:r>
              <a:rPr lang="en-US" sz="2000" dirty="0"/>
              <a:t>1-2 Hz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Spin transparent due to high periodicity</a:t>
            </a:r>
          </a:p>
          <a:p>
            <a:pPr marL="0" indent="0">
              <a:buNone/>
            </a:pPr>
            <a:r>
              <a:rPr lang="en-US" sz="900" dirty="0"/>
              <a:t>  </a:t>
            </a:r>
          </a:p>
          <a:p>
            <a:r>
              <a:rPr lang="en-US" sz="2000" b="1" dirty="0"/>
              <a:t>High luminosity interaction region(s) </a:t>
            </a:r>
            <a:r>
              <a:rPr lang="en-US" sz="2400" dirty="0"/>
              <a:t>(</a:t>
            </a:r>
            <a:r>
              <a:rPr lang="en-US" sz="2400" dirty="0">
                <a:highlight>
                  <a:srgbClr val="CCFF99"/>
                </a:highlight>
              </a:rPr>
              <a:t>new</a:t>
            </a:r>
            <a:r>
              <a:rPr lang="en-US" sz="24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L = 10</a:t>
            </a:r>
            <a:r>
              <a:rPr lang="en-US" sz="2000" baseline="30000" dirty="0"/>
              <a:t>34</a:t>
            </a:r>
            <a:r>
              <a:rPr lang="en-US" sz="2000" dirty="0"/>
              <a:t>cm</a:t>
            </a:r>
            <a:r>
              <a:rPr lang="en-US" sz="2000" baseline="30000" dirty="0"/>
              <a:t>-2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Superconducting magnets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25 mrad Crossing angle with crab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Spin Rotators (longitudinal spin)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Forward hadron instrumentation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31FC24-658D-484E-9B3F-5AB82C1CD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542" y="770876"/>
            <a:ext cx="3367939" cy="1779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C169733-634F-453A-A92A-595881FB1383}"/>
              </a:ext>
            </a:extLst>
          </p:cNvPr>
          <p:cNvSpPr txBox="1"/>
          <p:nvPr/>
        </p:nvSpPr>
        <p:spPr>
          <a:xfrm>
            <a:off x="7083392" y="3176350"/>
            <a:ext cx="52050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EIC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xmlns="" id="{04419A2A-591D-4136-9983-42A98F67FF2C}"/>
              </a:ext>
            </a:extLst>
          </p:cNvPr>
          <p:cNvSpPr/>
          <p:nvPr/>
        </p:nvSpPr>
        <p:spPr>
          <a:xfrm>
            <a:off x="7115776" y="2501166"/>
            <a:ext cx="520504" cy="277000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0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CA8FEF-902B-48CC-BCB6-A9822E406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5" y="804992"/>
            <a:ext cx="4025787" cy="39347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4DB25BF-E885-1547-87ED-440A3720E5CE}"/>
              </a:ext>
            </a:extLst>
          </p:cNvPr>
          <p:cNvGrpSpPr/>
          <p:nvPr/>
        </p:nvGrpSpPr>
        <p:grpSpPr>
          <a:xfrm>
            <a:off x="5660629" y="3131137"/>
            <a:ext cx="3519856" cy="2008909"/>
            <a:chOff x="5160155" y="1169741"/>
            <a:chExt cx="3663627" cy="217836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8E2E4ACC-29F9-4E42-83A0-5FF32B1F0E67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76200">
              <a:solidFill>
                <a:srgbClr val="A6A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E97D772F-B492-41D7-B760-01338D7283D0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04073C75-28B2-475E-8AD1-0121DDB2093A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28422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94947241-0517-4859-A111-EB118CF1BFC2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19232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AB091C82-4153-49B5-8399-608B9BDA6DED}"/>
                </a:ext>
              </a:extLst>
            </p:cNvPr>
            <p:cNvCxnSpPr>
              <a:cxnSpLocks/>
            </p:cNvCxnSpPr>
            <p:nvPr/>
          </p:nvCxnSpPr>
          <p:spPr>
            <a:xfrm>
              <a:off x="5173941" y="1925759"/>
              <a:ext cx="528422" cy="0"/>
            </a:xfrm>
            <a:prstGeom prst="line">
              <a:avLst/>
            </a:prstGeom>
            <a:ln w="57150">
              <a:solidFill>
                <a:srgbClr val="A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83B6BD81-8104-485B-8383-DE1A70A80712}"/>
                </a:ext>
              </a:extLst>
            </p:cNvPr>
            <p:cNvCxnSpPr/>
            <p:nvPr/>
          </p:nvCxnSpPr>
          <p:spPr>
            <a:xfrm>
              <a:off x="5173942" y="1928053"/>
              <a:ext cx="52842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DF62290E-CE5D-411A-B3D6-96EBFDBE6DEE}"/>
                </a:ext>
              </a:extLst>
            </p:cNvPr>
            <p:cNvCxnSpPr>
              <a:cxnSpLocks/>
            </p:cNvCxnSpPr>
            <p:nvPr/>
          </p:nvCxnSpPr>
          <p:spPr>
            <a:xfrm>
              <a:off x="5177003" y="2202223"/>
              <a:ext cx="528422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06A0902C-D074-467D-BF05-D8A0674AB893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98" y="2198397"/>
              <a:ext cx="519233" cy="612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75CE9F24-90EF-4C99-97E0-8A668751073C}"/>
                </a:ext>
              </a:extLst>
            </p:cNvPr>
            <p:cNvCxnSpPr>
              <a:cxnSpLocks/>
            </p:cNvCxnSpPr>
            <p:nvPr/>
          </p:nvCxnSpPr>
          <p:spPr>
            <a:xfrm>
              <a:off x="5160155" y="2712197"/>
              <a:ext cx="528422" cy="0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668B5E45-EA78-4525-B0E4-81A04F11D223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0" y="2708372"/>
              <a:ext cx="523827" cy="382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2D83B05-D3A1-4892-ABAE-4E4D5F1CEB04}"/>
                </a:ext>
              </a:extLst>
            </p:cNvPr>
            <p:cNvSpPr txBox="1"/>
            <p:nvPr/>
          </p:nvSpPr>
          <p:spPr>
            <a:xfrm>
              <a:off x="5207631" y="1169741"/>
              <a:ext cx="3616151" cy="217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          Hadron Storage Ring</a:t>
              </a:r>
            </a:p>
            <a:p>
              <a:r>
                <a:rPr lang="en-US" sz="1600" dirty="0"/>
                <a:t>          Electron Storage Ring</a:t>
              </a:r>
            </a:p>
            <a:p>
              <a:r>
                <a:rPr lang="en-US" sz="1600" dirty="0"/>
                <a:t>          Electron Injector Synchrotron</a:t>
              </a:r>
            </a:p>
            <a:p>
              <a:r>
                <a:rPr lang="en-US" sz="1600" dirty="0"/>
                <a:t>          Possible on-energy Hadron </a:t>
              </a:r>
            </a:p>
            <a:p>
              <a:r>
                <a:rPr lang="en-US" sz="1600" dirty="0"/>
                <a:t>          injector ring</a:t>
              </a:r>
            </a:p>
            <a:p>
              <a:r>
                <a:rPr lang="en-US" sz="1600" dirty="0"/>
                <a:t>          Hadron injector complex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22D4F7-6E09-4D6B-9747-9285B2748B1B}"/>
              </a:ext>
            </a:extLst>
          </p:cNvPr>
          <p:cNvSpPr txBox="1"/>
          <p:nvPr/>
        </p:nvSpPr>
        <p:spPr>
          <a:xfrm>
            <a:off x="140294" y="27274"/>
            <a:ext cx="873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From RHIC to the EIC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F15EA3-0109-42D9-99D2-33CFCF67D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3" y="745714"/>
            <a:ext cx="4025786" cy="3836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9DEA57-2DAF-466C-9436-C83281884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50" y="678605"/>
            <a:ext cx="4766358" cy="41420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4F9FF82-937E-495E-8DC9-7835AF4306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49" y="698413"/>
            <a:ext cx="5146157" cy="414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1790E0C-FE5E-4FEF-B36E-98F5FAF536C1}"/>
              </a:ext>
            </a:extLst>
          </p:cNvPr>
          <p:cNvSpPr txBox="1"/>
          <p:nvPr/>
        </p:nvSpPr>
        <p:spPr>
          <a:xfrm>
            <a:off x="2220651" y="1842425"/>
            <a:ext cx="1111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5CA880-0BA7-47F5-8B7A-D02887800231}"/>
              </a:ext>
            </a:extLst>
          </p:cNvPr>
          <p:cNvSpPr txBox="1"/>
          <p:nvPr/>
        </p:nvSpPr>
        <p:spPr>
          <a:xfrm>
            <a:off x="6033936" y="2055786"/>
            <a:ext cx="26907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Existing RHIC with </a:t>
            </a:r>
          </a:p>
          <a:p>
            <a:r>
              <a:rPr lang="en-US" sz="2000" b="1" dirty="0"/>
              <a:t>Blue and Yellow 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0AA4C50-08AB-4343-ACB2-20079C901917}"/>
              </a:ext>
            </a:extLst>
          </p:cNvPr>
          <p:cNvSpPr txBox="1"/>
          <p:nvPr/>
        </p:nvSpPr>
        <p:spPr>
          <a:xfrm>
            <a:off x="5648043" y="1634615"/>
            <a:ext cx="305262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Add electron </a:t>
            </a:r>
            <a:r>
              <a:rPr lang="en-US" sz="2000" b="1" dirty="0"/>
              <a:t>storage ring</a:t>
            </a:r>
          </a:p>
          <a:p>
            <a:r>
              <a:rPr lang="en-US" sz="2000" b="1" dirty="0"/>
              <a:t>Which holds the electrons which collide with hadrons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BDC832-E995-4588-8FEC-14F38FE7CB4A}"/>
              </a:ext>
            </a:extLst>
          </p:cNvPr>
          <p:cNvSpPr txBox="1"/>
          <p:nvPr/>
        </p:nvSpPr>
        <p:spPr>
          <a:xfrm>
            <a:off x="5640773" y="1691969"/>
            <a:ext cx="319843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We add an electron </a:t>
            </a:r>
          </a:p>
          <a:p>
            <a:r>
              <a:rPr lang="en-US" sz="2000" b="1" dirty="0"/>
              <a:t>Injector complex which delivers full energy electrons to the storage ring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7C5BA29-321B-4432-BFAB-030B2DECFCDC}"/>
              </a:ext>
            </a:extLst>
          </p:cNvPr>
          <p:cNvSpPr txBox="1"/>
          <p:nvPr/>
        </p:nvSpPr>
        <p:spPr>
          <a:xfrm>
            <a:off x="5636771" y="1767612"/>
            <a:ext cx="308796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The strong hadron cooling facility completes the </a:t>
            </a:r>
            <a:r>
              <a:rPr lang="en-US" sz="2000" b="1" dirty="0" smtClean="0"/>
              <a:t>facility</a:t>
            </a:r>
          </a:p>
          <a:p>
            <a:endParaRPr lang="en-US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E203F54-E04B-4291-8CE7-70EBC6A9F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018" y="459330"/>
            <a:ext cx="2766301" cy="1137085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58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168176"/>
            <a:ext cx="8956965" cy="85013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EIC covers full center of mass energy range of 20 </a:t>
            </a:r>
            <a:r>
              <a:rPr lang="en-US" sz="2800" b="1" dirty="0" smtClean="0">
                <a:solidFill>
                  <a:srgbClr val="FF0000"/>
                </a:solidFill>
              </a:rPr>
              <a:t>– </a:t>
            </a:r>
            <a:r>
              <a:rPr lang="en-US" sz="2800" b="1" dirty="0">
                <a:solidFill>
                  <a:srgbClr val="FF0000"/>
                </a:solidFill>
              </a:rPr>
              <a:t>140 </a:t>
            </a:r>
            <a:r>
              <a:rPr lang="en-US" sz="2800" b="1" dirty="0" smtClean="0">
                <a:solidFill>
                  <a:srgbClr val="FF0000"/>
                </a:solidFill>
              </a:rPr>
              <a:t>GeV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646" y="993094"/>
            <a:ext cx="8849967" cy="39876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Protons up to 275 GeV: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" b="1" dirty="0"/>
              <a:t>    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Existing RHIC with superconducting magnets allow up to</a:t>
            </a:r>
            <a:r>
              <a:rPr lang="en-US" sz="2000" b="1" dirty="0">
                <a:sym typeface="Wingdings" panose="05000000000000000000" pitchFamily="2" charset="2"/>
              </a:rPr>
              <a:t> </a:t>
            </a:r>
            <a:r>
              <a:rPr lang="en-US" sz="2000" b="1" dirty="0" smtClean="0">
                <a:sym typeface="Wingdings" panose="05000000000000000000" pitchFamily="2" charset="2"/>
              </a:rPr>
              <a:t>E</a:t>
            </a:r>
            <a:r>
              <a:rPr lang="en-US" sz="2000" b="1" baseline="-25000" dirty="0" smtClean="0">
                <a:sym typeface="Wingdings" panose="05000000000000000000" pitchFamily="2" charset="2"/>
              </a:rPr>
              <a:t>p</a:t>
            </a:r>
            <a:r>
              <a:rPr lang="en-US" sz="2000" b="1" dirty="0" smtClean="0">
                <a:sym typeface="Wingdings" panose="05000000000000000000" pitchFamily="2" charset="2"/>
              </a:rPr>
              <a:t> </a:t>
            </a:r>
            <a:r>
              <a:rPr lang="en-US" sz="2000" b="1" dirty="0">
                <a:sym typeface="Wingdings" panose="05000000000000000000" pitchFamily="2" charset="2"/>
              </a:rPr>
              <a:t>= 275 GeV </a:t>
            </a:r>
            <a:r>
              <a:rPr lang="en-US" sz="2000" dirty="0">
                <a:sym typeface="Wingdings" panose="05000000000000000000" pitchFamily="2" charset="2"/>
              </a:rPr>
              <a:t>and down to </a:t>
            </a:r>
            <a:r>
              <a:rPr lang="en-US" sz="2000" b="1" dirty="0">
                <a:sym typeface="Wingdings" panose="05000000000000000000" pitchFamily="2" charset="2"/>
              </a:rPr>
              <a:t>E</a:t>
            </a:r>
            <a:r>
              <a:rPr lang="en-US" sz="2000" b="1" baseline="-25000" dirty="0">
                <a:sym typeface="Wingdings" panose="05000000000000000000" pitchFamily="2" charset="2"/>
              </a:rPr>
              <a:t>p</a:t>
            </a:r>
            <a:r>
              <a:rPr lang="en-US" sz="2000" b="1" dirty="0">
                <a:sym typeface="Wingdings" panose="05000000000000000000" pitchFamily="2" charset="2"/>
              </a:rPr>
              <a:t> = 41 GeV 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RHIC beam parameters are close to what is required for EIC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Electrons up to 18 GeV: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" b="1" dirty="0"/>
              <a:t>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        </a:t>
            </a:r>
            <a:r>
              <a:rPr lang="en-US" sz="2000" dirty="0"/>
              <a:t>Electron storage ring with up to </a:t>
            </a:r>
            <a:r>
              <a:rPr lang="en-US" sz="2000" b="1" dirty="0"/>
              <a:t>18 GeV </a:t>
            </a:r>
            <a:r>
              <a:rPr lang="en-US" sz="2000" dirty="0"/>
              <a:t>installed </a:t>
            </a:r>
            <a:r>
              <a:rPr lang="en-US" sz="2000" dirty="0">
                <a:sym typeface="Wingdings" panose="05000000000000000000" pitchFamily="2" charset="2"/>
              </a:rPr>
              <a:t> RHIC tunnel</a:t>
            </a:r>
            <a:r>
              <a:rPr lang="en-US" sz="2000" dirty="0"/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/>
              <a:t>        readily achievable with 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large circumference of 3870 m and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available superconducting RF technology </a:t>
            </a:r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/>
              <a:t> </a:t>
            </a:r>
            <a:r>
              <a:rPr lang="en-US" sz="1800" dirty="0" err="1"/>
              <a:t>U</a:t>
            </a:r>
            <a:r>
              <a:rPr lang="en-US" sz="1800" baseline="-25000" dirty="0" err="1"/>
              <a:t>rf</a:t>
            </a:r>
            <a:r>
              <a:rPr lang="en-US" sz="1800" dirty="0"/>
              <a:t> = 62 MV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sym typeface="Wingdings" panose="05000000000000000000" pitchFamily="2" charset="2"/>
              </a:rPr>
              <a:t>         </a:t>
            </a:r>
            <a:r>
              <a:rPr lang="en-US" sz="2000" dirty="0">
                <a:sym typeface="Wingdings" panose="05000000000000000000" pitchFamily="2" charset="2"/>
              </a:rPr>
              <a:t>low electron energy of </a:t>
            </a:r>
            <a:r>
              <a:rPr lang="en-US" sz="2000" b="1" dirty="0">
                <a:sym typeface="Wingdings" panose="05000000000000000000" pitchFamily="2" charset="2"/>
              </a:rPr>
              <a:t>2.5 GeV </a:t>
            </a:r>
            <a:r>
              <a:rPr lang="en-US" sz="2000" dirty="0">
                <a:sym typeface="Wingdings" panose="05000000000000000000" pitchFamily="2" charset="2"/>
              </a:rPr>
              <a:t>is easily obtainable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4C11-59DB-42D3-8D79-717F64C14CA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16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RNCobranding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apor Trai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4.xml><?xml version="1.0" encoding="utf-8"?>
<a:theme xmlns:a="http://schemas.openxmlformats.org/drawingml/2006/main" name="1_Vapor Trai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10663</TotalTime>
  <Words>1937</Words>
  <Application>Microsoft Office PowerPoint</Application>
  <PresentationFormat>Presentazione su schermo (16:9)</PresentationFormat>
  <Paragraphs>431</Paragraphs>
  <Slides>35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Titoli diapositive</vt:lpstr>
      </vt:variant>
      <vt:variant>
        <vt:i4>35</vt:i4>
      </vt:variant>
    </vt:vector>
  </HeadingPairs>
  <TitlesOfParts>
    <vt:vector size="39" baseType="lpstr">
      <vt:lpstr>Tema di Office</vt:lpstr>
      <vt:lpstr>CERNCobranding4-3</vt:lpstr>
      <vt:lpstr>Vapor Trail</vt:lpstr>
      <vt:lpstr>1_Vapor Trail</vt:lpstr>
      <vt:lpstr>INFN contributions to EIC  machine construction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EIC designed to meet NSAC and NAS Requirements</vt:lpstr>
      <vt:lpstr>EIC Collider Concept</vt:lpstr>
      <vt:lpstr>Presentazione standard di PowerPoint</vt:lpstr>
      <vt:lpstr>EIC covers full center of mass energy range of 20 – 140 GeV</vt:lpstr>
      <vt:lpstr>EIC High Luminosity with a Crossing Angle</vt:lpstr>
      <vt:lpstr>Presentazione standard di PowerPoint</vt:lpstr>
      <vt:lpstr>High average polarization at electron  storage ring of 80% by:</vt:lpstr>
      <vt:lpstr>EIC Hadron Polarization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EIC Accelerator Collaboration Opportunities</vt:lpstr>
      <vt:lpstr>Collaboration – path forward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e- cloud formation</vt:lpstr>
      <vt:lpstr>LNF group approach</vt:lpstr>
      <vt:lpstr>Presentazione standard di PowerPoint</vt:lpstr>
      <vt:lpstr>Electromagnetic characterization of coated surfaces for broadband impedance evaluation (M.R. Masullo et al., INFN Naples)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EIC Meeting</dc:title>
  <dc:creator>Sandro</dc:creator>
  <cp:lastModifiedBy>Sandro</cp:lastModifiedBy>
  <cp:revision>69</cp:revision>
  <dcterms:created xsi:type="dcterms:W3CDTF">2020-10-20T09:08:18Z</dcterms:created>
  <dcterms:modified xsi:type="dcterms:W3CDTF">2020-12-03T13:03:39Z</dcterms:modified>
</cp:coreProperties>
</file>