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1111" r:id="rId2"/>
    <p:sldId id="1336" r:id="rId3"/>
    <p:sldId id="2253" r:id="rId4"/>
    <p:sldId id="2241" r:id="rId5"/>
    <p:sldId id="1741" r:id="rId6"/>
    <p:sldId id="1742" r:id="rId7"/>
    <p:sldId id="1743" r:id="rId8"/>
    <p:sldId id="1737" r:id="rId9"/>
    <p:sldId id="1744" r:id="rId10"/>
    <p:sldId id="1723" r:id="rId11"/>
    <p:sldId id="1727" r:id="rId12"/>
    <p:sldId id="1785" r:id="rId13"/>
    <p:sldId id="1779" r:id="rId14"/>
    <p:sldId id="1354" r:id="rId15"/>
    <p:sldId id="1787" r:id="rId16"/>
    <p:sldId id="2278" r:id="rId17"/>
    <p:sldId id="2227" r:id="rId18"/>
    <p:sldId id="2225" r:id="rId19"/>
    <p:sldId id="1788" r:id="rId20"/>
    <p:sldId id="294" r:id="rId21"/>
    <p:sldId id="1731" r:id="rId22"/>
    <p:sldId id="1730" r:id="rId23"/>
    <p:sldId id="1738" r:id="rId24"/>
    <p:sldId id="17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00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0B4"/>
    <a:srgbClr val="FF40FF"/>
    <a:srgbClr val="0432FF"/>
    <a:srgbClr val="011893"/>
    <a:srgbClr val="FFD579"/>
    <a:srgbClr val="FF7E79"/>
    <a:srgbClr val="0096FF"/>
    <a:srgbClr val="FF9300"/>
    <a:srgbClr val="FF26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/>
    <p:restoredTop sz="96133"/>
  </p:normalViewPr>
  <p:slideViewPr>
    <p:cSldViewPr snapToGrid="0" snapToObjects="1">
      <p:cViewPr varScale="1">
        <p:scale>
          <a:sx n="117" d="100"/>
          <a:sy n="117" d="100"/>
        </p:scale>
        <p:origin x="1192" y="168"/>
      </p:cViewPr>
      <p:guideLst>
        <p:guide orient="horz" pos="30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1322" y="6592566"/>
            <a:ext cx="234267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1429" y="6597486"/>
            <a:ext cx="381841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011893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14D44D-CCE6-9649-A20F-3A57D51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2853" y="6581935"/>
            <a:ext cx="2471147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DE20D-7521-C048-99DE-9A7F0C0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8915" y="6592568"/>
            <a:ext cx="3911493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0ECB2-F125-BC44-B899-BE53238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5752" y="6592567"/>
            <a:ext cx="241824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491063-0D79-EE40-A1B0-BB4D4E6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563" y="6592568"/>
            <a:ext cx="394237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19076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28950" y="6524312"/>
            <a:ext cx="3086100" cy="365125"/>
          </a:xfrm>
        </p:spPr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78885" y="6486527"/>
            <a:ext cx="2057400" cy="365125"/>
          </a:xfrm>
        </p:spPr>
        <p:txBody>
          <a:bodyPr/>
          <a:lstStyle>
            <a:lvl1pPr algn="r">
              <a:defRPr sz="1200"/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cug.org/web/content/yellow-report-initiative" TargetMode="External"/><Relationship Id="rId2" Type="http://schemas.openxmlformats.org/officeDocument/2006/relationships/hyperlink" Target="https://indico.bnl.gov/event/7449/timetable/#20200319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35163"/>
            <a:ext cx="9118359" cy="293570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Complementary </a:t>
            </a: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Detectors at EIC</a:t>
            </a:r>
            <a:br>
              <a:rPr lang="en-US" b="1" dirty="0">
                <a:effectLst/>
              </a:rPr>
            </a:br>
            <a:endParaRPr lang="en-US" sz="27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2495" y="4404872"/>
            <a:ext cx="4195864" cy="934925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in collaboration with </a:t>
            </a:r>
          </a:p>
          <a:p>
            <a:r>
              <a:rPr lang="en-US" dirty="0"/>
              <a:t>Paul Newman (Birmingham)</a:t>
            </a:r>
          </a:p>
        </p:txBody>
      </p:sp>
    </p:spTree>
    <p:extLst>
      <p:ext uri="{BB962C8B-B14F-4D97-AF65-F5344CB8AC3E}">
        <p14:creationId xmlns:p14="http://schemas.microsoft.com/office/powerpoint/2010/main" val="3291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Some`Bold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’ Summary Statements:</a:t>
            </a:r>
            <a:b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Common features of two detectors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55DFF-186A-F643-B02C-CCEB56FA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B0CFF-C3FD-3048-8B04-FA7EFB43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19974-55C4-EA42-9984-830FC127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67638A-3B83-E34A-9CA3-71AC64ABCA65}"/>
                  </a:ext>
                </a:extLst>
              </p:cNvPr>
              <p:cNvSpPr txBox="1"/>
              <p:nvPr/>
            </p:nvSpPr>
            <p:spPr>
              <a:xfrm>
                <a:off x="-3" y="711785"/>
                <a:ext cx="9144000" cy="5809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/>
                  <a:t>Wide range of topics require hermiticity of central detector elements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sym typeface="Wingdings" pitchFamily="2" charset="2"/>
                  </a:rPr>
                  <a:t>    </a:t>
                </a:r>
                <a:r>
                  <a:rPr lang="en-US" sz="2000" b="1" dirty="0">
                    <a:sym typeface="Wingdings" pitchFamily="2" charset="2"/>
                  </a:rPr>
                  <a:t>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000" dirty="0">
                    <a:sym typeface="Wingdings" pitchFamily="2" charset="2"/>
                  </a:rPr>
                  <a:t>maximal acceptance for </a:t>
                </a:r>
                <a:r>
                  <a:rPr lang="en-US" sz="2000" dirty="0" err="1">
                    <a:sym typeface="Wingdings" pitchFamily="2" charset="2"/>
                  </a:rPr>
                  <a:t>SiDIS</a:t>
                </a:r>
                <a:r>
                  <a:rPr lang="en-US" sz="2000" dirty="0">
                    <a:sym typeface="Wingdings" pitchFamily="2" charset="2"/>
                  </a:rPr>
                  <a:t>, exclusives, charm, jets …</a:t>
                </a:r>
                <a:br>
                  <a:rPr lang="en-US" sz="2000" dirty="0">
                    <a:sym typeface="Wingdings" pitchFamily="2" charset="2"/>
                  </a:rPr>
                </a:br>
                <a:r>
                  <a:rPr lang="en-US" sz="2000" dirty="0">
                    <a:sym typeface="Wingdings" pitchFamily="2" charset="2"/>
                  </a:rPr>
                  <a:t>     resolution for kinematic </a:t>
                </a:r>
                <a:r>
                  <a:rPr lang="en-US" sz="2000" dirty="0" err="1">
                    <a:sym typeface="Wingdings" pitchFamily="2" charset="2"/>
                  </a:rPr>
                  <a:t>reconstruc’n</a:t>
                </a:r>
                <a:r>
                  <a:rPr lang="en-US" sz="2000" dirty="0">
                    <a:sym typeface="Wingdings" pitchFamily="2" charset="2"/>
                  </a:rPr>
                  <a:t> using both electrons &amp; hadrons.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B</a:t>
                </a:r>
                <a:r>
                  <a:rPr lang="en-US" sz="2000" dirty="0">
                    <a:solidFill>
                      <a:srgbClr val="0432FF"/>
                    </a:solidFill>
                  </a:rPr>
                  <a:t>oth detectors should have tracking, EM and HAD calorimeter coverage, PID and heavy flavor identification to large |</a:t>
                </a:r>
                <a:r>
                  <a:rPr lang="en-US" sz="2000" b="1" dirty="0">
                    <a:solidFill>
                      <a:srgbClr val="0432FF"/>
                    </a:solidFill>
                    <a:latin typeface="Symbol" pitchFamily="2" charset="2"/>
                  </a:rPr>
                  <a:t>h</a:t>
                </a:r>
                <a:r>
                  <a:rPr lang="en-US" sz="2000" dirty="0">
                    <a:solidFill>
                      <a:srgbClr val="0432FF"/>
                    </a:solidFill>
                  </a:rPr>
                  <a:t>| (typically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>
                    <a:solidFill>
                      <a:srgbClr val="0432FF"/>
                    </a:solidFill>
                  </a:rPr>
                  <a:t> 4)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</a:rPr>
                  <a:t>Operate both detectors in parallel at the full √s – luminosity range of EIC</a:t>
                </a:r>
              </a:p>
              <a:p>
                <a:endParaRPr lang="en-US" sz="1000" dirty="0"/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>
                    <a:sym typeface="Wingdings" pitchFamily="2" charset="2"/>
                  </a:rPr>
                  <a:t>Wide range of topics require beamline instrumentation in both outgoing proton (p, n) and electron (e, g) directions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      exclusive and diffractive processes, including (in)coherent </a:t>
                </a:r>
                <a:r>
                  <a:rPr lang="en-US" sz="2000" dirty="0" err="1">
                    <a:sym typeface="Wingdings" pitchFamily="2" charset="2"/>
                  </a:rPr>
                  <a:t>eA</a:t>
                </a:r>
                <a:endParaRPr lang="en-US" sz="2000" dirty="0">
                  <a:sym typeface="Wingdings" pitchFamily="2" charset="2"/>
                </a:endParaRPr>
              </a:p>
              <a:p>
                <a:r>
                  <a:rPr lang="en-US" sz="2000" dirty="0">
                    <a:sym typeface="Wingdings" pitchFamily="2" charset="2"/>
                  </a:rPr>
                  <a:t>      kinematic coverage to Q</a:t>
                </a:r>
                <a:r>
                  <a:rPr lang="en-US" sz="2000" baseline="30000" dirty="0">
                    <a:sym typeface="Wingdings" pitchFamily="2" charset="2"/>
                  </a:rPr>
                  <a:t>2</a:t>
                </a:r>
                <a:r>
                  <a:rPr lang="en-US" sz="2000" dirty="0">
                    <a:sym typeface="Wingdings" pitchFamily="2" charset="2"/>
                  </a:rPr>
                  <a:t>0 and </a:t>
                </a:r>
                <a:r>
                  <a:rPr lang="en-US" sz="2000" dirty="0" err="1">
                    <a:sym typeface="Wingdings" pitchFamily="2" charset="2"/>
                  </a:rPr>
                  <a:t>lumi</a:t>
                </a:r>
                <a:r>
                  <a:rPr lang="en-US" sz="2000" dirty="0">
                    <a:sym typeface="Wingdings" pitchFamily="2" charset="2"/>
                  </a:rPr>
                  <a:t> monitoring with Bethe-</a:t>
                </a:r>
                <a:r>
                  <a:rPr lang="en-US" sz="2000" dirty="0" err="1">
                    <a:sym typeface="Wingdings" pitchFamily="2" charset="2"/>
                  </a:rPr>
                  <a:t>Heitler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Should be a baseline feature of both detectors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Angular range more or less fixed by synchrotron fan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</a:rPr>
                  <a:t>Both interaction regions need to be compatible with the current accelerator design</a:t>
                </a:r>
                <a:endParaRPr lang="en-US" sz="2000" dirty="0">
                  <a:solidFill>
                    <a:srgbClr val="0432FF"/>
                  </a:solidFill>
                  <a:sym typeface="Wingdings" pitchFamily="2" charset="2"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>
                    <a:solidFill>
                      <a:schemeClr val="tx1"/>
                    </a:solidFill>
                  </a:rPr>
                  <a:t>Wide range of topics require high luminosity and polarization</a:t>
                </a:r>
              </a:p>
              <a:p>
                <a:pPr marL="171450" indent="-171450">
                  <a:buClr>
                    <a:srgbClr val="0432FF"/>
                  </a:buClr>
                  <a:buFont typeface="Wingdings" pitchFamily="2" charset="2"/>
                  <a:buChar char="q"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>
                    <a:solidFill>
                      <a:schemeClr val="tx1"/>
                    </a:solidFill>
                    <a:sym typeface="Wingdings" pitchFamily="2" charset="2"/>
                  </a:rPr>
                  <a:t>EIC physics is best realized with a variation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√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    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Maximize kinematic range in (x, Q</a:t>
                </a:r>
                <a:r>
                  <a:rPr lang="en-US" sz="2000" baseline="30000" dirty="0">
                    <a:solidFill>
                      <a:srgbClr val="0432FF"/>
                    </a:solidFill>
                    <a:sym typeface="Wingdings" pitchFamily="2" charset="2"/>
                  </a:rPr>
                  <a:t>2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) for all measurements 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    Vary x / </a:t>
                </a:r>
                <a:r>
                  <a:rPr lang="en-US" sz="2000" dirty="0">
                    <a:solidFill>
                      <a:srgbClr val="0432FF"/>
                    </a:solidFill>
                    <a:latin typeface="Symbol" pitchFamily="2" charset="2"/>
                    <a:sym typeface="Wingdings" pitchFamily="2" charset="2"/>
                  </a:rPr>
                  <a:t>h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correlation for </a:t>
                </a:r>
                <a:r>
                  <a:rPr lang="en-US" sz="2000" dirty="0" err="1">
                    <a:solidFill>
                      <a:srgbClr val="0432FF"/>
                    </a:solidFill>
                    <a:sym typeface="Wingdings" pitchFamily="2" charset="2"/>
                  </a:rPr>
                  <a:t>SiDIS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, HF, exclusives 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67638A-3B83-E34A-9CA3-71AC64AB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11785"/>
                <a:ext cx="9144000" cy="5809219"/>
              </a:xfrm>
              <a:prstGeom prst="rect">
                <a:avLst/>
              </a:prstGeom>
              <a:blipFill>
                <a:blip r:embed="rId2"/>
                <a:stretch>
                  <a:fillRect l="-417" t="-437" r="-1250" b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1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466"/>
            <a:ext cx="9144000" cy="584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Some`Bold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’ Summary Statements: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Opportunities for Complementarity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3FA99A-A3B2-1A49-A7E8-6AFC4EB8314D}"/>
                  </a:ext>
                </a:extLst>
              </p:cNvPr>
              <p:cNvSpPr txBox="1"/>
              <p:nvPr/>
            </p:nvSpPr>
            <p:spPr>
              <a:xfrm>
                <a:off x="0" y="773991"/>
                <a:ext cx="9144000" cy="587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Solenoid field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High field for precise measurement of high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p</a:t>
                </a:r>
                <a:r>
                  <a:rPr lang="en-US" sz="2000" baseline="-25000" dirty="0" err="1">
                    <a:latin typeface="Trebuchet MS" panose="020B0703020202090204" pitchFamily="34" charset="0"/>
                    <a:sym typeface="Wingdings" pitchFamily="2" charset="2"/>
                  </a:rPr>
                  <a:t>T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charged particles (scattered electron, leading particles in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SiDIS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…)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Lower field for acceptance of lower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p</a:t>
                </a:r>
                <a:r>
                  <a:rPr lang="en-US" sz="2000" baseline="-25000" dirty="0" err="1">
                    <a:latin typeface="Trebuchet MS" panose="020B0703020202090204" pitchFamily="34" charset="0"/>
                    <a:sym typeface="Wingdings" pitchFamily="2" charset="2"/>
                  </a:rPr>
                  <a:t>T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charged particles (spectroscopy, some charm decays …)  </a:t>
                </a:r>
              </a:p>
              <a:p>
                <a:pPr>
                  <a:buClr>
                    <a:srgbClr val="0432FF"/>
                  </a:buClr>
                </a:pPr>
                <a:endParaRPr lang="en-US" sz="1000" dirty="0">
                  <a:latin typeface="Trebuchet MS" panose="020B0703020202090204" pitchFamily="34" charset="0"/>
                  <a:sym typeface="Wingdings" pitchFamily="2" charset="2"/>
                </a:endParaRPr>
              </a:p>
              <a:p>
                <a:pPr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Dipole and low Q</a:t>
                </a:r>
                <a:r>
                  <a:rPr lang="en-US" sz="2000" b="1" baseline="30000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2</a:t>
                </a: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 tagger set-up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Is it possible to place Q</a:t>
                </a:r>
                <a:r>
                  <a:rPr lang="en-US" sz="2000" baseline="30000" dirty="0">
                    <a:latin typeface="Trebuchet MS" panose="020B0703020202090204" pitchFamily="34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gap in different places? </a:t>
                </a: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Would have implications for IR design? </a:t>
                </a:r>
              </a:p>
              <a:p>
                <a:pPr>
                  <a:buClr>
                    <a:srgbClr val="0432FF"/>
                  </a:buClr>
                </a:pPr>
                <a:endParaRPr lang="en-US" sz="1200" dirty="0">
                  <a:latin typeface="Trebuchet MS" panose="020B0703020202090204" pitchFamily="34" charset="0"/>
                  <a:sym typeface="Wingdings" pitchFamily="2" charset="2"/>
                </a:endParaRPr>
              </a:p>
              <a:p>
                <a:pPr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Beamline proton and neutron instrumentation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Need better understanding for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eA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(dissociation models)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Roman pots at secondary beam focus to extend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x</a:t>
                </a:r>
                <a:r>
                  <a:rPr lang="en-US" sz="2000" baseline="-25000" dirty="0" err="1">
                    <a:latin typeface="Trebuchet MS" panose="020B0703020202090204" pitchFamily="34" charset="0"/>
                    <a:sym typeface="Wingdings" pitchFamily="2" charset="2"/>
                  </a:rPr>
                  <a:t>L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acceptance?</a:t>
                </a: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Also has implications for IR design</a:t>
                </a:r>
              </a:p>
              <a:p>
                <a:pPr>
                  <a:buClr>
                    <a:srgbClr val="0432FF"/>
                  </a:buClr>
                </a:pPr>
                <a:endParaRPr lang="en-US" sz="1200" dirty="0">
                  <a:latin typeface="Trebuchet MS" panose="020B0703020202090204" pitchFamily="34" charset="0"/>
                  <a:sym typeface="Wingdings" pitchFamily="2" charset="2"/>
                </a:endParaRP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Optimise to Performance at different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√</m:t>
                    </m:r>
                    <m:r>
                      <a:rPr lang="en-GB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𝒔</m:t>
                    </m:r>
                  </m:oMath>
                </a14:m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 </a:t>
                </a:r>
              </a:p>
              <a:p>
                <a:r>
                  <a:rPr lang="en-US" sz="2000" dirty="0">
                    <a:latin typeface="Trebuchet MS" panose="020B0703020202090204" pitchFamily="34" charset="0"/>
                  </a:rPr>
                  <a:t>EIC runs with varying (staged?) CMS energies …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latin typeface="Trebuchet MS" panose="020B0703020202090204" pitchFamily="34" charset="0"/>
                  </a:rPr>
                  <a:t>Automatic complementary of kinematic regions corresponding to central acceptance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3FA99A-A3B2-1A49-A7E8-6AFC4EB83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3991"/>
                <a:ext cx="9144000" cy="5870774"/>
              </a:xfrm>
              <a:prstGeom prst="rect">
                <a:avLst/>
              </a:prstGeom>
              <a:blipFill>
                <a:blip r:embed="rId2"/>
                <a:stretch>
                  <a:fillRect l="-556" t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129C4F-5F75-F249-99AC-EE9E5F76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" t="4831" r="3557" b="3096"/>
          <a:stretch/>
        </p:blipFill>
        <p:spPr>
          <a:xfrm>
            <a:off x="6815099" y="2726871"/>
            <a:ext cx="2134974" cy="20356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45CB4-824E-384D-B2E6-AB63FF33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68887" y="6581935"/>
            <a:ext cx="2275113" cy="26051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C3EBB-067B-4F4E-BA0A-48964383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F3F5-7C80-BA4A-B5FD-2F6CFB5D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Complementarity through Technology Choices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F3F5-7C80-BA4A-B5FD-2F6CFB5D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3B0A7-FDBF-ED4F-9252-F308EE1C83CB}"/>
              </a:ext>
            </a:extLst>
          </p:cNvPr>
          <p:cNvSpPr txBox="1"/>
          <p:nvPr/>
        </p:nvSpPr>
        <p:spPr>
          <a:xfrm>
            <a:off x="10758" y="523866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Multiple proposals / alternatives for each subdetector …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Different strengths and weaknesses 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Optimized to different </a:t>
            </a:r>
            <a:r>
              <a:rPr lang="en-US" dirty="0" err="1">
                <a:latin typeface="Trebuchet MS" panose="020B0703020202090204" pitchFamily="34" charset="0"/>
                <a:sym typeface="Wingdings" pitchFamily="2" charset="2"/>
              </a:rPr>
              <a:t>p</a:t>
            </a:r>
            <a:r>
              <a:rPr lang="en-US" baseline="-25000" dirty="0" err="1">
                <a:latin typeface="Trebuchet MS" panose="020B0703020202090204" pitchFamily="34" charset="0"/>
                <a:sym typeface="Wingdings" pitchFamily="2" charset="2"/>
              </a:rPr>
              <a:t>T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/ other kinematics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Different space requirements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Different risks / technology-readiness 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Material budget</a:t>
            </a: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pPr algn="ctr"/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… final choices will require detailed full GEANT simulations and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simultaneous optimization of the full detector, not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just individual components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FEC07-E7CF-764F-BC15-884E79EB1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1"/>
          <a:stretch/>
        </p:blipFill>
        <p:spPr>
          <a:xfrm>
            <a:off x="639891" y="2172745"/>
            <a:ext cx="7885734" cy="31810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CBFDF-3C4A-AB4C-8200-A68C3EB3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B175B-66BA-A045-AE06-854FC081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6004A-B989-A842-B9B8-C16F8D86A7B4}"/>
              </a:ext>
            </a:extLst>
          </p:cNvPr>
          <p:cNvSpPr/>
          <p:nvPr/>
        </p:nvSpPr>
        <p:spPr>
          <a:xfrm>
            <a:off x="2732442" y="2237293"/>
            <a:ext cx="2140772" cy="3087744"/>
          </a:xfrm>
          <a:prstGeom prst="rect">
            <a:avLst/>
          </a:prstGeom>
          <a:noFill/>
          <a:ln w="38100">
            <a:solidFill>
              <a:srgbClr val="12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8344"/>
            <a:ext cx="9144000" cy="584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Example Complementarity through Detector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Technology Choices: Tracking Region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E0CCF-5E78-5749-88A7-2DA8CD36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27A0AA5D-89D0-034C-A7AC-4A496060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4" y="986715"/>
            <a:ext cx="4203700" cy="1905000"/>
          </a:xfrm>
          <a:prstGeom prst="rect">
            <a:avLst/>
          </a:prstGeom>
        </p:spPr>
      </p:pic>
      <p:pic>
        <p:nvPicPr>
          <p:cNvPr id="9" name="Picture 8" descr="A picture containing windmill, plane, large, air&#10;&#10;Description automatically generated">
            <a:extLst>
              <a:ext uri="{FF2B5EF4-FFF2-40B4-BE49-F238E27FC236}">
                <a16:creationId xmlns:a16="http://schemas.microsoft.com/office/drawing/2014/main" id="{DF8EBBDF-C5C5-6E4F-9BEF-EB9B50BF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66" y="1000515"/>
            <a:ext cx="3644900" cy="184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8B07-B938-D146-931C-577E3274F212}"/>
              </a:ext>
            </a:extLst>
          </p:cNvPr>
          <p:cNvSpPr txBox="1"/>
          <p:nvPr/>
        </p:nvSpPr>
        <p:spPr>
          <a:xfrm>
            <a:off x="184337" y="2863225"/>
            <a:ext cx="394531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0432FF"/>
              </a:buClr>
            </a:pPr>
            <a:r>
              <a:rPr lang="en-US" sz="2000" b="1" u="sng" dirty="0">
                <a:solidFill>
                  <a:srgbClr val="0432FF"/>
                </a:solidFill>
              </a:rPr>
              <a:t>Si + TPC:</a:t>
            </a:r>
          </a:p>
          <a:p>
            <a:pPr marL="457200" indent="-457200">
              <a:buClr>
                <a:srgbClr val="0432FF"/>
              </a:buClr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80cm outer radius TPC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MAPS Si inner barrels and disks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358FE-B95B-F040-BF53-C4BA8792357B}"/>
              </a:ext>
            </a:extLst>
          </p:cNvPr>
          <p:cNvSpPr txBox="1"/>
          <p:nvPr/>
        </p:nvSpPr>
        <p:spPr>
          <a:xfrm>
            <a:off x="4791526" y="2863224"/>
            <a:ext cx="385233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0432FF"/>
              </a:buClr>
            </a:pPr>
            <a:r>
              <a:rPr lang="en-US" sz="2000" b="1" u="sng" dirty="0">
                <a:solidFill>
                  <a:srgbClr val="0432FF"/>
                </a:solidFill>
              </a:rPr>
              <a:t>All Silicon Concept:</a:t>
            </a:r>
          </a:p>
          <a:p>
            <a:pPr marL="457200" indent="-457200">
              <a:buClr>
                <a:srgbClr val="0432FF"/>
              </a:buClr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45cm outer radius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MAPS barrels and disks (15m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84AB3-F7F0-5A43-AD52-D4D2ED21B8BA}"/>
              </a:ext>
            </a:extLst>
          </p:cNvPr>
          <p:cNvSpPr txBox="1"/>
          <p:nvPr/>
        </p:nvSpPr>
        <p:spPr>
          <a:xfrm>
            <a:off x="232965" y="4297141"/>
            <a:ext cx="86780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Si version improves momentum, vertexing performance and saves space to implement other detectors 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TPC version provides PID from </a:t>
            </a:r>
            <a:r>
              <a:rPr lang="en-US" sz="2000" dirty="0" err="1"/>
              <a:t>dE</a:t>
            </a:r>
            <a:r>
              <a:rPr lang="en-US" sz="2000" dirty="0"/>
              <a:t>/dx &amp; keeps low material budget</a:t>
            </a:r>
          </a:p>
          <a:p>
            <a:pPr>
              <a:buClr>
                <a:srgbClr val="0432FF"/>
              </a:buClr>
            </a:pPr>
            <a:endParaRPr lang="en-US" sz="1200" dirty="0"/>
          </a:p>
          <a:p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Impact on Magnet bore radius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86608-0D74-8E4B-B959-3D393EBB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64FB3-992C-CA42-908E-825FAF3F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26D520-4C8A-4946-92B1-16C3A545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3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j-lt"/>
              </a:rPr>
              <a:t>Detector Solenoid Bore and Barrel Detector Space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CAED5-F919-DD41-AB17-07D7079E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899D92-777D-4E15-A957-3897F871D297}"/>
              </a:ext>
            </a:extLst>
          </p:cNvPr>
          <p:cNvGraphicFramePr>
            <a:graphicFrameLocks noGrp="1"/>
          </p:cNvGraphicFramePr>
          <p:nvPr/>
        </p:nvGraphicFramePr>
        <p:xfrm>
          <a:off x="1603375" y="3524504"/>
          <a:ext cx="5937250" cy="1848298"/>
        </p:xfrm>
        <a:graphic>
          <a:graphicData uri="http://schemas.openxmlformats.org/drawingml/2006/table">
            <a:tbl>
              <a:tblPr firstRow="1" firstCol="1" bandRow="1"/>
              <a:tblGrid>
                <a:gridCol w="1187450">
                  <a:extLst>
                    <a:ext uri="{9D8B030D-6E8A-4147-A177-3AD203B41FA5}">
                      <a16:colId xmlns:a16="http://schemas.microsoft.com/office/drawing/2014/main" val="3207120318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3197387208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65210546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3829994635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3364030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[cm]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[cm]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[cm]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[cm]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751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Tracking (includes 5 cm support)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All-Si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+ TPC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90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93085"/>
                  </a:ext>
                </a:extLst>
              </a:tr>
              <a:tr h="9715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Hadron particle identification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956867"/>
                  </a:ext>
                </a:extLst>
              </a:tr>
              <a:tr h="97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82833"/>
                  </a:ext>
                </a:extLst>
              </a:tr>
              <a:tr h="476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Calorimetry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High-Resolution to achieve P &lt; 2 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96494"/>
                  </a:ext>
                </a:extLst>
              </a:tr>
              <a:tr h="46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73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 &amp; EMCal support 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54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768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E3180B-1A08-444D-B6A6-BFD6C6C551B1}"/>
              </a:ext>
            </a:extLst>
          </p:cNvPr>
          <p:cNvSpPr txBox="1"/>
          <p:nvPr/>
        </p:nvSpPr>
        <p:spPr>
          <a:xfrm>
            <a:off x="606574" y="730042"/>
            <a:ext cx="7943850" cy="264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Tracking				all-Si maybe down to 50-60 cm,					Si + TPC = 80 cm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Tracking support structure		5 cm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Hadron particle identification		DIRC only needs 10 cm,						RICH 50 cm but better for uniformity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Calorimetry			50 cm for high-resolution,						30 cm for less-resolution (or costly)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PID &amp;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 structure	10-15 cm likely enough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BEB8C-5D1D-4E5F-B7A3-1D9D2F1D69CA}"/>
              </a:ext>
            </a:extLst>
          </p:cNvPr>
          <p:cNvSpPr txBox="1"/>
          <p:nvPr/>
        </p:nvSpPr>
        <p:spPr>
          <a:xfrm>
            <a:off x="439886" y="5542756"/>
            <a:ext cx="8277225" cy="923330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to fit all detectors in the existing magnet with bore 2.8 meter will be challenging and it is possible some functionality has to give. For a new magnet, a bore of 3.2 meter is a safer option. Only in one of these four cases, we needed 5 cm more.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C0AC2-34E0-E54A-BB46-3577E7BA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13960-C7CC-1B4F-8872-B674A2E4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58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More In-built Complementarity 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F3F5-7C80-BA4A-B5FD-2F6CFB5D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DFCB20-6814-EA4B-8D25-1E589FFF4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7"/>
          <a:stretch/>
        </p:blipFill>
        <p:spPr>
          <a:xfrm>
            <a:off x="1459861" y="3122241"/>
            <a:ext cx="6226797" cy="3280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EE3A3-7711-AC46-8633-CA0CB0B93F5B}"/>
              </a:ext>
            </a:extLst>
          </p:cNvPr>
          <p:cNvSpPr txBox="1"/>
          <p:nvPr/>
        </p:nvSpPr>
        <p:spPr>
          <a:xfrm>
            <a:off x="0" y="738039"/>
            <a:ext cx="9036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Integrate possibility of fixed target mode into detectors (based on either e- or p-beam) to emphasize new kinematic ranges that would normally be very forward or backward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</a:t>
            </a:r>
            <a:r>
              <a:rPr lang="en-US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High x physics in ep / </a:t>
            </a:r>
            <a:r>
              <a:rPr lang="en-US" sz="2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eA</a:t>
            </a:r>
            <a:endParaRPr lang="en-US" sz="20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 Novel regions for pp / </a:t>
            </a:r>
            <a:r>
              <a:rPr lang="en-US" sz="2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pA</a:t>
            </a:r>
            <a:endParaRPr lang="en-US" sz="20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Successfully done previously at ALICE,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LHCb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STAR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4AC9C-5968-D844-B388-176A113E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BD603-9585-924E-B2B2-24BD5A66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6124-7B58-9A44-BA8F-019F1B6E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88157-3A37-504C-8477-0F93A230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9C324-D1BD-284A-8D84-D3BBAA7168A7}"/>
              </a:ext>
            </a:extLst>
          </p:cNvPr>
          <p:cNvSpPr txBox="1"/>
          <p:nvPr/>
        </p:nvSpPr>
        <p:spPr>
          <a:xfrm>
            <a:off x="0" y="633106"/>
            <a:ext cx="9144000" cy="559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DOE-NP supported </a:t>
            </a:r>
            <a:r>
              <a:rPr lang="en-US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Project includes</a:t>
            </a:r>
            <a:r>
              <a:rPr lang="en-US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detector and one Interaction Region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reference costing. Reference cost is the BNL estimate prepared for the DOE CD-0 Independent Cost Review (ICR).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various talks at the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Yellow Report Workshop at Temple University (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https://indico.bnl.gov/event/7449/timetable/#20200319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 general-purpose detector: rough costs (US project accounting) = ~$300M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1400" b="1" i="1" dirty="0">
                <a:solidFill>
                  <a:srgbClr val="1200B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Assumed: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in-kind contributions (non-DOE or reused equipment) of order $100M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Costs for one Interaction Region fully included in accelerator scope (US accounting) = ~$200M</a:t>
            </a:r>
          </a:p>
          <a:p>
            <a:pPr lvl="1">
              <a:spcAft>
                <a:spcPts val="600"/>
              </a:spcAft>
            </a:pPr>
            <a:r>
              <a:rPr lang="en-US" sz="1400" i="1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(Conversion of direct costs to US project accounting is a bit more than a factor of two)</a:t>
            </a:r>
          </a:p>
          <a:p>
            <a:pPr lvl="1">
              <a:spcAft>
                <a:spcPts val="600"/>
              </a:spcAft>
            </a:pPr>
            <a:endParaRPr lang="en-US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EIC is capable of supporting a science program that includes two detectors and two interaction regions </a:t>
            </a:r>
            <a:r>
              <a:rPr lang="en-US" b="1" dirty="0">
                <a:solidFill>
                  <a:srgbClr val="1200B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not included in EIC Project</a:t>
            </a:r>
            <a:endParaRPr lang="en-US" dirty="0">
              <a:solidFill>
                <a:srgbClr val="1200B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the Yellow Report Initiative as spearheaded by the EIC User Group (</a:t>
            </a: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http://www.eicug.org/web/content/yellow-report-initiative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0432FF"/>
              </a:buClr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 &amp; Detector (direct costs only) 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Experimental equipment Material ~$150M  and of course one would have to pay for the labor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Cost for IR equipment (magnets, crab cavities, spin rotators, ..) : ~$100M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D9B29-7483-014D-9B05-AFAAFDDA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C2EFA-3A32-2F40-B225-3D7C502C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D4FB-197E-49AC-9295-33E4FC65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737" y="645160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A70BD2A3-C8EB-4EB6-82B2-BAF4ED77216C}"/>
              </a:ext>
            </a:extLst>
          </p:cNvPr>
          <p:cNvGraphicFramePr>
            <a:graphicFrameLocks noGrp="1"/>
          </p:cNvGraphicFramePr>
          <p:nvPr/>
        </p:nvGraphicFramePr>
        <p:xfrm>
          <a:off x="33343" y="28575"/>
          <a:ext cx="9082082" cy="6850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75">
                  <a:extLst>
                    <a:ext uri="{9D8B030D-6E8A-4147-A177-3AD203B41FA5}">
                      <a16:colId xmlns:a16="http://schemas.microsoft.com/office/drawing/2014/main" val="1879849983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335887274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18947887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93504358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5249576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25317552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8826112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7926355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67260299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6228138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5226289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776376001"/>
                    </a:ext>
                  </a:extLst>
                </a:gridCol>
                <a:gridCol w="501173">
                  <a:extLst>
                    <a:ext uri="{9D8B030D-6E8A-4147-A177-3AD203B41FA5}">
                      <a16:colId xmlns:a16="http://schemas.microsoft.com/office/drawing/2014/main" val="2322244791"/>
                    </a:ext>
                  </a:extLst>
                </a:gridCol>
                <a:gridCol w="488578">
                  <a:extLst>
                    <a:ext uri="{9D8B030D-6E8A-4147-A177-3AD203B41FA5}">
                      <a16:colId xmlns:a16="http://schemas.microsoft.com/office/drawing/2014/main" val="3864072907"/>
                    </a:ext>
                  </a:extLst>
                </a:gridCol>
                <a:gridCol w="488578">
                  <a:extLst>
                    <a:ext uri="{9D8B030D-6E8A-4147-A177-3AD203B41FA5}">
                      <a16:colId xmlns:a16="http://schemas.microsoft.com/office/drawing/2014/main" val="2486073527"/>
                    </a:ext>
                  </a:extLst>
                </a:gridCol>
                <a:gridCol w="488578">
                  <a:extLst>
                    <a:ext uri="{9D8B030D-6E8A-4147-A177-3AD203B41FA5}">
                      <a16:colId xmlns:a16="http://schemas.microsoft.com/office/drawing/2014/main" val="591394593"/>
                    </a:ext>
                  </a:extLst>
                </a:gridCol>
              </a:tblGrid>
              <a:tr h="382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Name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62143"/>
                  </a:ext>
                </a:extLst>
              </a:tr>
              <a:tr h="382837"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CD-0 Mission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2329707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CD-1 Preliminary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7575159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CD-2 Performance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6606457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CD-3 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1826396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CD-4A Initial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6173036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CD-4 Project Complete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07859"/>
                  </a:ext>
                </a:extLst>
              </a:tr>
              <a:tr h="382837">
                <a:tc rowSpan="5">
                  <a:txBody>
                    <a:bodyPr/>
                    <a:lstStyle/>
                    <a:p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Physics/Detector book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0781960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Detectors/ Collaboration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3148100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of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988867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Down-select to Two Full-Size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4544558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Detector/IR TDRs, Detector/IR construction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05788"/>
                  </a:ext>
                </a:extLst>
              </a:tr>
              <a:tr h="386223"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 of Interest for Detectors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597794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1685541"/>
                  </a:ext>
                </a:extLst>
              </a:tr>
              <a:tr h="32740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conceptual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3382745"/>
                  </a:ext>
                </a:extLst>
              </a:tr>
              <a:tr h="33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accelerator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781442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engineering &amp;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4669291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construction &amp; installation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073212"/>
                  </a:ext>
                </a:extLst>
              </a:tr>
            </a:tbl>
          </a:graphicData>
        </a:graphic>
      </p:graphicFrame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61667E8-B034-4252-8B01-229DB51D6661}"/>
              </a:ext>
            </a:extLst>
          </p:cNvPr>
          <p:cNvSpPr/>
          <p:nvPr/>
        </p:nvSpPr>
        <p:spPr>
          <a:xfrm>
            <a:off x="2503805" y="491014"/>
            <a:ext cx="199390" cy="198120"/>
          </a:xfrm>
          <a:prstGeom prst="star5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F2F3BD2-7C1D-49F4-9D15-957AC9B4C891}"/>
              </a:ext>
            </a:extLst>
          </p:cNvPr>
          <p:cNvSpPr/>
          <p:nvPr/>
        </p:nvSpPr>
        <p:spPr>
          <a:xfrm>
            <a:off x="3199130" y="91011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347481D-89E2-40ED-859A-D486EBF7739E}"/>
              </a:ext>
            </a:extLst>
          </p:cNvPr>
          <p:cNvSpPr/>
          <p:nvPr/>
        </p:nvSpPr>
        <p:spPr>
          <a:xfrm>
            <a:off x="3865880" y="1281589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703A77-0751-4243-A4CB-951ADCD4D0E1}"/>
              </a:ext>
            </a:extLst>
          </p:cNvPr>
          <p:cNvSpPr/>
          <p:nvPr/>
        </p:nvSpPr>
        <p:spPr>
          <a:xfrm>
            <a:off x="4351655" y="166068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46D253DC-9954-4D74-8B26-25C6DEB63AD8}"/>
              </a:ext>
            </a:extLst>
          </p:cNvPr>
          <p:cNvSpPr/>
          <p:nvPr/>
        </p:nvSpPr>
        <p:spPr>
          <a:xfrm>
            <a:off x="7856220" y="204168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0982F92-4602-4093-8D79-E80D1EA30805}"/>
              </a:ext>
            </a:extLst>
          </p:cNvPr>
          <p:cNvSpPr/>
          <p:nvPr/>
        </p:nvSpPr>
        <p:spPr>
          <a:xfrm>
            <a:off x="8799195" y="241125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F4A8C6-2D41-41FF-8C57-375DD05521B6}"/>
              </a:ext>
            </a:extLst>
          </p:cNvPr>
          <p:cNvCxnSpPr>
            <a:cxnSpLocks/>
          </p:cNvCxnSpPr>
          <p:nvPr/>
        </p:nvCxnSpPr>
        <p:spPr>
          <a:xfrm>
            <a:off x="2686510" y="2895600"/>
            <a:ext cx="447675" cy="0"/>
          </a:xfrm>
          <a:prstGeom prst="line">
            <a:avLst/>
          </a:prstGeom>
          <a:ln w="152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C607396-26E2-4227-A553-5597869F7BB7}"/>
              </a:ext>
            </a:extLst>
          </p:cNvPr>
          <p:cNvSpPr/>
          <p:nvPr/>
        </p:nvSpPr>
        <p:spPr>
          <a:xfrm>
            <a:off x="3199130" y="3197037"/>
            <a:ext cx="199390" cy="198120"/>
          </a:xfrm>
          <a:prstGeom prst="star5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31160-29FE-4D29-BF57-CAF886C10B61}"/>
              </a:ext>
            </a:extLst>
          </p:cNvPr>
          <p:cNvCxnSpPr>
            <a:cxnSpLocks/>
          </p:cNvCxnSpPr>
          <p:nvPr/>
        </p:nvCxnSpPr>
        <p:spPr>
          <a:xfrm>
            <a:off x="3317875" y="3673475"/>
            <a:ext cx="1141095" cy="0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6BA83180-4E09-45A9-9CAB-3AB5A2292035}"/>
              </a:ext>
            </a:extLst>
          </p:cNvPr>
          <p:cNvSpPr/>
          <p:nvPr/>
        </p:nvSpPr>
        <p:spPr>
          <a:xfrm>
            <a:off x="3579948" y="3984101"/>
            <a:ext cx="199390" cy="198120"/>
          </a:xfrm>
          <a:prstGeom prst="star5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DAC1BF-6FB2-40E6-B37E-E51DEAE2F274}"/>
              </a:ext>
            </a:extLst>
          </p:cNvPr>
          <p:cNvCxnSpPr>
            <a:cxnSpLocks/>
          </p:cNvCxnSpPr>
          <p:nvPr/>
        </p:nvCxnSpPr>
        <p:spPr>
          <a:xfrm>
            <a:off x="3679643" y="4476750"/>
            <a:ext cx="3159307" cy="0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D4CCA8B5-0E74-4294-B9BE-DE50AE2BA073}"/>
              </a:ext>
            </a:extLst>
          </p:cNvPr>
          <p:cNvSpPr/>
          <p:nvPr/>
        </p:nvSpPr>
        <p:spPr>
          <a:xfrm>
            <a:off x="3118485" y="5140167"/>
            <a:ext cx="199390" cy="198120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3EA303-F5DA-4ADD-9CD1-C4C2E3951B8E}"/>
              </a:ext>
            </a:extLst>
          </p:cNvPr>
          <p:cNvCxnSpPr>
            <a:cxnSpLocks/>
          </p:cNvCxnSpPr>
          <p:nvPr/>
        </p:nvCxnSpPr>
        <p:spPr>
          <a:xfrm>
            <a:off x="3423129" y="5610225"/>
            <a:ext cx="1472721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770DEA-21DE-4C0E-ABAB-D3445F17A85E}"/>
              </a:ext>
            </a:extLst>
          </p:cNvPr>
          <p:cNvCxnSpPr>
            <a:cxnSpLocks/>
          </p:cNvCxnSpPr>
          <p:nvPr/>
        </p:nvCxnSpPr>
        <p:spPr>
          <a:xfrm>
            <a:off x="4895850" y="6286500"/>
            <a:ext cx="1472721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30B4D1-BE1A-4D5D-BEF3-B7DEE9A1F2D0}"/>
              </a:ext>
            </a:extLst>
          </p:cNvPr>
          <p:cNvCxnSpPr>
            <a:cxnSpLocks/>
          </p:cNvCxnSpPr>
          <p:nvPr/>
        </p:nvCxnSpPr>
        <p:spPr>
          <a:xfrm>
            <a:off x="6368571" y="6686550"/>
            <a:ext cx="1775304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D9D4AE-9E60-4A7D-83E9-BC31443F1998}"/>
              </a:ext>
            </a:extLst>
          </p:cNvPr>
          <p:cNvCxnSpPr>
            <a:cxnSpLocks/>
          </p:cNvCxnSpPr>
          <p:nvPr/>
        </p:nvCxnSpPr>
        <p:spPr>
          <a:xfrm>
            <a:off x="2739234" y="4876800"/>
            <a:ext cx="289716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B8C25-913E-42FF-9436-CB6AE52363D4}"/>
              </a:ext>
            </a:extLst>
          </p:cNvPr>
          <p:cNvCxnSpPr>
            <a:cxnSpLocks/>
          </p:cNvCxnSpPr>
          <p:nvPr/>
        </p:nvCxnSpPr>
        <p:spPr>
          <a:xfrm>
            <a:off x="4411345" y="3711575"/>
            <a:ext cx="110363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5A231A-2843-46CD-B45B-76C30ECD4C56}"/>
              </a:ext>
            </a:extLst>
          </p:cNvPr>
          <p:cNvCxnSpPr>
            <a:cxnSpLocks/>
          </p:cNvCxnSpPr>
          <p:nvPr/>
        </p:nvCxnSpPr>
        <p:spPr>
          <a:xfrm>
            <a:off x="6838950" y="4514850"/>
            <a:ext cx="110363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B82BF70E-3533-4BEE-BC40-53DA8CC510AD}"/>
              </a:ext>
            </a:extLst>
          </p:cNvPr>
          <p:cNvSpPr/>
          <p:nvPr/>
        </p:nvSpPr>
        <p:spPr>
          <a:xfrm>
            <a:off x="8825865" y="6568440"/>
            <a:ext cx="199390" cy="198120"/>
          </a:xfrm>
          <a:prstGeom prst="star5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9B027-CCD3-414D-84AA-6B336B9725BD}"/>
              </a:ext>
            </a:extLst>
          </p:cNvPr>
          <p:cNvSpPr txBox="1"/>
          <p:nvPr/>
        </p:nvSpPr>
        <p:spPr>
          <a:xfrm rot="16200000">
            <a:off x="-460155" y="1448722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 Driven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64EB76-CAC4-4BD6-AE04-D859DF11D2A8}"/>
              </a:ext>
            </a:extLst>
          </p:cNvPr>
          <p:cNvSpPr txBox="1"/>
          <p:nvPr/>
        </p:nvSpPr>
        <p:spPr>
          <a:xfrm rot="16200000">
            <a:off x="-579625" y="360897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EICUG Driven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81BC0A-A2CC-4FB0-B2D9-90D7552C8ABA}"/>
              </a:ext>
            </a:extLst>
          </p:cNvPr>
          <p:cNvSpPr txBox="1"/>
          <p:nvPr/>
        </p:nvSpPr>
        <p:spPr>
          <a:xfrm rot="16200000">
            <a:off x="-502724" y="5534797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Driven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68E9D4-96F2-4F40-ABB7-C876EDB6832B}"/>
              </a:ext>
            </a:extLst>
          </p:cNvPr>
          <p:cNvCxnSpPr>
            <a:cxnSpLocks/>
          </p:cNvCxnSpPr>
          <p:nvPr/>
        </p:nvCxnSpPr>
        <p:spPr>
          <a:xfrm>
            <a:off x="8143875" y="6728460"/>
            <a:ext cx="466725" cy="0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AE4D02-66EA-41E3-80D7-4ED59EC337D9}"/>
              </a:ext>
            </a:extLst>
          </p:cNvPr>
          <p:cNvSpPr txBox="1"/>
          <p:nvPr/>
        </p:nvSpPr>
        <p:spPr>
          <a:xfrm rot="-1800000">
            <a:off x="6995555" y="4852962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j-lt"/>
              </a:rPr>
              <a:t>DRAFT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2DC17-0A5D-42CA-B407-34487303F431}"/>
              </a:ext>
            </a:extLst>
          </p:cNvPr>
          <p:cNvCxnSpPr/>
          <p:nvPr/>
        </p:nvCxnSpPr>
        <p:spPr>
          <a:xfrm>
            <a:off x="7942580" y="2420779"/>
            <a:ext cx="0" cy="197084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BB2147-9A33-4A01-9BD0-9A8C70D1BA76}"/>
              </a:ext>
            </a:extLst>
          </p:cNvPr>
          <p:cNvCxnSpPr>
            <a:cxnSpLocks/>
          </p:cNvCxnSpPr>
          <p:nvPr/>
        </p:nvCxnSpPr>
        <p:spPr>
          <a:xfrm>
            <a:off x="8895080" y="2792826"/>
            <a:ext cx="0" cy="36587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75D897-70A2-409F-8611-1993192E5AD5}"/>
              </a:ext>
            </a:extLst>
          </p:cNvPr>
          <p:cNvCxnSpPr>
            <a:cxnSpLocks/>
          </p:cNvCxnSpPr>
          <p:nvPr/>
        </p:nvCxnSpPr>
        <p:spPr>
          <a:xfrm>
            <a:off x="3408498" y="5926584"/>
            <a:ext cx="2335077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B291B-C584-D245-AB34-A8BD57AF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1FD60-4208-C946-88E8-2E74CFA4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2">
            <a:extLst>
              <a:ext uri="{FF2B5EF4-FFF2-40B4-BE49-F238E27FC236}">
                <a16:creationId xmlns:a16="http://schemas.microsoft.com/office/drawing/2014/main" id="{71FA37F0-544F-475C-8158-DA7788ED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Flowchart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13D0A-F0D4-624E-90B4-0162C55D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CDC28-6547-4663-A93D-0710B99ADA5A}"/>
              </a:ext>
            </a:extLst>
          </p:cNvPr>
          <p:cNvSpPr txBox="1"/>
          <p:nvPr/>
        </p:nvSpPr>
        <p:spPr>
          <a:xfrm>
            <a:off x="142873" y="653002"/>
            <a:ext cx="28479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11/20 Call for Expression of Interest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757DE9-1D37-487C-BEA7-01C6188F16DB}"/>
              </a:ext>
            </a:extLst>
          </p:cNvPr>
          <p:cNvSpPr txBox="1"/>
          <p:nvPr/>
        </p:nvSpPr>
        <p:spPr>
          <a:xfrm>
            <a:off x="142874" y="2748122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06/21 Survey international engagement in EIC Accelerator &amp;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design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4BAE995-119B-4E3B-B264-201D82DEA617}"/>
              </a:ext>
            </a:extLst>
          </p:cNvPr>
          <p:cNvGrpSpPr/>
          <p:nvPr/>
        </p:nvGrpSpPr>
        <p:grpSpPr>
          <a:xfrm>
            <a:off x="519112" y="1775965"/>
            <a:ext cx="3181350" cy="975845"/>
            <a:chOff x="1047750" y="1357780"/>
            <a:chExt cx="3181350" cy="975845"/>
          </a:xfrm>
        </p:grpSpPr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59FD5A16-B22B-4D9D-9FAF-D635E38B0050}"/>
                </a:ext>
              </a:extLst>
            </p:cNvPr>
            <p:cNvSpPr/>
            <p:nvPr/>
          </p:nvSpPr>
          <p:spPr>
            <a:xfrm>
              <a:off x="1047750" y="1357780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914360-C8E3-4991-A7B2-9758012AED15}"/>
                </a:ext>
              </a:extLst>
            </p:cNvPr>
            <p:cNvSpPr txBox="1"/>
            <p:nvPr/>
          </p:nvSpPr>
          <p:spPr>
            <a:xfrm>
              <a:off x="1400176" y="1556916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Sufficient interest to decide on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detector and IR?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E5E0FD5-27A6-443E-ABE1-831DE4735804}"/>
                </a:ext>
              </a:extLst>
            </p:cNvPr>
            <p:cNvCxnSpPr>
              <a:stCxn id="37" idx="3"/>
            </p:cNvCxnSpPr>
            <p:nvPr/>
          </p:nvCxnSpPr>
          <p:spPr>
            <a:xfrm flipV="1">
              <a:off x="3105150" y="1697916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F62D52D-CA0A-4468-A990-567E1CDF0CC9}"/>
                </a:ext>
              </a:extLst>
            </p:cNvPr>
            <p:cNvCxnSpPr>
              <a:stCxn id="37" idx="2"/>
            </p:cNvCxnSpPr>
            <p:nvPr/>
          </p:nvCxnSpPr>
          <p:spPr>
            <a:xfrm>
              <a:off x="2076450" y="2055770"/>
              <a:ext cx="0" cy="277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B0D591-C91A-40DC-9D44-1627E3ACA8E5}"/>
              </a:ext>
            </a:extLst>
          </p:cNvPr>
          <p:cNvCxnSpPr/>
          <p:nvPr/>
        </p:nvCxnSpPr>
        <p:spPr>
          <a:xfrm>
            <a:off x="1566861" y="941663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19B7E88-8A74-45B0-8B91-66E978607717}"/>
              </a:ext>
            </a:extLst>
          </p:cNvPr>
          <p:cNvSpPr txBox="1"/>
          <p:nvPr/>
        </p:nvSpPr>
        <p:spPr>
          <a:xfrm>
            <a:off x="142874" y="1221111"/>
            <a:ext cx="28479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02/21 EICUG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workshop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697CB7-6427-4D08-9F74-685D2A62FC7A}"/>
              </a:ext>
            </a:extLst>
          </p:cNvPr>
          <p:cNvCxnSpPr/>
          <p:nvPr/>
        </p:nvCxnSpPr>
        <p:spPr>
          <a:xfrm>
            <a:off x="1557337" y="1498110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B821D37-BA48-4B7E-A364-772BB0E1AAF2}"/>
              </a:ext>
            </a:extLst>
          </p:cNvPr>
          <p:cNvCxnSpPr/>
          <p:nvPr/>
        </p:nvCxnSpPr>
        <p:spPr>
          <a:xfrm>
            <a:off x="1547812" y="3200208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457809-E958-4545-871A-97DAE5A2B27C}"/>
              </a:ext>
            </a:extLst>
          </p:cNvPr>
          <p:cNvGrpSpPr/>
          <p:nvPr/>
        </p:nvGrpSpPr>
        <p:grpSpPr>
          <a:xfrm>
            <a:off x="519112" y="4450940"/>
            <a:ext cx="6738937" cy="2006515"/>
            <a:chOff x="1038225" y="3631741"/>
            <a:chExt cx="6738937" cy="2006515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C23F542E-C293-4970-8793-8FAE6F4EBCBB}"/>
                </a:ext>
              </a:extLst>
            </p:cNvPr>
            <p:cNvSpPr/>
            <p:nvPr/>
          </p:nvSpPr>
          <p:spPr>
            <a:xfrm>
              <a:off x="1038225" y="3631741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6F96DF-9943-4A31-A984-893033ADA821}"/>
                </a:ext>
              </a:extLst>
            </p:cNvPr>
            <p:cNvSpPr txBox="1"/>
            <p:nvPr/>
          </p:nvSpPr>
          <p:spPr>
            <a:xfrm>
              <a:off x="1443041" y="3813305"/>
              <a:ext cx="126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Sufficient interest to continue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IR design?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6CAB4BB-A57D-482B-85F0-D2DBBA678574}"/>
                </a:ext>
              </a:extLst>
            </p:cNvPr>
            <p:cNvCxnSpPr/>
            <p:nvPr/>
          </p:nvCxnSpPr>
          <p:spPr>
            <a:xfrm flipV="1">
              <a:off x="3105150" y="3971877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7710A47-D822-4EB0-B63E-644BD54BED2F}"/>
                </a:ext>
              </a:extLst>
            </p:cNvPr>
            <p:cNvCxnSpPr/>
            <p:nvPr/>
          </p:nvCxnSpPr>
          <p:spPr>
            <a:xfrm>
              <a:off x="2066926" y="4320872"/>
              <a:ext cx="0" cy="277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AFB8E6-91AB-4C89-8E28-B2EEC6179C12}"/>
                </a:ext>
              </a:extLst>
            </p:cNvPr>
            <p:cNvSpPr txBox="1"/>
            <p:nvPr/>
          </p:nvSpPr>
          <p:spPr>
            <a:xfrm>
              <a:off x="4219575" y="3633502"/>
              <a:ext cx="284797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Continue conceptual design of 2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IR, Initiate R&amp;D plan to validate concept.</a:t>
              </a:r>
            </a:p>
          </p:txBody>
        </p:sp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id="{831CA68B-D8C8-4A21-B3B3-CB6E08C7A044}"/>
                </a:ext>
              </a:extLst>
            </p:cNvPr>
            <p:cNvSpPr/>
            <p:nvPr/>
          </p:nvSpPr>
          <p:spPr>
            <a:xfrm>
              <a:off x="4614862" y="4940266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57FBC21-00AA-45BF-9A62-ABA75318707E}"/>
                </a:ext>
              </a:extLst>
            </p:cNvPr>
            <p:cNvSpPr txBox="1"/>
            <p:nvPr/>
          </p:nvSpPr>
          <p:spPr>
            <a:xfrm>
              <a:off x="5064125" y="5120412"/>
              <a:ext cx="13128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06/24 Sufficient non-DOE interest in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IR? 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68FC94-A5A0-4EAD-A9C2-FEBBA7CC65E4}"/>
                </a:ext>
              </a:extLst>
            </p:cNvPr>
            <p:cNvCxnSpPr/>
            <p:nvPr/>
          </p:nvCxnSpPr>
          <p:spPr>
            <a:xfrm flipV="1">
              <a:off x="6653212" y="5284831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B3FA648-CE0E-4896-82F7-FFA696C59388}"/>
              </a:ext>
            </a:extLst>
          </p:cNvPr>
          <p:cNvSpPr txBox="1"/>
          <p:nvPr/>
        </p:nvSpPr>
        <p:spPr>
          <a:xfrm>
            <a:off x="3700462" y="1894127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with DOE/NP how to do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detector and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scope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57400DA-2796-4902-9D0C-044D32F067D3}"/>
              </a:ext>
            </a:extLst>
          </p:cNvPr>
          <p:cNvCxnSpPr/>
          <p:nvPr/>
        </p:nvCxnSpPr>
        <p:spPr>
          <a:xfrm>
            <a:off x="5124449" y="4927612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60364AE-90C8-4FBF-9E8A-A635CA938C10}"/>
              </a:ext>
            </a:extLst>
          </p:cNvPr>
          <p:cNvSpPr txBox="1"/>
          <p:nvPr/>
        </p:nvSpPr>
        <p:spPr>
          <a:xfrm>
            <a:off x="3700462" y="5205467"/>
            <a:ext cx="28479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Complete conceptual design of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4DF5057-22EB-4F19-B6AB-104A451F3B62}"/>
              </a:ext>
            </a:extLst>
          </p:cNvPr>
          <p:cNvCxnSpPr/>
          <p:nvPr/>
        </p:nvCxnSpPr>
        <p:spPr>
          <a:xfrm>
            <a:off x="5124449" y="5482466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BF7C6E9-E376-413E-9057-67008121BE44}"/>
              </a:ext>
            </a:extLst>
          </p:cNvPr>
          <p:cNvCxnSpPr>
            <a:cxnSpLocks/>
          </p:cNvCxnSpPr>
          <p:nvPr/>
        </p:nvCxnSpPr>
        <p:spPr>
          <a:xfrm>
            <a:off x="5121273" y="6457455"/>
            <a:ext cx="0" cy="1528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2D3E4B-F730-4130-8D20-C84D8968E61A}"/>
              </a:ext>
            </a:extLst>
          </p:cNvPr>
          <p:cNvGrpSpPr/>
          <p:nvPr/>
        </p:nvGrpSpPr>
        <p:grpSpPr>
          <a:xfrm>
            <a:off x="528637" y="3478063"/>
            <a:ext cx="3181350" cy="975845"/>
            <a:chOff x="1047750" y="1357780"/>
            <a:chExt cx="3181350" cy="975845"/>
          </a:xfrm>
        </p:grpSpPr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1A5FBEF7-7AA5-4316-8210-8520F0AFDC84}"/>
                </a:ext>
              </a:extLst>
            </p:cNvPr>
            <p:cNvSpPr/>
            <p:nvPr/>
          </p:nvSpPr>
          <p:spPr>
            <a:xfrm>
              <a:off x="1047750" y="1357780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BD0E4E4-FB55-4474-B4F3-051543969DA8}"/>
                </a:ext>
              </a:extLst>
            </p:cNvPr>
            <p:cNvSpPr txBox="1"/>
            <p:nvPr/>
          </p:nvSpPr>
          <p:spPr>
            <a:xfrm>
              <a:off x="1443041" y="1536376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Sufficient interest to request integration of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IR?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ABF715A-1EBF-4254-A15F-1CBD64DE6FD2}"/>
                </a:ext>
              </a:extLst>
            </p:cNvPr>
            <p:cNvCxnSpPr>
              <a:stCxn id="62" idx="3"/>
            </p:cNvCxnSpPr>
            <p:nvPr/>
          </p:nvCxnSpPr>
          <p:spPr>
            <a:xfrm flipV="1">
              <a:off x="3105150" y="1697916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F45A314-24F3-45AC-8609-6B544FDF3A5E}"/>
                </a:ext>
              </a:extLst>
            </p:cNvPr>
            <p:cNvCxnSpPr>
              <a:stCxn id="62" idx="2"/>
            </p:cNvCxnSpPr>
            <p:nvPr/>
          </p:nvCxnSpPr>
          <p:spPr>
            <a:xfrm>
              <a:off x="2076450" y="2055770"/>
              <a:ext cx="0" cy="277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39ECB8B-26F7-4F06-80C1-0FB563EC7C7E}"/>
              </a:ext>
            </a:extLst>
          </p:cNvPr>
          <p:cNvSpPr txBox="1"/>
          <p:nvPr/>
        </p:nvSpPr>
        <p:spPr>
          <a:xfrm>
            <a:off x="3697285" y="3587366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with DOE/NP possibility of integration of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scope in EIC TPC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559C7B-4454-49CE-88F5-FB5EE5B37368}"/>
              </a:ext>
            </a:extLst>
          </p:cNvPr>
          <p:cNvSpPr txBox="1"/>
          <p:nvPr/>
        </p:nvSpPr>
        <p:spPr>
          <a:xfrm>
            <a:off x="142874" y="5423364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at CD-4B timescale is not within the range of EIC possibilities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2C6BF234-9284-4C6C-904E-04306628231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2990849" y="5654197"/>
            <a:ext cx="2133600" cy="956153"/>
          </a:xfrm>
          <a:prstGeom prst="bentConnector3">
            <a:avLst>
              <a:gd name="adj1" fmla="val 32887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69D98E8-5F03-452E-8CF9-C9F84A6D2F81}"/>
              </a:ext>
            </a:extLst>
          </p:cNvPr>
          <p:cNvSpPr txBox="1"/>
          <p:nvPr/>
        </p:nvSpPr>
        <p:spPr>
          <a:xfrm>
            <a:off x="7258050" y="5901440"/>
            <a:ext cx="17430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with DOE/NP how to do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scope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147FE1-E483-477D-BD8D-C73040BCAD3C}"/>
              </a:ext>
            </a:extLst>
          </p:cNvPr>
          <p:cNvSpPr txBox="1"/>
          <p:nvPr/>
        </p:nvSpPr>
        <p:spPr>
          <a:xfrm>
            <a:off x="1275934" y="2482668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3FCB2A-EC3F-4C82-9C6B-DA8F860ADC30}"/>
              </a:ext>
            </a:extLst>
          </p:cNvPr>
          <p:cNvSpPr txBox="1"/>
          <p:nvPr/>
        </p:nvSpPr>
        <p:spPr>
          <a:xfrm>
            <a:off x="2514137" y="193773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D3BE18-E31C-4BA9-825E-DF06003FB27B}"/>
              </a:ext>
            </a:extLst>
          </p:cNvPr>
          <p:cNvSpPr txBox="1"/>
          <p:nvPr/>
        </p:nvSpPr>
        <p:spPr>
          <a:xfrm>
            <a:off x="2519828" y="364576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B50B43-F228-4077-A363-935405B1CC65}"/>
              </a:ext>
            </a:extLst>
          </p:cNvPr>
          <p:cNvSpPr txBox="1"/>
          <p:nvPr/>
        </p:nvSpPr>
        <p:spPr>
          <a:xfrm>
            <a:off x="2576512" y="461203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90AD15-ED6F-40D9-AA1D-0AE00EB5D0F4}"/>
              </a:ext>
            </a:extLst>
          </p:cNvPr>
          <p:cNvSpPr txBox="1"/>
          <p:nvPr/>
        </p:nvSpPr>
        <p:spPr>
          <a:xfrm>
            <a:off x="6092167" y="5916828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5E6524-E51D-4911-AB52-81A48009E2A3}"/>
              </a:ext>
            </a:extLst>
          </p:cNvPr>
          <p:cNvSpPr txBox="1"/>
          <p:nvPr/>
        </p:nvSpPr>
        <p:spPr>
          <a:xfrm>
            <a:off x="1275934" y="4177476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4028C3-43F8-4413-8C41-E1C0B22D322D}"/>
              </a:ext>
            </a:extLst>
          </p:cNvPr>
          <p:cNvSpPr txBox="1"/>
          <p:nvPr/>
        </p:nvSpPr>
        <p:spPr>
          <a:xfrm>
            <a:off x="1275934" y="5148930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4F8744B-23DC-4C75-A43A-03AF8CF7E9F5}"/>
              </a:ext>
            </a:extLst>
          </p:cNvPr>
          <p:cNvSpPr txBox="1"/>
          <p:nvPr/>
        </p:nvSpPr>
        <p:spPr>
          <a:xfrm>
            <a:off x="4835829" y="642130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7A92C-C909-2541-8E0F-C62C187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E823F-2A01-0543-8F85-0F066CCF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AB64449-B48D-1A44-9CB7-11349A305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378" b="10884"/>
          <a:stretch/>
        </p:blipFill>
        <p:spPr>
          <a:xfrm>
            <a:off x="4572000" y="-643713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4EA1F2D3-6CA5-6940-85E6-BD6C02CAD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5" r="17348"/>
          <a:stretch/>
        </p:blipFill>
        <p:spPr>
          <a:xfrm>
            <a:off x="4567428" y="2175184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34289"/>
            <a:ext cx="3602727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35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99FE9-8E7B-354F-ADD3-B5C7F045E0E1}"/>
              </a:ext>
            </a:extLst>
          </p:cNvPr>
          <p:cNvSpPr txBox="1"/>
          <p:nvPr/>
        </p:nvSpPr>
        <p:spPr>
          <a:xfrm>
            <a:off x="0" y="1323191"/>
            <a:ext cx="4732055" cy="3995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Essential to robustness of science program to have two detectors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To date no compelling arguments for a ‘specialized’  detector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  </a:t>
            </a:r>
            <a:r>
              <a:rPr lang="en-US" sz="2000" dirty="0">
                <a:solidFill>
                  <a:srgbClr val="1200B4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working towards two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       GPDs with complementarity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 in details such as solenoid field and technology choices.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endParaRPr lang="en-US" sz="1000" dirty="0">
              <a:solidFill>
                <a:srgbClr val="000000"/>
              </a:solidFill>
              <a:sym typeface="Wingdings" pitchFamily="2" charset="2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2nd IR design is still ongoing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endParaRPr lang="en-US" sz="1000" dirty="0">
              <a:solidFill>
                <a:srgbClr val="000000"/>
              </a:solidFill>
              <a:sym typeface="Wingdings" pitchFamily="2" charset="2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Progress will ultimately require detailed GEANT simulations to simultaneously optimize both detectors and IR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63BAA-4D15-624F-B302-FB902AA1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11" y="6503403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BDF01C0-5B7B-C64A-AA31-B58EA6F5C6E2}" type="slidenum">
              <a:rPr lang="en-U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A5DAE-BF5A-014D-ACC3-36442324828C}"/>
              </a:ext>
            </a:extLst>
          </p:cNvPr>
          <p:cNvSpPr txBox="1"/>
          <p:nvPr/>
        </p:nvSpPr>
        <p:spPr>
          <a:xfrm>
            <a:off x="4855044" y="6185647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1200B4"/>
                </a:solidFill>
                <a:latin typeface="Comic Sans MS" panose="030F0902030302020204" pitchFamily="66" charset="0"/>
              </a:rPr>
              <a:t>two detectors for EIC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DE31C-68D6-3C49-88EC-FE8BB752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CD474-24C0-F746-81D6-A6FE5639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/>
          </p:cNvSpPr>
          <p:nvPr/>
        </p:nvSpPr>
        <p:spPr bwMode="auto">
          <a:xfrm>
            <a:off x="1315470" y="571500"/>
            <a:ext cx="6527428" cy="27699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  <a:ea typeface="ＭＳ Ｐゴシック" charset="0"/>
                <a:cs typeface="Comic Sans MS"/>
                <a:sym typeface="Corbel Bold" charset="0"/>
              </a:rPr>
              <a:t>experimental measurements categories to address EIC physics: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is needed experimentally?       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95503" y="459986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5503" y="459986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7D7A38A8-37B2-CE43-9413-62A5B1E56E6D}"/>
              </a:ext>
            </a:extLst>
          </p:cNvPr>
          <p:cNvSpPr/>
          <p:nvPr/>
        </p:nvSpPr>
        <p:spPr>
          <a:xfrm>
            <a:off x="-19641" y="968191"/>
            <a:ext cx="1891467" cy="83503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Parton Distributions in nucleons and nuclei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D1A14D-7331-034F-9011-FB9E5D57F1DE}"/>
              </a:ext>
            </a:extLst>
          </p:cNvPr>
          <p:cNvSpPr/>
          <p:nvPr/>
        </p:nvSpPr>
        <p:spPr>
          <a:xfrm>
            <a:off x="2627413" y="966483"/>
            <a:ext cx="1912311" cy="856571"/>
          </a:xfrm>
          <a:prstGeom prst="ellipse">
            <a:avLst/>
          </a:prstGeom>
          <a:solidFill>
            <a:srgbClr val="CCFFCC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Spin and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Flavor structure of nucleons and nuclei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3B2212-A6D8-934D-BA04-B84D6A4CAF78}"/>
              </a:ext>
            </a:extLst>
          </p:cNvPr>
          <p:cNvSpPr/>
          <p:nvPr/>
        </p:nvSpPr>
        <p:spPr>
          <a:xfrm>
            <a:off x="5956816" y="967086"/>
            <a:ext cx="1874744" cy="819666"/>
          </a:xfrm>
          <a:prstGeom prst="ellipse">
            <a:avLst/>
          </a:prstGeom>
          <a:solidFill>
            <a:srgbClr val="0000FF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QCD at Extreme Parton Densities - Saturation 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373EB7-59A9-6740-BB73-DC9C4319E6A9}"/>
              </a:ext>
            </a:extLst>
          </p:cNvPr>
          <p:cNvSpPr/>
          <p:nvPr/>
        </p:nvSpPr>
        <p:spPr>
          <a:xfrm>
            <a:off x="7491073" y="969307"/>
            <a:ext cx="1631412" cy="819666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Tomography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Spatial Imaging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358985-825A-5B4A-91B6-E71828720209}"/>
              </a:ext>
            </a:extLst>
          </p:cNvPr>
          <p:cNvSpPr/>
          <p:nvPr/>
        </p:nvSpPr>
        <p:spPr>
          <a:xfrm>
            <a:off x="4181804" y="970843"/>
            <a:ext cx="1788687" cy="841782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Tomography Transverse Momentum Dist.</a:t>
            </a: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D6A1DD78-CAB1-794C-8CDC-C56B1E30DD2D}"/>
              </a:ext>
            </a:extLst>
          </p:cNvPr>
          <p:cNvSpPr>
            <a:spLocks/>
          </p:cNvSpPr>
          <p:nvPr/>
        </p:nvSpPr>
        <p:spPr bwMode="auto">
          <a:xfrm>
            <a:off x="127963" y="3629362"/>
            <a:ext cx="1333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charset="0"/>
                <a:cs typeface="Comic Sans MS"/>
                <a:sym typeface="Corbel Bold" charset="0"/>
              </a:rPr>
              <a:t>inclusive DIS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0D6FA077-3BCC-4149-9B55-17B1CDA2CB61}"/>
              </a:ext>
            </a:extLst>
          </p:cNvPr>
          <p:cNvSpPr>
            <a:spLocks/>
          </p:cNvSpPr>
          <p:nvPr/>
        </p:nvSpPr>
        <p:spPr bwMode="auto">
          <a:xfrm>
            <a:off x="113537" y="3896265"/>
            <a:ext cx="281166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measure scattered lepton </a:t>
            </a:r>
          </a:p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multi-dimensional binning: x, Q</a:t>
            </a:r>
            <a:r>
              <a:rPr lang="en-US" sz="1400" baseline="30000" dirty="0">
                <a:latin typeface="+mj-lt"/>
                <a:ea typeface="ＭＳ Ｐゴシック" charset="0"/>
                <a:cs typeface="Comic Sans MS"/>
                <a:sym typeface="Corbel" charset="0"/>
              </a:rPr>
              <a:t>2</a:t>
            </a:r>
          </a:p>
          <a:p>
            <a:pPr marL="457200" indent="-285750">
              <a:buClr>
                <a:srgbClr val="0432FF"/>
              </a:buClr>
              <a:buSzPct val="100000"/>
              <a:buFont typeface="Wingdings" pitchFamily="2" charset="2"/>
              <a:buChar char="à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Corbel" charset="0"/>
              </a:rPr>
              <a:t>reach to lowest x, Q</a:t>
            </a:r>
            <a:r>
              <a:rPr lang="en-US" sz="1400" baseline="300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Corbel" charset="0"/>
              </a:rPr>
              <a:t>2 </a:t>
            </a: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Corbel" charset="0"/>
              </a:rPr>
              <a:t>impacts </a:t>
            </a:r>
          </a:p>
          <a:p>
            <a:pPr marL="457200">
              <a:buClr>
                <a:srgbClr val="000000"/>
              </a:buClr>
              <a:buSzPct val="125000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Corbel" charset="0"/>
              </a:rPr>
              <a:t>Interaction Region design</a:t>
            </a:r>
          </a:p>
          <a:p>
            <a:pPr>
              <a:buClr>
                <a:srgbClr val="000000"/>
              </a:buClr>
              <a:buSzPct val="125000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Corbel" charset="0"/>
              </a:rPr>
              <a:t>    </a:t>
            </a: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Wingdings" pitchFamily="2" charset="2"/>
              </a:rPr>
              <a:t> low mass detectors, </a:t>
            </a:r>
          </a:p>
          <a:p>
            <a:pPr>
              <a:buClr>
                <a:srgbClr val="000000"/>
              </a:buClr>
              <a:buSzPct val="125000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Wingdings" pitchFamily="2" charset="2"/>
              </a:rPr>
              <a:t>         excellent e/h separation</a:t>
            </a:r>
            <a:endParaRPr lang="en-US" sz="1400" dirty="0">
              <a:solidFill>
                <a:srgbClr val="0432FF"/>
              </a:solidFill>
              <a:latin typeface="+mj-lt"/>
              <a:ea typeface="ＭＳ Ｐゴシック" charset="0"/>
              <a:cs typeface="Symbol" charset="2"/>
              <a:sym typeface="Corbel" charset="0"/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34169C2C-91D4-184D-B0F7-5DF6A287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337" t="5580" r="1112" b="697"/>
          <a:stretch>
            <a:fillRect/>
          </a:stretch>
        </p:blipFill>
        <p:spPr bwMode="auto">
          <a:xfrm>
            <a:off x="178447" y="1989441"/>
            <a:ext cx="1830110" cy="143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7">
            <a:extLst>
              <a:ext uri="{FF2B5EF4-FFF2-40B4-BE49-F238E27FC236}">
                <a16:creationId xmlns:a16="http://schemas.microsoft.com/office/drawing/2014/main" id="{AC90763E-B5F7-274E-8BE3-3C3648ECEF84}"/>
              </a:ext>
            </a:extLst>
          </p:cNvPr>
          <p:cNvSpPr>
            <a:spLocks/>
          </p:cNvSpPr>
          <p:nvPr/>
        </p:nvSpPr>
        <p:spPr bwMode="auto">
          <a:xfrm>
            <a:off x="3194116" y="3629050"/>
            <a:ext cx="1897654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  <a:ea typeface="ＭＳ Ｐゴシック" charset="0"/>
                <a:cs typeface="Comic Sans MS"/>
                <a:sym typeface="Corbel Bold" charset="0"/>
              </a:rPr>
              <a:t>semi-inclusive DIS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3D9B6DD4-6BEC-1049-99CB-2CBCF2C85486}"/>
              </a:ext>
            </a:extLst>
          </p:cNvPr>
          <p:cNvSpPr>
            <a:spLocks/>
          </p:cNvSpPr>
          <p:nvPr/>
        </p:nvSpPr>
        <p:spPr bwMode="auto">
          <a:xfrm>
            <a:off x="3194116" y="3903688"/>
            <a:ext cx="28409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measure scattered lepton </a:t>
            </a:r>
          </a:p>
          <a:p>
            <a:pPr>
              <a:buClr>
                <a:srgbClr val="000000"/>
              </a:buClr>
              <a:buSzPct val="125000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  and hadrons in coincidence</a:t>
            </a:r>
          </a:p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multi-dimensional binning: </a:t>
            </a:r>
          </a:p>
          <a:p>
            <a:pPr>
              <a:buClr>
                <a:srgbClr val="000000"/>
              </a:buClr>
              <a:buSzPct val="125000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  x, Q</a:t>
            </a:r>
            <a:r>
              <a:rPr lang="en-US" sz="1400" baseline="30000" dirty="0">
                <a:latin typeface="+mj-lt"/>
                <a:ea typeface="ＭＳ Ｐゴシック" charset="0"/>
                <a:cs typeface="Comic Sans MS"/>
                <a:sym typeface="Corbel" charset="0"/>
              </a:rPr>
              <a:t>2</a:t>
            </a: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, z, </a:t>
            </a:r>
            <a:r>
              <a:rPr lang="en-US" sz="1400" dirty="0" err="1">
                <a:latin typeface="+mj-lt"/>
                <a:ea typeface="ＭＳ Ｐゴシック" charset="0"/>
                <a:cs typeface="Comic Sans MS"/>
                <a:sym typeface="Corbel" charset="0"/>
              </a:rPr>
              <a:t>p</a:t>
            </a:r>
            <a:r>
              <a:rPr lang="en-US" sz="1400" baseline="-25000" dirty="0" err="1">
                <a:latin typeface="+mj-lt"/>
                <a:ea typeface="ＭＳ Ｐゴシック" charset="0"/>
                <a:cs typeface="Comic Sans MS"/>
                <a:sym typeface="Corbel" charset="0"/>
              </a:rPr>
              <a:t>T</a:t>
            </a: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, </a:t>
            </a:r>
            <a:r>
              <a:rPr lang="en-US" sz="1400" dirty="0">
                <a:latin typeface="Symbol" pitchFamily="2" charset="2"/>
                <a:ea typeface="ＭＳ Ｐゴシック" charset="0"/>
                <a:cs typeface="Symbol" charset="2"/>
                <a:sym typeface="Corbel" charset="0"/>
              </a:rPr>
              <a:t>Q</a:t>
            </a:r>
          </a:p>
          <a:p>
            <a:pPr marL="457200" indent="-285750">
              <a:buClr>
                <a:srgbClr val="0432FF"/>
              </a:buClr>
              <a:buSzPct val="100000"/>
              <a:buFont typeface="Wingdings" pitchFamily="2" charset="2"/>
              <a:buChar char="à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Symbol" charset="2"/>
                <a:sym typeface="Corbel" charset="0"/>
              </a:rPr>
              <a:t>particle identification over entire region is critical</a:t>
            </a:r>
          </a:p>
        </p:txBody>
      </p:sp>
      <p:pic>
        <p:nvPicPr>
          <p:cNvPr id="49" name="Picture 30" descr="sidis-diagram.eps">
            <a:extLst>
              <a:ext uri="{FF2B5EF4-FFF2-40B4-BE49-F238E27FC236}">
                <a16:creationId xmlns:a16="http://schemas.microsoft.com/office/drawing/2014/main" id="{54D46718-1FD9-A842-85FB-14631866BF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3068" y="1991171"/>
            <a:ext cx="2085030" cy="148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11">
            <a:extLst>
              <a:ext uri="{FF2B5EF4-FFF2-40B4-BE49-F238E27FC236}">
                <a16:creationId xmlns:a16="http://schemas.microsoft.com/office/drawing/2014/main" id="{F69E9600-0096-C24C-ADB7-3E4B46C1FA2F}"/>
              </a:ext>
            </a:extLst>
          </p:cNvPr>
          <p:cNvSpPr>
            <a:spLocks/>
          </p:cNvSpPr>
          <p:nvPr/>
        </p:nvSpPr>
        <p:spPr bwMode="auto">
          <a:xfrm>
            <a:off x="6514494" y="3626220"/>
            <a:ext cx="2155828" cy="2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charset="0"/>
                <a:cs typeface="Comic Sans MS"/>
                <a:sym typeface="Corbel Bold" charset="0"/>
              </a:rPr>
              <a:t>exclusive processes </a:t>
            </a:r>
          </a:p>
        </p:txBody>
      </p:sp>
      <p:sp>
        <p:nvSpPr>
          <p:cNvPr id="56" name="Rectangle 12">
            <a:extLst>
              <a:ext uri="{FF2B5EF4-FFF2-40B4-BE49-F238E27FC236}">
                <a16:creationId xmlns:a16="http://schemas.microsoft.com/office/drawing/2014/main" id="{DF69565E-3EB1-FE4D-9203-D1E719F9BDC5}"/>
              </a:ext>
            </a:extLst>
          </p:cNvPr>
          <p:cNvSpPr>
            <a:spLocks/>
          </p:cNvSpPr>
          <p:nvPr/>
        </p:nvSpPr>
        <p:spPr bwMode="auto">
          <a:xfrm>
            <a:off x="6514495" y="3914869"/>
            <a:ext cx="262950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measure all particles in event</a:t>
            </a:r>
          </a:p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multi-dimensional binning: </a:t>
            </a:r>
          </a:p>
          <a:p>
            <a:pPr>
              <a:buClr>
                <a:srgbClr val="000000"/>
              </a:buClr>
              <a:buSzPct val="125000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  x, Q</a:t>
            </a:r>
            <a:r>
              <a:rPr lang="en-US" sz="1400" baseline="30000" dirty="0">
                <a:latin typeface="+mj-lt"/>
                <a:ea typeface="ＭＳ Ｐゴシック" charset="0"/>
                <a:cs typeface="Comic Sans MS"/>
                <a:sym typeface="Corbel" charset="0"/>
              </a:rPr>
              <a:t>2</a:t>
            </a: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, t, </a:t>
            </a:r>
            <a:r>
              <a:rPr lang="en-US" sz="1400" dirty="0">
                <a:latin typeface="Symbol" pitchFamily="2" charset="2"/>
                <a:ea typeface="ＭＳ Ｐゴシック" charset="0"/>
                <a:cs typeface="Symbol" charset="2"/>
                <a:sym typeface="Corbel" charset="0"/>
              </a:rPr>
              <a:t>Q</a:t>
            </a:r>
          </a:p>
          <a:p>
            <a:pPr>
              <a:buClr>
                <a:srgbClr val="000000"/>
              </a:buClr>
              <a:buSzPct val="125000"/>
              <a:buFont typeface="Corbel" charset="0"/>
              <a:buChar char="•"/>
            </a:pP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 </a:t>
            </a: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Comic Sans MS"/>
                <a:sym typeface="Corbel" charset="0"/>
              </a:rPr>
              <a:t>proton </a:t>
            </a:r>
            <a:r>
              <a:rPr lang="en-US" sz="1400" dirty="0" err="1">
                <a:solidFill>
                  <a:srgbClr val="0432FF"/>
                </a:solidFill>
                <a:latin typeface="+mj-lt"/>
                <a:ea typeface="ＭＳ Ｐゴシック" charset="0"/>
                <a:cs typeface="Comic Sans MS"/>
                <a:sym typeface="Corbel" charset="0"/>
              </a:rPr>
              <a:t>p</a:t>
            </a:r>
            <a:r>
              <a:rPr lang="en-US" sz="1400" baseline="-25000" dirty="0" err="1">
                <a:solidFill>
                  <a:srgbClr val="0432FF"/>
                </a:solidFill>
                <a:latin typeface="+mj-lt"/>
                <a:ea typeface="ＭＳ Ｐゴシック" charset="0"/>
                <a:cs typeface="Comic Sans MS"/>
                <a:sym typeface="Corbel" charset="0"/>
              </a:rPr>
              <a:t>t</a:t>
            </a: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Comic Sans MS"/>
                <a:sym typeface="Corbel" charset="0"/>
              </a:rPr>
              <a:t>:  </a:t>
            </a:r>
            <a:r>
              <a:rPr lang="en-US" sz="1400" dirty="0">
                <a:latin typeface="+mj-lt"/>
                <a:ea typeface="ＭＳ Ｐゴシック" charset="0"/>
                <a:cs typeface="Comic Sans MS"/>
                <a:sym typeface="Corbel" charset="0"/>
              </a:rPr>
              <a:t>0.2 - 1.3 GeV</a:t>
            </a:r>
          </a:p>
          <a:p>
            <a:pPr lvl="1" indent="-285750">
              <a:buClr>
                <a:srgbClr val="0432FF"/>
              </a:buClr>
              <a:buSzPct val="100000"/>
              <a:buFont typeface="Wingdings" pitchFamily="2" charset="2"/>
              <a:buChar char="à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Comic Sans MS"/>
                <a:sym typeface="Corbel" charset="0"/>
              </a:rPr>
              <a:t>cannot be detected in main detector</a:t>
            </a:r>
          </a:p>
          <a:p>
            <a:pPr lvl="1" indent="-285750">
              <a:buClr>
                <a:srgbClr val="0432FF"/>
              </a:buClr>
              <a:buSzPct val="100000"/>
              <a:buFont typeface="Wingdings" pitchFamily="2" charset="2"/>
              <a:buChar char="à"/>
            </a:pPr>
            <a:r>
              <a:rPr lang="en-US" sz="1400" dirty="0">
                <a:solidFill>
                  <a:srgbClr val="0432FF"/>
                </a:solidFill>
                <a:latin typeface="+mj-lt"/>
                <a:ea typeface="ＭＳ Ｐゴシック" charset="0"/>
                <a:cs typeface="Comic Sans MS"/>
                <a:sym typeface="Corbel" charset="0"/>
              </a:rPr>
              <a:t>strong impact </a:t>
            </a:r>
            <a:r>
              <a:rPr lang="en-US" sz="1400" dirty="0">
                <a:solidFill>
                  <a:srgbClr val="0432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Corbel" charset="0"/>
              </a:rPr>
              <a:t>on Interaction Region design</a:t>
            </a:r>
          </a:p>
        </p:txBody>
      </p:sp>
      <p:pic>
        <p:nvPicPr>
          <p:cNvPr id="54" name="Picture 53" descr="GPD.png">
            <a:extLst>
              <a:ext uri="{FF2B5EF4-FFF2-40B4-BE49-F238E27FC236}">
                <a16:creationId xmlns:a16="http://schemas.microsoft.com/office/drawing/2014/main" id="{9CA04896-6081-0E49-8E24-892D7B6C0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6" y="1991959"/>
            <a:ext cx="2110740" cy="12573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4AED634-2012-334C-9FF2-DB46960909F3}"/>
              </a:ext>
            </a:extLst>
          </p:cNvPr>
          <p:cNvGrpSpPr/>
          <p:nvPr/>
        </p:nvGrpSpPr>
        <p:grpSpPr>
          <a:xfrm rot="16200000">
            <a:off x="4003809" y="3978839"/>
            <a:ext cx="1176883" cy="4550773"/>
            <a:chOff x="5538607" y="819097"/>
            <a:chExt cx="1176883" cy="4550773"/>
          </a:xfrm>
        </p:grpSpPr>
        <p:sp>
          <p:nvSpPr>
            <p:cNvPr id="58" name="AutoShape 19">
              <a:extLst>
                <a:ext uri="{FF2B5EF4-FFF2-40B4-BE49-F238E27FC236}">
                  <a16:creationId xmlns:a16="http://schemas.microsoft.com/office/drawing/2014/main" id="{E866973C-D855-DD48-AD9A-6FEDB826A2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51662" y="2506042"/>
              <a:ext cx="4550773" cy="1176883"/>
            </a:xfrm>
            <a:prstGeom prst="rightArrow">
              <a:avLst>
                <a:gd name="adj1" fmla="val 32000"/>
                <a:gd name="adj2" fmla="val 63778"/>
              </a:avLst>
            </a:prstGeom>
            <a:gradFill flip="none" rotWithShape="1">
              <a:gsLst>
                <a:gs pos="0">
                  <a:srgbClr val="00FF00"/>
                </a:gs>
                <a:gs pos="100000">
                  <a:srgbClr val="FF0000"/>
                </a:gs>
              </a:gsLst>
              <a:lin ang="0" scaled="1"/>
              <a:tileRect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A50CCCB1-A575-664E-93C7-4D22B47971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98966" y="2758964"/>
              <a:ext cx="3433031" cy="27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600" b="1" dirty="0">
                  <a:solidFill>
                    <a:schemeClr val="bg1"/>
                  </a:solidFill>
                  <a:latin typeface="+mj-lt"/>
                  <a:ea typeface="ＭＳ Ｐゴシック" charset="0"/>
                  <a:cs typeface="Corbel Bold" charset="0"/>
                  <a:sym typeface="Corbel Bold" charset="0"/>
                </a:rPr>
                <a:t>machine &amp; detector </a:t>
              </a:r>
              <a:r>
                <a:rPr lang="en-US" sz="1600" b="1" dirty="0">
                  <a:latin typeface="+mj-lt"/>
                  <a:ea typeface="ＭＳ Ｐゴシック" charset="0"/>
                  <a:cs typeface="Corbel Bold" charset="0"/>
                  <a:sym typeface="Corbel Bold" charset="0"/>
                </a:rPr>
                <a:t>requirements</a:t>
              </a: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E47DDB5A-0054-404B-96D7-0922E4A1736B}"/>
              </a:ext>
            </a:extLst>
          </p:cNvPr>
          <p:cNvSpPr/>
          <p:nvPr/>
        </p:nvSpPr>
        <p:spPr>
          <a:xfrm>
            <a:off x="8276837" y="2791429"/>
            <a:ext cx="505047" cy="470441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9537AE-561E-B44C-A934-E70B336A211C}"/>
              </a:ext>
            </a:extLst>
          </p:cNvPr>
          <p:cNvSpPr txBox="1"/>
          <p:nvPr/>
        </p:nvSpPr>
        <p:spPr>
          <a:xfrm>
            <a:off x="202202" y="5595710"/>
            <a:ext cx="100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∫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Ldt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2C521C-28DE-E947-B4D1-734D60D12571}"/>
              </a:ext>
            </a:extLst>
          </p:cNvPr>
          <p:cNvSpPr txBox="1"/>
          <p:nvPr/>
        </p:nvSpPr>
        <p:spPr>
          <a:xfrm>
            <a:off x="948569" y="567767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</a:rPr>
              <a:t>1 fb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-1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EA3616-6A3F-8146-B0DC-21B190D717A5}"/>
              </a:ext>
            </a:extLst>
          </p:cNvPr>
          <p:cNvSpPr txBox="1"/>
          <p:nvPr/>
        </p:nvSpPr>
        <p:spPr>
          <a:xfrm>
            <a:off x="3670516" y="568618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</a:rPr>
              <a:t>10 fb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-1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F29F66-E2ED-CC46-91FB-8D4F01F587BD}"/>
              </a:ext>
            </a:extLst>
          </p:cNvPr>
          <p:cNvSpPr txBox="1"/>
          <p:nvPr/>
        </p:nvSpPr>
        <p:spPr>
          <a:xfrm>
            <a:off x="6907298" y="568315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j-lt"/>
              </a:rPr>
              <a:t>10 - 100 fb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-1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D95AAF-C041-284E-A1EE-BF0C352D5CF8}"/>
              </a:ext>
            </a:extLst>
          </p:cNvPr>
          <p:cNvSpPr/>
          <p:nvPr/>
        </p:nvSpPr>
        <p:spPr>
          <a:xfrm>
            <a:off x="1172396" y="969307"/>
            <a:ext cx="1874744" cy="819666"/>
          </a:xfrm>
          <a:prstGeom prst="ellipse">
            <a:avLst/>
          </a:prstGeom>
          <a:solidFill>
            <a:srgbClr val="0000FF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</a:rPr>
              <a:t>QCD at Extreme Parton Densities - Saturation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E8162-714B-DC44-A6EE-E8729587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6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2A6C71-B910-0C4A-B81D-B168B52D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026C-F477-9D4A-8150-796CB8B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vs. Detector Space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8316F-E80C-4D4A-9F3C-32B849D1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05E8-F29D-0B4B-904F-A2B1EB8F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21057-6F3B-404E-8C34-C00DA048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/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70D1D9-7DBE-1B45-9784-98704E983883}"/>
              </a:ext>
            </a:extLst>
          </p:cNvPr>
          <p:cNvSpPr txBox="1"/>
          <p:nvPr/>
        </p:nvSpPr>
        <p:spPr>
          <a:xfrm>
            <a:off x="198785" y="720489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Luminosity: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AA50B6-2B03-0F4A-AB62-DD87A5961633}"/>
              </a:ext>
            </a:extLst>
          </p:cNvPr>
          <p:cNvSpPr/>
          <p:nvPr/>
        </p:nvSpPr>
        <p:spPr>
          <a:xfrm>
            <a:off x="2790909" y="610550"/>
            <a:ext cx="572493" cy="286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DE746-5BA2-D244-9195-401F20F780C9}"/>
              </a:ext>
            </a:extLst>
          </p:cNvPr>
          <p:cNvSpPr txBox="1"/>
          <p:nvPr/>
        </p:nvSpPr>
        <p:spPr>
          <a:xfrm>
            <a:off x="206734" y="1349047"/>
            <a:ext cx="8730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but reduce emittances by factor n  ( note </a:t>
            </a:r>
            <a:r>
              <a:rPr lang="en-US" sz="1400" dirty="0" err="1">
                <a:latin typeface="Comic Sans MS" panose="030F0902030302020204" pitchFamily="66" charset="0"/>
              </a:rPr>
              <a:t>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 is original number of bunches, new is </a:t>
            </a:r>
            <a:r>
              <a:rPr lang="en-US" sz="1400" dirty="0" err="1">
                <a:latin typeface="Comic Sans MS" panose="030F0902030302020204" pitchFamily="66" charset="0"/>
              </a:rPr>
              <a:t>n·n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), which requires much stronger cooling </a:t>
            </a:r>
            <a:r>
              <a:rPr lang="en-US" sz="1400" dirty="0" err="1">
                <a:latin typeface="Symbol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</a:rPr>
              <a:t>cool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 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cool</a:t>
            </a:r>
            <a:r>
              <a:rPr lang="en-US" sz="1400" baseline="-25000" dirty="0">
                <a:latin typeface="Comic Sans MS" panose="030F0902030302020204" pitchFamily="66" charset="0"/>
                <a:sym typeface="Wingdings" panose="05000000000000000000" pitchFamily="2" charset="2"/>
              </a:rPr>
              <a:t> 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/ 2,4, …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The original luminosity is then recovered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Luminosity can now be increased by squeezing the betas by a factor 2 which is possible since the envelope in the final focus quadrupoles has shrunk by a factor of √2 in x and y 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One is left to deal with the enhanced IR chromaticity which went up by a factor of 2  which reduces the dynamic aperture by a factor ~2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How to reduce IR chromaticity?</a:t>
            </a:r>
          </a:p>
          <a:p>
            <a:pPr>
              <a:buClr>
                <a:srgbClr val="0432FF"/>
              </a:buClr>
            </a:pP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Increase crossing angle to get final focus quadrupoles closer to IP</a:t>
            </a:r>
          </a:p>
          <a:p>
            <a:pPr algn="ctr">
              <a:buClr>
                <a:srgbClr val="0432FF"/>
              </a:buClr>
            </a:pPr>
            <a:r>
              <a:rPr lang="en-US" sz="1400" dirty="0" err="1">
                <a:latin typeface="Symbol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</a:rPr>
              <a:t>cross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cross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x 2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</a:t>
            </a: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Impact on detector: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asymmetric material budget in outgoing hadron beam direction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                                        asymmetric and reduced acceptance for high </a:t>
            </a:r>
            <a:r>
              <a:rPr lang="en-US" sz="1400" dirty="0">
                <a:latin typeface="Symbol" pitchFamily="2" charset="2"/>
                <a:sym typeface="Wingdings" panose="05000000000000000000" pitchFamily="2" charset="2"/>
              </a:rPr>
              <a:t>h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hadrons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Electrons:  final focus quadrupoles in the detector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Hadrons:</a:t>
            </a: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7DFEAC-63BA-6440-959B-B495C87C9A3B}"/>
              </a:ext>
            </a:extLst>
          </p:cNvPr>
          <p:cNvGrpSpPr/>
          <p:nvPr/>
        </p:nvGrpSpPr>
        <p:grpSpPr>
          <a:xfrm>
            <a:off x="1463371" y="4859134"/>
            <a:ext cx="4185970" cy="1214715"/>
            <a:chOff x="1435379" y="4630230"/>
            <a:chExt cx="4185970" cy="1214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FDBF6A-9E54-B848-837D-3251309F8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215"/>
            <a:stretch/>
          </p:blipFill>
          <p:spPr>
            <a:xfrm>
              <a:off x="1435379" y="4630230"/>
              <a:ext cx="3449533" cy="12147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/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blipFill>
                  <a:blip r:embed="rId4"/>
                  <a:stretch>
                    <a:fillRect l="-5319" t="-116667" r="-10638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FB9D2858-1BEF-E445-A236-5DA4B9DD71FA}"/>
                </a:ext>
              </a:extLst>
            </p:cNvPr>
            <p:cNvSpPr/>
            <p:nvPr/>
          </p:nvSpPr>
          <p:spPr>
            <a:xfrm rot="5400000">
              <a:off x="3466440" y="4734352"/>
              <a:ext cx="82631" cy="60183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C98DDD-5652-9945-B681-8E8C69B1B101}"/>
                </a:ext>
              </a:extLst>
            </p:cNvPr>
            <p:cNvSpPr txBox="1"/>
            <p:nvPr/>
          </p:nvSpPr>
          <p:spPr>
            <a:xfrm>
              <a:off x="3322910" y="5011016"/>
              <a:ext cx="427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L*</a:t>
              </a:r>
            </a:p>
          </p:txBody>
        </p:sp>
      </p:grp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D123E80C-F9C7-8244-B632-543799AED65F}"/>
              </a:ext>
            </a:extLst>
          </p:cNvPr>
          <p:cNvSpPr/>
          <p:nvPr/>
        </p:nvSpPr>
        <p:spPr bwMode="auto">
          <a:xfrm>
            <a:off x="1430416" y="5970750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227FD-5FD1-9740-ACC1-CCA54ADC6467}"/>
              </a:ext>
            </a:extLst>
          </p:cNvPr>
          <p:cNvSpPr txBox="1"/>
          <p:nvPr/>
        </p:nvSpPr>
        <p:spPr>
          <a:xfrm>
            <a:off x="1924672" y="6148438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Detector Size directly coupled to Luminosity</a:t>
            </a:r>
          </a:p>
        </p:txBody>
      </p:sp>
    </p:spTree>
    <p:extLst>
      <p:ext uri="{BB962C8B-B14F-4D97-AF65-F5344CB8AC3E}">
        <p14:creationId xmlns:p14="http://schemas.microsoft.com/office/powerpoint/2010/main" val="17269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A592B-43D4-6142-B05E-F8EDD2A1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56669-997C-7948-8A47-9D480053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D8548-8200-4B44-A8C8-7E64D57B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022C-1B92-4342-A7F7-95BB15B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C8D3-6C8F-624D-A30E-FFB5D0699F9C}"/>
              </a:ext>
            </a:extLst>
          </p:cNvPr>
          <p:cNvSpPr txBox="1"/>
          <p:nvPr/>
        </p:nvSpPr>
        <p:spPr>
          <a:xfrm>
            <a:off x="9331" y="48341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Interaction Region: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2A64-CCAC-C64D-AA48-6BBB2BBAD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61831" y="-1286590"/>
            <a:ext cx="4420337" cy="89461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0C7263-F025-3D41-AFC6-84A8150EB4DD}"/>
              </a:ext>
            </a:extLst>
          </p:cNvPr>
          <p:cNvSpPr txBox="1">
            <a:spLocks/>
          </p:cNvSpPr>
          <p:nvPr/>
        </p:nvSpPr>
        <p:spPr>
          <a:xfrm>
            <a:off x="8469" y="5427565"/>
            <a:ext cx="4507873" cy="1060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All beams transport over full energy range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Magnet aperture-edge fields &lt; 4.6 T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Detune low-beta or do not run for E</a:t>
            </a:r>
            <a:r>
              <a:rPr lang="en-US" sz="1100" baseline="-25000" dirty="0">
                <a:latin typeface="Comic Sans MS" panose="030F0902030302020204" pitchFamily="66" charset="0"/>
              </a:rPr>
              <a:t>p</a:t>
            </a:r>
            <a:r>
              <a:rPr lang="en-US" sz="1100" dirty="0">
                <a:latin typeface="Comic Sans MS" panose="030F0902030302020204" pitchFamily="66" charset="0"/>
              </a:rPr>
              <a:t>&gt;~180 GeV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Sufficient DA and momentum aperture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403E3-52EE-1149-A7B7-DD83A0926896}"/>
              </a:ext>
            </a:extLst>
          </p:cNvPr>
          <p:cNvSpPr txBox="1"/>
          <p:nvPr/>
        </p:nvSpPr>
        <p:spPr>
          <a:xfrm>
            <a:off x="4333460" y="5430740"/>
            <a:ext cx="433804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Total beam-beam &lt; 0.03 (p), 0.1 (e)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Beam aperture &gt;10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dirty="0">
                <a:latin typeface="Comic Sans MS" panose="030F0902030302020204" pitchFamily="66" charset="0"/>
              </a:rPr>
              <a:t> (p); &gt;15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/20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 H/V (e)</a:t>
            </a:r>
          </a:p>
          <a:p>
            <a:pPr marL="628650" lvl="2" indent="-1714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Electron aperture accommodates non-Gaussian tails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Dispersion and dispersion’ constraints at crab cavities</a:t>
            </a:r>
          </a:p>
        </p:txBody>
      </p:sp>
    </p:spTree>
    <p:extLst>
      <p:ext uri="{BB962C8B-B14F-4D97-AF65-F5344CB8AC3E}">
        <p14:creationId xmlns:p14="http://schemas.microsoft.com/office/powerpoint/2010/main" val="9641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1793-286F-024B-ADDA-8BEB436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important to define Complementarity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C4A0D-864A-AE46-9F69-C89B7C69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C61D3-A2B2-0247-9DB3-83A852D9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CB2BE-51FE-844B-B014-587E11B5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4372-5AF8-4C4E-AD61-CF25EBFBCE2C}"/>
              </a:ext>
            </a:extLst>
          </p:cNvPr>
          <p:cNvSpPr txBox="1"/>
          <p:nvPr/>
        </p:nvSpPr>
        <p:spPr>
          <a:xfrm>
            <a:off x="15923" y="613228"/>
            <a:ext cx="911215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Different CMS energies, luminosities can place emphasis on complementary kinematic regions (possible staging?) …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most physics topics require a wide range in (x,Q</a:t>
            </a:r>
            <a:r>
              <a:rPr lang="en-US" baseline="30000" dirty="0">
                <a:latin typeface="Comic Sans MS" panose="030F0902030302020204" pitchFamily="66" charset="0"/>
              </a:rPr>
              <a:t>2</a:t>
            </a:r>
            <a:r>
              <a:rPr lang="en-US" dirty="0">
                <a:latin typeface="Comic Sans MS" panose="030F0902030302020204" pitchFamily="66" charset="0"/>
              </a:rPr>
              <a:t>) 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need to run at different √s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     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Vary x-Q</a:t>
            </a:r>
            <a:r>
              <a:rPr lang="en-US" baseline="30000" dirty="0">
                <a:latin typeface="Comic Sans MS" panose="030F0902030302020204" pitchFamily="66" charset="0"/>
                <a:sym typeface="Wingdings" pitchFamily="2" charset="2"/>
              </a:rPr>
              <a:t>2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/ </a:t>
            </a:r>
            <a:r>
              <a:rPr lang="en-US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correlation for </a:t>
            </a:r>
            <a:r>
              <a:rPr lang="en-US" dirty="0" err="1">
                <a:latin typeface="Comic Sans MS" panose="030F0902030302020204" pitchFamily="66" charset="0"/>
                <a:sym typeface="Wingdings" pitchFamily="2" charset="2"/>
              </a:rPr>
              <a:t>SiDIS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, HF, exclusives …</a:t>
            </a:r>
          </a:p>
          <a:p>
            <a:pPr lvl="1">
              <a:buClr>
                <a:srgbClr val="0432FF"/>
              </a:buClr>
            </a:pPr>
            <a:endParaRPr lang="en-US" baseline="300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Some topics (</a:t>
            </a:r>
            <a:r>
              <a:rPr lang="en-US" dirty="0" err="1">
                <a:latin typeface="Comic Sans MS" panose="030F0902030302020204" pitchFamily="66" charset="0"/>
              </a:rPr>
              <a:t>eg</a:t>
            </a:r>
            <a:r>
              <a:rPr lang="en-US" dirty="0">
                <a:latin typeface="Comic Sans MS" panose="030F0902030302020204" pitchFamily="66" charset="0"/>
              </a:rPr>
              <a:t> far forward) may require dedicated set-up of detector or interaction region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synchrotron radiation fan and crossing angle define acceptance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solenoid aligned with lepton beam 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asymmetric acceptance in central detector in hadron beam direction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gaps between different detectors along beamlines can be optimized differently in both IRs</a:t>
            </a:r>
          </a:p>
          <a:p>
            <a:pPr lvl="3">
              <a:buClr>
                <a:srgbClr val="0432FF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Other possible key parameters: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Material budgets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Solenoid / forward magnetic field strength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Space for detector (minimum: +/-4.5m longitudinally)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Beamline instrumentation vs. IR design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Technology readiness</a:t>
            </a:r>
          </a:p>
        </p:txBody>
      </p:sp>
    </p:spTree>
    <p:extLst>
      <p:ext uri="{BB962C8B-B14F-4D97-AF65-F5344CB8AC3E}">
        <p14:creationId xmlns:p14="http://schemas.microsoft.com/office/powerpoint/2010/main" val="24317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1189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Example Opportunity for Physics Complementarity</a:t>
            </a:r>
            <a:endParaRPr lang="en-GB" sz="2400" b="1" dirty="0">
              <a:solidFill>
                <a:srgbClr val="01189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6A894-2DAD-A142-90F5-C3643833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4DD92-E58A-9D49-B5B6-8C492BC02B49}"/>
              </a:ext>
            </a:extLst>
          </p:cNvPr>
          <p:cNvSpPr txBox="1"/>
          <p:nvPr/>
        </p:nvSpPr>
        <p:spPr>
          <a:xfrm>
            <a:off x="0" y="1111079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Low field </a:t>
            </a:r>
            <a:r>
              <a:rPr lang="en-US" sz="2000" dirty="0">
                <a:sym typeface="Wingdings" pitchFamily="2" charset="2"/>
              </a:rPr>
              <a:t>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acceptance : Semi-inclusive DIS for TMDs, FFs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		       	           : Samples for Spectroscopy (HF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3030003-2DE8-E44F-8915-C42DDC1C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6462"/>
            <a:ext cx="6713736" cy="2234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1812E-ED95-0045-8133-7D3E8E83F6D0}"/>
              </a:ext>
            </a:extLst>
          </p:cNvPr>
          <p:cNvSpPr txBox="1"/>
          <p:nvPr/>
        </p:nvSpPr>
        <p:spPr>
          <a:xfrm>
            <a:off x="10277" y="4012909"/>
            <a:ext cx="9155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High field </a:t>
            </a:r>
            <a:r>
              <a:rPr lang="en-US" sz="2000" dirty="0">
                <a:sym typeface="Wingdings" pitchFamily="2" charset="2"/>
              </a:rPr>
              <a:t> 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precision : Scattered electron in inclusive NC DIS</a:t>
            </a:r>
          </a:p>
          <a:p>
            <a:pPr lvl="8"/>
            <a:r>
              <a:rPr lang="en-US" sz="2000" dirty="0"/>
              <a:t>     : Inclusive hadrons for inclusive CC DIS</a:t>
            </a:r>
          </a:p>
          <a:p>
            <a:pPr lvl="8"/>
            <a:r>
              <a:rPr lang="en-US" sz="2000" dirty="0"/>
              <a:t>     : `Back-to-back’ for gluon </a:t>
            </a:r>
            <a:r>
              <a:rPr lang="en-US" sz="2000" dirty="0" err="1"/>
              <a:t>Sivers</a:t>
            </a:r>
            <a:r>
              <a:rPr lang="en-US" sz="2000" dirty="0"/>
              <a:t> / </a:t>
            </a:r>
            <a:r>
              <a:rPr lang="en-US" sz="2000" dirty="0" err="1"/>
              <a:t>satn</a:t>
            </a:r>
            <a:endParaRPr lang="en-US" sz="2000" dirty="0"/>
          </a:p>
          <a:p>
            <a:r>
              <a:rPr lang="en-US" sz="2000" dirty="0"/>
              <a:t>		       	                 : Mass precision in Spectroscopy (HF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				    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015A77-C1AF-ED49-A07E-EE086681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387911"/>
            <a:ext cx="2160240" cy="1980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2BBCD5-D70F-2A4C-ABC1-CF8C1D173E65}"/>
              </a:ext>
            </a:extLst>
          </p:cNvPr>
          <p:cNvSpPr/>
          <p:nvPr/>
        </p:nvSpPr>
        <p:spPr>
          <a:xfrm>
            <a:off x="89756" y="65234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Magnetic Field Strength compromises for charged particles in central region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A813B4-A1F9-2D4D-8A19-94D525D07EBE}"/>
              </a:ext>
            </a:extLst>
          </p:cNvPr>
          <p:cNvSpPr/>
          <p:nvPr/>
        </p:nvSpPr>
        <p:spPr>
          <a:xfrm>
            <a:off x="3400858" y="5674985"/>
            <a:ext cx="4500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[Also opportunities to trade off space allocations for tracking v Particle ID]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44DE-785C-274B-BF19-2FCF3A03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129B22-AC19-9541-976A-2ECD2AA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C63-43AA-A04B-A2B5-EE89916D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General Purpose Detector: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08B8E-42DD-C64E-A9ED-706CBC86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A4E84-7BF5-8A47-9FF8-F238D484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C3391-09F1-B044-A41D-C0E88A03E9B1}"/>
              </a:ext>
            </a:extLst>
          </p:cNvPr>
          <p:cNvSpPr txBox="1"/>
          <p:nvPr/>
        </p:nvSpPr>
        <p:spPr>
          <a:xfrm>
            <a:off x="5434402" y="891166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Forward-</a:t>
            </a:r>
            <a:r>
              <a:rPr lang="en-US" sz="1600" dirty="0">
                <a:latin typeface="Symbol" pitchFamily="2" charset="2"/>
              </a:rPr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0FC9DB-FA17-AA49-B3AA-E189CD89E2B3}"/>
              </a:ext>
            </a:extLst>
          </p:cNvPr>
          <p:cNvSpPr txBox="1"/>
          <p:nvPr/>
        </p:nvSpPr>
        <p:spPr>
          <a:xfrm>
            <a:off x="2664426" y="911796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Backward-</a:t>
            </a:r>
            <a:r>
              <a:rPr lang="en-US" sz="1600" dirty="0">
                <a:latin typeface="Symbol" pitchFamily="2" charset="2"/>
              </a:rPr>
              <a:t>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400B77-0EAD-B24B-A617-D15253F861A5}"/>
              </a:ext>
            </a:extLst>
          </p:cNvPr>
          <p:cNvSpPr txBox="1"/>
          <p:nvPr/>
        </p:nvSpPr>
        <p:spPr>
          <a:xfrm>
            <a:off x="-83446" y="4425627"/>
            <a:ext cx="15872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very low Q</a:t>
            </a:r>
            <a:r>
              <a:rPr lang="en-US" sz="1100" baseline="30000" dirty="0">
                <a:latin typeface="+mj-lt"/>
              </a:rPr>
              <a:t>2</a:t>
            </a:r>
            <a:r>
              <a:rPr lang="en-US" sz="1100" dirty="0">
                <a:latin typeface="+mj-lt"/>
              </a:rPr>
              <a:t> </a:t>
            </a:r>
          </a:p>
          <a:p>
            <a:pPr algn="ctr"/>
            <a:r>
              <a:rPr lang="en-US" sz="1100" dirty="0">
                <a:latin typeface="+mj-lt"/>
              </a:rPr>
              <a:t>scattered lepton</a:t>
            </a:r>
          </a:p>
          <a:p>
            <a:pPr algn="ctr"/>
            <a:endParaRPr lang="en-US" sz="800" dirty="0">
              <a:latin typeface="+mj-lt"/>
            </a:endParaRPr>
          </a:p>
          <a:p>
            <a:pPr algn="ctr"/>
            <a:r>
              <a:rPr lang="en-US" sz="1100" dirty="0">
                <a:latin typeface="+mj-lt"/>
              </a:rPr>
              <a:t>Bethe-</a:t>
            </a:r>
            <a:r>
              <a:rPr lang="en-US" sz="1100" dirty="0" err="1">
                <a:latin typeface="+mj-lt"/>
              </a:rPr>
              <a:t>Heitler</a:t>
            </a:r>
            <a:r>
              <a:rPr lang="en-US" sz="1100" dirty="0">
                <a:latin typeface="+mj-lt"/>
              </a:rPr>
              <a:t> photons </a:t>
            </a:r>
          </a:p>
          <a:p>
            <a:pPr algn="ctr"/>
            <a:r>
              <a:rPr lang="en-US" sz="1100" dirty="0">
                <a:latin typeface="+mj-lt"/>
              </a:rPr>
              <a:t>for luminosity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D01692-7F8C-CC4C-BD45-49EDA9C21F40}"/>
              </a:ext>
            </a:extLst>
          </p:cNvPr>
          <p:cNvSpPr txBox="1"/>
          <p:nvPr/>
        </p:nvSpPr>
        <p:spPr>
          <a:xfrm>
            <a:off x="7514350" y="4608245"/>
            <a:ext cx="17171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particles from nuclear</a:t>
            </a:r>
          </a:p>
          <a:p>
            <a:pPr algn="ctr"/>
            <a:r>
              <a:rPr lang="en-US" sz="1100" dirty="0">
                <a:latin typeface="+mj-lt"/>
              </a:rPr>
              <a:t>breakup and</a:t>
            </a:r>
          </a:p>
          <a:p>
            <a:pPr algn="ctr"/>
            <a:r>
              <a:rPr lang="en-US" sz="1100" dirty="0">
                <a:latin typeface="+mj-lt"/>
              </a:rPr>
              <a:t>from diffractive reactions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BBFC9FE-4B11-1149-B93A-54EEFB349975}"/>
              </a:ext>
            </a:extLst>
          </p:cNvPr>
          <p:cNvCxnSpPr>
            <a:cxnSpLocks/>
          </p:cNvCxnSpPr>
          <p:nvPr/>
        </p:nvCxnSpPr>
        <p:spPr>
          <a:xfrm flipV="1">
            <a:off x="2573646" y="880645"/>
            <a:ext cx="1661036" cy="29294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7E2AD79-2859-9446-82AE-A812C90F51EC}"/>
              </a:ext>
            </a:extLst>
          </p:cNvPr>
          <p:cNvCxnSpPr>
            <a:cxnSpLocks/>
          </p:cNvCxnSpPr>
          <p:nvPr/>
        </p:nvCxnSpPr>
        <p:spPr>
          <a:xfrm flipH="1">
            <a:off x="4916532" y="864627"/>
            <a:ext cx="1864961" cy="8053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2583C50-F27E-784B-AF43-CF5E1C891E7C}"/>
              </a:ext>
            </a:extLst>
          </p:cNvPr>
          <p:cNvSpPr txBox="1"/>
          <p:nvPr/>
        </p:nvSpPr>
        <p:spPr>
          <a:xfrm>
            <a:off x="5063710" y="55663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electron beam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D425BCF-9EC7-D941-B595-7C7FB2D61B38}"/>
              </a:ext>
            </a:extLst>
          </p:cNvPr>
          <p:cNvSpPr txBox="1"/>
          <p:nvPr/>
        </p:nvSpPr>
        <p:spPr>
          <a:xfrm>
            <a:off x="2651767" y="581048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p/A beam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6014F0D-659E-2645-BDC9-20B63D401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2" r="18018" b="10531"/>
          <a:stretch/>
        </p:blipFill>
        <p:spPr>
          <a:xfrm flipH="1">
            <a:off x="4224583" y="602834"/>
            <a:ext cx="703100" cy="538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D4939-81BA-A342-B1D8-9AB05537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0349" y="1201124"/>
            <a:ext cx="7112327" cy="3999453"/>
          </a:xfrm>
          <a:prstGeom prst="rect">
            <a:avLst/>
          </a:prstGeom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21ADCCE9-5CE3-A04F-902D-0A200D86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337" t="5580" r="1112" b="697"/>
          <a:stretch>
            <a:fillRect/>
          </a:stretch>
        </p:blipFill>
        <p:spPr bwMode="auto">
          <a:xfrm>
            <a:off x="94996" y="1104164"/>
            <a:ext cx="1830110" cy="143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1B3ABDC-C7FE-074F-A537-24E56EC646C3}"/>
              </a:ext>
            </a:extLst>
          </p:cNvPr>
          <p:cNvSpPr txBox="1"/>
          <p:nvPr/>
        </p:nvSpPr>
        <p:spPr>
          <a:xfrm>
            <a:off x="30917" y="758099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>
                <a:solidFill>
                  <a:srgbClr val="0432FF"/>
                </a:solidFill>
                <a:latin typeface="+mj-lt"/>
              </a:rPr>
              <a:t>inclusive DIS: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5EC051D-3B2D-C847-8A91-164F1EA8189D}"/>
              </a:ext>
            </a:extLst>
          </p:cNvPr>
          <p:cNvSpPr txBox="1"/>
          <p:nvPr/>
        </p:nvSpPr>
        <p:spPr>
          <a:xfrm>
            <a:off x="0" y="5856889"/>
            <a:ext cx="15869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40FF"/>
                </a:solidFill>
                <a:latin typeface="+mj-lt"/>
              </a:rPr>
              <a:t>Low Q</a:t>
            </a:r>
            <a:r>
              <a:rPr lang="en-US" sz="1600" baseline="30000" dirty="0">
                <a:solidFill>
                  <a:srgbClr val="FF40FF"/>
                </a:solidFill>
                <a:latin typeface="+mj-lt"/>
              </a:rPr>
              <a:t>2</a:t>
            </a:r>
            <a:r>
              <a:rPr lang="en-US" sz="1600" dirty="0">
                <a:solidFill>
                  <a:srgbClr val="FF40FF"/>
                </a:solidFill>
                <a:latin typeface="+mj-lt"/>
              </a:rPr>
              <a:t>-Tagger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DB3884-5A1D-074C-920A-6FBC78EF0DBB}"/>
              </a:ext>
            </a:extLst>
          </p:cNvPr>
          <p:cNvSpPr txBox="1"/>
          <p:nvPr/>
        </p:nvSpPr>
        <p:spPr>
          <a:xfrm>
            <a:off x="0" y="5477661"/>
            <a:ext cx="199766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j-lt"/>
              </a:rPr>
              <a:t>Luminosity Detector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ACEC41-D2DC-2941-A94E-84E50DE75DB7}"/>
              </a:ext>
            </a:extLst>
          </p:cNvPr>
          <p:cNvSpPr/>
          <p:nvPr/>
        </p:nvSpPr>
        <p:spPr>
          <a:xfrm>
            <a:off x="3456633" y="3763947"/>
            <a:ext cx="2240782" cy="1085976"/>
          </a:xfrm>
          <a:prstGeom prst="rect">
            <a:avLst/>
          </a:prstGeom>
          <a:gradFill>
            <a:gsLst>
              <a:gs pos="0">
                <a:srgbClr val="0432FF">
                  <a:alpha val="50000"/>
                </a:srgbClr>
              </a:gs>
              <a:gs pos="70000">
                <a:srgbClr val="0096FF"/>
              </a:gs>
              <a:gs pos="30000">
                <a:srgbClr val="0096FF"/>
              </a:gs>
              <a:gs pos="100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4242786-17E7-DB4F-A1BC-53EAE6D0A05E}"/>
              </a:ext>
            </a:extLst>
          </p:cNvPr>
          <p:cNvSpPr/>
          <p:nvPr/>
        </p:nvSpPr>
        <p:spPr>
          <a:xfrm>
            <a:off x="3925712" y="4412371"/>
            <a:ext cx="1292576" cy="430301"/>
          </a:xfrm>
          <a:prstGeom prst="rect">
            <a:avLst/>
          </a:prstGeom>
          <a:gradFill>
            <a:gsLst>
              <a:gs pos="0">
                <a:srgbClr val="011893"/>
              </a:gs>
              <a:gs pos="70000">
                <a:srgbClr val="0096FF"/>
              </a:gs>
              <a:gs pos="30000">
                <a:srgbClr val="0096FF"/>
              </a:gs>
              <a:gs pos="100000">
                <a:srgbClr val="011893"/>
              </a:gs>
            </a:gsLst>
            <a:lin ang="0" scaled="1"/>
          </a:gra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136016E-E296-0946-82CE-388B209E33CC}"/>
              </a:ext>
            </a:extLst>
          </p:cNvPr>
          <p:cNvSpPr txBox="1"/>
          <p:nvPr/>
        </p:nvSpPr>
        <p:spPr>
          <a:xfrm>
            <a:off x="4063687" y="3001824"/>
            <a:ext cx="10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Central</a:t>
            </a:r>
          </a:p>
          <a:p>
            <a:pPr algn="ctr"/>
            <a:r>
              <a:rPr lang="en-US" sz="1600" b="1" dirty="0">
                <a:latin typeface="+mj-lt"/>
              </a:rPr>
              <a:t>Detector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CE19368-5A79-2A4E-B368-4D78C1D2F970}"/>
              </a:ext>
            </a:extLst>
          </p:cNvPr>
          <p:cNvSpPr txBox="1"/>
          <p:nvPr/>
        </p:nvSpPr>
        <p:spPr>
          <a:xfrm>
            <a:off x="1989529" y="3879864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Lepton</a:t>
            </a:r>
          </a:p>
          <a:p>
            <a:pPr algn="ctr"/>
            <a:r>
              <a:rPr lang="en-US" sz="1400" b="1" dirty="0">
                <a:latin typeface="+mj-lt"/>
              </a:rPr>
              <a:t>Endcap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A316918-95CD-F246-8577-A8B898B2A149}"/>
              </a:ext>
            </a:extLst>
          </p:cNvPr>
          <p:cNvGrpSpPr/>
          <p:nvPr/>
        </p:nvGrpSpPr>
        <p:grpSpPr>
          <a:xfrm>
            <a:off x="2938404" y="3583093"/>
            <a:ext cx="338554" cy="1226638"/>
            <a:chOff x="2938404" y="3412965"/>
            <a:chExt cx="338554" cy="122663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8F08572-A47B-9543-8BA1-4B3D061F615D}"/>
                </a:ext>
              </a:extLst>
            </p:cNvPr>
            <p:cNvSpPr/>
            <p:nvPr/>
          </p:nvSpPr>
          <p:spPr>
            <a:xfrm>
              <a:off x="2991940" y="3412965"/>
              <a:ext cx="236406" cy="1226638"/>
            </a:xfrm>
            <a:prstGeom prst="rect">
              <a:avLst/>
            </a:prstGeom>
            <a:gradFill>
              <a:gsLst>
                <a:gs pos="0">
                  <a:srgbClr val="FF40FF"/>
                </a:gs>
                <a:gs pos="70000">
                  <a:srgbClr val="D883FF"/>
                </a:gs>
                <a:gs pos="30000">
                  <a:srgbClr val="D883FF"/>
                </a:gs>
                <a:gs pos="100000">
                  <a:srgbClr val="FF40FF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514C6A9-21D2-CE4A-BEE5-8647A4AEF1FA}"/>
                </a:ext>
              </a:extLst>
            </p:cNvPr>
            <p:cNvSpPr txBox="1"/>
            <p:nvPr/>
          </p:nvSpPr>
          <p:spPr>
            <a:xfrm rot="16200000">
              <a:off x="2748448" y="394823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ECAL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14B932-D925-A346-AA95-01422EFF1499}"/>
              </a:ext>
            </a:extLst>
          </p:cNvPr>
          <p:cNvGrpSpPr/>
          <p:nvPr/>
        </p:nvGrpSpPr>
        <p:grpSpPr>
          <a:xfrm>
            <a:off x="2739930" y="3343973"/>
            <a:ext cx="338554" cy="1459839"/>
            <a:chOff x="2739930" y="3173845"/>
            <a:chExt cx="338554" cy="145983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86FB4EA-ADB8-AC4B-8A76-5D6B6F18D44C}"/>
                </a:ext>
              </a:extLst>
            </p:cNvPr>
            <p:cNvSpPr/>
            <p:nvPr/>
          </p:nvSpPr>
          <p:spPr>
            <a:xfrm>
              <a:off x="2755680" y="3173845"/>
              <a:ext cx="236406" cy="1459839"/>
            </a:xfrm>
            <a:prstGeom prst="rect">
              <a:avLst/>
            </a:prstGeom>
            <a:gradFill>
              <a:gsLst>
                <a:gs pos="0">
                  <a:srgbClr val="FF40FF"/>
                </a:gs>
                <a:gs pos="70000">
                  <a:srgbClr val="D883FF"/>
                </a:gs>
                <a:gs pos="30000">
                  <a:srgbClr val="D883FF"/>
                </a:gs>
                <a:gs pos="100000">
                  <a:srgbClr val="FF40FF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D27318C-2E9F-2641-A7EE-8E7EEBE824F9}"/>
                </a:ext>
              </a:extLst>
            </p:cNvPr>
            <p:cNvSpPr txBox="1"/>
            <p:nvPr/>
          </p:nvSpPr>
          <p:spPr>
            <a:xfrm rot="16200000">
              <a:off x="2544363" y="3941147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HCAL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300EF15-6FC8-A24A-A94C-409CEACF50FE}"/>
              </a:ext>
            </a:extLst>
          </p:cNvPr>
          <p:cNvSpPr/>
          <p:nvPr/>
        </p:nvSpPr>
        <p:spPr>
          <a:xfrm>
            <a:off x="4582274" y="3767116"/>
            <a:ext cx="1120391" cy="1085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4DCC81D-9522-8C46-98A2-D77C4B12A780}"/>
              </a:ext>
            </a:extLst>
          </p:cNvPr>
          <p:cNvGrpSpPr/>
          <p:nvPr/>
        </p:nvGrpSpPr>
        <p:grpSpPr>
          <a:xfrm rot="16200000">
            <a:off x="3093794" y="4147643"/>
            <a:ext cx="976872" cy="370427"/>
            <a:chOff x="5895033" y="6114223"/>
            <a:chExt cx="1292576" cy="48296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60FFD7A-815E-3343-8E66-F6F682204952}"/>
                </a:ext>
              </a:extLst>
            </p:cNvPr>
            <p:cNvSpPr/>
            <p:nvPr/>
          </p:nvSpPr>
          <p:spPr>
            <a:xfrm>
              <a:off x="5895033" y="6166883"/>
              <a:ext cx="1292576" cy="430301"/>
            </a:xfrm>
            <a:prstGeom prst="rect">
              <a:avLst/>
            </a:prstGeom>
            <a:gradFill>
              <a:gsLst>
                <a:gs pos="0">
                  <a:srgbClr val="FF40FF"/>
                </a:gs>
                <a:gs pos="70000">
                  <a:srgbClr val="D883FF"/>
                </a:gs>
                <a:gs pos="30000">
                  <a:srgbClr val="D883FF"/>
                </a:gs>
                <a:gs pos="100000">
                  <a:srgbClr val="FF40FF"/>
                </a:gs>
              </a:gsLst>
              <a:lin ang="0" scaled="1"/>
            </a:gradFill>
            <a:ln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851FEB1-01E7-194E-B13C-005970E8BD36}"/>
                </a:ext>
              </a:extLst>
            </p:cNvPr>
            <p:cNvSpPr txBox="1"/>
            <p:nvPr/>
          </p:nvSpPr>
          <p:spPr>
            <a:xfrm>
              <a:off x="5899436" y="6114223"/>
              <a:ext cx="1273574" cy="44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Tracking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93886EF-4991-AA4C-9E6B-AD603CFFBAC2}"/>
              </a:ext>
            </a:extLst>
          </p:cNvPr>
          <p:cNvSpPr txBox="1"/>
          <p:nvPr/>
        </p:nvSpPr>
        <p:spPr>
          <a:xfrm>
            <a:off x="4207156" y="3663835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HCAL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BFABFC-45E2-544D-914B-727DA4CDC903}"/>
              </a:ext>
            </a:extLst>
          </p:cNvPr>
          <p:cNvSpPr txBox="1"/>
          <p:nvPr/>
        </p:nvSpPr>
        <p:spPr>
          <a:xfrm>
            <a:off x="4221583" y="400233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ECAL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5470DBA-C74E-EC41-BC6F-EAC4A607B3E9}"/>
              </a:ext>
            </a:extLst>
          </p:cNvPr>
          <p:cNvSpPr txBox="1"/>
          <p:nvPr/>
        </p:nvSpPr>
        <p:spPr>
          <a:xfrm>
            <a:off x="4073405" y="4426547"/>
            <a:ext cx="962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Tracking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C8795A-0C47-EA48-B9C4-1C69AF085845}"/>
              </a:ext>
            </a:extLst>
          </p:cNvPr>
          <p:cNvSpPr txBox="1"/>
          <p:nvPr/>
        </p:nvSpPr>
        <p:spPr>
          <a:xfrm>
            <a:off x="4123800" y="3814657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Magnet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9A9F919-94FE-E04F-8C3D-C8FC61A24F8F}"/>
              </a:ext>
            </a:extLst>
          </p:cNvPr>
          <p:cNvSpPr txBox="1"/>
          <p:nvPr/>
        </p:nvSpPr>
        <p:spPr>
          <a:xfrm>
            <a:off x="6389895" y="386976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Hadron</a:t>
            </a:r>
          </a:p>
          <a:p>
            <a:pPr algn="ctr"/>
            <a:r>
              <a:rPr lang="en-US" sz="1400" b="1" dirty="0">
                <a:latin typeface="+mj-lt"/>
              </a:rPr>
              <a:t>Endcap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F9788EA-C2CA-8044-B813-28C50818A3D5}"/>
              </a:ext>
            </a:extLst>
          </p:cNvPr>
          <p:cNvGrpSpPr/>
          <p:nvPr/>
        </p:nvGrpSpPr>
        <p:grpSpPr>
          <a:xfrm>
            <a:off x="5678060" y="3768503"/>
            <a:ext cx="338554" cy="1055405"/>
            <a:chOff x="5678060" y="3258119"/>
            <a:chExt cx="338554" cy="105540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3CF6F99-1BB5-C14B-9EB9-3C98689696F4}"/>
                </a:ext>
              </a:extLst>
            </p:cNvPr>
            <p:cNvSpPr/>
            <p:nvPr/>
          </p:nvSpPr>
          <p:spPr>
            <a:xfrm>
              <a:off x="5707317" y="3258119"/>
              <a:ext cx="211013" cy="1055405"/>
            </a:xfrm>
            <a:prstGeom prst="rect">
              <a:avLst/>
            </a:prstGeom>
            <a:gradFill>
              <a:gsLst>
                <a:gs pos="0">
                  <a:srgbClr val="008F00"/>
                </a:gs>
                <a:gs pos="70000">
                  <a:srgbClr val="00FA00"/>
                </a:gs>
                <a:gs pos="30000">
                  <a:srgbClr val="00FA00"/>
                </a:gs>
                <a:gs pos="100000">
                  <a:srgbClr val="009051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88B4BB6-8617-384E-B256-5ADD19146120}"/>
                </a:ext>
              </a:extLst>
            </p:cNvPr>
            <p:cNvSpPr txBox="1"/>
            <p:nvPr/>
          </p:nvSpPr>
          <p:spPr>
            <a:xfrm rot="16200000">
              <a:off x="5584284" y="3636334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PID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E1B61BA-08BD-464D-ADFE-6603186E8F77}"/>
              </a:ext>
            </a:extLst>
          </p:cNvPr>
          <p:cNvGrpSpPr/>
          <p:nvPr/>
        </p:nvGrpSpPr>
        <p:grpSpPr>
          <a:xfrm>
            <a:off x="3182951" y="3758044"/>
            <a:ext cx="338554" cy="1055405"/>
            <a:chOff x="3182951" y="3247660"/>
            <a:chExt cx="338554" cy="1055405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968C89-8352-F142-8154-B7E8E73651D3}"/>
                </a:ext>
              </a:extLst>
            </p:cNvPr>
            <p:cNvSpPr/>
            <p:nvPr/>
          </p:nvSpPr>
          <p:spPr>
            <a:xfrm>
              <a:off x="3235569" y="3247660"/>
              <a:ext cx="211013" cy="1055405"/>
            </a:xfrm>
            <a:prstGeom prst="rect">
              <a:avLst/>
            </a:prstGeom>
            <a:gradFill>
              <a:gsLst>
                <a:gs pos="0">
                  <a:srgbClr val="FF40FF"/>
                </a:gs>
                <a:gs pos="70000">
                  <a:srgbClr val="D883FF"/>
                </a:gs>
                <a:gs pos="30000">
                  <a:srgbClr val="D883FF"/>
                </a:gs>
                <a:gs pos="100000">
                  <a:srgbClr val="FF40FF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BA732F1-2CB4-0143-9C1A-70D7ED9D9780}"/>
                </a:ext>
              </a:extLst>
            </p:cNvPr>
            <p:cNvSpPr txBox="1"/>
            <p:nvPr/>
          </p:nvSpPr>
          <p:spPr>
            <a:xfrm rot="16200000">
              <a:off x="3089175" y="366114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PID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212C21E-92F1-2A46-8387-DD264BD4679B}"/>
              </a:ext>
            </a:extLst>
          </p:cNvPr>
          <p:cNvGrpSpPr/>
          <p:nvPr/>
        </p:nvGrpSpPr>
        <p:grpSpPr>
          <a:xfrm>
            <a:off x="5908435" y="3583093"/>
            <a:ext cx="338554" cy="1226638"/>
            <a:chOff x="5908435" y="3072709"/>
            <a:chExt cx="338554" cy="122663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C37997B-BFA4-5D4B-812E-1466904234C8}"/>
                </a:ext>
              </a:extLst>
            </p:cNvPr>
            <p:cNvSpPr/>
            <p:nvPr/>
          </p:nvSpPr>
          <p:spPr>
            <a:xfrm>
              <a:off x="5941673" y="3072709"/>
              <a:ext cx="236406" cy="1226638"/>
            </a:xfrm>
            <a:prstGeom prst="rect">
              <a:avLst/>
            </a:prstGeom>
            <a:gradFill>
              <a:gsLst>
                <a:gs pos="0">
                  <a:srgbClr val="009051"/>
                </a:gs>
                <a:gs pos="70000">
                  <a:srgbClr val="00FA00"/>
                </a:gs>
                <a:gs pos="30000">
                  <a:srgbClr val="00FA00"/>
                </a:gs>
                <a:gs pos="100000">
                  <a:srgbClr val="009051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E7A7783-E08B-8D4F-AE67-944C40FD18CF}"/>
                </a:ext>
              </a:extLst>
            </p:cNvPr>
            <p:cNvSpPr txBox="1"/>
            <p:nvPr/>
          </p:nvSpPr>
          <p:spPr>
            <a:xfrm rot="16200000">
              <a:off x="5718479" y="3611522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ECAL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F432BD0-B567-C14D-A237-FD02553C5405}"/>
              </a:ext>
            </a:extLst>
          </p:cNvPr>
          <p:cNvGrpSpPr/>
          <p:nvPr/>
        </p:nvGrpSpPr>
        <p:grpSpPr>
          <a:xfrm>
            <a:off x="6156527" y="3339844"/>
            <a:ext cx="338554" cy="1459839"/>
            <a:chOff x="6156527" y="2829460"/>
            <a:chExt cx="338554" cy="145983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0D6ADA5-63A8-5B42-B322-2B8A30312A75}"/>
                </a:ext>
              </a:extLst>
            </p:cNvPr>
            <p:cNvSpPr/>
            <p:nvPr/>
          </p:nvSpPr>
          <p:spPr>
            <a:xfrm>
              <a:off x="6196205" y="2829460"/>
              <a:ext cx="236406" cy="1459839"/>
            </a:xfrm>
            <a:prstGeom prst="rect">
              <a:avLst/>
            </a:prstGeom>
            <a:gradFill>
              <a:gsLst>
                <a:gs pos="0">
                  <a:srgbClr val="009051"/>
                </a:gs>
                <a:gs pos="70000">
                  <a:srgbClr val="00FA00"/>
                </a:gs>
                <a:gs pos="30000">
                  <a:srgbClr val="00FA00"/>
                </a:gs>
                <a:gs pos="100000">
                  <a:srgbClr val="009051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E4C2553-6E5D-DF43-8392-3835A18F9EE7}"/>
                </a:ext>
              </a:extLst>
            </p:cNvPr>
            <p:cNvSpPr txBox="1"/>
            <p:nvPr/>
          </p:nvSpPr>
          <p:spPr>
            <a:xfrm rot="16200000">
              <a:off x="5960960" y="3551272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HCAL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6F507DF3-1439-2942-A8F2-3F9AFBA36CD9}"/>
              </a:ext>
            </a:extLst>
          </p:cNvPr>
          <p:cNvSpPr txBox="1"/>
          <p:nvPr/>
        </p:nvSpPr>
        <p:spPr>
          <a:xfrm>
            <a:off x="4296123" y="417370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PID</a:t>
            </a:r>
          </a:p>
        </p:txBody>
      </p:sp>
      <p:pic>
        <p:nvPicPr>
          <p:cNvPr id="121" name="Picture 30" descr="sidis-diagram.eps">
            <a:extLst>
              <a:ext uri="{FF2B5EF4-FFF2-40B4-BE49-F238E27FC236}">
                <a16:creationId xmlns:a16="http://schemas.microsoft.com/office/drawing/2014/main" id="{F1494F66-DF69-4243-B116-27B49A6B78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6880" y="1128466"/>
            <a:ext cx="2085030" cy="148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1E43B83-63A9-D345-B7D2-B02A0BD3A49C}"/>
              </a:ext>
            </a:extLst>
          </p:cNvPr>
          <p:cNvSpPr txBox="1"/>
          <p:nvPr/>
        </p:nvSpPr>
        <p:spPr>
          <a:xfrm>
            <a:off x="7025372" y="753328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>
                <a:solidFill>
                  <a:srgbClr val="0432FF"/>
                </a:solidFill>
                <a:latin typeface="+mj-lt"/>
              </a:rPr>
              <a:t>semi-inclusive DIS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C65CB56-583A-A949-9EFA-480CE3D4CDB6}"/>
              </a:ext>
            </a:extLst>
          </p:cNvPr>
          <p:cNvGrpSpPr/>
          <p:nvPr/>
        </p:nvGrpSpPr>
        <p:grpSpPr>
          <a:xfrm rot="16200000">
            <a:off x="5013905" y="4177147"/>
            <a:ext cx="984302" cy="370428"/>
            <a:chOff x="5885202" y="6114222"/>
            <a:chExt cx="1302407" cy="482962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DF4BB2D-6016-5C49-9955-EAFDB2B6119B}"/>
                </a:ext>
              </a:extLst>
            </p:cNvPr>
            <p:cNvSpPr/>
            <p:nvPr/>
          </p:nvSpPr>
          <p:spPr>
            <a:xfrm>
              <a:off x="5895033" y="6166883"/>
              <a:ext cx="1292576" cy="43030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70000">
                  <a:srgbClr val="00FA00"/>
                </a:gs>
                <a:gs pos="30000">
                  <a:srgbClr val="00FA00"/>
                </a:gs>
                <a:gs pos="100000">
                  <a:srgbClr val="00B050"/>
                </a:gs>
              </a:gsLst>
              <a:lin ang="0" scaled="1"/>
            </a:gradFill>
            <a:ln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DBFE0AB-D39C-1244-986A-CBF0723A7AB2}"/>
                </a:ext>
              </a:extLst>
            </p:cNvPr>
            <p:cNvSpPr txBox="1"/>
            <p:nvPr/>
          </p:nvSpPr>
          <p:spPr>
            <a:xfrm>
              <a:off x="5885202" y="6114222"/>
              <a:ext cx="1273573" cy="44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Tracking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E8805FFD-2304-1849-92D1-E26487E1FF3A}"/>
              </a:ext>
            </a:extLst>
          </p:cNvPr>
          <p:cNvSpPr txBox="1"/>
          <p:nvPr/>
        </p:nvSpPr>
        <p:spPr>
          <a:xfrm>
            <a:off x="8330842" y="5260849"/>
            <a:ext cx="6046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E79"/>
                </a:solidFill>
                <a:latin typeface="+mj-lt"/>
              </a:rPr>
              <a:t>ZDC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0418D26-106D-DA45-9225-9DD4B130F88F}"/>
              </a:ext>
            </a:extLst>
          </p:cNvPr>
          <p:cNvSpPr txBox="1"/>
          <p:nvPr/>
        </p:nvSpPr>
        <p:spPr>
          <a:xfrm>
            <a:off x="7166667" y="5626246"/>
            <a:ext cx="17683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+mj-lt"/>
              </a:rPr>
              <a:t>Forward Tracking</a:t>
            </a:r>
          </a:p>
        </p:txBody>
      </p:sp>
      <p:pic>
        <p:nvPicPr>
          <p:cNvPr id="128" name="Picture 127" descr="GPD.png">
            <a:extLst>
              <a:ext uri="{FF2B5EF4-FFF2-40B4-BE49-F238E27FC236}">
                <a16:creationId xmlns:a16="http://schemas.microsoft.com/office/drawing/2014/main" id="{C2C88161-3DCE-0B47-97C1-1A36B89E4B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9" y="5393543"/>
            <a:ext cx="2110740" cy="1257300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D6DD4211-CE19-1D49-A209-3E49392F2CF2}"/>
              </a:ext>
            </a:extLst>
          </p:cNvPr>
          <p:cNvSpPr txBox="1"/>
          <p:nvPr/>
        </p:nvSpPr>
        <p:spPr>
          <a:xfrm>
            <a:off x="5327882" y="5062480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>
                <a:solidFill>
                  <a:srgbClr val="0432FF"/>
                </a:solidFill>
                <a:latin typeface="+mj-lt"/>
              </a:rPr>
              <a:t>exclusive DIS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6EB3A-6D7B-E146-9CF0-8DA1C569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8" grpId="0" animBg="1"/>
      <p:bldP spid="89" grpId="0" animBg="1"/>
      <p:bldP spid="90" grpId="0" animBg="1"/>
      <p:bldP spid="95" grpId="0"/>
      <p:bldP spid="96" grpId="0"/>
      <p:bldP spid="106" grpId="0" animBg="1"/>
      <p:bldP spid="106" grpId="1" animBg="1"/>
      <p:bldP spid="106" grpId="2" animBg="1"/>
      <p:bldP spid="106" grpId="3" animBg="1"/>
      <p:bldP spid="91" grpId="0"/>
      <p:bldP spid="92" grpId="0"/>
      <p:bldP spid="93" grpId="0"/>
      <p:bldP spid="94" grpId="0"/>
      <p:bldP spid="107" grpId="0"/>
      <p:bldP spid="120" grpId="0"/>
      <p:bldP spid="122" grpId="0"/>
      <p:bldP spid="126" grpId="0" animBg="1"/>
      <p:bldP spid="127" grpId="0" animBg="1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935B09DB-6188-AC4D-8BD1-54FAE0D4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5" t="2984" r="34606" b="20968"/>
          <a:stretch/>
        </p:blipFill>
        <p:spPr>
          <a:xfrm>
            <a:off x="5211150" y="1302790"/>
            <a:ext cx="3996648" cy="3801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66A49-2FEB-A749-A466-BC42AE01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EIC Experimental Equipment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509B7-C493-6745-BD83-4801E754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FAF7F-3418-4845-BCE4-D3180F9A642E}"/>
              </a:ext>
            </a:extLst>
          </p:cNvPr>
          <p:cNvSpPr txBox="1"/>
          <p:nvPr/>
        </p:nvSpPr>
        <p:spPr>
          <a:xfrm>
            <a:off x="0" y="781111"/>
            <a:ext cx="639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+mj-lt"/>
              </a:rPr>
              <a:t>Any general purpose EIC Detector is complex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B58A5-A19A-CF44-B9D0-B534B09D6DE9}"/>
              </a:ext>
            </a:extLst>
          </p:cNvPr>
          <p:cNvSpPr txBox="1"/>
          <p:nvPr/>
        </p:nvSpPr>
        <p:spPr>
          <a:xfrm>
            <a:off x="-13563" y="1147835"/>
            <a:ext cx="58402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  <a:ea typeface="Comic Sans MS" charset="0"/>
                <a:cs typeface="Comic Sans MS" charset="0"/>
              </a:rPr>
              <a:t>Overall detector requirements:</a:t>
            </a:r>
            <a:endParaRPr lang="en-US" sz="2000" dirty="0">
              <a:solidFill>
                <a:srgbClr val="322F31"/>
              </a:solidFill>
              <a:latin typeface="+mj-lt"/>
              <a:ea typeface="Comic Sans MS" charset="0"/>
              <a:cs typeface="Comic Sans MS" charset="0"/>
            </a:endParaRP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Large rapidity (-4 &lt; </a:t>
            </a:r>
            <a:r>
              <a:rPr lang="en-US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h</a:t>
            </a: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 &lt; 4) coverage; and far beyond in especially far-forward detector regions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High precision low mass tracking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small (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m</a:t>
            </a: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-vertex) and large radius (gaseous-based) tracking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Electromagnetic and Hadronic Calorimetry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equal coverage of tracking and EM-calorimetry</a:t>
            </a: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High performance PID to separate </a:t>
            </a:r>
            <a:r>
              <a:rPr lang="en-US" dirty="0">
                <a:solidFill>
                  <a:srgbClr val="322F31"/>
                </a:solidFill>
                <a:latin typeface="Symbol" pitchFamily="2" charset="2"/>
                <a:ea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, K, p on </a:t>
            </a:r>
          </a:p>
          <a:p>
            <a:pPr>
              <a:buClr>
                <a:srgbClr val="0000FF"/>
              </a:buClr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      track level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also need good e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/p </a:t>
            </a: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separation for scattered electron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Large acceptance for diffraction, tagging, neutrons from nuclear breakup: critical for physics program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Many ancillary detector integrated in the beam line: low-Q</a:t>
            </a:r>
            <a:r>
              <a:rPr lang="en-US" sz="1600" baseline="300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2</a:t>
            </a: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 tagger, Roman Pots, Zero-Degree Calorimeter, ….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High control of systematics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+mj-lt"/>
                <a:ea typeface="Comic Sans MS" charset="0"/>
                <a:cs typeface="Comic Sans MS" charset="0"/>
              </a:rPr>
              <a:t>luminosity monitor, electron &amp; hadron Polarimetry</a:t>
            </a:r>
            <a:endParaRPr lang="en-US" sz="1600" dirty="0">
              <a:latin typeface="+mj-lt"/>
              <a:ea typeface="Comic Sans MS" charset="0"/>
              <a:cs typeface="Comic Sans MS" charset="0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60B1578-7A14-E44C-904C-16D7434F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2351FB13-7306-7842-8396-344B859C19D0}"/>
              </a:ext>
            </a:extLst>
          </p:cNvPr>
          <p:cNvSpPr/>
          <p:nvPr/>
        </p:nvSpPr>
        <p:spPr bwMode="auto">
          <a:xfrm>
            <a:off x="541838" y="6040481"/>
            <a:ext cx="402045" cy="392218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60E5-0285-A248-8664-BD44A8059E81}"/>
              </a:ext>
            </a:extLst>
          </p:cNvPr>
          <p:cNvSpPr txBox="1"/>
          <p:nvPr/>
        </p:nvSpPr>
        <p:spPr>
          <a:xfrm>
            <a:off x="972398" y="6118071"/>
            <a:ext cx="643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+mj-lt"/>
                <a:cs typeface="Arial" panose="020B0604020202020204" pitchFamily="34" charset="0"/>
              </a:rPr>
              <a:t>Integration into the Interaction Region is critical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EB485-47F8-C548-8276-9C085A05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97C1-5A4D-3048-8788-F1C60AA5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3C57A-7103-714A-9770-EAB3A9DE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39B19-9E26-3647-92AC-65836D3A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121DF-E470-6B4C-BEA9-FC384597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picture containing game, sport&#10;&#10;Description automatically generated">
            <a:extLst>
              <a:ext uri="{FF2B5EF4-FFF2-40B4-BE49-F238E27FC236}">
                <a16:creationId xmlns:a16="http://schemas.microsoft.com/office/drawing/2014/main" id="{36A013E6-9D1C-714D-A9A9-88C5AA0BE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" t="72528" b="11189"/>
          <a:stretch/>
        </p:blipFill>
        <p:spPr>
          <a:xfrm>
            <a:off x="107604" y="980728"/>
            <a:ext cx="8939068" cy="11174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606BB-D88D-DB4F-823E-52F9984170E9}"/>
              </a:ext>
            </a:extLst>
          </p:cNvPr>
          <p:cNvSpPr txBox="1"/>
          <p:nvPr/>
        </p:nvSpPr>
        <p:spPr>
          <a:xfrm>
            <a:off x="5138" y="519063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rebuchet MS" panose="020B0703020202090204" pitchFamily="34" charset="0"/>
              </a:rPr>
              <a:t>DOE Statement: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16C20-33F9-304D-B8A6-EAEB59D13B63}"/>
              </a:ext>
            </a:extLst>
          </p:cNvPr>
          <p:cNvSpPr txBox="1"/>
          <p:nvPr/>
        </p:nvSpPr>
        <p:spPr>
          <a:xfrm>
            <a:off x="88469" y="2276872"/>
            <a:ext cx="9019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Trebuchet MS" panose="020B0703020202090204" pitchFamily="34" charset="0"/>
              </a:rPr>
              <a:t>High energy colliders usually have (at least) two detectors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endParaRPr lang="en-US" sz="2000" dirty="0">
              <a:latin typeface="Trebuchet MS" panose="020B070302020209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Trebuchet MS" panose="020B0703020202090204" pitchFamily="34" charset="0"/>
              </a:rPr>
              <a:t>We have a pretty good idea how one basic detector layout might look  (details and technologies still being discussed)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endParaRPr lang="en-US" sz="2000" dirty="0">
              <a:latin typeface="Trebuchet MS" panose="020B070302020209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Trebuchet MS" panose="020B0703020202090204" pitchFamily="34" charset="0"/>
              </a:rPr>
              <a:t>Two detector provide the </a:t>
            </a:r>
            <a:r>
              <a:rPr lang="en-US" sz="2000" dirty="0">
                <a:latin typeface="Trebuchet MS" panose="020B0703020202090204" pitchFamily="34" charset="0"/>
                <a:sym typeface="Wingdings" pitchFamily="2" charset="2"/>
              </a:rPr>
              <a:t>opportunity to refine and enhance EIC physics program</a:t>
            </a:r>
          </a:p>
          <a:p>
            <a:endParaRPr lang="en-US" sz="2000" dirty="0">
              <a:latin typeface="Trebuchet MS" panose="020B0703020202090204" pitchFamily="34" charset="0"/>
              <a:sym typeface="Wingdings" pitchFamily="2" charset="2"/>
            </a:endParaRPr>
          </a:p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Important from the outset to assess ‘complementarity’ possibilities in terms of physics motivation and detector options</a:t>
            </a:r>
          </a:p>
          <a:p>
            <a:pPr algn="ctr"/>
            <a:endParaRPr lang="en-US" sz="2000" b="1" dirty="0">
              <a:latin typeface="Trebuchet MS" panose="020B0703020202090204" pitchFamily="34" charset="0"/>
            </a:endParaRPr>
          </a:p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Yellow Report Complementarity group charged with collecting arguments why two detectors will enhance the physics output of the EIC</a:t>
            </a:r>
          </a:p>
          <a:p>
            <a:pPr marL="342900" indent="-342900">
              <a:buFontTx/>
              <a:buChar char="-"/>
            </a:pPr>
            <a:endParaRPr lang="en-US" sz="20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2364-6901-1340-B4BA-EB9A29DF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from “Complementarity”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0ED69-9A53-6C4D-AC56-583C7683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80004-9894-4646-B27B-44A2F268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44186-8C70-6348-B196-C2178EDC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060FD-E4AE-3546-9A8D-E7872529DDE9}"/>
              </a:ext>
            </a:extLst>
          </p:cNvPr>
          <p:cNvSpPr txBox="1"/>
          <p:nvPr/>
        </p:nvSpPr>
        <p:spPr>
          <a:xfrm>
            <a:off x="0" y="585114"/>
            <a:ext cx="515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Cross-checking important results (obvious!)</a:t>
            </a:r>
          </a:p>
          <a:p>
            <a:pPr marL="457200" indent="-4572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Cross calibration (</a:t>
            </a:r>
            <a:r>
              <a:rPr lang="en-US" sz="2000" dirty="0" err="1"/>
              <a:t>eg</a:t>
            </a:r>
            <a:r>
              <a:rPr lang="en-US" sz="2000" dirty="0"/>
              <a:t> H1 v ZEUS)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5BFB5CE3-2AE3-1843-B3CA-8101490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209" y="3400264"/>
            <a:ext cx="42297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- Combining data gave well beyond the </a:t>
            </a:r>
            <a:r>
              <a:rPr lang="en-US" sz="2000" dirty="0">
                <a:solidFill>
                  <a:schemeClr val="tx2"/>
                </a:solidFill>
                <a:sym typeface="Symbol" pitchFamily="-102" charset="2"/>
              </a:rPr>
              <a:t>2 statistical improvement …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  <a:sym typeface="Symbol" pitchFamily="-102" charset="2"/>
              </a:rPr>
              <a:t>Different dominating H1, ZEUS systematics…</a:t>
            </a:r>
            <a:r>
              <a:rPr lang="en-US" sz="2000" dirty="0">
                <a:solidFill>
                  <a:schemeClr val="accent2"/>
                </a:solidFill>
                <a:sym typeface="Symbol" pitchFamily="-102" charset="2"/>
              </a:rPr>
              <a:t>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ym typeface="Symbol" pitchFamily="-102" charset="2"/>
              </a:rPr>
              <a:t>Effectively use H1 electrons with ZEUS hadrons</a:t>
            </a:r>
          </a:p>
          <a:p>
            <a:r>
              <a:rPr lang="en-US" sz="2000" dirty="0">
                <a:solidFill>
                  <a:srgbClr val="0432FF"/>
                </a:solidFill>
                <a:sym typeface="Symbol" pitchFamily="-102" charset="2"/>
              </a:rPr>
              <a:t>… not all optimal solutions have to be in one detector…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A047E-B785-1143-9407-E4C40A89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645"/>
            <a:ext cx="4888380" cy="464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7948B-58D5-3445-8CC0-51DDA146B5E9}"/>
              </a:ext>
            </a:extLst>
          </p:cNvPr>
          <p:cNvSpPr txBox="1"/>
          <p:nvPr/>
        </p:nvSpPr>
        <p:spPr>
          <a:xfrm>
            <a:off x="-1" y="6030115"/>
            <a:ext cx="3186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/>
              </a:rPr>
              <a:t>[Selected HERA-II bins]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36451D-BE31-D640-933F-07DFE062421A}"/>
              </a:ext>
            </a:extLst>
          </p:cNvPr>
          <p:cNvGrpSpPr/>
          <p:nvPr/>
        </p:nvGrpSpPr>
        <p:grpSpPr>
          <a:xfrm>
            <a:off x="5226897" y="647395"/>
            <a:ext cx="3733800" cy="2133600"/>
            <a:chOff x="5257800" y="1752600"/>
            <a:chExt cx="3733800" cy="2133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B12170-CBF6-D84C-BCF8-ADD77F400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752600"/>
              <a:ext cx="3312010" cy="1769311"/>
            </a:xfrm>
            <a:prstGeom prst="rect">
              <a:avLst/>
            </a:prstGeom>
          </p:spPr>
        </p:pic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FC99858C-2793-D044-AAE0-2930271FD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752600"/>
              <a:ext cx="3733800" cy="21336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Trebuchet MS"/>
              </a:endParaRPr>
            </a:p>
          </p:txBody>
        </p:sp>
      </p:grpSp>
      <p:sp>
        <p:nvSpPr>
          <p:cNvPr id="13" name="Oval 16">
            <a:extLst>
              <a:ext uri="{FF2B5EF4-FFF2-40B4-BE49-F238E27FC236}">
                <a16:creationId xmlns:a16="http://schemas.microsoft.com/office/drawing/2014/main" id="{CA9C2ADB-60E2-724F-85E7-3D481D17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751" y="4197274"/>
            <a:ext cx="15240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48047C47-6083-9948-A3CA-517A33E2E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8151" y="2063674"/>
            <a:ext cx="2438402" cy="213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563ACE2-722A-6A4B-98E4-17EC80AB8A4C}"/>
              </a:ext>
            </a:extLst>
          </p:cNvPr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j-lt"/>
                <a:ea typeface="Arial" charset="0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DEF4A-061C-C548-A733-999A2BCD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313A4-1BB7-9641-9F31-675A3F57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895F-8947-524C-9512-64765DCB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856C9-6913-2A4B-88DA-A8716CF8A8A3}"/>
              </a:ext>
            </a:extLst>
          </p:cNvPr>
          <p:cNvSpPr txBox="1"/>
          <p:nvPr/>
        </p:nvSpPr>
        <p:spPr>
          <a:xfrm>
            <a:off x="0" y="931063"/>
            <a:ext cx="3818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Redundancy versus unforeseen technology</a:t>
            </a:r>
          </a:p>
          <a:p>
            <a:r>
              <a:rPr lang="en-US" sz="2000" b="1" dirty="0">
                <a:solidFill>
                  <a:srgbClr val="0432FF"/>
                </a:solidFill>
              </a:rPr>
              <a:t>problems … </a:t>
            </a:r>
          </a:p>
          <a:p>
            <a:r>
              <a:rPr lang="en-US" sz="2000" dirty="0"/>
              <a:t>... by applying different detector technologies and philosophies to</a:t>
            </a:r>
          </a:p>
          <a:p>
            <a:r>
              <a:rPr lang="en-US" sz="2000" dirty="0"/>
              <a:t>similar physics aims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F378B-EC31-A44C-A7B0-82C7A161B7B4}"/>
              </a:ext>
            </a:extLst>
          </p:cNvPr>
          <p:cNvSpPr txBox="1"/>
          <p:nvPr/>
        </p:nvSpPr>
        <p:spPr>
          <a:xfrm>
            <a:off x="0" y="3439061"/>
            <a:ext cx="344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Different primary physics focuses …</a:t>
            </a:r>
          </a:p>
          <a:p>
            <a:r>
              <a:rPr lang="en-US" sz="2000" dirty="0"/>
              <a:t>…optimizing overall sensitivity to EIC physics program?...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1D0FB6-3C59-C34D-AEF4-D6FD20DDA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7"/>
          <a:stretch/>
        </p:blipFill>
        <p:spPr>
          <a:xfrm>
            <a:off x="3563888" y="423194"/>
            <a:ext cx="5404720" cy="3344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5B6F1-F6A6-CD42-BD04-3A1666C4CCC5}"/>
              </a:ext>
            </a:extLst>
          </p:cNvPr>
          <p:cNvSpPr txBox="1"/>
          <p:nvPr/>
        </p:nvSpPr>
        <p:spPr>
          <a:xfrm>
            <a:off x="4133773" y="1827055"/>
            <a:ext cx="99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ATLAS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63B23-75B4-8D40-8CC4-161A81A19563}"/>
              </a:ext>
            </a:extLst>
          </p:cNvPr>
          <p:cNvSpPr txBox="1"/>
          <p:nvPr/>
        </p:nvSpPr>
        <p:spPr>
          <a:xfrm>
            <a:off x="7580919" y="2095585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CMS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D11FC-B48B-F249-BB62-B8B4F659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from “Complementarity”</a:t>
            </a:r>
          </a:p>
        </p:txBody>
      </p:sp>
    </p:spTree>
    <p:extLst>
      <p:ext uri="{BB962C8B-B14F-4D97-AF65-F5344CB8AC3E}">
        <p14:creationId xmlns:p14="http://schemas.microsoft.com/office/powerpoint/2010/main" val="17340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6B5-EF6F-A04E-A314-30CB2DFE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Boundary Conditions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7F4E6-95C0-F342-9633-0A672F7C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668D9-DEE9-464E-A15E-C06A9310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1169B-6035-9C49-9171-B2E5B665175B}"/>
              </a:ext>
            </a:extLst>
          </p:cNvPr>
          <p:cNvSpPr/>
          <p:nvPr/>
        </p:nvSpPr>
        <p:spPr>
          <a:xfrm>
            <a:off x="0" y="5644649"/>
            <a:ext cx="9144000" cy="9271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CDB9CD-E7AD-0646-B18C-66C831F0C346}"/>
              </a:ext>
            </a:extLst>
          </p:cNvPr>
          <p:cNvGrpSpPr/>
          <p:nvPr/>
        </p:nvGrpSpPr>
        <p:grpSpPr>
          <a:xfrm>
            <a:off x="426" y="3708707"/>
            <a:ext cx="8561674" cy="1961885"/>
            <a:chOff x="58317" y="837405"/>
            <a:chExt cx="11415564" cy="26158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E21E1A-A862-1045-81C6-386DD4A0C6D3}"/>
                </a:ext>
              </a:extLst>
            </p:cNvPr>
            <p:cNvSpPr/>
            <p:nvPr/>
          </p:nvSpPr>
          <p:spPr>
            <a:xfrm>
              <a:off x="144381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D6D5CC-ED75-E642-9A2C-ACB984493218}"/>
                </a:ext>
              </a:extLst>
            </p:cNvPr>
            <p:cNvSpPr/>
            <p:nvPr/>
          </p:nvSpPr>
          <p:spPr>
            <a:xfrm>
              <a:off x="2353383" y="837405"/>
              <a:ext cx="495702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00A23B-860A-484A-8A99-77CE807F343D}"/>
                </a:ext>
              </a:extLst>
            </p:cNvPr>
            <p:cNvSpPr/>
            <p:nvPr/>
          </p:nvSpPr>
          <p:spPr>
            <a:xfrm>
              <a:off x="2906835" y="837405"/>
              <a:ext cx="1434166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9F825B-B693-7743-9107-31B4CCE336FA}"/>
                </a:ext>
              </a:extLst>
            </p:cNvPr>
            <p:cNvSpPr/>
            <p:nvPr/>
          </p:nvSpPr>
          <p:spPr>
            <a:xfrm>
              <a:off x="4406771" y="837405"/>
              <a:ext cx="819754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441268-3AB8-7741-AA38-B6683AB67DC8}"/>
                </a:ext>
              </a:extLst>
            </p:cNvPr>
            <p:cNvSpPr/>
            <p:nvPr/>
          </p:nvSpPr>
          <p:spPr>
            <a:xfrm>
              <a:off x="533721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A60896-6A90-EE45-A2CF-404ABEA1AD4F}"/>
                </a:ext>
              </a:extLst>
            </p:cNvPr>
            <p:cNvSpPr/>
            <p:nvPr/>
          </p:nvSpPr>
          <p:spPr>
            <a:xfrm>
              <a:off x="675052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1D5780-776F-1342-A66A-0B0A39D508CD}"/>
                </a:ext>
              </a:extLst>
            </p:cNvPr>
            <p:cNvSpPr/>
            <p:nvPr/>
          </p:nvSpPr>
          <p:spPr>
            <a:xfrm>
              <a:off x="896112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3F202-C963-4546-B87B-97E406A7FCDC}"/>
                </a:ext>
              </a:extLst>
            </p:cNvPr>
            <p:cNvSpPr/>
            <p:nvPr/>
          </p:nvSpPr>
          <p:spPr>
            <a:xfrm>
              <a:off x="10374433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1E58E0-E89F-6940-B715-5134901A18C3}"/>
                </a:ext>
              </a:extLst>
            </p:cNvPr>
            <p:cNvSpPr txBox="1"/>
            <p:nvPr/>
          </p:nvSpPr>
          <p:spPr>
            <a:xfrm>
              <a:off x="58317" y="2388127"/>
              <a:ext cx="14149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far-backward </a:t>
              </a:r>
            </a:p>
            <a:p>
              <a:r>
                <a:rPr lang="en-US" sz="1350" dirty="0"/>
                <a:t>e-detection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B83741-D2DC-5246-9C0A-2A509E626AE4}"/>
                </a:ext>
              </a:extLst>
            </p:cNvPr>
            <p:cNvSpPr txBox="1"/>
            <p:nvPr/>
          </p:nvSpPr>
          <p:spPr>
            <a:xfrm>
              <a:off x="2324695" y="2388127"/>
              <a:ext cx="28731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“Central detector”, includes e-endcap, central, and p/ion endcap detectors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2B4B8F-C3B3-5D40-ADE7-2DDF8E41DA2A}"/>
                </a:ext>
              </a:extLst>
            </p:cNvPr>
            <p:cNvSpPr txBox="1"/>
            <p:nvPr/>
          </p:nvSpPr>
          <p:spPr>
            <a:xfrm>
              <a:off x="6733158" y="2222188"/>
              <a:ext cx="14224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Ion final-focus quads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80C5FE-CB27-DE43-BC11-99A5D56FB2B8}"/>
                </a:ext>
              </a:extLst>
            </p:cNvPr>
            <p:cNvSpPr/>
            <p:nvPr/>
          </p:nvSpPr>
          <p:spPr>
            <a:xfrm>
              <a:off x="1559302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567370-1F2C-F44A-A7A6-3C6FA8692C77}"/>
                </a:ext>
              </a:extLst>
            </p:cNvPr>
            <p:cNvSpPr txBox="1"/>
            <p:nvPr/>
          </p:nvSpPr>
          <p:spPr>
            <a:xfrm>
              <a:off x="1379393" y="2388127"/>
              <a:ext cx="9354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 final-focus quads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8426BC-909A-3241-99DB-751869062E1E}"/>
                </a:ext>
              </a:extLst>
            </p:cNvPr>
            <p:cNvSpPr txBox="1"/>
            <p:nvPr/>
          </p:nvSpPr>
          <p:spPr>
            <a:xfrm>
              <a:off x="5494746" y="2222144"/>
              <a:ext cx="116971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forward dipole</a:t>
              </a:r>
            </a:p>
            <a:p>
              <a:r>
                <a:rPr lang="en-US" sz="1350" dirty="0"/>
                <a:t>incl. h-detection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55C8C0-C4E3-2746-8FF0-DC1EFEECFB09}"/>
                </a:ext>
              </a:extLst>
            </p:cNvPr>
            <p:cNvSpPr txBox="1"/>
            <p:nvPr/>
          </p:nvSpPr>
          <p:spPr>
            <a:xfrm>
              <a:off x="8918199" y="2237097"/>
              <a:ext cx="129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far-forward h detection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D4823A-FD01-8549-8932-E6882ADB7748}"/>
                </a:ext>
              </a:extLst>
            </p:cNvPr>
            <p:cNvSpPr/>
            <p:nvPr/>
          </p:nvSpPr>
          <p:spPr>
            <a:xfrm>
              <a:off x="8163833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76F99D-9526-3B4A-97BF-542615700286}"/>
                </a:ext>
              </a:extLst>
            </p:cNvPr>
            <p:cNvSpPr txBox="1"/>
            <p:nvPr/>
          </p:nvSpPr>
          <p:spPr>
            <a:xfrm>
              <a:off x="8001645" y="2219907"/>
              <a:ext cx="10283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forward dipole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3DD10-A415-9A4D-9D76-1DE74FCA8F0E}"/>
                </a:ext>
              </a:extLst>
            </p:cNvPr>
            <p:cNvSpPr txBox="1"/>
            <p:nvPr/>
          </p:nvSpPr>
          <p:spPr>
            <a:xfrm>
              <a:off x="10174470" y="2222707"/>
              <a:ext cx="12994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far-forward </a:t>
              </a:r>
            </a:p>
            <a:p>
              <a:r>
                <a:rPr lang="en-US" sz="1350" dirty="0"/>
                <a:t>h-detection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771576-2374-974F-997A-CC30EB6EF9A2}"/>
              </a:ext>
            </a:extLst>
          </p:cNvPr>
          <p:cNvGrpSpPr/>
          <p:nvPr/>
        </p:nvGrpSpPr>
        <p:grpSpPr>
          <a:xfrm>
            <a:off x="71711" y="5709424"/>
            <a:ext cx="8807327" cy="858585"/>
            <a:chOff x="153365" y="3859660"/>
            <a:chExt cx="11743106" cy="1144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1FBE8-F953-724D-ABCC-48EE16573C41}"/>
                </a:ext>
              </a:extLst>
            </p:cNvPr>
            <p:cNvSpPr txBox="1"/>
            <p:nvPr/>
          </p:nvSpPr>
          <p:spPr>
            <a:xfrm>
              <a:off x="153365" y="3896447"/>
              <a:ext cx="13430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Low-Q</a:t>
              </a:r>
              <a:r>
                <a:rPr lang="en-US" sz="1200" baseline="30000" dirty="0"/>
                <a:t>2</a:t>
              </a:r>
            </a:p>
            <a:p>
              <a:r>
                <a:rPr lang="en-US" sz="1200" dirty="0"/>
                <a:t>spectroscopy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9E60BA-63C4-2946-81AC-5208AE1D038F}"/>
                </a:ext>
              </a:extLst>
            </p:cNvPr>
            <p:cNvSpPr txBox="1"/>
            <p:nvPr/>
          </p:nvSpPr>
          <p:spPr>
            <a:xfrm>
              <a:off x="9038389" y="3969331"/>
              <a:ext cx="15411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Baryon decay</a:t>
              </a:r>
            </a:p>
            <a:p>
              <a:r>
                <a:rPr lang="en-US" sz="1200" dirty="0">
                  <a:latin typeface="Symbol" panose="05050102010706020507" pitchFamily="18" charset="2"/>
                </a:rPr>
                <a:t>p</a:t>
              </a:r>
              <a:r>
                <a:rPr lang="en-US" sz="1200" dirty="0"/>
                <a:t>/K structure</a:t>
              </a:r>
            </a:p>
            <a:p>
              <a:r>
                <a:rPr lang="en-US" sz="1200" dirty="0"/>
                <a:t>evaporated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E874EF-8332-8640-9BE9-17CFD3B7784E}"/>
                </a:ext>
              </a:extLst>
            </p:cNvPr>
            <p:cNvSpPr txBox="1"/>
            <p:nvPr/>
          </p:nvSpPr>
          <p:spPr>
            <a:xfrm>
              <a:off x="2336538" y="3896445"/>
              <a:ext cx="27166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Inclusive Structure Functions, TMDs, heavy flavors and jets, electrons for GPDs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4114A5-6DD6-0246-A767-1359F9AACDCE}"/>
                </a:ext>
              </a:extLst>
            </p:cNvPr>
            <p:cNvSpPr txBox="1"/>
            <p:nvPr/>
          </p:nvSpPr>
          <p:spPr>
            <a:xfrm>
              <a:off x="10355316" y="3859660"/>
              <a:ext cx="15411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GPDs/DVCS, tagging, diffraction</a:t>
              </a:r>
            </a:p>
            <a:p>
              <a:r>
                <a:rPr lang="en-US" sz="1200" dirty="0"/>
                <a:t>lowest-t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500A16-9DD4-7C4E-9852-8FBF88D2A309}"/>
              </a:ext>
            </a:extLst>
          </p:cNvPr>
          <p:cNvCxnSpPr>
            <a:cxnSpLocks/>
          </p:cNvCxnSpPr>
          <p:nvPr/>
        </p:nvCxnSpPr>
        <p:spPr>
          <a:xfrm>
            <a:off x="1872963" y="4271636"/>
            <a:ext cx="8662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D3B4A7-BF5A-5944-ADEE-D1F021C5CDE9}"/>
              </a:ext>
            </a:extLst>
          </p:cNvPr>
          <p:cNvCxnSpPr>
            <a:cxnSpLocks/>
          </p:cNvCxnSpPr>
          <p:nvPr/>
        </p:nvCxnSpPr>
        <p:spPr>
          <a:xfrm flipH="1">
            <a:off x="2739238" y="4271636"/>
            <a:ext cx="859054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5451E1-6BE0-2D4E-ADBC-C3B23FB1A2E1}"/>
              </a:ext>
            </a:extLst>
          </p:cNvPr>
          <p:cNvCxnSpPr>
            <a:cxnSpLocks/>
          </p:cNvCxnSpPr>
          <p:nvPr/>
        </p:nvCxnSpPr>
        <p:spPr>
          <a:xfrm flipH="1">
            <a:off x="626253" y="4282394"/>
            <a:ext cx="859054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BE2F7F-0F9D-1C4C-98DF-ED622AB813FF}"/>
              </a:ext>
            </a:extLst>
          </p:cNvPr>
          <p:cNvCxnSpPr>
            <a:cxnSpLocks/>
          </p:cNvCxnSpPr>
          <p:nvPr/>
        </p:nvCxnSpPr>
        <p:spPr>
          <a:xfrm>
            <a:off x="4343228" y="4282394"/>
            <a:ext cx="86627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1115731-2BE1-3640-BD3F-17A9EA5DEA68}"/>
              </a:ext>
            </a:extLst>
          </p:cNvPr>
          <p:cNvSpPr txBox="1"/>
          <p:nvPr/>
        </p:nvSpPr>
        <p:spPr>
          <a:xfrm>
            <a:off x="1735824" y="4271910"/>
            <a:ext cx="1003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p/ion beam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9FD975-4B16-044F-8041-DB522CBD8583}"/>
              </a:ext>
            </a:extLst>
          </p:cNvPr>
          <p:cNvSpPr txBox="1"/>
          <p:nvPr/>
        </p:nvSpPr>
        <p:spPr>
          <a:xfrm>
            <a:off x="2824794" y="3992212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9A0784-5FB1-F340-BB33-E8600A620084}"/>
                  </a:ext>
                </a:extLst>
              </p:cNvPr>
              <p:cNvSpPr txBox="1"/>
              <p:nvPr/>
            </p:nvSpPr>
            <p:spPr>
              <a:xfrm>
                <a:off x="0" y="499638"/>
                <a:ext cx="9129422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Experimental Equipment fully integrated in IR spans +/- ~40 m</a:t>
                </a:r>
              </a:p>
              <a:p>
                <a:pPr marL="285750" indent="-285750" algn="l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length of Central Detector impacts luminosity</a:t>
                </a:r>
              </a:p>
              <a:p>
                <a:pPr marL="285750" indent="-285750" algn="l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Distance 1</a:t>
                </a:r>
                <a:r>
                  <a:rPr lang="en-US" sz="2000" baseline="30000" dirty="0">
                    <a:solidFill>
                      <a:srgbClr val="0432FF"/>
                    </a:solidFill>
                    <a:sym typeface="Wingdings" pitchFamily="2" charset="2"/>
                  </a:rPr>
                  <a:t>st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focusing quad to IP  L*</a:t>
                </a:r>
              </a:p>
              <a:p>
                <a:r>
                  <a:rPr lang="en-US" sz="2000" dirty="0"/>
                  <a:t>Beam elements / magnet structures limit central detector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</a:rPr>
                  <a:t>Main detector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>
                    <a:solidFill>
                      <a:srgbClr val="0432FF"/>
                    </a:solidFill>
                  </a:rPr>
                  <a:t> 4.5m (-4.5/+5m) (&amp; IR-instrumentation needs to be before Crabs)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 </a:t>
                </a:r>
                <a:r>
                  <a:rPr lang="en-US" sz="2000" dirty="0">
                    <a:solidFill>
                      <a:srgbClr val="0432FF"/>
                    </a:solidFill>
                  </a:rPr>
                  <a:t>Space requirement for dedicated muon detectors?</a:t>
                </a:r>
              </a:p>
              <a:p>
                <a:r>
                  <a:rPr lang="en-US" sz="2000" dirty="0"/>
                  <a:t>Synchrotron fan, crossing angle determine angular acceptance for main detector </a:t>
                </a:r>
              </a:p>
              <a:p>
                <a:r>
                  <a:rPr lang="en-US" sz="2000" dirty="0"/>
                  <a:t>and beam-line / IR instrumentation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 IR instrumentation angular range to ~ 1.5</a:t>
                </a:r>
                <a:r>
                  <a:rPr lang="en-US" sz="2000" baseline="30000" dirty="0">
                    <a:solidFill>
                      <a:srgbClr val="0432FF"/>
                    </a:solidFill>
                    <a:sym typeface="Wingdings" pitchFamily="2" charset="2"/>
                  </a:rPr>
                  <a:t>o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 Main detector instrumentation to |</a:t>
                </a:r>
                <a:r>
                  <a:rPr lang="en-US" sz="2000" dirty="0">
                    <a:solidFill>
                      <a:srgbClr val="0432FF"/>
                    </a:solidFill>
                    <a:latin typeface="Symbol" pitchFamily="2" charset="2"/>
                    <a:sym typeface="Wingdings" pitchFamily="2" charset="2"/>
                  </a:rPr>
                  <a:t>h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| ~ 3.5 – 4.0</a:t>
                </a:r>
              </a:p>
              <a:p>
                <a:pPr algn="l">
                  <a:buClr>
                    <a:srgbClr val="0432FF"/>
                  </a:buClr>
                </a:pPr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9A0784-5FB1-F340-BB33-E8600A620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638"/>
                <a:ext cx="9129422" cy="3477875"/>
              </a:xfrm>
              <a:prstGeom prst="rect">
                <a:avLst/>
              </a:prstGeom>
              <a:blipFill>
                <a:blip r:embed="rId2"/>
                <a:stretch>
                  <a:fillRect l="-55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5B8D0B2-5C3B-D449-B771-5CA7500AB397}"/>
              </a:ext>
            </a:extLst>
          </p:cNvPr>
          <p:cNvSpPr txBox="1"/>
          <p:nvPr/>
        </p:nvSpPr>
        <p:spPr>
          <a:xfrm>
            <a:off x="4142296" y="5692911"/>
            <a:ext cx="1155866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GPDs/DVCS, tagging, diffraction</a:t>
            </a:r>
          </a:p>
          <a:p>
            <a:r>
              <a:rPr lang="en-US" sz="1200" dirty="0"/>
              <a:t>high/medium 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475B-91FF-8945-A026-26BF60E2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736E-8E4E-7143-947D-A8CB2443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Working Group Activities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CF1E4-F476-E345-9177-4922E642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88C3E-BD5B-E445-A619-EEC3310B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Giornata nazionale EIC-NET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81BDC-1C74-AD48-9175-E2225A9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19FE4-0C4C-4F4A-BE85-895706F09812}"/>
              </a:ext>
            </a:extLst>
          </p:cNvPr>
          <p:cNvSpPr txBox="1"/>
          <p:nvPr/>
        </p:nvSpPr>
        <p:spPr>
          <a:xfrm>
            <a:off x="88952" y="597264"/>
            <a:ext cx="8872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Discuss detailed aims and needs with Physics Working  Group conveners</a:t>
            </a:r>
          </a:p>
          <a:p>
            <a:pPr algn="ctr"/>
            <a:r>
              <a:rPr lang="en-US" sz="2000" i="1" dirty="0">
                <a:sym typeface="Wingdings" pitchFamily="2" charset="2"/>
              </a:rPr>
              <a:t>“</a:t>
            </a:r>
            <a:r>
              <a:rPr lang="en-US" sz="2000" i="1" dirty="0"/>
              <a:t>Have you identified key physics aims that conflict with </a:t>
            </a:r>
          </a:p>
          <a:p>
            <a:pPr algn="ctr"/>
            <a:r>
              <a:rPr lang="en-US" sz="2000" i="1" dirty="0"/>
              <a:t>the current baseline /schematic detector and IR design?”</a:t>
            </a:r>
          </a:p>
          <a:p>
            <a:endParaRPr lang="en-US" sz="2000" dirty="0">
              <a:solidFill>
                <a:srgbClr val="C00000"/>
              </a:solidFill>
              <a:sym typeface="Wingdings" pitchFamily="2" charset="2"/>
            </a:endParaRP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ym typeface="Wingdings" pitchFamily="2" charset="2"/>
              </a:rPr>
              <a:t>Discuss with Detector Working Group conveners</a:t>
            </a:r>
          </a:p>
          <a:p>
            <a:pPr algn="ctr"/>
            <a:r>
              <a:rPr lang="en-US" sz="2000" i="1" dirty="0">
                <a:sym typeface="Wingdings" pitchFamily="2" charset="2"/>
              </a:rPr>
              <a:t>“</a:t>
            </a:r>
            <a:r>
              <a:rPr lang="en-GB" sz="2000" i="1" dirty="0">
                <a:sym typeface="Wingdings" pitchFamily="2" charset="2"/>
              </a:rPr>
              <a:t>Assuming</a:t>
            </a:r>
            <a:r>
              <a:rPr lang="en-GB" sz="2000" i="1" dirty="0"/>
              <a:t> we have two detectors, how you could build in complementarity </a:t>
            </a:r>
          </a:p>
          <a:p>
            <a:pPr algn="ctr"/>
            <a:r>
              <a:rPr lang="en-GB" sz="2000" i="1" dirty="0"/>
              <a:t>within the overall constraints imposed by the accelerator </a:t>
            </a:r>
          </a:p>
          <a:p>
            <a:pPr algn="ctr"/>
            <a:r>
              <a:rPr lang="en-GB" sz="2000" i="1" dirty="0"/>
              <a:t>and associated considerations?”</a:t>
            </a:r>
          </a:p>
          <a:p>
            <a:pPr algn="ctr"/>
            <a:endParaRPr lang="en-GB" sz="12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r>
              <a:rPr lang="en-GB" sz="2000" dirty="0">
                <a:sym typeface="Wingdings" pitchFamily="2" charset="2"/>
              </a:rPr>
              <a:t>Many subsidiary questions</a:t>
            </a:r>
          </a:p>
          <a:p>
            <a:pPr algn="ctr"/>
            <a:endParaRPr lang="en-GB" sz="12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r>
              <a:rPr lang="en-GB" sz="2000" dirty="0">
                <a:solidFill>
                  <a:srgbClr val="0432FF"/>
                </a:solidFill>
                <a:sym typeface="Wingdings" pitchFamily="2" charset="2"/>
              </a:rPr>
              <a:t>… no compelling argument (yet) for a second detector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  <a:sym typeface="Wingdings" pitchFamily="2" charset="2"/>
              </a:rPr>
              <a:t>with specialised / limited physics focus. </a:t>
            </a:r>
          </a:p>
          <a:p>
            <a:pPr algn="ctr"/>
            <a:r>
              <a:rPr lang="en-GB" sz="2000" b="1" dirty="0">
                <a:solidFill>
                  <a:srgbClr val="0432FF"/>
                </a:solidFill>
                <a:sym typeface="Wingdings" pitchFamily="2" charset="2"/>
              </a:rPr>
              <a:t> Working assumption is two complementary GPDs </a:t>
            </a:r>
            <a:endParaRPr lang="en-US" sz="2000" b="1" dirty="0">
              <a:solidFill>
                <a:srgbClr val="0432FF"/>
              </a:solidFill>
              <a:sym typeface="Wingdings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F191D-1940-0A4C-AEF8-4091B0AB56CC}"/>
              </a:ext>
            </a:extLst>
          </p:cNvPr>
          <p:cNvSpPr txBox="1"/>
          <p:nvPr/>
        </p:nvSpPr>
        <p:spPr>
          <a:xfrm>
            <a:off x="0" y="4772095"/>
            <a:ext cx="488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Advantage:</a:t>
            </a:r>
          </a:p>
          <a:p>
            <a:r>
              <a:rPr lang="en-US" sz="2000" dirty="0"/>
              <a:t>one device for all physics, better back-</a:t>
            </a:r>
          </a:p>
          <a:p>
            <a:r>
              <a:rPr lang="en-US" sz="2000" dirty="0"/>
              <a:t>ground rejection and systematic control</a:t>
            </a:r>
          </a:p>
          <a:p>
            <a:r>
              <a:rPr lang="en-US" sz="2000" dirty="0"/>
              <a:t>Lifetime = Facility lifetime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63B24-7100-2249-A4E3-94B680BE3825}"/>
              </a:ext>
            </a:extLst>
          </p:cNvPr>
          <p:cNvSpPr txBox="1"/>
          <p:nvPr/>
        </p:nvSpPr>
        <p:spPr>
          <a:xfrm>
            <a:off x="4572000" y="478464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Disadvantage:</a:t>
            </a:r>
          </a:p>
          <a:p>
            <a:r>
              <a:rPr lang="en-US" sz="2000" dirty="0"/>
              <a:t>More challenging to design</a:t>
            </a:r>
          </a:p>
        </p:txBody>
      </p:sp>
    </p:spTree>
    <p:extLst>
      <p:ext uri="{BB962C8B-B14F-4D97-AF65-F5344CB8AC3E}">
        <p14:creationId xmlns:p14="http://schemas.microsoft.com/office/powerpoint/2010/main" val="40796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2932</Words>
  <Application>Microsoft Macintosh PowerPoint</Application>
  <PresentationFormat>On-screen Show (4:3)</PresentationFormat>
  <Paragraphs>502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PingFangSC-Regular</vt:lpstr>
      <vt:lpstr>Arial</vt:lpstr>
      <vt:lpstr>Calibri</vt:lpstr>
      <vt:lpstr>Cambria Math</vt:lpstr>
      <vt:lpstr>Comic Sans MS</vt:lpstr>
      <vt:lpstr>Corbel</vt:lpstr>
      <vt:lpstr>Courier New</vt:lpstr>
      <vt:lpstr>Symbol</vt:lpstr>
      <vt:lpstr>Times New Roman</vt:lpstr>
      <vt:lpstr>Trebuchet MS</vt:lpstr>
      <vt:lpstr>Wingdings</vt:lpstr>
      <vt:lpstr>Office Theme</vt:lpstr>
      <vt:lpstr>Equation</vt:lpstr>
      <vt:lpstr>Complementary   Detectors at EIC </vt:lpstr>
      <vt:lpstr>What is needed experimentally?         </vt:lpstr>
      <vt:lpstr>EIC General Purpose Detector: Concept</vt:lpstr>
      <vt:lpstr>EIC Experimental Equipment</vt:lpstr>
      <vt:lpstr>Background</vt:lpstr>
      <vt:lpstr>What do we want from “Complementarity”</vt:lpstr>
      <vt:lpstr>What do we want from “Complementarity”</vt:lpstr>
      <vt:lpstr>There are Boundary Conditions</vt:lpstr>
      <vt:lpstr>Complementary Working Group Activities</vt:lpstr>
      <vt:lpstr>Some`Bold’ Summary Statements: Common features of two detectors</vt:lpstr>
      <vt:lpstr>Some`Bold’ Summary Statements: Opportunities for Complementarity </vt:lpstr>
      <vt:lpstr>Complementarity through Technology Choices</vt:lpstr>
      <vt:lpstr>Example Complementarity through Detector Technology Choices: Tracking Region</vt:lpstr>
      <vt:lpstr>Detector Solenoid Bore and Barrel Detector Space Needs</vt:lpstr>
      <vt:lpstr>More In-built Complementarity </vt:lpstr>
      <vt:lpstr>Detector Planning</vt:lpstr>
      <vt:lpstr>PowerPoint Presentation</vt:lpstr>
      <vt:lpstr>2nd IR Flowchart</vt:lpstr>
      <vt:lpstr>Summary</vt:lpstr>
      <vt:lpstr>PowerPoint Presentation</vt:lpstr>
      <vt:lpstr>Luminosity vs. Detector Space</vt:lpstr>
      <vt:lpstr>Boundary Conditions</vt:lpstr>
      <vt:lpstr>What is important to define Complementarity</vt:lpstr>
      <vt:lpstr>Example Opportunity for Physics Complementarity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Complementary   Detectors at EIC  What we plan to  integrate into the YR</dc:title>
  <dc:creator>Elke-Caroline Aschenauer</dc:creator>
  <cp:lastModifiedBy>Elke-Caroline Aschenauer</cp:lastModifiedBy>
  <cp:revision>32</cp:revision>
  <dcterms:created xsi:type="dcterms:W3CDTF">2020-11-20T04:18:37Z</dcterms:created>
  <dcterms:modified xsi:type="dcterms:W3CDTF">2020-12-03T14:55:58Z</dcterms:modified>
</cp:coreProperties>
</file>