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71" r:id="rId2"/>
    <p:sldId id="551" r:id="rId3"/>
    <p:sldId id="553" r:id="rId4"/>
    <p:sldId id="1085" r:id="rId5"/>
    <p:sldId id="1082" r:id="rId6"/>
    <p:sldId id="552" r:id="rId7"/>
    <p:sldId id="557" r:id="rId8"/>
    <p:sldId id="570" r:id="rId9"/>
    <p:sldId id="561" r:id="rId10"/>
    <p:sldId id="566" r:id="rId11"/>
    <p:sldId id="565" r:id="rId12"/>
    <p:sldId id="568" r:id="rId13"/>
    <p:sldId id="554" r:id="rId14"/>
    <p:sldId id="1081" r:id="rId15"/>
    <p:sldId id="108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itte" initials="b" lastIdx="4" clrIdx="0"/>
  <p:cmAuthor id="2" name="Ralph Assman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11893"/>
    <a:srgbClr val="008000"/>
    <a:srgbClr val="3F6EC3"/>
    <a:srgbClr val="4472C4"/>
    <a:srgbClr val="D9D9D9"/>
    <a:srgbClr val="666666"/>
    <a:srgbClr val="7793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p:restoredTop sz="95897"/>
  </p:normalViewPr>
  <p:slideViewPr>
    <p:cSldViewPr snapToGrid="0" snapToObjects="1">
      <p:cViewPr varScale="1">
        <p:scale>
          <a:sx n="147" d="100"/>
          <a:sy n="147" d="100"/>
        </p:scale>
        <p:origin x="208" y="272"/>
      </p:cViewPr>
      <p:guideLst>
        <p:guide orient="horz" pos="1620"/>
        <p:guide pos="2880"/>
      </p:guideLst>
    </p:cSldViewPr>
  </p:slideViewPr>
  <p:notesTextViewPr>
    <p:cViewPr>
      <p:scale>
        <a:sx n="100" d="100"/>
        <a:sy n="100" d="100"/>
      </p:scale>
      <p:origin x="0" y="0"/>
    </p:cViewPr>
  </p:notesTextViewPr>
  <p:sorterViewPr>
    <p:cViewPr>
      <p:scale>
        <a:sx n="107" d="100"/>
        <a:sy n="10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DBF9CC-A14B-C246-8F40-C21674D66846}" type="datetimeFigureOut">
              <a:rPr lang="en-US" smtClean="0"/>
              <a:t>9/19/21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092FE8-72BF-934B-8FE4-E76D1FB9168F}" type="slidenum">
              <a:rPr lang="en-US" smtClean="0"/>
              <a:t>‹#›</a:t>
            </a:fld>
            <a:endParaRPr lang="en-US"/>
          </a:p>
        </p:txBody>
      </p:sp>
    </p:spTree>
    <p:extLst>
      <p:ext uri="{BB962C8B-B14F-4D97-AF65-F5344CB8AC3E}">
        <p14:creationId xmlns:p14="http://schemas.microsoft.com/office/powerpoint/2010/main" val="1725814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75E36-B6FA-B943-8D82-4A452DDF1B8F}" type="datetimeFigureOut">
              <a:rPr lang="en-US" smtClean="0"/>
              <a:t>9/19/21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A8120-C5C1-0A4A-BA79-3A7AF9275DF4}" type="slidenum">
              <a:rPr lang="en-US" smtClean="0"/>
              <a:t>‹#›</a:t>
            </a:fld>
            <a:endParaRPr lang="en-US"/>
          </a:p>
        </p:txBody>
      </p:sp>
    </p:spTree>
    <p:extLst>
      <p:ext uri="{BB962C8B-B14F-4D97-AF65-F5344CB8AC3E}">
        <p14:creationId xmlns:p14="http://schemas.microsoft.com/office/powerpoint/2010/main" val="1822358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2</a:t>
            </a:fld>
            <a:endParaRPr lang="en-US"/>
          </a:p>
        </p:txBody>
      </p:sp>
    </p:spTree>
    <p:extLst>
      <p:ext uri="{BB962C8B-B14F-4D97-AF65-F5344CB8AC3E}">
        <p14:creationId xmlns:p14="http://schemas.microsoft.com/office/powerpoint/2010/main" val="72091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11</a:t>
            </a:fld>
            <a:endParaRPr lang="en-US"/>
          </a:p>
        </p:txBody>
      </p:sp>
    </p:spTree>
    <p:extLst>
      <p:ext uri="{BB962C8B-B14F-4D97-AF65-F5344CB8AC3E}">
        <p14:creationId xmlns:p14="http://schemas.microsoft.com/office/powerpoint/2010/main" val="44430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12</a:t>
            </a:fld>
            <a:endParaRPr lang="en-US"/>
          </a:p>
        </p:txBody>
      </p:sp>
    </p:spTree>
    <p:extLst>
      <p:ext uri="{BB962C8B-B14F-4D97-AF65-F5344CB8AC3E}">
        <p14:creationId xmlns:p14="http://schemas.microsoft.com/office/powerpoint/2010/main" val="174287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13</a:t>
            </a:fld>
            <a:endParaRPr lang="en-US"/>
          </a:p>
        </p:txBody>
      </p:sp>
    </p:spTree>
    <p:extLst>
      <p:ext uri="{BB962C8B-B14F-4D97-AF65-F5344CB8AC3E}">
        <p14:creationId xmlns:p14="http://schemas.microsoft.com/office/powerpoint/2010/main" val="242813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14</a:t>
            </a:fld>
            <a:endParaRPr lang="en-US"/>
          </a:p>
        </p:txBody>
      </p:sp>
    </p:spTree>
    <p:extLst>
      <p:ext uri="{BB962C8B-B14F-4D97-AF65-F5344CB8AC3E}">
        <p14:creationId xmlns:p14="http://schemas.microsoft.com/office/powerpoint/2010/main" val="304124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15</a:t>
            </a:fld>
            <a:endParaRPr lang="en-US"/>
          </a:p>
        </p:txBody>
      </p:sp>
    </p:spTree>
    <p:extLst>
      <p:ext uri="{BB962C8B-B14F-4D97-AF65-F5344CB8AC3E}">
        <p14:creationId xmlns:p14="http://schemas.microsoft.com/office/powerpoint/2010/main" val="101098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3</a:t>
            </a:fld>
            <a:endParaRPr lang="en-US"/>
          </a:p>
        </p:txBody>
      </p:sp>
    </p:spTree>
    <p:extLst>
      <p:ext uri="{BB962C8B-B14F-4D97-AF65-F5344CB8AC3E}">
        <p14:creationId xmlns:p14="http://schemas.microsoft.com/office/powerpoint/2010/main" val="4857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4</a:t>
            </a:fld>
            <a:endParaRPr lang="en-US"/>
          </a:p>
        </p:txBody>
      </p:sp>
    </p:spTree>
    <p:extLst>
      <p:ext uri="{BB962C8B-B14F-4D97-AF65-F5344CB8AC3E}">
        <p14:creationId xmlns:p14="http://schemas.microsoft.com/office/powerpoint/2010/main" val="122645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5</a:t>
            </a:fld>
            <a:endParaRPr lang="en-US"/>
          </a:p>
        </p:txBody>
      </p:sp>
    </p:spTree>
    <p:extLst>
      <p:ext uri="{BB962C8B-B14F-4D97-AF65-F5344CB8AC3E}">
        <p14:creationId xmlns:p14="http://schemas.microsoft.com/office/powerpoint/2010/main" val="397136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6</a:t>
            </a:fld>
            <a:endParaRPr lang="en-US"/>
          </a:p>
        </p:txBody>
      </p:sp>
    </p:spTree>
    <p:extLst>
      <p:ext uri="{BB962C8B-B14F-4D97-AF65-F5344CB8AC3E}">
        <p14:creationId xmlns:p14="http://schemas.microsoft.com/office/powerpoint/2010/main" val="185627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7</a:t>
            </a:fld>
            <a:endParaRPr lang="en-US"/>
          </a:p>
        </p:txBody>
      </p:sp>
    </p:spTree>
    <p:extLst>
      <p:ext uri="{BB962C8B-B14F-4D97-AF65-F5344CB8AC3E}">
        <p14:creationId xmlns:p14="http://schemas.microsoft.com/office/powerpoint/2010/main" val="386323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8</a:t>
            </a:fld>
            <a:endParaRPr lang="en-US"/>
          </a:p>
        </p:txBody>
      </p:sp>
    </p:spTree>
    <p:extLst>
      <p:ext uri="{BB962C8B-B14F-4D97-AF65-F5344CB8AC3E}">
        <p14:creationId xmlns:p14="http://schemas.microsoft.com/office/powerpoint/2010/main" val="412321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9</a:t>
            </a:fld>
            <a:endParaRPr lang="en-US"/>
          </a:p>
        </p:txBody>
      </p:sp>
    </p:spTree>
    <p:extLst>
      <p:ext uri="{BB962C8B-B14F-4D97-AF65-F5344CB8AC3E}">
        <p14:creationId xmlns:p14="http://schemas.microsoft.com/office/powerpoint/2010/main" val="158999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a:p>
            <a:endParaRPr lang="en-CH" dirty="0"/>
          </a:p>
        </p:txBody>
      </p:sp>
      <p:sp>
        <p:nvSpPr>
          <p:cNvPr id="4" name="Slide Number Placeholder 3"/>
          <p:cNvSpPr>
            <a:spLocks noGrp="1"/>
          </p:cNvSpPr>
          <p:nvPr>
            <p:ph type="sldNum" sz="quarter" idx="5"/>
          </p:nvPr>
        </p:nvSpPr>
        <p:spPr/>
        <p:txBody>
          <a:bodyPr/>
          <a:lstStyle/>
          <a:p>
            <a:fld id="{4AFA8120-C5C1-0A4A-BA79-3A7AF9275DF4}" type="slidenum">
              <a:rPr lang="en-US" smtClean="0"/>
              <a:t>10</a:t>
            </a:fld>
            <a:endParaRPr lang="en-US"/>
          </a:p>
        </p:txBody>
      </p:sp>
    </p:spTree>
    <p:extLst>
      <p:ext uri="{BB962C8B-B14F-4D97-AF65-F5344CB8AC3E}">
        <p14:creationId xmlns:p14="http://schemas.microsoft.com/office/powerpoint/2010/main" val="30336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de-D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F1D2B6E1-6D60-6340-B256-F3FA2DFB8DAF}" type="datetime1">
              <a:rPr lang="de-CH" smtClean="0"/>
              <a:t>19.09.21</a:t>
            </a:fld>
            <a:endParaRPr lang="en-US"/>
          </a:p>
        </p:txBody>
      </p:sp>
      <p:sp>
        <p:nvSpPr>
          <p:cNvPr id="6" name="Slide Number Placeholder 5"/>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255095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C30917CF-E6A3-E74B-A5D2-EF46E6C6BF4E}" type="datetime1">
              <a:rPr lang="de-CH" smtClean="0"/>
              <a:t>19.09.21</a:t>
            </a:fld>
            <a:endParaRPr lang="en-US"/>
          </a:p>
        </p:txBody>
      </p:sp>
      <p:sp>
        <p:nvSpPr>
          <p:cNvPr id="5" name="Footer Placeholder 4"/>
          <p:cNvSpPr>
            <a:spLocks noGrp="1"/>
          </p:cNvSpPr>
          <p:nvPr>
            <p:ph type="ftr" sz="quarter" idx="11"/>
          </p:nvPr>
        </p:nvSpPr>
        <p:spPr>
          <a:xfrm>
            <a:off x="457200" y="4767263"/>
            <a:ext cx="8229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97261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de-DE"/>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5DF81877-D7AD-F141-9150-2ECA39BA3144}" type="datetime1">
              <a:rPr lang="de-CH" smtClean="0"/>
              <a:t>19.09.21</a:t>
            </a:fld>
            <a:endParaRPr lang="en-US"/>
          </a:p>
        </p:txBody>
      </p:sp>
      <p:sp>
        <p:nvSpPr>
          <p:cNvPr id="5" name="Footer Placeholder 4"/>
          <p:cNvSpPr>
            <a:spLocks noGrp="1"/>
          </p:cNvSpPr>
          <p:nvPr>
            <p:ph type="ftr" sz="quarter" idx="11"/>
          </p:nvPr>
        </p:nvSpPr>
        <p:spPr>
          <a:xfrm>
            <a:off x="457200" y="4767263"/>
            <a:ext cx="8229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109177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19"/>
            <a:ext cx="8229600" cy="594121"/>
          </a:xfrm>
        </p:spPr>
        <p:txBody>
          <a:bodyPr/>
          <a:lstStyle>
            <a:lvl1pPr>
              <a:defRPr b="1">
                <a:solidFill>
                  <a:srgbClr val="0432FF"/>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457200" y="956310"/>
            <a:ext cx="8229600" cy="3569969"/>
          </a:xfrm>
        </p:spPr>
        <p:txBody>
          <a:bodyPr>
            <a:normAutofit/>
          </a:bodyPr>
          <a:lstStyle>
            <a:lvl1pPr>
              <a:defRPr sz="2800"/>
            </a:lvl1pPr>
            <a:lvl2pPr>
              <a:defRPr sz="2400">
                <a:solidFill>
                  <a:srgbClr val="0432FF"/>
                </a:solidFill>
              </a:defRPr>
            </a:lvl2pPr>
            <a:lvl3pPr>
              <a:defRPr sz="2000"/>
            </a:lvl3pPr>
            <a:lvl4pPr>
              <a:defRPr sz="1800"/>
            </a:lvl4pPr>
            <a:lvl5pPr>
              <a:defRPr sz="1800"/>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10"/>
          </p:nvPr>
        </p:nvSpPr>
        <p:spPr/>
        <p:txBody>
          <a:bodyPr/>
          <a:lstStyle/>
          <a:p>
            <a:fld id="{D64A4155-E974-8D49-96F5-5B14D139A614}" type="datetime1">
              <a:rPr lang="de-CH" smtClean="0"/>
              <a:t>19.09.21</a:t>
            </a:fld>
            <a:endParaRPr lang="en-US"/>
          </a:p>
        </p:txBody>
      </p:sp>
      <p:sp>
        <p:nvSpPr>
          <p:cNvPr id="6" name="Slide Number Placeholder 5"/>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93786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de-D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67E5BDB0-9365-C04A-AB3D-22D35FAF6771}" type="datetime1">
              <a:rPr lang="de-CH" smtClean="0"/>
              <a:t>19.09.21</a:t>
            </a:fld>
            <a:endParaRPr lang="en-US"/>
          </a:p>
        </p:txBody>
      </p:sp>
      <p:sp>
        <p:nvSpPr>
          <p:cNvPr id="6" name="Slide Number Placeholder 5"/>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47757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432FF"/>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491FE119-B80E-5D43-870C-31D7FFB498EA}" type="datetime1">
              <a:rPr lang="de-CH" smtClean="0"/>
              <a:t>19.09.21</a:t>
            </a:fld>
            <a:endParaRPr lang="en-US"/>
          </a:p>
        </p:txBody>
      </p:sp>
      <p:sp>
        <p:nvSpPr>
          <p:cNvPr id="7" name="Slide Number Placeholder 6"/>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165971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826E8EBF-BEA3-EB49-ABF8-04EAEA81DAEA}" type="datetime1">
              <a:rPr lang="de-CH" smtClean="0"/>
              <a:t>19.09.21</a:t>
            </a:fld>
            <a:endParaRPr lang="en-US"/>
          </a:p>
        </p:txBody>
      </p:sp>
      <p:sp>
        <p:nvSpPr>
          <p:cNvPr id="9" name="Slide Number Placeholder 8"/>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4861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199B4C69-BCC1-114B-A01C-83A5BD54FBCB}" type="datetime1">
              <a:rPr lang="de-CH" smtClean="0"/>
              <a:t>19.09.21</a:t>
            </a:fld>
            <a:endParaRPr lang="en-US"/>
          </a:p>
        </p:txBody>
      </p:sp>
      <p:sp>
        <p:nvSpPr>
          <p:cNvPr id="5" name="Slide Number Placeholder 4"/>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15755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7692B-9257-E943-9496-03096511D9D1}" type="datetime1">
              <a:rPr lang="de-CH" smtClean="0"/>
              <a:t>19.09.21</a:t>
            </a:fld>
            <a:endParaRPr lang="en-US"/>
          </a:p>
        </p:txBody>
      </p:sp>
      <p:sp>
        <p:nvSpPr>
          <p:cNvPr id="4" name="Slide Number Placeholder 3"/>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102352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de-D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5C29A87A-D37D-4A4F-82E5-BAED2DD6F384}" type="datetime1">
              <a:rPr lang="de-CH" smtClean="0"/>
              <a:t>19.09.21</a:t>
            </a:fld>
            <a:endParaRPr lang="en-US"/>
          </a:p>
        </p:txBody>
      </p:sp>
      <p:sp>
        <p:nvSpPr>
          <p:cNvPr id="6" name="Footer Placeholder 5"/>
          <p:cNvSpPr>
            <a:spLocks noGrp="1"/>
          </p:cNvSpPr>
          <p:nvPr>
            <p:ph type="ftr" sz="quarter" idx="11"/>
          </p:nvPr>
        </p:nvSpPr>
        <p:spPr>
          <a:xfrm>
            <a:off x="457200" y="4767263"/>
            <a:ext cx="8229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34241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de-D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36EA1C4A-ACFF-1C41-9500-03B9382F2B3F}" type="datetime1">
              <a:rPr lang="de-CH" smtClean="0"/>
              <a:t>19.09.21</a:t>
            </a:fld>
            <a:endParaRPr lang="en-US"/>
          </a:p>
        </p:txBody>
      </p:sp>
      <p:sp>
        <p:nvSpPr>
          <p:cNvPr id="6" name="Footer Placeholder 5"/>
          <p:cNvSpPr>
            <a:spLocks noGrp="1"/>
          </p:cNvSpPr>
          <p:nvPr>
            <p:ph type="ftr" sz="quarter" idx="11"/>
          </p:nvPr>
        </p:nvSpPr>
        <p:spPr>
          <a:xfrm>
            <a:off x="457200" y="4767263"/>
            <a:ext cx="8229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7C5F25-5D95-1C4F-BEBE-03B36B62BFA1}" type="slidenum">
              <a:rPr lang="en-US" smtClean="0"/>
              <a:t>‹#›</a:t>
            </a:fld>
            <a:endParaRPr lang="en-US"/>
          </a:p>
        </p:txBody>
      </p:sp>
    </p:spTree>
    <p:extLst>
      <p:ext uri="{BB962C8B-B14F-4D97-AF65-F5344CB8AC3E}">
        <p14:creationId xmlns:p14="http://schemas.microsoft.com/office/powerpoint/2010/main" val="2269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510301"/>
          </a:xfrm>
          <a:prstGeom prst="rect">
            <a:avLst/>
          </a:prstGeom>
        </p:spPr>
        <p:txBody>
          <a:bodyPr vert="horz" lIns="91440" tIns="45720" rIns="91440" bIns="45720" rtlCol="0" anchor="ctr">
            <a:normAutofit/>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Text Placeholder 2"/>
          <p:cNvSpPr>
            <a:spLocks noGrp="1"/>
          </p:cNvSpPr>
          <p:nvPr>
            <p:ph type="body" idx="1"/>
          </p:nvPr>
        </p:nvSpPr>
        <p:spPr>
          <a:xfrm>
            <a:off x="457200" y="926306"/>
            <a:ext cx="8229600" cy="3699033"/>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2"/>
          </p:nvPr>
        </p:nvSpPr>
        <p:spPr>
          <a:xfrm>
            <a:off x="457200" y="4767263"/>
            <a:ext cx="846814"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71F292-43EF-1D46-A438-B29274F0584D}" type="datetime1">
              <a:rPr lang="de-CH" smtClean="0"/>
              <a:t>19.09.21</a:t>
            </a:fld>
            <a:endParaRPr lang="en-US"/>
          </a:p>
        </p:txBody>
      </p:sp>
      <p:sp>
        <p:nvSpPr>
          <p:cNvPr id="6" name="Slide Number Placeholder 5"/>
          <p:cNvSpPr>
            <a:spLocks noGrp="1"/>
          </p:cNvSpPr>
          <p:nvPr>
            <p:ph type="sldNum" sz="quarter" idx="4"/>
          </p:nvPr>
        </p:nvSpPr>
        <p:spPr>
          <a:xfrm>
            <a:off x="8197794" y="4767263"/>
            <a:ext cx="489005"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7C5F25-5D95-1C4F-BEBE-03B36B62BFA1}" type="slidenum">
              <a:rPr lang="en-US" smtClean="0"/>
              <a:t>‹#›</a:t>
            </a:fld>
            <a:endParaRPr lang="en-US" dirty="0"/>
          </a:p>
        </p:txBody>
      </p:sp>
    </p:spTree>
    <p:extLst>
      <p:ext uri="{BB962C8B-B14F-4D97-AF65-F5344CB8AC3E}">
        <p14:creationId xmlns:p14="http://schemas.microsoft.com/office/powerpoint/2010/main" val="288848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b="1" kern="1200">
          <a:solidFill>
            <a:srgbClr val="0432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dico.cern.ch/event/101711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indico.cern.ch/event/1041900/" TargetMode="External"/><Relationship Id="rId4" Type="http://schemas.openxmlformats.org/officeDocument/2006/relationships/hyperlink" Target="https://indico.cern.ch/event/104011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9EB8-764F-3A4C-9403-782DE19BF96E}"/>
              </a:ext>
            </a:extLst>
          </p:cNvPr>
          <p:cNvSpPr>
            <a:spLocks noGrp="1"/>
          </p:cNvSpPr>
          <p:nvPr>
            <p:ph type="ctrTitle"/>
          </p:nvPr>
        </p:nvSpPr>
        <p:spPr>
          <a:xfrm>
            <a:off x="685800" y="518161"/>
            <a:ext cx="7772400" cy="2182178"/>
          </a:xfrm>
        </p:spPr>
        <p:txBody>
          <a:bodyPr>
            <a:normAutofit/>
          </a:bodyPr>
          <a:lstStyle/>
          <a:p>
            <a:r>
              <a:rPr lang="en-GB" dirty="0"/>
              <a:t>Collider Study Case and Intermediate Steps to Particle Physics Experiments</a:t>
            </a:r>
            <a:endParaRPr lang="en-CH" dirty="0"/>
          </a:p>
        </p:txBody>
      </p:sp>
      <p:sp>
        <p:nvSpPr>
          <p:cNvPr id="3" name="Subtitle 2">
            <a:extLst>
              <a:ext uri="{FF2B5EF4-FFF2-40B4-BE49-F238E27FC236}">
                <a16:creationId xmlns:a16="http://schemas.microsoft.com/office/drawing/2014/main" id="{FB6EF80D-083F-6545-8DFC-2AEE5082B6AD}"/>
              </a:ext>
            </a:extLst>
          </p:cNvPr>
          <p:cNvSpPr>
            <a:spLocks noGrp="1"/>
          </p:cNvSpPr>
          <p:nvPr>
            <p:ph type="subTitle" idx="1"/>
          </p:nvPr>
        </p:nvSpPr>
        <p:spPr>
          <a:xfrm>
            <a:off x="999062" y="2761299"/>
            <a:ext cx="7311092" cy="1305604"/>
          </a:xfrm>
        </p:spPr>
        <p:txBody>
          <a:bodyPr>
            <a:normAutofit fontScale="85000" lnSpcReduction="10000"/>
          </a:bodyPr>
          <a:lstStyle/>
          <a:p>
            <a:r>
              <a:rPr lang="en-GB" sz="1800" dirty="0"/>
              <a:t>5</a:t>
            </a:r>
            <a:r>
              <a:rPr lang="en-GB" sz="1800" baseline="30000" dirty="0"/>
              <a:t>th</a:t>
            </a:r>
            <a:r>
              <a:rPr lang="en-GB" sz="1800" dirty="0"/>
              <a:t> European Advanced Accelerator Concepts Workshop, </a:t>
            </a:r>
          </a:p>
          <a:p>
            <a:r>
              <a:rPr lang="en-GB" sz="1800" dirty="0"/>
              <a:t>20 – 23 September 2021, Italy, Frascati and the World</a:t>
            </a:r>
          </a:p>
          <a:p>
            <a:endParaRPr lang="en-GB" sz="1800" dirty="0"/>
          </a:p>
          <a:p>
            <a:r>
              <a:rPr lang="en-US" sz="1800" dirty="0"/>
              <a:t>Edda Gschwendtner, Ralph </a:t>
            </a:r>
            <a:r>
              <a:rPr lang="en-US" sz="1800" dirty="0" err="1"/>
              <a:t>Assmann</a:t>
            </a:r>
            <a:r>
              <a:rPr lang="en-US" sz="1800" dirty="0"/>
              <a:t> </a:t>
            </a:r>
          </a:p>
          <a:p>
            <a:r>
              <a:rPr lang="en-US" sz="1800" dirty="0"/>
              <a:t>for the Expert Panel ‘High Gradient – Plasma and Laser Accelerators’</a:t>
            </a:r>
            <a:endParaRPr lang="en-DE" sz="1800"/>
          </a:p>
          <a:p>
            <a:endParaRPr lang="en-CH" sz="1800" dirty="0"/>
          </a:p>
        </p:txBody>
      </p:sp>
    </p:spTree>
    <p:extLst>
      <p:ext uri="{BB962C8B-B14F-4D97-AF65-F5344CB8AC3E}">
        <p14:creationId xmlns:p14="http://schemas.microsoft.com/office/powerpoint/2010/main" val="54274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8DAD-A246-4740-8DE0-21D5FEE4631F}"/>
              </a:ext>
            </a:extLst>
          </p:cNvPr>
          <p:cNvSpPr>
            <a:spLocks noGrp="1"/>
          </p:cNvSpPr>
          <p:nvPr>
            <p:ph type="title"/>
          </p:nvPr>
        </p:nvSpPr>
        <p:spPr>
          <a:xfrm>
            <a:off x="109268" y="183119"/>
            <a:ext cx="8925464" cy="594121"/>
          </a:xfrm>
        </p:spPr>
        <p:txBody>
          <a:bodyPr>
            <a:noAutofit/>
          </a:bodyPr>
          <a:lstStyle/>
          <a:p>
            <a:r>
              <a:rPr lang="en-CH" sz="3600" dirty="0"/>
              <a:t>Electron Bunches – Beam Dump Experiments</a:t>
            </a:r>
          </a:p>
        </p:txBody>
      </p:sp>
      <p:sp>
        <p:nvSpPr>
          <p:cNvPr id="5" name="Slide Number Placeholder 4">
            <a:extLst>
              <a:ext uri="{FF2B5EF4-FFF2-40B4-BE49-F238E27FC236}">
                <a16:creationId xmlns:a16="http://schemas.microsoft.com/office/drawing/2014/main" id="{DA62289F-60DB-7E41-90DE-32DE62562B27}"/>
              </a:ext>
            </a:extLst>
          </p:cNvPr>
          <p:cNvSpPr>
            <a:spLocks noGrp="1"/>
          </p:cNvSpPr>
          <p:nvPr>
            <p:ph type="sldNum" sz="quarter" idx="12"/>
          </p:nvPr>
        </p:nvSpPr>
        <p:spPr/>
        <p:txBody>
          <a:bodyPr/>
          <a:lstStyle/>
          <a:p>
            <a:fld id="{507C5F25-5D95-1C4F-BEBE-03B36B62BFA1}" type="slidenum">
              <a:rPr lang="en-US" smtClean="0"/>
              <a:t>10</a:t>
            </a:fld>
            <a:endParaRPr lang="en-US"/>
          </a:p>
        </p:txBody>
      </p:sp>
      <p:pic>
        <p:nvPicPr>
          <p:cNvPr id="6" name="Picture 1" descr="page6image8955440">
            <a:extLst>
              <a:ext uri="{FF2B5EF4-FFF2-40B4-BE49-F238E27FC236}">
                <a16:creationId xmlns:a16="http://schemas.microsoft.com/office/drawing/2014/main" id="{001A3E85-0018-DA47-9368-3B8621D91CB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66"/>
          <a:stretch/>
        </p:blipFill>
        <p:spPr bwMode="auto">
          <a:xfrm>
            <a:off x="109268" y="777240"/>
            <a:ext cx="4967055" cy="110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7E293F-414C-C143-9169-91591D64AF0F}"/>
              </a:ext>
            </a:extLst>
          </p:cNvPr>
          <p:cNvPicPr>
            <a:picLocks noChangeAspect="1"/>
          </p:cNvPicPr>
          <p:nvPr/>
        </p:nvPicPr>
        <p:blipFill>
          <a:blip r:embed="rId4"/>
          <a:stretch>
            <a:fillRect/>
          </a:stretch>
        </p:blipFill>
        <p:spPr>
          <a:xfrm>
            <a:off x="5076323" y="811869"/>
            <a:ext cx="3631721" cy="2141300"/>
          </a:xfrm>
          <a:prstGeom prst="rect">
            <a:avLst/>
          </a:prstGeom>
        </p:spPr>
      </p:pic>
      <p:sp>
        <p:nvSpPr>
          <p:cNvPr id="10" name="TextBox 9">
            <a:extLst>
              <a:ext uri="{FF2B5EF4-FFF2-40B4-BE49-F238E27FC236}">
                <a16:creationId xmlns:a16="http://schemas.microsoft.com/office/drawing/2014/main" id="{9D423AA9-1D5F-7242-B8AB-D64FA10B1521}"/>
              </a:ext>
            </a:extLst>
          </p:cNvPr>
          <p:cNvSpPr txBox="1"/>
          <p:nvPr/>
        </p:nvSpPr>
        <p:spPr>
          <a:xfrm>
            <a:off x="1211882" y="1848819"/>
            <a:ext cx="3691780" cy="276999"/>
          </a:xfrm>
          <a:prstGeom prst="rect">
            <a:avLst/>
          </a:prstGeom>
          <a:noFill/>
        </p:spPr>
        <p:txBody>
          <a:bodyPr wrap="none" rtlCol="0">
            <a:spAutoFit/>
          </a:bodyPr>
          <a:lstStyle/>
          <a:p>
            <a:r>
              <a:rPr lang="en-GB" sz="1200" dirty="0"/>
              <a:t>E</a:t>
            </a:r>
            <a:r>
              <a:rPr lang="en-CH" sz="1200" dirty="0"/>
              <a:t>xperimental conditions modeled on NA64 experiment. </a:t>
            </a:r>
          </a:p>
        </p:txBody>
      </p:sp>
      <p:sp>
        <p:nvSpPr>
          <p:cNvPr id="11" name="TextBox 10">
            <a:extLst>
              <a:ext uri="{FF2B5EF4-FFF2-40B4-BE49-F238E27FC236}">
                <a16:creationId xmlns:a16="http://schemas.microsoft.com/office/drawing/2014/main" id="{0D91670F-9140-D84B-9C38-7954C39BBA63}"/>
              </a:ext>
            </a:extLst>
          </p:cNvPr>
          <p:cNvSpPr txBox="1"/>
          <p:nvPr/>
        </p:nvSpPr>
        <p:spPr>
          <a:xfrm>
            <a:off x="457199" y="2306875"/>
            <a:ext cx="4535009" cy="954107"/>
          </a:xfrm>
          <a:prstGeom prst="rect">
            <a:avLst/>
          </a:prstGeom>
          <a:noFill/>
        </p:spPr>
        <p:txBody>
          <a:bodyPr wrap="square" rtlCol="0">
            <a:spAutoFit/>
          </a:bodyPr>
          <a:lstStyle/>
          <a:p>
            <a:r>
              <a:rPr lang="en-CH" sz="1400" dirty="0"/>
              <a:t>AWAKE example: </a:t>
            </a:r>
          </a:p>
          <a:p>
            <a:r>
              <a:rPr lang="en-GB" sz="1400" dirty="0"/>
              <a:t>B</a:t>
            </a:r>
            <a:r>
              <a:rPr lang="en-CH" sz="1400" dirty="0"/>
              <a:t>eam dump experiment: 50 GeV electrons, 5x10</a:t>
            </a:r>
            <a:r>
              <a:rPr lang="en-CH" sz="1400" baseline="30000" dirty="0"/>
              <a:t>9</a:t>
            </a:r>
            <a:r>
              <a:rPr lang="en-CH" sz="1400" dirty="0"/>
              <a:t> electrons, 10</a:t>
            </a:r>
            <a:r>
              <a:rPr lang="en-CH" sz="1400" baseline="30000" dirty="0"/>
              <a:t>16 </a:t>
            </a:r>
            <a:r>
              <a:rPr lang="en-CH" sz="1400" dirty="0"/>
              <a:t>electrons on target in 3 months with existing SPS cycle, </a:t>
            </a:r>
            <a:r>
              <a:rPr lang="en-GB" sz="1400" dirty="0"/>
              <a:t>e</a:t>
            </a:r>
            <a:r>
              <a:rPr lang="en-CH" sz="1400" dirty="0"/>
              <a:t>mittance O (10µm) </a:t>
            </a:r>
          </a:p>
        </p:txBody>
      </p:sp>
      <p:sp>
        <p:nvSpPr>
          <p:cNvPr id="12" name="TextBox 11">
            <a:extLst>
              <a:ext uri="{FF2B5EF4-FFF2-40B4-BE49-F238E27FC236}">
                <a16:creationId xmlns:a16="http://schemas.microsoft.com/office/drawing/2014/main" id="{32675905-25DA-B14A-9ABD-2789F04C54F3}"/>
              </a:ext>
            </a:extLst>
          </p:cNvPr>
          <p:cNvSpPr txBox="1"/>
          <p:nvPr/>
        </p:nvSpPr>
        <p:spPr>
          <a:xfrm>
            <a:off x="457199" y="3568809"/>
            <a:ext cx="8229599" cy="1077218"/>
          </a:xfrm>
          <a:prstGeom prst="rect">
            <a:avLst/>
          </a:prstGeom>
          <a:noFill/>
          <a:ln>
            <a:solidFill>
              <a:srgbClr val="FF0000"/>
            </a:solidFill>
          </a:ln>
        </p:spPr>
        <p:txBody>
          <a:bodyPr wrap="square" rtlCol="0">
            <a:spAutoFit/>
          </a:bodyPr>
          <a:lstStyle/>
          <a:p>
            <a:pPr marL="285750" indent="-285750">
              <a:buFont typeface="Wingdings" pitchFamily="2" charset="2"/>
              <a:buChar char="è"/>
            </a:pPr>
            <a:r>
              <a:rPr lang="en-CH" sz="1600" dirty="0">
                <a:sym typeface="Wingdings" pitchFamily="2" charset="2"/>
              </a:rPr>
              <a:t>Study increase of electron intensity (duty cycle, extraction mechanism, repetition rate, …) </a:t>
            </a:r>
          </a:p>
          <a:p>
            <a:pPr marL="285750" indent="-285750">
              <a:buFont typeface="Wingdings" pitchFamily="2" charset="2"/>
              <a:buChar char="è"/>
            </a:pPr>
            <a:r>
              <a:rPr lang="en-CH" sz="1600" dirty="0">
                <a:sym typeface="Wingdings" pitchFamily="2" charset="2"/>
              </a:rPr>
              <a:t>Study scalable plasma sources (proton-driven) </a:t>
            </a:r>
          </a:p>
          <a:p>
            <a:pPr marL="285750" indent="-285750">
              <a:buFont typeface="Wingdings" pitchFamily="2" charset="2"/>
              <a:buChar char="è"/>
            </a:pPr>
            <a:r>
              <a:rPr lang="en-GB" sz="1600" dirty="0">
                <a:sym typeface="Wingdings" pitchFamily="2" charset="2"/>
              </a:rPr>
              <a:t>I</a:t>
            </a:r>
            <a:r>
              <a:rPr lang="en-CH" sz="1600" dirty="0">
                <a:sym typeface="Wingdings" pitchFamily="2" charset="2"/>
              </a:rPr>
              <a:t>n general, other novel accelerator technologies should study the  possibility to provide such high energy bunched electron beams, ideally with higher intensity and rate</a:t>
            </a:r>
          </a:p>
        </p:txBody>
      </p:sp>
    </p:spTree>
    <p:extLst>
      <p:ext uri="{BB962C8B-B14F-4D97-AF65-F5344CB8AC3E}">
        <p14:creationId xmlns:p14="http://schemas.microsoft.com/office/powerpoint/2010/main" val="141559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9EB5-2B49-0045-84DD-68264D6F5E0A}"/>
              </a:ext>
            </a:extLst>
          </p:cNvPr>
          <p:cNvSpPr>
            <a:spLocks noGrp="1"/>
          </p:cNvSpPr>
          <p:nvPr>
            <p:ph type="title"/>
          </p:nvPr>
        </p:nvSpPr>
        <p:spPr>
          <a:xfrm>
            <a:off x="104274" y="225657"/>
            <a:ext cx="8608405" cy="594121"/>
          </a:xfrm>
        </p:spPr>
        <p:txBody>
          <a:bodyPr>
            <a:noAutofit/>
          </a:bodyPr>
          <a:lstStyle/>
          <a:p>
            <a:r>
              <a:rPr lang="en-CH" sz="3600" dirty="0"/>
              <a:t>Single Electrons – Fixed Target Experiments</a:t>
            </a:r>
          </a:p>
        </p:txBody>
      </p:sp>
      <p:sp>
        <p:nvSpPr>
          <p:cNvPr id="5" name="Slide Number Placeholder 4">
            <a:extLst>
              <a:ext uri="{FF2B5EF4-FFF2-40B4-BE49-F238E27FC236}">
                <a16:creationId xmlns:a16="http://schemas.microsoft.com/office/drawing/2014/main" id="{394FA037-C0A4-3A4F-A4FC-6D77A10E9135}"/>
              </a:ext>
            </a:extLst>
          </p:cNvPr>
          <p:cNvSpPr>
            <a:spLocks noGrp="1"/>
          </p:cNvSpPr>
          <p:nvPr>
            <p:ph type="sldNum" sz="quarter" idx="12"/>
          </p:nvPr>
        </p:nvSpPr>
        <p:spPr/>
        <p:txBody>
          <a:bodyPr/>
          <a:lstStyle/>
          <a:p>
            <a:fld id="{507C5F25-5D95-1C4F-BEBE-03B36B62BFA1}" type="slidenum">
              <a:rPr lang="en-US" smtClean="0"/>
              <a:t>11</a:t>
            </a:fld>
            <a:endParaRPr lang="en-US"/>
          </a:p>
        </p:txBody>
      </p:sp>
      <p:pic>
        <p:nvPicPr>
          <p:cNvPr id="7" name="Picture 6">
            <a:extLst>
              <a:ext uri="{FF2B5EF4-FFF2-40B4-BE49-F238E27FC236}">
                <a16:creationId xmlns:a16="http://schemas.microsoft.com/office/drawing/2014/main" id="{EA1F7ED8-A0EA-6C4D-BDC6-8F7ADDDE3DDA}"/>
              </a:ext>
            </a:extLst>
          </p:cNvPr>
          <p:cNvPicPr>
            <a:picLocks noChangeAspect="1"/>
          </p:cNvPicPr>
          <p:nvPr/>
        </p:nvPicPr>
        <p:blipFill>
          <a:blip r:embed="rId3"/>
          <a:stretch>
            <a:fillRect/>
          </a:stretch>
        </p:blipFill>
        <p:spPr>
          <a:xfrm>
            <a:off x="4725991" y="1179980"/>
            <a:ext cx="3799230" cy="2308763"/>
          </a:xfrm>
          <a:prstGeom prst="rect">
            <a:avLst/>
          </a:prstGeom>
        </p:spPr>
      </p:pic>
      <p:pic>
        <p:nvPicPr>
          <p:cNvPr id="10" name="Picture 9">
            <a:extLst>
              <a:ext uri="{FF2B5EF4-FFF2-40B4-BE49-F238E27FC236}">
                <a16:creationId xmlns:a16="http://schemas.microsoft.com/office/drawing/2014/main" id="{7D4A9D30-2176-3E43-903F-054EFA8026DC}"/>
              </a:ext>
            </a:extLst>
          </p:cNvPr>
          <p:cNvPicPr>
            <a:picLocks noChangeAspect="1"/>
          </p:cNvPicPr>
          <p:nvPr/>
        </p:nvPicPr>
        <p:blipFill>
          <a:blip r:embed="rId4"/>
          <a:stretch>
            <a:fillRect/>
          </a:stretch>
        </p:blipFill>
        <p:spPr>
          <a:xfrm>
            <a:off x="483079" y="1132806"/>
            <a:ext cx="3799231" cy="2532821"/>
          </a:xfrm>
          <a:prstGeom prst="rect">
            <a:avLst/>
          </a:prstGeom>
          <a:ln>
            <a:noFill/>
          </a:ln>
        </p:spPr>
      </p:pic>
      <p:sp>
        <p:nvSpPr>
          <p:cNvPr id="11" name="TextBox 10">
            <a:extLst>
              <a:ext uri="{FF2B5EF4-FFF2-40B4-BE49-F238E27FC236}">
                <a16:creationId xmlns:a16="http://schemas.microsoft.com/office/drawing/2014/main" id="{B32D630A-5D3D-AA46-8AA8-7B1E7E45575D}"/>
              </a:ext>
            </a:extLst>
          </p:cNvPr>
          <p:cNvSpPr txBox="1"/>
          <p:nvPr/>
        </p:nvSpPr>
        <p:spPr>
          <a:xfrm>
            <a:off x="267797" y="4006360"/>
            <a:ext cx="8608405" cy="584775"/>
          </a:xfrm>
          <a:prstGeom prst="rect">
            <a:avLst/>
          </a:prstGeom>
          <a:noFill/>
          <a:ln>
            <a:solidFill>
              <a:srgbClr val="FF0000"/>
            </a:solidFill>
          </a:ln>
        </p:spPr>
        <p:txBody>
          <a:bodyPr wrap="square" rtlCol="0">
            <a:spAutoFit/>
          </a:bodyPr>
          <a:lstStyle/>
          <a:p>
            <a:r>
              <a:rPr lang="en-GB" sz="1600" dirty="0"/>
              <a:t>D</a:t>
            </a:r>
            <a:r>
              <a:rPr lang="en-CH" sz="1600" dirty="0"/>
              <a:t>ielectric laser accelerator: capable of generating such beams in principle, when are we at 5-20GeV? </a:t>
            </a:r>
          </a:p>
          <a:p>
            <a:r>
              <a:rPr lang="en-CH" sz="1600" dirty="0">
                <a:sym typeface="Wingdings" pitchFamily="2" charset="2"/>
              </a:rPr>
              <a:t> Need to </a:t>
            </a:r>
            <a:r>
              <a:rPr lang="en-GB" sz="1600" dirty="0">
                <a:sym typeface="Wingdings" pitchFamily="2" charset="2"/>
              </a:rPr>
              <a:t>reach</a:t>
            </a:r>
            <a:r>
              <a:rPr lang="en-CH" sz="1600" dirty="0">
                <a:sym typeface="Wingdings" pitchFamily="2" charset="2"/>
              </a:rPr>
              <a:t> proposed particle energy – an experiment for the 2030’s ?! </a:t>
            </a:r>
            <a:endParaRPr lang="en-CH" sz="1600" dirty="0"/>
          </a:p>
        </p:txBody>
      </p:sp>
      <p:sp>
        <p:nvSpPr>
          <p:cNvPr id="12" name="Rectangle 11">
            <a:extLst>
              <a:ext uri="{FF2B5EF4-FFF2-40B4-BE49-F238E27FC236}">
                <a16:creationId xmlns:a16="http://schemas.microsoft.com/office/drawing/2014/main" id="{CCAC4FAC-691C-AE41-B871-6266C42AFED7}"/>
              </a:ext>
            </a:extLst>
          </p:cNvPr>
          <p:cNvSpPr/>
          <p:nvPr/>
        </p:nvSpPr>
        <p:spPr>
          <a:xfrm>
            <a:off x="431321" y="713598"/>
            <a:ext cx="2102820" cy="369332"/>
          </a:xfrm>
          <a:prstGeom prst="rect">
            <a:avLst/>
          </a:prstGeom>
        </p:spPr>
        <p:txBody>
          <a:bodyPr wrap="none">
            <a:spAutoFit/>
          </a:bodyPr>
          <a:lstStyle/>
          <a:p>
            <a:r>
              <a:rPr lang="en-CH" dirty="0"/>
              <a:t> </a:t>
            </a:r>
            <a:r>
              <a:rPr lang="en-CH" dirty="0">
                <a:sym typeface="Wingdings" pitchFamily="2" charset="2"/>
              </a:rPr>
              <a:t> </a:t>
            </a:r>
            <a:r>
              <a:rPr lang="en-CH" dirty="0"/>
              <a:t>Invisible Channel</a:t>
            </a:r>
          </a:p>
        </p:txBody>
      </p:sp>
      <p:sp>
        <p:nvSpPr>
          <p:cNvPr id="9" name="TextBox 8">
            <a:extLst>
              <a:ext uri="{FF2B5EF4-FFF2-40B4-BE49-F238E27FC236}">
                <a16:creationId xmlns:a16="http://schemas.microsoft.com/office/drawing/2014/main" id="{F469935D-E68B-B642-A343-D553A01C1FC3}"/>
              </a:ext>
            </a:extLst>
          </p:cNvPr>
          <p:cNvSpPr txBox="1"/>
          <p:nvPr/>
        </p:nvSpPr>
        <p:spPr>
          <a:xfrm>
            <a:off x="6294120" y="3477332"/>
            <a:ext cx="2324675" cy="230832"/>
          </a:xfrm>
          <a:prstGeom prst="rect">
            <a:avLst/>
          </a:prstGeom>
          <a:noFill/>
        </p:spPr>
        <p:txBody>
          <a:bodyPr wrap="none" rtlCol="0">
            <a:spAutoFit/>
          </a:bodyPr>
          <a:lstStyle/>
          <a:p>
            <a:r>
              <a:rPr lang="en-CH" sz="900" i="1" dirty="0"/>
              <a:t>M. Wing, talk at Townhall meeting, 30.3.2021</a:t>
            </a:r>
          </a:p>
        </p:txBody>
      </p:sp>
    </p:spTree>
    <p:extLst>
      <p:ext uri="{BB962C8B-B14F-4D97-AF65-F5344CB8AC3E}">
        <p14:creationId xmlns:p14="http://schemas.microsoft.com/office/powerpoint/2010/main" val="236046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255A-0817-7A46-8ADB-E596CE2A72B0}"/>
              </a:ext>
            </a:extLst>
          </p:cNvPr>
          <p:cNvSpPr>
            <a:spLocks noGrp="1"/>
          </p:cNvSpPr>
          <p:nvPr>
            <p:ph type="title"/>
          </p:nvPr>
        </p:nvSpPr>
        <p:spPr/>
        <p:txBody>
          <a:bodyPr>
            <a:normAutofit fontScale="90000"/>
          </a:bodyPr>
          <a:lstStyle/>
          <a:p>
            <a:r>
              <a:rPr lang="en-CH" dirty="0"/>
              <a:t>Other Applications </a:t>
            </a:r>
          </a:p>
        </p:txBody>
      </p:sp>
      <p:sp>
        <p:nvSpPr>
          <p:cNvPr id="3" name="Content Placeholder 2">
            <a:extLst>
              <a:ext uri="{FF2B5EF4-FFF2-40B4-BE49-F238E27FC236}">
                <a16:creationId xmlns:a16="http://schemas.microsoft.com/office/drawing/2014/main" id="{4D38A64A-EDC1-4F42-B7C7-E1FDCF7C2EF6}"/>
              </a:ext>
            </a:extLst>
          </p:cNvPr>
          <p:cNvSpPr>
            <a:spLocks noGrp="1"/>
          </p:cNvSpPr>
          <p:nvPr>
            <p:ph idx="1"/>
          </p:nvPr>
        </p:nvSpPr>
        <p:spPr>
          <a:xfrm>
            <a:off x="242758" y="2027517"/>
            <a:ext cx="6601326" cy="1624182"/>
          </a:xfrm>
        </p:spPr>
        <p:txBody>
          <a:bodyPr>
            <a:normAutofit fontScale="47500" lnSpcReduction="20000"/>
          </a:bodyPr>
          <a:lstStyle/>
          <a:p>
            <a:pPr marL="0" indent="0">
              <a:lnSpc>
                <a:spcPct val="120000"/>
              </a:lnSpc>
              <a:spcBef>
                <a:spcPts val="0"/>
              </a:spcBef>
              <a:buNone/>
            </a:pPr>
            <a:r>
              <a:rPr lang="en-CH" b="1" dirty="0"/>
              <a:t>Physics with an electron-proton or electron-ion collider</a:t>
            </a:r>
          </a:p>
          <a:p>
            <a:pPr lvl="1">
              <a:lnSpc>
                <a:spcPct val="120000"/>
              </a:lnSpc>
              <a:spcBef>
                <a:spcPts val="0"/>
              </a:spcBef>
            </a:pPr>
            <a:r>
              <a:rPr lang="en-GB" dirty="0">
                <a:solidFill>
                  <a:srgbClr val="0432FF"/>
                </a:solidFill>
              </a:rPr>
              <a:t>E</a:t>
            </a:r>
            <a:r>
              <a:rPr lang="en-CH" dirty="0">
                <a:solidFill>
                  <a:srgbClr val="0432FF"/>
                </a:solidFill>
              </a:rPr>
              <a:t>mittance requirements: </a:t>
            </a:r>
            <a:r>
              <a:rPr lang="en-GB" dirty="0">
                <a:solidFill>
                  <a:srgbClr val="0432FF"/>
                </a:solidFill>
              </a:rPr>
              <a:t>L</a:t>
            </a:r>
            <a:r>
              <a:rPr lang="en-CH" dirty="0">
                <a:solidFill>
                  <a:srgbClr val="0432FF"/>
                </a:solidFill>
              </a:rPr>
              <a:t>ess challenging electron beam parameters than CLIC.  </a:t>
            </a:r>
            <a:endParaRPr lang="en-CH" dirty="0"/>
          </a:p>
          <a:p>
            <a:pPr>
              <a:lnSpc>
                <a:spcPct val="120000"/>
              </a:lnSpc>
              <a:spcBef>
                <a:spcPts val="0"/>
              </a:spcBef>
            </a:pPr>
            <a:endParaRPr lang="en-CH" dirty="0"/>
          </a:p>
          <a:p>
            <a:pPr>
              <a:lnSpc>
                <a:spcPct val="120000"/>
              </a:lnSpc>
              <a:spcBef>
                <a:spcPts val="0"/>
              </a:spcBef>
            </a:pPr>
            <a:r>
              <a:rPr lang="en-CH" dirty="0"/>
              <a:t>Using plasma wakefield acceleration technology – some case studies: </a:t>
            </a:r>
          </a:p>
          <a:p>
            <a:pPr lvl="1">
              <a:lnSpc>
                <a:spcPct val="120000"/>
              </a:lnSpc>
              <a:spcBef>
                <a:spcPts val="0"/>
              </a:spcBef>
            </a:pPr>
            <a:r>
              <a:rPr lang="en-GB" b="1" dirty="0" err="1"/>
              <a:t>LHeC</a:t>
            </a:r>
            <a:r>
              <a:rPr lang="en-GB" b="1" dirty="0"/>
              <a:t>: </a:t>
            </a:r>
            <a:r>
              <a:rPr lang="en-GB" dirty="0">
                <a:sym typeface="Wingdings" pitchFamily="2" charset="2"/>
              </a:rPr>
              <a:t> </a:t>
            </a:r>
            <a:r>
              <a:rPr lang="en-GB" dirty="0"/>
              <a:t>Low-luminosity version of </a:t>
            </a:r>
            <a:r>
              <a:rPr lang="en-GB" dirty="0" err="1"/>
              <a:t>LHeC</a:t>
            </a:r>
            <a:r>
              <a:rPr lang="en-GB" dirty="0"/>
              <a:t> (50 GeV electrons, </a:t>
            </a:r>
            <a:r>
              <a:rPr lang="en-GB" b="1" dirty="0"/>
              <a:t>PEPIC</a:t>
            </a:r>
            <a:r>
              <a:rPr lang="en-GB" dirty="0"/>
              <a:t>)</a:t>
            </a:r>
            <a:endParaRPr lang="en-CH" dirty="0"/>
          </a:p>
          <a:p>
            <a:pPr lvl="1">
              <a:lnSpc>
                <a:spcPct val="120000"/>
              </a:lnSpc>
              <a:spcBef>
                <a:spcPts val="0"/>
              </a:spcBef>
            </a:pPr>
            <a:r>
              <a:rPr lang="en-CH" b="1" dirty="0"/>
              <a:t>EIC </a:t>
            </a:r>
            <a:r>
              <a:rPr lang="en-CH" dirty="0">
                <a:sym typeface="Wingdings" pitchFamily="2" charset="2"/>
              </a:rPr>
              <a:t> use the RHIC-EIC proton beam to accelerate electron</a:t>
            </a:r>
            <a:r>
              <a:rPr lang="en-CH" dirty="0"/>
              <a:t> </a:t>
            </a:r>
          </a:p>
          <a:p>
            <a:pPr lvl="1">
              <a:lnSpc>
                <a:spcPct val="120000"/>
              </a:lnSpc>
              <a:spcBef>
                <a:spcPts val="0"/>
              </a:spcBef>
            </a:pPr>
            <a:r>
              <a:rPr lang="en-GB" b="1" dirty="0"/>
              <a:t>3 </a:t>
            </a:r>
            <a:r>
              <a:rPr lang="en-GB" b="1" dirty="0" err="1"/>
              <a:t>TeV</a:t>
            </a:r>
            <a:r>
              <a:rPr lang="en-GB" b="1" dirty="0"/>
              <a:t> </a:t>
            </a:r>
            <a:r>
              <a:rPr lang="en-GB" b="1" dirty="0" err="1"/>
              <a:t>VHEeP</a:t>
            </a:r>
            <a:r>
              <a:rPr lang="en-GB" b="1" dirty="0"/>
              <a:t> </a:t>
            </a:r>
            <a:r>
              <a:rPr lang="en-GB" dirty="0">
                <a:sym typeface="Wingdings" pitchFamily="2" charset="2"/>
              </a:rPr>
              <a:t> </a:t>
            </a:r>
            <a:r>
              <a:rPr lang="en-GB" dirty="0"/>
              <a:t> use the LHC protons to accelerate electrons: N</a:t>
            </a:r>
            <a:r>
              <a:rPr lang="en-CH" dirty="0"/>
              <a:t>ew energy regime means new physics sensitivity even at low luminosities.</a:t>
            </a:r>
          </a:p>
          <a:p>
            <a:pPr lvl="1">
              <a:lnSpc>
                <a:spcPct val="120000"/>
              </a:lnSpc>
              <a:spcBef>
                <a:spcPts val="0"/>
              </a:spcBef>
            </a:pPr>
            <a:endParaRPr lang="en-CH" dirty="0"/>
          </a:p>
        </p:txBody>
      </p:sp>
      <p:sp>
        <p:nvSpPr>
          <p:cNvPr id="5" name="Slide Number Placeholder 4">
            <a:extLst>
              <a:ext uri="{FF2B5EF4-FFF2-40B4-BE49-F238E27FC236}">
                <a16:creationId xmlns:a16="http://schemas.microsoft.com/office/drawing/2014/main" id="{AEEDA18A-10DA-AD4F-B7CE-7B681BB7444A}"/>
              </a:ext>
            </a:extLst>
          </p:cNvPr>
          <p:cNvSpPr>
            <a:spLocks noGrp="1"/>
          </p:cNvSpPr>
          <p:nvPr>
            <p:ph type="sldNum" sz="quarter" idx="12"/>
          </p:nvPr>
        </p:nvSpPr>
        <p:spPr/>
        <p:txBody>
          <a:bodyPr/>
          <a:lstStyle/>
          <a:p>
            <a:fld id="{507C5F25-5D95-1C4F-BEBE-03B36B62BFA1}" type="slidenum">
              <a:rPr lang="en-US" smtClean="0"/>
              <a:t>12</a:t>
            </a:fld>
            <a:endParaRPr lang="en-US"/>
          </a:p>
        </p:txBody>
      </p:sp>
      <p:pic>
        <p:nvPicPr>
          <p:cNvPr id="7" name="Picture 6">
            <a:extLst>
              <a:ext uri="{FF2B5EF4-FFF2-40B4-BE49-F238E27FC236}">
                <a16:creationId xmlns:a16="http://schemas.microsoft.com/office/drawing/2014/main" id="{FDE28BBD-00D9-C44E-A14A-4EC035F58CD5}"/>
              </a:ext>
            </a:extLst>
          </p:cNvPr>
          <p:cNvPicPr>
            <a:picLocks noChangeAspect="1"/>
          </p:cNvPicPr>
          <p:nvPr/>
        </p:nvPicPr>
        <p:blipFill>
          <a:blip r:embed="rId3"/>
          <a:stretch>
            <a:fillRect/>
          </a:stretch>
        </p:blipFill>
        <p:spPr>
          <a:xfrm>
            <a:off x="6948899" y="2362875"/>
            <a:ext cx="2027989" cy="1355790"/>
          </a:xfrm>
          <a:prstGeom prst="rect">
            <a:avLst/>
          </a:prstGeom>
        </p:spPr>
      </p:pic>
      <p:sp>
        <p:nvSpPr>
          <p:cNvPr id="10" name="Content Placeholder 2">
            <a:extLst>
              <a:ext uri="{FF2B5EF4-FFF2-40B4-BE49-F238E27FC236}">
                <a16:creationId xmlns:a16="http://schemas.microsoft.com/office/drawing/2014/main" id="{BC96D78F-EA84-594C-8E54-8E4202D30D18}"/>
              </a:ext>
            </a:extLst>
          </p:cNvPr>
          <p:cNvSpPr txBox="1">
            <a:spLocks/>
          </p:cNvSpPr>
          <p:nvPr/>
        </p:nvSpPr>
        <p:spPr>
          <a:xfrm>
            <a:off x="83820" y="739919"/>
            <a:ext cx="8357938" cy="1213994"/>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Font typeface="Arial"/>
              <a:buNone/>
            </a:pPr>
            <a:r>
              <a:rPr lang="en-GB" b="1" dirty="0"/>
              <a:t>g</a:t>
            </a:r>
            <a:r>
              <a:rPr lang="en-CH" b="1" dirty="0"/>
              <a:t>g–collider, </a:t>
            </a:r>
            <a:r>
              <a:rPr lang="en-CH" dirty="0"/>
              <a:t>with centre-of-mass energy of 12 GeV: Study known and search for new resonances up to bb-bar. </a:t>
            </a:r>
          </a:p>
          <a:p>
            <a:pPr lvl="1">
              <a:lnSpc>
                <a:spcPct val="120000"/>
              </a:lnSpc>
              <a:spcBef>
                <a:spcPts val="0"/>
              </a:spcBef>
            </a:pPr>
            <a:r>
              <a:rPr lang="en-GB" dirty="0">
                <a:solidFill>
                  <a:srgbClr val="0432FF"/>
                </a:solidFill>
              </a:rPr>
              <a:t>C</a:t>
            </a:r>
            <a:r>
              <a:rPr lang="en-CH" dirty="0">
                <a:solidFill>
                  <a:srgbClr val="0432FF"/>
                </a:solidFill>
              </a:rPr>
              <a:t>urrent design based on European XFEL electron beam. </a:t>
            </a:r>
          </a:p>
          <a:p>
            <a:pPr lvl="1">
              <a:lnSpc>
                <a:spcPct val="120000"/>
              </a:lnSpc>
              <a:spcBef>
                <a:spcPts val="0"/>
              </a:spcBef>
            </a:pPr>
            <a:r>
              <a:rPr lang="en-GB" dirty="0">
                <a:solidFill>
                  <a:srgbClr val="0432FF"/>
                </a:solidFill>
              </a:rPr>
              <a:t>P</a:t>
            </a:r>
            <a:r>
              <a:rPr lang="en-CH" dirty="0">
                <a:solidFill>
                  <a:srgbClr val="0432FF"/>
                </a:solidFill>
              </a:rPr>
              <a:t>olarisation comes from laser</a:t>
            </a:r>
          </a:p>
          <a:p>
            <a:pPr lvl="1">
              <a:lnSpc>
                <a:spcPct val="120000"/>
              </a:lnSpc>
              <a:spcBef>
                <a:spcPts val="0"/>
              </a:spcBef>
            </a:pPr>
            <a:r>
              <a:rPr lang="en-GB" dirty="0">
                <a:solidFill>
                  <a:srgbClr val="0432FF"/>
                </a:solidFill>
              </a:rPr>
              <a:t>L</a:t>
            </a:r>
            <a:r>
              <a:rPr lang="en-CH" dirty="0">
                <a:solidFill>
                  <a:srgbClr val="0432FF"/>
                </a:solidFill>
              </a:rPr>
              <a:t>ow energy electrons</a:t>
            </a:r>
          </a:p>
          <a:p>
            <a:pPr lvl="1">
              <a:lnSpc>
                <a:spcPct val="120000"/>
              </a:lnSpc>
              <a:spcBef>
                <a:spcPts val="0"/>
              </a:spcBef>
            </a:pPr>
            <a:r>
              <a:rPr lang="en-GB" dirty="0">
                <a:solidFill>
                  <a:srgbClr val="0432FF"/>
                </a:solidFill>
              </a:rPr>
              <a:t>N</a:t>
            </a:r>
            <a:r>
              <a:rPr lang="en-CH" dirty="0">
                <a:solidFill>
                  <a:srgbClr val="0432FF"/>
                </a:solidFill>
              </a:rPr>
              <a:t>o positrons needed. </a:t>
            </a:r>
          </a:p>
        </p:txBody>
      </p:sp>
      <p:sp>
        <p:nvSpPr>
          <p:cNvPr id="8" name="TextBox 7">
            <a:extLst>
              <a:ext uri="{FF2B5EF4-FFF2-40B4-BE49-F238E27FC236}">
                <a16:creationId xmlns:a16="http://schemas.microsoft.com/office/drawing/2014/main" id="{AE33B246-AA39-C449-85DF-5D592E7D1D4E}"/>
              </a:ext>
            </a:extLst>
          </p:cNvPr>
          <p:cNvSpPr txBox="1"/>
          <p:nvPr/>
        </p:nvSpPr>
        <p:spPr>
          <a:xfrm>
            <a:off x="6431279" y="3718665"/>
            <a:ext cx="2027650" cy="369332"/>
          </a:xfrm>
          <a:prstGeom prst="rect">
            <a:avLst/>
          </a:prstGeom>
          <a:noFill/>
        </p:spPr>
        <p:txBody>
          <a:bodyPr wrap="square" rtlCol="0">
            <a:spAutoFit/>
          </a:bodyPr>
          <a:lstStyle/>
          <a:p>
            <a:r>
              <a:rPr lang="en-CH" sz="900" i="1" dirty="0"/>
              <a:t>M. Wing, A. Caldwell, talks at Townhall meeting, 30.3.2021, 31.5.2021</a:t>
            </a:r>
          </a:p>
        </p:txBody>
      </p:sp>
      <p:sp>
        <p:nvSpPr>
          <p:cNvPr id="4" name="Rectangle 3">
            <a:extLst>
              <a:ext uri="{FF2B5EF4-FFF2-40B4-BE49-F238E27FC236}">
                <a16:creationId xmlns:a16="http://schemas.microsoft.com/office/drawing/2014/main" id="{2A9E209E-21DA-D641-9EB1-AEE22066D97E}"/>
              </a:ext>
            </a:extLst>
          </p:cNvPr>
          <p:cNvSpPr/>
          <p:nvPr/>
        </p:nvSpPr>
        <p:spPr>
          <a:xfrm>
            <a:off x="6431279" y="1682183"/>
            <a:ext cx="2583708" cy="746038"/>
          </a:xfrm>
          <a:prstGeom prst="rect">
            <a:avLst/>
          </a:prstGeom>
        </p:spPr>
        <p:txBody>
          <a:bodyPr wrap="square">
            <a:spAutoFit/>
          </a:bodyPr>
          <a:lstStyle/>
          <a:p>
            <a:pPr lvl="1">
              <a:lnSpc>
                <a:spcPct val="120000"/>
              </a:lnSpc>
              <a:spcBef>
                <a:spcPts val="0"/>
              </a:spcBef>
            </a:pPr>
            <a:r>
              <a:rPr lang="en-CH" sz="900" dirty="0"/>
              <a:t>LHeC: Precision deep inelastic scattering, strong force, electroweek physics, searches for BSM, electron-ion collision. </a:t>
            </a:r>
          </a:p>
          <a:p>
            <a:pPr lvl="1">
              <a:lnSpc>
                <a:spcPct val="120000"/>
              </a:lnSpc>
              <a:spcBef>
                <a:spcPts val="0"/>
              </a:spcBef>
            </a:pPr>
            <a:r>
              <a:rPr lang="en-CH" sz="900" dirty="0">
                <a:solidFill>
                  <a:srgbClr val="0432FF"/>
                </a:solidFill>
              </a:rPr>
              <a:t>E</a:t>
            </a:r>
            <a:r>
              <a:rPr lang="en-CH" sz="900" baseline="-25000" dirty="0">
                <a:solidFill>
                  <a:srgbClr val="0432FF"/>
                </a:solidFill>
              </a:rPr>
              <a:t>e</a:t>
            </a:r>
            <a:r>
              <a:rPr lang="en-CH" sz="900" dirty="0">
                <a:solidFill>
                  <a:srgbClr val="0432FF"/>
                </a:solidFill>
              </a:rPr>
              <a:t>=60GeV, √s = 1.3 TeV, L=10</a:t>
            </a:r>
            <a:r>
              <a:rPr lang="en-CH" sz="900" baseline="30000" dirty="0">
                <a:solidFill>
                  <a:srgbClr val="0432FF"/>
                </a:solidFill>
              </a:rPr>
              <a:t>33</a:t>
            </a:r>
            <a:r>
              <a:rPr lang="en-CH" sz="900" dirty="0">
                <a:solidFill>
                  <a:srgbClr val="0432FF"/>
                </a:solidFill>
              </a:rPr>
              <a:t>cm</a:t>
            </a:r>
            <a:r>
              <a:rPr lang="en-CH" sz="900" baseline="30000" dirty="0">
                <a:solidFill>
                  <a:srgbClr val="0432FF"/>
                </a:solidFill>
              </a:rPr>
              <a:t>-2</a:t>
            </a:r>
            <a:r>
              <a:rPr lang="en-CH" sz="900" dirty="0">
                <a:solidFill>
                  <a:srgbClr val="0432FF"/>
                </a:solidFill>
              </a:rPr>
              <a:t>s</a:t>
            </a:r>
            <a:r>
              <a:rPr lang="en-CH" sz="900" baseline="30000" dirty="0">
                <a:solidFill>
                  <a:srgbClr val="0432FF"/>
                </a:solidFill>
              </a:rPr>
              <a:t>-1</a:t>
            </a:r>
            <a:r>
              <a:rPr lang="en-CH" sz="900" dirty="0">
                <a:solidFill>
                  <a:srgbClr val="0432FF"/>
                </a:solidFill>
              </a:rPr>
              <a:t>. </a:t>
            </a:r>
          </a:p>
        </p:txBody>
      </p:sp>
      <p:sp>
        <p:nvSpPr>
          <p:cNvPr id="11" name="TextBox 10">
            <a:extLst>
              <a:ext uri="{FF2B5EF4-FFF2-40B4-BE49-F238E27FC236}">
                <a16:creationId xmlns:a16="http://schemas.microsoft.com/office/drawing/2014/main" id="{F7D7808F-1C6A-F648-B682-24F2266F2F75}"/>
              </a:ext>
            </a:extLst>
          </p:cNvPr>
          <p:cNvSpPr txBox="1"/>
          <p:nvPr/>
        </p:nvSpPr>
        <p:spPr>
          <a:xfrm>
            <a:off x="7561235" y="839266"/>
            <a:ext cx="880523" cy="230832"/>
          </a:xfrm>
          <a:prstGeom prst="rect">
            <a:avLst/>
          </a:prstGeom>
          <a:noFill/>
        </p:spPr>
        <p:txBody>
          <a:bodyPr wrap="square" rtlCol="0">
            <a:spAutoFit/>
          </a:bodyPr>
          <a:lstStyle/>
          <a:p>
            <a:r>
              <a:rPr lang="en-CH" sz="900" i="1" dirty="0"/>
              <a:t>V. Telnov</a:t>
            </a:r>
          </a:p>
        </p:txBody>
      </p:sp>
      <p:sp>
        <p:nvSpPr>
          <p:cNvPr id="12" name="Content Placeholder 2">
            <a:extLst>
              <a:ext uri="{FF2B5EF4-FFF2-40B4-BE49-F238E27FC236}">
                <a16:creationId xmlns:a16="http://schemas.microsoft.com/office/drawing/2014/main" id="{249C946B-6C24-0B4A-AAB2-81486B756ADC}"/>
              </a:ext>
            </a:extLst>
          </p:cNvPr>
          <p:cNvSpPr txBox="1">
            <a:spLocks/>
          </p:cNvSpPr>
          <p:nvPr/>
        </p:nvSpPr>
        <p:spPr>
          <a:xfrm>
            <a:off x="876974" y="3687029"/>
            <a:ext cx="4494462" cy="876751"/>
          </a:xfrm>
          <a:prstGeom prst="rect">
            <a:avLst/>
          </a:prstGeom>
          <a:ln>
            <a:solidFill>
              <a:srgbClr val="FF0000"/>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è"/>
            </a:pPr>
            <a:r>
              <a:rPr lang="en-GB" sz="1600" dirty="0">
                <a:sym typeface="Wingdings" pitchFamily="2" charset="2"/>
              </a:rPr>
              <a:t>Optimize luminosity</a:t>
            </a:r>
            <a:r>
              <a:rPr lang="en-CH" sz="1600" dirty="0">
                <a:sym typeface="Wingdings" pitchFamily="2" charset="2"/>
              </a:rPr>
              <a:t> </a:t>
            </a:r>
          </a:p>
          <a:p>
            <a:pPr>
              <a:buFont typeface="Wingdings" pitchFamily="2" charset="2"/>
              <a:buChar char="è"/>
            </a:pPr>
            <a:r>
              <a:rPr lang="en-CH" sz="1600" dirty="0">
                <a:sym typeface="Wingdings" pitchFamily="2" charset="2"/>
              </a:rPr>
              <a:t>Consider different novel acceleration schemes</a:t>
            </a:r>
          </a:p>
          <a:p>
            <a:pPr>
              <a:buFont typeface="Wingdings" pitchFamily="2" charset="2"/>
              <a:buChar char="è"/>
            </a:pPr>
            <a:r>
              <a:rPr lang="en-GB" sz="1600" dirty="0">
                <a:sym typeface="Wingdings" pitchFamily="2" charset="2"/>
              </a:rPr>
              <a:t>Study electron polarisation</a:t>
            </a:r>
          </a:p>
        </p:txBody>
      </p:sp>
    </p:spTree>
    <p:extLst>
      <p:ext uri="{BB962C8B-B14F-4D97-AF65-F5344CB8AC3E}">
        <p14:creationId xmlns:p14="http://schemas.microsoft.com/office/powerpoint/2010/main" val="6215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79E1-7B7C-BE43-A941-ADBF318575CC}"/>
              </a:ext>
            </a:extLst>
          </p:cNvPr>
          <p:cNvSpPr>
            <a:spLocks noGrp="1"/>
          </p:cNvSpPr>
          <p:nvPr>
            <p:ph type="title"/>
          </p:nvPr>
        </p:nvSpPr>
        <p:spPr/>
        <p:txBody>
          <a:bodyPr>
            <a:noAutofit/>
          </a:bodyPr>
          <a:lstStyle/>
          <a:p>
            <a:r>
              <a:rPr lang="en-CH" sz="3600" dirty="0"/>
              <a:t>Parameters for Low-Energy Physics Case</a:t>
            </a:r>
          </a:p>
        </p:txBody>
      </p:sp>
      <p:sp>
        <p:nvSpPr>
          <p:cNvPr id="5" name="Slide Number Placeholder 4">
            <a:extLst>
              <a:ext uri="{FF2B5EF4-FFF2-40B4-BE49-F238E27FC236}">
                <a16:creationId xmlns:a16="http://schemas.microsoft.com/office/drawing/2014/main" id="{21FCB9BC-5206-8841-8A06-87F5027EB5FF}"/>
              </a:ext>
            </a:extLst>
          </p:cNvPr>
          <p:cNvSpPr>
            <a:spLocks noGrp="1"/>
          </p:cNvSpPr>
          <p:nvPr>
            <p:ph type="sldNum" sz="quarter" idx="12"/>
          </p:nvPr>
        </p:nvSpPr>
        <p:spPr/>
        <p:txBody>
          <a:bodyPr/>
          <a:lstStyle/>
          <a:p>
            <a:fld id="{507C5F25-5D95-1C4F-BEBE-03B36B62BFA1}" type="slidenum">
              <a:rPr lang="en-US" smtClean="0"/>
              <a:t>13</a:t>
            </a:fld>
            <a:endParaRPr lang="en-US"/>
          </a:p>
        </p:txBody>
      </p:sp>
      <p:pic>
        <p:nvPicPr>
          <p:cNvPr id="6" name="Picture 5">
            <a:extLst>
              <a:ext uri="{FF2B5EF4-FFF2-40B4-BE49-F238E27FC236}">
                <a16:creationId xmlns:a16="http://schemas.microsoft.com/office/drawing/2014/main" id="{F77B403D-BB40-4A4C-AC37-9B701906C329}"/>
              </a:ext>
            </a:extLst>
          </p:cNvPr>
          <p:cNvPicPr>
            <a:picLocks noChangeAspect="1"/>
          </p:cNvPicPr>
          <p:nvPr/>
        </p:nvPicPr>
        <p:blipFill>
          <a:blip r:embed="rId3"/>
          <a:stretch>
            <a:fillRect/>
          </a:stretch>
        </p:blipFill>
        <p:spPr>
          <a:xfrm>
            <a:off x="1117971" y="896093"/>
            <a:ext cx="5844127" cy="2068851"/>
          </a:xfrm>
          <a:prstGeom prst="rect">
            <a:avLst/>
          </a:prstGeom>
        </p:spPr>
      </p:pic>
      <p:sp>
        <p:nvSpPr>
          <p:cNvPr id="8" name="TextBox 7">
            <a:extLst>
              <a:ext uri="{FF2B5EF4-FFF2-40B4-BE49-F238E27FC236}">
                <a16:creationId xmlns:a16="http://schemas.microsoft.com/office/drawing/2014/main" id="{88F002B5-44B8-E74D-851D-1C47FBBDBCE9}"/>
              </a:ext>
            </a:extLst>
          </p:cNvPr>
          <p:cNvSpPr txBox="1"/>
          <p:nvPr/>
        </p:nvSpPr>
        <p:spPr>
          <a:xfrm>
            <a:off x="664233" y="3105270"/>
            <a:ext cx="8022566" cy="1600438"/>
          </a:xfrm>
          <a:prstGeom prst="rect">
            <a:avLst/>
          </a:prstGeom>
          <a:noFill/>
          <a:ln>
            <a:noFill/>
          </a:ln>
        </p:spPr>
        <p:txBody>
          <a:bodyPr wrap="square" rtlCol="0">
            <a:spAutoFit/>
          </a:bodyPr>
          <a:lstStyle/>
          <a:p>
            <a:r>
              <a:rPr lang="en-GB" dirty="0"/>
              <a:t>Assess the low energy regime around 15-50 GeV:</a:t>
            </a:r>
          </a:p>
          <a:p>
            <a:pPr marL="285750" indent="-285750">
              <a:buFont typeface="Wingdings" pitchFamily="2" charset="2"/>
              <a:buChar char="à"/>
            </a:pPr>
            <a:r>
              <a:rPr lang="en-GB" sz="1600" dirty="0">
                <a:solidFill>
                  <a:srgbClr val="0432FF"/>
                </a:solidFill>
              </a:rPr>
              <a:t>achievable performance </a:t>
            </a:r>
          </a:p>
          <a:p>
            <a:pPr marL="285750" indent="-285750">
              <a:buFont typeface="Wingdings" pitchFamily="2" charset="2"/>
              <a:buChar char="à"/>
            </a:pPr>
            <a:r>
              <a:rPr lang="en-GB" sz="1600" dirty="0">
                <a:solidFill>
                  <a:srgbClr val="0432FF"/>
                </a:solidFill>
                <a:sym typeface="Wingdings" pitchFamily="2" charset="2"/>
              </a:rPr>
              <a:t>E</a:t>
            </a:r>
            <a:r>
              <a:rPr lang="en-CH" sz="1600" dirty="0">
                <a:solidFill>
                  <a:srgbClr val="0432FF"/>
                </a:solidFill>
                <a:sym typeface="Wingdings" pitchFamily="2" charset="2"/>
              </a:rPr>
              <a:t>stimate realistic footprint andbenefits in cost and size</a:t>
            </a:r>
          </a:p>
          <a:p>
            <a:pPr marL="285750" indent="-285750">
              <a:buFont typeface="Wingdings" pitchFamily="2" charset="2"/>
              <a:buChar char="à"/>
            </a:pPr>
            <a:r>
              <a:rPr lang="en-GB" sz="1600" dirty="0">
                <a:solidFill>
                  <a:srgbClr val="0432FF"/>
                </a:solidFill>
              </a:rPr>
              <a:t>schemes and designs for first particle physics experiments with novel accelerators </a:t>
            </a:r>
          </a:p>
          <a:p>
            <a:pPr marL="285750" indent="-285750">
              <a:buFont typeface="Wingdings" pitchFamily="2" charset="2"/>
              <a:buChar char="à"/>
            </a:pPr>
            <a:r>
              <a:rPr lang="en-GB" sz="1600" dirty="0">
                <a:solidFill>
                  <a:srgbClr val="0432FF"/>
                </a:solidFill>
              </a:rPr>
              <a:t>needed R&amp;D demonstration topics for low energy design</a:t>
            </a:r>
          </a:p>
          <a:p>
            <a:pPr marL="285750" indent="-285750">
              <a:buFont typeface="Wingdings" pitchFamily="2" charset="2"/>
              <a:buChar char="à"/>
            </a:pPr>
            <a:r>
              <a:rPr lang="en-GB" sz="1600" dirty="0">
                <a:solidFill>
                  <a:srgbClr val="0432FF"/>
                </a:solidFill>
              </a:rPr>
              <a:t>needed test facilities.</a:t>
            </a:r>
            <a:endParaRPr lang="en-CH" sz="1600" dirty="0">
              <a:solidFill>
                <a:srgbClr val="0432FF"/>
              </a:solidFill>
            </a:endParaRPr>
          </a:p>
        </p:txBody>
      </p:sp>
    </p:spTree>
    <p:extLst>
      <p:ext uri="{BB962C8B-B14F-4D97-AF65-F5344CB8AC3E}">
        <p14:creationId xmlns:p14="http://schemas.microsoft.com/office/powerpoint/2010/main" val="173707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F64A-67E7-FE4D-89EB-55A2D98622DE}"/>
              </a:ext>
            </a:extLst>
          </p:cNvPr>
          <p:cNvSpPr>
            <a:spLocks noGrp="1"/>
          </p:cNvSpPr>
          <p:nvPr>
            <p:ph type="title"/>
          </p:nvPr>
        </p:nvSpPr>
        <p:spPr/>
        <p:txBody>
          <a:bodyPr>
            <a:normAutofit fontScale="90000"/>
          </a:bodyPr>
          <a:lstStyle/>
          <a:p>
            <a:r>
              <a:rPr lang="en-CH" dirty="0"/>
              <a:t>Summary</a:t>
            </a:r>
          </a:p>
        </p:txBody>
      </p:sp>
      <p:sp>
        <p:nvSpPr>
          <p:cNvPr id="3" name="Content Placeholder 2">
            <a:extLst>
              <a:ext uri="{FF2B5EF4-FFF2-40B4-BE49-F238E27FC236}">
                <a16:creationId xmlns:a16="http://schemas.microsoft.com/office/drawing/2014/main" id="{9AE142C0-B565-0445-84DA-E264B599A37E}"/>
              </a:ext>
            </a:extLst>
          </p:cNvPr>
          <p:cNvSpPr>
            <a:spLocks noGrp="1"/>
          </p:cNvSpPr>
          <p:nvPr>
            <p:ph idx="1"/>
          </p:nvPr>
        </p:nvSpPr>
        <p:spPr>
          <a:xfrm>
            <a:off x="518160" y="862727"/>
            <a:ext cx="8362952" cy="3904536"/>
          </a:xfrm>
        </p:spPr>
        <p:txBody>
          <a:bodyPr>
            <a:noAutofit/>
          </a:bodyPr>
          <a:lstStyle/>
          <a:p>
            <a:r>
              <a:rPr lang="en-CH" sz="1800" dirty="0"/>
              <a:t>We have established a proposal for a first high energy, detailed study case for particle physics.</a:t>
            </a:r>
          </a:p>
          <a:p>
            <a:r>
              <a:rPr lang="en-CH" sz="1800" dirty="0">
                <a:solidFill>
                  <a:srgbClr val="0432FF"/>
                </a:solidFill>
              </a:rPr>
              <a:t>We have collected a number of highly interesting proposals for intermediate particle physics experiments. </a:t>
            </a:r>
          </a:p>
          <a:p>
            <a:r>
              <a:rPr lang="en-CH" sz="1800" dirty="0"/>
              <a:t>Now we need a coordinated study for a self-consistent design (theory and simulations, involving particle physicists) </a:t>
            </a:r>
          </a:p>
          <a:p>
            <a:r>
              <a:rPr lang="en-CH" sz="1800" dirty="0">
                <a:solidFill>
                  <a:srgbClr val="0432FF"/>
                </a:solidFill>
              </a:rPr>
              <a:t>Study is complemented by technical milestones as presented by Ralph.  </a:t>
            </a:r>
          </a:p>
          <a:p>
            <a:endParaRPr lang="en-CH" sz="1800" dirty="0"/>
          </a:p>
          <a:p>
            <a:pPr>
              <a:buFont typeface="Wingdings" pitchFamily="2" charset="2"/>
              <a:buChar char="è"/>
            </a:pPr>
            <a:r>
              <a:rPr lang="en-GB" sz="1800" dirty="0"/>
              <a:t>T</a:t>
            </a:r>
            <a:r>
              <a:rPr lang="en-CH" sz="1800" dirty="0"/>
              <a:t>his will allow an informed assessment in 2027.  </a:t>
            </a:r>
          </a:p>
          <a:p>
            <a:pPr>
              <a:buFont typeface="Wingdings" pitchFamily="2" charset="2"/>
              <a:buChar char="è"/>
            </a:pPr>
            <a:r>
              <a:rPr lang="en-CH" sz="1800" dirty="0">
                <a:solidFill>
                  <a:srgbClr val="0432FF"/>
                </a:solidFill>
              </a:rPr>
              <a:t>Comments and suggestions of advanced accelerator community for finalizing this approach is very welcome! </a:t>
            </a:r>
          </a:p>
        </p:txBody>
      </p:sp>
      <p:sp>
        <p:nvSpPr>
          <p:cNvPr id="4" name="Slide Number Placeholder 3">
            <a:extLst>
              <a:ext uri="{FF2B5EF4-FFF2-40B4-BE49-F238E27FC236}">
                <a16:creationId xmlns:a16="http://schemas.microsoft.com/office/drawing/2014/main" id="{76432341-AD3D-6C4C-957D-F00D8736F15F}"/>
              </a:ext>
            </a:extLst>
          </p:cNvPr>
          <p:cNvSpPr>
            <a:spLocks noGrp="1"/>
          </p:cNvSpPr>
          <p:nvPr>
            <p:ph type="sldNum" sz="quarter" idx="12"/>
          </p:nvPr>
        </p:nvSpPr>
        <p:spPr/>
        <p:txBody>
          <a:bodyPr/>
          <a:lstStyle/>
          <a:p>
            <a:fld id="{507C5F25-5D95-1C4F-BEBE-03B36B62BFA1}" type="slidenum">
              <a:rPr lang="en-US" smtClean="0"/>
              <a:t>14</a:t>
            </a:fld>
            <a:endParaRPr lang="en-US"/>
          </a:p>
        </p:txBody>
      </p:sp>
    </p:spTree>
    <p:extLst>
      <p:ext uri="{BB962C8B-B14F-4D97-AF65-F5344CB8AC3E}">
        <p14:creationId xmlns:p14="http://schemas.microsoft.com/office/powerpoint/2010/main" val="17462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077D-B447-AA45-9C4E-FC8625E00F29}"/>
              </a:ext>
            </a:extLst>
          </p:cNvPr>
          <p:cNvSpPr>
            <a:spLocks noGrp="1"/>
          </p:cNvSpPr>
          <p:nvPr>
            <p:ph type="title"/>
          </p:nvPr>
        </p:nvSpPr>
        <p:spPr/>
        <p:txBody>
          <a:bodyPr/>
          <a:lstStyle/>
          <a:p>
            <a:r>
              <a:rPr lang="en-CH" dirty="0"/>
              <a:t>Links</a:t>
            </a:r>
          </a:p>
        </p:txBody>
      </p:sp>
      <p:sp>
        <p:nvSpPr>
          <p:cNvPr id="3" name="Content Placeholder 2">
            <a:extLst>
              <a:ext uri="{FF2B5EF4-FFF2-40B4-BE49-F238E27FC236}">
                <a16:creationId xmlns:a16="http://schemas.microsoft.com/office/drawing/2014/main" id="{036927AA-37E3-7349-9B2B-675C73DB910D}"/>
              </a:ext>
            </a:extLst>
          </p:cNvPr>
          <p:cNvSpPr>
            <a:spLocks noGrp="1"/>
          </p:cNvSpPr>
          <p:nvPr>
            <p:ph idx="1"/>
          </p:nvPr>
        </p:nvSpPr>
        <p:spPr>
          <a:xfrm>
            <a:off x="342900" y="1406367"/>
            <a:ext cx="8458200" cy="1771173"/>
          </a:xfrm>
        </p:spPr>
        <p:txBody>
          <a:bodyPr/>
          <a:lstStyle/>
          <a:p>
            <a:pPr marL="0" indent="0">
              <a:buNone/>
            </a:pPr>
            <a:r>
              <a:rPr lang="en-CH" dirty="0"/>
              <a:t>Townhall meetings: </a:t>
            </a:r>
          </a:p>
          <a:p>
            <a:r>
              <a:rPr lang="en-US" sz="2000" dirty="0"/>
              <a:t>1</a:t>
            </a:r>
            <a:r>
              <a:rPr lang="en-US" sz="2000" baseline="30000" dirty="0"/>
              <a:t>st</a:t>
            </a:r>
            <a:r>
              <a:rPr lang="en-US" sz="2000" dirty="0"/>
              <a:t> Townhall meeting 30 March 2021: </a:t>
            </a:r>
            <a:r>
              <a:rPr lang="en-US" sz="2000" dirty="0">
                <a:hlinkClick r:id="rId3"/>
              </a:rPr>
              <a:t>https://indico.cern.ch/event/1017117/</a:t>
            </a:r>
            <a:endParaRPr lang="en-US" sz="2000" dirty="0"/>
          </a:p>
          <a:p>
            <a:r>
              <a:rPr lang="en-CH" sz="2000" dirty="0"/>
              <a:t>2</a:t>
            </a:r>
            <a:r>
              <a:rPr lang="en-CH" sz="2000" baseline="30000" dirty="0"/>
              <a:t>nd</a:t>
            </a:r>
            <a:r>
              <a:rPr lang="en-CH" sz="2000" dirty="0"/>
              <a:t> Townhall meeting 21 May 2021: </a:t>
            </a:r>
            <a:r>
              <a:rPr lang="en-US" sz="2000" dirty="0">
                <a:hlinkClick r:id="rId4"/>
              </a:rPr>
              <a:t>https://indico.cern.ch/event/1040116/</a:t>
            </a:r>
            <a:endParaRPr lang="en-US" sz="2000" dirty="0"/>
          </a:p>
          <a:p>
            <a:r>
              <a:rPr lang="en-US" sz="2000" dirty="0"/>
              <a:t>3</a:t>
            </a:r>
            <a:r>
              <a:rPr lang="en-US" sz="2000" baseline="30000" dirty="0"/>
              <a:t>rd</a:t>
            </a:r>
            <a:r>
              <a:rPr lang="en-US" sz="2000" dirty="0"/>
              <a:t> Townhall meeting 31 May 2021: </a:t>
            </a:r>
            <a:r>
              <a:rPr lang="en-US" sz="2000" dirty="0">
                <a:hlinkClick r:id="rId5"/>
              </a:rPr>
              <a:t>https://indico.cern.ch/event/1041900/</a:t>
            </a:r>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BB4F3DB7-F7C2-4643-814B-F22E25D07465}"/>
              </a:ext>
            </a:extLst>
          </p:cNvPr>
          <p:cNvSpPr>
            <a:spLocks noGrp="1"/>
          </p:cNvSpPr>
          <p:nvPr>
            <p:ph type="sldNum" sz="quarter" idx="12"/>
          </p:nvPr>
        </p:nvSpPr>
        <p:spPr/>
        <p:txBody>
          <a:bodyPr/>
          <a:lstStyle/>
          <a:p>
            <a:fld id="{507C5F25-5D95-1C4F-BEBE-03B36B62BFA1}" type="slidenum">
              <a:rPr lang="en-US" smtClean="0"/>
              <a:t>15</a:t>
            </a:fld>
            <a:endParaRPr lang="en-US"/>
          </a:p>
        </p:txBody>
      </p:sp>
    </p:spTree>
    <p:extLst>
      <p:ext uri="{BB962C8B-B14F-4D97-AF65-F5344CB8AC3E}">
        <p14:creationId xmlns:p14="http://schemas.microsoft.com/office/powerpoint/2010/main" val="282763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289C-A63E-FA49-82F8-A37B9FA928A4}"/>
              </a:ext>
            </a:extLst>
          </p:cNvPr>
          <p:cNvSpPr>
            <a:spLocks noGrp="1"/>
          </p:cNvSpPr>
          <p:nvPr>
            <p:ph type="title"/>
          </p:nvPr>
        </p:nvSpPr>
        <p:spPr/>
        <p:txBody>
          <a:bodyPr>
            <a:normAutofit fontScale="90000"/>
          </a:bodyPr>
          <a:lstStyle/>
          <a:p>
            <a:r>
              <a:rPr lang="en-CH" dirty="0">
                <a:solidFill>
                  <a:srgbClr val="0432FF"/>
                </a:solidFill>
              </a:rPr>
              <a:t>Motivation</a:t>
            </a:r>
          </a:p>
        </p:txBody>
      </p:sp>
      <p:sp>
        <p:nvSpPr>
          <p:cNvPr id="3" name="Content Placeholder 2">
            <a:extLst>
              <a:ext uri="{FF2B5EF4-FFF2-40B4-BE49-F238E27FC236}">
                <a16:creationId xmlns:a16="http://schemas.microsoft.com/office/drawing/2014/main" id="{42009E8A-9344-134F-BE9D-19B22F662BC6}"/>
              </a:ext>
            </a:extLst>
          </p:cNvPr>
          <p:cNvSpPr>
            <a:spLocks noGrp="1"/>
          </p:cNvSpPr>
          <p:nvPr>
            <p:ph idx="1"/>
          </p:nvPr>
        </p:nvSpPr>
        <p:spPr>
          <a:xfrm>
            <a:off x="457200" y="914162"/>
            <a:ext cx="8229600" cy="3990023"/>
          </a:xfrm>
        </p:spPr>
        <p:txBody>
          <a:bodyPr>
            <a:noAutofit/>
          </a:bodyPr>
          <a:lstStyle/>
          <a:p>
            <a:r>
              <a:rPr lang="en-GB" sz="1800" dirty="0"/>
              <a:t>Perform a feasibility and pre-CDR study for high gradient plasma and laser accelerators and their particle physics reach. </a:t>
            </a:r>
          </a:p>
          <a:p>
            <a:pPr lvl="1"/>
            <a:r>
              <a:rPr lang="en-GB" sz="1600" dirty="0"/>
              <a:t>Understand the promise of a plasma collider, key parameters and performance estimate</a:t>
            </a:r>
          </a:p>
          <a:p>
            <a:pPr lvl="1"/>
            <a:r>
              <a:rPr lang="en-GB" sz="1600" dirty="0"/>
              <a:t>Guide future feasibility demonstrations</a:t>
            </a:r>
          </a:p>
          <a:p>
            <a:pPr lvl="1"/>
            <a:r>
              <a:rPr lang="en-GB" sz="1600" dirty="0">
                <a:sym typeface="Wingdings" pitchFamily="2" charset="2"/>
              </a:rPr>
              <a:t>E</a:t>
            </a:r>
            <a:r>
              <a:rPr lang="en-CH" sz="1600" dirty="0">
                <a:sym typeface="Wingdings" pitchFamily="2" charset="2"/>
              </a:rPr>
              <a:t>stimate realistic benefits in cost and size</a:t>
            </a:r>
            <a:endParaRPr lang="en-GB" sz="1600" dirty="0"/>
          </a:p>
          <a:p>
            <a:r>
              <a:rPr lang="en-GB" sz="1800" dirty="0"/>
              <a:t>Study Intermediate Steps towards Particle Physics Experiments</a:t>
            </a:r>
            <a:endParaRPr lang="en-CH" sz="1800" dirty="0"/>
          </a:p>
          <a:p>
            <a:pPr lvl="1"/>
            <a:r>
              <a:rPr lang="en-CH" sz="1600" dirty="0"/>
              <a:t>Potential for lower energy Particle Physics applications.</a:t>
            </a:r>
          </a:p>
          <a:p>
            <a:pPr lvl="1"/>
            <a:r>
              <a:rPr lang="en-CH" sz="1600" dirty="0"/>
              <a:t>Parameter regime that could be realized in the nearer future. </a:t>
            </a:r>
          </a:p>
          <a:p>
            <a:r>
              <a:rPr lang="en-GB" sz="1800" dirty="0"/>
              <a:t>Compare different technologies with the same target parameters relevant for particle physics. </a:t>
            </a:r>
          </a:p>
          <a:p>
            <a:pPr lvl="1"/>
            <a:r>
              <a:rPr lang="en-GB" sz="1600" dirty="0"/>
              <a:t>PWFA (e- and p), LWFA, DLA, THz</a:t>
            </a:r>
          </a:p>
          <a:p>
            <a:pPr lvl="1"/>
            <a:r>
              <a:rPr lang="en-GB" sz="1600" dirty="0"/>
              <a:t>Understand strengths and weaknesses of different technologies at quantitative level. </a:t>
            </a:r>
          </a:p>
          <a:p>
            <a:pPr lvl="1"/>
            <a:r>
              <a:rPr lang="en-GB" sz="1600" dirty="0"/>
              <a:t>Provide sound basis for selection of best technology	</a:t>
            </a:r>
          </a:p>
          <a:p>
            <a:endParaRPr lang="en-GB" sz="1800" dirty="0"/>
          </a:p>
          <a:p>
            <a:pPr lvl="1"/>
            <a:endParaRPr lang="en-GB" sz="1600" dirty="0"/>
          </a:p>
          <a:p>
            <a:pPr marL="457200" lvl="1" indent="0">
              <a:buNone/>
            </a:pPr>
            <a:endParaRPr lang="en-CH" sz="1600" dirty="0"/>
          </a:p>
        </p:txBody>
      </p:sp>
      <p:sp>
        <p:nvSpPr>
          <p:cNvPr id="5" name="Slide Number Placeholder 4">
            <a:extLst>
              <a:ext uri="{FF2B5EF4-FFF2-40B4-BE49-F238E27FC236}">
                <a16:creationId xmlns:a16="http://schemas.microsoft.com/office/drawing/2014/main" id="{3B176DD5-D6FC-9747-AB3B-2C1CADC20EA3}"/>
              </a:ext>
            </a:extLst>
          </p:cNvPr>
          <p:cNvSpPr>
            <a:spLocks noGrp="1"/>
          </p:cNvSpPr>
          <p:nvPr>
            <p:ph type="sldNum" sz="quarter" idx="12"/>
          </p:nvPr>
        </p:nvSpPr>
        <p:spPr/>
        <p:txBody>
          <a:bodyPr/>
          <a:lstStyle/>
          <a:p>
            <a:fld id="{507C5F25-5D95-1C4F-BEBE-03B36B62BFA1}" type="slidenum">
              <a:rPr lang="en-US" smtClean="0"/>
              <a:t>2</a:t>
            </a:fld>
            <a:endParaRPr lang="en-US"/>
          </a:p>
        </p:txBody>
      </p:sp>
    </p:spTree>
    <p:extLst>
      <p:ext uri="{BB962C8B-B14F-4D97-AF65-F5344CB8AC3E}">
        <p14:creationId xmlns:p14="http://schemas.microsoft.com/office/powerpoint/2010/main" val="377521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BC0B-70F6-C04A-8AB7-9216ECBA5DD4}"/>
              </a:ext>
            </a:extLst>
          </p:cNvPr>
          <p:cNvSpPr>
            <a:spLocks noGrp="1"/>
          </p:cNvSpPr>
          <p:nvPr>
            <p:ph type="title"/>
          </p:nvPr>
        </p:nvSpPr>
        <p:spPr>
          <a:xfrm>
            <a:off x="95250" y="102393"/>
            <a:ext cx="8953500" cy="594121"/>
          </a:xfrm>
        </p:spPr>
        <p:txBody>
          <a:bodyPr>
            <a:noAutofit/>
          </a:bodyPr>
          <a:lstStyle/>
          <a:p>
            <a:r>
              <a:rPr lang="en-CH" sz="2200" dirty="0">
                <a:solidFill>
                  <a:srgbClr val="0432FF"/>
                </a:solidFill>
              </a:rPr>
              <a:t>P</a:t>
            </a:r>
            <a:r>
              <a:rPr lang="en-GB" sz="2200" dirty="0">
                <a:solidFill>
                  <a:srgbClr val="0432FF"/>
                </a:solidFill>
              </a:rPr>
              <a:t>a</a:t>
            </a:r>
            <a:r>
              <a:rPr lang="en-CH" sz="2200" dirty="0">
                <a:solidFill>
                  <a:srgbClr val="0432FF"/>
                </a:solidFill>
              </a:rPr>
              <a:t>rameters for a Linear Collider with Advanced Acceleration Technology</a:t>
            </a:r>
          </a:p>
        </p:txBody>
      </p:sp>
      <p:sp>
        <p:nvSpPr>
          <p:cNvPr id="5" name="Slide Number Placeholder 4">
            <a:extLst>
              <a:ext uri="{FF2B5EF4-FFF2-40B4-BE49-F238E27FC236}">
                <a16:creationId xmlns:a16="http://schemas.microsoft.com/office/drawing/2014/main" id="{E380D12C-C400-A440-BA18-DA070D40B520}"/>
              </a:ext>
            </a:extLst>
          </p:cNvPr>
          <p:cNvSpPr>
            <a:spLocks noGrp="1"/>
          </p:cNvSpPr>
          <p:nvPr>
            <p:ph type="sldNum" sz="quarter" idx="12"/>
          </p:nvPr>
        </p:nvSpPr>
        <p:spPr/>
        <p:txBody>
          <a:bodyPr/>
          <a:lstStyle/>
          <a:p>
            <a:fld id="{507C5F25-5D95-1C4F-BEBE-03B36B62BFA1}" type="slidenum">
              <a:rPr lang="en-US" smtClean="0"/>
              <a:t>3</a:t>
            </a:fld>
            <a:endParaRPr lang="en-US"/>
          </a:p>
        </p:txBody>
      </p:sp>
      <p:pic>
        <p:nvPicPr>
          <p:cNvPr id="6" name="Picture 5">
            <a:extLst>
              <a:ext uri="{FF2B5EF4-FFF2-40B4-BE49-F238E27FC236}">
                <a16:creationId xmlns:a16="http://schemas.microsoft.com/office/drawing/2014/main" id="{7107352A-8CC2-2249-B4ED-37B6CCA9AF71}"/>
              </a:ext>
            </a:extLst>
          </p:cNvPr>
          <p:cNvPicPr>
            <a:picLocks noChangeAspect="1"/>
          </p:cNvPicPr>
          <p:nvPr/>
        </p:nvPicPr>
        <p:blipFill>
          <a:blip r:embed="rId3"/>
          <a:stretch>
            <a:fillRect/>
          </a:stretch>
        </p:blipFill>
        <p:spPr>
          <a:xfrm>
            <a:off x="455758" y="885143"/>
            <a:ext cx="7822769" cy="3175228"/>
          </a:xfrm>
          <a:prstGeom prst="rect">
            <a:avLst/>
          </a:prstGeom>
        </p:spPr>
      </p:pic>
      <p:sp>
        <p:nvSpPr>
          <p:cNvPr id="18" name="TextBox 17">
            <a:extLst>
              <a:ext uri="{FF2B5EF4-FFF2-40B4-BE49-F238E27FC236}">
                <a16:creationId xmlns:a16="http://schemas.microsoft.com/office/drawing/2014/main" id="{A4B30BD9-BC45-3D44-928E-DE896CE3A164}"/>
              </a:ext>
            </a:extLst>
          </p:cNvPr>
          <p:cNvSpPr txBox="1"/>
          <p:nvPr/>
        </p:nvSpPr>
        <p:spPr>
          <a:xfrm>
            <a:off x="1785257" y="4258357"/>
            <a:ext cx="2127698" cy="369332"/>
          </a:xfrm>
          <a:prstGeom prst="rect">
            <a:avLst/>
          </a:prstGeom>
          <a:noFill/>
        </p:spPr>
        <p:txBody>
          <a:bodyPr wrap="none" rtlCol="0">
            <a:spAutoFit/>
          </a:bodyPr>
          <a:lstStyle/>
          <a:p>
            <a:r>
              <a:rPr lang="en-CH" dirty="0">
                <a:solidFill>
                  <a:srgbClr val="0432FF"/>
                </a:solidFill>
                <a:sym typeface="Wingdings" pitchFamily="2" charset="2"/>
              </a:rPr>
              <a:t> </a:t>
            </a:r>
            <a:r>
              <a:rPr lang="en-GB" dirty="0">
                <a:solidFill>
                  <a:srgbClr val="0432FF"/>
                </a:solidFill>
                <a:sym typeface="Wingdings" pitchFamily="2" charset="2"/>
              </a:rPr>
              <a:t>M</a:t>
            </a:r>
            <a:r>
              <a:rPr lang="en-CH" dirty="0">
                <a:solidFill>
                  <a:srgbClr val="0432FF"/>
                </a:solidFill>
                <a:sym typeface="Wingdings" pitchFamily="2" charset="2"/>
              </a:rPr>
              <a:t>any challenges</a:t>
            </a:r>
            <a:endParaRPr lang="en-CH" dirty="0">
              <a:solidFill>
                <a:srgbClr val="0432FF"/>
              </a:solidFill>
            </a:endParaRPr>
          </a:p>
        </p:txBody>
      </p:sp>
    </p:spTree>
    <p:extLst>
      <p:ext uri="{BB962C8B-B14F-4D97-AF65-F5344CB8AC3E}">
        <p14:creationId xmlns:p14="http://schemas.microsoft.com/office/powerpoint/2010/main" val="76341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96B2-F14D-4A41-B412-FF9DF55F292A}"/>
              </a:ext>
            </a:extLst>
          </p:cNvPr>
          <p:cNvSpPr>
            <a:spLocks noGrp="1"/>
          </p:cNvSpPr>
          <p:nvPr>
            <p:ph type="title"/>
          </p:nvPr>
        </p:nvSpPr>
        <p:spPr/>
        <p:txBody>
          <a:bodyPr>
            <a:normAutofit fontScale="90000"/>
          </a:bodyPr>
          <a:lstStyle/>
          <a:p>
            <a:r>
              <a:rPr lang="en-CH" dirty="0">
                <a:solidFill>
                  <a:srgbClr val="0432FF"/>
                </a:solidFill>
              </a:rPr>
              <a:t>High-Energy Common Study Case</a:t>
            </a:r>
          </a:p>
        </p:txBody>
      </p:sp>
      <p:sp>
        <p:nvSpPr>
          <p:cNvPr id="3" name="Content Placeholder 2">
            <a:extLst>
              <a:ext uri="{FF2B5EF4-FFF2-40B4-BE49-F238E27FC236}">
                <a16:creationId xmlns:a16="http://schemas.microsoft.com/office/drawing/2014/main" id="{27A55E08-0C68-2C4D-8BA5-573888B0A4E9}"/>
              </a:ext>
            </a:extLst>
          </p:cNvPr>
          <p:cNvSpPr>
            <a:spLocks noGrp="1"/>
          </p:cNvSpPr>
          <p:nvPr>
            <p:ph idx="1"/>
          </p:nvPr>
        </p:nvSpPr>
        <p:spPr>
          <a:xfrm>
            <a:off x="320039" y="839390"/>
            <a:ext cx="8366760" cy="3927874"/>
          </a:xfrm>
        </p:spPr>
        <p:txBody>
          <a:bodyPr>
            <a:noAutofit/>
          </a:bodyPr>
          <a:lstStyle/>
          <a:p>
            <a:pPr marL="0" indent="0">
              <a:buNone/>
            </a:pPr>
            <a:r>
              <a:rPr lang="en-CH" sz="1400" dirty="0"/>
              <a:t>Previous roadmaps specified collider as a whole, </a:t>
            </a:r>
            <a:r>
              <a:rPr lang="en-CH" sz="1400" b="1" dirty="0"/>
              <a:t>we propose to look at the feasiblity of an accelerator module. </a:t>
            </a:r>
          </a:p>
          <a:p>
            <a:pPr>
              <a:buFont typeface="Wingdings" pitchFamily="2" charset="2"/>
              <a:buChar char="è"/>
            </a:pPr>
            <a:r>
              <a:rPr lang="en-CH" sz="1400" dirty="0"/>
              <a:t>Assess the feasibility in the high-energy collider regime. </a:t>
            </a:r>
          </a:p>
          <a:p>
            <a:pPr marL="0" indent="0">
              <a:buNone/>
            </a:pPr>
            <a:endParaRPr lang="en-CH" sz="1400" dirty="0"/>
          </a:p>
          <a:p>
            <a:pPr marL="0" indent="0">
              <a:buNone/>
            </a:pPr>
            <a:r>
              <a:rPr lang="en-CH" sz="1400" dirty="0"/>
              <a:t>CLIC has already established an optimized set of parameters. </a:t>
            </a:r>
          </a:p>
          <a:p>
            <a:pPr>
              <a:buFont typeface="Wingdings" pitchFamily="2" charset="2"/>
              <a:buChar char="è"/>
            </a:pPr>
            <a:r>
              <a:rPr lang="en-CH" sz="1400" dirty="0"/>
              <a:t>Use CLIC parameters of the final 15 GeV of the CLIC 380 GeV main linac</a:t>
            </a:r>
          </a:p>
          <a:p>
            <a:pPr marL="0" indent="0">
              <a:spcBef>
                <a:spcPts val="0"/>
              </a:spcBef>
              <a:buNone/>
            </a:pPr>
            <a:endParaRPr lang="en-CH" sz="1400" dirty="0"/>
          </a:p>
          <a:p>
            <a:pPr marL="0" indent="0">
              <a:spcBef>
                <a:spcPts val="0"/>
              </a:spcBef>
              <a:buNone/>
            </a:pPr>
            <a:r>
              <a:rPr lang="en-CH" sz="1400" dirty="0"/>
              <a:t>R</a:t>
            </a:r>
            <a:r>
              <a:rPr lang="en-GB" sz="1400" dirty="0"/>
              <a:t>e</a:t>
            </a:r>
            <a:r>
              <a:rPr lang="en-CH" sz="1400" dirty="0"/>
              <a:t>levant study case: </a:t>
            </a:r>
          </a:p>
          <a:p>
            <a:pPr lvl="1">
              <a:spcBef>
                <a:spcPts val="0"/>
              </a:spcBef>
            </a:pPr>
            <a:r>
              <a:rPr lang="en-GB" sz="1200" dirty="0"/>
              <a:t>D</a:t>
            </a:r>
            <a:r>
              <a:rPr lang="en-CH" sz="1200" dirty="0"/>
              <a:t>esign of an advanced accelerator module (2 or more acceleration stages) accelerating electron or positron beams from 175 GeV to 190 GeV. </a:t>
            </a:r>
          </a:p>
          <a:p>
            <a:pPr lvl="1">
              <a:spcBef>
                <a:spcPts val="0"/>
              </a:spcBef>
            </a:pPr>
            <a:r>
              <a:rPr lang="en-CH" sz="1200" dirty="0"/>
              <a:t>Collider based on plasma or dielectric accelerator technology is not expected to reproduce exactly the same parameters as used in CLIC. </a:t>
            </a:r>
            <a:r>
              <a:rPr lang="en-CH" sz="1200" dirty="0">
                <a:sym typeface="Wingdings" pitchFamily="2" charset="2"/>
              </a:rPr>
              <a:t> parameters shall be adapted. </a:t>
            </a:r>
          </a:p>
          <a:p>
            <a:pPr marL="0" indent="0">
              <a:buNone/>
            </a:pPr>
            <a:endParaRPr lang="en-CH" sz="1400" dirty="0"/>
          </a:p>
          <a:p>
            <a:pPr marL="0" indent="0">
              <a:buNone/>
            </a:pPr>
            <a:r>
              <a:rPr lang="en-CH" sz="1400" dirty="0"/>
              <a:t>Even if plasma wakefield acceleration works at low energy, does it also work at high energies of 175 GeV? </a:t>
            </a:r>
          </a:p>
          <a:p>
            <a:pPr lvl="1"/>
            <a:r>
              <a:rPr lang="en-CH" sz="1200" dirty="0">
                <a:solidFill>
                  <a:srgbClr val="0432FF"/>
                </a:solidFill>
              </a:rPr>
              <a:t>More challenging for in-out coupling of beam drivers, manipulating phase space, focussing, </a:t>
            </a:r>
            <a:r>
              <a:rPr lang="en-CH" sz="1200" dirty="0"/>
              <a:t>Length of magnetic chicanes gets longer </a:t>
            </a:r>
            <a:endParaRPr lang="en-CH" sz="1200" dirty="0">
              <a:solidFill>
                <a:srgbClr val="0432FF"/>
              </a:solidFill>
            </a:endParaRPr>
          </a:p>
          <a:p>
            <a:pPr lvl="1"/>
            <a:r>
              <a:rPr lang="en-CH" sz="1200" dirty="0">
                <a:solidFill>
                  <a:srgbClr val="0432FF"/>
                </a:solidFill>
              </a:rPr>
              <a:t>Tolerances are much tighter, geometric emittance is much smaller for same normalized emittance</a:t>
            </a:r>
          </a:p>
          <a:p>
            <a:pPr>
              <a:buFont typeface="Wingdings" pitchFamily="2" charset="2"/>
              <a:buChar char="è"/>
            </a:pPr>
            <a:r>
              <a:rPr lang="en-CH" sz="1400" dirty="0">
                <a:sym typeface="Wingdings" pitchFamily="2" charset="2"/>
              </a:rPr>
              <a:t>Crucial to look at 175 GeV (10-100 times higher than studied so far). </a:t>
            </a:r>
          </a:p>
        </p:txBody>
      </p:sp>
      <p:sp>
        <p:nvSpPr>
          <p:cNvPr id="5" name="Slide Number Placeholder 4">
            <a:extLst>
              <a:ext uri="{FF2B5EF4-FFF2-40B4-BE49-F238E27FC236}">
                <a16:creationId xmlns:a16="http://schemas.microsoft.com/office/drawing/2014/main" id="{2351A380-6C28-B542-BAEC-CAC5A7D63D49}"/>
              </a:ext>
            </a:extLst>
          </p:cNvPr>
          <p:cNvSpPr>
            <a:spLocks noGrp="1"/>
          </p:cNvSpPr>
          <p:nvPr>
            <p:ph type="sldNum" sz="quarter" idx="12"/>
          </p:nvPr>
        </p:nvSpPr>
        <p:spPr/>
        <p:txBody>
          <a:bodyPr/>
          <a:lstStyle/>
          <a:p>
            <a:fld id="{507C5F25-5D95-1C4F-BEBE-03B36B62BFA1}" type="slidenum">
              <a:rPr lang="en-US" smtClean="0"/>
              <a:t>4</a:t>
            </a:fld>
            <a:endParaRPr lang="en-US"/>
          </a:p>
        </p:txBody>
      </p:sp>
    </p:spTree>
    <p:extLst>
      <p:ext uri="{BB962C8B-B14F-4D97-AF65-F5344CB8AC3E}">
        <p14:creationId xmlns:p14="http://schemas.microsoft.com/office/powerpoint/2010/main" val="412200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5B8150E-0840-D849-B46F-5C96C115E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8" y="-194670"/>
            <a:ext cx="4547538" cy="2766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F66FA7-C6C9-8048-A5F4-972BD8D51D03}"/>
              </a:ext>
            </a:extLst>
          </p:cNvPr>
          <p:cNvSpPr>
            <a:spLocks noGrp="1"/>
          </p:cNvSpPr>
          <p:nvPr>
            <p:ph type="title"/>
          </p:nvPr>
        </p:nvSpPr>
        <p:spPr/>
        <p:txBody>
          <a:bodyPr/>
          <a:lstStyle/>
          <a:p>
            <a:r>
              <a:rPr lang="en-CH" dirty="0">
                <a:solidFill>
                  <a:srgbClr val="0432FF"/>
                </a:solidFill>
              </a:rPr>
              <a:t>CLIC</a:t>
            </a:r>
          </a:p>
        </p:txBody>
      </p:sp>
      <p:sp>
        <p:nvSpPr>
          <p:cNvPr id="4" name="Slide Number Placeholder 3">
            <a:extLst>
              <a:ext uri="{FF2B5EF4-FFF2-40B4-BE49-F238E27FC236}">
                <a16:creationId xmlns:a16="http://schemas.microsoft.com/office/drawing/2014/main" id="{FBE33E39-6A8E-F740-B529-8C52451A72CD}"/>
              </a:ext>
            </a:extLst>
          </p:cNvPr>
          <p:cNvSpPr>
            <a:spLocks noGrp="1"/>
          </p:cNvSpPr>
          <p:nvPr>
            <p:ph type="sldNum" sz="quarter" idx="12"/>
          </p:nvPr>
        </p:nvSpPr>
        <p:spPr/>
        <p:txBody>
          <a:bodyPr/>
          <a:lstStyle/>
          <a:p>
            <a:fld id="{507C5F25-5D95-1C4F-BEBE-03B36B62BFA1}" type="slidenum">
              <a:rPr lang="en-US" smtClean="0"/>
              <a:t>5</a:t>
            </a:fld>
            <a:endParaRPr lang="en-US"/>
          </a:p>
        </p:txBody>
      </p:sp>
      <p:grpSp>
        <p:nvGrpSpPr>
          <p:cNvPr id="5" name="Group 4">
            <a:extLst>
              <a:ext uri="{FF2B5EF4-FFF2-40B4-BE49-F238E27FC236}">
                <a16:creationId xmlns:a16="http://schemas.microsoft.com/office/drawing/2014/main" id="{39AF5C1C-2AF2-6749-B3FD-06D285A723A7}"/>
              </a:ext>
            </a:extLst>
          </p:cNvPr>
          <p:cNvGrpSpPr/>
          <p:nvPr/>
        </p:nvGrpSpPr>
        <p:grpSpPr>
          <a:xfrm>
            <a:off x="654513" y="2448709"/>
            <a:ext cx="3611880" cy="1676399"/>
            <a:chOff x="5263982" y="1115642"/>
            <a:chExt cx="3618649" cy="1600278"/>
          </a:xfrm>
        </p:grpSpPr>
        <p:grpSp>
          <p:nvGrpSpPr>
            <p:cNvPr id="6" name="Group 5">
              <a:extLst>
                <a:ext uri="{FF2B5EF4-FFF2-40B4-BE49-F238E27FC236}">
                  <a16:creationId xmlns:a16="http://schemas.microsoft.com/office/drawing/2014/main" id="{0731A5AC-49CF-2641-8998-A197F103FB1B}"/>
                </a:ext>
              </a:extLst>
            </p:cNvPr>
            <p:cNvGrpSpPr/>
            <p:nvPr/>
          </p:nvGrpSpPr>
          <p:grpSpPr>
            <a:xfrm>
              <a:off x="5263982" y="1343486"/>
              <a:ext cx="3618649" cy="1372434"/>
              <a:chOff x="681846" y="2936882"/>
              <a:chExt cx="4686300" cy="1750533"/>
            </a:xfrm>
          </p:grpSpPr>
          <p:pic>
            <p:nvPicPr>
              <p:cNvPr id="8" name="Picture 7">
                <a:extLst>
                  <a:ext uri="{FF2B5EF4-FFF2-40B4-BE49-F238E27FC236}">
                    <a16:creationId xmlns:a16="http://schemas.microsoft.com/office/drawing/2014/main" id="{74E98BCA-4F5D-CD40-B21E-29D95B4CD3A2}"/>
                  </a:ext>
                </a:extLst>
              </p:cNvPr>
              <p:cNvPicPr>
                <a:picLocks noChangeAspect="1"/>
              </p:cNvPicPr>
              <p:nvPr/>
            </p:nvPicPr>
            <p:blipFill rotWithShape="1">
              <a:blip r:embed="rId4"/>
              <a:srcRect t="56738"/>
              <a:stretch/>
            </p:blipFill>
            <p:spPr>
              <a:xfrm>
                <a:off x="681846" y="3181972"/>
                <a:ext cx="4686300" cy="1505443"/>
              </a:xfrm>
              <a:prstGeom prst="rect">
                <a:avLst/>
              </a:prstGeom>
            </p:spPr>
          </p:pic>
          <p:pic>
            <p:nvPicPr>
              <p:cNvPr id="9" name="Picture 8">
                <a:extLst>
                  <a:ext uri="{FF2B5EF4-FFF2-40B4-BE49-F238E27FC236}">
                    <a16:creationId xmlns:a16="http://schemas.microsoft.com/office/drawing/2014/main" id="{650EDB92-AD38-3E44-873A-02854831D3DA}"/>
                  </a:ext>
                </a:extLst>
              </p:cNvPr>
              <p:cNvPicPr>
                <a:picLocks noChangeAspect="1"/>
              </p:cNvPicPr>
              <p:nvPr/>
            </p:nvPicPr>
            <p:blipFill rotWithShape="1">
              <a:blip r:embed="rId4"/>
              <a:srcRect b="92131"/>
              <a:stretch/>
            </p:blipFill>
            <p:spPr>
              <a:xfrm>
                <a:off x="681846" y="2936882"/>
                <a:ext cx="4686300" cy="273845"/>
              </a:xfrm>
              <a:prstGeom prst="rect">
                <a:avLst/>
              </a:prstGeom>
            </p:spPr>
          </p:pic>
        </p:grpSp>
        <p:sp>
          <p:nvSpPr>
            <p:cNvPr id="7" name="TextBox 6">
              <a:extLst>
                <a:ext uri="{FF2B5EF4-FFF2-40B4-BE49-F238E27FC236}">
                  <a16:creationId xmlns:a16="http://schemas.microsoft.com/office/drawing/2014/main" id="{C477DF1C-7A8A-BE45-B79E-940F538771A1}"/>
                </a:ext>
              </a:extLst>
            </p:cNvPr>
            <p:cNvSpPr txBox="1"/>
            <p:nvPr/>
          </p:nvSpPr>
          <p:spPr>
            <a:xfrm>
              <a:off x="5293894" y="1115642"/>
              <a:ext cx="2187703" cy="293802"/>
            </a:xfrm>
            <a:prstGeom prst="rect">
              <a:avLst/>
            </a:prstGeom>
            <a:noFill/>
          </p:spPr>
          <p:txBody>
            <a:bodyPr wrap="none" rtlCol="0">
              <a:spAutoFit/>
            </a:bodyPr>
            <a:lstStyle/>
            <a:p>
              <a:r>
                <a:rPr lang="en-CH" sz="1400" dirty="0"/>
                <a:t>CLIC parameters (380 GeV) </a:t>
              </a:r>
            </a:p>
          </p:txBody>
        </p:sp>
      </p:grpSp>
      <p:sp>
        <p:nvSpPr>
          <p:cNvPr id="12" name="TextBox 11">
            <a:extLst>
              <a:ext uri="{FF2B5EF4-FFF2-40B4-BE49-F238E27FC236}">
                <a16:creationId xmlns:a16="http://schemas.microsoft.com/office/drawing/2014/main" id="{2178BDF6-D257-3643-9979-69103D805777}"/>
              </a:ext>
            </a:extLst>
          </p:cNvPr>
          <p:cNvSpPr txBox="1"/>
          <p:nvPr/>
        </p:nvSpPr>
        <p:spPr>
          <a:xfrm>
            <a:off x="1293497" y="4125108"/>
            <a:ext cx="7532370" cy="923330"/>
          </a:xfrm>
          <a:prstGeom prst="rect">
            <a:avLst/>
          </a:prstGeom>
          <a:noFill/>
        </p:spPr>
        <p:txBody>
          <a:bodyPr wrap="square" rtlCol="0">
            <a:spAutoFit/>
          </a:bodyPr>
          <a:lstStyle/>
          <a:p>
            <a:pPr marL="285750" indent="-285750">
              <a:buFont typeface="Wingdings" pitchFamily="2" charset="2"/>
              <a:buChar char="è"/>
            </a:pPr>
            <a:r>
              <a:rPr lang="en-US" dirty="0">
                <a:solidFill>
                  <a:srgbClr val="0432FF"/>
                </a:solidFill>
                <a:sym typeface="Wingdings" pitchFamily="2" charset="2"/>
              </a:rPr>
              <a:t>Our idea: </a:t>
            </a:r>
          </a:p>
          <a:p>
            <a:pPr marL="285750" indent="-285750">
              <a:buFont typeface="Arial" panose="020B0604020202020204" pitchFamily="34" charset="0"/>
              <a:buChar char="•"/>
            </a:pPr>
            <a:r>
              <a:rPr lang="en-CH" b="1" dirty="0"/>
              <a:t>replace last 15 GeV with advanced accelerator modules.</a:t>
            </a:r>
            <a:r>
              <a:rPr lang="en-CH" dirty="0"/>
              <a:t> </a:t>
            </a:r>
          </a:p>
          <a:p>
            <a:pPr marL="285750" indent="-285750">
              <a:buFont typeface="Arial" panose="020B0604020202020204" pitchFamily="34" charset="0"/>
              <a:buChar char="•"/>
            </a:pPr>
            <a:r>
              <a:rPr lang="en-CH" dirty="0">
                <a:sym typeface="Wingdings" pitchFamily="2" charset="2"/>
              </a:rPr>
              <a:t> </a:t>
            </a:r>
            <a:r>
              <a:rPr lang="en-CH" dirty="0"/>
              <a:t>Assess feasibility and study the single bunch performance </a:t>
            </a:r>
          </a:p>
        </p:txBody>
      </p:sp>
      <p:pic>
        <p:nvPicPr>
          <p:cNvPr id="16" name="Picture 15">
            <a:extLst>
              <a:ext uri="{FF2B5EF4-FFF2-40B4-BE49-F238E27FC236}">
                <a16:creationId xmlns:a16="http://schemas.microsoft.com/office/drawing/2014/main" id="{66495E47-6C4B-FC47-A45A-B96ACDE8BBAB}"/>
              </a:ext>
            </a:extLst>
          </p:cNvPr>
          <p:cNvPicPr>
            <a:picLocks noChangeAspect="1"/>
          </p:cNvPicPr>
          <p:nvPr/>
        </p:nvPicPr>
        <p:blipFill>
          <a:blip r:embed="rId5"/>
          <a:stretch>
            <a:fillRect/>
          </a:stretch>
        </p:blipFill>
        <p:spPr>
          <a:xfrm>
            <a:off x="5706826" y="358547"/>
            <a:ext cx="2792450" cy="1472993"/>
          </a:xfrm>
          <a:prstGeom prst="rect">
            <a:avLst/>
          </a:prstGeom>
          <a:solidFill>
            <a:schemeClr val="bg1"/>
          </a:solidFill>
          <a:ln>
            <a:solidFill>
              <a:srgbClr val="7030A0"/>
            </a:solidFill>
          </a:ln>
        </p:spPr>
      </p:pic>
      <p:pic>
        <p:nvPicPr>
          <p:cNvPr id="17" name="Picture 16">
            <a:extLst>
              <a:ext uri="{FF2B5EF4-FFF2-40B4-BE49-F238E27FC236}">
                <a16:creationId xmlns:a16="http://schemas.microsoft.com/office/drawing/2014/main" id="{20243935-1368-924B-A2EB-E12878B9A3E2}"/>
              </a:ext>
            </a:extLst>
          </p:cNvPr>
          <p:cNvPicPr>
            <a:picLocks noChangeAspect="1"/>
          </p:cNvPicPr>
          <p:nvPr/>
        </p:nvPicPr>
        <p:blipFill>
          <a:blip r:embed="rId6"/>
          <a:stretch>
            <a:fillRect/>
          </a:stretch>
        </p:blipFill>
        <p:spPr>
          <a:xfrm>
            <a:off x="5636201" y="1910766"/>
            <a:ext cx="3116580" cy="2069604"/>
          </a:xfrm>
          <a:prstGeom prst="rect">
            <a:avLst/>
          </a:prstGeom>
        </p:spPr>
      </p:pic>
    </p:spTree>
    <p:extLst>
      <p:ext uri="{BB962C8B-B14F-4D97-AF65-F5344CB8AC3E}">
        <p14:creationId xmlns:p14="http://schemas.microsoft.com/office/powerpoint/2010/main" val="132718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A035-877B-B54D-87A6-2D889E04A478}"/>
              </a:ext>
            </a:extLst>
          </p:cNvPr>
          <p:cNvSpPr>
            <a:spLocks noGrp="1"/>
          </p:cNvSpPr>
          <p:nvPr>
            <p:ph type="title"/>
          </p:nvPr>
        </p:nvSpPr>
        <p:spPr>
          <a:xfrm>
            <a:off x="365189" y="97064"/>
            <a:ext cx="8229600" cy="510301"/>
          </a:xfrm>
        </p:spPr>
        <p:txBody>
          <a:bodyPr>
            <a:noAutofit/>
          </a:bodyPr>
          <a:lstStyle/>
          <a:p>
            <a:r>
              <a:rPr lang="en-CH" sz="3600" dirty="0"/>
              <a:t>Parameters for High Energy Study Case</a:t>
            </a:r>
          </a:p>
        </p:txBody>
      </p:sp>
      <p:sp>
        <p:nvSpPr>
          <p:cNvPr id="4" name="Content Placeholder 3">
            <a:extLst>
              <a:ext uri="{FF2B5EF4-FFF2-40B4-BE49-F238E27FC236}">
                <a16:creationId xmlns:a16="http://schemas.microsoft.com/office/drawing/2014/main" id="{897ABF31-9D8B-9646-8F18-1D3B2053DD97}"/>
              </a:ext>
            </a:extLst>
          </p:cNvPr>
          <p:cNvSpPr>
            <a:spLocks noGrp="1"/>
          </p:cNvSpPr>
          <p:nvPr>
            <p:ph sz="half" idx="2"/>
          </p:nvPr>
        </p:nvSpPr>
        <p:spPr>
          <a:xfrm>
            <a:off x="289560" y="2811067"/>
            <a:ext cx="8854440" cy="369331"/>
          </a:xfrm>
        </p:spPr>
        <p:txBody>
          <a:bodyPr>
            <a:normAutofit fontScale="70000" lnSpcReduction="20000"/>
          </a:bodyPr>
          <a:lstStyle/>
          <a:p>
            <a:pPr marL="0" indent="0">
              <a:buNone/>
            </a:pPr>
            <a:r>
              <a:rPr lang="en-CH" dirty="0"/>
              <a:t>Study multi-stage electron (positron) accelerator from 175 GeV to 190 GeV: </a:t>
            </a:r>
          </a:p>
        </p:txBody>
      </p:sp>
      <p:sp>
        <p:nvSpPr>
          <p:cNvPr id="5" name="Slide Number Placeholder 4">
            <a:extLst>
              <a:ext uri="{FF2B5EF4-FFF2-40B4-BE49-F238E27FC236}">
                <a16:creationId xmlns:a16="http://schemas.microsoft.com/office/drawing/2014/main" id="{1306D44E-2658-5A44-976C-82E4BF9063B2}"/>
              </a:ext>
            </a:extLst>
          </p:cNvPr>
          <p:cNvSpPr>
            <a:spLocks noGrp="1"/>
          </p:cNvSpPr>
          <p:nvPr>
            <p:ph type="sldNum" sz="quarter" idx="12"/>
          </p:nvPr>
        </p:nvSpPr>
        <p:spPr/>
        <p:txBody>
          <a:bodyPr/>
          <a:lstStyle/>
          <a:p>
            <a:fld id="{507C5F25-5D95-1C4F-BEBE-03B36B62BFA1}" type="slidenum">
              <a:rPr lang="en-US" smtClean="0"/>
              <a:t>6</a:t>
            </a:fld>
            <a:endParaRPr lang="en-US"/>
          </a:p>
        </p:txBody>
      </p:sp>
      <p:pic>
        <p:nvPicPr>
          <p:cNvPr id="6" name="Picture 5">
            <a:extLst>
              <a:ext uri="{FF2B5EF4-FFF2-40B4-BE49-F238E27FC236}">
                <a16:creationId xmlns:a16="http://schemas.microsoft.com/office/drawing/2014/main" id="{84EAA7CE-5455-B046-BB37-DA066EF1C0F6}"/>
              </a:ext>
            </a:extLst>
          </p:cNvPr>
          <p:cNvPicPr>
            <a:picLocks noChangeAspect="1"/>
          </p:cNvPicPr>
          <p:nvPr/>
        </p:nvPicPr>
        <p:blipFill rotWithShape="1">
          <a:blip r:embed="rId3"/>
          <a:srcRect b="41745"/>
          <a:stretch/>
        </p:blipFill>
        <p:spPr>
          <a:xfrm>
            <a:off x="1661168" y="540972"/>
            <a:ext cx="4938902" cy="2136419"/>
          </a:xfrm>
          <a:prstGeom prst="rect">
            <a:avLst/>
          </a:prstGeom>
        </p:spPr>
      </p:pic>
      <p:sp>
        <p:nvSpPr>
          <p:cNvPr id="12" name="TextBox 11">
            <a:extLst>
              <a:ext uri="{FF2B5EF4-FFF2-40B4-BE49-F238E27FC236}">
                <a16:creationId xmlns:a16="http://schemas.microsoft.com/office/drawing/2014/main" id="{F7D08506-C297-8E49-AD3C-CF5E418CBBE7}"/>
              </a:ext>
            </a:extLst>
          </p:cNvPr>
          <p:cNvSpPr txBox="1"/>
          <p:nvPr/>
        </p:nvSpPr>
        <p:spPr>
          <a:xfrm>
            <a:off x="979098" y="3121928"/>
            <a:ext cx="2318455" cy="1815882"/>
          </a:xfrm>
          <a:prstGeom prst="rect">
            <a:avLst/>
          </a:prstGeom>
          <a:noFill/>
        </p:spPr>
        <p:txBody>
          <a:bodyPr wrap="none" rtlCol="0">
            <a:spAutoFit/>
          </a:bodyPr>
          <a:lstStyle/>
          <a:p>
            <a:pPr marL="285750" indent="-285750">
              <a:buFont typeface="Wingdings" pitchFamily="2" charset="2"/>
              <a:buChar char="à"/>
            </a:pPr>
            <a:r>
              <a:rPr lang="en-CH" sz="1600" dirty="0">
                <a:solidFill>
                  <a:srgbClr val="0432FF"/>
                </a:solidFill>
              </a:rPr>
              <a:t>Full lattice</a:t>
            </a:r>
          </a:p>
          <a:p>
            <a:pPr marL="285750" indent="-285750">
              <a:buFont typeface="Wingdings" pitchFamily="2" charset="2"/>
              <a:buChar char="à"/>
            </a:pPr>
            <a:r>
              <a:rPr lang="en-GB" sz="1600" dirty="0">
                <a:solidFill>
                  <a:srgbClr val="0432FF"/>
                </a:solidFill>
              </a:rPr>
              <a:t>I</a:t>
            </a:r>
            <a:r>
              <a:rPr lang="en-CH" sz="1600" dirty="0">
                <a:solidFill>
                  <a:srgbClr val="0432FF"/>
                </a:solidFill>
              </a:rPr>
              <a:t>n/out coupling</a:t>
            </a:r>
          </a:p>
          <a:p>
            <a:pPr marL="285750" indent="-285750">
              <a:buFont typeface="Wingdings" pitchFamily="2" charset="2"/>
              <a:buChar char="à"/>
            </a:pPr>
            <a:r>
              <a:rPr lang="en-GB" sz="1600" dirty="0">
                <a:solidFill>
                  <a:srgbClr val="0432FF"/>
                </a:solidFill>
              </a:rPr>
              <a:t>A</a:t>
            </a:r>
            <a:r>
              <a:rPr lang="en-CH" sz="1600" dirty="0">
                <a:solidFill>
                  <a:srgbClr val="0432FF"/>
                </a:solidFill>
              </a:rPr>
              <a:t>ll magnetic elements</a:t>
            </a:r>
          </a:p>
          <a:p>
            <a:pPr marL="285750" indent="-285750">
              <a:buFont typeface="Wingdings" pitchFamily="2" charset="2"/>
              <a:buChar char="à"/>
            </a:pPr>
            <a:r>
              <a:rPr lang="en-CH" sz="1600" dirty="0">
                <a:solidFill>
                  <a:srgbClr val="0432FF"/>
                </a:solidFill>
              </a:rPr>
              <a:t>Correctors</a:t>
            </a:r>
          </a:p>
          <a:p>
            <a:pPr marL="285750" indent="-285750">
              <a:buFont typeface="Wingdings" pitchFamily="2" charset="2"/>
              <a:buChar char="à"/>
            </a:pPr>
            <a:r>
              <a:rPr lang="en-GB" sz="1600" dirty="0">
                <a:solidFill>
                  <a:srgbClr val="0432FF"/>
                </a:solidFill>
              </a:rPr>
              <a:t>D</a:t>
            </a:r>
            <a:r>
              <a:rPr lang="en-CH" sz="1600" dirty="0">
                <a:solidFill>
                  <a:srgbClr val="0432FF"/>
                </a:solidFill>
              </a:rPr>
              <a:t>iagnostics </a:t>
            </a:r>
          </a:p>
          <a:p>
            <a:pPr marL="285750" indent="-285750">
              <a:buFont typeface="Wingdings" pitchFamily="2" charset="2"/>
              <a:buChar char="à"/>
            </a:pPr>
            <a:r>
              <a:rPr lang="en-GB" sz="1600" dirty="0">
                <a:solidFill>
                  <a:srgbClr val="0432FF"/>
                </a:solidFill>
              </a:rPr>
              <a:t>C</a:t>
            </a:r>
            <a:r>
              <a:rPr lang="en-CH" sz="1600" dirty="0">
                <a:solidFill>
                  <a:srgbClr val="0432FF"/>
                </a:solidFill>
              </a:rPr>
              <a:t>ollective effects</a:t>
            </a:r>
          </a:p>
          <a:p>
            <a:pPr marL="285750" indent="-285750">
              <a:buFont typeface="Wingdings" pitchFamily="2" charset="2"/>
              <a:buChar char="à"/>
            </a:pPr>
            <a:r>
              <a:rPr lang="en-CH" sz="1600" dirty="0">
                <a:solidFill>
                  <a:srgbClr val="0432FF"/>
                </a:solidFill>
              </a:rPr>
              <a:t>Emittance, efficiency </a:t>
            </a:r>
          </a:p>
        </p:txBody>
      </p:sp>
      <p:sp>
        <p:nvSpPr>
          <p:cNvPr id="15" name="TextBox 14">
            <a:extLst>
              <a:ext uri="{FF2B5EF4-FFF2-40B4-BE49-F238E27FC236}">
                <a16:creationId xmlns:a16="http://schemas.microsoft.com/office/drawing/2014/main" id="{3A6EF57A-7ADF-6545-B592-7259670D6A3D}"/>
              </a:ext>
            </a:extLst>
          </p:cNvPr>
          <p:cNvSpPr txBox="1"/>
          <p:nvPr/>
        </p:nvSpPr>
        <p:spPr>
          <a:xfrm>
            <a:off x="4047747" y="3121928"/>
            <a:ext cx="4783833" cy="2062103"/>
          </a:xfrm>
          <a:prstGeom prst="rect">
            <a:avLst/>
          </a:prstGeom>
          <a:noFill/>
        </p:spPr>
        <p:txBody>
          <a:bodyPr wrap="square" rtlCol="0">
            <a:spAutoFit/>
          </a:bodyPr>
          <a:lstStyle/>
          <a:p>
            <a:pPr marL="285750" indent="-285750">
              <a:buFont typeface="Wingdings" pitchFamily="2" charset="2"/>
              <a:buChar char="à"/>
            </a:pPr>
            <a:r>
              <a:rPr lang="en-US" sz="1600" dirty="0">
                <a:solidFill>
                  <a:srgbClr val="0432FF"/>
                </a:solidFill>
                <a:sym typeface="Wingdings" pitchFamily="2" charset="2"/>
              </a:rPr>
              <a:t>Include realistic imperfections</a:t>
            </a:r>
            <a:endParaRPr lang="en-CH" sz="1600" dirty="0">
              <a:solidFill>
                <a:srgbClr val="0432FF"/>
              </a:solidFill>
              <a:sym typeface="Wingdings" pitchFamily="2" charset="2"/>
            </a:endParaRPr>
          </a:p>
          <a:p>
            <a:pPr marL="285750" indent="-285750">
              <a:buFont typeface="Wingdings" pitchFamily="2" charset="2"/>
              <a:buChar char="à"/>
            </a:pPr>
            <a:r>
              <a:rPr lang="en-GB" sz="1600" dirty="0" err="1">
                <a:solidFill>
                  <a:srgbClr val="0432FF"/>
                </a:solidFill>
                <a:sym typeface="Wingdings" pitchFamily="2" charset="2"/>
              </a:rPr>
              <a:t>Betatron</a:t>
            </a:r>
            <a:r>
              <a:rPr lang="en-CH" sz="1600" dirty="0">
                <a:solidFill>
                  <a:srgbClr val="0432FF"/>
                </a:solidFill>
                <a:sym typeface="Wingdings" pitchFamily="2" charset="2"/>
              </a:rPr>
              <a:t> radiation</a:t>
            </a:r>
          </a:p>
          <a:p>
            <a:pPr marL="285750" indent="-285750">
              <a:buFont typeface="Wingdings" pitchFamily="2" charset="2"/>
              <a:buChar char="à"/>
            </a:pPr>
            <a:r>
              <a:rPr lang="en-GB" sz="1600" dirty="0">
                <a:solidFill>
                  <a:srgbClr val="0432FF"/>
                </a:solidFill>
                <a:sym typeface="Wingdings" pitchFamily="2" charset="2"/>
              </a:rPr>
              <a:t>E</a:t>
            </a:r>
            <a:r>
              <a:rPr lang="en-CH" sz="1600" dirty="0">
                <a:solidFill>
                  <a:srgbClr val="0432FF"/>
                </a:solidFill>
                <a:sym typeface="Wingdings" pitchFamily="2" charset="2"/>
              </a:rPr>
              <a:t>stimate of realistic performance</a:t>
            </a:r>
          </a:p>
          <a:p>
            <a:pPr marL="285750" indent="-285750">
              <a:buFont typeface="Wingdings" pitchFamily="2" charset="2"/>
              <a:buChar char="à"/>
            </a:pPr>
            <a:r>
              <a:rPr lang="en-GB" sz="1600" dirty="0">
                <a:solidFill>
                  <a:srgbClr val="0432FF"/>
                </a:solidFill>
                <a:sym typeface="Wingdings" pitchFamily="2" charset="2"/>
              </a:rPr>
              <a:t>E</a:t>
            </a:r>
            <a:r>
              <a:rPr lang="en-CH" sz="1600" dirty="0">
                <a:solidFill>
                  <a:srgbClr val="0432FF"/>
                </a:solidFill>
                <a:sym typeface="Wingdings" pitchFamily="2" charset="2"/>
              </a:rPr>
              <a:t>stimate realistic footprint</a:t>
            </a:r>
          </a:p>
          <a:p>
            <a:pPr marL="285750" indent="-285750">
              <a:buFont typeface="Wingdings" pitchFamily="2" charset="2"/>
              <a:buChar char="à"/>
            </a:pPr>
            <a:r>
              <a:rPr lang="en-GB" sz="1600" dirty="0">
                <a:solidFill>
                  <a:srgbClr val="0432FF"/>
                </a:solidFill>
                <a:sym typeface="Wingdings" pitchFamily="2" charset="2"/>
              </a:rPr>
              <a:t>E</a:t>
            </a:r>
            <a:r>
              <a:rPr lang="en-CH" sz="1600" dirty="0">
                <a:solidFill>
                  <a:srgbClr val="0432FF"/>
                </a:solidFill>
                <a:sym typeface="Wingdings" pitchFamily="2" charset="2"/>
              </a:rPr>
              <a:t>stimate realistic benefits in cost and size</a:t>
            </a:r>
          </a:p>
          <a:p>
            <a:pPr marL="285750" indent="-285750">
              <a:buFont typeface="Wingdings" pitchFamily="2" charset="2"/>
              <a:buChar char="à"/>
            </a:pPr>
            <a:r>
              <a:rPr lang="en-GB" sz="1600" dirty="0">
                <a:solidFill>
                  <a:srgbClr val="0432FF"/>
                </a:solidFill>
                <a:sym typeface="Wingdings" pitchFamily="2" charset="2"/>
              </a:rPr>
              <a:t>U</a:t>
            </a:r>
            <a:r>
              <a:rPr lang="en-CH" sz="1600" dirty="0">
                <a:solidFill>
                  <a:srgbClr val="0432FF"/>
                </a:solidFill>
                <a:sym typeface="Wingdings" pitchFamily="2" charset="2"/>
              </a:rPr>
              <a:t>nderstand scaling with beam energy for different technologies (laser, e</a:t>
            </a:r>
            <a:r>
              <a:rPr lang="en-CH" sz="1600" baseline="30000" dirty="0">
                <a:solidFill>
                  <a:srgbClr val="0432FF"/>
                </a:solidFill>
                <a:sym typeface="Wingdings" pitchFamily="2" charset="2"/>
              </a:rPr>
              <a:t>-</a:t>
            </a:r>
            <a:r>
              <a:rPr lang="en-CH" sz="1600" dirty="0">
                <a:solidFill>
                  <a:srgbClr val="0432FF"/>
                </a:solidFill>
                <a:sym typeface="Wingdings" pitchFamily="2" charset="2"/>
              </a:rPr>
              <a:t>, p driven, DLA/THz)</a:t>
            </a:r>
            <a:endParaRPr lang="en-CH" sz="1600" dirty="0">
              <a:solidFill>
                <a:srgbClr val="0432FF"/>
              </a:solidFill>
            </a:endParaRPr>
          </a:p>
          <a:p>
            <a:endParaRPr lang="en-CH" sz="1600" dirty="0">
              <a:solidFill>
                <a:srgbClr val="0432FF"/>
              </a:solidFill>
            </a:endParaRPr>
          </a:p>
        </p:txBody>
      </p:sp>
    </p:spTree>
    <p:extLst>
      <p:ext uri="{BB962C8B-B14F-4D97-AF65-F5344CB8AC3E}">
        <p14:creationId xmlns:p14="http://schemas.microsoft.com/office/powerpoint/2010/main" val="243194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9D97-7124-1D47-BF1C-875F5E353185}"/>
              </a:ext>
            </a:extLst>
          </p:cNvPr>
          <p:cNvSpPr>
            <a:spLocks noGrp="1"/>
          </p:cNvSpPr>
          <p:nvPr>
            <p:ph type="title"/>
          </p:nvPr>
        </p:nvSpPr>
        <p:spPr/>
        <p:txBody>
          <a:bodyPr>
            <a:normAutofit fontScale="90000"/>
          </a:bodyPr>
          <a:lstStyle/>
          <a:p>
            <a:r>
              <a:rPr lang="en-CH" dirty="0">
                <a:solidFill>
                  <a:srgbClr val="0432FF"/>
                </a:solidFill>
              </a:rPr>
              <a:t>Low-Energy Common Study Case</a:t>
            </a:r>
          </a:p>
        </p:txBody>
      </p:sp>
      <p:sp>
        <p:nvSpPr>
          <p:cNvPr id="3" name="Content Placeholder 2">
            <a:extLst>
              <a:ext uri="{FF2B5EF4-FFF2-40B4-BE49-F238E27FC236}">
                <a16:creationId xmlns:a16="http://schemas.microsoft.com/office/drawing/2014/main" id="{FAD56978-3DE0-7146-8F73-2FC7FC0E4BFB}"/>
              </a:ext>
            </a:extLst>
          </p:cNvPr>
          <p:cNvSpPr>
            <a:spLocks noGrp="1"/>
          </p:cNvSpPr>
          <p:nvPr>
            <p:ph idx="1"/>
          </p:nvPr>
        </p:nvSpPr>
        <p:spPr>
          <a:xfrm>
            <a:off x="365759" y="1277149"/>
            <a:ext cx="8229600" cy="3604176"/>
          </a:xfrm>
        </p:spPr>
        <p:txBody>
          <a:bodyPr>
            <a:normAutofit fontScale="62500" lnSpcReduction="20000"/>
          </a:bodyPr>
          <a:lstStyle/>
          <a:p>
            <a:pPr>
              <a:lnSpc>
                <a:spcPct val="120000"/>
              </a:lnSpc>
              <a:spcBef>
                <a:spcPts val="0"/>
              </a:spcBef>
            </a:pPr>
            <a:r>
              <a:rPr lang="en-CH" dirty="0"/>
              <a:t>Assess the potential for lower energy Particle Physics applications by considering a parameter regime for fixed-target experiments.</a:t>
            </a:r>
          </a:p>
          <a:p>
            <a:pPr>
              <a:lnSpc>
                <a:spcPct val="120000"/>
              </a:lnSpc>
              <a:spcBef>
                <a:spcPts val="0"/>
              </a:spcBef>
            </a:pPr>
            <a:r>
              <a:rPr lang="en-CH" dirty="0"/>
              <a:t>Could be realized in the nearer future with more relaxed beam parameters compared to colliders. </a:t>
            </a:r>
          </a:p>
          <a:p>
            <a:pPr lvl="1">
              <a:lnSpc>
                <a:spcPct val="120000"/>
              </a:lnSpc>
              <a:spcBef>
                <a:spcPts val="0"/>
              </a:spcBef>
            </a:pPr>
            <a:endParaRPr lang="en-CH" dirty="0"/>
          </a:p>
          <a:p>
            <a:pPr>
              <a:lnSpc>
                <a:spcPct val="120000"/>
              </a:lnSpc>
              <a:spcBef>
                <a:spcPts val="0"/>
              </a:spcBef>
              <a:buFont typeface="Wingdings" pitchFamily="2" charset="2"/>
              <a:buChar char="è"/>
            </a:pPr>
            <a:r>
              <a:rPr lang="en-CH" dirty="0"/>
              <a:t>Aim at more compact and more cost-effective particle physics experiments</a:t>
            </a:r>
          </a:p>
          <a:p>
            <a:pPr>
              <a:lnSpc>
                <a:spcPct val="120000"/>
              </a:lnSpc>
              <a:spcBef>
                <a:spcPts val="0"/>
              </a:spcBef>
            </a:pPr>
            <a:endParaRPr lang="en-CH" dirty="0"/>
          </a:p>
          <a:p>
            <a:pPr>
              <a:lnSpc>
                <a:spcPct val="120000"/>
              </a:lnSpc>
              <a:spcBef>
                <a:spcPts val="0"/>
              </a:spcBef>
            </a:pPr>
            <a:r>
              <a:rPr lang="en-CH" dirty="0"/>
              <a:t>Relevant study cases: </a:t>
            </a:r>
          </a:p>
          <a:p>
            <a:pPr lvl="1">
              <a:lnSpc>
                <a:spcPct val="120000"/>
              </a:lnSpc>
              <a:spcBef>
                <a:spcPts val="0"/>
              </a:spcBef>
            </a:pPr>
            <a:r>
              <a:rPr lang="en-GB" dirty="0"/>
              <a:t>T</a:t>
            </a:r>
            <a:r>
              <a:rPr lang="en-CH" dirty="0"/>
              <a:t>he design of an advanced accelerator (that can include the injector) to accelerate electrons to a final beam energy in the regime of 15 GeV to 50 GeV to be used for HEP experiments. </a:t>
            </a:r>
          </a:p>
          <a:p>
            <a:pPr lvl="1">
              <a:lnSpc>
                <a:spcPct val="120000"/>
              </a:lnSpc>
              <a:spcBef>
                <a:spcPts val="0"/>
              </a:spcBef>
            </a:pPr>
            <a:endParaRPr lang="en-CH" dirty="0"/>
          </a:p>
          <a:p>
            <a:pPr marL="0" indent="0">
              <a:lnSpc>
                <a:spcPct val="120000"/>
              </a:lnSpc>
              <a:spcBef>
                <a:spcPts val="0"/>
              </a:spcBef>
              <a:buNone/>
            </a:pPr>
            <a:r>
              <a:rPr lang="en-CH" dirty="0"/>
              <a:t> </a:t>
            </a:r>
          </a:p>
        </p:txBody>
      </p:sp>
      <p:sp>
        <p:nvSpPr>
          <p:cNvPr id="5" name="Slide Number Placeholder 4">
            <a:extLst>
              <a:ext uri="{FF2B5EF4-FFF2-40B4-BE49-F238E27FC236}">
                <a16:creationId xmlns:a16="http://schemas.microsoft.com/office/drawing/2014/main" id="{0C5ED369-E9C5-F64C-B364-5B85828C7791}"/>
              </a:ext>
            </a:extLst>
          </p:cNvPr>
          <p:cNvSpPr>
            <a:spLocks noGrp="1"/>
          </p:cNvSpPr>
          <p:nvPr>
            <p:ph type="sldNum" sz="quarter" idx="12"/>
          </p:nvPr>
        </p:nvSpPr>
        <p:spPr/>
        <p:txBody>
          <a:bodyPr/>
          <a:lstStyle/>
          <a:p>
            <a:fld id="{507C5F25-5D95-1C4F-BEBE-03B36B62BFA1}" type="slidenum">
              <a:rPr lang="en-US" smtClean="0"/>
              <a:t>7</a:t>
            </a:fld>
            <a:endParaRPr lang="en-US"/>
          </a:p>
        </p:txBody>
      </p:sp>
    </p:spTree>
    <p:extLst>
      <p:ext uri="{BB962C8B-B14F-4D97-AF65-F5344CB8AC3E}">
        <p14:creationId xmlns:p14="http://schemas.microsoft.com/office/powerpoint/2010/main" val="314631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AC2B-E044-4340-9841-6E1B3ADBD707}"/>
              </a:ext>
            </a:extLst>
          </p:cNvPr>
          <p:cNvSpPr>
            <a:spLocks noGrp="1"/>
          </p:cNvSpPr>
          <p:nvPr>
            <p:ph type="title"/>
          </p:nvPr>
        </p:nvSpPr>
        <p:spPr/>
        <p:txBody>
          <a:bodyPr>
            <a:normAutofit fontScale="90000"/>
          </a:bodyPr>
          <a:lstStyle/>
          <a:p>
            <a:r>
              <a:rPr lang="en-CH" dirty="0"/>
              <a:t>Laser-Electron Experiment – LUXE</a:t>
            </a:r>
          </a:p>
        </p:txBody>
      </p:sp>
      <p:sp>
        <p:nvSpPr>
          <p:cNvPr id="9" name="Content Placeholder 8">
            <a:extLst>
              <a:ext uri="{FF2B5EF4-FFF2-40B4-BE49-F238E27FC236}">
                <a16:creationId xmlns:a16="http://schemas.microsoft.com/office/drawing/2014/main" id="{66335DF7-A893-A94B-8848-37C4780C7AC6}"/>
              </a:ext>
            </a:extLst>
          </p:cNvPr>
          <p:cNvSpPr>
            <a:spLocks noGrp="1"/>
          </p:cNvSpPr>
          <p:nvPr>
            <p:ph idx="1"/>
          </p:nvPr>
        </p:nvSpPr>
        <p:spPr>
          <a:xfrm>
            <a:off x="529220" y="2382856"/>
            <a:ext cx="8004444" cy="905918"/>
          </a:xfrm>
        </p:spPr>
        <p:txBody>
          <a:bodyPr>
            <a:normAutofit fontScale="40000" lnSpcReduction="20000"/>
          </a:bodyPr>
          <a:lstStyle/>
          <a:p>
            <a:pPr marL="0" indent="0">
              <a:buNone/>
            </a:pPr>
            <a:r>
              <a:rPr lang="en-GB" dirty="0"/>
              <a:t>Reach the Schwinger field by </a:t>
            </a:r>
            <a:r>
              <a:rPr lang="en-GB" b="1" dirty="0"/>
              <a:t>using a high energy electron beam</a:t>
            </a:r>
            <a:r>
              <a:rPr lang="en-GB" dirty="0"/>
              <a:t> (from the European XFEL, with E=17 GeV) and a </a:t>
            </a:r>
            <a:r>
              <a:rPr lang="en-GB" b="1" dirty="0"/>
              <a:t>high-power laser</a:t>
            </a:r>
            <a:r>
              <a:rPr lang="en-GB" dirty="0"/>
              <a:t> to create the electric field, and to study then the interactions of the  high energy electrons or photons with the laser photons.</a:t>
            </a:r>
          </a:p>
          <a:p>
            <a:pPr lvl="1"/>
            <a:r>
              <a:rPr lang="en-GB" dirty="0"/>
              <a:t>E</a:t>
            </a:r>
            <a:r>
              <a:rPr lang="en-CH" dirty="0"/>
              <a:t>nter into non-perturbative regime of QED in electron and photon induced interactions</a:t>
            </a:r>
          </a:p>
          <a:p>
            <a:pPr lvl="1"/>
            <a:r>
              <a:rPr lang="en-CH" dirty="0"/>
              <a:t>Study transition from perturbative to non-perturbative regime</a:t>
            </a:r>
          </a:p>
          <a:p>
            <a:pPr lvl="1"/>
            <a:r>
              <a:rPr lang="en-CH" dirty="0"/>
              <a:t>Use Compton process to create “photon factory” for BSM physics, study axion-like particles</a:t>
            </a:r>
          </a:p>
        </p:txBody>
      </p:sp>
      <p:sp>
        <p:nvSpPr>
          <p:cNvPr id="5" name="Slide Number Placeholder 4">
            <a:extLst>
              <a:ext uri="{FF2B5EF4-FFF2-40B4-BE49-F238E27FC236}">
                <a16:creationId xmlns:a16="http://schemas.microsoft.com/office/drawing/2014/main" id="{A3D905D6-F396-D449-94F8-887F768D98E5}"/>
              </a:ext>
            </a:extLst>
          </p:cNvPr>
          <p:cNvSpPr>
            <a:spLocks noGrp="1"/>
          </p:cNvSpPr>
          <p:nvPr>
            <p:ph type="sldNum" sz="quarter" idx="12"/>
          </p:nvPr>
        </p:nvSpPr>
        <p:spPr/>
        <p:txBody>
          <a:bodyPr/>
          <a:lstStyle/>
          <a:p>
            <a:fld id="{507C5F25-5D95-1C4F-BEBE-03B36B62BFA1}" type="slidenum">
              <a:rPr lang="en-US" smtClean="0"/>
              <a:t>8</a:t>
            </a:fld>
            <a:endParaRPr lang="en-US"/>
          </a:p>
        </p:txBody>
      </p:sp>
      <p:pic>
        <p:nvPicPr>
          <p:cNvPr id="10" name="Picture 9">
            <a:extLst>
              <a:ext uri="{FF2B5EF4-FFF2-40B4-BE49-F238E27FC236}">
                <a16:creationId xmlns:a16="http://schemas.microsoft.com/office/drawing/2014/main" id="{19761AFA-B5DF-2447-919A-AF594B298034}"/>
              </a:ext>
            </a:extLst>
          </p:cNvPr>
          <p:cNvPicPr>
            <a:picLocks noChangeAspect="1"/>
          </p:cNvPicPr>
          <p:nvPr/>
        </p:nvPicPr>
        <p:blipFill rotWithShape="1">
          <a:blip r:embed="rId3"/>
          <a:srcRect t="13778" b="39113"/>
          <a:stretch/>
        </p:blipFill>
        <p:spPr>
          <a:xfrm>
            <a:off x="823017" y="1389259"/>
            <a:ext cx="3342607" cy="834984"/>
          </a:xfrm>
          <a:prstGeom prst="rect">
            <a:avLst/>
          </a:prstGeom>
          <a:ln>
            <a:noFill/>
          </a:ln>
        </p:spPr>
      </p:pic>
      <p:sp>
        <p:nvSpPr>
          <p:cNvPr id="11" name="Content Placeholder 8">
            <a:extLst>
              <a:ext uri="{FF2B5EF4-FFF2-40B4-BE49-F238E27FC236}">
                <a16:creationId xmlns:a16="http://schemas.microsoft.com/office/drawing/2014/main" id="{3975A6BA-ABF3-334E-A41F-2602F9989BEB}"/>
              </a:ext>
            </a:extLst>
          </p:cNvPr>
          <p:cNvSpPr txBox="1">
            <a:spLocks/>
          </p:cNvSpPr>
          <p:nvPr/>
        </p:nvSpPr>
        <p:spPr>
          <a:xfrm>
            <a:off x="213172" y="771553"/>
            <a:ext cx="8717655" cy="59412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Font typeface="Arial"/>
              <a:buNone/>
            </a:pPr>
            <a:r>
              <a:rPr lang="en-GB" dirty="0"/>
              <a:t>Strong-field regime of QED: Electron enters an electric field, which is strong enough to accelerate an electron over the distance of the electron Compton wavelength to an energy comparable to its rest energy. Field strength called ‘Schwinger field’.</a:t>
            </a:r>
          </a:p>
        </p:txBody>
      </p:sp>
      <p:pic>
        <p:nvPicPr>
          <p:cNvPr id="12" name="Picture 11">
            <a:extLst>
              <a:ext uri="{FF2B5EF4-FFF2-40B4-BE49-F238E27FC236}">
                <a16:creationId xmlns:a16="http://schemas.microsoft.com/office/drawing/2014/main" id="{1AE0A876-182C-B04F-8CEE-2F628EC3B347}"/>
              </a:ext>
            </a:extLst>
          </p:cNvPr>
          <p:cNvPicPr>
            <a:picLocks noChangeAspect="1"/>
          </p:cNvPicPr>
          <p:nvPr/>
        </p:nvPicPr>
        <p:blipFill rotWithShape="1">
          <a:blip r:embed="rId4"/>
          <a:srcRect t="59987"/>
          <a:stretch/>
        </p:blipFill>
        <p:spPr>
          <a:xfrm>
            <a:off x="4634682" y="1452139"/>
            <a:ext cx="3342607" cy="709224"/>
          </a:xfrm>
          <a:prstGeom prst="rect">
            <a:avLst/>
          </a:prstGeom>
          <a:ln>
            <a:noFill/>
          </a:ln>
        </p:spPr>
      </p:pic>
      <p:sp>
        <p:nvSpPr>
          <p:cNvPr id="3" name="TextBox 2">
            <a:extLst>
              <a:ext uri="{FF2B5EF4-FFF2-40B4-BE49-F238E27FC236}">
                <a16:creationId xmlns:a16="http://schemas.microsoft.com/office/drawing/2014/main" id="{AD2B7209-085F-7F41-9CDF-ECB6063EC026}"/>
              </a:ext>
            </a:extLst>
          </p:cNvPr>
          <p:cNvSpPr txBox="1"/>
          <p:nvPr/>
        </p:nvSpPr>
        <p:spPr>
          <a:xfrm>
            <a:off x="5000625" y="3666276"/>
            <a:ext cx="3930202" cy="1077218"/>
          </a:xfrm>
          <a:prstGeom prst="rect">
            <a:avLst/>
          </a:prstGeom>
          <a:noFill/>
          <a:ln>
            <a:solidFill>
              <a:srgbClr val="FF0000"/>
            </a:solidFill>
          </a:ln>
        </p:spPr>
        <p:txBody>
          <a:bodyPr wrap="square" rtlCol="0">
            <a:spAutoFit/>
          </a:bodyPr>
          <a:lstStyle/>
          <a:p>
            <a:r>
              <a:rPr lang="en-CH" sz="1600" dirty="0">
                <a:sym typeface="Wingdings" pitchFamily="2" charset="2"/>
              </a:rPr>
              <a:t> Parameters similar to plasma wakefield acceleration and dielectric laser accelerators</a:t>
            </a:r>
          </a:p>
          <a:p>
            <a:r>
              <a:rPr lang="en-CH" sz="1600" dirty="0">
                <a:sym typeface="Wingdings" pitchFamily="2" charset="2"/>
              </a:rPr>
              <a:t> S</a:t>
            </a:r>
            <a:r>
              <a:rPr lang="en-GB" sz="1600" dirty="0">
                <a:sym typeface="Wingdings" pitchFamily="2" charset="2"/>
              </a:rPr>
              <a:t>t</a:t>
            </a:r>
            <a:r>
              <a:rPr lang="en-CH" sz="1600" dirty="0">
                <a:sym typeface="Wingdings" pitchFamily="2" charset="2"/>
              </a:rPr>
              <a:t>udy the </a:t>
            </a:r>
            <a:r>
              <a:rPr lang="en-GB" sz="1600" dirty="0">
                <a:sym typeface="Wingdings" pitchFamily="2" charset="2"/>
              </a:rPr>
              <a:t>e</a:t>
            </a:r>
            <a:r>
              <a:rPr lang="en-CH" sz="1600" dirty="0">
                <a:sym typeface="Wingdings" pitchFamily="2" charset="2"/>
              </a:rPr>
              <a:t>nergy reach, emittance and requirements for stable e-laser collisions</a:t>
            </a:r>
            <a:endParaRPr lang="en-CH" sz="1600" dirty="0"/>
          </a:p>
        </p:txBody>
      </p:sp>
      <p:pic>
        <p:nvPicPr>
          <p:cNvPr id="4" name="Picture 3">
            <a:extLst>
              <a:ext uri="{FF2B5EF4-FFF2-40B4-BE49-F238E27FC236}">
                <a16:creationId xmlns:a16="http://schemas.microsoft.com/office/drawing/2014/main" id="{71BB2063-829A-AF4E-B15E-DE9D2A3EDF74}"/>
              </a:ext>
            </a:extLst>
          </p:cNvPr>
          <p:cNvPicPr>
            <a:picLocks noChangeAspect="1"/>
          </p:cNvPicPr>
          <p:nvPr/>
        </p:nvPicPr>
        <p:blipFill>
          <a:blip r:embed="rId5"/>
          <a:stretch>
            <a:fillRect/>
          </a:stretch>
        </p:blipFill>
        <p:spPr>
          <a:xfrm>
            <a:off x="529220" y="3500610"/>
            <a:ext cx="3930202" cy="1242884"/>
          </a:xfrm>
          <a:prstGeom prst="rect">
            <a:avLst/>
          </a:prstGeom>
        </p:spPr>
      </p:pic>
      <p:sp>
        <p:nvSpPr>
          <p:cNvPr id="6" name="TextBox 5">
            <a:extLst>
              <a:ext uri="{FF2B5EF4-FFF2-40B4-BE49-F238E27FC236}">
                <a16:creationId xmlns:a16="http://schemas.microsoft.com/office/drawing/2014/main" id="{507F9421-BF30-B14F-8C1F-53F8BEC325AF}"/>
              </a:ext>
            </a:extLst>
          </p:cNvPr>
          <p:cNvSpPr txBox="1"/>
          <p:nvPr/>
        </p:nvSpPr>
        <p:spPr>
          <a:xfrm>
            <a:off x="83820" y="4828372"/>
            <a:ext cx="2576346" cy="230832"/>
          </a:xfrm>
          <a:prstGeom prst="rect">
            <a:avLst/>
          </a:prstGeom>
          <a:noFill/>
        </p:spPr>
        <p:txBody>
          <a:bodyPr wrap="none" rtlCol="0">
            <a:spAutoFit/>
          </a:bodyPr>
          <a:lstStyle/>
          <a:p>
            <a:r>
              <a:rPr lang="en-CH" sz="900" i="1" dirty="0"/>
              <a:t>B. Heinemann, talk at Townhall meeting, 30.3.2021</a:t>
            </a:r>
          </a:p>
        </p:txBody>
      </p:sp>
    </p:spTree>
    <p:extLst>
      <p:ext uri="{BB962C8B-B14F-4D97-AF65-F5344CB8AC3E}">
        <p14:creationId xmlns:p14="http://schemas.microsoft.com/office/powerpoint/2010/main" val="258618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C5CC-A343-A14C-A3E7-7C44EC231FE3}"/>
              </a:ext>
            </a:extLst>
          </p:cNvPr>
          <p:cNvSpPr>
            <a:spLocks noGrp="1"/>
          </p:cNvSpPr>
          <p:nvPr>
            <p:ph type="title"/>
          </p:nvPr>
        </p:nvSpPr>
        <p:spPr/>
        <p:txBody>
          <a:bodyPr>
            <a:noAutofit/>
          </a:bodyPr>
          <a:lstStyle/>
          <a:p>
            <a:r>
              <a:rPr lang="en-CH" sz="3600" dirty="0"/>
              <a:t>Beam-Dump/Fixed-Target Experiments</a:t>
            </a:r>
          </a:p>
        </p:txBody>
      </p:sp>
      <p:sp>
        <p:nvSpPr>
          <p:cNvPr id="8" name="Content Placeholder 7">
            <a:extLst>
              <a:ext uri="{FF2B5EF4-FFF2-40B4-BE49-F238E27FC236}">
                <a16:creationId xmlns:a16="http://schemas.microsoft.com/office/drawing/2014/main" id="{88A09882-FB50-8644-B71F-F452EDB93D46}"/>
              </a:ext>
            </a:extLst>
          </p:cNvPr>
          <p:cNvSpPr>
            <a:spLocks noGrp="1"/>
          </p:cNvSpPr>
          <p:nvPr>
            <p:ph idx="1"/>
          </p:nvPr>
        </p:nvSpPr>
        <p:spPr>
          <a:xfrm>
            <a:off x="525779" y="806064"/>
            <a:ext cx="7353301" cy="451236"/>
          </a:xfrm>
        </p:spPr>
        <p:txBody>
          <a:bodyPr>
            <a:noAutofit/>
          </a:bodyPr>
          <a:lstStyle/>
          <a:p>
            <a:r>
              <a:rPr lang="en-US" sz="1400" dirty="0">
                <a:sym typeface="Wingdings"/>
              </a:rPr>
              <a:t>Search for dark photons, deep inelastic scattering, non-linear QED</a:t>
            </a:r>
          </a:p>
          <a:p>
            <a:pPr lvl="2"/>
            <a:endParaRPr lang="en-US" sz="600" b="1" dirty="0">
              <a:sym typeface="Wingdings"/>
            </a:endParaRPr>
          </a:p>
          <a:p>
            <a:pPr marL="457200" lvl="1" indent="0">
              <a:buNone/>
            </a:pPr>
            <a:endParaRPr lang="en-CH" sz="1200" dirty="0"/>
          </a:p>
        </p:txBody>
      </p:sp>
      <p:sp>
        <p:nvSpPr>
          <p:cNvPr id="5" name="Slide Number Placeholder 4">
            <a:extLst>
              <a:ext uri="{FF2B5EF4-FFF2-40B4-BE49-F238E27FC236}">
                <a16:creationId xmlns:a16="http://schemas.microsoft.com/office/drawing/2014/main" id="{14D03F46-29C9-6141-8F59-17DA30855940}"/>
              </a:ext>
            </a:extLst>
          </p:cNvPr>
          <p:cNvSpPr>
            <a:spLocks noGrp="1"/>
          </p:cNvSpPr>
          <p:nvPr>
            <p:ph type="sldNum" sz="quarter" idx="12"/>
          </p:nvPr>
        </p:nvSpPr>
        <p:spPr/>
        <p:txBody>
          <a:bodyPr/>
          <a:lstStyle/>
          <a:p>
            <a:fld id="{507C5F25-5D95-1C4F-BEBE-03B36B62BFA1}" type="slidenum">
              <a:rPr lang="en-US" smtClean="0"/>
              <a:t>9</a:t>
            </a:fld>
            <a:endParaRPr lang="en-US"/>
          </a:p>
        </p:txBody>
      </p:sp>
      <p:pic>
        <p:nvPicPr>
          <p:cNvPr id="6" name="Picture 5">
            <a:extLst>
              <a:ext uri="{FF2B5EF4-FFF2-40B4-BE49-F238E27FC236}">
                <a16:creationId xmlns:a16="http://schemas.microsoft.com/office/drawing/2014/main" id="{EBFC6C95-0FD4-354D-94FB-C089D5A6F39F}"/>
              </a:ext>
            </a:extLst>
          </p:cNvPr>
          <p:cNvPicPr>
            <a:picLocks noChangeAspect="1"/>
          </p:cNvPicPr>
          <p:nvPr/>
        </p:nvPicPr>
        <p:blipFill>
          <a:blip r:embed="rId3"/>
          <a:stretch>
            <a:fillRect/>
          </a:stretch>
        </p:blipFill>
        <p:spPr>
          <a:xfrm>
            <a:off x="2189003" y="1257300"/>
            <a:ext cx="3731738" cy="1745143"/>
          </a:xfrm>
          <a:prstGeom prst="rect">
            <a:avLst/>
          </a:prstGeom>
          <a:ln>
            <a:solidFill>
              <a:schemeClr val="accent1"/>
            </a:solidFill>
          </a:ln>
        </p:spPr>
      </p:pic>
      <p:sp>
        <p:nvSpPr>
          <p:cNvPr id="10" name="TextBox 9">
            <a:extLst>
              <a:ext uri="{FF2B5EF4-FFF2-40B4-BE49-F238E27FC236}">
                <a16:creationId xmlns:a16="http://schemas.microsoft.com/office/drawing/2014/main" id="{B08AEC7B-36D5-BD48-BAC9-47779BF13DCD}"/>
              </a:ext>
            </a:extLst>
          </p:cNvPr>
          <p:cNvSpPr txBox="1"/>
          <p:nvPr/>
        </p:nvSpPr>
        <p:spPr>
          <a:xfrm>
            <a:off x="5303520" y="2967512"/>
            <a:ext cx="2087431" cy="215444"/>
          </a:xfrm>
          <a:prstGeom prst="rect">
            <a:avLst/>
          </a:prstGeom>
          <a:noFill/>
        </p:spPr>
        <p:txBody>
          <a:bodyPr wrap="none" rtlCol="0">
            <a:spAutoFit/>
          </a:bodyPr>
          <a:lstStyle/>
          <a:p>
            <a:r>
              <a:rPr lang="en-CH" sz="800" i="1" dirty="0"/>
              <a:t>M. Wing, talk at Townhall meeting, 30.3.2021</a:t>
            </a:r>
          </a:p>
        </p:txBody>
      </p:sp>
      <p:sp>
        <p:nvSpPr>
          <p:cNvPr id="11" name="Content Placeholder 7">
            <a:extLst>
              <a:ext uri="{FF2B5EF4-FFF2-40B4-BE49-F238E27FC236}">
                <a16:creationId xmlns:a16="http://schemas.microsoft.com/office/drawing/2014/main" id="{13B3E8C1-17D0-094F-A7DA-57FAE9C11410}"/>
              </a:ext>
            </a:extLst>
          </p:cNvPr>
          <p:cNvSpPr txBox="1">
            <a:spLocks/>
          </p:cNvSpPr>
          <p:nvPr/>
        </p:nvSpPr>
        <p:spPr>
          <a:xfrm>
            <a:off x="720089" y="3138499"/>
            <a:ext cx="5086351" cy="17656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432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H" sz="1400" dirty="0"/>
              <a:t>Require less challenging beam</a:t>
            </a:r>
          </a:p>
          <a:p>
            <a:pPr lvl="1"/>
            <a:r>
              <a:rPr lang="en-GB" sz="1200" dirty="0"/>
              <a:t>E</a:t>
            </a:r>
            <a:r>
              <a:rPr lang="en-CH" sz="1200" dirty="0"/>
              <a:t>nergy and flux is important</a:t>
            </a:r>
          </a:p>
          <a:p>
            <a:pPr lvl="1"/>
            <a:r>
              <a:rPr lang="en-US" sz="1200" dirty="0"/>
              <a:t>Relaxed parameters for emittance</a:t>
            </a:r>
            <a:endParaRPr lang="en-CH" sz="1200" dirty="0"/>
          </a:p>
          <a:p>
            <a:r>
              <a:rPr lang="en-CH" sz="1400" dirty="0"/>
              <a:t>Use bunches or single electrons </a:t>
            </a:r>
          </a:p>
          <a:p>
            <a:pPr lvl="1"/>
            <a:r>
              <a:rPr lang="en-GB" sz="1200" dirty="0"/>
              <a:t>S</a:t>
            </a:r>
            <a:r>
              <a:rPr lang="en-CH" sz="1200" dirty="0"/>
              <a:t>ingle electrons: tagging </a:t>
            </a:r>
            <a:r>
              <a:rPr lang="en-CH" sz="1200" dirty="0">
                <a:sym typeface="Wingdings" pitchFamily="2" charset="2"/>
              </a:rPr>
              <a:t> invisible channel</a:t>
            </a:r>
          </a:p>
          <a:p>
            <a:pPr lvl="1"/>
            <a:r>
              <a:rPr lang="en-GB" sz="1200" dirty="0">
                <a:sym typeface="Wingdings" pitchFamily="2" charset="2"/>
              </a:rPr>
              <a:t>B</a:t>
            </a:r>
            <a:r>
              <a:rPr lang="en-CH" sz="1200" dirty="0">
                <a:sym typeface="Wingdings" pitchFamily="2" charset="2"/>
              </a:rPr>
              <a:t>unches: only visible channel possible</a:t>
            </a:r>
          </a:p>
          <a:p>
            <a:pPr lvl="1"/>
            <a:endParaRPr lang="en-CH" sz="1200" dirty="0"/>
          </a:p>
        </p:txBody>
      </p:sp>
    </p:spTree>
    <p:extLst>
      <p:ext uri="{BB962C8B-B14F-4D97-AF65-F5344CB8AC3E}">
        <p14:creationId xmlns:p14="http://schemas.microsoft.com/office/powerpoint/2010/main" val="143383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{70F9FB76-85BF-5F4D-96BD-1E635C56D495}tf16401378</Template>
  <TotalTime>16419</TotalTime>
  <Words>1367</Words>
  <Application>Microsoft Macintosh PowerPoint</Application>
  <PresentationFormat>On-screen Show (16:9)</PresentationFormat>
  <Paragraphs>164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Collider Study Case and Intermediate Steps to Particle Physics Experiments</vt:lpstr>
      <vt:lpstr>Motivation</vt:lpstr>
      <vt:lpstr>Parameters for a Linear Collider with Advanced Acceleration Technology</vt:lpstr>
      <vt:lpstr>High-Energy Common Study Case</vt:lpstr>
      <vt:lpstr>CLIC</vt:lpstr>
      <vt:lpstr>Parameters for High Energy Study Case</vt:lpstr>
      <vt:lpstr>Low-Energy Common Study Case</vt:lpstr>
      <vt:lpstr>Laser-Electron Experiment – LUXE</vt:lpstr>
      <vt:lpstr>Beam-Dump/Fixed-Target Experiments</vt:lpstr>
      <vt:lpstr>Electron Bunches – Beam Dump Experiments</vt:lpstr>
      <vt:lpstr>Single Electrons – Fixed Target Experiments</vt:lpstr>
      <vt:lpstr>Other Applications </vt:lpstr>
      <vt:lpstr>Parameters for Low-Energy Physics Case</vt:lpstr>
      <vt:lpstr>Summary</vt:lpstr>
      <vt:lpstr>Links</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from Core Group* on Plasma and Laser Accelerators</dc:title>
  <dc:creator>Ralph Assmann</dc:creator>
  <cp:lastModifiedBy>Edda Gschwendtner</cp:lastModifiedBy>
  <cp:revision>588</cp:revision>
  <dcterms:created xsi:type="dcterms:W3CDTF">2020-08-18T08:33:37Z</dcterms:created>
  <dcterms:modified xsi:type="dcterms:W3CDTF">2021-09-21T12:59:35Z</dcterms:modified>
</cp:coreProperties>
</file>