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8" r:id="rId2"/>
    <p:sldId id="372" r:id="rId3"/>
    <p:sldId id="593" r:id="rId4"/>
    <p:sldId id="373" r:id="rId5"/>
    <p:sldId id="579" r:id="rId6"/>
    <p:sldId id="582" r:id="rId7"/>
    <p:sldId id="583" r:id="rId8"/>
    <p:sldId id="585" r:id="rId9"/>
    <p:sldId id="573" r:id="rId10"/>
    <p:sldId id="575" r:id="rId11"/>
    <p:sldId id="592" r:id="rId12"/>
    <p:sldId id="566" r:id="rId13"/>
    <p:sldId id="587" r:id="rId14"/>
    <p:sldId id="580" r:id="rId15"/>
    <p:sldId id="588" r:id="rId16"/>
    <p:sldId id="586" r:id="rId17"/>
    <p:sldId id="590" r:id="rId18"/>
    <p:sldId id="597" r:id="rId19"/>
    <p:sldId id="594" r:id="rId20"/>
    <p:sldId id="598" r:id="rId21"/>
    <p:sldId id="596" r:id="rId22"/>
    <p:sldId id="599" r:id="rId23"/>
    <p:sldId id="595" r:id="rId24"/>
    <p:sldId id="387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/>
    <p:restoredTop sz="91911"/>
  </p:normalViewPr>
  <p:slideViewPr>
    <p:cSldViewPr snapToGrid="0" snapToObjects="1">
      <p:cViewPr varScale="1">
        <p:scale>
          <a:sx n="98" d="100"/>
          <a:sy n="98" d="100"/>
        </p:scale>
        <p:origin x="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697BD-08ED-5643-993A-AC4501089D63}" type="datetimeFigureOut">
              <a:rPr lang="de-DE" smtClean="0"/>
              <a:t>21.09.21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3C37A-C645-7545-80AB-FC2347DCAF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21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8D3B3-909B-E148-A8AE-24D4B3F49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CFAE91C-3E74-774A-B0FC-EC80C5AEE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84056F-09BA-264A-A7D2-D44895F1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2B63-95EF-4044-8BC7-986B0D9D5B8D}" type="datetime1">
              <a:rPr lang="de-DE" smtClean="0"/>
              <a:t>21.09.21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E2D4CB-8E79-674F-9157-7E042CEF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Assmann, E. Gschwendtner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252004-052C-FD42-AA2D-065F23C5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AD10-7F0A-C645-A4C3-EDC37DECB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97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4B3657-6266-8D49-BCF0-4F1CC3E18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60FF63F-2CE9-EF4F-8CCE-83549E147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015813-DF31-D44F-9C19-489722D3D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AC5C-5BFB-9C40-A709-24CBCC1A52D1}" type="datetime1">
              <a:rPr lang="de-DE" smtClean="0"/>
              <a:t>21.09.21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AB00DF-3316-3847-8FA2-9E1446F66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Assmann, E. Gschwendtner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94C029-782F-5245-84A9-29F3AE20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AD10-7F0A-C645-A4C3-EDC37DECB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274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954102C-F71E-C74F-89C1-38518AC6E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46ABA8D-FD1A-9845-B772-B0A22AE9A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DECE8C-4583-E843-BE62-2498650C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7E4E-A1B0-D44D-B5D7-A623D526D307}" type="datetime1">
              <a:rPr lang="de-DE" smtClean="0"/>
              <a:t>21.09.21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BC0024-6B40-0347-8235-686FFDB0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Assmann, E. Gschwendtner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504DBA-0857-9943-98E2-88BB45A1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AD10-7F0A-C645-A4C3-EDC37DECB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9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7E6EB-221B-8446-A6D1-B62EC894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288655-6BD9-6645-A149-0244CB02A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102A47-391C-934F-8C7D-789F5AAD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6D1A-F593-5148-9C68-C146469AC199}" type="datetime1">
              <a:rPr lang="de-DE" smtClean="0"/>
              <a:t>21.09.21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E0BC6C-EF11-CC47-AE52-D386495B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Assmann, E. Gschwendtner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DC6DBC-45B2-3C42-BB14-441B467C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AD10-7F0A-C645-A4C3-EDC37DECB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33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37537E-FA93-6549-91E3-C756EDE7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377FA5-3ABD-B641-B614-AB447D584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0FAA57-3A72-C447-9E5F-66B213F1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AB672-CFB2-5640-89C5-A68843E3DBE8}" type="datetime1">
              <a:rPr lang="de-DE" smtClean="0"/>
              <a:t>21.09.21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339851-4CF2-7045-BD88-D891F73B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Assmann, E. Gschwendtner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6EBDE0-B150-FA45-849A-979B62A3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AD10-7F0A-C645-A4C3-EDC37DECB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32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4D39FF-DE80-EF42-A029-A01FCCAA6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C01C8C-7A0D-6B4B-8F46-8A7E01AB1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6A7001C-84FD-734B-8A77-FEFD48532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596B49-618D-AD46-8148-B8316A55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317F-252E-B942-BAD8-9FDA8F48C442}" type="datetime1">
              <a:rPr lang="de-DE" smtClean="0"/>
              <a:t>21.09.21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EE35CF-22BC-D445-AEC4-95E0FBB3A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Assmann, E. Gschwendtner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5274B8-C444-124B-AECA-11BE2D46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AD10-7F0A-C645-A4C3-EDC37DECB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45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C101C6-1D3E-884B-9B30-2F90707C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A5E14F-00C0-FC4E-AE34-05A4B1AA4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0330C7-623B-B049-BECA-00F8E3ACD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D0C91DC-7503-6A42-A7CF-DC7651587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3D03A45-2348-B140-9B50-7C47EEA89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7E33AA4-0445-C14D-AEDF-828E30C2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EA51-46A6-CB43-9E35-F436B057B44F}" type="datetime1">
              <a:rPr lang="de-DE" smtClean="0"/>
              <a:t>21.09.21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91D6E37-B3E7-1243-8966-4634177D7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Assmann, E. Gschwendtner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FF37134-91CE-4A42-A34B-EE6A48E3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AD10-7F0A-C645-A4C3-EDC37DECB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98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BDEE3-8969-0646-B14F-0413C857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F54689-6757-AD42-8D29-0489134A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D0FB-D15E-F045-8FA0-A3443D57199A}" type="datetime1">
              <a:rPr lang="de-DE" smtClean="0"/>
              <a:t>21.09.21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783419-FFBE-0C40-9533-A22995438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Assmann, E. Gschwendtner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1DEB40-90B5-4A46-8353-E5FCC2DA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AD10-7F0A-C645-A4C3-EDC37DECB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41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1F447A0-DB5F-7F4E-A53B-21EF852E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DE1B-F0E4-C74E-84CA-C53B07A80EC7}" type="datetime1">
              <a:rPr lang="de-DE" smtClean="0"/>
              <a:t>21.09.21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FB7835-6263-B94F-AB90-59D06ADB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Assmann, E. Gschwendtner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9362ED-877E-A64A-B91A-CA08D07D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AD10-7F0A-C645-A4C3-EDC37DECB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22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869072-FE1C-7C46-865E-8AB9083D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26A7F3-1FE5-5948-99A3-F07B8F5C1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C554DA-FC3E-3E49-AFB1-33DD12124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2231B0-B17D-4446-9DC5-F7F1C57C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060E-1469-7449-B866-E0CBDE190D6A}" type="datetime1">
              <a:rPr lang="de-DE" smtClean="0"/>
              <a:t>21.09.21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43D7B3-EBB7-1B4E-B089-EFE20687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Assmann, E. Gschwendtner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885A42-F867-AA4A-A9C0-CB3EA11D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AD10-7F0A-C645-A4C3-EDC37DECB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2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0A348-CCC1-FF40-9B7F-C7DDFF321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00FFEFA-6197-C84A-A317-F164104F7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07DB5A-E8B5-7242-BA72-EBF7A1E37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1D50E0-B363-3140-BC80-D14A3BB1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0670-613C-9B45-A6DB-151EE3E6C161}" type="datetime1">
              <a:rPr lang="de-DE" smtClean="0"/>
              <a:t>21.09.21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E87AE6-2A01-684C-BA7A-F00D3B93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Assmann, E. Gschwendtner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A6C9CC-BCE9-4544-9F5D-7B876392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AD10-7F0A-C645-A4C3-EDC37DECB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0920D0-9F6C-D648-862F-61F624E0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F415CF-9E30-684F-B13B-DCC2B7A57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FB732B-1780-9E48-9441-B43DD6350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B7409-04D8-8544-9807-7E97705D7176}" type="datetime1">
              <a:rPr lang="de-DE" smtClean="0"/>
              <a:t>21.09.21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302422-CBD6-4648-AF2A-1CC3BA1C6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R. Assmann, E. Gschwendtner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249A34-3735-8441-B4BA-2161EC0AA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AD10-7F0A-C645-A4C3-EDC37DECB0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99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AB39F7A-6FD5-5842-B64A-BADABAEE5C04}"/>
              </a:ext>
            </a:extLst>
          </p:cNvPr>
          <p:cNvSpPr/>
          <p:nvPr/>
        </p:nvSpPr>
        <p:spPr>
          <a:xfrm>
            <a:off x="360218" y="1420371"/>
            <a:ext cx="1147156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400" dirty="0">
                <a:effectLst/>
                <a:latin typeface="Helvetica" pitchFamily="2" charset="0"/>
              </a:rPr>
              <a:t>Expert Panel </a:t>
            </a:r>
          </a:p>
          <a:p>
            <a:pPr algn="ctr"/>
            <a:r>
              <a:rPr lang="de-DE" sz="4400" dirty="0">
                <a:latin typeface="Helvetica" pitchFamily="2" charset="0"/>
              </a:rPr>
              <a:t>High Gradient – Plasma &amp; Laser </a:t>
            </a:r>
            <a:r>
              <a:rPr lang="de-DE" sz="4400" dirty="0" err="1">
                <a:latin typeface="Helvetica" pitchFamily="2" charset="0"/>
              </a:rPr>
              <a:t>Accelerators</a:t>
            </a:r>
            <a:endParaRPr lang="de-DE" sz="4400" dirty="0">
              <a:effectLst/>
              <a:latin typeface="Helvetica" pitchFamily="2" charset="0"/>
            </a:endParaRPr>
          </a:p>
          <a:p>
            <a:pPr algn="ctr"/>
            <a:endParaRPr lang="de-DE" sz="2400" dirty="0">
              <a:effectLst/>
              <a:latin typeface="Helvetica" pitchFamily="2" charset="0"/>
            </a:endParaRPr>
          </a:p>
          <a:p>
            <a:pPr algn="ctr"/>
            <a:r>
              <a:rPr lang="de-DE" sz="3200" dirty="0">
                <a:latin typeface="Helvetica" pitchFamily="2" charset="0"/>
              </a:rPr>
              <a:t>Progress </a:t>
            </a:r>
            <a:r>
              <a:rPr lang="de-DE" sz="3200" dirty="0" err="1">
                <a:latin typeface="Helvetica" pitchFamily="2" charset="0"/>
              </a:rPr>
              <a:t>report</a:t>
            </a:r>
            <a:r>
              <a:rPr lang="de-DE" sz="3200" dirty="0">
                <a:latin typeface="Helvetica" pitchFamily="2" charset="0"/>
              </a:rPr>
              <a:t> </a:t>
            </a:r>
            <a:r>
              <a:rPr lang="de-DE" sz="3200" dirty="0" err="1">
                <a:latin typeface="Helvetica" pitchFamily="2" charset="0"/>
              </a:rPr>
              <a:t>to</a:t>
            </a:r>
            <a:r>
              <a:rPr lang="de-DE" sz="3200" dirty="0">
                <a:latin typeface="Helvetica" pitchFamily="2" charset="0"/>
              </a:rPr>
              <a:t> LDG</a:t>
            </a:r>
          </a:p>
          <a:p>
            <a:pPr algn="ctr"/>
            <a:endParaRPr lang="de-DE" sz="2400" dirty="0">
              <a:effectLst/>
              <a:latin typeface="Helvetica" pitchFamily="2" charset="0"/>
            </a:endParaRPr>
          </a:p>
          <a:p>
            <a:pPr algn="ctr"/>
            <a:r>
              <a:rPr lang="de-DE" sz="2400" i="1" dirty="0">
                <a:latin typeface="Helvetica" pitchFamily="2" charset="0"/>
              </a:rPr>
              <a:t>R. Assmann &amp; E. </a:t>
            </a:r>
            <a:r>
              <a:rPr lang="de-DE" sz="2400" i="1" dirty="0" err="1">
                <a:latin typeface="Helvetica" pitchFamily="2" charset="0"/>
              </a:rPr>
              <a:t>Gschwendtner</a:t>
            </a:r>
            <a:r>
              <a:rPr lang="de-DE" sz="2400" i="1" dirty="0">
                <a:latin typeface="Helvetica" pitchFamily="2" charset="0"/>
              </a:rPr>
              <a:t> </a:t>
            </a:r>
            <a:r>
              <a:rPr lang="de-DE" sz="2400" i="1" dirty="0" err="1">
                <a:latin typeface="Helvetica" pitchFamily="2" charset="0"/>
              </a:rPr>
              <a:t>for</a:t>
            </a:r>
            <a:r>
              <a:rPr lang="de-DE" sz="2400" i="1" dirty="0">
                <a:latin typeface="Helvetica" pitchFamily="2" charset="0"/>
              </a:rPr>
              <a:t> </a:t>
            </a:r>
            <a:r>
              <a:rPr lang="de-DE" sz="2400" i="1" dirty="0" err="1">
                <a:latin typeface="Helvetica" pitchFamily="2" charset="0"/>
              </a:rPr>
              <a:t>the</a:t>
            </a:r>
            <a:r>
              <a:rPr lang="de-DE" sz="2400" i="1" dirty="0">
                <a:latin typeface="Helvetica" pitchFamily="2" charset="0"/>
              </a:rPr>
              <a:t> expert </a:t>
            </a:r>
            <a:r>
              <a:rPr lang="de-DE" sz="2400" i="1" dirty="0" err="1">
                <a:latin typeface="Helvetica" pitchFamily="2" charset="0"/>
              </a:rPr>
              <a:t>panel</a:t>
            </a:r>
            <a:endParaRPr lang="de-DE" sz="2400" i="1" dirty="0">
              <a:latin typeface="Helvetica" pitchFamily="2" charset="0"/>
            </a:endParaRPr>
          </a:p>
          <a:p>
            <a:pPr algn="ctr"/>
            <a:endParaRPr lang="de-DE" sz="2400" dirty="0">
              <a:effectLst/>
              <a:latin typeface="Helvetica" pitchFamily="2" charset="0"/>
            </a:endParaRPr>
          </a:p>
          <a:p>
            <a:pPr algn="ctr"/>
            <a:r>
              <a:rPr lang="de-DE" sz="3200" dirty="0">
                <a:latin typeface="Helvetica" pitchFamily="2" charset="0"/>
              </a:rPr>
              <a:t>21 Sep 2021</a:t>
            </a:r>
            <a:endParaRPr lang="de-DE" sz="3200" dirty="0">
              <a:effectLst/>
              <a:latin typeface="Helvetica" pitchFamily="2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C8CE311-64CB-6344-9073-CBD2A630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AD10-7F0A-C645-A4C3-EDC37DECB04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97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186D8694-06B8-B64C-B7A7-AD4E60F5E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185772"/>
              </p:ext>
            </p:extLst>
          </p:nvPr>
        </p:nvGraphicFramePr>
        <p:xfrm>
          <a:off x="608008" y="333772"/>
          <a:ext cx="10975984" cy="6190456"/>
        </p:xfrm>
        <a:graphic>
          <a:graphicData uri="http://schemas.openxmlformats.org/drawingml/2006/table">
            <a:tbl>
              <a:tblPr/>
              <a:tblGrid>
                <a:gridCol w="1101984">
                  <a:extLst>
                    <a:ext uri="{9D8B030D-6E8A-4147-A177-3AD203B41FA5}">
                      <a16:colId xmlns:a16="http://schemas.microsoft.com/office/drawing/2014/main" val="1561074904"/>
                    </a:ext>
                  </a:extLst>
                </a:gridCol>
                <a:gridCol w="2417787">
                  <a:extLst>
                    <a:ext uri="{9D8B030D-6E8A-4147-A177-3AD203B41FA5}">
                      <a16:colId xmlns:a16="http://schemas.microsoft.com/office/drawing/2014/main" val="144751563"/>
                    </a:ext>
                  </a:extLst>
                </a:gridCol>
                <a:gridCol w="6271991">
                  <a:extLst>
                    <a:ext uri="{9D8B030D-6E8A-4147-A177-3AD203B41FA5}">
                      <a16:colId xmlns:a16="http://schemas.microsoft.com/office/drawing/2014/main" val="3257152878"/>
                    </a:ext>
                  </a:extLst>
                </a:gridCol>
                <a:gridCol w="1184222">
                  <a:extLst>
                    <a:ext uri="{9D8B030D-6E8A-4147-A177-3AD203B41FA5}">
                      <a16:colId xmlns:a16="http://schemas.microsoft.com/office/drawing/2014/main" val="3847059409"/>
                    </a:ext>
                  </a:extLst>
                </a:gridCol>
              </a:tblGrid>
              <a:tr h="65855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Criterion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Sub-criterion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 points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188985"/>
                  </a:ext>
                </a:extLst>
              </a:tr>
              <a:tr h="65855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on Future Particle Physics Infrastructures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0 - 6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138073"/>
                  </a:ext>
                </a:extLst>
              </a:tr>
              <a:tr h="68051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Importance</a:t>
                      </a:r>
                      <a:r>
                        <a:rPr lang="de-DE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de-DE" sz="17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7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achieving</a:t>
                      </a:r>
                      <a:r>
                        <a:rPr lang="de-DE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7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required</a:t>
                      </a:r>
                      <a:r>
                        <a:rPr lang="de-DE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7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</a:t>
                      </a:r>
                      <a:r>
                        <a:rPr lang="de-DE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7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parameters</a:t>
                      </a:r>
                      <a:r>
                        <a:rPr lang="de-DE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de-DE" sz="17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integrated</a:t>
                      </a:r>
                      <a:r>
                        <a:rPr lang="de-DE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7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luminosity</a:t>
                      </a:r>
                      <a:r>
                        <a:rPr lang="de-DE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17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background</a:t>
                      </a:r>
                      <a:r>
                        <a:rPr lang="de-DE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…)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0, 1, 2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150438"/>
                  </a:ext>
                </a:extLst>
              </a:tr>
              <a:tr h="72441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Importance for removing potential road-blocks, building intermediate demonstration steps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0, 1, 2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165852"/>
                  </a:ext>
                </a:extLst>
              </a:tr>
              <a:tr h="65855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Importance for sustainability (energy consumption, facility size, environmental impact, ...)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0, 1, 2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263221"/>
                  </a:ext>
                </a:extLst>
              </a:tr>
              <a:tr h="65855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Feasibility of the proposed R&amp;D project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0 - 4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111146"/>
                  </a:ext>
                </a:extLst>
              </a:tr>
              <a:tr h="43903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Scientific &amp; technical readiness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0, 1, 2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259867"/>
                  </a:ext>
                </a:extLst>
              </a:tr>
              <a:tr h="32928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funding support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0, 1, 2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539563"/>
                  </a:ext>
                </a:extLst>
              </a:tr>
              <a:tr h="32928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Strategic importance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0 - 6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211619"/>
                  </a:ext>
                </a:extLst>
              </a:tr>
              <a:tr h="37318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Relevance for next European Strategy decisions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0, 2, 4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922123"/>
                  </a:ext>
                </a:extLst>
              </a:tr>
              <a:tr h="68051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Importance for national, regional and European strategies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0, 1, 2</a:t>
                      </a:r>
                    </a:p>
                  </a:txBody>
                  <a:tcPr marL="16464" marR="16464" marT="16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200666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793311BF-898F-EA43-A95F-AB52A730E4FF}"/>
              </a:ext>
            </a:extLst>
          </p:cNvPr>
          <p:cNvSpPr txBox="1"/>
          <p:nvPr/>
        </p:nvSpPr>
        <p:spPr>
          <a:xfrm rot="20801272">
            <a:off x="6416700" y="235079"/>
            <a:ext cx="2132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Evaluation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A084E5F-CD40-F949-BE27-EFF5A32AC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AD10-7F0A-C645-A4C3-EDC37DECB04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77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27A5-0D80-E640-B9EA-31E7F2B6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3" y="136525"/>
            <a:ext cx="11634651" cy="792161"/>
          </a:xfrm>
        </p:spPr>
        <p:txBody>
          <a:bodyPr>
            <a:noAutofit/>
          </a:bodyPr>
          <a:lstStyle/>
          <a:p>
            <a:r>
              <a:rPr lang="de-DE" sz="3733" dirty="0"/>
              <a:t>Expert Panel </a:t>
            </a:r>
            <a:r>
              <a:rPr lang="de-DE" sz="3733" dirty="0" err="1"/>
              <a:t>Identified</a:t>
            </a:r>
            <a:r>
              <a:rPr lang="de-DE" sz="3733" dirty="0"/>
              <a:t> 9 </a:t>
            </a:r>
            <a:r>
              <a:rPr lang="de-DE" sz="3733" dirty="0" err="1"/>
              <a:t>Draft</a:t>
            </a:r>
            <a:r>
              <a:rPr lang="de-DE" sz="3733" dirty="0"/>
              <a:t> Technical Milestones </a:t>
            </a:r>
            <a:br>
              <a:rPr lang="de-DE" sz="3733" dirty="0"/>
            </a:br>
            <a:r>
              <a:rPr lang="de-DE" sz="2400" dirty="0" err="1"/>
              <a:t>until</a:t>
            </a:r>
            <a:r>
              <a:rPr lang="de-DE" sz="2400" dirty="0"/>
              <a:t> Next </a:t>
            </a:r>
            <a:r>
              <a:rPr lang="de-DE" sz="2400" dirty="0" err="1"/>
              <a:t>Strategy</a:t>
            </a:r>
            <a:r>
              <a:rPr lang="de-DE" sz="2400" dirty="0"/>
              <a:t> Update in 2027</a:t>
            </a:r>
            <a:endParaRPr lang="x-none" sz="3733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6D648-7B97-244C-B9C1-D26B4798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DE20E5-FBD8-EA47-9D1B-571733C6C69D}"/>
              </a:ext>
            </a:extLst>
          </p:cNvPr>
          <p:cNvSpPr txBox="1"/>
          <p:nvPr/>
        </p:nvSpPr>
        <p:spPr>
          <a:xfrm>
            <a:off x="486762" y="1261788"/>
            <a:ext cx="1125605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400" dirty="0"/>
              <a:t>Panel </a:t>
            </a:r>
            <a:r>
              <a:rPr lang="de-CH" sz="2400" dirty="0" err="1"/>
              <a:t>used</a:t>
            </a:r>
            <a:r>
              <a:rPr lang="de-CH" sz="2400" dirty="0"/>
              <a:t>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input</a:t>
            </a:r>
            <a:r>
              <a:rPr lang="de-CH" sz="2400" dirty="0"/>
              <a:t> </a:t>
            </a:r>
            <a:r>
              <a:rPr lang="de-CH" sz="2400" dirty="0" err="1"/>
              <a:t>received</a:t>
            </a:r>
            <a:r>
              <a:rPr lang="de-CH" sz="2400" dirty="0"/>
              <a:t> (</a:t>
            </a:r>
            <a:r>
              <a:rPr lang="de-CH" sz="2400" dirty="0" err="1"/>
              <a:t>many</a:t>
            </a:r>
            <a:r>
              <a:rPr lang="de-CH" sz="2400" dirty="0"/>
              <a:t> </a:t>
            </a:r>
            <a:r>
              <a:rPr lang="de-CH" sz="2400" dirty="0" err="1"/>
              <a:t>thanks</a:t>
            </a:r>
            <a:r>
              <a:rPr lang="de-CH" sz="2400" dirty="0"/>
              <a:t> </a:t>
            </a:r>
            <a:r>
              <a:rPr lang="de-CH" sz="2400" dirty="0" err="1"/>
              <a:t>again</a:t>
            </a:r>
            <a:r>
              <a:rPr lang="de-CH" sz="2400" dirty="0"/>
              <a:t>), </a:t>
            </a:r>
            <a:r>
              <a:rPr lang="de-CH" sz="2400" dirty="0" err="1"/>
              <a:t>evaluation</a:t>
            </a:r>
            <a:r>
              <a:rPr lang="de-CH" sz="2400" dirty="0"/>
              <a:t> </a:t>
            </a:r>
            <a:r>
              <a:rPr lang="de-CH" sz="2400" dirty="0" err="1"/>
              <a:t>criteria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expert </a:t>
            </a:r>
            <a:r>
              <a:rPr lang="de-CH" sz="2400" dirty="0" err="1"/>
              <a:t>assessment</a:t>
            </a:r>
            <a:endParaRPr lang="de-CH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400" dirty="0" err="1"/>
              <a:t>We</a:t>
            </a:r>
            <a:r>
              <a:rPr lang="de-CH" sz="2400" dirty="0"/>
              <a:t> </a:t>
            </a:r>
            <a:r>
              <a:rPr lang="de-CH" sz="2400" dirty="0" err="1"/>
              <a:t>tried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identify</a:t>
            </a:r>
            <a:r>
              <a:rPr lang="de-CH" sz="2400" dirty="0"/>
              <a:t> </a:t>
            </a:r>
            <a:r>
              <a:rPr lang="de-CH" sz="2400" dirty="0" err="1"/>
              <a:t>milestones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importance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for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particle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physics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dirty="0"/>
              <a:t>– </a:t>
            </a:r>
            <a:r>
              <a:rPr lang="de-CH" sz="2400" dirty="0" err="1"/>
              <a:t>aimed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address</a:t>
            </a:r>
            <a:r>
              <a:rPr lang="de-CH" sz="2400" dirty="0"/>
              <a:t> </a:t>
            </a:r>
            <a:r>
              <a:rPr lang="de-CH" sz="2400" dirty="0" err="1"/>
              <a:t>needs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build</a:t>
            </a:r>
            <a:r>
              <a:rPr lang="de-CH" sz="2400" dirty="0"/>
              <a:t> </a:t>
            </a:r>
            <a:r>
              <a:rPr lang="de-CH" sz="2400" dirty="0" err="1"/>
              <a:t>trust</a:t>
            </a:r>
            <a:endParaRPr lang="de-CH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400" dirty="0"/>
              <a:t>Milestones </a:t>
            </a:r>
            <a:r>
              <a:rPr lang="de-CH" sz="2400" dirty="0" err="1"/>
              <a:t>should</a:t>
            </a:r>
            <a:r>
              <a:rPr lang="de-CH" sz="2400" dirty="0"/>
              <a:t> </a:t>
            </a:r>
            <a:r>
              <a:rPr lang="de-CH" sz="2400" dirty="0" err="1"/>
              <a:t>be</a:t>
            </a:r>
            <a:r>
              <a:rPr lang="de-CH" sz="2400" dirty="0"/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detailed</a:t>
            </a:r>
            <a:r>
              <a:rPr lang="de-CH" sz="2400" b="1" dirty="0">
                <a:solidFill>
                  <a:srgbClr val="FF0000"/>
                </a:solidFill>
              </a:rPr>
              <a:t>, </a:t>
            </a:r>
            <a:r>
              <a:rPr lang="de-CH" sz="2400" b="1" dirty="0" err="1">
                <a:solidFill>
                  <a:srgbClr val="FF0000"/>
                </a:solidFill>
              </a:rPr>
              <a:t>realistic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and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achievable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by</a:t>
            </a:r>
            <a:r>
              <a:rPr lang="de-CH" sz="2400" b="1" dirty="0">
                <a:solidFill>
                  <a:srgbClr val="FF0000"/>
                </a:solidFill>
              </a:rPr>
              <a:t> 2026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400" dirty="0"/>
              <a:t>Milestones </a:t>
            </a:r>
            <a:r>
              <a:rPr lang="de-CH" sz="2400" dirty="0" err="1"/>
              <a:t>should</a:t>
            </a:r>
            <a:r>
              <a:rPr lang="de-CH" sz="2400" dirty="0"/>
              <a:t> </a:t>
            </a:r>
            <a:r>
              <a:rPr lang="de-CH" sz="2400" dirty="0" err="1"/>
              <a:t>convince</a:t>
            </a:r>
            <a:r>
              <a:rPr lang="de-CH" sz="2400" dirty="0"/>
              <a:t> </a:t>
            </a:r>
            <a:r>
              <a:rPr lang="de-CH" sz="2400" dirty="0" err="1"/>
              <a:t>particle</a:t>
            </a:r>
            <a:r>
              <a:rPr lang="de-CH" sz="2400" dirty="0"/>
              <a:t> </a:t>
            </a:r>
            <a:r>
              <a:rPr lang="de-CH" sz="2400" dirty="0" err="1"/>
              <a:t>physics</a:t>
            </a:r>
            <a:r>
              <a:rPr lang="de-CH" sz="2400" dirty="0"/>
              <a:t> in 2027 </a:t>
            </a:r>
            <a:r>
              <a:rPr lang="de-CH" sz="2400" dirty="0" err="1"/>
              <a:t>that</a:t>
            </a:r>
            <a:r>
              <a:rPr lang="de-CH" sz="2400" dirty="0"/>
              <a:t> </a:t>
            </a:r>
            <a:r>
              <a:rPr lang="de-CH" sz="2400" dirty="0" err="1"/>
              <a:t>our</a:t>
            </a:r>
            <a:r>
              <a:rPr lang="de-CH" sz="2400" dirty="0"/>
              <a:t> </a:t>
            </a:r>
            <a:r>
              <a:rPr lang="de-CH" sz="2400" dirty="0" err="1"/>
              <a:t>field</a:t>
            </a:r>
            <a:r>
              <a:rPr lang="de-CH" sz="2400" dirty="0"/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achieved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the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agreed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goals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and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is</a:t>
            </a:r>
            <a:r>
              <a:rPr lang="de-CH" sz="2400" b="1" dirty="0">
                <a:solidFill>
                  <a:srgbClr val="FF0000"/>
                </a:solidFill>
              </a:rPr>
              <a:t> on a </a:t>
            </a:r>
            <a:r>
              <a:rPr lang="de-CH" sz="2400" b="1" dirty="0" err="1">
                <a:solidFill>
                  <a:srgbClr val="FF0000"/>
                </a:solidFill>
              </a:rPr>
              <a:t>good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b="1" dirty="0" err="1">
                <a:solidFill>
                  <a:srgbClr val="FF0000"/>
                </a:solidFill>
              </a:rPr>
              <a:t>track</a:t>
            </a:r>
            <a:r>
              <a:rPr lang="de-CH" sz="2400" b="1" dirty="0">
                <a:solidFill>
                  <a:srgbClr val="FF0000"/>
                </a:solidFill>
              </a:rPr>
              <a:t> </a:t>
            </a:r>
            <a:r>
              <a:rPr lang="de-CH" sz="2400" dirty="0" err="1"/>
              <a:t>towards</a:t>
            </a:r>
            <a:r>
              <a:rPr lang="de-CH" sz="2400" dirty="0"/>
              <a:t> </a:t>
            </a:r>
            <a:r>
              <a:rPr lang="de-CH" sz="2400" dirty="0" err="1"/>
              <a:t>demonstrating</a:t>
            </a:r>
            <a:r>
              <a:rPr lang="de-CH" sz="2400" dirty="0"/>
              <a:t> a </a:t>
            </a:r>
            <a:r>
              <a:rPr lang="de-CH" sz="2400" dirty="0" err="1"/>
              <a:t>collider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intermediate </a:t>
            </a:r>
            <a:r>
              <a:rPr lang="de-CH" sz="2400" dirty="0" err="1"/>
              <a:t>particle</a:t>
            </a:r>
            <a:r>
              <a:rPr lang="de-CH" sz="2400" dirty="0"/>
              <a:t> </a:t>
            </a:r>
            <a:r>
              <a:rPr lang="de-CH" sz="2400" dirty="0" err="1"/>
              <a:t>physics</a:t>
            </a:r>
            <a:r>
              <a:rPr lang="de-CH" sz="2400" dirty="0"/>
              <a:t> </a:t>
            </a:r>
            <a:r>
              <a:rPr lang="de-CH" sz="2400" dirty="0" err="1"/>
              <a:t>experiments</a:t>
            </a:r>
            <a:endParaRPr lang="de-CH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CH" sz="105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400" dirty="0"/>
              <a:t>Will </a:t>
            </a:r>
            <a:r>
              <a:rPr lang="de-CH" sz="2400" dirty="0" err="1"/>
              <a:t>present</a:t>
            </a:r>
            <a:r>
              <a:rPr lang="de-CH" sz="2400" dirty="0"/>
              <a:t> </a:t>
            </a:r>
            <a:r>
              <a:rPr lang="de-CH" sz="3200" b="1" dirty="0" err="1"/>
              <a:t>draft</a:t>
            </a:r>
            <a:r>
              <a:rPr lang="de-CH" sz="3200" b="1" dirty="0"/>
              <a:t> </a:t>
            </a:r>
            <a:r>
              <a:rPr lang="de-CH" sz="3200" b="1" dirty="0" err="1"/>
              <a:t>milestones</a:t>
            </a:r>
            <a:r>
              <a:rPr lang="de-CH" sz="2400" dirty="0"/>
              <a:t> in </a:t>
            </a:r>
            <a:r>
              <a:rPr lang="de-CH" sz="2400" dirty="0" err="1"/>
              <a:t>the</a:t>
            </a:r>
            <a:r>
              <a:rPr lang="de-CH" sz="2400" dirty="0"/>
              <a:t> </a:t>
            </a:r>
            <a:r>
              <a:rPr lang="de-CH" sz="2400" dirty="0" err="1"/>
              <a:t>following</a:t>
            </a:r>
            <a:r>
              <a:rPr lang="de-CH" sz="2400" dirty="0"/>
              <a:t>: </a:t>
            </a:r>
            <a:r>
              <a:rPr lang="de-CH" sz="2400" dirty="0" err="1"/>
              <a:t>comments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suggestion</a:t>
            </a:r>
            <a:r>
              <a:rPr lang="de-CH" sz="2400" dirty="0"/>
              <a:t> </a:t>
            </a:r>
            <a:r>
              <a:rPr lang="de-CH" sz="2400" dirty="0" err="1"/>
              <a:t>for</a:t>
            </a:r>
            <a:r>
              <a:rPr lang="de-CH" sz="2400" dirty="0"/>
              <a:t> final </a:t>
            </a:r>
            <a:r>
              <a:rPr lang="de-CH" sz="2400" dirty="0" err="1"/>
              <a:t>process</a:t>
            </a:r>
            <a:r>
              <a:rPr lang="de-CH" sz="2400" dirty="0"/>
              <a:t> </a:t>
            </a:r>
            <a:r>
              <a:rPr lang="de-CH" sz="2400" dirty="0" err="1"/>
              <a:t>are</a:t>
            </a:r>
            <a:r>
              <a:rPr lang="de-CH" sz="2400" dirty="0"/>
              <a:t> </a:t>
            </a:r>
            <a:r>
              <a:rPr lang="de-CH" sz="2400" dirty="0" err="1"/>
              <a:t>invited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4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25082-D8EE-F243-861C-2CD56CA25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0573"/>
            <a:ext cx="10972800" cy="792161"/>
          </a:xfrm>
        </p:spPr>
        <p:txBody>
          <a:bodyPr>
            <a:noAutofit/>
          </a:bodyPr>
          <a:lstStyle/>
          <a:p>
            <a:r>
              <a:rPr lang="en-US" sz="3733" dirty="0"/>
              <a:t>Particle Physics Interest – See Collider Goals</a:t>
            </a:r>
            <a:br>
              <a:rPr lang="en-US" sz="3733" dirty="0"/>
            </a:br>
            <a:r>
              <a:rPr lang="en-US" sz="2133" i="1" dirty="0"/>
              <a:t>provide e</a:t>
            </a:r>
            <a:r>
              <a:rPr lang="en-US" sz="2133" i="1" baseline="30000" dirty="0"/>
              <a:t>-</a:t>
            </a:r>
            <a:r>
              <a:rPr lang="en-US" sz="2133" i="1" dirty="0"/>
              <a:t> and e</a:t>
            </a:r>
            <a:r>
              <a:rPr lang="en-US" sz="2133" i="1" baseline="30000" dirty="0"/>
              <a:t>+</a:t>
            </a:r>
            <a:r>
              <a:rPr lang="en-US" sz="2133" i="1" dirty="0"/>
              <a:t> beams in the </a:t>
            </a:r>
            <a:r>
              <a:rPr lang="en-US" sz="2133" i="1" dirty="0" err="1"/>
              <a:t>TeV</a:t>
            </a:r>
            <a:r>
              <a:rPr lang="en-US" sz="2133" i="1" dirty="0"/>
              <a:t> energy regime and produce &gt; 10</a:t>
            </a:r>
            <a:r>
              <a:rPr lang="en-US" sz="2133" i="1" baseline="30000" dirty="0"/>
              <a:t>34</a:t>
            </a:r>
            <a:r>
              <a:rPr lang="en-US" sz="2133" i="1" dirty="0"/>
              <a:t> cm</a:t>
            </a:r>
            <a:r>
              <a:rPr lang="en-US" sz="2133" i="1" baseline="30000" dirty="0"/>
              <a:t>-2</a:t>
            </a:r>
            <a:r>
              <a:rPr lang="en-US" sz="2133" i="1" dirty="0"/>
              <a:t> s</a:t>
            </a:r>
            <a:r>
              <a:rPr lang="en-US" sz="2133" i="1" baseline="30000" dirty="0"/>
              <a:t>-1</a:t>
            </a:r>
            <a:r>
              <a:rPr lang="en-US" sz="2133" i="1" dirty="0"/>
              <a:t> luminosity</a:t>
            </a:r>
            <a:endParaRPr lang="x-none" sz="2133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FBCB8-7F07-C547-9781-8A3E45FA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12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118" y="1170321"/>
            <a:ext cx="11910487" cy="46812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23331" y="5666940"/>
            <a:ext cx="2870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from expert panel interim report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8123331" y="2016941"/>
            <a:ext cx="1904200" cy="36520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/>
          <p:cNvSpPr/>
          <p:nvPr/>
        </p:nvSpPr>
        <p:spPr>
          <a:xfrm>
            <a:off x="6633142" y="2373847"/>
            <a:ext cx="779596" cy="36520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6354887" y="2739054"/>
            <a:ext cx="1281975" cy="36520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/>
          <p:cNvSpPr/>
          <p:nvPr/>
        </p:nvSpPr>
        <p:spPr>
          <a:xfrm>
            <a:off x="9386544" y="4855593"/>
            <a:ext cx="740600" cy="30280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/>
          <p:cNvSpPr/>
          <p:nvPr/>
        </p:nvSpPr>
        <p:spPr>
          <a:xfrm>
            <a:off x="10577555" y="2739055"/>
            <a:ext cx="540997" cy="34830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>
            <a:off x="609600" y="5752117"/>
            <a:ext cx="7276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How and when can we arrive at readiness for for high energy particle physics?</a:t>
            </a:r>
          </a:p>
        </p:txBody>
      </p:sp>
    </p:spTree>
    <p:extLst>
      <p:ext uri="{BB962C8B-B14F-4D97-AF65-F5344CB8AC3E}">
        <p14:creationId xmlns:p14="http://schemas.microsoft.com/office/powerpoint/2010/main" val="98638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27A5-0D80-E640-B9EA-31E7F2B6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3" y="136525"/>
            <a:ext cx="11634651" cy="792161"/>
          </a:xfrm>
        </p:spPr>
        <p:txBody>
          <a:bodyPr>
            <a:noAutofit/>
          </a:bodyPr>
          <a:lstStyle/>
          <a:p>
            <a:r>
              <a:rPr lang="de-DE" sz="3733" dirty="0"/>
              <a:t>Milestones Plasma Beam </a:t>
            </a:r>
            <a:r>
              <a:rPr lang="de-DE" sz="3733" dirty="0" err="1"/>
              <a:t>Sources</a:t>
            </a:r>
            <a:r>
              <a:rPr lang="de-DE" sz="3733" dirty="0"/>
              <a:t> </a:t>
            </a:r>
            <a:r>
              <a:rPr lang="de-DE" sz="2800" dirty="0"/>
              <a:t>(</a:t>
            </a:r>
            <a:r>
              <a:rPr lang="de-DE" sz="2800" dirty="0" err="1"/>
              <a:t>towards</a:t>
            </a:r>
            <a:r>
              <a:rPr lang="de-DE" sz="2800" dirty="0"/>
              <a:t> </a:t>
            </a:r>
            <a:r>
              <a:rPr lang="de-DE" sz="2800" dirty="0" err="1"/>
              <a:t>collider</a:t>
            </a:r>
            <a:r>
              <a:rPr lang="de-DE" sz="2800" dirty="0"/>
              <a:t> </a:t>
            </a:r>
            <a:r>
              <a:rPr lang="de-DE" sz="2800" dirty="0" err="1"/>
              <a:t>needs</a:t>
            </a:r>
            <a:r>
              <a:rPr lang="de-DE" sz="2800" dirty="0"/>
              <a:t>)</a:t>
            </a:r>
            <a:endParaRPr lang="x-none" sz="3733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6D648-7B97-244C-B9C1-D26B4798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E69ECFC-C8DE-5A42-8A67-BFB772650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698995"/>
              </p:ext>
            </p:extLst>
          </p:nvPr>
        </p:nvGraphicFramePr>
        <p:xfrm>
          <a:off x="292100" y="1050548"/>
          <a:ext cx="11598005" cy="4142965"/>
        </p:xfrm>
        <a:graphic>
          <a:graphicData uri="http://schemas.openxmlformats.org/drawingml/2006/table">
            <a:tbl>
              <a:tblPr/>
              <a:tblGrid>
                <a:gridCol w="3702384">
                  <a:extLst>
                    <a:ext uri="{9D8B030D-6E8A-4147-A177-3AD203B41FA5}">
                      <a16:colId xmlns:a16="http://schemas.microsoft.com/office/drawing/2014/main" val="2032707311"/>
                    </a:ext>
                  </a:extLst>
                </a:gridCol>
                <a:gridCol w="986590">
                  <a:extLst>
                    <a:ext uri="{9D8B030D-6E8A-4147-A177-3AD203B41FA5}">
                      <a16:colId xmlns:a16="http://schemas.microsoft.com/office/drawing/2014/main" val="1458218279"/>
                    </a:ext>
                  </a:extLst>
                </a:gridCol>
                <a:gridCol w="950494">
                  <a:extLst>
                    <a:ext uri="{9D8B030D-6E8A-4147-A177-3AD203B41FA5}">
                      <a16:colId xmlns:a16="http://schemas.microsoft.com/office/drawing/2014/main" val="378449194"/>
                    </a:ext>
                  </a:extLst>
                </a:gridCol>
                <a:gridCol w="3031958">
                  <a:extLst>
                    <a:ext uri="{9D8B030D-6E8A-4147-A177-3AD203B41FA5}">
                      <a16:colId xmlns:a16="http://schemas.microsoft.com/office/drawing/2014/main" val="1807921180"/>
                    </a:ext>
                  </a:extLst>
                </a:gridCol>
                <a:gridCol w="2926579">
                  <a:extLst>
                    <a:ext uri="{9D8B030D-6E8A-4147-A177-3AD203B41FA5}">
                      <a16:colId xmlns:a16="http://schemas.microsoft.com/office/drawing/2014/main" val="1714790724"/>
                    </a:ext>
                  </a:extLst>
                </a:gridCol>
              </a:tblGrid>
              <a:tr h="757693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Topic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Funding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(material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Needed funding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Milestones to be achieved by 2026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Far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term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goal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975815"/>
                  </a:ext>
                </a:extLst>
              </a:tr>
              <a:tr h="1692636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Compact,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stable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electron</a:t>
                      </a:r>
                      <a:r>
                        <a:rPr lang="de-D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beam </a:t>
                      </a:r>
                      <a:r>
                        <a:rPr lang="de-DE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source</a:t>
                      </a:r>
                      <a:r>
                        <a:rPr lang="de-D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accelerators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scalable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collider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rate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15 kHz)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 beam with 50-250 MeV, 10-100 Hz, sub-micron emittance, 30-100 pC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kHz, &gt;500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pC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&lt;100nm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emittance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bunch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554425"/>
                  </a:ext>
                </a:extLst>
              </a:tr>
              <a:tr h="1692636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Compact,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stable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positron</a:t>
                      </a:r>
                      <a:r>
                        <a:rPr lang="de-D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beam </a:t>
                      </a:r>
                      <a:r>
                        <a:rPr lang="de-DE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source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accelerators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possibly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scalable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collider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rate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15 kHz)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Positron beam with 10 MeV, 5-10 micron emittance, 4% energy spread, 1 pC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kHz, &gt;500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pC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&lt;100nm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emittance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bunch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323006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B67B5BBB-8F9D-6D42-9924-8A0E8B192C4F}"/>
              </a:ext>
            </a:extLst>
          </p:cNvPr>
          <p:cNvSpPr txBox="1"/>
          <p:nvPr/>
        </p:nvSpPr>
        <p:spPr>
          <a:xfrm>
            <a:off x="1443784" y="4695823"/>
            <a:ext cx="235819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See </a:t>
            </a:r>
            <a:r>
              <a:rPr lang="de-DE" b="1" dirty="0" err="1">
                <a:solidFill>
                  <a:srgbClr val="FF0000"/>
                </a:solidFill>
              </a:rPr>
              <a:t>talk</a:t>
            </a:r>
            <a:r>
              <a:rPr lang="de-DE" b="1" dirty="0">
                <a:solidFill>
                  <a:srgbClr val="FF0000"/>
                </a:solidFill>
              </a:rPr>
              <a:t> Gianluca </a:t>
            </a:r>
            <a:r>
              <a:rPr lang="de-DE" b="1" dirty="0" err="1">
                <a:solidFill>
                  <a:srgbClr val="FF0000"/>
                </a:solidFill>
              </a:rPr>
              <a:t>Sarri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52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27A5-0D80-E640-B9EA-31E7F2B6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2" y="111720"/>
            <a:ext cx="11634651" cy="792161"/>
          </a:xfrm>
        </p:spPr>
        <p:txBody>
          <a:bodyPr>
            <a:noAutofit/>
          </a:bodyPr>
          <a:lstStyle/>
          <a:p>
            <a:r>
              <a:rPr lang="de-DE" sz="3733" dirty="0"/>
              <a:t>Milestones Plasma </a:t>
            </a:r>
            <a:r>
              <a:rPr lang="de-DE" sz="3733" dirty="0" err="1"/>
              <a:t>Accelerator</a:t>
            </a:r>
            <a:r>
              <a:rPr lang="de-DE" sz="3733" dirty="0"/>
              <a:t> Module </a:t>
            </a:r>
            <a:r>
              <a:rPr lang="de-DE" sz="2800" dirty="0">
                <a:solidFill>
                  <a:prstClr val="black"/>
                </a:solidFill>
              </a:rPr>
              <a:t>(</a:t>
            </a:r>
            <a:r>
              <a:rPr lang="de-DE" sz="2800" dirty="0" err="1">
                <a:solidFill>
                  <a:prstClr val="black"/>
                </a:solidFill>
              </a:rPr>
              <a:t>towards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collider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needs</a:t>
            </a:r>
            <a:r>
              <a:rPr lang="de-DE" sz="2800" dirty="0">
                <a:solidFill>
                  <a:prstClr val="black"/>
                </a:solidFill>
              </a:rPr>
              <a:t>)</a:t>
            </a:r>
            <a:endParaRPr lang="x-none" sz="3733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6D648-7B97-244C-B9C1-D26B4798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E69ECFC-C8DE-5A42-8A67-BFB772650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151813"/>
              </p:ext>
            </p:extLst>
          </p:nvPr>
        </p:nvGraphicFramePr>
        <p:xfrm>
          <a:off x="292100" y="985233"/>
          <a:ext cx="11598005" cy="5467818"/>
        </p:xfrm>
        <a:graphic>
          <a:graphicData uri="http://schemas.openxmlformats.org/drawingml/2006/table">
            <a:tbl>
              <a:tblPr/>
              <a:tblGrid>
                <a:gridCol w="3702384">
                  <a:extLst>
                    <a:ext uri="{9D8B030D-6E8A-4147-A177-3AD203B41FA5}">
                      <a16:colId xmlns:a16="http://schemas.microsoft.com/office/drawing/2014/main" val="2032707311"/>
                    </a:ext>
                  </a:extLst>
                </a:gridCol>
                <a:gridCol w="641016">
                  <a:extLst>
                    <a:ext uri="{9D8B030D-6E8A-4147-A177-3AD203B41FA5}">
                      <a16:colId xmlns:a16="http://schemas.microsoft.com/office/drawing/2014/main" val="145821827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78449194"/>
                    </a:ext>
                  </a:extLst>
                </a:gridCol>
                <a:gridCol w="3642226">
                  <a:extLst>
                    <a:ext uri="{9D8B030D-6E8A-4147-A177-3AD203B41FA5}">
                      <a16:colId xmlns:a16="http://schemas.microsoft.com/office/drawing/2014/main" val="1807921180"/>
                    </a:ext>
                  </a:extLst>
                </a:gridCol>
                <a:gridCol w="2926579">
                  <a:extLst>
                    <a:ext uri="{9D8B030D-6E8A-4147-A177-3AD203B41FA5}">
                      <a16:colId xmlns:a16="http://schemas.microsoft.com/office/drawing/2014/main" val="1714790724"/>
                    </a:ext>
                  </a:extLst>
                </a:gridCol>
              </a:tblGrid>
              <a:tr h="757693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Topic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Funding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(material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Needed</a:t>
                      </a:r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funding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Milestones to be achieved by 2026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Far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term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goal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975815"/>
                  </a:ext>
                </a:extLst>
              </a:tr>
              <a:tr h="1430259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High </a:t>
                      </a:r>
                      <a:r>
                        <a:rPr lang="de-DE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repetition</a:t>
                      </a:r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rate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accelerator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module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scalable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collider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rate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15 kHz)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 least 1 kHz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characterized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robust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lifetime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(&gt;1e9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shots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),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only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cell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/o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full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rate beam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test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include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cooling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power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handling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assessment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kHz repetition rate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366237"/>
                  </a:ext>
                </a:extLst>
              </a:tr>
              <a:tr h="1002850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High </a:t>
                      </a:r>
                      <a:r>
                        <a:rPr lang="de-DE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efficiency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electron-driven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accelerator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module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scalable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50%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efficiency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Beam demonstration of high efficiency PWFA module, excited by a train of drivers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 transfer efficiency from stored energy beam driver to stored energy beam witness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834200"/>
                  </a:ext>
                </a:extLst>
              </a:tr>
              <a:tr h="1166495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High </a:t>
                      </a:r>
                      <a:r>
                        <a:rPr lang="de-DE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charge</a:t>
                      </a:r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, high </a:t>
                      </a:r>
                      <a:r>
                        <a:rPr lang="de-DE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quality</a:t>
                      </a:r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accelerator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module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driven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laser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pulses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scalable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&gt;500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MeV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500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pC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%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spread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micron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normalized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emittance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tests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including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LWFA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injection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accelerator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module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high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quality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beam (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outcome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feasibility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study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305870"/>
                  </a:ext>
                </a:extLst>
              </a:tr>
              <a:tr h="976086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Scalable</a:t>
                      </a:r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source</a:t>
                      </a:r>
                      <a:r>
                        <a:rPr lang="de-DE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rowards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several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metres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length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Several metres long prototype with required plasma density and stability.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10s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100s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metres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661090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B80CFB6F-F78E-2B44-BDAA-2B986D4C0A81}"/>
              </a:ext>
            </a:extLst>
          </p:cNvPr>
          <p:cNvSpPr txBox="1"/>
          <p:nvPr/>
        </p:nvSpPr>
        <p:spPr>
          <a:xfrm rot="21234910">
            <a:off x="9746936" y="4915862"/>
            <a:ext cx="212959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See </a:t>
            </a:r>
            <a:r>
              <a:rPr lang="de-DE" b="1" dirty="0" err="1">
                <a:solidFill>
                  <a:srgbClr val="FF0000"/>
                </a:solidFill>
              </a:rPr>
              <a:t>talk</a:t>
            </a:r>
            <a:r>
              <a:rPr lang="de-DE" b="1" dirty="0">
                <a:solidFill>
                  <a:srgbClr val="FF0000"/>
                </a:solidFill>
              </a:rPr>
              <a:t> Arie </a:t>
            </a:r>
            <a:r>
              <a:rPr lang="de-DE" b="1" dirty="0" err="1">
                <a:solidFill>
                  <a:srgbClr val="FF0000"/>
                </a:solidFill>
              </a:rPr>
              <a:t>Irman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27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27A5-0D80-E640-B9EA-31E7F2B6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3" y="136525"/>
            <a:ext cx="11634651" cy="792161"/>
          </a:xfrm>
        </p:spPr>
        <p:txBody>
          <a:bodyPr>
            <a:noAutofit/>
          </a:bodyPr>
          <a:lstStyle/>
          <a:p>
            <a:r>
              <a:rPr lang="de-DE" sz="3733" dirty="0"/>
              <a:t>Milestone Plasma Laser Driver </a:t>
            </a:r>
            <a:r>
              <a:rPr lang="de-DE" sz="2800" dirty="0">
                <a:solidFill>
                  <a:prstClr val="black"/>
                </a:solidFill>
              </a:rPr>
              <a:t>(</a:t>
            </a:r>
            <a:r>
              <a:rPr lang="de-DE" sz="2800" dirty="0" err="1">
                <a:solidFill>
                  <a:prstClr val="black"/>
                </a:solidFill>
              </a:rPr>
              <a:t>towards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collider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needs</a:t>
            </a:r>
            <a:r>
              <a:rPr lang="de-DE" sz="2800" dirty="0">
                <a:solidFill>
                  <a:prstClr val="black"/>
                </a:solidFill>
              </a:rPr>
              <a:t>)</a:t>
            </a:r>
            <a:r>
              <a:rPr lang="de-DE" sz="3733" dirty="0"/>
              <a:t> </a:t>
            </a:r>
            <a:endParaRPr lang="x-none" sz="3733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6D648-7B97-244C-B9C1-D26B4798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E69ECFC-C8DE-5A42-8A67-BFB772650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613777"/>
              </p:ext>
            </p:extLst>
          </p:nvPr>
        </p:nvGraphicFramePr>
        <p:xfrm>
          <a:off x="292100" y="1050548"/>
          <a:ext cx="11598005" cy="2450329"/>
        </p:xfrm>
        <a:graphic>
          <a:graphicData uri="http://schemas.openxmlformats.org/drawingml/2006/table">
            <a:tbl>
              <a:tblPr/>
              <a:tblGrid>
                <a:gridCol w="3702384">
                  <a:extLst>
                    <a:ext uri="{9D8B030D-6E8A-4147-A177-3AD203B41FA5}">
                      <a16:colId xmlns:a16="http://schemas.microsoft.com/office/drawing/2014/main" val="2032707311"/>
                    </a:ext>
                  </a:extLst>
                </a:gridCol>
                <a:gridCol w="986590">
                  <a:extLst>
                    <a:ext uri="{9D8B030D-6E8A-4147-A177-3AD203B41FA5}">
                      <a16:colId xmlns:a16="http://schemas.microsoft.com/office/drawing/2014/main" val="1458218279"/>
                    </a:ext>
                  </a:extLst>
                </a:gridCol>
                <a:gridCol w="950494">
                  <a:extLst>
                    <a:ext uri="{9D8B030D-6E8A-4147-A177-3AD203B41FA5}">
                      <a16:colId xmlns:a16="http://schemas.microsoft.com/office/drawing/2014/main" val="378449194"/>
                    </a:ext>
                  </a:extLst>
                </a:gridCol>
                <a:gridCol w="3031958">
                  <a:extLst>
                    <a:ext uri="{9D8B030D-6E8A-4147-A177-3AD203B41FA5}">
                      <a16:colId xmlns:a16="http://schemas.microsoft.com/office/drawing/2014/main" val="1807921180"/>
                    </a:ext>
                  </a:extLst>
                </a:gridCol>
                <a:gridCol w="2926579">
                  <a:extLst>
                    <a:ext uri="{9D8B030D-6E8A-4147-A177-3AD203B41FA5}">
                      <a16:colId xmlns:a16="http://schemas.microsoft.com/office/drawing/2014/main" val="1714790724"/>
                    </a:ext>
                  </a:extLst>
                </a:gridCol>
              </a:tblGrid>
              <a:tr h="757693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Topic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Funding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(material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Needed funding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Milestones to be achieved by 2026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Far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term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goal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975815"/>
                  </a:ext>
                </a:extLst>
              </a:tr>
              <a:tr h="1692636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repetition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rate, high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peak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power </a:t>
                      </a:r>
                      <a:r>
                        <a:rPr lang="de-DE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laser</a:t>
                      </a:r>
                      <a:endParaRPr lang="de-DE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Demonstration of kW average power (e.g. 100Hz, 10J, &lt;100fs or 1kHz, 1J , &lt;100fs or another combination/scheme) Ti:sapp laser pulse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kHz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rate, &gt;100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Tera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-Watt, 30% wall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plug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efficiency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366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29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27A5-0D80-E640-B9EA-31E7F2B6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3" y="136525"/>
            <a:ext cx="11634651" cy="792161"/>
          </a:xfrm>
        </p:spPr>
        <p:txBody>
          <a:bodyPr>
            <a:noAutofit/>
          </a:bodyPr>
          <a:lstStyle/>
          <a:p>
            <a:r>
              <a:rPr lang="de-DE" sz="3733" dirty="0"/>
              <a:t>Milestone Plasma Spin </a:t>
            </a:r>
            <a:r>
              <a:rPr lang="de-DE" sz="3733" dirty="0" err="1"/>
              <a:t>Polarization</a:t>
            </a:r>
            <a:r>
              <a:rPr lang="de-DE" sz="3733" dirty="0"/>
              <a:t> </a:t>
            </a:r>
            <a:r>
              <a:rPr lang="de-DE" sz="2800" dirty="0">
                <a:solidFill>
                  <a:prstClr val="black"/>
                </a:solidFill>
              </a:rPr>
              <a:t>(</a:t>
            </a:r>
            <a:r>
              <a:rPr lang="de-DE" sz="2800" dirty="0" err="1">
                <a:solidFill>
                  <a:prstClr val="black"/>
                </a:solidFill>
              </a:rPr>
              <a:t>towards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collider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needs</a:t>
            </a:r>
            <a:r>
              <a:rPr lang="de-DE" sz="2800" dirty="0">
                <a:solidFill>
                  <a:prstClr val="black"/>
                </a:solidFill>
              </a:rPr>
              <a:t>)</a:t>
            </a:r>
            <a:r>
              <a:rPr lang="de-DE" sz="3733" dirty="0"/>
              <a:t> </a:t>
            </a:r>
            <a:endParaRPr lang="x-none" sz="3733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6D648-7B97-244C-B9C1-D26B4798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E69ECFC-C8DE-5A42-8A67-BFB772650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83246"/>
              </p:ext>
            </p:extLst>
          </p:nvPr>
        </p:nvGraphicFramePr>
        <p:xfrm>
          <a:off x="292100" y="1050548"/>
          <a:ext cx="11598005" cy="2450329"/>
        </p:xfrm>
        <a:graphic>
          <a:graphicData uri="http://schemas.openxmlformats.org/drawingml/2006/table">
            <a:tbl>
              <a:tblPr/>
              <a:tblGrid>
                <a:gridCol w="3702384">
                  <a:extLst>
                    <a:ext uri="{9D8B030D-6E8A-4147-A177-3AD203B41FA5}">
                      <a16:colId xmlns:a16="http://schemas.microsoft.com/office/drawing/2014/main" val="2032707311"/>
                    </a:ext>
                  </a:extLst>
                </a:gridCol>
                <a:gridCol w="986590">
                  <a:extLst>
                    <a:ext uri="{9D8B030D-6E8A-4147-A177-3AD203B41FA5}">
                      <a16:colId xmlns:a16="http://schemas.microsoft.com/office/drawing/2014/main" val="1458218279"/>
                    </a:ext>
                  </a:extLst>
                </a:gridCol>
                <a:gridCol w="950494">
                  <a:extLst>
                    <a:ext uri="{9D8B030D-6E8A-4147-A177-3AD203B41FA5}">
                      <a16:colId xmlns:a16="http://schemas.microsoft.com/office/drawing/2014/main" val="378449194"/>
                    </a:ext>
                  </a:extLst>
                </a:gridCol>
                <a:gridCol w="3031958">
                  <a:extLst>
                    <a:ext uri="{9D8B030D-6E8A-4147-A177-3AD203B41FA5}">
                      <a16:colId xmlns:a16="http://schemas.microsoft.com/office/drawing/2014/main" val="1807921180"/>
                    </a:ext>
                  </a:extLst>
                </a:gridCol>
                <a:gridCol w="2926579">
                  <a:extLst>
                    <a:ext uri="{9D8B030D-6E8A-4147-A177-3AD203B41FA5}">
                      <a16:colId xmlns:a16="http://schemas.microsoft.com/office/drawing/2014/main" val="1714790724"/>
                    </a:ext>
                  </a:extLst>
                </a:gridCol>
              </a:tblGrid>
              <a:tr h="757693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Topic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Funding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(material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Needed funding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Milestones to be achieved by 2026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Far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term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goal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975815"/>
                  </a:ext>
                </a:extLst>
              </a:tr>
              <a:tr h="1692636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Spin </a:t>
                      </a:r>
                      <a:r>
                        <a:rPr lang="de-DE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polarized</a:t>
                      </a:r>
                      <a:r>
                        <a:rPr lang="de-D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beams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plasma-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based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collider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proof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principle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Demonstration of polarized electron beams from plasma with 10-20% polarization fraction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Polarization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85%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366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793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27A5-0D80-E640-B9EA-31E7F2B6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3" y="136525"/>
            <a:ext cx="11634651" cy="792161"/>
          </a:xfrm>
        </p:spPr>
        <p:txBody>
          <a:bodyPr>
            <a:noAutofit/>
          </a:bodyPr>
          <a:lstStyle/>
          <a:p>
            <a:r>
              <a:rPr lang="de-DE" sz="3733" dirty="0"/>
              <a:t>Milestone DLA/</a:t>
            </a:r>
            <a:r>
              <a:rPr lang="de-DE" sz="3733" dirty="0" err="1"/>
              <a:t>THz</a:t>
            </a:r>
            <a:r>
              <a:rPr lang="de-DE" sz="3733" dirty="0"/>
              <a:t> </a:t>
            </a:r>
            <a:r>
              <a:rPr lang="de-DE" sz="3733" dirty="0" err="1"/>
              <a:t>Accelerator</a:t>
            </a:r>
            <a:r>
              <a:rPr lang="de-DE" sz="3733" dirty="0"/>
              <a:t> </a:t>
            </a:r>
            <a:r>
              <a:rPr lang="de-DE" sz="2800" dirty="0">
                <a:solidFill>
                  <a:prstClr val="black"/>
                </a:solidFill>
              </a:rPr>
              <a:t>(</a:t>
            </a:r>
            <a:r>
              <a:rPr lang="de-DE" sz="2800" dirty="0" err="1">
                <a:solidFill>
                  <a:prstClr val="black"/>
                </a:solidFill>
              </a:rPr>
              <a:t>towards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collider</a:t>
            </a:r>
            <a:r>
              <a:rPr lang="de-DE" sz="2800" dirty="0">
                <a:solidFill>
                  <a:prstClr val="black"/>
                </a:solidFill>
              </a:rPr>
              <a:t> </a:t>
            </a:r>
            <a:r>
              <a:rPr lang="de-DE" sz="2800" dirty="0" err="1">
                <a:solidFill>
                  <a:prstClr val="black"/>
                </a:solidFill>
              </a:rPr>
              <a:t>needs</a:t>
            </a:r>
            <a:r>
              <a:rPr lang="de-DE" sz="2800" dirty="0">
                <a:solidFill>
                  <a:prstClr val="black"/>
                </a:solidFill>
              </a:rPr>
              <a:t>)</a:t>
            </a:r>
            <a:r>
              <a:rPr lang="de-DE" sz="3733" dirty="0"/>
              <a:t> </a:t>
            </a:r>
            <a:endParaRPr lang="x-none" sz="3733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6D648-7B97-244C-B9C1-D26B4798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E69ECFC-C8DE-5A42-8A67-BFB772650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669706"/>
              </p:ext>
            </p:extLst>
          </p:nvPr>
        </p:nvGraphicFramePr>
        <p:xfrm>
          <a:off x="292100" y="1050548"/>
          <a:ext cx="11598005" cy="2450329"/>
        </p:xfrm>
        <a:graphic>
          <a:graphicData uri="http://schemas.openxmlformats.org/drawingml/2006/table">
            <a:tbl>
              <a:tblPr/>
              <a:tblGrid>
                <a:gridCol w="3702384">
                  <a:extLst>
                    <a:ext uri="{9D8B030D-6E8A-4147-A177-3AD203B41FA5}">
                      <a16:colId xmlns:a16="http://schemas.microsoft.com/office/drawing/2014/main" val="2032707311"/>
                    </a:ext>
                  </a:extLst>
                </a:gridCol>
                <a:gridCol w="986590">
                  <a:extLst>
                    <a:ext uri="{9D8B030D-6E8A-4147-A177-3AD203B41FA5}">
                      <a16:colId xmlns:a16="http://schemas.microsoft.com/office/drawing/2014/main" val="1458218279"/>
                    </a:ext>
                  </a:extLst>
                </a:gridCol>
                <a:gridCol w="950494">
                  <a:extLst>
                    <a:ext uri="{9D8B030D-6E8A-4147-A177-3AD203B41FA5}">
                      <a16:colId xmlns:a16="http://schemas.microsoft.com/office/drawing/2014/main" val="378449194"/>
                    </a:ext>
                  </a:extLst>
                </a:gridCol>
                <a:gridCol w="3031958">
                  <a:extLst>
                    <a:ext uri="{9D8B030D-6E8A-4147-A177-3AD203B41FA5}">
                      <a16:colId xmlns:a16="http://schemas.microsoft.com/office/drawing/2014/main" val="1807921180"/>
                    </a:ext>
                  </a:extLst>
                </a:gridCol>
                <a:gridCol w="2926579">
                  <a:extLst>
                    <a:ext uri="{9D8B030D-6E8A-4147-A177-3AD203B41FA5}">
                      <a16:colId xmlns:a16="http://schemas.microsoft.com/office/drawing/2014/main" val="1714790724"/>
                    </a:ext>
                  </a:extLst>
                </a:gridCol>
              </a:tblGrid>
              <a:tr h="757693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Topic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Funding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(material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Needed funding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Milestones to be achieved by 2026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Far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term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goal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975815"/>
                  </a:ext>
                </a:extLst>
              </a:tr>
              <a:tr h="1692636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Scaling</a:t>
                      </a:r>
                      <a:r>
                        <a:rPr lang="de-D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DLA/</a:t>
                      </a:r>
                      <a:r>
                        <a:rPr lang="de-DE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THz</a:t>
                      </a:r>
                      <a:r>
                        <a:rPr lang="de-DE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accelerators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high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Dielectric 10 MeV with increased acceleration length and at least 2 stages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massively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scalable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many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(1e6) design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printed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on a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chip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366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238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27A5-0D80-E640-B9EA-31E7F2B6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3" y="184653"/>
            <a:ext cx="11634651" cy="792161"/>
          </a:xfrm>
        </p:spPr>
        <p:txBody>
          <a:bodyPr>
            <a:noAutofit/>
          </a:bodyPr>
          <a:lstStyle/>
          <a:p>
            <a:r>
              <a:rPr lang="de-DE" sz="3733" dirty="0" err="1"/>
              <a:t>Complemented</a:t>
            </a:r>
            <a:r>
              <a:rPr lang="de-DE" sz="3733" dirty="0"/>
              <a:t> </a:t>
            </a:r>
            <a:r>
              <a:rPr lang="de-DE" sz="3733" dirty="0" err="1"/>
              <a:t>by</a:t>
            </a:r>
            <a:r>
              <a:rPr lang="de-DE" sz="3733" dirty="0"/>
              <a:t> </a:t>
            </a:r>
            <a:r>
              <a:rPr lang="de-DE" sz="3733" b="1" dirty="0"/>
              <a:t>US </a:t>
            </a:r>
            <a:r>
              <a:rPr lang="de-DE" sz="3733" b="1" dirty="0" err="1"/>
              <a:t>Programs</a:t>
            </a:r>
            <a:endParaRPr lang="x-none" sz="3733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6D648-7B97-244C-B9C1-D26B4798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D19BA487-9F12-BD4E-809D-D7DB06CF0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105929"/>
              </p:ext>
            </p:extLst>
          </p:nvPr>
        </p:nvGraphicFramePr>
        <p:xfrm>
          <a:off x="280853" y="1116287"/>
          <a:ext cx="11634651" cy="5328216"/>
        </p:xfrm>
        <a:graphic>
          <a:graphicData uri="http://schemas.openxmlformats.org/drawingml/2006/table">
            <a:tbl>
              <a:tblPr/>
              <a:tblGrid>
                <a:gridCol w="1039947">
                  <a:extLst>
                    <a:ext uri="{9D8B030D-6E8A-4147-A177-3AD203B41FA5}">
                      <a16:colId xmlns:a16="http://schemas.microsoft.com/office/drawing/2014/main" val="2602900037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946841586"/>
                    </a:ext>
                  </a:extLst>
                </a:gridCol>
                <a:gridCol w="6604000">
                  <a:extLst>
                    <a:ext uri="{9D8B030D-6E8A-4147-A177-3AD203B41FA5}">
                      <a16:colId xmlns:a16="http://schemas.microsoft.com/office/drawing/2014/main" val="955675965"/>
                    </a:ext>
                  </a:extLst>
                </a:gridCol>
                <a:gridCol w="3050904">
                  <a:extLst>
                    <a:ext uri="{9D8B030D-6E8A-4147-A177-3AD203B41FA5}">
                      <a16:colId xmlns:a16="http://schemas.microsoft.com/office/drawing/2014/main" val="2143297759"/>
                    </a:ext>
                  </a:extLst>
                </a:gridCol>
              </a:tblGrid>
              <a:tr h="526979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Facility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Project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Funding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(material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maybe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plus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pre-invest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Milestones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that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might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achieved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2027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in time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next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European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strategy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update (relevant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PP)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Milestones that might be achieved beyond 2027 (relevant for PP)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770145"/>
                  </a:ext>
                </a:extLst>
              </a:tr>
              <a:tr h="948562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BELLA (LBNL, US)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Multi-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GeV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staging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two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LPA 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modules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high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coupling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efficiency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emittance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preservation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  </a:t>
                      </a:r>
                      <a:endParaRPr lang="de-DE" sz="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GeV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high-quality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beams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from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single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  high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brightness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beams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from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laser-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triggered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injection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feedback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stabilization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LPA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machine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learning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/AI 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techniques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 </a:t>
                      </a:r>
                    </a:p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efficiency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multi-kHz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lasers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few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hundred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mJ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 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studies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positron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capture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demonstration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LPA-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driven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light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(XUV FEL, gamma-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ray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Thomson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); </a:t>
                      </a:r>
                    </a:p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conceptual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design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studies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plasma-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based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colliders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efficiency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multi-kHz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lasers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beyond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facility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on multi-kHz LPA; R&amp;D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further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improve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beam 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quality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stability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from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LPAs; </a:t>
                      </a:r>
                    </a:p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positron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acceleration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staging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 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science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experiments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using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LPA-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driven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particles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photons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 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integrated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design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studies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collider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926984"/>
                  </a:ext>
                </a:extLst>
              </a:tr>
              <a:tr h="1430371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FACET-II (SLAC, US)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Single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combined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parameters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GeV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gain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witness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bunch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normalized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emittance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preservation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few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micron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spread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&gt;30%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overall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from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drive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witness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bunch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 </a:t>
                      </a:r>
                    </a:p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Development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ultra-high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brightness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plasma-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injector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10's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nm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emittance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proxy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collider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emittance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beams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characterize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mechanisms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emittance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growth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 PWFA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demonstrate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mitigations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measurement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target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recovery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time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maximum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repetition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rate in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collider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designs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development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single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shot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ML/AI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virtual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diagnostics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extreme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beams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 </a:t>
                      </a:r>
                    </a:p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facility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upgrade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deliver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10GeV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positrons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experimental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Commissioning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facility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upgrades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that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deliver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GeV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positrons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experimental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area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within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period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studies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electron-driven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acceleration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positrons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61755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7E81D6AC-104F-3F46-A603-FB027D097C6B}"/>
              </a:ext>
            </a:extLst>
          </p:cNvPr>
          <p:cNvSpPr txBox="1"/>
          <p:nvPr/>
        </p:nvSpPr>
        <p:spPr>
          <a:xfrm>
            <a:off x="9146904" y="322056"/>
            <a:ext cx="27432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See </a:t>
            </a:r>
            <a:r>
              <a:rPr lang="de-DE" b="1" dirty="0" err="1">
                <a:solidFill>
                  <a:srgbClr val="FF0000"/>
                </a:solidFill>
              </a:rPr>
              <a:t>talk</a:t>
            </a:r>
            <a:r>
              <a:rPr lang="de-DE" b="1" dirty="0">
                <a:solidFill>
                  <a:srgbClr val="FF0000"/>
                </a:solidFill>
              </a:rPr>
              <a:t> Pietro </a:t>
            </a:r>
            <a:r>
              <a:rPr lang="de-DE" b="1" dirty="0" err="1">
                <a:solidFill>
                  <a:srgbClr val="FF0000"/>
                </a:solidFill>
              </a:rPr>
              <a:t>Musumeci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F4429B-1EBC-3C4E-A2EF-11ADA983ECB7}"/>
              </a:ext>
            </a:extLst>
          </p:cNvPr>
          <p:cNvSpPr txBox="1"/>
          <p:nvPr/>
        </p:nvSpPr>
        <p:spPr>
          <a:xfrm>
            <a:off x="390796" y="5134927"/>
            <a:ext cx="157770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See </a:t>
            </a:r>
            <a:r>
              <a:rPr lang="de-DE" b="1" dirty="0" err="1">
                <a:solidFill>
                  <a:srgbClr val="FF0000"/>
                </a:solidFill>
              </a:rPr>
              <a:t>talk</a:t>
            </a:r>
            <a:r>
              <a:rPr lang="de-DE" b="1" dirty="0">
                <a:solidFill>
                  <a:srgbClr val="FF0000"/>
                </a:solidFill>
              </a:rPr>
              <a:t> Mark Hogan </a:t>
            </a:r>
            <a:r>
              <a:rPr lang="de-DE" b="1" dirty="0" err="1">
                <a:solidFill>
                  <a:srgbClr val="FF0000"/>
                </a:solidFill>
              </a:rPr>
              <a:t>for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e</a:t>
            </a:r>
            <a:r>
              <a:rPr lang="de-DE" b="1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37867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27A5-0D80-E640-B9EA-31E7F2B6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3" y="184653"/>
            <a:ext cx="11634651" cy="792161"/>
          </a:xfrm>
        </p:spPr>
        <p:txBody>
          <a:bodyPr>
            <a:noAutofit/>
          </a:bodyPr>
          <a:lstStyle/>
          <a:p>
            <a:r>
              <a:rPr lang="de-DE" sz="3733" dirty="0" err="1"/>
              <a:t>Complemented</a:t>
            </a:r>
            <a:r>
              <a:rPr lang="de-DE" sz="3733" dirty="0"/>
              <a:t> </a:t>
            </a:r>
            <a:r>
              <a:rPr lang="de-DE" sz="3733" dirty="0" err="1"/>
              <a:t>by</a:t>
            </a:r>
            <a:r>
              <a:rPr lang="de-DE" sz="3733" dirty="0"/>
              <a:t> Milestones in </a:t>
            </a:r>
            <a:r>
              <a:rPr lang="de-DE" sz="3733" b="1" dirty="0" err="1"/>
              <a:t>Ongoing</a:t>
            </a:r>
            <a:r>
              <a:rPr lang="de-DE" sz="3733" b="1" dirty="0"/>
              <a:t> Projects</a:t>
            </a:r>
            <a:br>
              <a:rPr lang="de-DE" sz="3733" dirty="0"/>
            </a:br>
            <a:r>
              <a:rPr lang="de-DE" sz="2800" dirty="0" err="1"/>
              <a:t>aimed</a:t>
            </a:r>
            <a:r>
              <a:rPr lang="de-DE" sz="2800" dirty="0"/>
              <a:t> at </a:t>
            </a:r>
            <a:r>
              <a:rPr lang="de-DE" sz="2800" dirty="0" err="1"/>
              <a:t>other</a:t>
            </a:r>
            <a:r>
              <a:rPr lang="de-DE" sz="2800" dirty="0"/>
              <a:t> </a:t>
            </a:r>
            <a:r>
              <a:rPr lang="de-DE" sz="2800" dirty="0" err="1"/>
              <a:t>applications</a:t>
            </a:r>
            <a:r>
              <a:rPr lang="de-DE" sz="2800" dirty="0"/>
              <a:t> (</a:t>
            </a:r>
            <a:r>
              <a:rPr lang="de-DE" sz="2800" dirty="0" err="1"/>
              <a:t>synergy</a:t>
            </a:r>
            <a:r>
              <a:rPr lang="de-DE" sz="2800" dirty="0"/>
              <a:t>)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funded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</a:t>
            </a:r>
            <a:r>
              <a:rPr lang="de-DE" sz="2800" dirty="0" err="1"/>
              <a:t>other</a:t>
            </a:r>
            <a:r>
              <a:rPr lang="de-DE" sz="2800" dirty="0"/>
              <a:t> </a:t>
            </a:r>
            <a:r>
              <a:rPr lang="de-DE" sz="2800" dirty="0" err="1"/>
              <a:t>science</a:t>
            </a:r>
            <a:r>
              <a:rPr lang="de-DE" sz="2800" dirty="0"/>
              <a:t> </a:t>
            </a:r>
            <a:r>
              <a:rPr lang="de-DE" sz="2800" dirty="0" err="1"/>
              <a:t>fields</a:t>
            </a:r>
            <a:endParaRPr lang="x-none" sz="3733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6D648-7B97-244C-B9C1-D26B4798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D19BA487-9F12-BD4E-809D-D7DB06CF0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86647"/>
              </p:ext>
            </p:extLst>
          </p:nvPr>
        </p:nvGraphicFramePr>
        <p:xfrm>
          <a:off x="369753" y="1334728"/>
          <a:ext cx="11634651" cy="4959382"/>
        </p:xfrm>
        <a:graphic>
          <a:graphicData uri="http://schemas.openxmlformats.org/drawingml/2006/table">
            <a:tbl>
              <a:tblPr/>
              <a:tblGrid>
                <a:gridCol w="1141547">
                  <a:extLst>
                    <a:ext uri="{9D8B030D-6E8A-4147-A177-3AD203B41FA5}">
                      <a16:colId xmlns:a16="http://schemas.microsoft.com/office/drawing/2014/main" val="2602900037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946841586"/>
                    </a:ext>
                  </a:extLst>
                </a:gridCol>
                <a:gridCol w="4368800">
                  <a:extLst>
                    <a:ext uri="{9D8B030D-6E8A-4147-A177-3AD203B41FA5}">
                      <a16:colId xmlns:a16="http://schemas.microsoft.com/office/drawing/2014/main" val="955675965"/>
                    </a:ext>
                  </a:extLst>
                </a:gridCol>
                <a:gridCol w="4574904">
                  <a:extLst>
                    <a:ext uri="{9D8B030D-6E8A-4147-A177-3AD203B41FA5}">
                      <a16:colId xmlns:a16="http://schemas.microsoft.com/office/drawing/2014/main" val="2143297759"/>
                    </a:ext>
                  </a:extLst>
                </a:gridCol>
              </a:tblGrid>
              <a:tr h="526979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Facility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Project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Funding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(material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maybe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plus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pre-invest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Milestones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that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might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achieved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2027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in time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next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European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strategy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update (relevant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PP)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Milestones that might be achieved beyond 2027 (relevant for PP)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770145"/>
                  </a:ext>
                </a:extLst>
              </a:tr>
              <a:tr h="1209786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APOLLON (France)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60-100 M€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Feasibility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study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LWFA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 100pC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tunable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GeV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physics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study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positron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from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LWFA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none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scheduled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[potential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demonstration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GeV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LWF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acceleration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module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stage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multi-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GeV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experiment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effective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implementation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limited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insufficient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laser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beam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availability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this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type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926984"/>
                  </a:ext>
                </a:extLst>
              </a:tr>
              <a:tr h="1696144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AWAKE</a:t>
                      </a:r>
                    </a:p>
                    <a:p>
                      <a:pPr algn="l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(CERN)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Demonstrate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seeding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self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-modulation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process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bunch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Optimize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process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generation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wakefields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using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density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step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maintain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large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wakefields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GV/m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accelerate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electrons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multi-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GeV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energies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Demonstrate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acceleration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witness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bunch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10GeV in 10m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control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incoming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normalized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emittance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10mm-mrad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spread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scalable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sources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50–100 m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long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demonstrate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acceleration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 a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scalable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helicon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discharge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100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GeV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energies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617552"/>
                  </a:ext>
                </a:extLst>
              </a:tr>
              <a:tr h="1445427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EuPRAXIA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(European, ESFRI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569 M€ </a:t>
                      </a:r>
                    </a:p>
                    <a:p>
                      <a:pPr algn="ctr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(110 M€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secured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TDR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plasma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accelerator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FEL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positron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Report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funded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preparatory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(laser-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legal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rules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innovation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2029: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beam-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driven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EuPRAXIA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FEL at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Frascati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operation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users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2030: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EuPRAXIA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laser-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driven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facility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operates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several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GeV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users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EuPRAXIA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laser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 800nm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wavelength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few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kW) [3]: pulse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50-100J,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repetition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rate 20-100Hz, pulse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duration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50-60fs,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stability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(RMS) 0.6–1%,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pointing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stability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(RMS) 0.1 </a:t>
                      </a:r>
                      <a:r>
                        <a:rPr lang="el-G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rad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Two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stage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5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GeV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HQ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bunch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FEL </a:t>
                      </a:r>
                      <a:r>
                        <a:rPr lang="de-DE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operation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931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36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27A5-0D80-E640-B9EA-31E7F2B6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3" y="136525"/>
            <a:ext cx="11634651" cy="792161"/>
          </a:xfrm>
        </p:spPr>
        <p:txBody>
          <a:bodyPr>
            <a:noAutofit/>
          </a:bodyPr>
          <a:lstStyle/>
          <a:p>
            <a:r>
              <a:rPr lang="de-DE" sz="3733" dirty="0" err="1"/>
              <a:t>Reminder</a:t>
            </a:r>
            <a:r>
              <a:rPr lang="de-DE" sz="3733" dirty="0"/>
              <a:t>: Setup </a:t>
            </a:r>
            <a:r>
              <a:rPr lang="de-DE" sz="3733" dirty="0" err="1"/>
              <a:t>and</a:t>
            </a:r>
            <a:r>
              <a:rPr lang="de-DE" sz="3733" dirty="0"/>
              <a:t> </a:t>
            </a:r>
            <a:r>
              <a:rPr lang="de-DE" sz="3733" dirty="0" err="1"/>
              <a:t>Persons</a:t>
            </a:r>
            <a:r>
              <a:rPr lang="de-DE" sz="3733" dirty="0"/>
              <a:t> </a:t>
            </a:r>
            <a:r>
              <a:rPr lang="de-DE" sz="3733" dirty="0" err="1"/>
              <a:t>Involved</a:t>
            </a:r>
            <a:r>
              <a:rPr lang="de-DE" sz="3733" dirty="0"/>
              <a:t>, Mandate</a:t>
            </a:r>
            <a:endParaRPr lang="x-none" sz="3733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6D648-7B97-244C-B9C1-D26B4798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DE20E5-FBD8-EA47-9D1B-571733C6C69D}"/>
              </a:ext>
            </a:extLst>
          </p:cNvPr>
          <p:cNvSpPr txBox="1"/>
          <p:nvPr/>
        </p:nvSpPr>
        <p:spPr>
          <a:xfrm>
            <a:off x="426602" y="1093341"/>
            <a:ext cx="50357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Expert Panel “High Gradient: Plasma and Laser Accelerators”</a:t>
            </a:r>
          </a:p>
          <a:p>
            <a:r>
              <a:rPr lang="en-GB" dirty="0"/>
              <a:t>Follow-up Panel to </a:t>
            </a:r>
            <a:r>
              <a:rPr lang="en-GB" dirty="0" err="1"/>
              <a:t>Europ</a:t>
            </a:r>
            <a:r>
              <a:rPr lang="en-GB" dirty="0"/>
              <a:t>. Strategy for Particle Physics</a:t>
            </a:r>
          </a:p>
          <a:p>
            <a:r>
              <a:rPr lang="en-GB" dirty="0"/>
              <a:t>Panel proposes roadmap for use in Particle </a:t>
            </a:r>
            <a:r>
              <a:rPr lang="en-GB" dirty="0" err="1"/>
              <a:t>Physcis</a:t>
            </a:r>
            <a:endParaRPr lang="en-GB" dirty="0"/>
          </a:p>
          <a:p>
            <a:endParaRPr lang="en-GB" sz="900" b="1" dirty="0"/>
          </a:p>
          <a:p>
            <a:r>
              <a:rPr lang="en-GB" sz="1600" b="1" dirty="0"/>
              <a:t>Panel members: </a:t>
            </a:r>
          </a:p>
          <a:p>
            <a:r>
              <a:rPr lang="en-GB" sz="1600" dirty="0"/>
              <a:t>Chair: Ralph Assmann (DESY/INFN)</a:t>
            </a:r>
          </a:p>
          <a:p>
            <a:r>
              <a:rPr lang="en-GB" sz="1600" dirty="0"/>
              <a:t>Deputy Chair: </a:t>
            </a:r>
            <a:r>
              <a:rPr lang="en-GB" sz="1600" dirty="0" err="1"/>
              <a:t>Edda</a:t>
            </a:r>
            <a:r>
              <a:rPr lang="en-GB" sz="1600" dirty="0"/>
              <a:t> </a:t>
            </a:r>
            <a:r>
              <a:rPr lang="en-GB" sz="1600" dirty="0" err="1"/>
              <a:t>Gschwendtner</a:t>
            </a:r>
            <a:r>
              <a:rPr lang="en-GB" sz="1600" dirty="0"/>
              <a:t> (CERN)</a:t>
            </a:r>
          </a:p>
          <a:p>
            <a:pPr algn="just"/>
            <a:r>
              <a:rPr lang="en-GB" sz="1600" dirty="0"/>
              <a:t>Kevin </a:t>
            </a:r>
            <a:r>
              <a:rPr lang="en-GB" sz="1600" dirty="0" err="1"/>
              <a:t>Cassou</a:t>
            </a:r>
            <a:r>
              <a:rPr lang="en-GB" sz="1600" dirty="0"/>
              <a:t> (IN2P3/</a:t>
            </a:r>
            <a:r>
              <a:rPr lang="en-GB" sz="1600" dirty="0" err="1"/>
              <a:t>IJCLab</a:t>
            </a:r>
            <a:r>
              <a:rPr lang="en-GB" sz="1600" dirty="0"/>
              <a:t>), Sebastien </a:t>
            </a:r>
            <a:r>
              <a:rPr lang="en-GB" sz="1600" dirty="0" err="1"/>
              <a:t>Corde</a:t>
            </a:r>
            <a:r>
              <a:rPr lang="en-GB" sz="1600" dirty="0"/>
              <a:t> (IP Paris), Laura Corner ( Liverpool), Brigitte </a:t>
            </a:r>
            <a:r>
              <a:rPr lang="en-GB" sz="1600" dirty="0" err="1"/>
              <a:t>Cros</a:t>
            </a:r>
            <a:r>
              <a:rPr lang="en-GB" sz="1600" dirty="0"/>
              <a:t> (CNRS </a:t>
            </a:r>
            <a:r>
              <a:rPr lang="en-GB" sz="1600" dirty="0" err="1"/>
              <a:t>UPSay</a:t>
            </a:r>
            <a:r>
              <a:rPr lang="en-GB" sz="1600" dirty="0"/>
              <a:t>), Massimo </a:t>
            </a:r>
            <a:r>
              <a:rPr lang="en-GB" sz="1600" dirty="0" err="1"/>
              <a:t>Ferarrio</a:t>
            </a:r>
            <a:r>
              <a:rPr lang="en-GB" sz="1600" dirty="0"/>
              <a:t> (INFN), Simon Hooker (Oxford), Rasmus </a:t>
            </a:r>
            <a:r>
              <a:rPr lang="en-GB" sz="1600" dirty="0" err="1"/>
              <a:t>Ischebeck</a:t>
            </a:r>
            <a:r>
              <a:rPr lang="en-GB" sz="1600" dirty="0"/>
              <a:t> (PSI), Andrea Latina (CERN), </a:t>
            </a:r>
            <a:r>
              <a:rPr lang="en-GB" sz="1600" dirty="0" err="1"/>
              <a:t>Olle</a:t>
            </a:r>
            <a:r>
              <a:rPr lang="en-GB" sz="1600" dirty="0"/>
              <a:t> </a:t>
            </a:r>
            <a:r>
              <a:rPr lang="en-GB" sz="1600" dirty="0" err="1"/>
              <a:t>Lundh</a:t>
            </a:r>
            <a:r>
              <a:rPr lang="en-GB" sz="1600" dirty="0"/>
              <a:t> (Lund), </a:t>
            </a:r>
            <a:r>
              <a:rPr lang="en-GB" sz="1600" dirty="0" err="1"/>
              <a:t>Patric</a:t>
            </a:r>
            <a:r>
              <a:rPr lang="en-GB" sz="1600" dirty="0"/>
              <a:t> </a:t>
            </a:r>
            <a:r>
              <a:rPr lang="en-GB" sz="1600" dirty="0" err="1"/>
              <a:t>Muggli</a:t>
            </a:r>
            <a:r>
              <a:rPr lang="en-GB" sz="1600" dirty="0"/>
              <a:t> (MPI Munich), Phi Nghiem (CEA/IRFU), Jens </a:t>
            </a:r>
            <a:r>
              <a:rPr lang="en-GB" sz="1600" dirty="0" err="1"/>
              <a:t>Osterhoff</a:t>
            </a:r>
            <a:r>
              <a:rPr lang="en-GB" sz="1600" dirty="0"/>
              <a:t> (DESY), Tor </a:t>
            </a:r>
            <a:r>
              <a:rPr lang="en-GB" sz="1600" dirty="0" err="1"/>
              <a:t>Raubenheimer</a:t>
            </a:r>
            <a:r>
              <a:rPr lang="en-GB" sz="1600" dirty="0"/>
              <a:t> (SLAC), Arnd </a:t>
            </a:r>
            <a:r>
              <a:rPr lang="en-GB" sz="1600" dirty="0" err="1"/>
              <a:t>Specka</a:t>
            </a:r>
            <a:r>
              <a:rPr lang="en-GB" sz="1600" dirty="0"/>
              <a:t> (IN2PR/LLR), Jorge Vieira (IST), Matthew Wing (UCL). </a:t>
            </a:r>
          </a:p>
          <a:p>
            <a:endParaRPr lang="en-GB" sz="900" dirty="0"/>
          </a:p>
          <a:p>
            <a:r>
              <a:rPr lang="en-GB" sz="1600" b="1" dirty="0"/>
              <a:t>Panel a</a:t>
            </a:r>
            <a:r>
              <a:rPr lang="x-none" sz="1600" b="1" dirty="0"/>
              <a:t>ssociated members: </a:t>
            </a:r>
          </a:p>
          <a:p>
            <a:r>
              <a:rPr lang="x-none" sz="1600" dirty="0"/>
              <a:t>Cameron Geddes (LBNL), Mark Hogan (SLAC)), Wei Lu (Tsinghua U.) , Pietro Musumeci (UCLA</a:t>
            </a:r>
            <a:r>
              <a:rPr lang="x-none" sz="1600"/>
              <a:t>) </a:t>
            </a:r>
            <a:endParaRPr lang="en-US" sz="1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811909-B694-404F-AD5E-49B564499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1" y="1091534"/>
            <a:ext cx="6112759" cy="2545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67" b="1" dirty="0"/>
              <a:t>Mandate: </a:t>
            </a:r>
            <a:endParaRPr lang="x-none" sz="1867" b="1" dirty="0"/>
          </a:p>
          <a:p>
            <a:pPr lvl="0"/>
            <a:r>
              <a:rPr lang="en-GB" sz="1600" dirty="0"/>
              <a:t>Develop a long-term roadmap for the next 30 years towards a HEP collider or other HEP applications.</a:t>
            </a:r>
            <a:endParaRPr lang="x-none" sz="1600" dirty="0"/>
          </a:p>
          <a:p>
            <a:pPr lvl="0"/>
            <a:r>
              <a:rPr lang="en-GB" sz="1600" dirty="0"/>
              <a:t>Develop milestones for the next 10 years taking explicitly into account the plans and needs in related scientific fields as well as the capabilities and interests of the stakeholders. </a:t>
            </a:r>
            <a:endParaRPr lang="x-none" sz="1600" dirty="0"/>
          </a:p>
          <a:p>
            <a:pPr lvl="0"/>
            <a:r>
              <a:rPr lang="en-GB" sz="1600" dirty="0"/>
              <a:t>Establish key R&amp;D needs matched to the existing and planned R&amp;D facilities. </a:t>
            </a:r>
            <a:endParaRPr lang="x-none" sz="1600" dirty="0"/>
          </a:p>
          <a:p>
            <a:pPr lvl="0"/>
            <a:r>
              <a:rPr lang="en-GB" sz="1600" dirty="0"/>
              <a:t>Give options and scenarios for European activity level and investment. </a:t>
            </a:r>
            <a:endParaRPr lang="x-none" sz="1600" dirty="0"/>
          </a:p>
          <a:p>
            <a:pPr lvl="0"/>
            <a:r>
              <a:rPr lang="en-GB" sz="1600" dirty="0"/>
              <a:t>Define deliverables until the next European strategy process in 2026, which allow deciding on the continuation of this R&amp;D line for HEP. </a:t>
            </a:r>
          </a:p>
          <a:p>
            <a:pPr lvl="0"/>
            <a:endParaRPr lang="en-GB" sz="1600" dirty="0"/>
          </a:p>
          <a:p>
            <a:pPr marL="0" indent="0">
              <a:buNone/>
            </a:pPr>
            <a:r>
              <a:rPr lang="en-GB" sz="2133" dirty="0"/>
              <a:t>Elaborate </a:t>
            </a:r>
            <a:r>
              <a:rPr lang="en-GB" sz="2133" b="1" dirty="0"/>
              <a:t>consultation process </a:t>
            </a:r>
            <a:r>
              <a:rPr lang="en-GB" sz="2133" dirty="0"/>
              <a:t>with 231 registered participants, 3 </a:t>
            </a:r>
            <a:r>
              <a:rPr lang="en-GB" sz="2133" dirty="0" err="1"/>
              <a:t>townhall</a:t>
            </a:r>
            <a:r>
              <a:rPr lang="en-GB" sz="2133" dirty="0"/>
              <a:t> meetings, &gt; 60 talks and inputs.</a:t>
            </a:r>
            <a:endParaRPr lang="x-none" sz="2133" dirty="0"/>
          </a:p>
        </p:txBody>
      </p:sp>
    </p:spTree>
    <p:extLst>
      <p:ext uri="{BB962C8B-B14F-4D97-AF65-F5344CB8AC3E}">
        <p14:creationId xmlns:p14="http://schemas.microsoft.com/office/powerpoint/2010/main" val="1149599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27A5-0D80-E640-B9EA-31E7F2B6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3" y="184653"/>
            <a:ext cx="11634651" cy="792161"/>
          </a:xfrm>
        </p:spPr>
        <p:txBody>
          <a:bodyPr>
            <a:noAutofit/>
          </a:bodyPr>
          <a:lstStyle/>
          <a:p>
            <a:r>
              <a:rPr lang="de-DE" sz="3733" dirty="0" err="1"/>
              <a:t>Complemented</a:t>
            </a:r>
            <a:r>
              <a:rPr lang="de-DE" sz="3733" dirty="0"/>
              <a:t> </a:t>
            </a:r>
            <a:r>
              <a:rPr lang="de-DE" sz="3733" dirty="0" err="1"/>
              <a:t>by</a:t>
            </a:r>
            <a:r>
              <a:rPr lang="de-DE" sz="3733" dirty="0"/>
              <a:t> Milestones in </a:t>
            </a:r>
            <a:r>
              <a:rPr lang="de-DE" sz="3733" b="1" dirty="0" err="1"/>
              <a:t>Ongoing</a:t>
            </a:r>
            <a:r>
              <a:rPr lang="de-DE" sz="3733" b="1" dirty="0"/>
              <a:t> Projects</a:t>
            </a:r>
            <a:br>
              <a:rPr lang="de-DE" sz="3733" dirty="0"/>
            </a:br>
            <a:r>
              <a:rPr lang="de-DE" sz="2800" dirty="0" err="1"/>
              <a:t>aimed</a:t>
            </a:r>
            <a:r>
              <a:rPr lang="de-DE" sz="2800" dirty="0"/>
              <a:t> at </a:t>
            </a:r>
            <a:r>
              <a:rPr lang="de-DE" sz="2800" dirty="0" err="1"/>
              <a:t>other</a:t>
            </a:r>
            <a:r>
              <a:rPr lang="de-DE" sz="2800" dirty="0"/>
              <a:t> </a:t>
            </a:r>
            <a:r>
              <a:rPr lang="de-DE" sz="2800" dirty="0" err="1"/>
              <a:t>applications</a:t>
            </a:r>
            <a:r>
              <a:rPr lang="de-DE" sz="2800" dirty="0"/>
              <a:t> (</a:t>
            </a:r>
            <a:r>
              <a:rPr lang="de-DE" sz="2800" dirty="0" err="1"/>
              <a:t>synergy</a:t>
            </a:r>
            <a:r>
              <a:rPr lang="de-DE" sz="2800" dirty="0"/>
              <a:t>)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funded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</a:t>
            </a:r>
            <a:r>
              <a:rPr lang="de-DE" sz="2800" dirty="0" err="1"/>
              <a:t>other</a:t>
            </a:r>
            <a:r>
              <a:rPr lang="de-DE" sz="2800" dirty="0"/>
              <a:t> </a:t>
            </a:r>
            <a:r>
              <a:rPr lang="de-DE" sz="2800" dirty="0" err="1"/>
              <a:t>science</a:t>
            </a:r>
            <a:r>
              <a:rPr lang="de-DE" sz="2800" dirty="0"/>
              <a:t> </a:t>
            </a:r>
            <a:r>
              <a:rPr lang="de-DE" sz="2800" dirty="0" err="1"/>
              <a:t>fields</a:t>
            </a:r>
            <a:endParaRPr lang="x-none" sz="3733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6D648-7B97-244C-B9C1-D26B4798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D19BA487-9F12-BD4E-809D-D7DB06CF0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064471"/>
              </p:ext>
            </p:extLst>
          </p:nvPr>
        </p:nvGraphicFramePr>
        <p:xfrm>
          <a:off x="280853" y="1207728"/>
          <a:ext cx="11634651" cy="5012732"/>
        </p:xfrm>
        <a:graphic>
          <a:graphicData uri="http://schemas.openxmlformats.org/drawingml/2006/table">
            <a:tbl>
              <a:tblPr/>
              <a:tblGrid>
                <a:gridCol w="1611447">
                  <a:extLst>
                    <a:ext uri="{9D8B030D-6E8A-4147-A177-3AD203B41FA5}">
                      <a16:colId xmlns:a16="http://schemas.microsoft.com/office/drawing/2014/main" val="260290003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946841586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955675965"/>
                    </a:ext>
                  </a:extLst>
                </a:gridCol>
                <a:gridCol w="3050904">
                  <a:extLst>
                    <a:ext uri="{9D8B030D-6E8A-4147-A177-3AD203B41FA5}">
                      <a16:colId xmlns:a16="http://schemas.microsoft.com/office/drawing/2014/main" val="2143297759"/>
                    </a:ext>
                  </a:extLst>
                </a:gridCol>
              </a:tblGrid>
              <a:tr h="526979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Facility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Project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Funding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(material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maybe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plus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pre-invest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Milestones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that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might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achieved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2027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in time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next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European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strategy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update (relevant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PP)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Milestones that might be achieved beyond 2027 (relevant for PP)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770145"/>
                  </a:ext>
                </a:extLst>
              </a:tr>
              <a:tr h="948562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SPARC-LAB (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M€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 M€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1) 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efficiency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electron-driven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accelerator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module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driven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 Drivers,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ramped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bunch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total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300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pC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GV/m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accelerating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gradient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scale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synchronization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).  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2) 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repetition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rate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accelerator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module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(off-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capillary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discharge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vacuum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system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characteriszation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 kHz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repetition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rate) </a:t>
                      </a:r>
                      <a:r>
                        <a:rPr lang="de-D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3) 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high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quality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accelerator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module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driven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laser</a:t>
                      </a:r>
                      <a:r>
                        <a:rPr lang="de-DE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pulses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(LWFA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module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external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bunch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injection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suitable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test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also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staging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configuration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scale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synchronization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 be defined in the framework of EuPRAXIA@SPARC_LAB collaboration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926984"/>
                  </a:ext>
                </a:extLst>
              </a:tr>
              <a:tr h="1430371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CLARA (UK)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£33.4 M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(£27.9 M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secured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2023: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CLARA Phase 2 + FEBE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beamline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completed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b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2024: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Beam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commissioning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first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access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period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completed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2024-2027: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user-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science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programme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programmatic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access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1)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beam-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driven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wakefield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external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injection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laser-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driven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wakefield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structure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wakefield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 2) post-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beam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capture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6D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phase-space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characterisation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 3)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tailored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multi-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bunch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delivery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FEBE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beam-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driven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 4)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beam-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driven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acceleration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 400 Hz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2027+: </a:t>
                      </a: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Demonstration of plasma-driven FEL on FEBE beamline.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617552"/>
                  </a:ext>
                </a:extLst>
              </a:tr>
              <a:tr h="979916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PALLAS (France)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10.86M€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(8.45M€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secured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phase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phase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: high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quality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laser-plasma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injector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staging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10Hz, 10-50pC, 150-250MeV, ≤1um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conceptual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design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study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&gt; 1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GeV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preparing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phase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driven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staging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GeV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 10Hz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depending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possibilty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931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058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27A5-0D80-E640-B9EA-31E7F2B6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3" y="184653"/>
            <a:ext cx="11634651" cy="792161"/>
          </a:xfrm>
        </p:spPr>
        <p:txBody>
          <a:bodyPr>
            <a:noAutofit/>
          </a:bodyPr>
          <a:lstStyle/>
          <a:p>
            <a:r>
              <a:rPr lang="de-DE" sz="3733" dirty="0" err="1"/>
              <a:t>Complemented</a:t>
            </a:r>
            <a:r>
              <a:rPr lang="de-DE" sz="3733" dirty="0"/>
              <a:t> </a:t>
            </a:r>
            <a:r>
              <a:rPr lang="de-DE" sz="3733" dirty="0" err="1"/>
              <a:t>by</a:t>
            </a:r>
            <a:r>
              <a:rPr lang="de-DE" sz="3733" dirty="0"/>
              <a:t> Milestones in </a:t>
            </a:r>
            <a:r>
              <a:rPr lang="de-DE" sz="3733" b="1" dirty="0" err="1"/>
              <a:t>Ongoing</a:t>
            </a:r>
            <a:r>
              <a:rPr lang="de-DE" sz="3733" b="1" dirty="0"/>
              <a:t> Projects</a:t>
            </a:r>
            <a:br>
              <a:rPr lang="de-DE" sz="3733" dirty="0"/>
            </a:br>
            <a:r>
              <a:rPr lang="de-DE" sz="2800" dirty="0" err="1"/>
              <a:t>aimed</a:t>
            </a:r>
            <a:r>
              <a:rPr lang="de-DE" sz="2800" dirty="0"/>
              <a:t> at </a:t>
            </a:r>
            <a:r>
              <a:rPr lang="de-DE" sz="2800" dirty="0" err="1"/>
              <a:t>other</a:t>
            </a:r>
            <a:r>
              <a:rPr lang="de-DE" sz="2800" dirty="0"/>
              <a:t> </a:t>
            </a:r>
            <a:r>
              <a:rPr lang="de-DE" sz="2800" dirty="0" err="1"/>
              <a:t>applications</a:t>
            </a:r>
            <a:r>
              <a:rPr lang="de-DE" sz="2800" dirty="0"/>
              <a:t> (</a:t>
            </a:r>
            <a:r>
              <a:rPr lang="de-DE" sz="2800" dirty="0" err="1"/>
              <a:t>synergy</a:t>
            </a:r>
            <a:r>
              <a:rPr lang="de-DE" sz="2800" dirty="0"/>
              <a:t>)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funded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</a:t>
            </a:r>
            <a:r>
              <a:rPr lang="de-DE" sz="2800" dirty="0" err="1"/>
              <a:t>other</a:t>
            </a:r>
            <a:r>
              <a:rPr lang="de-DE" sz="2800" dirty="0"/>
              <a:t> </a:t>
            </a:r>
            <a:r>
              <a:rPr lang="de-DE" sz="2800" dirty="0" err="1"/>
              <a:t>science</a:t>
            </a:r>
            <a:r>
              <a:rPr lang="de-DE" sz="2800" dirty="0"/>
              <a:t> </a:t>
            </a:r>
            <a:r>
              <a:rPr lang="de-DE" sz="2800" dirty="0" err="1"/>
              <a:t>fields</a:t>
            </a:r>
            <a:endParaRPr lang="x-none" sz="3733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6D648-7B97-244C-B9C1-D26B4798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D19BA487-9F12-BD4E-809D-D7DB06CF0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699892"/>
              </p:ext>
            </p:extLst>
          </p:nvPr>
        </p:nvGraphicFramePr>
        <p:xfrm>
          <a:off x="280853" y="1207728"/>
          <a:ext cx="11634651" cy="5520621"/>
        </p:xfrm>
        <a:graphic>
          <a:graphicData uri="http://schemas.openxmlformats.org/drawingml/2006/table">
            <a:tbl>
              <a:tblPr/>
              <a:tblGrid>
                <a:gridCol w="1611447">
                  <a:extLst>
                    <a:ext uri="{9D8B030D-6E8A-4147-A177-3AD203B41FA5}">
                      <a16:colId xmlns:a16="http://schemas.microsoft.com/office/drawing/2014/main" val="260290003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946841586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955675965"/>
                    </a:ext>
                  </a:extLst>
                </a:gridCol>
                <a:gridCol w="3050904">
                  <a:extLst>
                    <a:ext uri="{9D8B030D-6E8A-4147-A177-3AD203B41FA5}">
                      <a16:colId xmlns:a16="http://schemas.microsoft.com/office/drawing/2014/main" val="2143297759"/>
                    </a:ext>
                  </a:extLst>
                </a:gridCol>
              </a:tblGrid>
              <a:tr h="526979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Facility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Project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Funding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(material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maybe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plus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pre-invest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Milestones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that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might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achieved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2027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in time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next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European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strategy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update (relevant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PP)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Milestones that might be achieved beyond 2027 (relevant for PP)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770145"/>
                  </a:ext>
                </a:extLst>
              </a:tr>
              <a:tr h="948562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DESY-KALDERA (Germany)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kW-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power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drive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laser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(1J@1kHz)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LPA;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application-ready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LPA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injectior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GeV-scale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sub-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spread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kHz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beams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 pilot-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application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soft-X-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ray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FEL;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feedback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feedforward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stabilization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including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machine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learning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techniques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926984"/>
                  </a:ext>
                </a:extLst>
              </a:tr>
              <a:tr h="1430371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DESY-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FLASHForward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(Germany)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Single, beam-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driven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plasma-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booster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stage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beam-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quaity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preservation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 0.1%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spread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2 µm norm.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emittance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40%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overall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efficiency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at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GeV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100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pC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witness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FEL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quality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);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exploration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physics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kHz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GHz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repetition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rate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regime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development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high-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power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sources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feedback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feedforward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stabilization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including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machine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learning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techniques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Booster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power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extended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10 kW 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level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drive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beam in ILC-like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bunch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pattern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;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application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FEL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booster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module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FLASH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extend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photon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science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reach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617552"/>
                  </a:ext>
                </a:extLst>
              </a:tr>
              <a:tr h="979916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DESY-PETRA-IV Plasma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injector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(The Moon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Shot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(Germany)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GeV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LPA PETRA-IV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injector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sub-1%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bandwidth-jitter-envelope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24/7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operation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3.2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s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charge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delivery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931676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DESY-The Mars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Shot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(Germany)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~10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stage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self-stabilized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scalable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plasma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accelerator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10 - 20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GeV</a:t>
                      </a: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range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drive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X-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ray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FEL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LUXE-style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nonlinear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QED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studies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527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641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27A5-0D80-E640-B9EA-31E7F2B6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3" y="184653"/>
            <a:ext cx="11634651" cy="792161"/>
          </a:xfrm>
        </p:spPr>
        <p:txBody>
          <a:bodyPr>
            <a:noAutofit/>
          </a:bodyPr>
          <a:lstStyle/>
          <a:p>
            <a:r>
              <a:rPr lang="de-DE" sz="3733" dirty="0" err="1"/>
              <a:t>Complemented</a:t>
            </a:r>
            <a:r>
              <a:rPr lang="de-DE" sz="3733" dirty="0"/>
              <a:t> </a:t>
            </a:r>
            <a:r>
              <a:rPr lang="de-DE" sz="3733" dirty="0" err="1"/>
              <a:t>by</a:t>
            </a:r>
            <a:r>
              <a:rPr lang="de-DE" sz="3733" dirty="0"/>
              <a:t> Milestones in </a:t>
            </a:r>
            <a:r>
              <a:rPr lang="de-DE" sz="3733" b="1" dirty="0" err="1"/>
              <a:t>Ongoing</a:t>
            </a:r>
            <a:r>
              <a:rPr lang="de-DE" sz="3733" b="1" dirty="0"/>
              <a:t> Projects</a:t>
            </a:r>
            <a:br>
              <a:rPr lang="de-DE" sz="3733" dirty="0"/>
            </a:br>
            <a:r>
              <a:rPr lang="de-DE" sz="2800" dirty="0" err="1"/>
              <a:t>aimed</a:t>
            </a:r>
            <a:r>
              <a:rPr lang="de-DE" sz="2800" dirty="0"/>
              <a:t> at </a:t>
            </a:r>
            <a:r>
              <a:rPr lang="de-DE" sz="2800" dirty="0" err="1"/>
              <a:t>other</a:t>
            </a:r>
            <a:r>
              <a:rPr lang="de-DE" sz="2800" dirty="0"/>
              <a:t> </a:t>
            </a:r>
            <a:r>
              <a:rPr lang="de-DE" sz="2800" dirty="0" err="1"/>
              <a:t>applications</a:t>
            </a:r>
            <a:r>
              <a:rPr lang="de-DE" sz="2800" dirty="0"/>
              <a:t> (</a:t>
            </a:r>
            <a:r>
              <a:rPr lang="de-DE" sz="2800" dirty="0" err="1"/>
              <a:t>synergy</a:t>
            </a:r>
            <a:r>
              <a:rPr lang="de-DE" sz="2800" dirty="0"/>
              <a:t>)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funded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</a:t>
            </a:r>
            <a:r>
              <a:rPr lang="de-DE" sz="2800" dirty="0" err="1"/>
              <a:t>other</a:t>
            </a:r>
            <a:r>
              <a:rPr lang="de-DE" sz="2800" dirty="0"/>
              <a:t> </a:t>
            </a:r>
            <a:r>
              <a:rPr lang="de-DE" sz="2800" dirty="0" err="1"/>
              <a:t>science</a:t>
            </a:r>
            <a:r>
              <a:rPr lang="de-DE" sz="2800" dirty="0"/>
              <a:t> </a:t>
            </a:r>
            <a:r>
              <a:rPr lang="de-DE" sz="2800" dirty="0" err="1"/>
              <a:t>fields</a:t>
            </a:r>
            <a:endParaRPr lang="x-none" sz="3733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6D648-7B97-244C-B9C1-D26B4798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D19BA487-9F12-BD4E-809D-D7DB06CF0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797379"/>
              </p:ext>
            </p:extLst>
          </p:nvPr>
        </p:nvGraphicFramePr>
        <p:xfrm>
          <a:off x="280853" y="1207728"/>
          <a:ext cx="11634651" cy="5482996"/>
        </p:xfrm>
        <a:graphic>
          <a:graphicData uri="http://schemas.openxmlformats.org/drawingml/2006/table">
            <a:tbl>
              <a:tblPr/>
              <a:tblGrid>
                <a:gridCol w="1611447">
                  <a:extLst>
                    <a:ext uri="{9D8B030D-6E8A-4147-A177-3AD203B41FA5}">
                      <a16:colId xmlns:a16="http://schemas.microsoft.com/office/drawing/2014/main" val="260290003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946841586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955675965"/>
                    </a:ext>
                  </a:extLst>
                </a:gridCol>
                <a:gridCol w="3050904">
                  <a:extLst>
                    <a:ext uri="{9D8B030D-6E8A-4147-A177-3AD203B41FA5}">
                      <a16:colId xmlns:a16="http://schemas.microsoft.com/office/drawing/2014/main" val="2143297759"/>
                    </a:ext>
                  </a:extLst>
                </a:gridCol>
              </a:tblGrid>
              <a:tr h="526979"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Facility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Project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Funding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(material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maybe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plus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pre-invest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Milestones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that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might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achieved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2027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in time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next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European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strategy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update (relevant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PP)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Milestones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that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might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achieved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beyond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2027 (relevant </a:t>
                      </a:r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PP)</a:t>
                      </a:r>
                    </a:p>
                  </a:txBody>
                  <a:tcPr marL="5646" marR="5646" marT="5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770145"/>
                  </a:ext>
                </a:extLst>
              </a:tr>
              <a:tr h="376666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ELI (European)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926984"/>
                  </a:ext>
                </a:extLst>
              </a:tr>
              <a:tr h="376666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EPAC (UK)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962445"/>
                  </a:ext>
                </a:extLst>
              </a:tr>
              <a:tr h="376666"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HZDR (Germany)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948772"/>
                  </a:ext>
                </a:extLst>
              </a:tr>
              <a:tr h="376666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CLEAR (CERN)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317268"/>
                  </a:ext>
                </a:extLst>
              </a:tr>
              <a:tr h="376666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CALA (Germany)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579297"/>
                  </a:ext>
                </a:extLst>
              </a:tr>
              <a:tr h="376666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SCAPA (UK)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447305"/>
                  </a:ext>
                </a:extLst>
              </a:tr>
              <a:tr h="376666">
                <a:tc>
                  <a:txBody>
                    <a:bodyPr/>
                    <a:lstStyle/>
                    <a:p>
                      <a:pPr algn="l" fontAlgn="t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019379"/>
                  </a:ext>
                </a:extLst>
              </a:tr>
              <a:tr h="376666">
                <a:tc>
                  <a:txBody>
                    <a:bodyPr/>
                    <a:lstStyle/>
                    <a:p>
                      <a:pPr algn="l" fontAlgn="t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181408"/>
                  </a:ext>
                </a:extLst>
              </a:tr>
              <a:tr h="376666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Your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facility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164736"/>
                  </a:ext>
                </a:extLst>
              </a:tr>
              <a:tr h="376666">
                <a:tc>
                  <a:txBody>
                    <a:bodyPr/>
                    <a:lstStyle/>
                    <a:p>
                      <a:pPr algn="l" fontAlgn="t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074469"/>
                  </a:ext>
                </a:extLst>
              </a:tr>
              <a:tr h="376666">
                <a:tc>
                  <a:txBody>
                    <a:bodyPr/>
                    <a:lstStyle/>
                    <a:p>
                      <a:pPr algn="l" fontAlgn="t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904810"/>
                  </a:ext>
                </a:extLst>
              </a:tr>
              <a:tr h="376666">
                <a:tc>
                  <a:txBody>
                    <a:bodyPr/>
                    <a:lstStyle/>
                    <a:p>
                      <a:pPr algn="l" fontAlgn="t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47270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501C0616-81B4-9E43-B9B1-BCB835CE200A}"/>
              </a:ext>
            </a:extLst>
          </p:cNvPr>
          <p:cNvSpPr txBox="1"/>
          <p:nvPr/>
        </p:nvSpPr>
        <p:spPr>
          <a:xfrm rot="21210036">
            <a:off x="3592439" y="2797066"/>
            <a:ext cx="6752569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Still </a:t>
            </a:r>
            <a:r>
              <a:rPr lang="de-DE" sz="2800" dirty="0" err="1"/>
              <a:t>collecting</a:t>
            </a:r>
            <a:r>
              <a:rPr lang="de-DE" sz="2800" dirty="0"/>
              <a:t> </a:t>
            </a:r>
            <a:r>
              <a:rPr lang="de-DE" sz="2800" dirty="0" err="1"/>
              <a:t>input</a:t>
            </a:r>
            <a:r>
              <a:rPr lang="de-DE" sz="2800" dirty="0"/>
              <a:t>…</a:t>
            </a:r>
          </a:p>
          <a:p>
            <a:pPr algn="ctr"/>
            <a:endParaRPr lang="de-DE" sz="1600" dirty="0"/>
          </a:p>
          <a:p>
            <a:pPr algn="ctr"/>
            <a:r>
              <a:rPr lang="de-DE" sz="2800" dirty="0" err="1"/>
              <a:t>Please</a:t>
            </a:r>
            <a:r>
              <a:rPr lang="de-DE" sz="2800" dirty="0"/>
              <a:t> </a:t>
            </a:r>
            <a:r>
              <a:rPr lang="de-DE" sz="2800" dirty="0" err="1"/>
              <a:t>contact</a:t>
            </a:r>
            <a:r>
              <a:rPr lang="de-DE" sz="2800" dirty="0"/>
              <a:t> </a:t>
            </a:r>
            <a:r>
              <a:rPr lang="de-DE" sz="2800" dirty="0" err="1"/>
              <a:t>us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EXCEL </a:t>
            </a:r>
            <a:r>
              <a:rPr lang="de-DE" sz="2800" dirty="0" err="1"/>
              <a:t>template</a:t>
            </a:r>
            <a:r>
              <a:rPr lang="de-DE" sz="2800" dirty="0"/>
              <a:t> </a:t>
            </a: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 err="1"/>
              <a:t>you</a:t>
            </a:r>
            <a:r>
              <a:rPr lang="de-DE" sz="2800" dirty="0"/>
              <a:t> </a:t>
            </a:r>
            <a:r>
              <a:rPr lang="de-DE" sz="2800" dirty="0" err="1"/>
              <a:t>want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add</a:t>
            </a:r>
            <a:r>
              <a:rPr lang="de-DE" sz="2800" dirty="0"/>
              <a:t> a relevant </a:t>
            </a:r>
            <a:r>
              <a:rPr lang="de-DE" sz="2800" dirty="0" err="1"/>
              <a:t>facility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268123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27A5-0D80-E640-B9EA-31E7F2B6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3" y="184653"/>
            <a:ext cx="11634651" cy="792161"/>
          </a:xfrm>
        </p:spPr>
        <p:txBody>
          <a:bodyPr>
            <a:noAutofit/>
          </a:bodyPr>
          <a:lstStyle/>
          <a:p>
            <a:r>
              <a:rPr lang="de-DE" sz="3733" dirty="0" err="1"/>
              <a:t>Conclusion</a:t>
            </a:r>
            <a:endParaRPr lang="x-none" sz="3733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6D648-7B97-244C-B9C1-D26B4798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23</a:t>
            </a:fld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61D4944-31CC-2E41-80F1-6CBD834CA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110684"/>
            <a:ext cx="11430000" cy="499310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presented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 err="1"/>
              <a:t>draft</a:t>
            </a:r>
            <a:r>
              <a:rPr lang="de-DE" sz="2400" b="1" dirty="0"/>
              <a:t> </a:t>
            </a:r>
            <a:r>
              <a:rPr lang="de-DE" sz="2400" b="1" dirty="0" err="1"/>
              <a:t>structure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our</a:t>
            </a:r>
            <a:r>
              <a:rPr lang="de-DE" sz="2400" b="1" dirty="0"/>
              <a:t> </a:t>
            </a:r>
            <a:r>
              <a:rPr lang="de-DE" sz="2400" b="1" dirty="0" err="1"/>
              <a:t>roadmap</a:t>
            </a:r>
            <a:r>
              <a:rPr lang="de-DE" sz="2400" b="1" dirty="0"/>
              <a:t> </a:t>
            </a:r>
            <a:r>
              <a:rPr lang="de-DE" sz="2400" dirty="0"/>
              <a:t>„high </a:t>
            </a:r>
            <a:r>
              <a:rPr lang="de-DE" sz="2400" dirty="0" err="1"/>
              <a:t>gradient</a:t>
            </a:r>
            <a:r>
              <a:rPr lang="de-DE" sz="2400" dirty="0"/>
              <a:t> </a:t>
            </a:r>
            <a:r>
              <a:rPr lang="de-DE" sz="2400" dirty="0" err="1"/>
              <a:t>plasma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laser</a:t>
            </a:r>
            <a:r>
              <a:rPr lang="de-DE" sz="2400" dirty="0"/>
              <a:t> </a:t>
            </a:r>
            <a:r>
              <a:rPr lang="de-DE" sz="2400" dirty="0" err="1"/>
              <a:t>accelerators“for</a:t>
            </a:r>
            <a:r>
              <a:rPr lang="de-DE" sz="2400" dirty="0"/>
              <a:t> </a:t>
            </a:r>
            <a:r>
              <a:rPr lang="de-DE" sz="2400" dirty="0" err="1"/>
              <a:t>particle</a:t>
            </a:r>
            <a:r>
              <a:rPr lang="de-DE" sz="2400" dirty="0"/>
              <a:t> </a:t>
            </a:r>
            <a:r>
              <a:rPr lang="de-DE" sz="2400" dirty="0" err="1"/>
              <a:t>physics</a:t>
            </a:r>
            <a:endParaRPr lang="de-DE" sz="2400" dirty="0"/>
          </a:p>
          <a:p>
            <a:pPr>
              <a:spcAft>
                <a:spcPts val="600"/>
              </a:spcAft>
            </a:pPr>
            <a:r>
              <a:rPr lang="de-DE" sz="2400" dirty="0" err="1"/>
              <a:t>Highest</a:t>
            </a:r>
            <a:r>
              <a:rPr lang="de-DE" sz="2400" dirty="0"/>
              <a:t> </a:t>
            </a:r>
            <a:r>
              <a:rPr lang="de-DE" sz="2400" dirty="0" err="1"/>
              <a:t>priority</a:t>
            </a:r>
            <a:r>
              <a:rPr lang="de-DE" sz="2400" dirty="0"/>
              <a:t>: </a:t>
            </a:r>
            <a:r>
              <a:rPr lang="de-DE" sz="2400" b="1" dirty="0" err="1"/>
              <a:t>Coordinated</a:t>
            </a:r>
            <a:r>
              <a:rPr lang="de-DE" sz="2400" b="1" dirty="0"/>
              <a:t> </a:t>
            </a:r>
            <a:r>
              <a:rPr lang="de-DE" sz="2400" b="1" dirty="0" err="1"/>
              <a:t>feasibility</a:t>
            </a:r>
            <a:r>
              <a:rPr lang="de-DE" sz="2400" b="1" dirty="0"/>
              <a:t> </a:t>
            </a:r>
            <a:r>
              <a:rPr lang="de-DE" sz="2400" b="1" dirty="0" err="1"/>
              <a:t>study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high </a:t>
            </a:r>
            <a:r>
              <a:rPr lang="de-DE" sz="2400" b="1" dirty="0" err="1"/>
              <a:t>energy</a:t>
            </a:r>
            <a:r>
              <a:rPr lang="de-DE" sz="2400" b="1" dirty="0"/>
              <a:t> </a:t>
            </a:r>
            <a:r>
              <a:rPr lang="de-DE" sz="2400" b="1" dirty="0" err="1"/>
              <a:t>physics</a:t>
            </a:r>
            <a:r>
              <a:rPr lang="de-DE" sz="2400" b="1" dirty="0"/>
              <a:t> </a:t>
            </a:r>
            <a:r>
              <a:rPr lang="de-DE" sz="2400" dirty="0"/>
              <a:t>– </a:t>
            </a:r>
            <a:r>
              <a:rPr lang="de-DE" sz="2400" dirty="0" err="1"/>
              <a:t>quite</a:t>
            </a:r>
            <a:r>
              <a:rPr lang="de-DE" sz="2400" dirty="0"/>
              <a:t> </a:t>
            </a: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paper</a:t>
            </a:r>
            <a:r>
              <a:rPr lang="de-DE" sz="2400" dirty="0"/>
              <a:t> </a:t>
            </a:r>
            <a:r>
              <a:rPr lang="de-DE" sz="2400" dirty="0" err="1"/>
              <a:t>work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done</a:t>
            </a:r>
            <a:r>
              <a:rPr lang="de-DE" sz="2400" dirty="0"/>
              <a:t> </a:t>
            </a:r>
            <a:r>
              <a:rPr lang="de-DE" sz="2000" dirty="0"/>
              <a:t>(</a:t>
            </a:r>
            <a:r>
              <a:rPr lang="de-DE" sz="2000" dirty="0" err="1"/>
              <a:t>minimum</a:t>
            </a:r>
            <a:r>
              <a:rPr lang="de-DE" sz="2000" dirty="0"/>
              <a:t> </a:t>
            </a:r>
            <a:r>
              <a:rPr lang="de-DE" sz="2000" dirty="0" err="1"/>
              <a:t>requirement</a:t>
            </a:r>
            <a:r>
              <a:rPr lang="de-DE" sz="2000" dirty="0"/>
              <a:t>: </a:t>
            </a:r>
            <a:r>
              <a:rPr lang="de-DE" sz="2000" dirty="0" err="1"/>
              <a:t>it</a:t>
            </a:r>
            <a:r>
              <a:rPr lang="de-DE" sz="2000" dirty="0"/>
              <a:t> must </a:t>
            </a:r>
            <a:r>
              <a:rPr lang="de-DE" sz="2000" dirty="0" err="1"/>
              <a:t>work</a:t>
            </a:r>
            <a:r>
              <a:rPr lang="de-DE" sz="2000" dirty="0"/>
              <a:t> on </a:t>
            </a:r>
            <a:r>
              <a:rPr lang="de-DE" sz="2000" dirty="0" err="1"/>
              <a:t>paper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in </a:t>
            </a:r>
            <a:r>
              <a:rPr lang="de-DE" sz="2000" dirty="0" err="1"/>
              <a:t>simulation</a:t>
            </a:r>
            <a:r>
              <a:rPr lang="de-DE" sz="2000" dirty="0"/>
              <a:t>).</a:t>
            </a:r>
            <a:endParaRPr lang="de-DE" sz="2400" dirty="0"/>
          </a:p>
          <a:p>
            <a:pPr lvl="1">
              <a:spcAft>
                <a:spcPts val="600"/>
              </a:spcAft>
            </a:pPr>
            <a:r>
              <a:rPr lang="de-DE" sz="2000" dirty="0"/>
              <a:t>This </a:t>
            </a:r>
            <a:r>
              <a:rPr lang="de-DE" sz="2000" b="1" dirty="0"/>
              <a:t>must </a:t>
            </a:r>
            <a:r>
              <a:rPr lang="de-DE" sz="2000" b="1" dirty="0" err="1"/>
              <a:t>be</a:t>
            </a:r>
            <a:r>
              <a:rPr lang="de-DE" sz="2000" b="1" dirty="0"/>
              <a:t> an international, </a:t>
            </a:r>
            <a:r>
              <a:rPr lang="de-DE" sz="2000" b="1" dirty="0" err="1"/>
              <a:t>common</a:t>
            </a:r>
            <a:r>
              <a:rPr lang="de-DE" sz="2000" b="1" dirty="0"/>
              <a:t> </a:t>
            </a:r>
            <a:r>
              <a:rPr lang="de-DE" sz="2000" b="1" dirty="0" err="1"/>
              <a:t>effort</a:t>
            </a:r>
            <a:r>
              <a:rPr lang="de-DE" sz="2000" b="1" dirty="0"/>
              <a:t> </a:t>
            </a:r>
            <a:r>
              <a:rPr lang="de-DE" sz="2000" b="1" dirty="0" err="1"/>
              <a:t>with</a:t>
            </a:r>
            <a:r>
              <a:rPr lang="de-DE" sz="2000" b="1" dirty="0"/>
              <a:t> US </a:t>
            </a:r>
            <a:r>
              <a:rPr lang="de-DE" sz="2000" b="1" dirty="0" err="1"/>
              <a:t>and</a:t>
            </a:r>
            <a:r>
              <a:rPr lang="de-DE" sz="2000" b="1" dirty="0"/>
              <a:t> </a:t>
            </a:r>
            <a:r>
              <a:rPr lang="de-DE" sz="2000" b="1" dirty="0" err="1"/>
              <a:t>Asia</a:t>
            </a:r>
            <a:r>
              <a:rPr lang="de-DE" sz="2000" dirty="0"/>
              <a:t>. Report </a:t>
            </a:r>
            <a:r>
              <a:rPr lang="de-DE" sz="2000" dirty="0" err="1"/>
              <a:t>by</a:t>
            </a:r>
            <a:r>
              <a:rPr lang="de-DE" sz="2000" dirty="0"/>
              <a:t> 2027.</a:t>
            </a:r>
          </a:p>
          <a:p>
            <a:pPr>
              <a:spcAft>
                <a:spcPts val="600"/>
              </a:spcAft>
            </a:pPr>
            <a:r>
              <a:rPr lang="de-DE" sz="2400" dirty="0" err="1"/>
              <a:t>Complemented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:</a:t>
            </a:r>
          </a:p>
          <a:p>
            <a:pPr lvl="1">
              <a:spcAft>
                <a:spcPts val="600"/>
              </a:spcAft>
            </a:pPr>
            <a:r>
              <a:rPr lang="de-DE" b="1" dirty="0" err="1"/>
              <a:t>Nine</a:t>
            </a:r>
            <a:r>
              <a:rPr lang="de-DE" b="1" dirty="0"/>
              <a:t> </a:t>
            </a:r>
            <a:r>
              <a:rPr lang="de-DE" b="1" dirty="0" err="1"/>
              <a:t>detailed</a:t>
            </a:r>
            <a:r>
              <a:rPr lang="de-DE" b="1" dirty="0"/>
              <a:t> </a:t>
            </a:r>
            <a:r>
              <a:rPr lang="de-DE" b="1" dirty="0" err="1"/>
              <a:t>technical</a:t>
            </a:r>
            <a:r>
              <a:rPr lang="de-DE" b="1" dirty="0"/>
              <a:t> R&amp;D </a:t>
            </a:r>
            <a:r>
              <a:rPr lang="de-DE" b="1" dirty="0" err="1"/>
              <a:t>milestones</a:t>
            </a:r>
            <a:r>
              <a:rPr lang="de-DE" b="1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achieved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2027, in time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next</a:t>
            </a:r>
            <a:r>
              <a:rPr lang="de-DE" sz="2000" dirty="0"/>
              <a:t> European </a:t>
            </a:r>
            <a:r>
              <a:rPr lang="de-DE" sz="2000" dirty="0" err="1"/>
              <a:t>stratgey</a:t>
            </a:r>
            <a:r>
              <a:rPr lang="de-DE" sz="2000" dirty="0"/>
              <a:t>.</a:t>
            </a:r>
          </a:p>
          <a:p>
            <a:pPr lvl="1">
              <a:spcAft>
                <a:spcPts val="600"/>
              </a:spcAft>
            </a:pPr>
            <a:r>
              <a:rPr lang="de-DE" b="1" dirty="0"/>
              <a:t>US </a:t>
            </a:r>
            <a:r>
              <a:rPr lang="de-DE" b="1" dirty="0" err="1"/>
              <a:t>program</a:t>
            </a:r>
            <a:r>
              <a:rPr lang="de-DE" b="1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additional (</a:t>
            </a:r>
            <a:r>
              <a:rPr lang="de-DE" sz="2000" dirty="0" err="1"/>
              <a:t>complementary</a:t>
            </a:r>
            <a:r>
              <a:rPr lang="de-DE" sz="2000" dirty="0"/>
              <a:t>) </a:t>
            </a:r>
            <a:r>
              <a:rPr lang="de-DE" sz="2000" dirty="0" err="1"/>
              <a:t>milestones</a:t>
            </a:r>
            <a:r>
              <a:rPr lang="de-DE" sz="2000" dirty="0"/>
              <a:t>.</a:t>
            </a:r>
          </a:p>
          <a:p>
            <a:pPr lvl="1">
              <a:spcAft>
                <a:spcPts val="600"/>
              </a:spcAft>
            </a:pPr>
            <a:r>
              <a:rPr lang="de-DE" sz="2000" dirty="0"/>
              <a:t>Milestones in </a:t>
            </a:r>
            <a:r>
              <a:rPr lang="de-DE" b="1" dirty="0" err="1"/>
              <a:t>ongoing</a:t>
            </a:r>
            <a:r>
              <a:rPr lang="de-DE" sz="2000" b="1" dirty="0"/>
              <a:t> </a:t>
            </a:r>
            <a:r>
              <a:rPr lang="de-DE" sz="2000" b="1" dirty="0" err="1"/>
              <a:t>advanced</a:t>
            </a:r>
            <a:r>
              <a:rPr lang="de-DE" sz="2000" b="1" dirty="0"/>
              <a:t> </a:t>
            </a:r>
            <a:r>
              <a:rPr lang="de-DE" sz="2000" b="1" dirty="0" err="1"/>
              <a:t>accelerator</a:t>
            </a:r>
            <a:r>
              <a:rPr lang="de-DE" sz="2000" b="1" dirty="0"/>
              <a:t> </a:t>
            </a:r>
            <a:r>
              <a:rPr lang="de-DE" b="1" dirty="0" err="1"/>
              <a:t>projects</a:t>
            </a:r>
            <a:r>
              <a:rPr lang="de-DE" sz="2000" b="1" dirty="0"/>
              <a:t> </a:t>
            </a:r>
            <a:r>
              <a:rPr lang="de-DE" sz="2000" b="1" dirty="0" err="1"/>
              <a:t>and</a:t>
            </a:r>
            <a:r>
              <a:rPr lang="de-DE" sz="2000" b="1" dirty="0"/>
              <a:t>/</a:t>
            </a:r>
            <a:r>
              <a:rPr lang="de-DE" sz="2000" b="1" dirty="0" err="1"/>
              <a:t>or</a:t>
            </a:r>
            <a:r>
              <a:rPr lang="de-DE" sz="2000" b="1" dirty="0"/>
              <a:t> </a:t>
            </a:r>
            <a:r>
              <a:rPr lang="de-DE" sz="2000" b="1" dirty="0" err="1"/>
              <a:t>facilities</a:t>
            </a:r>
            <a:r>
              <a:rPr lang="de-DE" sz="2000" dirty="0"/>
              <a:t>.</a:t>
            </a:r>
          </a:p>
          <a:p>
            <a:pPr>
              <a:spcAft>
                <a:spcPts val="600"/>
              </a:spcAft>
            </a:pPr>
            <a:r>
              <a:rPr lang="de-DE" sz="2400" dirty="0" err="1"/>
              <a:t>Here</a:t>
            </a:r>
            <a:r>
              <a:rPr lang="de-DE" sz="2400" dirty="0"/>
              <a:t>: </a:t>
            </a:r>
            <a:r>
              <a:rPr lang="de-DE" sz="2400" dirty="0" err="1"/>
              <a:t>only</a:t>
            </a:r>
            <a:r>
              <a:rPr lang="de-DE" sz="2400" dirty="0"/>
              <a:t> quick </a:t>
            </a:r>
            <a:r>
              <a:rPr lang="de-DE" sz="2400" dirty="0" err="1"/>
              <a:t>run</a:t>
            </a:r>
            <a:r>
              <a:rPr lang="de-DE" sz="2400" dirty="0"/>
              <a:t> </a:t>
            </a:r>
            <a:r>
              <a:rPr lang="de-DE" sz="2400" dirty="0" err="1"/>
              <a:t>through</a:t>
            </a:r>
            <a:r>
              <a:rPr lang="de-DE" sz="2400" dirty="0"/>
              <a:t> (</a:t>
            </a:r>
            <a:r>
              <a:rPr lang="de-DE" sz="2400" dirty="0" err="1"/>
              <a:t>apologies</a:t>
            </a:r>
            <a:r>
              <a:rPr lang="de-DE" sz="2400" dirty="0"/>
              <a:t>): </a:t>
            </a:r>
            <a:r>
              <a:rPr lang="de-DE" sz="2400" dirty="0">
                <a:sym typeface="Wingdings" pitchFamily="2" charset="2"/>
              </a:rPr>
              <a:t> </a:t>
            </a:r>
            <a:r>
              <a:rPr lang="de-DE" sz="2400" dirty="0"/>
              <a:t>Edda will </a:t>
            </a:r>
            <a:r>
              <a:rPr lang="de-DE" sz="2400" dirty="0" err="1"/>
              <a:t>give</a:t>
            </a:r>
            <a:r>
              <a:rPr lang="de-DE" sz="2400" dirty="0"/>
              <a:t> </a:t>
            </a: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detail</a:t>
            </a:r>
            <a:r>
              <a:rPr lang="de-DE" sz="2400" dirty="0"/>
              <a:t> on </a:t>
            </a: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our</a:t>
            </a:r>
            <a:r>
              <a:rPr lang="de-DE" sz="2400" dirty="0"/>
              <a:t> </a:t>
            </a:r>
            <a:r>
              <a:rPr lang="de-DE" sz="2400" dirty="0" err="1"/>
              <a:t>roadmap</a:t>
            </a:r>
            <a:r>
              <a:rPr lang="de-DE" sz="2400" dirty="0"/>
              <a:t> </a:t>
            </a:r>
            <a:r>
              <a:rPr lang="de-DE" sz="2400" dirty="0" err="1"/>
              <a:t>components</a:t>
            </a:r>
            <a:r>
              <a:rPr lang="de-D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6729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9800-B672-BD4F-9D7B-A978D2B5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25272"/>
            <a:ext cx="10972800" cy="792161"/>
          </a:xfrm>
        </p:spPr>
        <p:txBody>
          <a:bodyPr>
            <a:normAutofit/>
          </a:bodyPr>
          <a:lstStyle/>
          <a:p>
            <a:pPr algn="ctr"/>
            <a:r>
              <a:rPr lang="x-none" dirty="0"/>
              <a:t>Thank you for your attention!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5228E-41E8-C940-9666-8D989053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3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27A5-0D80-E640-B9EA-31E7F2B6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3" y="136525"/>
            <a:ext cx="11634651" cy="792161"/>
          </a:xfrm>
        </p:spPr>
        <p:txBody>
          <a:bodyPr>
            <a:noAutofit/>
          </a:bodyPr>
          <a:lstStyle/>
          <a:p>
            <a:r>
              <a:rPr lang="de-DE" sz="3733" dirty="0"/>
              <a:t>Expert Panel Assessment</a:t>
            </a:r>
            <a:br>
              <a:rPr lang="de-DE" sz="3733" dirty="0"/>
            </a:br>
            <a:r>
              <a:rPr lang="de-DE" sz="2400" dirty="0"/>
              <a:t>General </a:t>
            </a:r>
            <a:r>
              <a:rPr lang="de-DE" sz="2400" dirty="0" err="1"/>
              <a:t>considerations</a:t>
            </a:r>
            <a:endParaRPr lang="x-none" sz="3733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6D648-7B97-244C-B9C1-D26B4798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DE20E5-FBD8-EA47-9D1B-571733C6C69D}"/>
              </a:ext>
            </a:extLst>
          </p:cNvPr>
          <p:cNvSpPr txBox="1"/>
          <p:nvPr/>
        </p:nvSpPr>
        <p:spPr>
          <a:xfrm>
            <a:off x="486762" y="1165533"/>
            <a:ext cx="112560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400" dirty="0" err="1"/>
              <a:t>Advanced</a:t>
            </a:r>
            <a:r>
              <a:rPr lang="de-CH" sz="2400" dirty="0"/>
              <a:t> </a:t>
            </a:r>
            <a:r>
              <a:rPr lang="de-CH" sz="2400" dirty="0" err="1"/>
              <a:t>accelerators</a:t>
            </a:r>
            <a:r>
              <a:rPr lang="de-CH" sz="2400" dirty="0"/>
              <a:t> </a:t>
            </a:r>
            <a:r>
              <a:rPr lang="de-CH" sz="2400" dirty="0" err="1"/>
              <a:t>have</a:t>
            </a:r>
            <a:r>
              <a:rPr lang="de-CH" sz="2400" dirty="0"/>
              <a:t> </a:t>
            </a:r>
            <a:r>
              <a:rPr lang="de-CH" sz="2400" dirty="0" err="1"/>
              <a:t>made</a:t>
            </a:r>
            <a:r>
              <a:rPr lang="de-CH" sz="2400" dirty="0"/>
              <a:t> </a:t>
            </a:r>
            <a:r>
              <a:rPr lang="de-CH" sz="2400" b="1" dirty="0" err="1"/>
              <a:t>important</a:t>
            </a:r>
            <a:r>
              <a:rPr lang="de-CH" sz="2400" b="1" dirty="0"/>
              <a:t> </a:t>
            </a:r>
            <a:r>
              <a:rPr lang="de-CH" sz="2400" b="1" dirty="0" err="1"/>
              <a:t>progress</a:t>
            </a:r>
            <a:r>
              <a:rPr lang="de-CH" sz="2400" b="1" dirty="0"/>
              <a:t> in </a:t>
            </a:r>
            <a:r>
              <a:rPr lang="de-CH" sz="2400" b="1" dirty="0" err="1"/>
              <a:t>demonstrating</a:t>
            </a:r>
            <a:r>
              <a:rPr lang="de-CH" sz="2400" b="1" dirty="0"/>
              <a:t> </a:t>
            </a:r>
            <a:r>
              <a:rPr lang="de-CH" sz="2400" b="1" dirty="0" err="1"/>
              <a:t>key</a:t>
            </a:r>
            <a:r>
              <a:rPr lang="de-CH" sz="2400" b="1" dirty="0"/>
              <a:t> </a:t>
            </a:r>
            <a:r>
              <a:rPr lang="de-CH" sz="2400" b="1" dirty="0" err="1"/>
              <a:t>aspects</a:t>
            </a:r>
            <a:r>
              <a:rPr lang="de-CH" sz="2400" b="1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those</a:t>
            </a:r>
            <a:r>
              <a:rPr lang="de-CH" sz="2400" dirty="0"/>
              <a:t> </a:t>
            </a:r>
            <a:r>
              <a:rPr lang="de-CH" sz="2400" dirty="0" err="1"/>
              <a:t>technologies</a:t>
            </a:r>
            <a:r>
              <a:rPr lang="de-CH" sz="2400" dirty="0"/>
              <a:t>: </a:t>
            </a:r>
            <a:r>
              <a:rPr lang="de-CH" sz="2400" dirty="0" err="1"/>
              <a:t>energy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quality</a:t>
            </a:r>
            <a:r>
              <a:rPr lang="de-CH" sz="2400" dirty="0"/>
              <a:t> </a:t>
            </a:r>
            <a:r>
              <a:rPr lang="de-CH" sz="2400" dirty="0" err="1"/>
              <a:t>for</a:t>
            </a:r>
            <a:r>
              <a:rPr lang="de-CH" sz="2400" dirty="0"/>
              <a:t> </a:t>
            </a:r>
            <a:r>
              <a:rPr lang="de-CH" sz="2400" dirty="0" err="1"/>
              <a:t>laser</a:t>
            </a:r>
            <a:r>
              <a:rPr lang="de-CH" sz="2400" dirty="0"/>
              <a:t>/</a:t>
            </a:r>
            <a:r>
              <a:rPr lang="de-CH" sz="2400" dirty="0" err="1"/>
              <a:t>electron</a:t>
            </a:r>
            <a:r>
              <a:rPr lang="de-CH" sz="2400" dirty="0"/>
              <a:t>/</a:t>
            </a:r>
            <a:r>
              <a:rPr lang="de-CH" sz="2400" dirty="0" err="1"/>
              <a:t>proton</a:t>
            </a:r>
            <a:r>
              <a:rPr lang="de-CH" sz="2400" dirty="0"/>
              <a:t> </a:t>
            </a:r>
            <a:r>
              <a:rPr lang="de-CH" sz="2400" dirty="0" err="1"/>
              <a:t>driven</a:t>
            </a:r>
            <a:endParaRPr lang="de-CH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400" b="1" dirty="0"/>
              <a:t>Rapid </a:t>
            </a:r>
            <a:r>
              <a:rPr lang="de-CH" sz="2400" b="1" dirty="0" err="1"/>
              <a:t>progress</a:t>
            </a:r>
            <a:r>
              <a:rPr lang="de-CH" sz="2400" b="1" dirty="0"/>
              <a:t> </a:t>
            </a:r>
            <a:r>
              <a:rPr lang="de-CH" sz="2400" dirty="0"/>
              <a:t>in </a:t>
            </a:r>
            <a:r>
              <a:rPr lang="de-CH" sz="2400" dirty="0" err="1"/>
              <a:t>underlying</a:t>
            </a:r>
            <a:r>
              <a:rPr lang="de-CH" sz="2400" dirty="0"/>
              <a:t> </a:t>
            </a:r>
            <a:r>
              <a:rPr lang="de-CH" sz="2400" dirty="0" err="1"/>
              <a:t>technologies</a:t>
            </a:r>
            <a:r>
              <a:rPr lang="de-CH" sz="2400" dirty="0"/>
              <a:t>, e.g. </a:t>
            </a:r>
            <a:r>
              <a:rPr lang="de-CH" sz="2400" dirty="0" err="1"/>
              <a:t>lasers</a:t>
            </a:r>
            <a:r>
              <a:rPr lang="de-CH" sz="2400" dirty="0"/>
              <a:t>, </a:t>
            </a:r>
            <a:r>
              <a:rPr lang="de-CH" sz="2400" dirty="0" err="1"/>
              <a:t>feedbacks</a:t>
            </a:r>
            <a:r>
              <a:rPr lang="de-CH" sz="2400" dirty="0"/>
              <a:t>, nano-</a:t>
            </a:r>
            <a:r>
              <a:rPr lang="de-CH" sz="2400" dirty="0" err="1"/>
              <a:t>control</a:t>
            </a:r>
            <a:r>
              <a:rPr lang="de-CH" sz="2400" dirty="0"/>
              <a:t>, </a:t>
            </a:r>
            <a:r>
              <a:rPr lang="de-CH" sz="2400" dirty="0" err="1"/>
              <a:t>manufacturing</a:t>
            </a:r>
            <a:r>
              <a:rPr lang="de-CH" sz="2400" dirty="0"/>
              <a:t>, …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400" b="1" dirty="0" err="1"/>
              <a:t>Feasibility</a:t>
            </a:r>
            <a:r>
              <a:rPr lang="de-CH" sz="2400" b="1" dirty="0"/>
              <a:t> </a:t>
            </a:r>
            <a:r>
              <a:rPr lang="de-CH" sz="2400" b="1" dirty="0" err="1"/>
              <a:t>of</a:t>
            </a:r>
            <a:r>
              <a:rPr lang="de-CH" sz="2400" b="1" dirty="0"/>
              <a:t> a </a:t>
            </a:r>
            <a:r>
              <a:rPr lang="de-CH" sz="2400" b="1" dirty="0" err="1"/>
              <a:t>collider</a:t>
            </a:r>
            <a:r>
              <a:rPr lang="de-CH" sz="2400" b="1" dirty="0"/>
              <a:t> </a:t>
            </a:r>
            <a:r>
              <a:rPr lang="de-CH" sz="2400" b="1" dirty="0" err="1"/>
              <a:t>remains</a:t>
            </a:r>
            <a:r>
              <a:rPr lang="de-CH" sz="2400" b="1" dirty="0"/>
              <a:t> </a:t>
            </a:r>
            <a:r>
              <a:rPr lang="de-CH" sz="2400" b="1" dirty="0" err="1"/>
              <a:t>to</a:t>
            </a:r>
            <a:r>
              <a:rPr lang="de-CH" sz="2400" b="1" dirty="0"/>
              <a:t> </a:t>
            </a:r>
            <a:r>
              <a:rPr lang="de-CH" sz="2400" b="1" dirty="0" err="1"/>
              <a:t>be</a:t>
            </a:r>
            <a:r>
              <a:rPr lang="de-CH" sz="2400" b="1" dirty="0"/>
              <a:t> </a:t>
            </a:r>
            <a:r>
              <a:rPr lang="de-CH" sz="2400" b="1" dirty="0" err="1"/>
              <a:t>proven</a:t>
            </a:r>
            <a:r>
              <a:rPr lang="de-CH" sz="2400" b="1" dirty="0"/>
              <a:t>: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400" dirty="0"/>
              <a:t>E.g. </a:t>
            </a:r>
            <a:r>
              <a:rPr lang="de-CH" sz="2400" dirty="0" err="1"/>
              <a:t>scheme</a:t>
            </a:r>
            <a:r>
              <a:rPr lang="de-CH" sz="2400" dirty="0"/>
              <a:t> </a:t>
            </a:r>
            <a:r>
              <a:rPr lang="de-CH" sz="2400" dirty="0" err="1"/>
              <a:t>for</a:t>
            </a:r>
            <a:r>
              <a:rPr lang="de-CH" sz="2400" dirty="0"/>
              <a:t> </a:t>
            </a:r>
            <a:r>
              <a:rPr lang="de-CH" sz="2400" dirty="0" err="1"/>
              <a:t>positrons</a:t>
            </a:r>
            <a:r>
              <a:rPr lang="de-CH" sz="2400" dirty="0"/>
              <a:t> in </a:t>
            </a:r>
            <a:r>
              <a:rPr lang="de-CH" sz="2400" dirty="0" err="1"/>
              <a:t>plasma</a:t>
            </a:r>
            <a:r>
              <a:rPr lang="de-CH" sz="2400" dirty="0"/>
              <a:t> </a:t>
            </a:r>
            <a:r>
              <a:rPr lang="de-CH" sz="2400" dirty="0" err="1"/>
              <a:t>accelerators</a:t>
            </a:r>
            <a:r>
              <a:rPr lang="de-CH" sz="2400" dirty="0"/>
              <a:t> still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be</a:t>
            </a:r>
            <a:r>
              <a:rPr lang="de-CH" sz="2400" dirty="0"/>
              <a:t> </a:t>
            </a:r>
            <a:r>
              <a:rPr lang="de-CH" sz="2400" dirty="0" err="1"/>
              <a:t>demonstrated</a:t>
            </a:r>
            <a:r>
              <a:rPr lang="de-CH" sz="2400" dirty="0"/>
              <a:t> on </a:t>
            </a:r>
            <a:r>
              <a:rPr lang="de-CH" sz="2400" dirty="0" err="1"/>
              <a:t>paper</a:t>
            </a:r>
            <a:r>
              <a:rPr lang="de-CH" sz="2400" dirty="0"/>
              <a:t>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400" dirty="0" err="1"/>
              <a:t>Staging</a:t>
            </a:r>
            <a:r>
              <a:rPr lang="de-CH" sz="2400" dirty="0"/>
              <a:t> </a:t>
            </a:r>
            <a:r>
              <a:rPr lang="de-CH" sz="2400" dirty="0" err="1"/>
              <a:t>designs</a:t>
            </a:r>
            <a:r>
              <a:rPr lang="de-CH" sz="2400" dirty="0"/>
              <a:t> </a:t>
            </a:r>
            <a:r>
              <a:rPr lang="de-CH" sz="2400" dirty="0" err="1"/>
              <a:t>for</a:t>
            </a:r>
            <a:r>
              <a:rPr lang="de-CH" sz="2400" dirty="0"/>
              <a:t> high </a:t>
            </a:r>
            <a:r>
              <a:rPr lang="de-CH" sz="2400" dirty="0" err="1"/>
              <a:t>energy</a:t>
            </a:r>
            <a:r>
              <a:rPr lang="de-CH" sz="2400" dirty="0"/>
              <a:t> </a:t>
            </a:r>
            <a:r>
              <a:rPr lang="de-CH" sz="2400" dirty="0" err="1"/>
              <a:t>remain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be</a:t>
            </a:r>
            <a:r>
              <a:rPr lang="de-CH" sz="2400" dirty="0"/>
              <a:t> </a:t>
            </a:r>
            <a:r>
              <a:rPr lang="de-CH" sz="2400" dirty="0" err="1"/>
              <a:t>calculated</a:t>
            </a:r>
            <a:r>
              <a:rPr lang="de-CH" sz="2400" dirty="0"/>
              <a:t> in </a:t>
            </a:r>
            <a:r>
              <a:rPr lang="de-CH" sz="2400" dirty="0" err="1"/>
              <a:t>detail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with</a:t>
            </a:r>
            <a:r>
              <a:rPr lang="de-CH" sz="2400" dirty="0"/>
              <a:t> all </a:t>
            </a:r>
            <a:r>
              <a:rPr lang="de-CH" sz="2400" dirty="0" err="1"/>
              <a:t>elements</a:t>
            </a:r>
            <a:r>
              <a:rPr lang="de-CH" sz="2400" dirty="0"/>
              <a:t>, </a:t>
            </a:r>
            <a:r>
              <a:rPr lang="de-CH" sz="2400" dirty="0" err="1"/>
              <a:t>including</a:t>
            </a:r>
            <a:r>
              <a:rPr lang="de-CH" sz="2400" dirty="0"/>
              <a:t> </a:t>
            </a:r>
            <a:r>
              <a:rPr lang="de-CH" sz="2400" dirty="0" err="1"/>
              <a:t>tolerances</a:t>
            </a:r>
            <a:r>
              <a:rPr lang="de-CH" sz="2400" dirty="0"/>
              <a:t>, </a:t>
            </a:r>
            <a:r>
              <a:rPr lang="de-CH" sz="2400" dirty="0" err="1"/>
              <a:t>length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cost</a:t>
            </a:r>
            <a:r>
              <a:rPr lang="de-CH" sz="2400" dirty="0"/>
              <a:t> </a:t>
            </a:r>
            <a:r>
              <a:rPr lang="de-CH" sz="2400" dirty="0" err="1"/>
              <a:t>scaling</a:t>
            </a:r>
            <a:r>
              <a:rPr lang="de-CH" sz="2400" dirty="0"/>
              <a:t>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400" dirty="0"/>
              <a:t>Repetition rate </a:t>
            </a:r>
            <a:r>
              <a:rPr lang="de-CH" sz="2400" dirty="0" err="1"/>
              <a:t>issues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efficiency</a:t>
            </a:r>
            <a:r>
              <a:rPr lang="de-CH" sz="2400" dirty="0"/>
              <a:t> </a:t>
            </a:r>
            <a:r>
              <a:rPr lang="de-CH" sz="2400" dirty="0" err="1"/>
              <a:t>approach</a:t>
            </a:r>
            <a:r>
              <a:rPr lang="de-CH" sz="2400" dirty="0"/>
              <a:t> </a:t>
            </a:r>
            <a:r>
              <a:rPr lang="de-CH" sz="2400" dirty="0" err="1"/>
              <a:t>to</a:t>
            </a:r>
            <a:r>
              <a:rPr lang="de-CH" sz="2400" dirty="0"/>
              <a:t> </a:t>
            </a:r>
            <a:r>
              <a:rPr lang="de-CH" sz="2400" dirty="0" err="1"/>
              <a:t>be</a:t>
            </a:r>
            <a:r>
              <a:rPr lang="de-CH" sz="2400" dirty="0"/>
              <a:t> </a:t>
            </a:r>
            <a:r>
              <a:rPr lang="de-CH" sz="2400" dirty="0" err="1"/>
              <a:t>investigated</a:t>
            </a:r>
            <a:r>
              <a:rPr lang="de-CH" sz="2400" dirty="0"/>
              <a:t> in </a:t>
            </a:r>
            <a:r>
              <a:rPr lang="de-CH" sz="2400" dirty="0" err="1"/>
              <a:t>detail</a:t>
            </a:r>
            <a:r>
              <a:rPr lang="de-CH" sz="2400" dirty="0"/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CH" sz="2400" dirty="0" err="1"/>
              <a:t>Therefore</a:t>
            </a:r>
            <a:r>
              <a:rPr lang="de-CH" sz="2400" dirty="0"/>
              <a:t>: </a:t>
            </a:r>
            <a:r>
              <a:rPr lang="de-CH" sz="2400" b="1" dirty="0"/>
              <a:t>1st </a:t>
            </a:r>
            <a:r>
              <a:rPr lang="de-CH" sz="2400" b="1" dirty="0" err="1"/>
              <a:t>coordinated</a:t>
            </a:r>
            <a:r>
              <a:rPr lang="de-CH" sz="2400" b="1" dirty="0"/>
              <a:t> </a:t>
            </a:r>
            <a:r>
              <a:rPr lang="de-CH" sz="2400" b="1" dirty="0" err="1"/>
              <a:t>study</a:t>
            </a:r>
            <a:r>
              <a:rPr lang="de-CH" sz="2400" b="1" dirty="0"/>
              <a:t> </a:t>
            </a:r>
            <a:r>
              <a:rPr lang="de-CH" sz="2400" b="1" dirty="0" err="1"/>
              <a:t>to</a:t>
            </a:r>
            <a:r>
              <a:rPr lang="de-CH" sz="2400" b="1" dirty="0"/>
              <a:t> </a:t>
            </a:r>
            <a:r>
              <a:rPr lang="de-CH" sz="2400" b="1" dirty="0" err="1"/>
              <a:t>address</a:t>
            </a:r>
            <a:r>
              <a:rPr lang="de-CH" sz="2400" b="1" dirty="0"/>
              <a:t> </a:t>
            </a:r>
            <a:r>
              <a:rPr lang="de-CH" sz="2400" b="1" dirty="0" err="1"/>
              <a:t>feasibility</a:t>
            </a:r>
            <a:r>
              <a:rPr lang="de-CH" sz="2400" b="1" dirty="0"/>
              <a:t> </a:t>
            </a:r>
            <a:r>
              <a:rPr lang="de-CH" sz="2400" dirty="0" err="1"/>
              <a:t>required</a:t>
            </a:r>
            <a:r>
              <a:rPr lang="de-CH" sz="2400" dirty="0"/>
              <a:t> (</a:t>
            </a:r>
            <a:r>
              <a:rPr lang="de-CH" sz="2400" dirty="0" err="1"/>
              <a:t>layout</a:t>
            </a:r>
            <a:r>
              <a:rPr lang="de-CH" sz="2400" dirty="0"/>
              <a:t>, </a:t>
            </a:r>
            <a:r>
              <a:rPr lang="de-CH" sz="2400" dirty="0" err="1"/>
              <a:t>theory</a:t>
            </a:r>
            <a:r>
              <a:rPr lang="de-CH" sz="2400" dirty="0"/>
              <a:t> </a:t>
            </a:r>
            <a:r>
              <a:rPr lang="de-CH" sz="2400" dirty="0" err="1"/>
              <a:t>and</a:t>
            </a:r>
            <a:r>
              <a:rPr lang="de-CH" sz="2400" dirty="0"/>
              <a:t> </a:t>
            </a:r>
            <a:r>
              <a:rPr lang="de-CH" sz="2400" dirty="0" err="1"/>
              <a:t>simulation</a:t>
            </a:r>
            <a:r>
              <a:rPr lang="de-CH" sz="2400" dirty="0"/>
              <a:t>). </a:t>
            </a:r>
            <a:r>
              <a:rPr lang="de-CH" sz="2400" dirty="0" err="1"/>
              <a:t>Complemented</a:t>
            </a:r>
            <a:r>
              <a:rPr lang="de-CH" sz="2400" dirty="0"/>
              <a:t> </a:t>
            </a:r>
            <a:r>
              <a:rPr lang="de-CH" sz="2400" dirty="0" err="1"/>
              <a:t>by</a:t>
            </a:r>
            <a:r>
              <a:rPr lang="de-CH" sz="2400" dirty="0"/>
              <a:t> </a:t>
            </a:r>
            <a:r>
              <a:rPr lang="de-CH" sz="2400" b="1" dirty="0" err="1"/>
              <a:t>selected</a:t>
            </a:r>
            <a:r>
              <a:rPr lang="de-CH" sz="2400" b="1" dirty="0"/>
              <a:t> </a:t>
            </a:r>
            <a:r>
              <a:rPr lang="de-CH" sz="2400" b="1" dirty="0" err="1"/>
              <a:t>technical</a:t>
            </a:r>
            <a:r>
              <a:rPr lang="de-CH" sz="2400" b="1" dirty="0"/>
              <a:t> </a:t>
            </a:r>
            <a:r>
              <a:rPr lang="de-CH" sz="2400" b="1" dirty="0" err="1"/>
              <a:t>milestones</a:t>
            </a:r>
            <a:r>
              <a:rPr lang="de-CH" sz="2400" dirty="0"/>
              <a:t> </a:t>
            </a:r>
            <a:r>
              <a:rPr lang="de-CH" sz="2400" dirty="0" err="1"/>
              <a:t>of</a:t>
            </a:r>
            <a:r>
              <a:rPr lang="de-CH" sz="2400" dirty="0"/>
              <a:t> </a:t>
            </a:r>
            <a:r>
              <a:rPr lang="de-CH" sz="2400" dirty="0" err="1"/>
              <a:t>relevance</a:t>
            </a:r>
            <a:r>
              <a:rPr lang="de-CH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649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021-07-22-rd-roadmap-pillars-v25.pdf">
            <a:extLst>
              <a:ext uri="{FF2B5EF4-FFF2-40B4-BE49-F238E27FC236}">
                <a16:creationId xmlns:a16="http://schemas.microsoft.com/office/drawing/2014/main" id="{69BB4AF5-88C6-B34E-B840-8209D2A1B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418" y="201090"/>
            <a:ext cx="9301163" cy="645582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6E961FE-5B64-CD44-AA27-7B8888A0D3A0}"/>
              </a:ext>
            </a:extLst>
          </p:cNvPr>
          <p:cNvSpPr txBox="1"/>
          <p:nvPr/>
        </p:nvSpPr>
        <p:spPr>
          <a:xfrm>
            <a:off x="108285" y="84220"/>
            <a:ext cx="216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STRUCTURE</a:t>
            </a:r>
          </a:p>
        </p:txBody>
      </p:sp>
      <p:sp>
        <p:nvSpPr>
          <p:cNvPr id="3" name="Pfeil nach oben 2">
            <a:extLst>
              <a:ext uri="{FF2B5EF4-FFF2-40B4-BE49-F238E27FC236}">
                <a16:creationId xmlns:a16="http://schemas.microsoft.com/office/drawing/2014/main" id="{CF9219EF-9023-854D-8668-492E077FD437}"/>
              </a:ext>
            </a:extLst>
          </p:cNvPr>
          <p:cNvSpPr/>
          <p:nvPr/>
        </p:nvSpPr>
        <p:spPr>
          <a:xfrm>
            <a:off x="2779295" y="5931568"/>
            <a:ext cx="1130968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3C14ED-8B84-054D-8ADB-15FA3D6C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AD10-7F0A-C645-A4C3-EDC37DECB04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08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27A5-0D80-E640-B9EA-31E7F2B6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3" y="232781"/>
            <a:ext cx="11634651" cy="792161"/>
          </a:xfrm>
        </p:spPr>
        <p:txBody>
          <a:bodyPr>
            <a:noAutofit/>
          </a:bodyPr>
          <a:lstStyle/>
          <a:p>
            <a:r>
              <a:rPr lang="de-DE" sz="3733" dirty="0"/>
              <a:t>Common </a:t>
            </a:r>
            <a:r>
              <a:rPr lang="de-DE" sz="3733" dirty="0" err="1"/>
              <a:t>coordinated</a:t>
            </a:r>
            <a:r>
              <a:rPr lang="de-DE" sz="3733" dirty="0"/>
              <a:t> </a:t>
            </a:r>
            <a:r>
              <a:rPr lang="de-DE" sz="3733" dirty="0" err="1"/>
              <a:t>pre</a:t>
            </a:r>
            <a:r>
              <a:rPr lang="de-DE" sz="3733" dirty="0"/>
              <a:t>-CDR </a:t>
            </a:r>
            <a:r>
              <a:rPr lang="de-DE" sz="3733" dirty="0" err="1"/>
              <a:t>study</a:t>
            </a:r>
            <a:r>
              <a:rPr lang="de-DE" sz="3733" dirty="0"/>
              <a:t> </a:t>
            </a:r>
            <a:r>
              <a:rPr lang="de-DE" sz="3733" dirty="0" err="1"/>
              <a:t>for</a:t>
            </a:r>
            <a:r>
              <a:rPr lang="de-DE" sz="3733" dirty="0"/>
              <a:t> </a:t>
            </a:r>
            <a:r>
              <a:rPr lang="de-DE" sz="3733" dirty="0" err="1"/>
              <a:t>particle</a:t>
            </a:r>
            <a:r>
              <a:rPr lang="de-DE" sz="3733" dirty="0"/>
              <a:t> </a:t>
            </a:r>
            <a:r>
              <a:rPr lang="de-DE" sz="3733" dirty="0" err="1"/>
              <a:t>physics</a:t>
            </a:r>
            <a:r>
              <a:rPr lang="de-DE" sz="3733" dirty="0"/>
              <a:t> </a:t>
            </a:r>
            <a:br>
              <a:rPr lang="de-DE" sz="3733" dirty="0"/>
            </a:br>
            <a:r>
              <a:rPr lang="de-DE" sz="2400" dirty="0"/>
              <a:t>(2 MCHF/</a:t>
            </a:r>
            <a:r>
              <a:rPr lang="de-DE" sz="2400" dirty="0" err="1"/>
              <a:t>year</a:t>
            </a:r>
            <a:r>
              <a:rPr lang="de-DE" sz="2400" dirty="0"/>
              <a:t> </a:t>
            </a:r>
            <a:r>
              <a:rPr lang="de-DE" sz="2400" dirty="0" err="1"/>
              <a:t>personnel</a:t>
            </a:r>
            <a:r>
              <a:rPr lang="de-DE" sz="2400" dirty="0"/>
              <a:t> </a:t>
            </a:r>
            <a:r>
              <a:rPr lang="de-DE" sz="2400" dirty="0" err="1"/>
              <a:t>funding</a:t>
            </a:r>
            <a:r>
              <a:rPr lang="de-DE" sz="2400" dirty="0"/>
              <a:t>, 2022 - 2026, 5 </a:t>
            </a:r>
            <a:r>
              <a:rPr lang="de-DE" sz="2400" dirty="0" err="1"/>
              <a:t>years</a:t>
            </a:r>
            <a:r>
              <a:rPr lang="de-DE" sz="2400" dirty="0"/>
              <a:t>)</a:t>
            </a:r>
            <a:endParaRPr lang="x-none" sz="3733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6D648-7B97-244C-B9C1-D26B4798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5D80406-6149-304A-995F-D8938AD13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957740"/>
              </p:ext>
            </p:extLst>
          </p:nvPr>
        </p:nvGraphicFramePr>
        <p:xfrm>
          <a:off x="255453" y="1370940"/>
          <a:ext cx="11634651" cy="4597107"/>
        </p:xfrm>
        <a:graphic>
          <a:graphicData uri="http://schemas.openxmlformats.org/drawingml/2006/table">
            <a:tbl>
              <a:tblPr/>
              <a:tblGrid>
                <a:gridCol w="4481079">
                  <a:extLst>
                    <a:ext uri="{9D8B030D-6E8A-4147-A177-3AD203B41FA5}">
                      <a16:colId xmlns:a16="http://schemas.microsoft.com/office/drawing/2014/main" val="3037545454"/>
                    </a:ext>
                  </a:extLst>
                </a:gridCol>
                <a:gridCol w="7153572">
                  <a:extLst>
                    <a:ext uri="{9D8B030D-6E8A-4147-A177-3AD203B41FA5}">
                      <a16:colId xmlns:a16="http://schemas.microsoft.com/office/drawing/2014/main" val="3803731843"/>
                    </a:ext>
                  </a:extLst>
                </a:gridCol>
              </a:tblGrid>
              <a:tr h="401713">
                <a:tc>
                  <a:txBody>
                    <a:bodyPr/>
                    <a:lstStyle/>
                    <a:p>
                      <a:pPr algn="l" fontAlgn="t"/>
                      <a:r>
                        <a:rPr lang="de-D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Setup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simulation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studies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(multi-stage) </a:t>
                      </a:r>
                    </a:p>
                  </a:txBody>
                  <a:tcPr marL="8369" marR="8369" marT="8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</a:t>
                      </a:r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 physics and simulation models</a:t>
                      </a:r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certain approximations for 2 or more stages, all interconnections, in/out-coupling, for 15 GeV and 190 GeV, including synchrotron radiation and collective effects</a:t>
                      </a:r>
                    </a:p>
                  </a:txBody>
                  <a:tcPr marL="8369" marR="8369" marT="8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450255"/>
                  </a:ext>
                </a:extLst>
              </a:tr>
              <a:tr h="368237">
                <a:tc>
                  <a:txBody>
                    <a:bodyPr/>
                    <a:lstStyle/>
                    <a:p>
                      <a:pPr algn="l" fontAlgn="t"/>
                      <a:r>
                        <a:rPr lang="de-D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Setup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simulation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tools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positron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studies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(multi-stage) </a:t>
                      </a:r>
                    </a:p>
                  </a:txBody>
                  <a:tcPr marL="8369" marR="8369" marT="8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Positron</a:t>
                      </a:r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 physics and simulation models </a:t>
                      </a:r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 certain approximations for 2 or more stages, all interconnections, in/out-coupling, for 15 GeV and 190 GeV, including synchrotron radiation and collective effects</a:t>
                      </a:r>
                    </a:p>
                  </a:txBody>
                  <a:tcPr marL="8369" marR="8369" marT="8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310986"/>
                  </a:ext>
                </a:extLst>
              </a:tr>
              <a:tr h="714157">
                <a:tc>
                  <a:txBody>
                    <a:bodyPr/>
                    <a:lstStyle/>
                    <a:p>
                      <a:pPr algn="l" fontAlgn="t"/>
                      <a:r>
                        <a:rPr lang="de-D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DELIVERABLE: Report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high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study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369" marR="8369" marT="8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Multi-stage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accelerator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175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GeV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190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GeV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including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lattice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in/out-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coupling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all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magnetic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correctors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diagnostics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collective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synchrotron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radiation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realistic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realistic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footprint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realistic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benefits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understanding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scaling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beam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different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technologies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(laser-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driven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electron-driven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proton-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driven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DLA/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THz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).</a:t>
                      </a:r>
                    </a:p>
                  </a:txBody>
                  <a:tcPr marL="8369" marR="8369" marT="8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052117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6454D463-2E0D-3849-AC18-F1E9C34FC26F}"/>
              </a:ext>
            </a:extLst>
          </p:cNvPr>
          <p:cNvSpPr txBox="1"/>
          <p:nvPr/>
        </p:nvSpPr>
        <p:spPr>
          <a:xfrm>
            <a:off x="1034714" y="4777204"/>
            <a:ext cx="300388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See </a:t>
            </a:r>
            <a:r>
              <a:rPr lang="de-DE" b="1" dirty="0" err="1">
                <a:solidFill>
                  <a:srgbClr val="FF0000"/>
                </a:solidFill>
              </a:rPr>
              <a:t>talk</a:t>
            </a:r>
            <a:r>
              <a:rPr lang="de-DE" b="1" dirty="0">
                <a:solidFill>
                  <a:srgbClr val="FF0000"/>
                </a:solidFill>
              </a:rPr>
              <a:t> Edda </a:t>
            </a:r>
            <a:r>
              <a:rPr lang="de-DE" b="1" dirty="0" err="1">
                <a:solidFill>
                  <a:srgbClr val="FF0000"/>
                </a:solidFill>
              </a:rPr>
              <a:t>Gschwendtner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46525E17-A1BA-8D43-8973-176FCC432192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1191127" y="4523874"/>
            <a:ext cx="1345530" cy="253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D4C6B9A1-DE4F-564A-A26E-F67B6FDC60F7}"/>
              </a:ext>
            </a:extLst>
          </p:cNvPr>
          <p:cNvSpPr txBox="1"/>
          <p:nvPr/>
        </p:nvSpPr>
        <p:spPr>
          <a:xfrm>
            <a:off x="2382250" y="3300161"/>
            <a:ext cx="212959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See </a:t>
            </a:r>
            <a:r>
              <a:rPr lang="de-DE" b="1" dirty="0" err="1">
                <a:solidFill>
                  <a:srgbClr val="FF0000"/>
                </a:solidFill>
              </a:rPr>
              <a:t>talk</a:t>
            </a:r>
            <a:r>
              <a:rPr lang="de-DE" b="1" dirty="0">
                <a:solidFill>
                  <a:srgbClr val="FF0000"/>
                </a:solidFill>
              </a:rPr>
              <a:t> Jorge Vieira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EFC89B2-B7D2-1248-9FD4-57DEFCA0C6C4}"/>
              </a:ext>
            </a:extLst>
          </p:cNvPr>
          <p:cNvSpPr txBox="1"/>
          <p:nvPr/>
        </p:nvSpPr>
        <p:spPr>
          <a:xfrm>
            <a:off x="2245892" y="2080796"/>
            <a:ext cx="212959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See </a:t>
            </a:r>
            <a:r>
              <a:rPr lang="de-DE" b="1" dirty="0" err="1">
                <a:solidFill>
                  <a:srgbClr val="FF0000"/>
                </a:solidFill>
              </a:rPr>
              <a:t>talk</a:t>
            </a:r>
            <a:r>
              <a:rPr lang="de-DE" b="1" dirty="0">
                <a:solidFill>
                  <a:srgbClr val="FF0000"/>
                </a:solidFill>
              </a:rPr>
              <a:t> Jorge Vieira</a:t>
            </a:r>
          </a:p>
        </p:txBody>
      </p:sp>
    </p:spTree>
    <p:extLst>
      <p:ext uri="{BB962C8B-B14F-4D97-AF65-F5344CB8AC3E}">
        <p14:creationId xmlns:p14="http://schemas.microsoft.com/office/powerpoint/2010/main" val="415796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27A5-0D80-E640-B9EA-31E7F2B6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3" y="232781"/>
            <a:ext cx="11634651" cy="792161"/>
          </a:xfrm>
        </p:spPr>
        <p:txBody>
          <a:bodyPr>
            <a:noAutofit/>
          </a:bodyPr>
          <a:lstStyle/>
          <a:p>
            <a:r>
              <a:rPr lang="de-DE" sz="3733" dirty="0"/>
              <a:t>Common </a:t>
            </a:r>
            <a:r>
              <a:rPr lang="de-DE" sz="3733" dirty="0" err="1"/>
              <a:t>coordinated</a:t>
            </a:r>
            <a:r>
              <a:rPr lang="de-DE" sz="3733" dirty="0"/>
              <a:t> </a:t>
            </a:r>
            <a:r>
              <a:rPr lang="de-DE" sz="3733" dirty="0" err="1"/>
              <a:t>pre</a:t>
            </a:r>
            <a:r>
              <a:rPr lang="de-DE" sz="3733" dirty="0"/>
              <a:t>-CDR </a:t>
            </a:r>
            <a:r>
              <a:rPr lang="de-DE" sz="3733" dirty="0" err="1"/>
              <a:t>study</a:t>
            </a:r>
            <a:r>
              <a:rPr lang="de-DE" sz="3733" dirty="0"/>
              <a:t> </a:t>
            </a:r>
            <a:r>
              <a:rPr lang="de-DE" sz="3733" dirty="0" err="1"/>
              <a:t>for</a:t>
            </a:r>
            <a:r>
              <a:rPr lang="de-DE" sz="3733" dirty="0"/>
              <a:t> </a:t>
            </a:r>
            <a:r>
              <a:rPr lang="de-DE" sz="3733" dirty="0" err="1"/>
              <a:t>particle</a:t>
            </a:r>
            <a:r>
              <a:rPr lang="de-DE" sz="3733" dirty="0"/>
              <a:t> </a:t>
            </a:r>
            <a:r>
              <a:rPr lang="de-DE" sz="3733" dirty="0" err="1"/>
              <a:t>physics</a:t>
            </a:r>
            <a:r>
              <a:rPr lang="de-DE" sz="3733" dirty="0"/>
              <a:t> </a:t>
            </a:r>
            <a:br>
              <a:rPr lang="de-DE" sz="3733" dirty="0"/>
            </a:br>
            <a:r>
              <a:rPr lang="de-DE" sz="2400" dirty="0"/>
              <a:t>(2 MCHF/</a:t>
            </a:r>
            <a:r>
              <a:rPr lang="de-DE" sz="2400" dirty="0" err="1"/>
              <a:t>year</a:t>
            </a:r>
            <a:r>
              <a:rPr lang="de-DE" sz="2400" dirty="0"/>
              <a:t> </a:t>
            </a:r>
            <a:r>
              <a:rPr lang="de-DE" sz="2400" dirty="0" err="1"/>
              <a:t>personnel</a:t>
            </a:r>
            <a:r>
              <a:rPr lang="de-DE" sz="2400" dirty="0"/>
              <a:t> </a:t>
            </a:r>
            <a:r>
              <a:rPr lang="de-DE" sz="2400" dirty="0" err="1"/>
              <a:t>funding</a:t>
            </a:r>
            <a:r>
              <a:rPr lang="de-DE" sz="2400" dirty="0"/>
              <a:t>, 2022 - 2026, 5 </a:t>
            </a:r>
            <a:r>
              <a:rPr lang="de-DE" sz="2400" dirty="0" err="1"/>
              <a:t>years</a:t>
            </a:r>
            <a:r>
              <a:rPr lang="de-DE" sz="2400" dirty="0"/>
              <a:t>)</a:t>
            </a:r>
            <a:endParaRPr lang="x-none" sz="3733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6D648-7B97-244C-B9C1-D26B4798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5D80406-6149-304A-995F-D8938AD13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258536"/>
              </p:ext>
            </p:extLst>
          </p:nvPr>
        </p:nvGraphicFramePr>
        <p:xfrm>
          <a:off x="255453" y="1370940"/>
          <a:ext cx="11634651" cy="5215076"/>
        </p:xfrm>
        <a:graphic>
          <a:graphicData uri="http://schemas.openxmlformats.org/drawingml/2006/table">
            <a:tbl>
              <a:tblPr/>
              <a:tblGrid>
                <a:gridCol w="4481079">
                  <a:extLst>
                    <a:ext uri="{9D8B030D-6E8A-4147-A177-3AD203B41FA5}">
                      <a16:colId xmlns:a16="http://schemas.microsoft.com/office/drawing/2014/main" val="3037545454"/>
                    </a:ext>
                  </a:extLst>
                </a:gridCol>
                <a:gridCol w="7153572">
                  <a:extLst>
                    <a:ext uri="{9D8B030D-6E8A-4147-A177-3AD203B41FA5}">
                      <a16:colId xmlns:a16="http://schemas.microsoft.com/office/drawing/2014/main" val="3803731843"/>
                    </a:ext>
                  </a:extLst>
                </a:gridCol>
              </a:tblGrid>
              <a:tr h="379396">
                <a:tc>
                  <a:txBody>
                    <a:bodyPr/>
                    <a:lstStyle/>
                    <a:p>
                      <a:pPr algn="l" fontAlgn="t"/>
                      <a:r>
                        <a:rPr lang="de-D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DELIVERABLE: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Physics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Case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Advanced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Collider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9" marR="8369" marT="8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common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particle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physicists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frontier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e+e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collider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lower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beam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energies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collider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dark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matter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search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…)</a:t>
                      </a:r>
                    </a:p>
                  </a:txBody>
                  <a:tcPr marL="8369" marR="8369" marT="8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112443"/>
                  </a:ext>
                </a:extLst>
              </a:tr>
              <a:tr h="702999">
                <a:tc>
                  <a:txBody>
                    <a:bodyPr/>
                    <a:lstStyle/>
                    <a:p>
                      <a:pPr algn="l" fontAlgn="t"/>
                      <a:r>
                        <a:rPr lang="de-D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DELIVERABLE: Report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positron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high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study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369" marR="8369" marT="8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Multi-stage positron accelerator from 175 GeV to 190 GeV</a:t>
                      </a:r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including full lattice, in/out-coupling, all magnetic elements, correctors, diagnostics, collective effects, synchrotron radiation, estimate of </a:t>
                      </a:r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realistic performance</a:t>
                      </a:r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estimate of realistic footprint, </a:t>
                      </a:r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 of realistic benefits in cost and size</a:t>
                      </a:r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understanding of </a:t>
                      </a:r>
                      <a:r>
                        <a:rPr lang="de-D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scaling with beam energy for different technologies</a:t>
                      </a:r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(laser-driven, electron-driven, proton-driven, DLA/THz).</a:t>
                      </a:r>
                    </a:p>
                  </a:txBody>
                  <a:tcPr marL="8369" marR="8369" marT="8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3713"/>
                  </a:ext>
                </a:extLst>
              </a:tr>
              <a:tr h="557935">
                <a:tc>
                  <a:txBody>
                    <a:bodyPr/>
                    <a:lstStyle/>
                    <a:p>
                      <a:pPr algn="l" fontAlgn="t"/>
                      <a:r>
                        <a:rPr lang="de-D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DELIVERABLE: Report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study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cases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electrons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positrons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9" marR="8369" marT="8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Assessing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regime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around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15-50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GeV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achievable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print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schemes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designs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particle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physics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experiments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novel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accelerators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needed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R&amp;D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demonstration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design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needed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facilities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9" marR="8369" marT="8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4957"/>
                  </a:ext>
                </a:extLst>
              </a:tr>
              <a:tr h="334761">
                <a:tc>
                  <a:txBody>
                    <a:bodyPr/>
                    <a:lstStyle/>
                    <a:p>
                      <a:pPr algn="l" fontAlgn="t"/>
                      <a:r>
                        <a:rPr lang="de-D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Study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spin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preservation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beam-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disruption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mitigation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strategies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plasma-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based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collider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9" marR="8369" marT="8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issues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an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collider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ultra-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bunches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benefits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disruption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possibility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spin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polarized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69" marR="8369" marT="8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725364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346AB861-A694-1040-AFFA-E17CEFFEBBCA}"/>
              </a:ext>
            </a:extLst>
          </p:cNvPr>
          <p:cNvSpPr txBox="1"/>
          <p:nvPr/>
        </p:nvSpPr>
        <p:spPr>
          <a:xfrm>
            <a:off x="1179092" y="3213100"/>
            <a:ext cx="297180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See </a:t>
            </a:r>
            <a:r>
              <a:rPr lang="de-DE" b="1" dirty="0" err="1">
                <a:solidFill>
                  <a:srgbClr val="FF0000"/>
                </a:solidFill>
              </a:rPr>
              <a:t>talk</a:t>
            </a:r>
            <a:r>
              <a:rPr lang="de-DE" b="1" dirty="0">
                <a:solidFill>
                  <a:srgbClr val="FF0000"/>
                </a:solidFill>
              </a:rPr>
              <a:t> Edda </a:t>
            </a:r>
            <a:r>
              <a:rPr lang="de-DE" b="1" dirty="0" err="1">
                <a:solidFill>
                  <a:srgbClr val="FF0000"/>
                </a:solidFill>
              </a:rPr>
              <a:t>Gschwendtner</a:t>
            </a:r>
            <a:endParaRPr lang="de-DE" b="1" dirty="0">
              <a:solidFill>
                <a:srgbClr val="FF0000"/>
              </a:solidFill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2827F22-0549-C04C-A817-D49FE7839C5E}"/>
              </a:ext>
            </a:extLst>
          </p:cNvPr>
          <p:cNvCxnSpPr/>
          <p:nvPr/>
        </p:nvCxnSpPr>
        <p:spPr>
          <a:xfrm flipV="1">
            <a:off x="2707105" y="2683042"/>
            <a:ext cx="926432" cy="493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5F28FD7-D648-B545-9C0C-F04387BF3532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664994" y="3582432"/>
            <a:ext cx="968543" cy="797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67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27A5-0D80-E640-B9EA-31E7F2B6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3" y="232781"/>
            <a:ext cx="11634651" cy="792161"/>
          </a:xfrm>
        </p:spPr>
        <p:txBody>
          <a:bodyPr>
            <a:noAutofit/>
          </a:bodyPr>
          <a:lstStyle/>
          <a:p>
            <a:r>
              <a:rPr lang="de-DE" sz="3733" dirty="0"/>
              <a:t>Common </a:t>
            </a:r>
            <a:r>
              <a:rPr lang="de-DE" sz="3733" dirty="0" err="1"/>
              <a:t>coordinated</a:t>
            </a:r>
            <a:r>
              <a:rPr lang="de-DE" sz="3733" dirty="0"/>
              <a:t> </a:t>
            </a:r>
            <a:r>
              <a:rPr lang="de-DE" sz="3733" dirty="0" err="1"/>
              <a:t>pre</a:t>
            </a:r>
            <a:r>
              <a:rPr lang="de-DE" sz="3733" dirty="0"/>
              <a:t>-CDR </a:t>
            </a:r>
            <a:r>
              <a:rPr lang="de-DE" sz="3733" dirty="0" err="1"/>
              <a:t>study</a:t>
            </a:r>
            <a:r>
              <a:rPr lang="de-DE" sz="3733" dirty="0"/>
              <a:t> </a:t>
            </a:r>
            <a:r>
              <a:rPr lang="de-DE" sz="3733" dirty="0" err="1"/>
              <a:t>for</a:t>
            </a:r>
            <a:r>
              <a:rPr lang="de-DE" sz="3733" dirty="0"/>
              <a:t> </a:t>
            </a:r>
            <a:r>
              <a:rPr lang="de-DE" sz="3733" dirty="0" err="1"/>
              <a:t>particle</a:t>
            </a:r>
            <a:r>
              <a:rPr lang="de-DE" sz="3733" dirty="0"/>
              <a:t> </a:t>
            </a:r>
            <a:r>
              <a:rPr lang="de-DE" sz="3733" dirty="0" err="1"/>
              <a:t>physics</a:t>
            </a:r>
            <a:r>
              <a:rPr lang="de-DE" sz="3733" dirty="0"/>
              <a:t> </a:t>
            </a:r>
            <a:br>
              <a:rPr lang="de-DE" sz="3733" dirty="0"/>
            </a:br>
            <a:r>
              <a:rPr lang="de-DE" sz="2400" dirty="0"/>
              <a:t>(2 MCHF/</a:t>
            </a:r>
            <a:r>
              <a:rPr lang="de-DE" sz="2400" dirty="0" err="1"/>
              <a:t>year</a:t>
            </a:r>
            <a:r>
              <a:rPr lang="de-DE" sz="2400" dirty="0"/>
              <a:t> </a:t>
            </a:r>
            <a:r>
              <a:rPr lang="de-DE" sz="2400" dirty="0" err="1"/>
              <a:t>personnel</a:t>
            </a:r>
            <a:r>
              <a:rPr lang="de-DE" sz="2400" dirty="0"/>
              <a:t> </a:t>
            </a:r>
            <a:r>
              <a:rPr lang="de-DE" sz="2400" dirty="0" err="1"/>
              <a:t>funding</a:t>
            </a:r>
            <a:r>
              <a:rPr lang="de-DE" sz="2400" dirty="0"/>
              <a:t>, 2022 - 2026, 5 </a:t>
            </a:r>
            <a:r>
              <a:rPr lang="de-DE" sz="2400" dirty="0" err="1"/>
              <a:t>years</a:t>
            </a:r>
            <a:r>
              <a:rPr lang="de-DE" sz="2400" dirty="0"/>
              <a:t>)</a:t>
            </a:r>
            <a:endParaRPr lang="x-none" sz="3733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6D648-7B97-244C-B9C1-D26B4798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5D80406-6149-304A-995F-D8938AD139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065984"/>
              </p:ext>
            </p:extLst>
          </p:nvPr>
        </p:nvGraphicFramePr>
        <p:xfrm>
          <a:off x="255453" y="1370940"/>
          <a:ext cx="11634651" cy="3742169"/>
        </p:xfrm>
        <a:graphic>
          <a:graphicData uri="http://schemas.openxmlformats.org/drawingml/2006/table">
            <a:tbl>
              <a:tblPr/>
              <a:tblGrid>
                <a:gridCol w="4481079">
                  <a:extLst>
                    <a:ext uri="{9D8B030D-6E8A-4147-A177-3AD203B41FA5}">
                      <a16:colId xmlns:a16="http://schemas.microsoft.com/office/drawing/2014/main" val="3037545454"/>
                    </a:ext>
                  </a:extLst>
                </a:gridCol>
                <a:gridCol w="7153572">
                  <a:extLst>
                    <a:ext uri="{9D8B030D-6E8A-4147-A177-3AD203B41FA5}">
                      <a16:colId xmlns:a16="http://schemas.microsoft.com/office/drawing/2014/main" val="3803731843"/>
                    </a:ext>
                  </a:extLst>
                </a:gridCol>
              </a:tblGrid>
              <a:tr h="892139">
                <a:tc>
                  <a:txBody>
                    <a:bodyPr/>
                    <a:lstStyle/>
                    <a:p>
                      <a:pPr algn="l" fontAlgn="t"/>
                      <a:r>
                        <a:rPr lang="de-DE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DELIVERABLE: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-CDR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Collider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Feasibility</a:t>
                      </a:r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Report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9" marR="8369" marT="8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decision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European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brings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together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achieved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earlier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). </a:t>
                      </a:r>
                    </a:p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Complemented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 Technical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Readiness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Levels (TRL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collider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Preliminary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Comparison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readiness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different </a:t>
                      </a:r>
                      <a:r>
                        <a:rPr lang="de-DE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technologies</a:t>
                      </a:r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laser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proton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driven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plasma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DLA/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THz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possible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focus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most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promising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path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particle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staging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experiment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Report on intermediate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dedicated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  <a:p>
                      <a:pPr algn="l" fontAlgn="t">
                        <a:spcAft>
                          <a:spcPts val="600"/>
                        </a:spcAft>
                      </a:pP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plan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 CDR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advanced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collider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</a:txBody>
                  <a:tcPr marL="8369" marR="8369" marT="836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8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84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021-07-22-rd-roadmap-pillars-v25.pdf">
            <a:extLst>
              <a:ext uri="{FF2B5EF4-FFF2-40B4-BE49-F238E27FC236}">
                <a16:creationId xmlns:a16="http://schemas.microsoft.com/office/drawing/2014/main" id="{69BB4AF5-88C6-B34E-B840-8209D2A1B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418" y="201090"/>
            <a:ext cx="9301163" cy="645582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6E961FE-5B64-CD44-AA27-7B8888A0D3A0}"/>
              </a:ext>
            </a:extLst>
          </p:cNvPr>
          <p:cNvSpPr txBox="1"/>
          <p:nvPr/>
        </p:nvSpPr>
        <p:spPr>
          <a:xfrm>
            <a:off x="108285" y="84220"/>
            <a:ext cx="216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STRUCTURE</a:t>
            </a:r>
          </a:p>
        </p:txBody>
      </p:sp>
      <p:sp>
        <p:nvSpPr>
          <p:cNvPr id="5" name="Pfeil nach oben 4">
            <a:extLst>
              <a:ext uri="{FF2B5EF4-FFF2-40B4-BE49-F238E27FC236}">
                <a16:creationId xmlns:a16="http://schemas.microsoft.com/office/drawing/2014/main" id="{7929EDD8-C76C-5648-87F5-9A7B9F9A96A8}"/>
              </a:ext>
            </a:extLst>
          </p:cNvPr>
          <p:cNvSpPr/>
          <p:nvPr/>
        </p:nvSpPr>
        <p:spPr>
          <a:xfrm>
            <a:off x="5554579" y="5879592"/>
            <a:ext cx="1130968" cy="978408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F6CB21-79D6-EF41-860A-51F58798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AD10-7F0A-C645-A4C3-EDC37DECB04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9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C8705-33DB-D840-9160-F3529936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C5F25-5D95-1C4F-BEBE-03B36B62BFA1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85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331" y="0"/>
            <a:ext cx="484854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623" y="0"/>
            <a:ext cx="484854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533"/>
          <a:stretch/>
        </p:blipFill>
        <p:spPr>
          <a:xfrm>
            <a:off x="8165247" y="0"/>
            <a:ext cx="28833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056" y="5431083"/>
            <a:ext cx="1121456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/>
              <a:t>Input and findings: </a:t>
            </a:r>
            <a:r>
              <a:rPr lang="en-US" sz="2133" b="1" u="sng" dirty="0"/>
              <a:t>56 proposed milestones and deliverables for R&amp;D until 2037</a:t>
            </a:r>
            <a:r>
              <a:rPr lang="en-US" sz="2133" dirty="0"/>
              <a:t>. To be discussed further and prioritized in next step of the roadmap process.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BEB35EF-1682-2746-AC28-7FB14BB8C8FB}"/>
              </a:ext>
            </a:extLst>
          </p:cNvPr>
          <p:cNvSpPr txBox="1"/>
          <p:nvPr/>
        </p:nvSpPr>
        <p:spPr>
          <a:xfrm rot="20801272">
            <a:off x="8987213" y="4240999"/>
            <a:ext cx="2117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>
                <a:solidFill>
                  <a:srgbClr val="FF0000"/>
                </a:solidFill>
              </a:rPr>
              <a:t>Thank</a:t>
            </a:r>
            <a:r>
              <a:rPr lang="de-DE" sz="3600" dirty="0">
                <a:solidFill>
                  <a:srgbClr val="FF0000"/>
                </a:solidFill>
              </a:rPr>
              <a:t> </a:t>
            </a:r>
            <a:r>
              <a:rPr lang="de-DE" sz="3600" dirty="0" err="1">
                <a:solidFill>
                  <a:srgbClr val="FF0000"/>
                </a:solidFill>
              </a:rPr>
              <a:t>you</a:t>
            </a:r>
            <a:endParaRPr lang="de-D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40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3565</Words>
  <Application>Microsoft Macintosh PowerPoint</Application>
  <PresentationFormat>Breitbild</PresentationFormat>
  <Paragraphs>330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Office</vt:lpstr>
      <vt:lpstr>PowerPoint-Präsentation</vt:lpstr>
      <vt:lpstr>Reminder: Setup and Persons Involved, Mandate</vt:lpstr>
      <vt:lpstr>Expert Panel Assessment General considerations</vt:lpstr>
      <vt:lpstr>PowerPoint-Präsentation</vt:lpstr>
      <vt:lpstr>Common coordinated pre-CDR study for particle physics  (2 MCHF/year personnel funding, 2022 - 2026, 5 years)</vt:lpstr>
      <vt:lpstr>Common coordinated pre-CDR study for particle physics  (2 MCHF/year personnel funding, 2022 - 2026, 5 years)</vt:lpstr>
      <vt:lpstr>Common coordinated pre-CDR study for particle physics  (2 MCHF/year personnel funding, 2022 - 2026, 5 years)</vt:lpstr>
      <vt:lpstr>PowerPoint-Präsentation</vt:lpstr>
      <vt:lpstr>PowerPoint-Präsentation</vt:lpstr>
      <vt:lpstr>PowerPoint-Präsentation</vt:lpstr>
      <vt:lpstr>Expert Panel Identified 9 Draft Technical Milestones  until Next Strategy Update in 2027</vt:lpstr>
      <vt:lpstr>Particle Physics Interest – See Collider Goals provide e- and e+ beams in the TeV energy regime and produce &gt; 1034 cm-2 s-1 luminosity</vt:lpstr>
      <vt:lpstr>Milestones Plasma Beam Sources (towards collider needs)</vt:lpstr>
      <vt:lpstr>Milestones Plasma Accelerator Module (towards collider needs)</vt:lpstr>
      <vt:lpstr>Milestone Plasma Laser Driver (towards collider needs) </vt:lpstr>
      <vt:lpstr>Milestone Plasma Spin Polarization (towards collider needs) </vt:lpstr>
      <vt:lpstr>Milestone DLA/THz Accelerator (towards collider needs) </vt:lpstr>
      <vt:lpstr>Complemented by US Programs</vt:lpstr>
      <vt:lpstr>Complemented by Milestones in Ongoing Projects aimed at other applications (synergy) and funded from other science fields</vt:lpstr>
      <vt:lpstr>Complemented by Milestones in Ongoing Projects aimed at other applications (synergy) and funded from other science fields</vt:lpstr>
      <vt:lpstr>Complemented by Milestones in Ongoing Projects aimed at other applications (synergy) and funded from other science fields</vt:lpstr>
      <vt:lpstr>Complemented by Milestones in Ongoing Projects aimed at other applications (synergy) and funded from other science fields</vt:lpstr>
      <vt:lpstr>Conclusion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Ralph W. Assmann</dc:creator>
  <cp:lastModifiedBy>Ralph W. Assmann</cp:lastModifiedBy>
  <cp:revision>69</cp:revision>
  <dcterms:created xsi:type="dcterms:W3CDTF">2021-09-07T12:21:31Z</dcterms:created>
  <dcterms:modified xsi:type="dcterms:W3CDTF">2021-09-21T13:00:41Z</dcterms:modified>
</cp:coreProperties>
</file>