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92" r:id="rId1"/>
    <p:sldMasterId id="214748367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3" r:id="rId4"/>
    <p:sldId id="285" r:id="rId5"/>
    <p:sldId id="259" r:id="rId6"/>
    <p:sldId id="269" r:id="rId7"/>
    <p:sldId id="276" r:id="rId8"/>
    <p:sldId id="272" r:id="rId9"/>
    <p:sldId id="277" r:id="rId10"/>
    <p:sldId id="275" r:id="rId11"/>
    <p:sldId id="271" r:id="rId12"/>
    <p:sldId id="273" r:id="rId13"/>
    <p:sldId id="284" r:id="rId14"/>
    <p:sldId id="286" r:id="rId15"/>
    <p:sldId id="278" r:id="rId16"/>
    <p:sldId id="281" r:id="rId17"/>
    <p:sldId id="279" r:id="rId18"/>
    <p:sldId id="287" r:id="rId19"/>
    <p:sldId id="290" r:id="rId20"/>
    <p:sldId id="268" r:id="rId21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7015" userDrawn="1">
          <p15:clr>
            <a:srgbClr val="A4A3A4"/>
          </p15:clr>
        </p15:guide>
        <p15:guide id="3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207CA"/>
    <a:srgbClr val="0FE6F8"/>
    <a:srgbClr val="253366"/>
    <a:srgbClr val="FEFCDE"/>
    <a:srgbClr val="FBEA1C"/>
    <a:srgbClr val="B30505"/>
    <a:srgbClr val="2EAC68"/>
    <a:srgbClr val="005DE0"/>
    <a:srgbClr val="26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5" autoAdjust="0"/>
    <p:restoredTop sz="83056" autoAdjust="0"/>
  </p:normalViewPr>
  <p:slideViewPr>
    <p:cSldViewPr snapToObjects="1" showGuides="1">
      <p:cViewPr>
        <p:scale>
          <a:sx n="78" d="100"/>
          <a:sy n="78" d="100"/>
        </p:scale>
        <p:origin x="2080" y="416"/>
      </p:cViewPr>
      <p:guideLst>
        <p:guide orient="horz" pos="3067"/>
        <p:guide pos="7015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C6C0-723B-1144-B0BB-13233DB680E2}" type="datetimeFigureOut">
              <a:rPr lang="fr-FR" smtClean="0"/>
              <a:pPr/>
              <a:t>22/09/2021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9DF4-BFDC-CE44-88D7-285A0821448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5803-7089-5846-80C7-3D9AC85D7E45}" type="datetimeFigureOut">
              <a:rPr lang="fr-FR" smtClean="0"/>
              <a:pPr/>
              <a:t>22/09/2021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73C1-2BD6-684E-AA1B-49165E0DF4BD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3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2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54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 dirty="0"/>
              <a:t>Test Presentation</a:t>
            </a:r>
          </a:p>
          <a:p>
            <a:pPr lvl="0"/>
            <a:r>
              <a:rPr lang="en-US" dirty="0"/>
              <a:t>Click to add title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Venue / Date / Event / </a:t>
            </a:r>
            <a:r>
              <a:rPr lang="fr-FR" dirty="0" err="1"/>
              <a:t>Subtitle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752" y="5419756"/>
            <a:ext cx="1562400" cy="891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6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 dirty="0"/>
              <a:t>Test Presentation</a:t>
            </a:r>
          </a:p>
          <a:p>
            <a:pPr lvl="0"/>
            <a:r>
              <a:rPr lang="en-US" dirty="0"/>
              <a:t>Click to add title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Venue / Date / Event / </a:t>
            </a:r>
            <a:r>
              <a:rPr lang="fr-FR" dirty="0" err="1"/>
              <a:t>Subtitle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787" y="5419084"/>
            <a:ext cx="1560595" cy="890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8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Ralph Assmann – EuroNNAc – Yearly Meeting Sep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7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Ralph Assmann – EuroNNAc – Yearly Meeting Sep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Ralph Assmann – EuroNNAc – Yearly Meeting Sep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1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Ralph Assmann – EuroNNAc – Yearly Meeting Sep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7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Ralph Assmann – EuroNNAc – Yearly Meeting Sep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8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Ralph Assmann – EuroNNAc – Yearly Meeting Sep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90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Ralph Assmann – EuroNNAc – Yearly Meeting Sep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Ralph Assmann – EuroNNAc – Yearly Meeting Sep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8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Ralph Assmann – EuroNNAc – Yearly Meeting Sep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240000" cy="687981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240000" cy="68796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t="-9305" b="-930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787" y="556840"/>
            <a:ext cx="2131621" cy="1215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7" y="5816297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84947" y="5755322"/>
            <a:ext cx="503113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45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Ralph Assmann – EuroNNAc – Yearly Meeting Sep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8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Ralph Assmann – EuroNNAc – Yearly Meeting Sep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0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1281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52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7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8750" y="457200"/>
            <a:ext cx="6175050" cy="511683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663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7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75520" y="1268760"/>
            <a:ext cx="9361040" cy="3912840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69048" y="5390488"/>
            <a:ext cx="6629333" cy="195262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1069049" y="555625"/>
            <a:ext cx="10067512" cy="56197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9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Ralph Assmann – EuroNNAc – Yearly Meeting Sep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1" r:id="rId2"/>
    <p:sldLayoutId id="2147483694" r:id="rId3"/>
    <p:sldLayoutId id="2147483696" r:id="rId4"/>
    <p:sldLayoutId id="2147483697" r:id="rId5"/>
    <p:sldLayoutId id="2147483700" r:id="rId6"/>
    <p:sldLayoutId id="2147483701" r:id="rId7"/>
    <p:sldLayoutId id="2147483710" r:id="rId8"/>
    <p:sldLayoutId id="2147483699" r:id="rId9"/>
    <p:sldLayoutId id="214748371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Ralph Assmann – EuroNNAc – Yearly Meeting Sep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4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95400" y="1389526"/>
            <a:ext cx="10790208" cy="1679434"/>
          </a:xfrm>
        </p:spPr>
        <p:txBody>
          <a:bodyPr/>
          <a:lstStyle/>
          <a:p>
            <a:pPr marL="12700" indent="-12700"/>
            <a:r>
              <a:rPr lang="en-GB" dirty="0"/>
              <a:t>IFAST = 	</a:t>
            </a:r>
            <a:r>
              <a:rPr lang="de-DE" dirty="0"/>
              <a:t>Innovation </a:t>
            </a:r>
            <a:r>
              <a:rPr lang="de-DE" dirty="0" err="1"/>
              <a:t>Fostering</a:t>
            </a:r>
            <a:r>
              <a:rPr lang="de-DE" dirty="0"/>
              <a:t> in </a:t>
            </a:r>
            <a:r>
              <a:rPr lang="de-DE" dirty="0" err="1"/>
              <a:t>Accelerator</a:t>
            </a:r>
            <a:r>
              <a:rPr lang="de-DE" dirty="0"/>
              <a:t> Science </a:t>
            </a:r>
            <a:br>
              <a:rPr lang="de-DE" dirty="0"/>
            </a:br>
            <a:r>
              <a:rPr lang="de-DE" dirty="0"/>
              <a:t>		</a:t>
            </a:r>
            <a:r>
              <a:rPr lang="de-DE" dirty="0" err="1"/>
              <a:t>and</a:t>
            </a:r>
            <a:r>
              <a:rPr lang="de-DE" dirty="0"/>
              <a:t> Technology</a:t>
            </a:r>
          </a:p>
          <a:p>
            <a:pPr marL="12700" indent="-12700"/>
            <a:r>
              <a:rPr lang="de-DE" sz="2800" dirty="0"/>
              <a:t>			EU Project May 2021 – April 2025, </a:t>
            </a:r>
            <a:r>
              <a:rPr lang="de-DE" sz="2800" dirty="0" err="1"/>
              <a:t>Coordinator</a:t>
            </a:r>
            <a:r>
              <a:rPr lang="de-DE" sz="2800" dirty="0"/>
              <a:t> M. </a:t>
            </a:r>
            <a:r>
              <a:rPr lang="de-DE" sz="2800" dirty="0" err="1"/>
              <a:t>Vretenar</a:t>
            </a:r>
            <a:r>
              <a:rPr lang="de-DE" sz="2800" dirty="0"/>
              <a:t> 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78400" y="3573016"/>
            <a:ext cx="6973784" cy="1224136"/>
          </a:xfrm>
        </p:spPr>
        <p:txBody>
          <a:bodyPr>
            <a:noAutofit/>
          </a:bodyPr>
          <a:lstStyle/>
          <a:p>
            <a:r>
              <a:rPr lang="en-GB" sz="2800" dirty="0"/>
              <a:t>WP6: 	Novel Particle Accelerators Concepts and 	Technologies – Coordinator </a:t>
            </a:r>
            <a:r>
              <a:rPr lang="en-GB" sz="2800" u="sng" dirty="0"/>
              <a:t>R. </a:t>
            </a:r>
            <a:r>
              <a:rPr lang="en-GB" sz="2800" u="sng" dirty="0" err="1"/>
              <a:t>Assmann</a:t>
            </a:r>
            <a:endParaRPr lang="en-GB" sz="2800" u="sng" dirty="0"/>
          </a:p>
          <a:p>
            <a:pPr marL="12700" indent="-12700"/>
            <a:r>
              <a:rPr lang="en-GB" sz="2800" dirty="0"/>
              <a:t>Contains European Network for Novel Accelerators (EuroNNAc4) = Sponsor of EAAC</a:t>
            </a:r>
          </a:p>
        </p:txBody>
      </p:sp>
    </p:spTree>
    <p:extLst>
      <p:ext uri="{BB962C8B-B14F-4D97-AF65-F5344CB8AC3E}">
        <p14:creationId xmlns:p14="http://schemas.microsoft.com/office/powerpoint/2010/main" val="186552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WP6 Deliverables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6000" y="6129202"/>
            <a:ext cx="648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A5166-0A8D-9645-A019-47B503AE3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67353"/>
            <a:ext cx="10551666" cy="312329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899DFE2-3DB2-5545-9C9E-2D979313497C}"/>
              </a:ext>
            </a:extLst>
          </p:cNvPr>
          <p:cNvSpPr/>
          <p:nvPr/>
        </p:nvSpPr>
        <p:spPr>
          <a:xfrm>
            <a:off x="838200" y="2204864"/>
            <a:ext cx="10515600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7D188BB-A284-4947-AD2B-4207CE923821}"/>
              </a:ext>
            </a:extLst>
          </p:cNvPr>
          <p:cNvSpPr txBox="1"/>
          <p:nvPr/>
        </p:nvSpPr>
        <p:spPr>
          <a:xfrm>
            <a:off x="8412811" y="728797"/>
            <a:ext cx="2567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November 2024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5604741-CF8E-2040-AE3C-0C220244CB90}"/>
              </a:ext>
            </a:extLst>
          </p:cNvPr>
          <p:cNvCxnSpPr>
            <a:stCxn id="9" idx="2"/>
          </p:cNvCxnSpPr>
          <p:nvPr/>
        </p:nvCxnSpPr>
        <p:spPr>
          <a:xfrm flipH="1">
            <a:off x="8688288" y="1252017"/>
            <a:ext cx="1008112" cy="952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51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F628162-1111-1941-AB1C-90EE6FFCA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17" r="19721" b="10210"/>
          <a:stretch/>
        </p:blipFill>
        <p:spPr>
          <a:xfrm>
            <a:off x="191344" y="0"/>
            <a:ext cx="11546030" cy="68646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0CFB2B-5846-BC41-B233-6C4C0D97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-315416"/>
            <a:ext cx="10515600" cy="1325563"/>
          </a:xfrm>
        </p:spPr>
        <p:txBody>
          <a:bodyPr/>
          <a:lstStyle/>
          <a:p>
            <a:r>
              <a:rPr lang="de-DE" dirty="0"/>
              <a:t>Next Meetings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1A790A-BAD0-3C43-8747-9997EFA5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4535F1-6ED7-AB4E-B5C4-67DCAAEC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AA188AA5-92A9-2D49-8266-A53FC610BEDB}"/>
              </a:ext>
            </a:extLst>
          </p:cNvPr>
          <p:cNvSpPr txBox="1"/>
          <p:nvPr/>
        </p:nvSpPr>
        <p:spPr>
          <a:xfrm>
            <a:off x="719029" y="1322163"/>
            <a:ext cx="107539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T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-EuroNNAc Special Topics Workshop: 18-24 September 2022 </a:t>
            </a:r>
          </a:p>
          <a:p>
            <a:pPr algn="just"/>
            <a:endParaRPr lang="en-IT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just"/>
            <a:r>
              <a:rPr lang="en-GB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</a:t>
            </a:r>
            <a:r>
              <a:rPr lang="en-IT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 will be discussed in the </a:t>
            </a:r>
            <a:r>
              <a:rPr lang="en-GB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EuroNNAc</a:t>
            </a:r>
            <a:r>
              <a:rPr lang="en-GB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Yearly Meeting</a:t>
            </a:r>
            <a:endParaRPr lang="en-IT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just"/>
            <a:r>
              <a:rPr lang="en-IT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It will include the</a:t>
            </a:r>
            <a:r>
              <a:rPr lang="en-IT" sz="2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Simon van der Meer Early Career Award in Novel Accelerators </a:t>
            </a:r>
          </a:p>
          <a:p>
            <a:pPr algn="just"/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and the </a:t>
            </a:r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Poster Prize</a:t>
            </a:r>
          </a:p>
          <a:p>
            <a:pPr algn="just"/>
            <a:endParaRPr lang="en-US" sz="2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just"/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-AAC will take place in 2022 in the US (to be announced) – </a:t>
            </a:r>
          </a:p>
          <a:p>
            <a:pPr algn="just"/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we hope to be able travelling there</a:t>
            </a:r>
          </a:p>
          <a:p>
            <a:pPr algn="just"/>
            <a:endParaRPr lang="en-US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just"/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-EAAC 2023, </a:t>
            </a:r>
            <a:r>
              <a:rPr lang="en-IT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17-23 September 2023</a:t>
            </a:r>
            <a:endParaRPr lang="en-US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just"/>
            <a:endParaRPr lang="en-IT" sz="24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5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8DDBA-1901-5842-8EA6-B86F2936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Agenda </a:t>
            </a:r>
            <a:r>
              <a:rPr lang="de-DE" dirty="0" err="1"/>
              <a:t>EuroNNAc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on </a:t>
            </a:r>
            <a:r>
              <a:rPr lang="de-DE" dirty="0" err="1"/>
              <a:t>Thursday</a:t>
            </a:r>
            <a:r>
              <a:rPr lang="de-DE" dirty="0"/>
              <a:t> SEP 23 (9:00 - 11:30):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F0F0AE-CFD8-3643-9EE7-CEFDA7A1F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920875" indent="-1920875">
              <a:buNone/>
            </a:pPr>
            <a:r>
              <a:rPr lang="de-DE" sz="2400" dirty="0"/>
              <a:t>09:00 - 09:20 	The </a:t>
            </a:r>
            <a:r>
              <a:rPr lang="de-DE" sz="2400" dirty="0" err="1"/>
              <a:t>next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</a:t>
            </a:r>
            <a:r>
              <a:rPr lang="de-DE" sz="2400" dirty="0" err="1"/>
              <a:t>years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EuroNNAC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EAAC: Support </a:t>
            </a:r>
            <a:r>
              <a:rPr lang="de-DE" sz="2400" dirty="0" err="1"/>
              <a:t>from</a:t>
            </a:r>
            <a:r>
              <a:rPr lang="de-DE" sz="2400" dirty="0"/>
              <a:t> I-FAST </a:t>
            </a:r>
            <a:r>
              <a:rPr lang="de-DE" sz="2400" dirty="0" err="1"/>
              <a:t>and</a:t>
            </a:r>
            <a:r>
              <a:rPr lang="de-DE" sz="2400" dirty="0"/>
              <a:t> NPACT (R. Assmann, DESY)</a:t>
            </a:r>
          </a:p>
          <a:p>
            <a:pPr marL="1920875" indent="-1920875">
              <a:buNone/>
            </a:pPr>
            <a:r>
              <a:rPr lang="de-DE" sz="2400" dirty="0"/>
              <a:t>09:20 - 09:40 	</a:t>
            </a:r>
            <a:r>
              <a:rPr lang="de-DE" sz="2400" b="1" dirty="0"/>
              <a:t>LASPLA: A European </a:t>
            </a:r>
            <a:r>
              <a:rPr lang="de-DE" sz="2400" b="1" dirty="0" err="1"/>
              <a:t>roadmap</a:t>
            </a:r>
            <a:r>
              <a:rPr lang="de-DE" sz="2400" b="1" dirty="0"/>
              <a:t> on </a:t>
            </a:r>
            <a:r>
              <a:rPr lang="de-DE" sz="2400" b="1" dirty="0" err="1"/>
              <a:t>lasers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plasma</a:t>
            </a:r>
            <a:r>
              <a:rPr lang="de-DE" sz="2400" b="1" dirty="0"/>
              <a:t> </a:t>
            </a:r>
            <a:r>
              <a:rPr lang="de-DE" sz="2400" b="1" dirty="0" err="1"/>
              <a:t>acceleration</a:t>
            </a:r>
            <a:r>
              <a:rPr lang="de-DE" sz="2400" b="1" dirty="0"/>
              <a:t> (L. </a:t>
            </a:r>
            <a:r>
              <a:rPr lang="de-DE" sz="2400" b="1" dirty="0" err="1"/>
              <a:t>Gizzi</a:t>
            </a:r>
            <a:r>
              <a:rPr lang="de-DE" sz="2400" b="1" dirty="0"/>
              <a:t>, CNR)</a:t>
            </a:r>
          </a:p>
          <a:p>
            <a:pPr marL="1920875" indent="-1920875">
              <a:buNone/>
            </a:pPr>
            <a:r>
              <a:rPr lang="de-DE" sz="2400" dirty="0"/>
              <a:t>09:40 - 09:50 	</a:t>
            </a:r>
            <a:r>
              <a:rPr lang="de-DE" sz="2400" dirty="0" err="1"/>
              <a:t>Specialized</a:t>
            </a:r>
            <a:r>
              <a:rPr lang="de-DE" sz="2400" dirty="0"/>
              <a:t> Elba </a:t>
            </a:r>
            <a:r>
              <a:rPr lang="de-DE" sz="2400" dirty="0" err="1"/>
              <a:t>meeting</a:t>
            </a:r>
            <a:r>
              <a:rPr lang="de-DE" sz="2400" dirty="0"/>
              <a:t> in 2022 (M. </a:t>
            </a:r>
            <a:r>
              <a:rPr lang="de-DE" sz="2400" dirty="0" err="1"/>
              <a:t>Ferrario</a:t>
            </a:r>
            <a:r>
              <a:rPr lang="de-DE" sz="2400" dirty="0"/>
              <a:t>, INFN)</a:t>
            </a:r>
          </a:p>
          <a:p>
            <a:pPr marL="1920875" indent="-1920875">
              <a:buNone/>
            </a:pPr>
            <a:endParaRPr lang="de-DE" sz="200" dirty="0"/>
          </a:p>
          <a:p>
            <a:pPr marL="1920875" indent="-1920875">
              <a:buNone/>
            </a:pPr>
            <a:r>
              <a:rPr lang="de-DE" sz="2400" dirty="0"/>
              <a:t>09:50 - 10:15 	Round-Table, News, Plans</a:t>
            </a:r>
          </a:p>
          <a:p>
            <a:pPr marL="1920875" indent="-1920875">
              <a:buNone/>
            </a:pPr>
            <a:r>
              <a:rPr lang="de-DE" sz="2400" dirty="0"/>
              <a:t>10:15 - 10:30 	Coffee Break</a:t>
            </a:r>
          </a:p>
          <a:p>
            <a:pPr marL="1920875" indent="-1920875">
              <a:buNone/>
            </a:pPr>
            <a:r>
              <a:rPr lang="de-DE" sz="2400" dirty="0"/>
              <a:t>10:30 - 11:30 	Round-Table, News, Plans</a:t>
            </a:r>
          </a:p>
          <a:p>
            <a:pPr marL="1920875" indent="-1920875">
              <a:buNone/>
            </a:pPr>
            <a:r>
              <a:rPr lang="de-DE" sz="2400" dirty="0"/>
              <a:t>11:30 	</a:t>
            </a:r>
            <a:r>
              <a:rPr lang="de-DE" sz="2400" dirty="0" err="1"/>
              <a:t>Adjourn</a:t>
            </a:r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EFDD8D-AE6B-3A4C-B72E-A53E3F5E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1AFF91-6F98-D849-AB06-86A52DEF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89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8DDBA-1901-5842-8EA6-B86F2936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Agenda </a:t>
            </a:r>
            <a:r>
              <a:rPr lang="de-DE" dirty="0" err="1"/>
              <a:t>EuroNNAc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on </a:t>
            </a:r>
            <a:r>
              <a:rPr lang="de-DE" dirty="0" err="1"/>
              <a:t>Thursday</a:t>
            </a:r>
            <a:r>
              <a:rPr lang="de-DE" dirty="0"/>
              <a:t> SEP 23 (9:00 - 11:30):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F0F0AE-CFD8-3643-9EE7-CEFDA7A1F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920875" indent="-1920875">
              <a:buNone/>
            </a:pPr>
            <a:r>
              <a:rPr lang="de-DE" sz="2400" dirty="0"/>
              <a:t>09:00 - 09:20 	The </a:t>
            </a:r>
            <a:r>
              <a:rPr lang="de-DE" sz="2400" dirty="0" err="1"/>
              <a:t>next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</a:t>
            </a:r>
            <a:r>
              <a:rPr lang="de-DE" sz="2400" dirty="0" err="1"/>
              <a:t>years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EuroNNAC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EAAC: Support </a:t>
            </a:r>
            <a:r>
              <a:rPr lang="de-DE" sz="2400" dirty="0" err="1"/>
              <a:t>from</a:t>
            </a:r>
            <a:r>
              <a:rPr lang="de-DE" sz="2400" dirty="0"/>
              <a:t> I-FAST </a:t>
            </a:r>
            <a:r>
              <a:rPr lang="de-DE" sz="2400" dirty="0" err="1"/>
              <a:t>and</a:t>
            </a:r>
            <a:r>
              <a:rPr lang="de-DE" sz="2400" dirty="0"/>
              <a:t> NPACT (R. Assmann, DESY)</a:t>
            </a:r>
          </a:p>
          <a:p>
            <a:pPr marL="1920875" indent="-1920875">
              <a:buNone/>
            </a:pPr>
            <a:r>
              <a:rPr lang="de-DE" sz="2400" dirty="0"/>
              <a:t>09:20 - 09:40 	LASPLA: A European </a:t>
            </a:r>
            <a:r>
              <a:rPr lang="de-DE" sz="2400" dirty="0" err="1"/>
              <a:t>roadmap</a:t>
            </a:r>
            <a:r>
              <a:rPr lang="de-DE" sz="2400" dirty="0"/>
              <a:t> on </a:t>
            </a:r>
            <a:r>
              <a:rPr lang="de-DE" sz="2400" dirty="0" err="1"/>
              <a:t>lasers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plasma</a:t>
            </a:r>
            <a:r>
              <a:rPr lang="de-DE" sz="2400" dirty="0"/>
              <a:t> </a:t>
            </a:r>
            <a:r>
              <a:rPr lang="de-DE" sz="2400" dirty="0" err="1"/>
              <a:t>acceleration</a:t>
            </a:r>
            <a:r>
              <a:rPr lang="de-DE" sz="2400" dirty="0"/>
              <a:t> (L. </a:t>
            </a:r>
            <a:r>
              <a:rPr lang="de-DE" sz="2400" dirty="0" err="1"/>
              <a:t>Gizzi</a:t>
            </a:r>
            <a:r>
              <a:rPr lang="de-DE" sz="2400" dirty="0"/>
              <a:t>, CNR)</a:t>
            </a:r>
          </a:p>
          <a:p>
            <a:pPr marL="1920875" indent="-1920875">
              <a:buNone/>
            </a:pPr>
            <a:r>
              <a:rPr lang="de-DE" sz="2400" dirty="0"/>
              <a:t>09:40 - 09:50 	</a:t>
            </a:r>
            <a:r>
              <a:rPr lang="de-DE" sz="2400" b="1" dirty="0" err="1"/>
              <a:t>Specialized</a:t>
            </a:r>
            <a:r>
              <a:rPr lang="de-DE" sz="2400" b="1" dirty="0"/>
              <a:t> Elba </a:t>
            </a:r>
            <a:r>
              <a:rPr lang="de-DE" sz="2400" b="1" dirty="0" err="1"/>
              <a:t>meeting</a:t>
            </a:r>
            <a:r>
              <a:rPr lang="de-DE" sz="2400" b="1" dirty="0"/>
              <a:t> in 2022 (M. </a:t>
            </a:r>
            <a:r>
              <a:rPr lang="de-DE" sz="2400" b="1" dirty="0" err="1"/>
              <a:t>Ferrario</a:t>
            </a:r>
            <a:r>
              <a:rPr lang="de-DE" sz="2400" b="1" dirty="0"/>
              <a:t>, INFN)</a:t>
            </a:r>
          </a:p>
          <a:p>
            <a:pPr marL="1920875" indent="-1920875">
              <a:buNone/>
            </a:pPr>
            <a:endParaRPr lang="de-DE" sz="200" dirty="0"/>
          </a:p>
          <a:p>
            <a:pPr marL="1920875" indent="-1920875">
              <a:buNone/>
            </a:pPr>
            <a:r>
              <a:rPr lang="de-DE" sz="2400" dirty="0"/>
              <a:t>09:50 - 10:15 	Round-Table, News, Plans</a:t>
            </a:r>
          </a:p>
          <a:p>
            <a:pPr marL="1920875" indent="-1920875">
              <a:buNone/>
            </a:pPr>
            <a:r>
              <a:rPr lang="de-DE" sz="2400" dirty="0"/>
              <a:t>10:15 - 10:30 	Coffee Break</a:t>
            </a:r>
          </a:p>
          <a:p>
            <a:pPr marL="1920875" indent="-1920875">
              <a:buNone/>
            </a:pPr>
            <a:r>
              <a:rPr lang="de-DE" sz="2400" dirty="0"/>
              <a:t>10:30 - 11:30 	Round-Table, News, Plans</a:t>
            </a:r>
          </a:p>
          <a:p>
            <a:pPr marL="1920875" indent="-1920875">
              <a:buNone/>
            </a:pPr>
            <a:r>
              <a:rPr lang="de-DE" sz="2400" dirty="0"/>
              <a:t>11:30 	</a:t>
            </a:r>
            <a:r>
              <a:rPr lang="de-DE" sz="2400" dirty="0" err="1"/>
              <a:t>Adjourn</a:t>
            </a:r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EFDD8D-AE6B-3A4C-B72E-A53E3F5E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1AFF91-6F98-D849-AB06-86A52DEF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7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0EFB3-3587-2A49-A1EC-9607FF52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EuroNNAc</a:t>
            </a:r>
            <a:r>
              <a:rPr lang="de-DE" dirty="0"/>
              <a:t> Special Topics Workshop: 18-24 September 2022 in Elba, </a:t>
            </a:r>
            <a:r>
              <a:rPr lang="de-DE" dirty="0" err="1"/>
              <a:t>Italy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60EE54-F900-0449-BBB2-1EEB5E855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err="1"/>
              <a:t>Prepare</a:t>
            </a:r>
            <a:r>
              <a:rPr lang="de-DE" dirty="0"/>
              <a:t> </a:t>
            </a:r>
            <a:r>
              <a:rPr lang="de-DE" b="1" dirty="0" err="1"/>
              <a:t>milestone</a:t>
            </a:r>
            <a:r>
              <a:rPr lang="de-DE" b="1" dirty="0"/>
              <a:t> </a:t>
            </a:r>
            <a:r>
              <a:rPr lang="de-DE" b="1" dirty="0" err="1"/>
              <a:t>report</a:t>
            </a:r>
            <a:r>
              <a:rPr lang="de-DE" b="1" dirty="0"/>
              <a:t> MS21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</a:t>
            </a:r>
            <a:r>
              <a:rPr lang="de-DE" b="1" dirty="0" err="1"/>
              <a:t>delivered</a:t>
            </a:r>
            <a:r>
              <a:rPr lang="de-DE" b="1" dirty="0"/>
              <a:t> in May 2023</a:t>
            </a:r>
            <a:r>
              <a:rPr lang="de-DE" dirty="0"/>
              <a:t>: </a:t>
            </a:r>
          </a:p>
          <a:p>
            <a:pPr lvl="1"/>
            <a:r>
              <a:rPr lang="de-DE" dirty="0"/>
              <a:t>Report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novel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</a:t>
            </a:r>
            <a:r>
              <a:rPr lang="de-DE" dirty="0" err="1"/>
              <a:t>landscape</a:t>
            </a:r>
            <a:r>
              <a:rPr lang="de-DE" dirty="0"/>
              <a:t> in Europe, </a:t>
            </a:r>
            <a:r>
              <a:rPr lang="de-DE" dirty="0" err="1"/>
              <a:t>facilities</a:t>
            </a:r>
            <a:r>
              <a:rPr lang="de-DE" dirty="0"/>
              <a:t>,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capabilities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2020’s.</a:t>
            </a:r>
          </a:p>
          <a:p>
            <a:r>
              <a:rPr lang="de-DE" dirty="0"/>
              <a:t>Topics </a:t>
            </a:r>
            <a:r>
              <a:rPr lang="de-DE" dirty="0" err="1"/>
              <a:t>EuroNNAc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workshop</a:t>
            </a:r>
            <a:r>
              <a:rPr lang="de-DE" dirty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Facilities</a:t>
            </a:r>
            <a:r>
              <a:rPr lang="de-DE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Projects.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Capabilities</a:t>
            </a:r>
            <a:r>
              <a:rPr lang="de-DE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High Gradient RF </a:t>
            </a:r>
            <a:r>
              <a:rPr lang="de-DE" dirty="0" err="1"/>
              <a:t>Acc</a:t>
            </a:r>
            <a:r>
              <a:rPr lang="de-DE" dirty="0"/>
              <a:t>. in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;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Plasma </a:t>
            </a:r>
            <a:r>
              <a:rPr lang="de-DE" dirty="0" err="1"/>
              <a:t>Acc</a:t>
            </a:r>
            <a:r>
              <a:rPr lang="de-DE" dirty="0"/>
              <a:t>.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HEP;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Defining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Exploiting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Potential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Dielectric</a:t>
            </a:r>
            <a:r>
              <a:rPr lang="de-DE" dirty="0"/>
              <a:t> </a:t>
            </a:r>
            <a:r>
              <a:rPr lang="de-DE" dirty="0" err="1"/>
              <a:t>Acc</a:t>
            </a:r>
            <a:r>
              <a:rPr lang="de-DE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C7DA12-4339-4E44-8F69-D009BCD8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6FCFBB-40E6-A74F-843F-80F92F53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9D4FA60F-7D52-9C43-8B8A-E5D4CB41C96F}"/>
              </a:ext>
            </a:extLst>
          </p:cNvPr>
          <p:cNvSpPr/>
          <p:nvPr/>
        </p:nvSpPr>
        <p:spPr>
          <a:xfrm>
            <a:off x="8400256" y="3645024"/>
            <a:ext cx="504056" cy="2304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2D3BF8-8389-A549-8747-BF3C33A0B7AA}"/>
              </a:ext>
            </a:extLst>
          </p:cNvPr>
          <p:cNvSpPr txBox="1"/>
          <p:nvPr/>
        </p:nvSpPr>
        <p:spPr>
          <a:xfrm>
            <a:off x="9111480" y="3263493"/>
            <a:ext cx="2601144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/>
              <a:t>5 </a:t>
            </a:r>
            <a:r>
              <a:rPr lang="de-DE" sz="2000" dirty="0" err="1"/>
              <a:t>days</a:t>
            </a:r>
            <a:r>
              <a:rPr lang="de-DE" sz="2000" dirty="0"/>
              <a:t> = 10 </a:t>
            </a:r>
            <a:r>
              <a:rPr lang="de-DE" sz="2000" dirty="0" err="1"/>
              <a:t>sessions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6 </a:t>
            </a:r>
            <a:r>
              <a:rPr lang="de-DE" sz="2000" dirty="0" err="1"/>
              <a:t>sessions</a:t>
            </a:r>
            <a:r>
              <a:rPr lang="de-DE" sz="2000" dirty="0"/>
              <a:t> </a:t>
            </a:r>
            <a:r>
              <a:rPr lang="de-DE" sz="2000" dirty="0" err="1"/>
              <a:t>see</a:t>
            </a:r>
            <a:r>
              <a:rPr lang="de-DE" sz="2000" dirty="0"/>
              <a:t> </a:t>
            </a:r>
            <a:r>
              <a:rPr lang="de-DE" sz="2000" dirty="0" err="1"/>
              <a:t>left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ask</a:t>
            </a:r>
            <a:r>
              <a:rPr lang="de-DE" sz="2000" dirty="0"/>
              <a:t> </a:t>
            </a:r>
            <a:r>
              <a:rPr lang="de-DE" sz="2000" dirty="0" err="1"/>
              <a:t>session</a:t>
            </a:r>
            <a:r>
              <a:rPr lang="de-DE" sz="2000" dirty="0"/>
              <a:t> </a:t>
            </a:r>
            <a:r>
              <a:rPr lang="de-DE" sz="2000" dirty="0" err="1"/>
              <a:t>coordinators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draft</a:t>
            </a:r>
            <a:r>
              <a:rPr lang="de-DE" sz="2000" dirty="0"/>
              <a:t> </a:t>
            </a:r>
            <a:r>
              <a:rPr lang="de-DE" sz="2000" dirty="0" err="1"/>
              <a:t>report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presentations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1 </a:t>
            </a:r>
            <a:r>
              <a:rPr lang="de-DE" sz="2000" dirty="0" err="1"/>
              <a:t>session</a:t>
            </a:r>
            <a:r>
              <a:rPr lang="de-DE" sz="2000" dirty="0"/>
              <a:t> </a:t>
            </a:r>
            <a:r>
              <a:rPr lang="de-DE" sz="2000" dirty="0" err="1"/>
              <a:t>opening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1 </a:t>
            </a:r>
            <a:r>
              <a:rPr lang="de-DE" sz="2000" dirty="0" err="1"/>
              <a:t>session</a:t>
            </a:r>
            <a:r>
              <a:rPr lang="de-DE" sz="2000" dirty="0"/>
              <a:t> </a:t>
            </a:r>
            <a:r>
              <a:rPr lang="de-DE" sz="2000" dirty="0" err="1"/>
              <a:t>summaries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2 </a:t>
            </a:r>
            <a:r>
              <a:rPr lang="de-DE" sz="2000" dirty="0" err="1"/>
              <a:t>poster</a:t>
            </a:r>
            <a:r>
              <a:rPr lang="de-DE" sz="2000" dirty="0"/>
              <a:t> </a:t>
            </a:r>
            <a:r>
              <a:rPr lang="de-DE" sz="2000" dirty="0" err="1"/>
              <a:t>sessions</a:t>
            </a:r>
            <a:endParaRPr lang="de-DE" sz="2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DEE081-96E6-EA42-ACF1-CCFB4867FD68}"/>
              </a:ext>
            </a:extLst>
          </p:cNvPr>
          <p:cNvSpPr txBox="1"/>
          <p:nvPr/>
        </p:nvSpPr>
        <p:spPr>
          <a:xfrm>
            <a:off x="9079804" y="2823319"/>
            <a:ext cx="2342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err="1"/>
              <a:t>Possible</a:t>
            </a:r>
            <a:r>
              <a:rPr lang="de-DE" sz="2400" i="1" dirty="0"/>
              <a:t> </a:t>
            </a:r>
            <a:r>
              <a:rPr lang="de-DE" sz="2400" i="1" dirty="0" err="1"/>
              <a:t>program</a:t>
            </a:r>
            <a:endParaRPr lang="de-DE" sz="2400" i="1" dirty="0"/>
          </a:p>
        </p:txBody>
      </p:sp>
    </p:spTree>
    <p:extLst>
      <p:ext uri="{BB962C8B-B14F-4D97-AF65-F5344CB8AC3E}">
        <p14:creationId xmlns:p14="http://schemas.microsoft.com/office/powerpoint/2010/main" val="408729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0EFB3-3587-2A49-A1EC-9607FF52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EuroNNAc</a:t>
            </a:r>
            <a:r>
              <a:rPr lang="de-DE" dirty="0"/>
              <a:t> Special Topics Workshop: 18-24 September 2022 in Elba, </a:t>
            </a:r>
            <a:r>
              <a:rPr lang="de-DE" dirty="0" err="1"/>
              <a:t>Italy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60EE54-F900-0449-BBB2-1EEB5E855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err="1"/>
              <a:t>Prepare</a:t>
            </a:r>
            <a:r>
              <a:rPr lang="de-DE" dirty="0"/>
              <a:t> </a:t>
            </a:r>
            <a:r>
              <a:rPr lang="de-DE" b="1" dirty="0" err="1"/>
              <a:t>milestone</a:t>
            </a:r>
            <a:r>
              <a:rPr lang="de-DE" b="1" dirty="0"/>
              <a:t> </a:t>
            </a:r>
            <a:r>
              <a:rPr lang="de-DE" b="1" dirty="0" err="1"/>
              <a:t>report</a:t>
            </a:r>
            <a:r>
              <a:rPr lang="de-DE" b="1" dirty="0"/>
              <a:t> MS21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</a:t>
            </a:r>
            <a:r>
              <a:rPr lang="de-DE" b="1" dirty="0" err="1"/>
              <a:t>delivered</a:t>
            </a:r>
            <a:r>
              <a:rPr lang="de-DE" b="1" dirty="0"/>
              <a:t> in May 2023</a:t>
            </a:r>
            <a:r>
              <a:rPr lang="de-DE" dirty="0"/>
              <a:t>: </a:t>
            </a:r>
          </a:p>
          <a:p>
            <a:pPr lvl="1"/>
            <a:r>
              <a:rPr lang="de-DE" dirty="0"/>
              <a:t>Report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novel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</a:t>
            </a:r>
            <a:r>
              <a:rPr lang="de-DE" dirty="0" err="1"/>
              <a:t>landscape</a:t>
            </a:r>
            <a:r>
              <a:rPr lang="de-DE" dirty="0"/>
              <a:t> in Europe, </a:t>
            </a:r>
            <a:r>
              <a:rPr lang="de-DE" dirty="0" err="1"/>
              <a:t>facilities</a:t>
            </a:r>
            <a:r>
              <a:rPr lang="de-DE" dirty="0"/>
              <a:t>,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capabilities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2020’s.</a:t>
            </a:r>
          </a:p>
          <a:p>
            <a:r>
              <a:rPr lang="de-DE" dirty="0"/>
              <a:t>Topics </a:t>
            </a:r>
            <a:r>
              <a:rPr lang="de-DE" dirty="0" err="1"/>
              <a:t>EuroNNAc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workshop</a:t>
            </a:r>
            <a:r>
              <a:rPr lang="de-DE" dirty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Facilities</a:t>
            </a:r>
            <a:r>
              <a:rPr lang="de-DE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Projects.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Capabilities</a:t>
            </a:r>
            <a:r>
              <a:rPr lang="de-DE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High Gradient RF </a:t>
            </a:r>
            <a:r>
              <a:rPr lang="de-DE" dirty="0" err="1"/>
              <a:t>Acc</a:t>
            </a:r>
            <a:r>
              <a:rPr lang="de-DE" dirty="0"/>
              <a:t>. in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;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Plasma </a:t>
            </a:r>
            <a:r>
              <a:rPr lang="de-DE" dirty="0" err="1"/>
              <a:t>Acc</a:t>
            </a:r>
            <a:r>
              <a:rPr lang="de-DE" dirty="0"/>
              <a:t>.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HEP;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Defining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Exploiting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Potential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Dielectric</a:t>
            </a:r>
            <a:r>
              <a:rPr lang="de-DE" dirty="0"/>
              <a:t> </a:t>
            </a:r>
            <a:r>
              <a:rPr lang="de-DE" dirty="0" err="1"/>
              <a:t>Acc</a:t>
            </a:r>
            <a:r>
              <a:rPr lang="de-DE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C7DA12-4339-4E44-8F69-D009BCD8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6FCFBB-40E6-A74F-843F-80F92F53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9D4FA60F-7D52-9C43-8B8A-E5D4CB41C96F}"/>
              </a:ext>
            </a:extLst>
          </p:cNvPr>
          <p:cNvSpPr/>
          <p:nvPr/>
        </p:nvSpPr>
        <p:spPr>
          <a:xfrm>
            <a:off x="8400256" y="3645024"/>
            <a:ext cx="504056" cy="2304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2D3BF8-8389-A549-8747-BF3C33A0B7AA}"/>
              </a:ext>
            </a:extLst>
          </p:cNvPr>
          <p:cNvSpPr txBox="1"/>
          <p:nvPr/>
        </p:nvSpPr>
        <p:spPr>
          <a:xfrm>
            <a:off x="9111480" y="3263493"/>
            <a:ext cx="2601144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/>
              <a:t>5 </a:t>
            </a:r>
            <a:r>
              <a:rPr lang="de-DE" sz="2000" dirty="0" err="1"/>
              <a:t>days</a:t>
            </a:r>
            <a:r>
              <a:rPr lang="de-DE" sz="2000" dirty="0"/>
              <a:t> = 10 </a:t>
            </a:r>
            <a:r>
              <a:rPr lang="de-DE" sz="2000" dirty="0" err="1"/>
              <a:t>sessions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6 </a:t>
            </a:r>
            <a:r>
              <a:rPr lang="de-DE" sz="2000" dirty="0" err="1"/>
              <a:t>sessions</a:t>
            </a:r>
            <a:r>
              <a:rPr lang="de-DE" sz="2000" dirty="0"/>
              <a:t> </a:t>
            </a:r>
            <a:r>
              <a:rPr lang="de-DE" sz="2000" dirty="0" err="1"/>
              <a:t>see</a:t>
            </a:r>
            <a:r>
              <a:rPr lang="de-DE" sz="2000" dirty="0"/>
              <a:t> </a:t>
            </a:r>
            <a:r>
              <a:rPr lang="de-DE" sz="2000" dirty="0" err="1"/>
              <a:t>left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ask</a:t>
            </a:r>
            <a:r>
              <a:rPr lang="de-DE" sz="2000" dirty="0"/>
              <a:t> </a:t>
            </a:r>
            <a:r>
              <a:rPr lang="de-DE" sz="2000" dirty="0" err="1"/>
              <a:t>session</a:t>
            </a:r>
            <a:r>
              <a:rPr lang="de-DE" sz="2000" dirty="0"/>
              <a:t> </a:t>
            </a:r>
            <a:r>
              <a:rPr lang="de-DE" sz="2000" dirty="0" err="1"/>
              <a:t>coordinators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draft</a:t>
            </a:r>
            <a:r>
              <a:rPr lang="de-DE" sz="2000" dirty="0"/>
              <a:t> </a:t>
            </a:r>
            <a:r>
              <a:rPr lang="de-DE" sz="2000" dirty="0" err="1"/>
              <a:t>report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presentations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1 </a:t>
            </a:r>
            <a:r>
              <a:rPr lang="de-DE" sz="2000" dirty="0" err="1"/>
              <a:t>session</a:t>
            </a:r>
            <a:r>
              <a:rPr lang="de-DE" sz="2000" dirty="0"/>
              <a:t> </a:t>
            </a:r>
            <a:r>
              <a:rPr lang="de-DE" sz="2000" dirty="0" err="1"/>
              <a:t>opening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1 </a:t>
            </a:r>
            <a:r>
              <a:rPr lang="de-DE" sz="2000" dirty="0" err="1"/>
              <a:t>session</a:t>
            </a:r>
            <a:r>
              <a:rPr lang="de-DE" sz="2000" dirty="0"/>
              <a:t> </a:t>
            </a:r>
            <a:r>
              <a:rPr lang="de-DE" sz="2000" dirty="0" err="1"/>
              <a:t>summaries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2 </a:t>
            </a:r>
            <a:r>
              <a:rPr lang="de-DE" sz="2000" dirty="0" err="1"/>
              <a:t>poster</a:t>
            </a:r>
            <a:r>
              <a:rPr lang="de-DE" sz="2000" dirty="0"/>
              <a:t> </a:t>
            </a:r>
            <a:r>
              <a:rPr lang="de-DE" sz="2000" dirty="0" err="1"/>
              <a:t>sessions</a:t>
            </a:r>
            <a:endParaRPr lang="de-DE" sz="2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DEE081-96E6-EA42-ACF1-CCFB4867FD68}"/>
              </a:ext>
            </a:extLst>
          </p:cNvPr>
          <p:cNvSpPr txBox="1"/>
          <p:nvPr/>
        </p:nvSpPr>
        <p:spPr>
          <a:xfrm>
            <a:off x="9079804" y="2823319"/>
            <a:ext cx="2342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err="1"/>
              <a:t>Possible</a:t>
            </a:r>
            <a:r>
              <a:rPr lang="de-DE" sz="2400" i="1" dirty="0"/>
              <a:t> </a:t>
            </a:r>
            <a:r>
              <a:rPr lang="de-DE" sz="2400" i="1" dirty="0" err="1"/>
              <a:t>program</a:t>
            </a:r>
            <a:endParaRPr lang="de-DE" sz="2400" i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04F10C7-F891-1247-AF8B-05478EA5A066}"/>
              </a:ext>
            </a:extLst>
          </p:cNvPr>
          <p:cNvSpPr txBox="1"/>
          <p:nvPr/>
        </p:nvSpPr>
        <p:spPr>
          <a:xfrm rot="21128930">
            <a:off x="1121449" y="3886546"/>
            <a:ext cx="714939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4800" dirty="0" err="1"/>
              <a:t>Collecting</a:t>
            </a:r>
            <a:r>
              <a:rPr lang="de-DE" sz="4800" dirty="0"/>
              <a:t> </a:t>
            </a:r>
            <a:r>
              <a:rPr lang="de-DE" sz="4800" dirty="0" err="1"/>
              <a:t>other</a:t>
            </a:r>
            <a:r>
              <a:rPr lang="de-DE" sz="4800" dirty="0"/>
              <a:t> </a:t>
            </a:r>
            <a:r>
              <a:rPr lang="de-DE" sz="4800" dirty="0" err="1"/>
              <a:t>proposals</a:t>
            </a:r>
            <a:r>
              <a:rPr lang="de-DE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1051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0EFB3-3587-2A49-A1EC-9607FF52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6th EAAC: 17-23 September 2023 in Elba, </a:t>
            </a:r>
            <a:r>
              <a:rPr lang="de-DE" dirty="0" err="1"/>
              <a:t>Italy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60EE54-F900-0449-BBB2-1EEB5E855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EAAC </a:t>
            </a:r>
            <a:r>
              <a:rPr lang="de-DE" dirty="0" err="1"/>
              <a:t>with</a:t>
            </a:r>
            <a:r>
              <a:rPr lang="de-DE" dirty="0"/>
              <a:t> traditional </a:t>
            </a:r>
            <a:r>
              <a:rPr lang="de-DE" dirty="0" err="1"/>
              <a:t>setup</a:t>
            </a:r>
            <a:r>
              <a:rPr lang="de-DE" dirty="0"/>
              <a:t>: </a:t>
            </a:r>
            <a:r>
              <a:rPr lang="de-DE" dirty="0" err="1"/>
              <a:t>plenary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parallel </a:t>
            </a:r>
            <a:r>
              <a:rPr lang="de-DE" dirty="0" err="1"/>
              <a:t>sessions</a:t>
            </a:r>
            <a:r>
              <a:rPr lang="de-DE" dirty="0"/>
              <a:t>, </a:t>
            </a:r>
            <a:r>
              <a:rPr lang="de-DE" dirty="0" err="1"/>
              <a:t>covering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scope</a:t>
            </a:r>
            <a:endParaRPr lang="de-DE" dirty="0"/>
          </a:p>
          <a:p>
            <a:r>
              <a:rPr lang="de-DE" dirty="0" err="1"/>
              <a:t>Proceedings</a:t>
            </a:r>
            <a:r>
              <a:rPr lang="de-DE" dirty="0"/>
              <a:t> in </a:t>
            </a:r>
            <a:r>
              <a:rPr lang="de-DE" dirty="0" err="1"/>
              <a:t>journal</a:t>
            </a:r>
            <a:r>
              <a:rPr lang="de-DE" dirty="0"/>
              <a:t> after </a:t>
            </a:r>
            <a:r>
              <a:rPr lang="de-DE" dirty="0" err="1"/>
              <a:t>peer</a:t>
            </a:r>
            <a:r>
              <a:rPr lang="de-DE" dirty="0"/>
              <a:t> </a:t>
            </a:r>
            <a:r>
              <a:rPr lang="de-DE" dirty="0" err="1"/>
              <a:t>review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C7DA12-4339-4E44-8F69-D009BCD8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6FCFBB-40E6-A74F-843F-80F92F53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4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8DDBA-1901-5842-8EA6-B86F2936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Agenda </a:t>
            </a:r>
            <a:r>
              <a:rPr lang="de-DE" dirty="0" err="1"/>
              <a:t>EuroNNAc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on </a:t>
            </a:r>
            <a:r>
              <a:rPr lang="de-DE" dirty="0" err="1"/>
              <a:t>Thursday</a:t>
            </a:r>
            <a:r>
              <a:rPr lang="de-DE" dirty="0"/>
              <a:t> SEP 23 (9:00 - 11:30):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F0F0AE-CFD8-3643-9EE7-CEFDA7A1F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920875" indent="-1920875">
              <a:buNone/>
            </a:pPr>
            <a:r>
              <a:rPr lang="de-DE" sz="2400" dirty="0"/>
              <a:t>09:00 - 09:20 	The </a:t>
            </a:r>
            <a:r>
              <a:rPr lang="de-DE" sz="2400" dirty="0" err="1"/>
              <a:t>next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</a:t>
            </a:r>
            <a:r>
              <a:rPr lang="de-DE" sz="2400" dirty="0" err="1"/>
              <a:t>years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EuroNNAC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EAAC: Support </a:t>
            </a:r>
            <a:r>
              <a:rPr lang="de-DE" sz="2400" dirty="0" err="1"/>
              <a:t>from</a:t>
            </a:r>
            <a:r>
              <a:rPr lang="de-DE" sz="2400" dirty="0"/>
              <a:t> I-FAST </a:t>
            </a:r>
            <a:r>
              <a:rPr lang="de-DE" sz="2400" dirty="0" err="1"/>
              <a:t>and</a:t>
            </a:r>
            <a:r>
              <a:rPr lang="de-DE" sz="2400" dirty="0"/>
              <a:t> NPACT (R. Assmann, DESY)</a:t>
            </a:r>
          </a:p>
          <a:p>
            <a:pPr marL="1920875" indent="-1920875">
              <a:buNone/>
            </a:pPr>
            <a:r>
              <a:rPr lang="de-DE" sz="2400" dirty="0"/>
              <a:t>09:20 - 09:40 	LASPLA: A European </a:t>
            </a:r>
            <a:r>
              <a:rPr lang="de-DE" sz="2400" dirty="0" err="1"/>
              <a:t>roadmap</a:t>
            </a:r>
            <a:r>
              <a:rPr lang="de-DE" sz="2400" dirty="0"/>
              <a:t> on </a:t>
            </a:r>
            <a:r>
              <a:rPr lang="de-DE" sz="2400" dirty="0" err="1"/>
              <a:t>lasers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plasma</a:t>
            </a:r>
            <a:r>
              <a:rPr lang="de-DE" sz="2400" dirty="0"/>
              <a:t> </a:t>
            </a:r>
            <a:r>
              <a:rPr lang="de-DE" sz="2400" dirty="0" err="1"/>
              <a:t>acceleration</a:t>
            </a:r>
            <a:r>
              <a:rPr lang="de-DE" sz="2400" dirty="0"/>
              <a:t> (L. </a:t>
            </a:r>
            <a:r>
              <a:rPr lang="de-DE" sz="2400" dirty="0" err="1"/>
              <a:t>Gizzi</a:t>
            </a:r>
            <a:r>
              <a:rPr lang="de-DE" sz="2400" dirty="0"/>
              <a:t>, CNR)</a:t>
            </a:r>
          </a:p>
          <a:p>
            <a:pPr marL="1920875" indent="-1920875">
              <a:buNone/>
            </a:pPr>
            <a:r>
              <a:rPr lang="de-DE" sz="2400" dirty="0"/>
              <a:t>09:40 - 09:50 	</a:t>
            </a:r>
            <a:r>
              <a:rPr lang="de-DE" sz="2400" dirty="0" err="1"/>
              <a:t>Specialized</a:t>
            </a:r>
            <a:r>
              <a:rPr lang="de-DE" sz="2400" dirty="0"/>
              <a:t> Elba </a:t>
            </a:r>
            <a:r>
              <a:rPr lang="de-DE" sz="2400" dirty="0" err="1"/>
              <a:t>meeting</a:t>
            </a:r>
            <a:r>
              <a:rPr lang="de-DE" sz="2400" dirty="0"/>
              <a:t> in 2022 (M. </a:t>
            </a:r>
            <a:r>
              <a:rPr lang="de-DE" sz="2400" dirty="0" err="1"/>
              <a:t>Ferrario</a:t>
            </a:r>
            <a:r>
              <a:rPr lang="de-DE" sz="2400" dirty="0"/>
              <a:t>, INFN)</a:t>
            </a:r>
          </a:p>
          <a:p>
            <a:pPr marL="1920875" indent="-1920875">
              <a:buNone/>
            </a:pPr>
            <a:endParaRPr lang="de-DE" sz="200" dirty="0"/>
          </a:p>
          <a:p>
            <a:pPr marL="1920875" indent="-1920875">
              <a:buNone/>
            </a:pPr>
            <a:r>
              <a:rPr lang="de-DE" sz="2400" dirty="0"/>
              <a:t>09:50 - 10:15 	</a:t>
            </a:r>
            <a:r>
              <a:rPr lang="de-DE" sz="2400" b="1" dirty="0"/>
              <a:t>Round-Table, News, Plans</a:t>
            </a:r>
          </a:p>
          <a:p>
            <a:pPr marL="1920875" indent="-1920875">
              <a:buNone/>
            </a:pPr>
            <a:r>
              <a:rPr lang="de-DE" sz="2400" dirty="0"/>
              <a:t>10:15 - 10:30 	Coffee Break</a:t>
            </a:r>
          </a:p>
          <a:p>
            <a:pPr marL="1920875" indent="-1920875">
              <a:buNone/>
            </a:pPr>
            <a:r>
              <a:rPr lang="de-DE" sz="2400" dirty="0"/>
              <a:t>10:30 - 11:30 	Round-Table, News, Plans</a:t>
            </a:r>
          </a:p>
          <a:p>
            <a:pPr marL="1920875" indent="-1920875">
              <a:buNone/>
            </a:pPr>
            <a:r>
              <a:rPr lang="de-DE" sz="2400" dirty="0"/>
              <a:t>11:30 	</a:t>
            </a:r>
            <a:r>
              <a:rPr lang="de-DE" sz="2400" dirty="0" err="1"/>
              <a:t>Adjourn</a:t>
            </a:r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EFDD8D-AE6B-3A4C-B72E-A53E3F5E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1AFF91-6F98-D849-AB06-86A52DEF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1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0EFB3-3587-2A49-A1EC-9607FF52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AOB?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C7DA12-4339-4E44-8F69-D009BCD8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6FCFBB-40E6-A74F-843F-80F92F53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4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2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8DDBA-1901-5842-8EA6-B86F2936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Agenda </a:t>
            </a:r>
            <a:r>
              <a:rPr lang="de-DE" dirty="0" err="1"/>
              <a:t>EuroNNAc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on </a:t>
            </a:r>
            <a:r>
              <a:rPr lang="de-DE" dirty="0" err="1"/>
              <a:t>Thursday</a:t>
            </a:r>
            <a:r>
              <a:rPr lang="de-DE" dirty="0"/>
              <a:t> SEP 23 (9:00 - 11:30):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F0F0AE-CFD8-3643-9EE7-CEFDA7A1F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920875" indent="-1920875">
              <a:buNone/>
            </a:pPr>
            <a:r>
              <a:rPr lang="de-DE" sz="2400" dirty="0"/>
              <a:t>09:00 - 09:20 	The </a:t>
            </a:r>
            <a:r>
              <a:rPr lang="de-DE" sz="2400" dirty="0" err="1"/>
              <a:t>next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</a:t>
            </a:r>
            <a:r>
              <a:rPr lang="de-DE" sz="2400" dirty="0" err="1"/>
              <a:t>years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EuroNNAC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EAAC: Support </a:t>
            </a:r>
            <a:r>
              <a:rPr lang="de-DE" sz="2400" dirty="0" err="1"/>
              <a:t>from</a:t>
            </a:r>
            <a:r>
              <a:rPr lang="de-DE" sz="2400" dirty="0"/>
              <a:t> I-FAST </a:t>
            </a:r>
            <a:r>
              <a:rPr lang="de-DE" sz="2400" dirty="0" err="1"/>
              <a:t>and</a:t>
            </a:r>
            <a:r>
              <a:rPr lang="de-DE" sz="2400" dirty="0"/>
              <a:t> NPACT (R. Assmann, DESY)</a:t>
            </a:r>
          </a:p>
          <a:p>
            <a:pPr marL="1920875" indent="-1920875">
              <a:buNone/>
            </a:pPr>
            <a:r>
              <a:rPr lang="de-DE" sz="2400" dirty="0"/>
              <a:t>09:20 - 09:40 	LASPLA: A European </a:t>
            </a:r>
            <a:r>
              <a:rPr lang="de-DE" sz="2400" dirty="0" err="1"/>
              <a:t>roadmap</a:t>
            </a:r>
            <a:r>
              <a:rPr lang="de-DE" sz="2400" dirty="0"/>
              <a:t> on </a:t>
            </a:r>
            <a:r>
              <a:rPr lang="de-DE" sz="2400" dirty="0" err="1"/>
              <a:t>lasers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plasma</a:t>
            </a:r>
            <a:r>
              <a:rPr lang="de-DE" sz="2400" dirty="0"/>
              <a:t> </a:t>
            </a:r>
            <a:r>
              <a:rPr lang="de-DE" sz="2400" dirty="0" err="1"/>
              <a:t>acceleration</a:t>
            </a:r>
            <a:r>
              <a:rPr lang="de-DE" sz="2400" dirty="0"/>
              <a:t> (L. </a:t>
            </a:r>
            <a:r>
              <a:rPr lang="de-DE" sz="2400" dirty="0" err="1"/>
              <a:t>Gizzi</a:t>
            </a:r>
            <a:r>
              <a:rPr lang="de-DE" sz="2400" dirty="0"/>
              <a:t>, CNR)</a:t>
            </a:r>
          </a:p>
          <a:p>
            <a:pPr marL="1920875" indent="-1920875">
              <a:buNone/>
            </a:pPr>
            <a:r>
              <a:rPr lang="de-DE" sz="2400" dirty="0"/>
              <a:t>09:40 - 09:50 	</a:t>
            </a:r>
            <a:r>
              <a:rPr lang="de-DE" sz="2400" dirty="0" err="1"/>
              <a:t>Specialized</a:t>
            </a:r>
            <a:r>
              <a:rPr lang="de-DE" sz="2400" dirty="0"/>
              <a:t> Elba </a:t>
            </a:r>
            <a:r>
              <a:rPr lang="de-DE" sz="2400" dirty="0" err="1"/>
              <a:t>meeting</a:t>
            </a:r>
            <a:r>
              <a:rPr lang="de-DE" sz="2400" dirty="0"/>
              <a:t> in 2022 (M. </a:t>
            </a:r>
            <a:r>
              <a:rPr lang="de-DE" sz="2400" dirty="0" err="1"/>
              <a:t>Ferrario</a:t>
            </a:r>
            <a:r>
              <a:rPr lang="de-DE" sz="2400" dirty="0"/>
              <a:t>, INFN)</a:t>
            </a:r>
          </a:p>
          <a:p>
            <a:pPr marL="1920875" indent="-1920875">
              <a:buNone/>
            </a:pPr>
            <a:endParaRPr lang="de-DE" sz="200" dirty="0"/>
          </a:p>
          <a:p>
            <a:pPr marL="1920875" indent="-1920875">
              <a:buNone/>
            </a:pPr>
            <a:r>
              <a:rPr lang="de-DE" sz="2400" dirty="0"/>
              <a:t>09:50 - 10:15 	Round-Table, News, Plans</a:t>
            </a:r>
          </a:p>
          <a:p>
            <a:pPr marL="1920875" indent="-1920875">
              <a:buNone/>
            </a:pPr>
            <a:r>
              <a:rPr lang="de-DE" sz="2400" dirty="0"/>
              <a:t>10:15 - 10:30 	Coffee Break</a:t>
            </a:r>
          </a:p>
          <a:p>
            <a:pPr marL="1920875" indent="-1920875">
              <a:buNone/>
            </a:pPr>
            <a:r>
              <a:rPr lang="de-DE" sz="2400" dirty="0"/>
              <a:t>10:30 - 11:30 	Round-Table, News, Plans</a:t>
            </a:r>
          </a:p>
          <a:p>
            <a:pPr marL="1920875" indent="-1920875">
              <a:buNone/>
            </a:pPr>
            <a:r>
              <a:rPr lang="de-DE" sz="2400" dirty="0"/>
              <a:t>11:30 	</a:t>
            </a:r>
            <a:r>
              <a:rPr lang="de-DE" sz="2400" dirty="0" err="1"/>
              <a:t>Adjourn</a:t>
            </a:r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EFDD8D-AE6B-3A4C-B72E-A53E3F5E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1AFF91-6F98-D849-AB06-86A52DEF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3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8DDBA-1901-5842-8EA6-B86F2936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Agenda </a:t>
            </a:r>
            <a:r>
              <a:rPr lang="de-DE" dirty="0" err="1"/>
              <a:t>EuroNNAc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on </a:t>
            </a:r>
            <a:r>
              <a:rPr lang="de-DE" dirty="0" err="1"/>
              <a:t>Thursday</a:t>
            </a:r>
            <a:r>
              <a:rPr lang="de-DE" dirty="0"/>
              <a:t> SEP 23 (9:00 - 11:30):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F0F0AE-CFD8-3643-9EE7-CEFDA7A1F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920875" indent="-1920875">
              <a:buNone/>
            </a:pPr>
            <a:r>
              <a:rPr lang="de-DE" sz="2400" dirty="0"/>
              <a:t>09:00 - 09:20 	</a:t>
            </a:r>
            <a:r>
              <a:rPr lang="de-DE" sz="2400" b="1" dirty="0"/>
              <a:t>The </a:t>
            </a:r>
            <a:r>
              <a:rPr lang="de-DE" sz="2400" b="1" dirty="0" err="1"/>
              <a:t>next</a:t>
            </a:r>
            <a:r>
              <a:rPr lang="de-DE" sz="2400" b="1" dirty="0"/>
              <a:t> </a:t>
            </a:r>
            <a:r>
              <a:rPr lang="de-DE" sz="2400" b="1" dirty="0" err="1"/>
              <a:t>four</a:t>
            </a:r>
            <a:r>
              <a:rPr lang="de-DE" sz="2400" b="1" dirty="0"/>
              <a:t> </a:t>
            </a:r>
            <a:r>
              <a:rPr lang="de-DE" sz="2400" b="1" dirty="0" err="1"/>
              <a:t>years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EuroNNAC</a:t>
            </a:r>
            <a:r>
              <a:rPr lang="de-DE" sz="2400" b="1" dirty="0"/>
              <a:t> </a:t>
            </a:r>
            <a:r>
              <a:rPr lang="de-DE" sz="2400" b="1" dirty="0" err="1"/>
              <a:t>and</a:t>
            </a:r>
            <a:r>
              <a:rPr lang="de-DE" sz="2400" b="1" dirty="0"/>
              <a:t> EAAC: Support </a:t>
            </a:r>
            <a:r>
              <a:rPr lang="de-DE" sz="2400" b="1" dirty="0" err="1"/>
              <a:t>from</a:t>
            </a:r>
            <a:r>
              <a:rPr lang="de-DE" sz="2400" b="1" dirty="0"/>
              <a:t> I-FAST </a:t>
            </a:r>
            <a:r>
              <a:rPr lang="de-DE" sz="2400" b="1" dirty="0" err="1"/>
              <a:t>and</a:t>
            </a:r>
            <a:r>
              <a:rPr lang="de-DE" sz="2400" b="1" dirty="0"/>
              <a:t> NPACT (R. Assmann, DESY)</a:t>
            </a:r>
          </a:p>
          <a:p>
            <a:pPr marL="1920875" indent="-1920875">
              <a:buNone/>
            </a:pPr>
            <a:r>
              <a:rPr lang="de-DE" sz="2400" dirty="0"/>
              <a:t>09:20 - 09:40 	LASPLA: A European </a:t>
            </a:r>
            <a:r>
              <a:rPr lang="de-DE" sz="2400" dirty="0" err="1"/>
              <a:t>roadmap</a:t>
            </a:r>
            <a:r>
              <a:rPr lang="de-DE" sz="2400" dirty="0"/>
              <a:t> on </a:t>
            </a:r>
            <a:r>
              <a:rPr lang="de-DE" sz="2400" dirty="0" err="1"/>
              <a:t>lasers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plasma</a:t>
            </a:r>
            <a:r>
              <a:rPr lang="de-DE" sz="2400" dirty="0"/>
              <a:t> </a:t>
            </a:r>
            <a:r>
              <a:rPr lang="de-DE" sz="2400" dirty="0" err="1"/>
              <a:t>acceleration</a:t>
            </a:r>
            <a:r>
              <a:rPr lang="de-DE" sz="2400" dirty="0"/>
              <a:t> (L. </a:t>
            </a:r>
            <a:r>
              <a:rPr lang="de-DE" sz="2400" dirty="0" err="1"/>
              <a:t>Gizzi</a:t>
            </a:r>
            <a:r>
              <a:rPr lang="de-DE" sz="2400" dirty="0"/>
              <a:t>, CNR)</a:t>
            </a:r>
          </a:p>
          <a:p>
            <a:pPr marL="1920875" indent="-1920875">
              <a:buNone/>
            </a:pPr>
            <a:r>
              <a:rPr lang="de-DE" sz="2400" dirty="0"/>
              <a:t>09:40 - 09:50 	</a:t>
            </a:r>
            <a:r>
              <a:rPr lang="de-DE" sz="2400" dirty="0" err="1"/>
              <a:t>Specialized</a:t>
            </a:r>
            <a:r>
              <a:rPr lang="de-DE" sz="2400" dirty="0"/>
              <a:t> Elba </a:t>
            </a:r>
            <a:r>
              <a:rPr lang="de-DE" sz="2400" dirty="0" err="1"/>
              <a:t>meeting</a:t>
            </a:r>
            <a:r>
              <a:rPr lang="de-DE" sz="2400" dirty="0"/>
              <a:t> in 2022 (M. </a:t>
            </a:r>
            <a:r>
              <a:rPr lang="de-DE" sz="2400" dirty="0" err="1"/>
              <a:t>Ferrario</a:t>
            </a:r>
            <a:r>
              <a:rPr lang="de-DE" sz="2400" dirty="0"/>
              <a:t>, INFN)</a:t>
            </a:r>
          </a:p>
          <a:p>
            <a:pPr marL="1920875" indent="-1920875">
              <a:buNone/>
            </a:pPr>
            <a:endParaRPr lang="de-DE" sz="200" dirty="0"/>
          </a:p>
          <a:p>
            <a:pPr marL="1920875" indent="-1920875">
              <a:buNone/>
            </a:pPr>
            <a:r>
              <a:rPr lang="de-DE" sz="2400" dirty="0"/>
              <a:t>09:50 - 10:15 	Round-Table, News, Plans</a:t>
            </a:r>
          </a:p>
          <a:p>
            <a:pPr marL="1920875" indent="-1920875">
              <a:buNone/>
            </a:pPr>
            <a:r>
              <a:rPr lang="de-DE" sz="2400" dirty="0"/>
              <a:t>10:15 - 10:30 	Coffee Break</a:t>
            </a:r>
          </a:p>
          <a:p>
            <a:pPr marL="1920875" indent="-1920875">
              <a:buNone/>
            </a:pPr>
            <a:r>
              <a:rPr lang="de-DE" sz="2400" dirty="0"/>
              <a:t>10:30 - 11:30 	Round-Table, News, Plans</a:t>
            </a:r>
          </a:p>
          <a:p>
            <a:pPr marL="1920875" indent="-1920875">
              <a:buNone/>
            </a:pPr>
            <a:r>
              <a:rPr lang="de-DE" sz="2400" dirty="0"/>
              <a:t>11:30 	</a:t>
            </a:r>
            <a:r>
              <a:rPr lang="de-DE" sz="2400" dirty="0" err="1"/>
              <a:t>Adjourn</a:t>
            </a:r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EFDD8D-AE6B-3A4C-B72E-A53E3F5E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1AFF91-6F98-D849-AB06-86A52DEF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7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 of WP6 – Novel Particle Accelerators Concepts and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8722"/>
            <a:ext cx="10515600" cy="4320480"/>
          </a:xfrm>
        </p:spPr>
        <p:txBody>
          <a:bodyPr>
            <a:noAutofit/>
          </a:bodyPr>
          <a:lstStyle/>
          <a:p>
            <a:r>
              <a:rPr lang="en-GB" sz="2400" dirty="0"/>
              <a:t>Task 1 (RA + M. </a:t>
            </a:r>
            <a:r>
              <a:rPr lang="en-GB" sz="2400" dirty="0" err="1"/>
              <a:t>Ferrario</a:t>
            </a:r>
            <a:r>
              <a:rPr lang="en-GB" sz="2400" dirty="0"/>
              <a:t>): 	</a:t>
            </a:r>
            <a:r>
              <a:rPr lang="en-GB" sz="2400" b="1" dirty="0"/>
              <a:t>Novel Particle Accelerators Concepts and </a:t>
            </a:r>
            <a:br>
              <a:rPr lang="en-GB" sz="2400" b="1" dirty="0"/>
            </a:br>
            <a:r>
              <a:rPr lang="en-GB" sz="2400" b="1" dirty="0"/>
              <a:t>				Technologies </a:t>
            </a:r>
            <a:r>
              <a:rPr lang="en-GB" sz="2400" dirty="0"/>
              <a:t>(NPACT – EuroNNAc4) M1 – M48</a:t>
            </a:r>
            <a:br>
              <a:rPr lang="en-GB" sz="2400" dirty="0"/>
            </a:br>
            <a:r>
              <a:rPr lang="en-GB" sz="2400" dirty="0"/>
              <a:t>				</a:t>
            </a:r>
            <a:r>
              <a:rPr lang="en-GB" sz="2000" i="1" dirty="0"/>
              <a:t>Sub-task leaders: </a:t>
            </a:r>
            <a:r>
              <a:rPr lang="en-DE" sz="2000" b="1" i="1" dirty="0"/>
              <a:t>B. Holzer </a:t>
            </a:r>
            <a:r>
              <a:rPr lang="en-DE" sz="2000" i="1" dirty="0"/>
              <a:t>(CERN), </a:t>
            </a:r>
            <a:r>
              <a:rPr lang="en-DE" sz="2000" b="1" i="1" dirty="0"/>
              <a:t>P. Nghie </a:t>
            </a:r>
            <a:r>
              <a:rPr lang="en-DE" sz="2000" i="1" dirty="0"/>
              <a:t>(CEA),  </a:t>
            </a:r>
            <a:br>
              <a:rPr lang="en-DE" sz="2000" i="1" dirty="0"/>
            </a:br>
            <a:r>
              <a:rPr lang="en-DE" sz="2000" i="1" dirty="0"/>
              <a:t>				</a:t>
            </a:r>
            <a:r>
              <a:rPr lang="en-DE" sz="2000" b="1" i="1" dirty="0"/>
              <a:t>A. Specka </a:t>
            </a:r>
            <a:r>
              <a:rPr lang="en-DE" sz="2000" i="1" dirty="0"/>
              <a:t>(CNRS), </a:t>
            </a:r>
            <a:r>
              <a:rPr lang="en-DE" sz="2000" b="1" i="1" dirty="0"/>
              <a:t>R. Walczak </a:t>
            </a:r>
            <a:r>
              <a:rPr lang="en-DE" sz="2000" i="1" dirty="0"/>
              <a:t>(Oxford)</a:t>
            </a:r>
            <a:endParaRPr lang="en-GB" sz="2000" i="1" dirty="0"/>
          </a:p>
          <a:p>
            <a:r>
              <a:rPr lang="en-GB" sz="2400" dirty="0"/>
              <a:t>Task 2 (Leo </a:t>
            </a:r>
            <a:r>
              <a:rPr lang="en-GB" sz="2400" dirty="0" err="1"/>
              <a:t>Gizzi</a:t>
            </a:r>
            <a:r>
              <a:rPr lang="en-GB" sz="2400" dirty="0"/>
              <a:t>): 		</a:t>
            </a:r>
            <a:r>
              <a:rPr lang="en-GB" sz="2400" b="1" dirty="0"/>
              <a:t>Lasers for Plasma Acceleration </a:t>
            </a:r>
            <a:br>
              <a:rPr lang="en-GB" sz="2400" b="1" dirty="0"/>
            </a:br>
            <a:r>
              <a:rPr lang="en-GB" sz="2400" b="1" dirty="0"/>
              <a:t>				</a:t>
            </a:r>
            <a:r>
              <a:rPr lang="en-GB" sz="2400" dirty="0"/>
              <a:t>(LASPLA) M1 – M48</a:t>
            </a:r>
          </a:p>
          <a:p>
            <a:r>
              <a:rPr lang="en-GB" sz="2400" dirty="0"/>
              <a:t>Task 3 (Cedric </a:t>
            </a:r>
            <a:r>
              <a:rPr lang="en-GB" sz="2400" dirty="0" err="1"/>
              <a:t>Thaury</a:t>
            </a:r>
            <a:r>
              <a:rPr lang="en-GB" sz="2400" dirty="0"/>
              <a:t>): 	</a:t>
            </a:r>
            <a:r>
              <a:rPr lang="en-GB" sz="2400" b="1" dirty="0"/>
              <a:t>Multi-scale Innovative targets for laser-plasma</a:t>
            </a:r>
            <a:br>
              <a:rPr lang="en-GB" sz="2400" b="1" dirty="0"/>
            </a:br>
            <a:r>
              <a:rPr lang="en-GB" sz="2400" b="1" dirty="0"/>
              <a:t> 				accelerators </a:t>
            </a:r>
            <a:r>
              <a:rPr lang="en-GB" sz="2400" dirty="0"/>
              <a:t>(MILPAT) </a:t>
            </a:r>
            <a:br>
              <a:rPr lang="en-GB" sz="2400" dirty="0"/>
            </a:br>
            <a:r>
              <a:rPr lang="en-GB" sz="2400" dirty="0"/>
              <a:t>				M1 – M32</a:t>
            </a:r>
          </a:p>
          <a:p>
            <a:r>
              <a:rPr lang="en-GB" sz="2400" dirty="0"/>
              <a:t>Task 4 (Francois Mathieu): 	</a:t>
            </a:r>
            <a:r>
              <a:rPr lang="en-GB" sz="2400" b="1" dirty="0"/>
              <a:t>Laser focal Spot Stabilization Systems </a:t>
            </a:r>
            <a:br>
              <a:rPr lang="en-GB" sz="2400" b="1" dirty="0"/>
            </a:br>
            <a:r>
              <a:rPr lang="en-GB" sz="2400" b="1" dirty="0"/>
              <a:t>				</a:t>
            </a:r>
            <a:r>
              <a:rPr lang="en-GB" sz="2400" dirty="0"/>
              <a:t>(L3S) M1 – M36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6000" y="6129202"/>
            <a:ext cx="648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A9091F3-9806-A742-93F1-A92ADD1051C6}"/>
              </a:ext>
            </a:extLst>
          </p:cNvPr>
          <p:cNvSpPr txBox="1"/>
          <p:nvPr/>
        </p:nvSpPr>
        <p:spPr>
          <a:xfrm>
            <a:off x="1716933" y="2204864"/>
            <a:ext cx="1282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WP6.1</a:t>
            </a:r>
          </a:p>
        </p:txBody>
      </p:sp>
    </p:spTree>
    <p:extLst>
      <p:ext uri="{BB962C8B-B14F-4D97-AF65-F5344CB8AC3E}">
        <p14:creationId xmlns:p14="http://schemas.microsoft.com/office/powerpoint/2010/main" val="400810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Theme of WP6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2816"/>
            <a:ext cx="10515600" cy="3763615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This is the </a:t>
            </a:r>
            <a:r>
              <a:rPr lang="en-GB" dirty="0" err="1"/>
              <a:t>iFAST</a:t>
            </a:r>
            <a:r>
              <a:rPr lang="en-GB" dirty="0"/>
              <a:t> WP on </a:t>
            </a:r>
            <a:r>
              <a:rPr lang="en-GB" b="1" dirty="0"/>
              <a:t>high gradient accelerators (&gt; 1 GV/m)</a:t>
            </a:r>
            <a:r>
              <a:rPr lang="en-GB" dirty="0"/>
              <a:t>, involving mainly </a:t>
            </a:r>
            <a:r>
              <a:rPr lang="en-GB" b="1" dirty="0"/>
              <a:t>plasma-based</a:t>
            </a:r>
            <a:r>
              <a:rPr lang="en-GB" dirty="0"/>
              <a:t> technology but also </a:t>
            </a:r>
            <a:r>
              <a:rPr lang="en-GB" b="1" dirty="0"/>
              <a:t>dielectric</a:t>
            </a:r>
            <a:r>
              <a:rPr lang="en-GB" dirty="0"/>
              <a:t> accelerators.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This includes the development of </a:t>
            </a:r>
            <a:r>
              <a:rPr lang="en-GB" b="1" dirty="0"/>
              <a:t>laser</a:t>
            </a:r>
            <a:r>
              <a:rPr lang="en-GB" dirty="0"/>
              <a:t> features required for driving accelerators and </a:t>
            </a:r>
            <a:r>
              <a:rPr lang="en-GB" b="1" dirty="0"/>
              <a:t>targets</a:t>
            </a:r>
            <a:r>
              <a:rPr lang="en-GB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This WP: Promote and support the development of very high gradient, compact accelerators as a viable technology option!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Towards HEP but also near-term applications.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6000" y="6129202"/>
            <a:ext cx="648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5B226-04BD-B04B-A2CB-068F3E82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WP6.1 (</a:t>
            </a:r>
            <a:r>
              <a:rPr lang="de-DE" dirty="0" err="1"/>
              <a:t>EuroNNAc</a:t>
            </a:r>
            <a:r>
              <a:rPr lang="de-DE" dirty="0"/>
              <a:t>) Sub-Tasks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D3629B-0AEA-EE46-BF83-77F2E9BB8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Strategic </a:t>
            </a:r>
            <a:r>
              <a:rPr lang="de-DE" dirty="0" err="1"/>
              <a:t>forum</a:t>
            </a:r>
            <a:r>
              <a:rPr lang="de-DE" dirty="0"/>
              <a:t> </a:t>
            </a:r>
            <a:r>
              <a:rPr lang="de-DE" dirty="0" err="1"/>
              <a:t>novel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</a:t>
            </a:r>
            <a:r>
              <a:rPr lang="de-DE" dirty="0" err="1"/>
              <a:t>landscape</a:t>
            </a:r>
            <a:r>
              <a:rPr lang="de-DE" dirty="0"/>
              <a:t> in Europe </a:t>
            </a:r>
            <a:br>
              <a:rPr lang="de-DE" dirty="0"/>
            </a:br>
            <a:r>
              <a:rPr lang="de-DE" i="1" dirty="0"/>
              <a:t>(= EuroNNAc4 </a:t>
            </a:r>
            <a:r>
              <a:rPr lang="de-DE" i="1" dirty="0" err="1"/>
              <a:t>and</a:t>
            </a:r>
            <a:r>
              <a:rPr lang="de-DE" i="1" dirty="0"/>
              <a:t> EAAC)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Strategy</a:t>
            </a:r>
            <a:r>
              <a:rPr lang="de-DE" dirty="0"/>
              <a:t> High Gradient RF </a:t>
            </a:r>
            <a:r>
              <a:rPr lang="de-DE" dirty="0" err="1"/>
              <a:t>Accelerators</a:t>
            </a:r>
            <a:r>
              <a:rPr lang="de-DE" dirty="0"/>
              <a:t> in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Strategy</a:t>
            </a:r>
            <a:r>
              <a:rPr lang="de-DE" dirty="0"/>
              <a:t> Plasma </a:t>
            </a:r>
            <a:r>
              <a:rPr lang="de-DE" dirty="0" err="1"/>
              <a:t>Accelerators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HEP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Strategy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Exploiting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Potential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Dielectric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1AA3B4-7FF8-DB4A-BB75-9C251C7A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FC4EBA-8F35-8543-AE41-FD55F0C3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3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C9C998-B7E0-9D49-9E29-E81F5CE6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9EABB8-2917-904B-8EEC-C7805623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6" descr="Grafik_Weltkarte_DESY_Lay05-Korrektur.jpg">
            <a:extLst>
              <a:ext uri="{FF2B5EF4-FFF2-40B4-BE49-F238E27FC236}">
                <a16:creationId xmlns:a16="http://schemas.microsoft.com/office/drawing/2014/main" id="{66D7A435-65AA-6748-8B88-E4FC2C350F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22" y="0"/>
            <a:ext cx="95992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35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5B11D6-984C-D14D-AF4D-FB33CAD8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WP6.1 (</a:t>
            </a:r>
            <a:r>
              <a:rPr lang="de-DE" dirty="0" err="1"/>
              <a:t>EuroNNAc</a:t>
            </a:r>
            <a:r>
              <a:rPr lang="de-DE" dirty="0"/>
              <a:t>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Do‘s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3334F6-D018-4246-B188-DACCB644F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The Task </a:t>
            </a:r>
            <a:r>
              <a:rPr lang="de-DE" dirty="0" err="1"/>
              <a:t>partners</a:t>
            </a:r>
            <a:r>
              <a:rPr lang="de-DE" dirty="0"/>
              <a:t> will </a:t>
            </a:r>
            <a:r>
              <a:rPr lang="de-DE" dirty="0" err="1"/>
              <a:t>jointly</a:t>
            </a:r>
            <a:r>
              <a:rPr lang="de-DE" dirty="0"/>
              <a:t> </a:t>
            </a:r>
            <a:r>
              <a:rPr lang="de-DE" dirty="0" err="1"/>
              <a:t>organise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b="1" dirty="0" err="1"/>
              <a:t>workshops</a:t>
            </a:r>
            <a:r>
              <a:rPr lang="de-DE" dirty="0"/>
              <a:t>, in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EAAC</a:t>
            </a:r>
            <a:r>
              <a:rPr lang="de-DE" dirty="0"/>
              <a:t>,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b="1" dirty="0" err="1"/>
              <a:t>schools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award</a:t>
            </a:r>
            <a:r>
              <a:rPr lang="de-DE" dirty="0"/>
              <a:t> a </a:t>
            </a:r>
            <a:r>
              <a:rPr lang="de-DE" b="1" dirty="0" err="1"/>
              <a:t>prize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young</a:t>
            </a:r>
            <a:r>
              <a:rPr lang="de-DE" b="1" dirty="0"/>
              <a:t> </a:t>
            </a:r>
            <a:r>
              <a:rPr lang="de-DE" b="1" dirty="0" err="1"/>
              <a:t>scientists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. </a:t>
            </a:r>
          </a:p>
          <a:p>
            <a:r>
              <a:rPr lang="de-DE" dirty="0" err="1"/>
              <a:t>Proposed</a:t>
            </a:r>
            <a:r>
              <a:rPr lang="de-DE" dirty="0"/>
              <a:t> </a:t>
            </a:r>
            <a:r>
              <a:rPr lang="de-DE" b="1" dirty="0" err="1"/>
              <a:t>strategies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in open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reports</a:t>
            </a:r>
            <a:r>
              <a:rPr lang="de-DE" dirty="0"/>
              <a:t>. </a:t>
            </a:r>
          </a:p>
          <a:p>
            <a:r>
              <a:rPr lang="de-DE" dirty="0"/>
              <a:t>Reports on </a:t>
            </a:r>
            <a:r>
              <a:rPr lang="de-DE" dirty="0" err="1"/>
              <a:t>the</a:t>
            </a:r>
            <a:r>
              <a:rPr lang="de-DE" dirty="0"/>
              <a:t> European </a:t>
            </a:r>
            <a:r>
              <a:rPr lang="de-DE" b="1" dirty="0" err="1"/>
              <a:t>novel</a:t>
            </a:r>
            <a:r>
              <a:rPr lang="de-DE" b="1" dirty="0"/>
              <a:t> </a:t>
            </a:r>
            <a:r>
              <a:rPr lang="de-DE" b="1" dirty="0" err="1"/>
              <a:t>accelerator</a:t>
            </a:r>
            <a:r>
              <a:rPr lang="de-DE" b="1" dirty="0"/>
              <a:t> </a:t>
            </a:r>
            <a:r>
              <a:rPr lang="de-DE" b="1" dirty="0" err="1"/>
              <a:t>landscape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strategic</a:t>
            </a:r>
            <a:r>
              <a:rPr lang="de-DE" b="1" dirty="0"/>
              <a:t> </a:t>
            </a:r>
            <a:r>
              <a:rPr lang="de-DE" b="1" dirty="0" err="1"/>
              <a:t>proposals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interested</a:t>
            </a:r>
            <a:r>
              <a:rPr lang="de-DE" dirty="0"/>
              <a:t> </a:t>
            </a:r>
            <a:r>
              <a:rPr lang="de-DE" dirty="0" err="1"/>
              <a:t>parties</a:t>
            </a:r>
            <a:r>
              <a:rPr lang="de-DE" dirty="0"/>
              <a:t> in </a:t>
            </a:r>
            <a:r>
              <a:rPr lang="de-DE" dirty="0" err="1"/>
              <a:t>research</a:t>
            </a:r>
            <a:r>
              <a:rPr lang="de-DE" dirty="0"/>
              <a:t>, </a:t>
            </a:r>
            <a:r>
              <a:rPr lang="de-DE" dirty="0" err="1"/>
              <a:t>industry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bodies</a:t>
            </a:r>
            <a:r>
              <a:rPr lang="de-DE" dirty="0"/>
              <a:t>. </a:t>
            </a:r>
          </a:p>
          <a:p>
            <a:r>
              <a:rPr lang="de-DE" dirty="0"/>
              <a:t>The </a:t>
            </a:r>
            <a:r>
              <a:rPr lang="de-DE" b="1" dirty="0" err="1"/>
              <a:t>Industry</a:t>
            </a:r>
            <a:r>
              <a:rPr lang="de-DE" b="1" dirty="0"/>
              <a:t> Advisory Board </a:t>
            </a:r>
            <a:r>
              <a:rPr lang="de-DE" dirty="0"/>
              <a:t>will </a:t>
            </a:r>
            <a:r>
              <a:rPr lang="de-DE" dirty="0" err="1"/>
              <a:t>contribute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strategy</a:t>
            </a:r>
            <a:r>
              <a:rPr lang="de-DE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5BA691-51D6-F242-AB6F-8E5EF358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F9D2C9-579C-1B4E-A067-8714D600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9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1EF11-68DA-264B-B95F-7100A73E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WP6 Milestones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368804-D117-BE47-994D-86609D3D2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5"/>
            <a:ext cx="10515600" cy="410445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MS21: Report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novel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</a:t>
            </a:r>
            <a:r>
              <a:rPr lang="de-DE" dirty="0" err="1"/>
              <a:t>landscape</a:t>
            </a:r>
            <a:r>
              <a:rPr lang="de-DE" dirty="0"/>
              <a:t> in Europe, </a:t>
            </a:r>
            <a:r>
              <a:rPr lang="de-DE" dirty="0" err="1"/>
              <a:t>facilities</a:t>
            </a:r>
            <a:r>
              <a:rPr lang="de-DE" dirty="0"/>
              <a:t>,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capabilities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2020’s. Lead – DESY, M24, </a:t>
            </a:r>
            <a:r>
              <a:rPr lang="de-DE" dirty="0" err="1"/>
              <a:t>Publication</a:t>
            </a:r>
            <a:r>
              <a:rPr lang="de-DE" dirty="0"/>
              <a:t>, </a:t>
            </a:r>
            <a:r>
              <a:rPr lang="de-DE" dirty="0" err="1"/>
              <a:t>website</a:t>
            </a:r>
            <a:r>
              <a:rPr lang="de-DE" dirty="0"/>
              <a:t> (</a:t>
            </a:r>
            <a:r>
              <a:rPr lang="de-DE" dirty="0" err="1"/>
              <a:t>task</a:t>
            </a:r>
            <a:r>
              <a:rPr lang="de-DE" dirty="0"/>
              <a:t> 6.1)</a:t>
            </a:r>
          </a:p>
          <a:p>
            <a:pPr>
              <a:spcAft>
                <a:spcPts val="600"/>
              </a:spcAft>
            </a:pPr>
            <a:r>
              <a:rPr lang="de-DE" dirty="0"/>
              <a:t>MS22: LASPLA Workshop/School. Lead – CNR, M30, Report (</a:t>
            </a:r>
            <a:r>
              <a:rPr lang="de-DE" dirty="0" err="1"/>
              <a:t>task</a:t>
            </a:r>
            <a:r>
              <a:rPr lang="de-DE" dirty="0"/>
              <a:t> 6.2)</a:t>
            </a:r>
          </a:p>
          <a:p>
            <a:pPr>
              <a:spcAft>
                <a:spcPts val="600"/>
              </a:spcAft>
            </a:pPr>
            <a:r>
              <a:rPr lang="de-DE" dirty="0"/>
              <a:t>MS23 Target </a:t>
            </a:r>
            <a:r>
              <a:rPr lang="de-DE" dirty="0" err="1"/>
              <a:t>manufacturing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characterization</a:t>
            </a:r>
            <a:r>
              <a:rPr lang="de-DE" dirty="0"/>
              <a:t>. Lead – CNRS, M12 Report (</a:t>
            </a:r>
            <a:r>
              <a:rPr lang="de-DE" dirty="0" err="1"/>
              <a:t>task</a:t>
            </a:r>
            <a:r>
              <a:rPr lang="de-DE" dirty="0"/>
              <a:t> 6.3)</a:t>
            </a:r>
          </a:p>
          <a:p>
            <a:pPr>
              <a:spcAft>
                <a:spcPts val="600"/>
              </a:spcAft>
            </a:pPr>
            <a:r>
              <a:rPr lang="de-DE" dirty="0"/>
              <a:t>MS24: Hypothesis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causes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instabilities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focal</a:t>
            </a:r>
            <a:r>
              <a:rPr lang="de-DE" dirty="0"/>
              <a:t> </a:t>
            </a:r>
            <a:r>
              <a:rPr lang="de-DE" dirty="0" err="1"/>
              <a:t>spot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. Lead – CNRS, M24 </a:t>
            </a:r>
            <a:r>
              <a:rPr lang="de-DE" dirty="0" err="1"/>
              <a:t>Publication</a:t>
            </a:r>
            <a:r>
              <a:rPr lang="de-DE" dirty="0"/>
              <a:t> (</a:t>
            </a:r>
            <a:r>
              <a:rPr lang="de-DE" dirty="0" err="1"/>
              <a:t>task</a:t>
            </a:r>
            <a:r>
              <a:rPr lang="de-DE" dirty="0"/>
              <a:t> 6.4)</a:t>
            </a:r>
          </a:p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A083D6-6199-7F44-845E-E0951FC8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Ralph Assmann – EuroNNAc – Yearly Meeting Sep 2021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382CD-8D58-C14D-A749-1FFDDAAA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ADC24A9-536D-AB4A-B920-2DA75935CE18}"/>
              </a:ext>
            </a:extLst>
          </p:cNvPr>
          <p:cNvSpPr/>
          <p:nvPr/>
        </p:nvSpPr>
        <p:spPr>
          <a:xfrm>
            <a:off x="838200" y="1438561"/>
            <a:ext cx="10515600" cy="1325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79D1C2B-7C7A-4442-9395-F906929FC292}"/>
              </a:ext>
            </a:extLst>
          </p:cNvPr>
          <p:cNvSpPr txBox="1"/>
          <p:nvPr/>
        </p:nvSpPr>
        <p:spPr>
          <a:xfrm>
            <a:off x="9268232" y="908720"/>
            <a:ext cx="1652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May 2023</a:t>
            </a:r>
          </a:p>
        </p:txBody>
      </p:sp>
    </p:spTree>
    <p:extLst>
      <p:ext uri="{BB962C8B-B14F-4D97-AF65-F5344CB8AC3E}">
        <p14:creationId xmlns:p14="http://schemas.microsoft.com/office/powerpoint/2010/main" val="3697603220"/>
      </p:ext>
    </p:extLst>
  </p:cSld>
  <p:clrMapOvr>
    <a:masterClrMapping/>
  </p:clrMapOvr>
</p:sld>
</file>

<file path=ppt/theme/theme1.xml><?xml version="1.0" encoding="utf-8"?>
<a:theme xmlns:a="http://schemas.openxmlformats.org/drawingml/2006/main" name="I.FAST Custom Slides">
  <a:themeElements>
    <a:clrScheme name="I.FAST custom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00C8"/>
      </a:accent1>
      <a:accent2>
        <a:srgbClr val="08EDF9"/>
      </a:accent2>
      <a:accent3>
        <a:srgbClr val="A850D9"/>
      </a:accent3>
      <a:accent4>
        <a:srgbClr val="2776BF"/>
      </a:accent4>
      <a:accent5>
        <a:srgbClr val="0035CB"/>
      </a:accent5>
      <a:accent6>
        <a:srgbClr val="6011D6"/>
      </a:accent6>
      <a:hlink>
        <a:srgbClr val="08EDF9"/>
      </a:hlink>
      <a:folHlink>
        <a:srgbClr val="03777D"/>
      </a:folHlink>
    </a:clrScheme>
    <a:fontScheme name="I.FAST custom fonts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st_theme" id="{7AE54E39-E136-2946-BAAD-9EC2262D7CA6}" vid="{60EF505A-9AB9-5F42-9EF0-EE8A69267E7D}"/>
    </a:ext>
  </a:extLst>
</a:theme>
</file>

<file path=ppt/theme/theme2.xml><?xml version="1.0" encoding="utf-8"?>
<a:theme xmlns:a="http://schemas.openxmlformats.org/drawingml/2006/main" name="Gener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0</TotalTime>
  <Words>1519</Words>
  <Application>Microsoft Macintosh PowerPoint</Application>
  <PresentationFormat>Breitbild</PresentationFormat>
  <Paragraphs>165</Paragraphs>
  <Slides>19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Montserrat ExtraBold</vt:lpstr>
      <vt:lpstr>Montserrat SemiBold</vt:lpstr>
      <vt:lpstr>I.FAST Custom Slides</vt:lpstr>
      <vt:lpstr>Generic</vt:lpstr>
      <vt:lpstr>PowerPoint-Präsentation</vt:lpstr>
      <vt:lpstr>Agenda EuroNNAc meeting on Thursday SEP 23 (9:00 - 11:30):</vt:lpstr>
      <vt:lpstr>Agenda EuroNNAc meeting on Thursday SEP 23 (9:00 - 11:30):</vt:lpstr>
      <vt:lpstr>Tasks of WP6 – Novel Particle Accelerators Concepts and Technologies</vt:lpstr>
      <vt:lpstr>The Theme of WP6</vt:lpstr>
      <vt:lpstr>WP6.1 (EuroNNAc) Sub-Tasks</vt:lpstr>
      <vt:lpstr>PowerPoint-Präsentation</vt:lpstr>
      <vt:lpstr>WP6.1 (EuroNNAc) To Do‘s</vt:lpstr>
      <vt:lpstr>WP6 Milestones</vt:lpstr>
      <vt:lpstr>WP6 Deliverables</vt:lpstr>
      <vt:lpstr>Next Meetings</vt:lpstr>
      <vt:lpstr>Agenda EuroNNAc meeting on Thursday SEP 23 (9:00 - 11:30):</vt:lpstr>
      <vt:lpstr>Agenda EuroNNAc meeting on Thursday SEP 23 (9:00 - 11:30):</vt:lpstr>
      <vt:lpstr>EuroNNAc Special Topics Workshop: 18-24 September 2022 in Elba, Italy</vt:lpstr>
      <vt:lpstr>EuroNNAc Special Topics Workshop: 18-24 September 2022 in Elba, Italy</vt:lpstr>
      <vt:lpstr>6th EAAC: 17-23 September 2023 in Elba, Italy</vt:lpstr>
      <vt:lpstr>Agenda EuroNNAc meeting on Thursday SEP 23 (9:00 - 11:30):</vt:lpstr>
      <vt:lpstr>AOB?</vt:lpstr>
      <vt:lpstr>PowerPoint-Präsentation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Ralph W. Assmann</cp:lastModifiedBy>
  <cp:revision>448</cp:revision>
  <dcterms:created xsi:type="dcterms:W3CDTF">2017-04-26T09:15:49Z</dcterms:created>
  <dcterms:modified xsi:type="dcterms:W3CDTF">2021-09-23T06:57:26Z</dcterms:modified>
</cp:coreProperties>
</file>