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74" r:id="rId3"/>
    <p:sldId id="347" r:id="rId4"/>
    <p:sldId id="348" r:id="rId5"/>
    <p:sldId id="375" r:id="rId6"/>
    <p:sldId id="376" r:id="rId7"/>
    <p:sldId id="259" r:id="rId8"/>
    <p:sldId id="258" r:id="rId9"/>
    <p:sldId id="260" r:id="rId10"/>
    <p:sldId id="262" r:id="rId11"/>
    <p:sldId id="340" r:id="rId12"/>
    <p:sldId id="341" r:id="rId13"/>
    <p:sldId id="342" r:id="rId14"/>
    <p:sldId id="261" r:id="rId15"/>
    <p:sldId id="264" r:id="rId16"/>
    <p:sldId id="265" r:id="rId17"/>
    <p:sldId id="349" r:id="rId18"/>
    <p:sldId id="377" r:id="rId19"/>
    <p:sldId id="343" r:id="rId20"/>
    <p:sldId id="378" r:id="rId21"/>
    <p:sldId id="379" r:id="rId22"/>
    <p:sldId id="365" r:id="rId23"/>
    <p:sldId id="371" r:id="rId24"/>
    <p:sldId id="364" r:id="rId25"/>
    <p:sldId id="369" r:id="rId26"/>
    <p:sldId id="380" r:id="rId27"/>
    <p:sldId id="350" r:id="rId28"/>
    <p:sldId id="352" r:id="rId29"/>
    <p:sldId id="381" r:id="rId30"/>
    <p:sldId id="363" r:id="rId31"/>
    <p:sldId id="355" r:id="rId32"/>
    <p:sldId id="356" r:id="rId33"/>
    <p:sldId id="361" r:id="rId34"/>
    <p:sldId id="362" r:id="rId35"/>
    <p:sldId id="382" r:id="rId36"/>
    <p:sldId id="383" r:id="rId37"/>
    <p:sldId id="384" r:id="rId38"/>
    <p:sldId id="385" r:id="rId39"/>
    <p:sldId id="386" r:id="rId40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pos="30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brizio" initials="F" lastIdx="11" clrIdx="0"/>
  <p:cmAuthor id="1" name="utente" initials="u" lastIdx="21" clrIdx="1">
    <p:extLst>
      <p:ext uri="{19B8F6BF-5375-455C-9EA6-DF929625EA0E}">
        <p15:presenceInfo xmlns:p15="http://schemas.microsoft.com/office/powerpoint/2012/main" userId="ut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CAE9FE"/>
    <a:srgbClr val="E2BDCF"/>
    <a:srgbClr val="66FF66"/>
    <a:srgbClr val="EA1E84"/>
    <a:srgbClr val="EF1F87"/>
    <a:srgbClr val="DDDDDD"/>
    <a:srgbClr val="FFC000"/>
    <a:srgbClr val="99CCFF"/>
    <a:srgbClr val="FFA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94712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714" y="144"/>
      </p:cViewPr>
      <p:guideLst>
        <p:guide orient="horz" pos="2974"/>
        <p:guide pos="3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t>21/09/2021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t>21/09/2021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57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2565400" y="673100"/>
            <a:ext cx="4089400" cy="38608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2471650"/>
            <a:ext cx="9144000" cy="68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287698"/>
            <a:ext cx="3700296" cy="1175706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Autore e </a:t>
            </a:r>
          </a:p>
          <a:p>
            <a:pPr lvl="0"/>
            <a:r>
              <a:rPr lang="it-IT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8926"/>
            <a:ext cx="9144000" cy="57912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414" y="803435"/>
            <a:ext cx="8228898" cy="3818479"/>
          </a:xfrm>
        </p:spPr>
        <p:txBody>
          <a:bodyPr/>
          <a:lstStyle/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0" y="4810825"/>
            <a:ext cx="9142256" cy="347227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3791060"/>
            <a:ext cx="9142256" cy="546917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305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3862373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pic>
        <p:nvPicPr>
          <p:cNvPr id="6" name="Immagine 5" descr="LogoENEAVettorialeneroVertica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" y="84892"/>
            <a:ext cx="1889116" cy="575560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0" y="4231705"/>
            <a:ext cx="9154989" cy="579120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872" y="690449"/>
            <a:ext cx="9143128" cy="3147417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362538" y="1036909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0602" y="1949049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340683" y="2799633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M. Salvadori					EAAC 2021					         Frascati</a:t>
            </a:r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871663"/>
            <a:ext cx="8185150" cy="2441575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34549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3" y="204788"/>
            <a:ext cx="3008313" cy="438983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3" y="768549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75903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75902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0232"/>
            <a:ext cx="3008313" cy="4389835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804731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16141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Titolo della presentazione - luogo - data (piè pagina - vedi istruzioni per visualizzazione in tutta la presentazione)</a:t>
            </a:r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3717728"/>
            <a:ext cx="5486400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307777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47833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/>
              <a:t>Immagine a tutto schermo con box per testo bianco su sfondo scuro</a:t>
            </a:r>
            <a:br>
              <a:rPr lang="it-IT" dirty="0"/>
            </a:br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6800" y="3270043"/>
            <a:ext cx="7242444" cy="603647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284590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3414" y="794113"/>
            <a:ext cx="82296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59472"/>
            <a:ext cx="936564" cy="281636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649" r:id="rId2"/>
    <p:sldLayoutId id="2147483650" r:id="rId3"/>
    <p:sldLayoutId id="2147483662" r:id="rId4"/>
    <p:sldLayoutId id="2147483653" r:id="rId5"/>
    <p:sldLayoutId id="2147483656" r:id="rId6"/>
    <p:sldLayoutId id="2147483660" r:id="rId7"/>
    <p:sldLayoutId id="2147483657" r:id="rId8"/>
    <p:sldLayoutId id="2147483658" r:id="rId9"/>
    <p:sldLayoutId id="2147483661" r:id="rId10"/>
    <p:sldLayoutId id="2147483663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171.png"/><Relationship Id="rId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9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9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94.png"/><Relationship Id="rId7" Type="http://schemas.openxmlformats.org/officeDocument/2006/relationships/image" Target="../media/image6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95.png"/><Relationship Id="rId9" Type="http://schemas.openxmlformats.org/officeDocument/2006/relationships/image" Target="../media/image6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1.png"/><Relationship Id="rId7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svg"/><Relationship Id="rId18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17" Type="http://schemas.openxmlformats.org/officeDocument/2006/relationships/image" Target="../media/image32.svg"/><Relationship Id="rId2" Type="http://schemas.openxmlformats.org/officeDocument/2006/relationships/image" Target="../media/image28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17.sv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5.svg"/><Relationship Id="rId9" Type="http://schemas.openxmlformats.org/officeDocument/2006/relationships/image" Target="../media/image2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image" Target="../media/image39.svg"/><Relationship Id="rId7" Type="http://schemas.openxmlformats.org/officeDocument/2006/relationships/image" Target="../media/image45.pn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0.png"/><Relationship Id="rId10" Type="http://schemas.openxmlformats.org/officeDocument/2006/relationships/image" Target="../media/image42.svg"/><Relationship Id="rId4" Type="http://schemas.openxmlformats.org/officeDocument/2006/relationships/image" Target="../media/image42.png"/><Relationship Id="rId9" Type="http://schemas.openxmlformats.org/officeDocument/2006/relationships/image" Target="../media/image41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54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’INFN CAMBIA LOGO">
            <a:extLst>
              <a:ext uri="{FF2B5EF4-FFF2-40B4-BE49-F238E27FC236}">
                <a16:creationId xmlns:a16="http://schemas.microsoft.com/office/drawing/2014/main" id="{F23240D3-D602-4E98-9383-0EC46C25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94" y="100870"/>
            <a:ext cx="751125" cy="41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47593" y="2186406"/>
            <a:ext cx="8748334" cy="1500411"/>
          </a:xfrm>
        </p:spPr>
        <p:txBody>
          <a:bodyPr/>
          <a:lstStyle/>
          <a:p>
            <a:pPr algn="ctr"/>
            <a:r>
              <a:rPr lang="it-IT" sz="12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M. Salvadori</a:t>
            </a:r>
            <a:r>
              <a:rPr lang="it-IT" sz="1200" u="sng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1,2,3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F. Consoli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C. Verona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Cipriani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P. Anania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P. L. Andreoli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P. Antici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F. Bisesto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G. Costa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</a:p>
          <a:p>
            <a:pPr algn="ctr"/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G. Cristofari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R. De Angelis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G. Di Giorgio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Ferrario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Galletti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D. Giulietti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6,7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Migliorati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3,8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R. Pompili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</a:p>
          <a:p>
            <a:pPr algn="ctr"/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O. Rosmej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9,10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M. Scisciò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S. Zähter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9,10</a:t>
            </a:r>
            <a:r>
              <a:rPr lang="it-IT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, A. Zigler</a:t>
            </a:r>
            <a:r>
              <a:rPr lang="it-IT" sz="12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11</a:t>
            </a:r>
          </a:p>
          <a:p>
            <a:pPr algn="just"/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1 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ENEA Fusion and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technologies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for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nuclear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safety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department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C. R. Frascati, Rome,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INRS-EMT,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Varennes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Quebec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Canada 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3 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Università di Roma La Sapienza,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4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Industrial Engineering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department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University of Rome Tor Vergata,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INFN-LNF Frascati, Rome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6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Department of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Physics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University of Pisa,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7</a:t>
            </a:r>
            <a:r>
              <a:rPr lang="pt-BR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INFN of Pisa, Italy </a:t>
            </a:r>
            <a:r>
              <a:rPr lang="it-IT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8</a:t>
            </a:r>
            <a:r>
              <a:rPr lang="it-IT" sz="1050" b="0" i="0" u="none" strike="noStrike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INFN Sezione di Roma, </a:t>
            </a:r>
            <a:r>
              <a:rPr lang="it-IT" sz="1050" b="0" i="0" u="none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Italy</a:t>
            </a:r>
            <a:r>
              <a:rPr lang="it-IT" sz="105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GB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de-DE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9</a:t>
            </a:r>
            <a:r>
              <a:rPr lang="de-DE" sz="105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GSI Helmotzzentrum für Schwerionenforschung GmbH, Darmstadt, Germany </a:t>
            </a:r>
            <a:r>
              <a:rPr lang="de-DE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10 </a:t>
            </a:r>
            <a:r>
              <a:rPr lang="de-DE" sz="105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Goethe University Frankfurt, Frankfurt am Main, Germany</a:t>
            </a:r>
            <a:r>
              <a:rPr lang="en-GB" sz="12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11</a:t>
            </a:r>
            <a:r>
              <a:rPr lang="en-GB" sz="1050" b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Racah</a:t>
            </a:r>
            <a:r>
              <a:rPr lang="en-GB" sz="105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Institute of Physics, Hebrew University, Jerusalem, Israel</a:t>
            </a:r>
          </a:p>
          <a:p>
            <a:pPr algn="just"/>
            <a:r>
              <a:rPr lang="en-GB" sz="1200" i="0" strike="noStrike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												    </a:t>
            </a:r>
            <a:r>
              <a:rPr lang="en-GB" sz="1200" i="0" u="sng" strike="noStrike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martina.salvadori@uniroma1.it </a:t>
            </a:r>
            <a:endParaRPr lang="it-IT" sz="1200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11197" y="973621"/>
            <a:ext cx="8748335" cy="1107996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chemeClr val="accent6"/>
                </a:solidFill>
              </a:rPr>
              <a:t>Methodologies and diagnostics of advanced time-of flight ion spectrometry for high-repetition-rate high-intensity</a:t>
            </a:r>
            <a:br>
              <a:rPr lang="en-GB" sz="2400" dirty="0">
                <a:solidFill>
                  <a:schemeClr val="accent6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laser-matter experiments</a:t>
            </a:r>
            <a:endParaRPr lang="it-IT" sz="2400" dirty="0">
              <a:solidFill>
                <a:schemeClr val="accent6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33323" y="3877672"/>
            <a:ext cx="9143999" cy="400110"/>
          </a:xfrm>
        </p:spPr>
        <p:txBody>
          <a:bodyPr/>
          <a:lstStyle/>
          <a:p>
            <a:pPr algn="ctr"/>
            <a:r>
              <a:rPr lang="it-IT" dirty="0"/>
              <a:t>EAAC 2021, 20</a:t>
            </a:r>
            <a:r>
              <a:rPr lang="it-IT" baseline="30000" dirty="0"/>
              <a:t>th</a:t>
            </a:r>
            <a:r>
              <a:rPr lang="it-IT" dirty="0"/>
              <a:t>-24</a:t>
            </a:r>
            <a:r>
              <a:rPr lang="it-IT" baseline="30000" dirty="0"/>
              <a:t>h </a:t>
            </a:r>
            <a:r>
              <a:rPr lang="it-IT" dirty="0" err="1"/>
              <a:t>September</a:t>
            </a:r>
            <a:r>
              <a:rPr lang="it-IT" dirty="0"/>
              <a:t>, Frascati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840166C-0357-4FDF-BC8F-11BCA87B002B}"/>
              </a:ext>
            </a:extLst>
          </p:cNvPr>
          <p:cNvSpPr/>
          <p:nvPr/>
        </p:nvSpPr>
        <p:spPr>
          <a:xfrm>
            <a:off x="-6944" y="4804058"/>
            <a:ext cx="9152517" cy="369332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2FF20A7-8FA0-4D7A-913A-E9FB1225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" y="4804058"/>
            <a:ext cx="736599" cy="1967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A8B93E-39B7-4DEA-8FF9-A9B83281F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822" y="4804058"/>
            <a:ext cx="285750" cy="1730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3C5A6C-BB25-4330-B2C0-00D8039C8EEA}"/>
              </a:ext>
            </a:extLst>
          </p:cNvPr>
          <p:cNvSpPr txBox="1"/>
          <p:nvPr/>
        </p:nvSpPr>
        <p:spPr>
          <a:xfrm>
            <a:off x="576430" y="4761379"/>
            <a:ext cx="84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This work has been carried out within the framework of the </a:t>
            </a:r>
            <a:r>
              <a:rPr lang="en-US" sz="900" dirty="0" err="1">
                <a:solidFill>
                  <a:schemeClr val="tx1"/>
                </a:solidFill>
              </a:rPr>
              <a:t>EUROfusion</a:t>
            </a:r>
            <a:r>
              <a:rPr lang="en-US" sz="900" dirty="0">
                <a:solidFill>
                  <a:schemeClr val="tx1"/>
                </a:solidFill>
              </a:rPr>
              <a:t> Consortium and has received funding from the Euratom research and training program 2014-2018 and 2019-2020 under agreement No 633053. The views and opinions expressed herein do not necessarily reflect those of the European Commission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22A5C40-A3E6-42C7-A567-341F29FF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86" y="151248"/>
            <a:ext cx="1143051" cy="3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64DBF6C-A288-468A-935B-9D073C39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11" y="-4098914"/>
            <a:ext cx="93709" cy="5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niversidad Tor Vergata de Roma; Una breve guía de la vida ...">
            <a:extLst>
              <a:ext uri="{FF2B5EF4-FFF2-40B4-BE49-F238E27FC236}">
                <a16:creationId xmlns:a16="http://schemas.microsoft.com/office/drawing/2014/main" id="{E6F40D57-DA20-46A8-A85F-6B0BCC86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46" y="94928"/>
            <a:ext cx="409409" cy="4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Pisa | EURASHE">
            <a:extLst>
              <a:ext uri="{FF2B5EF4-FFF2-40B4-BE49-F238E27FC236}">
                <a16:creationId xmlns:a16="http://schemas.microsoft.com/office/drawing/2014/main" id="{59B3432B-6168-433E-B328-3A074CB2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85" y="85539"/>
            <a:ext cx="526591" cy="4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new.huji.ac.il/sites/mw.huji.ac.il/themes/hujitheme/logo-ltr.png">
            <a:extLst>
              <a:ext uri="{FF2B5EF4-FFF2-40B4-BE49-F238E27FC236}">
                <a16:creationId xmlns:a16="http://schemas.microsoft.com/office/drawing/2014/main" id="{63A3864D-3954-4CED-841A-4AA278C1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38" y="185798"/>
            <a:ext cx="1689443" cy="2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23CDE280-977C-4B17-9567-284905B1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13" y="137694"/>
            <a:ext cx="624956" cy="3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GSI Helmholtzzentrum für Schwerionenforschung">
            <a:extLst>
              <a:ext uri="{FF2B5EF4-FFF2-40B4-BE49-F238E27FC236}">
                <a16:creationId xmlns:a16="http://schemas.microsoft.com/office/drawing/2014/main" id="{50CD2DBE-FD0F-44C3-BE85-A791FFBF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28" y="208617"/>
            <a:ext cx="526561" cy="1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20B8820-E3CA-40A1-86B4-6E63A0D4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81" y="138218"/>
            <a:ext cx="567241" cy="3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3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C2A12479-90B2-42C6-8A33-4FB757066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1270" r="568" b="882"/>
          <a:stretch/>
        </p:blipFill>
        <p:spPr>
          <a:xfrm>
            <a:off x="901504" y="812032"/>
            <a:ext cx="3854556" cy="104358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11FF21-8EB9-4C57-AC90-667C889E9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10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3D8F8D1-E1F2-4BBF-99B2-06AE06AD2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10" name="Immagine 9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4288438C-A088-416E-B38B-9E11408A5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26" y="1758090"/>
            <a:ext cx="5448236" cy="297505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9C77A4-3063-43AC-A168-5EB5217B7660}"/>
              </a:ext>
            </a:extLst>
          </p:cNvPr>
          <p:cNvSpPr txBox="1"/>
          <p:nvPr/>
        </p:nvSpPr>
        <p:spPr>
          <a:xfrm>
            <a:off x="4793225" y="1047412"/>
            <a:ext cx="2715880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/>
              <a:t>Broadband EMP </a:t>
            </a:r>
            <a:r>
              <a:rPr lang="it-IT" sz="1013" dirty="0" err="1"/>
              <a:t>spectra</a:t>
            </a:r>
            <a:endParaRPr lang="it-IT" sz="1013" dirty="0"/>
          </a:p>
          <a:p>
            <a:r>
              <a:rPr lang="it-IT" sz="1013" dirty="0"/>
              <a:t>Associated </a:t>
            </a:r>
            <a:r>
              <a:rPr lang="it-IT" sz="1013" dirty="0" err="1"/>
              <a:t>e</a:t>
            </a:r>
            <a:r>
              <a:rPr lang="it-IT" sz="1013" b="0" dirty="0" err="1"/>
              <a:t>lectric</a:t>
            </a:r>
            <a:r>
              <a:rPr lang="it-IT" sz="1013" b="0" dirty="0"/>
              <a:t> field </a:t>
            </a:r>
            <a:r>
              <a:rPr lang="it-IT" sz="1013" b="0" dirty="0" err="1"/>
              <a:t>at</a:t>
            </a:r>
            <a:r>
              <a:rPr lang="it-IT" sz="1013" b="0" dirty="0"/>
              <a:t> 30 cm: </a:t>
            </a:r>
            <a:r>
              <a:rPr lang="en-US" sz="1013" b="1" dirty="0"/>
              <a:t>25 kV/m</a:t>
            </a:r>
            <a:endParaRPr lang="it-IT" sz="1013" b="0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D8C9AF3-615E-442F-89BF-12CFE75F6C50}"/>
              </a:ext>
            </a:extLst>
          </p:cNvPr>
          <p:cNvCxnSpPr>
            <a:cxnSpLocks/>
          </p:cNvCxnSpPr>
          <p:nvPr/>
        </p:nvCxnSpPr>
        <p:spPr>
          <a:xfrm>
            <a:off x="4766123" y="1612457"/>
            <a:ext cx="1487033" cy="125338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9AE6C33-A706-4553-9813-7BA2563E58B4}"/>
              </a:ext>
            </a:extLst>
          </p:cNvPr>
          <p:cNvSpPr txBox="1"/>
          <p:nvPr/>
        </p:nvSpPr>
        <p:spPr>
          <a:xfrm>
            <a:off x="3642548" y="2112519"/>
            <a:ext cx="1202528" cy="404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13" dirty="0" err="1">
                <a:solidFill>
                  <a:srgbClr val="FF0000"/>
                </a:solidFill>
              </a:rPr>
              <a:t>Coupling</a:t>
            </a:r>
            <a:r>
              <a:rPr lang="it-IT" sz="1013" dirty="0">
                <a:solidFill>
                  <a:srgbClr val="FF0000"/>
                </a:solidFill>
              </a:rPr>
              <a:t> with the </a:t>
            </a:r>
            <a:r>
              <a:rPr lang="it-IT" sz="1013" dirty="0" err="1">
                <a:solidFill>
                  <a:srgbClr val="FF0000"/>
                </a:solidFill>
              </a:rPr>
              <a:t>detection</a:t>
            </a:r>
            <a:r>
              <a:rPr lang="it-IT" sz="1013" dirty="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EB85A71-CA59-4BC6-95E1-20E59C457174}"/>
              </a:ext>
            </a:extLst>
          </p:cNvPr>
          <p:cNvSpPr txBox="1"/>
          <p:nvPr/>
        </p:nvSpPr>
        <p:spPr>
          <a:xfrm>
            <a:off x="7169784" y="3161077"/>
            <a:ext cx="1306115" cy="404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13" dirty="0" err="1">
                <a:solidFill>
                  <a:srgbClr val="FF0000"/>
                </a:solidFill>
              </a:rPr>
              <a:t>Coupling</a:t>
            </a:r>
            <a:r>
              <a:rPr lang="it-IT" sz="1013" dirty="0">
                <a:solidFill>
                  <a:srgbClr val="FF0000"/>
                </a:solidFill>
              </a:rPr>
              <a:t> with the </a:t>
            </a:r>
            <a:r>
              <a:rPr lang="it-IT" sz="1013" dirty="0" err="1">
                <a:solidFill>
                  <a:srgbClr val="FF0000"/>
                </a:solidFill>
              </a:rPr>
              <a:t>acquisition</a:t>
            </a:r>
            <a:r>
              <a:rPr lang="it-IT" sz="1013" dirty="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12B58E8-23C5-4762-9832-CC3DD3C0718C}"/>
              </a:ext>
            </a:extLst>
          </p:cNvPr>
          <p:cNvSpPr/>
          <p:nvPr/>
        </p:nvSpPr>
        <p:spPr>
          <a:xfrm>
            <a:off x="2973274" y="1080004"/>
            <a:ext cx="140494" cy="16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solidFill>
                <a:schemeClr val="bg1"/>
              </a:solidFill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BEB2BAE4-F0B6-490F-A95C-549F6345EF49}"/>
              </a:ext>
            </a:extLst>
          </p:cNvPr>
          <p:cNvGrpSpPr/>
          <p:nvPr/>
        </p:nvGrpSpPr>
        <p:grpSpPr>
          <a:xfrm>
            <a:off x="966274" y="3675092"/>
            <a:ext cx="2362690" cy="894011"/>
            <a:chOff x="650706" y="3633548"/>
            <a:chExt cx="2362690" cy="894011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243E85B-2B3D-4709-8520-15453989B888}"/>
                </a:ext>
              </a:extLst>
            </p:cNvPr>
            <p:cNvSpPr/>
            <p:nvPr/>
          </p:nvSpPr>
          <p:spPr>
            <a:xfrm>
              <a:off x="650706" y="3768131"/>
              <a:ext cx="1435130" cy="7594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DCB82F28-28B3-4783-A37E-7F8129832EBC}"/>
                </a:ext>
              </a:extLst>
            </p:cNvPr>
            <p:cNvGrpSpPr/>
            <p:nvPr/>
          </p:nvGrpSpPr>
          <p:grpSpPr>
            <a:xfrm>
              <a:off x="659348" y="3633548"/>
              <a:ext cx="2354048" cy="894011"/>
              <a:chOff x="177770" y="3073587"/>
              <a:chExt cx="2354048" cy="894011"/>
            </a:xfrm>
          </p:grpSpPr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5B8345F-0A8E-4667-AB6A-84B9BB6D7EA1}"/>
                  </a:ext>
                </a:extLst>
              </p:cNvPr>
              <p:cNvSpPr txBox="1"/>
              <p:nvPr/>
            </p:nvSpPr>
            <p:spPr>
              <a:xfrm>
                <a:off x="177770" y="3563513"/>
                <a:ext cx="2354048" cy="404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13" dirty="0"/>
                  <a:t>τ = 25 fs</a:t>
                </a:r>
              </a:p>
              <a:p>
                <a:r>
                  <a:rPr lang="en-US" sz="1013" dirty="0"/>
                  <a:t>Target : 10 µm 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FF119DCF-832C-49BA-8634-31109CDEBA39}"/>
                      </a:ext>
                    </a:extLst>
                  </p:cNvPr>
                  <p:cNvSpPr txBox="1"/>
                  <p:nvPr/>
                </p:nvSpPr>
                <p:spPr>
                  <a:xfrm>
                    <a:off x="177770" y="3073587"/>
                    <a:ext cx="1875610" cy="559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013" b="1" dirty="0">
                        <a:solidFill>
                          <a:srgbClr val="FF0000"/>
                        </a:solidFill>
                        <a:highlight>
                          <a:srgbClr val="FFFFFF"/>
                        </a:highlight>
                      </a:rPr>
                      <a:t>FLAME</a:t>
                    </a:r>
                  </a:p>
                  <a:p>
                    <a:r>
                      <a:rPr lang="en-US" sz="1013" dirty="0"/>
                      <a:t>E = 2.5 J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it-IT" sz="1013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013" b="0" i="1" smtClean="0">
                            <a:latin typeface="Cambria Math" panose="02040503050406030204" pitchFamily="18" charset="0"/>
                          </a:rPr>
                          <m:t>= 1.7×</m:t>
                        </m:r>
                        <m:sSup>
                          <m:sSupPr>
                            <m:ctrlP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</m:oMath>
                    </a14:m>
                    <a:r>
                      <a:rPr lang="it-IT" sz="1013" b="0" dirty="0"/>
                      <a:t> W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a14:m>
                    <a:endParaRPr lang="en-US" sz="1013" dirty="0"/>
                  </a:p>
                </p:txBody>
              </p:sp>
            </mc:Choice>
            <mc:Fallback xmlns="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FF119DCF-832C-49BA-8634-31109CDEBA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770" y="3073587"/>
                    <a:ext cx="1875610" cy="5599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26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2FBEFD14-1020-4484-89D1-11909BB2CC3A}"/>
              </a:ext>
            </a:extLst>
          </p:cNvPr>
          <p:cNvSpPr/>
          <p:nvPr/>
        </p:nvSpPr>
        <p:spPr>
          <a:xfrm>
            <a:off x="3043521" y="864905"/>
            <a:ext cx="132127" cy="85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AD51A22-48BD-43A1-B125-4DA3B19E921C}"/>
              </a:ext>
            </a:extLst>
          </p:cNvPr>
          <p:cNvSpPr/>
          <p:nvPr/>
        </p:nvSpPr>
        <p:spPr>
          <a:xfrm>
            <a:off x="1296286" y="843447"/>
            <a:ext cx="76200" cy="128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F1B36C7B-2272-4E95-9C41-952524B64E2E}"/>
              </a:ext>
            </a:extLst>
          </p:cNvPr>
          <p:cNvSpPr/>
          <p:nvPr/>
        </p:nvSpPr>
        <p:spPr>
          <a:xfrm>
            <a:off x="4756060" y="3180656"/>
            <a:ext cx="605020" cy="6290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067C3332-C2F0-4B49-809F-3EB3547FB611}"/>
              </a:ext>
            </a:extLst>
          </p:cNvPr>
          <p:cNvSpPr/>
          <p:nvPr/>
        </p:nvSpPr>
        <p:spPr>
          <a:xfrm>
            <a:off x="5834110" y="2786700"/>
            <a:ext cx="1142409" cy="115284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D2527C9-E13F-4BB1-85FE-887264BE3E68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4766123" y="1612457"/>
            <a:ext cx="292447" cy="156819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Titolo 1">
            <a:extLst>
              <a:ext uri="{FF2B5EF4-FFF2-40B4-BE49-F238E27FC236}">
                <a16:creationId xmlns:a16="http://schemas.microsoft.com/office/drawing/2014/main" id="{94DE8039-B6E7-442C-B37E-9CB72BF4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Challenges in TOF: EMP and Dynamic Range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003ACE7-9579-4E0C-A9BA-5F4BC2B4D98E}"/>
              </a:ext>
            </a:extLst>
          </p:cNvPr>
          <p:cNvSpPr txBox="1"/>
          <p:nvPr/>
        </p:nvSpPr>
        <p:spPr>
          <a:xfrm>
            <a:off x="5538866" y="4347978"/>
            <a:ext cx="3603440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al., JINST 15, C10002 (2020)</a:t>
            </a:r>
          </a:p>
          <a:p>
            <a:pPr algn="r"/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F. Consoli et al., Scientific Reports 9, 8551 (2019)</a:t>
            </a:r>
          </a:p>
          <a:p>
            <a:pPr algn="r"/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.Consoli et al. High-Power Laser Science and Engineering 8, e22 2020)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7348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DEDA8-0B62-4BA8-B4AC-96D3217E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Detection</a:t>
            </a:r>
            <a:r>
              <a:rPr lang="it-IT" dirty="0"/>
              <a:t> system </a:t>
            </a:r>
            <a:r>
              <a:rPr lang="it-IT" dirty="0" err="1"/>
              <a:t>optimization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641E38-DDF5-4DAD-B8F5-B3F2238CB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11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866BA3-6F1D-42B4-BD66-10526A137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FA1FD48-E856-4B47-BDF5-16FC673E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21" y="1163022"/>
            <a:ext cx="4980407" cy="345887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1CCBE93-1A39-406E-B5B8-F48A17417EA6}"/>
              </a:ext>
            </a:extLst>
          </p:cNvPr>
          <p:cNvSpPr txBox="1"/>
          <p:nvPr/>
        </p:nvSpPr>
        <p:spPr>
          <a:xfrm>
            <a:off x="284109" y="1205849"/>
            <a:ext cx="3155030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defTabSz="457189"/>
            <a:r>
              <a:rPr lang="it-IT" sz="1400" dirty="0" err="1">
                <a:solidFill>
                  <a:prstClr val="black"/>
                </a:solidFill>
                <a:latin typeface="Arial"/>
              </a:rPr>
              <a:t>Developing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a </a:t>
            </a:r>
            <a:r>
              <a:rPr lang="it-IT" sz="1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proper</a:t>
            </a:r>
            <a:r>
              <a:rPr lang="it-IT" sz="1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 </a:t>
            </a:r>
            <a:r>
              <a:rPr lang="it-IT" sz="1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shielding</a:t>
            </a:r>
            <a:endParaRPr lang="en-GB" sz="1400" b="1" dirty="0">
              <a:solidFill>
                <a:srgbClr val="1F497D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5FE3360-D306-49BB-8177-E0D6A7AE8DBD}"/>
              </a:ext>
            </a:extLst>
          </p:cNvPr>
          <p:cNvSpPr txBox="1"/>
          <p:nvPr/>
        </p:nvSpPr>
        <p:spPr>
          <a:xfrm>
            <a:off x="367871" y="1540715"/>
            <a:ext cx="2736221" cy="116955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 defTabSz="457189"/>
            <a:r>
              <a:rPr lang="it-IT" sz="1400" dirty="0">
                <a:solidFill>
                  <a:prstClr val="black"/>
                </a:solidFill>
                <a:latin typeface="Arial"/>
              </a:rPr>
              <a:t>Compact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metallic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enclosure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: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exploting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skin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effect</a:t>
            </a:r>
            <a:endParaRPr lang="it-IT" sz="1400" dirty="0">
              <a:solidFill>
                <a:prstClr val="black"/>
              </a:solidFill>
              <a:latin typeface="Arial"/>
            </a:endParaRPr>
          </a:p>
          <a:p>
            <a:pPr algn="just" defTabSz="457189"/>
            <a:endParaRPr lang="it-IT" sz="1600" dirty="0">
              <a:solidFill>
                <a:prstClr val="black"/>
              </a:solidFill>
              <a:latin typeface="Arial"/>
            </a:endParaRPr>
          </a:p>
          <a:p>
            <a:pPr algn="just" defTabSz="457189"/>
            <a:endParaRPr lang="it-IT" sz="1600" i="1" dirty="0">
              <a:solidFill>
                <a:prstClr val="black"/>
              </a:solidFill>
              <a:latin typeface="Cambria Math" panose="02040503050406030204" pitchFamily="18" charset="0"/>
            </a:endParaRPr>
          </a:p>
          <a:p>
            <a:pPr algn="just" defTabSz="457189"/>
            <a:endParaRPr lang="it-IT" sz="1600" dirty="0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A9CE84C-509C-4B7A-80B8-3F2531DE6543}"/>
                  </a:ext>
                </a:extLst>
              </p:cNvPr>
              <p:cNvSpPr txBox="1"/>
              <p:nvPr/>
            </p:nvSpPr>
            <p:spPr>
              <a:xfrm>
                <a:off x="807001" y="2829686"/>
                <a:ext cx="2103147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189"/>
                <a14:m>
                  <m:oMath xmlns:m="http://schemas.openxmlformats.org/officeDocument/2006/math">
                    <m:r>
                      <a:rPr lang="it-IT" sz="1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1100" dirty="0">
                    <a:solidFill>
                      <a:prstClr val="black"/>
                    </a:solidFill>
                    <a:latin typeface="Arial"/>
                  </a:rPr>
                  <a:t>   resistivity;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11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100" dirty="0">
                    <a:solidFill>
                      <a:prstClr val="black"/>
                    </a:solidFill>
                    <a:latin typeface="Arial"/>
                  </a:rPr>
                  <a:t>permeability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A9CE84C-509C-4B7A-80B8-3F2531DE6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01" y="2829686"/>
                <a:ext cx="2103147" cy="261610"/>
              </a:xfrm>
              <a:prstGeom prst="rect">
                <a:avLst/>
              </a:prstGeom>
              <a:blipFill>
                <a:blip r:embed="rId3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C4F1D7-D68D-4B76-B8D4-8CB8EEC005CD}"/>
              </a:ext>
            </a:extLst>
          </p:cNvPr>
          <p:cNvSpPr txBox="1"/>
          <p:nvPr/>
        </p:nvSpPr>
        <p:spPr>
          <a:xfrm>
            <a:off x="399315" y="3564106"/>
            <a:ext cx="29433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algn="just" defTabSz="457189"/>
            <a:r>
              <a:rPr lang="it-IT" sz="1400" dirty="0">
                <a:solidFill>
                  <a:prstClr val="black"/>
                </a:solidFill>
                <a:latin typeface="Arial"/>
              </a:rPr>
              <a:t>The 2 mm Al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enclosure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attenuate EM </a:t>
            </a:r>
            <a:r>
              <a:rPr lang="it-IT" sz="1400" dirty="0" err="1">
                <a:solidFill>
                  <a:prstClr val="black"/>
                </a:solidFill>
                <a:latin typeface="Arial"/>
              </a:rPr>
              <a:t>waves</a:t>
            </a:r>
            <a:r>
              <a:rPr lang="it-IT" sz="1400" dirty="0">
                <a:solidFill>
                  <a:prstClr val="black"/>
                </a:solidFill>
                <a:latin typeface="Arial"/>
              </a:rPr>
              <a:t> with frequencies down to 2 KHz</a:t>
            </a: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92F0215-D4C3-44E0-97DC-4524D0A0B497}"/>
                  </a:ext>
                </a:extLst>
              </p:cNvPr>
              <p:cNvSpPr txBox="1"/>
              <p:nvPr/>
            </p:nvSpPr>
            <p:spPr>
              <a:xfrm>
                <a:off x="367871" y="2151574"/>
                <a:ext cx="1240639" cy="390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92F0215-D4C3-44E0-97DC-4524D0A0B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71" y="2151574"/>
                <a:ext cx="1240639" cy="390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BCA032E-6F61-4AA5-A8FB-71C436FC87A8}"/>
                  </a:ext>
                </a:extLst>
              </p:cNvPr>
              <p:cNvSpPr txBox="1"/>
              <p:nvPr/>
            </p:nvSpPr>
            <p:spPr>
              <a:xfrm>
                <a:off x="1858575" y="2001764"/>
                <a:ext cx="1240639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140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BCA032E-6F61-4AA5-A8FB-71C436FC8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575" y="2001764"/>
                <a:ext cx="1240639" cy="728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Segnaposto contenuto 8" descr="Immagine che contiene interni, sedendo, mescolatrice, tavolo&#10;&#10;Descrizione generata automaticamente">
            <a:extLst>
              <a:ext uri="{FF2B5EF4-FFF2-40B4-BE49-F238E27FC236}">
                <a16:creationId xmlns:a16="http://schemas.microsoft.com/office/drawing/2014/main" id="{A9BADEDD-C36E-4AC3-B788-995EDE3BA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"/>
          <a:stretch/>
        </p:blipFill>
        <p:spPr>
          <a:xfrm>
            <a:off x="7152618" y="1440165"/>
            <a:ext cx="1240639" cy="1285876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C3C6F3-349A-42E2-B553-75A62FE3EDB8}"/>
              </a:ext>
            </a:extLst>
          </p:cNvPr>
          <p:cNvSpPr txBox="1"/>
          <p:nvPr/>
        </p:nvSpPr>
        <p:spPr>
          <a:xfrm>
            <a:off x="5225490" y="950935"/>
            <a:ext cx="2396810" cy="24622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pPr defTabSz="457189"/>
            <a:r>
              <a:rPr lang="it-IT" sz="1600" dirty="0" err="1">
                <a:solidFill>
                  <a:prstClr val="black"/>
                </a:solidFill>
                <a:latin typeface="Arial"/>
              </a:rPr>
              <a:t>Skin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depth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for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aluminum</a:t>
            </a:r>
            <a:endParaRPr lang="en-GB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B510EAA-29A1-4DCA-B946-8A52AB46FF21}"/>
              </a:ext>
            </a:extLst>
          </p:cNvPr>
          <p:cNvSpPr/>
          <p:nvPr/>
        </p:nvSpPr>
        <p:spPr>
          <a:xfrm>
            <a:off x="6566731" y="4558969"/>
            <a:ext cx="2621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287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E1E41-3AFB-47BC-B3AD-3E09AF83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Detection</a:t>
            </a:r>
            <a:r>
              <a:rPr lang="it-IT" dirty="0"/>
              <a:t> system </a:t>
            </a:r>
            <a:r>
              <a:rPr lang="it-IT" dirty="0" err="1"/>
              <a:t>optimization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E2042-FD92-4A93-932F-19D66B3BA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12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40FF117-FB18-4CD4-9C78-661ACB86B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BE1D65-5333-4FB6-A41D-6651BFB4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2" y="1296936"/>
            <a:ext cx="3953434" cy="34524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3FFABD-59EE-4977-B6D9-596684A0B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691" y="1507237"/>
            <a:ext cx="2660092" cy="93927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CC1964-05DC-4DB3-95EB-A44C579676C6}"/>
              </a:ext>
            </a:extLst>
          </p:cNvPr>
          <p:cNvSpPr txBox="1"/>
          <p:nvPr/>
        </p:nvSpPr>
        <p:spPr>
          <a:xfrm>
            <a:off x="1798446" y="2500735"/>
            <a:ext cx="18967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40 mm </a:t>
            </a:r>
            <a:r>
              <a:rPr lang="it-IT" sz="1350" dirty="0" err="1"/>
              <a:t>Aluminum</a:t>
            </a:r>
            <a:r>
              <a:rPr lang="it-IT" sz="1350" dirty="0"/>
              <a:t> pipe</a:t>
            </a:r>
            <a:endParaRPr lang="en-GB" sz="135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D09F43-E92B-48DE-B2F4-D5F28FFB49AE}"/>
              </a:ext>
            </a:extLst>
          </p:cNvPr>
          <p:cNvSpPr txBox="1"/>
          <p:nvPr/>
        </p:nvSpPr>
        <p:spPr>
          <a:xfrm>
            <a:off x="33618" y="955164"/>
            <a:ext cx="5277972" cy="24622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defTabSz="457189"/>
            <a:r>
              <a:rPr lang="it-IT" sz="1600" dirty="0" err="1">
                <a:solidFill>
                  <a:prstClr val="black"/>
                </a:solidFill>
                <a:latin typeface="Arial"/>
              </a:rPr>
              <a:t>Exploiting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the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attenuation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provided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by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waveguides</a:t>
            </a:r>
            <a:endParaRPr lang="en-GB"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5E70CB-576D-4812-B713-2E9619E70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93" y="1249265"/>
            <a:ext cx="2689410" cy="8459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4FD1788-6696-47A9-A691-3F1DBABF1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757" y="3258963"/>
            <a:ext cx="4479206" cy="69218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9F5EF0F-FCA2-4DC6-8B80-1A4558359196}"/>
              </a:ext>
            </a:extLst>
          </p:cNvPr>
          <p:cNvSpPr txBox="1"/>
          <p:nvPr/>
        </p:nvSpPr>
        <p:spPr>
          <a:xfrm>
            <a:off x="4157060" y="1562951"/>
            <a:ext cx="2055371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defTabSz="457189"/>
            <a:r>
              <a:rPr lang="it-IT" sz="1600" dirty="0">
                <a:solidFill>
                  <a:prstClr val="black"/>
                </a:solidFill>
                <a:latin typeface="Arial"/>
              </a:rPr>
              <a:t>1. </a:t>
            </a:r>
            <a:r>
              <a:rPr lang="it-IT" sz="1600" b="1" dirty="0">
                <a:solidFill>
                  <a:srgbClr val="0070C0"/>
                </a:solidFill>
                <a:latin typeface="Arial"/>
              </a:rPr>
              <a:t>Cutoff frequency</a:t>
            </a:r>
            <a:endParaRPr lang="en-GB" sz="1600" b="1" dirty="0">
              <a:solidFill>
                <a:srgbClr val="0070C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DB5DEB6-B28D-4884-B844-133226132C51}"/>
                  </a:ext>
                </a:extLst>
              </p:cNvPr>
              <p:cNvSpPr txBox="1"/>
              <p:nvPr/>
            </p:nvSpPr>
            <p:spPr>
              <a:xfrm>
                <a:off x="4177233" y="2360222"/>
                <a:ext cx="4509568" cy="1046440"/>
              </a:xfrm>
              <a:prstGeom prst="rect">
                <a:avLst/>
              </a:prstGeom>
            </p:spPr>
            <p:txBody>
              <a:bodyPr vert="horz" wrap="none" lIns="91440" tIns="0" rIns="91440" bIns="0" rtlCol="0">
                <a:spAutoFit/>
              </a:bodyPr>
              <a:lstStyle/>
              <a:p>
                <a:pPr defTabSz="457189"/>
                <a:r>
                  <a:rPr lang="it-IT" sz="1600" dirty="0">
                    <a:solidFill>
                      <a:prstClr val="black"/>
                    </a:solidFill>
                    <a:latin typeface="Arial"/>
                  </a:rPr>
                  <a:t>2. </a:t>
                </a:r>
                <a:r>
                  <a:rPr lang="it-IT" sz="1600" b="1" dirty="0" err="1">
                    <a:solidFill>
                      <a:srgbClr val="0070C0"/>
                    </a:solidFill>
                    <a:latin typeface="Arial"/>
                  </a:rPr>
                  <a:t>Attenuation</a:t>
                </a:r>
                <a:r>
                  <a:rPr lang="it-IT" sz="1600" b="1" dirty="0">
                    <a:solidFill>
                      <a:srgbClr val="0070C0"/>
                    </a:solidFill>
                    <a:latin typeface="Arial"/>
                  </a:rPr>
                  <a:t> of the </a:t>
                </a:r>
                <a:r>
                  <a:rPr lang="it-IT" sz="1600" b="1" dirty="0" err="1">
                    <a:solidFill>
                      <a:srgbClr val="0070C0"/>
                    </a:solidFill>
                    <a:latin typeface="Arial"/>
                  </a:rPr>
                  <a:t>propagating</a:t>
                </a:r>
                <a:r>
                  <a:rPr lang="it-IT" sz="1600" b="1" dirty="0">
                    <a:solidFill>
                      <a:srgbClr val="0070C0"/>
                    </a:solidFill>
                    <a:latin typeface="Arial"/>
                  </a:rPr>
                  <a:t> EM </a:t>
                </a:r>
                <a:r>
                  <a:rPr lang="it-IT" sz="1600" b="1" dirty="0" err="1">
                    <a:solidFill>
                      <a:srgbClr val="0070C0"/>
                    </a:solidFill>
                    <a:latin typeface="Arial"/>
                  </a:rPr>
                  <a:t>waves</a:t>
                </a:r>
                <a:r>
                  <a:rPr lang="it-IT" sz="1600" dirty="0">
                    <a:solidFill>
                      <a:prstClr val="black"/>
                    </a:solidFill>
                    <a:latin typeface="Arial"/>
                  </a:rPr>
                  <a:t>:</a:t>
                </a:r>
              </a:p>
              <a:p>
                <a:pPr defTabSz="457189"/>
                <a:endParaRPr lang="it-IT" dirty="0">
                  <a:solidFill>
                    <a:prstClr val="black"/>
                  </a:solidFill>
                  <a:latin typeface="Arial"/>
                </a:endParaRPr>
              </a:p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it-IT" sz="1600" dirty="0">
                  <a:solidFill>
                    <a:prstClr val="black"/>
                  </a:solidFill>
                  <a:latin typeface="Arial"/>
                </a:endParaRPr>
              </a:p>
              <a:p>
                <a:pPr defTabSz="457189"/>
                <a:endParaRPr lang="en-GB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DB5DEB6-B28D-4884-B844-133226132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233" y="2360222"/>
                <a:ext cx="4509568" cy="1046440"/>
              </a:xfrm>
              <a:prstGeom prst="rect">
                <a:avLst/>
              </a:prstGeom>
              <a:blipFill>
                <a:blip r:embed="rId6"/>
                <a:stretch>
                  <a:fillRect l="-676" t="-58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2F2DD205-9F28-4FCE-A0EC-0F6B3B4E9B21}"/>
              </a:ext>
            </a:extLst>
          </p:cNvPr>
          <p:cNvSpPr/>
          <p:nvPr/>
        </p:nvSpPr>
        <p:spPr>
          <a:xfrm>
            <a:off x="6620042" y="4552567"/>
            <a:ext cx="2621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E0973A0-F6C0-4C18-A587-43C02269FE01}"/>
              </a:ext>
            </a:extLst>
          </p:cNvPr>
          <p:cNvCxnSpPr/>
          <p:nvPr/>
        </p:nvCxnSpPr>
        <p:spPr>
          <a:xfrm flipH="1" flipV="1">
            <a:off x="5521875" y="3744470"/>
            <a:ext cx="160223" cy="610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F30E1AF8-5634-409F-B817-FA68069E254E}"/>
              </a:ext>
            </a:extLst>
          </p:cNvPr>
          <p:cNvSpPr/>
          <p:nvPr/>
        </p:nvSpPr>
        <p:spPr>
          <a:xfrm>
            <a:off x="8191494" y="3957712"/>
            <a:ext cx="903039" cy="27463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>
                <a:solidFill>
                  <a:schemeClr val="tx1"/>
                </a:solidFill>
              </a:rPr>
              <a:t>Geometrical</a:t>
            </a: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 err="1">
                <a:solidFill>
                  <a:schemeClr val="tx1"/>
                </a:solidFill>
              </a:rPr>
              <a:t>parameters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CAA9735F-242B-4539-BD97-05AC836CC8F6}"/>
              </a:ext>
            </a:extLst>
          </p:cNvPr>
          <p:cNvSpPr/>
          <p:nvPr/>
        </p:nvSpPr>
        <p:spPr>
          <a:xfrm>
            <a:off x="5920355" y="4025964"/>
            <a:ext cx="646377" cy="126207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>
                <a:solidFill>
                  <a:schemeClr val="tx1"/>
                </a:solidFill>
              </a:rPr>
              <a:t>Skin</a:t>
            </a: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 err="1">
                <a:solidFill>
                  <a:schemeClr val="tx1"/>
                </a:solidFill>
              </a:rPr>
              <a:t>depth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BA3074A-0B0D-45AE-AE9E-C3ACCE988DD8}"/>
              </a:ext>
            </a:extLst>
          </p:cNvPr>
          <p:cNvSpPr/>
          <p:nvPr/>
        </p:nvSpPr>
        <p:spPr>
          <a:xfrm>
            <a:off x="5410228" y="4385965"/>
            <a:ext cx="961969" cy="126207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>
                <a:solidFill>
                  <a:schemeClr val="tx1"/>
                </a:solidFill>
              </a:rPr>
              <a:t>Material</a:t>
            </a: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 err="1">
                <a:solidFill>
                  <a:schemeClr val="tx1"/>
                </a:solidFill>
              </a:rPr>
              <a:t>conductivity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CEC8EE3-957D-4C29-A1F9-77880C613DC1}"/>
              </a:ext>
            </a:extLst>
          </p:cNvPr>
          <p:cNvSpPr/>
          <p:nvPr/>
        </p:nvSpPr>
        <p:spPr>
          <a:xfrm>
            <a:off x="5219700" y="3598987"/>
            <a:ext cx="248841" cy="17364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13577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B94C3-9B6C-41F8-B724-02E832CF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Acquisition</a:t>
            </a:r>
            <a:r>
              <a:rPr lang="it-IT" dirty="0"/>
              <a:t> system </a:t>
            </a:r>
            <a:r>
              <a:rPr lang="it-IT" dirty="0" err="1"/>
              <a:t>optimization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2FDF2F-D372-4C9B-BB02-6D9578976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13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6044D02-4E4D-4E0D-A1E3-97DD846D6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83929B-5CA6-4A49-9030-1BD06423CF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1" b="52306"/>
          <a:stretch/>
        </p:blipFill>
        <p:spPr>
          <a:xfrm>
            <a:off x="4944980" y="1224692"/>
            <a:ext cx="3698034" cy="2300840"/>
          </a:xfrm>
          <a:prstGeom prst="rect">
            <a:avLst/>
          </a:prstGeom>
        </p:spPr>
      </p:pic>
      <p:sp>
        <p:nvSpPr>
          <p:cNvPr id="13" name="Segnaposto contenuto 13">
            <a:extLst>
              <a:ext uri="{FF2B5EF4-FFF2-40B4-BE49-F238E27FC236}">
                <a16:creationId xmlns:a16="http://schemas.microsoft.com/office/drawing/2014/main" id="{BCF1FEA1-340E-4BAD-A623-2309DB79201E}"/>
              </a:ext>
            </a:extLst>
          </p:cNvPr>
          <p:cNvSpPr txBox="1">
            <a:spLocks/>
          </p:cNvSpPr>
          <p:nvPr/>
        </p:nvSpPr>
        <p:spPr>
          <a:xfrm>
            <a:off x="270540" y="1255497"/>
            <a:ext cx="430146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algn="just" defTabSz="457189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Long double shielded coaxial cables</a:t>
            </a:r>
          </a:p>
          <a:p>
            <a:pPr marL="800080" lvl="1" indent="-342892" algn="just" defTabSz="457189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Provide </a:t>
            </a:r>
            <a:r>
              <a:rPr lang="en-US" sz="1400" b="1" dirty="0">
                <a:solidFill>
                  <a:srgbClr val="006778"/>
                </a:solidFill>
                <a:latin typeface="Arial"/>
              </a:rPr>
              <a:t>high frequency attenuation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,</a:t>
            </a:r>
          </a:p>
          <a:p>
            <a:pPr marL="800080" lvl="1" indent="-342892" algn="just" defTabSz="457189">
              <a:buFont typeface="+mj-lt"/>
              <a:buAutoNum type="arabicPeriod"/>
            </a:pPr>
            <a:endParaRPr lang="en-US" sz="1400" dirty="0">
              <a:solidFill>
                <a:prstClr val="black"/>
              </a:solidFill>
              <a:latin typeface="Arial"/>
            </a:endParaRPr>
          </a:p>
          <a:p>
            <a:pPr marL="800080" lvl="1" indent="-342892" algn="just" defTabSz="457189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Introduce a </a:t>
            </a:r>
            <a:r>
              <a:rPr lang="en-US" sz="1400" b="1" dirty="0">
                <a:solidFill>
                  <a:srgbClr val="006778"/>
                </a:solidFill>
                <a:latin typeface="Arial"/>
              </a:rPr>
              <a:t>temporal delay between the TOF signal and the EMP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contribution,</a:t>
            </a:r>
          </a:p>
          <a:p>
            <a:pPr marL="800080" lvl="1" indent="-342892" algn="just" defTabSz="457189">
              <a:buFont typeface="+mj-lt"/>
              <a:buAutoNum type="arabicPeriod"/>
            </a:pPr>
            <a:endParaRPr lang="en-US" sz="1400" dirty="0">
              <a:solidFill>
                <a:prstClr val="black"/>
              </a:solidFill>
              <a:latin typeface="Arial"/>
            </a:endParaRPr>
          </a:p>
          <a:p>
            <a:pPr marL="800080" lvl="1" indent="-342892" algn="just" defTabSz="457189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Allow to </a:t>
            </a:r>
            <a:r>
              <a:rPr lang="en-US" sz="1400" b="1" dirty="0">
                <a:solidFill>
                  <a:srgbClr val="006778"/>
                </a:solidFill>
                <a:latin typeface="Arial"/>
              </a:rPr>
              <a:t>place the scope far from the experimental chamber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0BDB734-EE57-4845-8890-3936F4E664F7}"/>
              </a:ext>
            </a:extLst>
          </p:cNvPr>
          <p:cNvSpPr txBox="1"/>
          <p:nvPr/>
        </p:nvSpPr>
        <p:spPr>
          <a:xfrm>
            <a:off x="270540" y="3738120"/>
            <a:ext cx="49506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algn="just" defTabSz="457189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Scope with minimal bandwidth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to reduce coupling with high frequency electromagnetic pulses.</a:t>
            </a:r>
          </a:p>
          <a:p>
            <a:pPr algn="just" defTabSz="457189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47A9F6-8CBE-455B-BFB9-A855A22A3C25}"/>
              </a:ext>
            </a:extLst>
          </p:cNvPr>
          <p:cNvSpPr txBox="1"/>
          <p:nvPr/>
        </p:nvSpPr>
        <p:spPr>
          <a:xfrm>
            <a:off x="4841603" y="923673"/>
            <a:ext cx="4192302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350" dirty="0"/>
              <a:t>Scattering </a:t>
            </a:r>
            <a:r>
              <a:rPr lang="it-IT" sz="1350" dirty="0" err="1"/>
              <a:t>parameter</a:t>
            </a:r>
            <a:r>
              <a:rPr lang="it-IT" sz="1350" dirty="0"/>
              <a:t> S</a:t>
            </a:r>
            <a:r>
              <a:rPr lang="it-IT" sz="1350" baseline="-25000" dirty="0"/>
              <a:t>21  </a:t>
            </a:r>
            <a:r>
              <a:rPr lang="it-IT" sz="1350" dirty="0"/>
              <a:t>    Transmission </a:t>
            </a:r>
            <a:r>
              <a:rPr lang="it-IT" sz="1350" dirty="0" err="1"/>
              <a:t>coefficient</a:t>
            </a:r>
            <a:endParaRPr lang="en-GB" sz="1350" baseline="-25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A9E6AE5-BE74-4BC6-A309-050D5C388DA4}"/>
              </a:ext>
            </a:extLst>
          </p:cNvPr>
          <p:cNvSpPr/>
          <p:nvPr/>
        </p:nvSpPr>
        <p:spPr>
          <a:xfrm>
            <a:off x="6632027" y="4580957"/>
            <a:ext cx="2834959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94AB36E-F28E-4FED-88B0-45FD5C2CC1AD}"/>
              </a:ext>
            </a:extLst>
          </p:cNvPr>
          <p:cNvSpPr/>
          <p:nvPr/>
        </p:nvSpPr>
        <p:spPr>
          <a:xfrm>
            <a:off x="5568845" y="1388970"/>
            <a:ext cx="112427" cy="127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0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310EC-69DA-4038-A7E5-62266892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Dynamic range </a:t>
            </a:r>
            <a:r>
              <a:rPr lang="it-IT" dirty="0" err="1"/>
              <a:t>enhancement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162B5A-3B26-4DB4-B8F1-878E57C2B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14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1E6374F-6EF8-4005-B5E5-89EEC0238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21626A1-6AD6-45CB-BF92-C242FA4D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985" y="1230198"/>
            <a:ext cx="4366260" cy="33583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E0F5DF-DCD8-467C-B75F-B76058E27D14}"/>
              </a:ext>
            </a:extLst>
          </p:cNvPr>
          <p:cNvSpPr txBox="1"/>
          <p:nvPr/>
        </p:nvSpPr>
        <p:spPr>
          <a:xfrm>
            <a:off x="6424309" y="1947715"/>
            <a:ext cx="2638145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US" sz="1200" dirty="0"/>
              <a:t>Where is the photopeak?</a:t>
            </a:r>
          </a:p>
          <a:p>
            <a:r>
              <a:rPr lang="en-US" sz="1200" dirty="0"/>
              <a:t>Need a higher dynamic range of the acquisition system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FC37BE8-25DF-46A3-B677-5823C5BD6855}"/>
              </a:ext>
            </a:extLst>
          </p:cNvPr>
          <p:cNvGrpSpPr/>
          <p:nvPr/>
        </p:nvGrpSpPr>
        <p:grpSpPr>
          <a:xfrm>
            <a:off x="278503" y="802374"/>
            <a:ext cx="3849829" cy="3885740"/>
            <a:chOff x="413414" y="802374"/>
            <a:chExt cx="3739486" cy="376333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47C06C9-E43E-42B4-B9E6-34EF69E0A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88"/>
            <a:stretch/>
          </p:blipFill>
          <p:spPr>
            <a:xfrm>
              <a:off x="413414" y="802374"/>
              <a:ext cx="3739486" cy="3763335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67C14E7-07BD-43CE-81EA-ABAB53A1D2F4}"/>
                </a:ext>
              </a:extLst>
            </p:cNvPr>
            <p:cNvSpPr/>
            <p:nvPr/>
          </p:nvSpPr>
          <p:spPr>
            <a:xfrm>
              <a:off x="956310" y="934581"/>
              <a:ext cx="99060" cy="108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D23F05D-00A9-4480-9378-FE1DABFDA879}"/>
                </a:ext>
              </a:extLst>
            </p:cNvPr>
            <p:cNvSpPr/>
            <p:nvPr/>
          </p:nvSpPr>
          <p:spPr>
            <a:xfrm flipV="1">
              <a:off x="1721182" y="3535677"/>
              <a:ext cx="1123950" cy="510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437DA997-AC93-4C1C-8EEE-91AA670AF01B}"/>
                </a:ext>
              </a:extLst>
            </p:cNvPr>
            <p:cNvSpPr/>
            <p:nvPr/>
          </p:nvSpPr>
          <p:spPr>
            <a:xfrm flipV="1">
              <a:off x="2566988" y="3121819"/>
              <a:ext cx="68594" cy="9667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EFAFFE6-756D-4896-BC53-F718D35E8996}"/>
                </a:ext>
              </a:extLst>
            </p:cNvPr>
            <p:cNvSpPr/>
            <p:nvPr/>
          </p:nvSpPr>
          <p:spPr>
            <a:xfrm flipV="1">
              <a:off x="1487815" y="3326605"/>
              <a:ext cx="68594" cy="764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20B046A-74CD-4063-98E1-7BA8734E59C8}"/>
                </a:ext>
              </a:extLst>
            </p:cNvPr>
            <p:cNvSpPr/>
            <p:nvPr/>
          </p:nvSpPr>
          <p:spPr>
            <a:xfrm flipV="1">
              <a:off x="1387807" y="3743323"/>
              <a:ext cx="512431" cy="178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D07717-E624-4FB4-A812-8E7DD3B28D8C}"/>
              </a:ext>
            </a:extLst>
          </p:cNvPr>
          <p:cNvSpPr txBox="1"/>
          <p:nvPr/>
        </p:nvSpPr>
        <p:spPr>
          <a:xfrm>
            <a:off x="4167265" y="1042843"/>
            <a:ext cx="4940159" cy="246221"/>
          </a:xfrm>
          <a:prstGeom prst="rect">
            <a:avLst/>
          </a:prstGeom>
          <a:solidFill>
            <a:srgbClr val="CAE9FE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sz="1600" b="1" dirty="0"/>
              <a:t>Raw signal</a:t>
            </a:r>
            <a:r>
              <a:rPr lang="en-US" sz="1600" dirty="0"/>
              <a:t>: no numerical filtering technique is used!</a:t>
            </a:r>
          </a:p>
        </p:txBody>
      </p:sp>
    </p:spTree>
    <p:extLst>
      <p:ext uri="{BB962C8B-B14F-4D97-AF65-F5344CB8AC3E}">
        <p14:creationId xmlns:p14="http://schemas.microsoft.com/office/powerpoint/2010/main" val="39191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5D0C2-960C-4A54-9358-92AD0C66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 enhancement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4EA98-6CEC-44A1-A21C-C07D39DEF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15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4F3C113-D1C4-4106-932E-A3267307C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DBE9385-2025-4B4A-942B-281E50C17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042" y="1287770"/>
            <a:ext cx="2724289" cy="2788224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CAC68B57-4367-4C9F-8B46-CE71DF92A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061" y="2814794"/>
            <a:ext cx="1126139" cy="1042831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441BD1A-4B9B-4900-A3B6-229A041F0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7585" y="1369755"/>
            <a:ext cx="5738434" cy="29566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DF3690F-A40C-4B8D-800E-B26EDD366EAD}"/>
              </a:ext>
            </a:extLst>
          </p:cNvPr>
          <p:cNvSpPr/>
          <p:nvPr/>
        </p:nvSpPr>
        <p:spPr>
          <a:xfrm>
            <a:off x="6636790" y="4573096"/>
            <a:ext cx="2882584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57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5D0C2-960C-4A54-9358-92AD0C66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4EA98-6CEC-44A1-A21C-C07D39DEF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4F3C113-D1C4-4106-932E-A3267307C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FBEF9187-445E-4F19-9C9A-B5B91F2B1A23}"/>
              </a:ext>
            </a:extLst>
          </p:cNvPr>
          <p:cNvGrpSpPr/>
          <p:nvPr/>
        </p:nvGrpSpPr>
        <p:grpSpPr>
          <a:xfrm>
            <a:off x="857250" y="1565023"/>
            <a:ext cx="2070099" cy="2013453"/>
            <a:chOff x="3333750" y="1117097"/>
            <a:chExt cx="2070099" cy="2013453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CB4D0AED-3D71-4455-B87E-AA6076C2E5B2}"/>
                </a:ext>
              </a:extLst>
            </p:cNvPr>
            <p:cNvSpPr/>
            <p:nvPr/>
          </p:nvSpPr>
          <p:spPr>
            <a:xfrm>
              <a:off x="3572436" y="1367865"/>
              <a:ext cx="1586752" cy="1506070"/>
            </a:xfrm>
            <a:prstGeom prst="ellipse">
              <a:avLst/>
            </a:prstGeom>
            <a:gradFill>
              <a:gsLst>
                <a:gs pos="6000">
                  <a:srgbClr val="E3ECF8"/>
                </a:gs>
                <a:gs pos="56000">
                  <a:schemeClr val="bg1">
                    <a:lumMod val="0"/>
                    <a:lumOff val="10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path path="rect">
                <a:fillToRect l="100000" t="100000"/>
              </a:path>
            </a:gradFill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B920E76-901A-4C11-B647-184AB4E75115}"/>
                </a:ext>
              </a:extLst>
            </p:cNvPr>
            <p:cNvSpPr/>
            <p:nvPr/>
          </p:nvSpPr>
          <p:spPr>
            <a:xfrm>
              <a:off x="3523130" y="1299507"/>
              <a:ext cx="1685364" cy="1642786"/>
            </a:xfrm>
            <a:prstGeom prst="ellipse">
              <a:avLst/>
            </a:prstGeom>
            <a:noFill/>
            <a:ln w="63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10A4151-9DDF-4232-9757-D6B63E8A38D0}"/>
                </a:ext>
              </a:extLst>
            </p:cNvPr>
            <p:cNvSpPr/>
            <p:nvPr/>
          </p:nvSpPr>
          <p:spPr>
            <a:xfrm>
              <a:off x="3487271" y="1240816"/>
              <a:ext cx="1768148" cy="1750033"/>
            </a:xfrm>
            <a:prstGeom prst="ellipse">
              <a:avLst/>
            </a:prstGeom>
            <a:noFill/>
            <a:ln w="63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AB940510-CD60-4BA1-9E79-DB7023766151}"/>
                </a:ext>
              </a:extLst>
            </p:cNvPr>
            <p:cNvSpPr/>
            <p:nvPr/>
          </p:nvSpPr>
          <p:spPr>
            <a:xfrm>
              <a:off x="3408269" y="1171668"/>
              <a:ext cx="1903879" cy="1898464"/>
            </a:xfrm>
            <a:prstGeom prst="ellipse">
              <a:avLst/>
            </a:prstGeom>
            <a:noFill/>
            <a:ln w="63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54421277-03D2-481A-9D66-EB4473597BB4}"/>
                </a:ext>
              </a:extLst>
            </p:cNvPr>
            <p:cNvSpPr/>
            <p:nvPr/>
          </p:nvSpPr>
          <p:spPr>
            <a:xfrm>
              <a:off x="3333750" y="1117097"/>
              <a:ext cx="2070099" cy="2013453"/>
            </a:xfrm>
            <a:prstGeom prst="ellipse">
              <a:avLst/>
            </a:prstGeom>
            <a:noFill/>
            <a:ln w="63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1BAC9AA-BB73-4D39-8B43-4D72B606B12D}"/>
                </a:ext>
              </a:extLst>
            </p:cNvPr>
            <p:cNvSpPr txBox="1"/>
            <p:nvPr/>
          </p:nvSpPr>
          <p:spPr>
            <a:xfrm>
              <a:off x="3666620" y="1869019"/>
              <a:ext cx="1387175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pPr algn="ctr"/>
              <a:r>
                <a:rPr lang="it-IT" dirty="0">
                  <a:latin typeface="Avenir Next LT Pro Light" panose="020B0304020202020204" pitchFamily="34" charset="0"/>
                </a:rPr>
                <a:t>PARTICLE</a:t>
              </a:r>
            </a:p>
            <a:p>
              <a:pPr algn="ctr"/>
              <a:r>
                <a:rPr lang="it-IT" dirty="0">
                  <a:latin typeface="Avenir Next LT Pro Light" panose="020B0304020202020204" pitchFamily="34" charset="0"/>
                </a:rPr>
                <a:t>SPECTRUM</a:t>
              </a:r>
              <a:endParaRPr lang="en-GB" dirty="0">
                <a:latin typeface="Avenir Next LT Pro Light" panose="020B0304020202020204" pitchFamily="34" charset="0"/>
              </a:endParaRPr>
            </a:p>
          </p:txBody>
        </p:sp>
      </p:grp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0FAE72E-58D8-4C19-A30C-14635FE42BA3}"/>
              </a:ext>
            </a:extLst>
          </p:cNvPr>
          <p:cNvCxnSpPr>
            <a:cxnSpLocks/>
          </p:cNvCxnSpPr>
          <p:nvPr/>
        </p:nvCxnSpPr>
        <p:spPr>
          <a:xfrm flipV="1">
            <a:off x="2812369" y="1619594"/>
            <a:ext cx="372165" cy="304135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94AF0476-E6DF-4B7F-89B9-0E4ECC778E15}"/>
              </a:ext>
            </a:extLst>
          </p:cNvPr>
          <p:cNvCxnSpPr>
            <a:cxnSpLocks/>
          </p:cNvCxnSpPr>
          <p:nvPr/>
        </p:nvCxnSpPr>
        <p:spPr>
          <a:xfrm>
            <a:off x="3085715" y="2663528"/>
            <a:ext cx="657775" cy="5753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e 58">
            <a:extLst>
              <a:ext uri="{FF2B5EF4-FFF2-40B4-BE49-F238E27FC236}">
                <a16:creationId xmlns:a16="http://schemas.microsoft.com/office/drawing/2014/main" id="{E5AA4297-1E2D-4972-867C-6B66E794B6B9}"/>
              </a:ext>
            </a:extLst>
          </p:cNvPr>
          <p:cNvSpPr/>
          <p:nvPr/>
        </p:nvSpPr>
        <p:spPr>
          <a:xfrm>
            <a:off x="3985334" y="2278349"/>
            <a:ext cx="792358" cy="768183"/>
          </a:xfrm>
          <a:prstGeom prst="ellipse">
            <a:avLst/>
          </a:prstGeom>
          <a:gradFill>
            <a:gsLst>
              <a:gs pos="6000">
                <a:srgbClr val="E3ECF8"/>
              </a:gs>
              <a:gs pos="52000">
                <a:schemeClr val="bg1">
                  <a:lumMod val="0"/>
                  <a:lumOff val="100000"/>
                  <a:alpha val="94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rect">
              <a:fillToRect l="100000" t="100000"/>
            </a:path>
          </a:gra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8EC9D294-68B3-4E33-A044-829F753786FD}"/>
              </a:ext>
            </a:extLst>
          </p:cNvPr>
          <p:cNvSpPr/>
          <p:nvPr/>
        </p:nvSpPr>
        <p:spPr>
          <a:xfrm>
            <a:off x="3940927" y="2230223"/>
            <a:ext cx="881171" cy="878116"/>
          </a:xfrm>
          <a:prstGeom prst="ellipse">
            <a:avLst/>
          </a:prstGeom>
          <a:noFill/>
          <a:ln w="952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AE386CA0-0B02-416A-9DA0-45670760EB32}"/>
              </a:ext>
            </a:extLst>
          </p:cNvPr>
          <p:cNvSpPr/>
          <p:nvPr/>
        </p:nvSpPr>
        <p:spPr>
          <a:xfrm>
            <a:off x="3916137" y="2199266"/>
            <a:ext cx="930750" cy="940030"/>
          </a:xfrm>
          <a:prstGeom prst="ellipse">
            <a:avLst/>
          </a:prstGeom>
          <a:noFill/>
          <a:ln w="952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89F4C8F-C6C2-45A6-B875-5B9910930BC6}"/>
              </a:ext>
            </a:extLst>
          </p:cNvPr>
          <p:cNvGrpSpPr/>
          <p:nvPr/>
        </p:nvGrpSpPr>
        <p:grpSpPr>
          <a:xfrm>
            <a:off x="3278115" y="888152"/>
            <a:ext cx="930750" cy="940030"/>
            <a:chOff x="1553135" y="1208887"/>
            <a:chExt cx="930750" cy="940030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FF6EADAC-64B9-4899-ADAC-71010F0C8AF7}"/>
                </a:ext>
              </a:extLst>
            </p:cNvPr>
            <p:cNvSpPr/>
            <p:nvPr/>
          </p:nvSpPr>
          <p:spPr>
            <a:xfrm>
              <a:off x="1622332" y="1287970"/>
              <a:ext cx="792358" cy="768183"/>
            </a:xfrm>
            <a:prstGeom prst="ellipse">
              <a:avLst/>
            </a:prstGeom>
            <a:gradFill>
              <a:gsLst>
                <a:gs pos="6000">
                  <a:srgbClr val="E3ECF8"/>
                </a:gs>
                <a:gs pos="56000">
                  <a:schemeClr val="bg1">
                    <a:lumMod val="0"/>
                    <a:lumOff val="100000"/>
                  </a:schemeClr>
                </a:gs>
                <a:gs pos="100000">
                  <a:srgbClr val="E2BDCF"/>
                </a:gs>
              </a:gsLst>
              <a:path path="rect">
                <a:fillToRect l="100000" t="100000"/>
              </a:path>
            </a:gradFill>
            <a:ln w="28575">
              <a:solidFill>
                <a:srgbClr val="EF1F8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75900021-68B7-4CBD-BFC5-4C593D235A2F}"/>
                </a:ext>
              </a:extLst>
            </p:cNvPr>
            <p:cNvSpPr/>
            <p:nvPr/>
          </p:nvSpPr>
          <p:spPr>
            <a:xfrm>
              <a:off x="1577925" y="1239844"/>
              <a:ext cx="881171" cy="878116"/>
            </a:xfrm>
            <a:prstGeom prst="ellipse">
              <a:avLst/>
            </a:prstGeom>
            <a:noFill/>
            <a:ln w="9525">
              <a:solidFill>
                <a:srgbClr val="EF1F87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C7C78E20-6C8E-4034-A68D-2E7EF3F72D2D}"/>
                </a:ext>
              </a:extLst>
            </p:cNvPr>
            <p:cNvSpPr/>
            <p:nvPr/>
          </p:nvSpPr>
          <p:spPr>
            <a:xfrm>
              <a:off x="1553135" y="1208887"/>
              <a:ext cx="930750" cy="940030"/>
            </a:xfrm>
            <a:prstGeom prst="ellipse">
              <a:avLst/>
            </a:prstGeom>
            <a:noFill/>
            <a:ln w="9525">
              <a:solidFill>
                <a:srgbClr val="EF1F87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Elemento grafico 49" descr="Ricerca con riempimento a tinta unita">
              <a:extLst>
                <a:ext uri="{FF2B5EF4-FFF2-40B4-BE49-F238E27FC236}">
                  <a16:creationId xmlns:a16="http://schemas.microsoft.com/office/drawing/2014/main" id="{A2AB69DC-95A6-4AC4-AE33-39BA19B76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3516" y="1366758"/>
              <a:ext cx="610605" cy="610605"/>
            </a:xfrm>
            <a:prstGeom prst="rect">
              <a:avLst/>
            </a:prstGeom>
          </p:spPr>
        </p:pic>
      </p:grp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E7451EE6-D51B-4064-AA2E-BBEB51D1E17E}"/>
              </a:ext>
            </a:extLst>
          </p:cNvPr>
          <p:cNvCxnSpPr>
            <a:cxnSpLocks/>
          </p:cNvCxnSpPr>
          <p:nvPr/>
        </p:nvCxnSpPr>
        <p:spPr>
          <a:xfrm>
            <a:off x="2720668" y="3377627"/>
            <a:ext cx="463866" cy="380954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Elemento grafico 45" descr="Cronometro con riempimento a tinta unita">
            <a:extLst>
              <a:ext uri="{FF2B5EF4-FFF2-40B4-BE49-F238E27FC236}">
                <a16:creationId xmlns:a16="http://schemas.microsoft.com/office/drawing/2014/main" id="{37B7A862-F8FC-4602-96C3-8C1820B5F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0971" y="2314669"/>
            <a:ext cx="692594" cy="692594"/>
          </a:xfrm>
          <a:prstGeom prst="rect">
            <a:avLst/>
          </a:prstGeom>
        </p:spPr>
      </p:pic>
      <p:grpSp>
        <p:nvGrpSpPr>
          <p:cNvPr id="99" name="Gruppo 98">
            <a:extLst>
              <a:ext uri="{FF2B5EF4-FFF2-40B4-BE49-F238E27FC236}">
                <a16:creationId xmlns:a16="http://schemas.microsoft.com/office/drawing/2014/main" id="{914793A5-61ED-41BA-B875-37E21DB15EB8}"/>
              </a:ext>
            </a:extLst>
          </p:cNvPr>
          <p:cNvGrpSpPr/>
          <p:nvPr/>
        </p:nvGrpSpPr>
        <p:grpSpPr>
          <a:xfrm>
            <a:off x="3253326" y="3506938"/>
            <a:ext cx="930750" cy="940030"/>
            <a:chOff x="3253326" y="3546619"/>
            <a:chExt cx="930750" cy="940030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D6639C87-8B1C-433E-9977-F010829669E9}"/>
                </a:ext>
              </a:extLst>
            </p:cNvPr>
            <p:cNvSpPr/>
            <p:nvPr/>
          </p:nvSpPr>
          <p:spPr>
            <a:xfrm>
              <a:off x="3322523" y="3625702"/>
              <a:ext cx="792358" cy="768183"/>
            </a:xfrm>
            <a:prstGeom prst="ellipse">
              <a:avLst/>
            </a:prstGeom>
            <a:gradFill>
              <a:gsLst>
                <a:gs pos="6000">
                  <a:srgbClr val="E3ECF8"/>
                </a:gs>
                <a:gs pos="52000">
                  <a:schemeClr val="bg1">
                    <a:lumMod val="0"/>
                    <a:lumOff val="100000"/>
                    <a:alpha val="94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path path="rect">
                <a:fillToRect l="100000" t="100000"/>
              </a:path>
            </a:gradFill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8706BFE-CD8A-4FE1-A722-70E3EF254E5F}"/>
                </a:ext>
              </a:extLst>
            </p:cNvPr>
            <p:cNvSpPr/>
            <p:nvPr/>
          </p:nvSpPr>
          <p:spPr>
            <a:xfrm>
              <a:off x="3278116" y="3577576"/>
              <a:ext cx="881171" cy="878116"/>
            </a:xfrm>
            <a:prstGeom prst="ellipse">
              <a:avLst/>
            </a:pr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BB6A163E-98F3-41F7-B0EB-861025FAACAC}"/>
                </a:ext>
              </a:extLst>
            </p:cNvPr>
            <p:cNvSpPr/>
            <p:nvPr/>
          </p:nvSpPr>
          <p:spPr>
            <a:xfrm>
              <a:off x="3253326" y="3546619"/>
              <a:ext cx="930750" cy="940030"/>
            </a:xfrm>
            <a:prstGeom prst="ellipse">
              <a:avLst/>
            </a:pr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Elemento grafico 76" descr="Abacus con riempimento a tinta unita">
              <a:extLst>
                <a:ext uri="{FF2B5EF4-FFF2-40B4-BE49-F238E27FC236}">
                  <a16:creationId xmlns:a16="http://schemas.microsoft.com/office/drawing/2014/main" id="{B230D297-7281-4B0C-961F-93086F68F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41940" y="3725512"/>
              <a:ext cx="568562" cy="568562"/>
            </a:xfrm>
            <a:prstGeom prst="rect">
              <a:avLst/>
            </a:prstGeom>
          </p:spPr>
        </p:pic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0F82928B-8588-452E-9DAC-41C88446D17A}"/>
              </a:ext>
            </a:extLst>
          </p:cNvPr>
          <p:cNvGrpSpPr/>
          <p:nvPr/>
        </p:nvGrpSpPr>
        <p:grpSpPr>
          <a:xfrm>
            <a:off x="4092296" y="836258"/>
            <a:ext cx="1588279" cy="430887"/>
            <a:chOff x="4160838" y="808267"/>
            <a:chExt cx="1588279" cy="430887"/>
          </a:xfrm>
        </p:grpSpPr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0227C1C1-1010-48B1-805F-1B6CC50C38E3}"/>
                </a:ext>
              </a:extLst>
            </p:cNvPr>
            <p:cNvSpPr txBox="1"/>
            <p:nvPr/>
          </p:nvSpPr>
          <p:spPr>
            <a:xfrm>
              <a:off x="4160838" y="808267"/>
              <a:ext cx="598241" cy="430887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2800" dirty="0">
                  <a:solidFill>
                    <a:srgbClr val="EF1F87"/>
                  </a:solidFill>
                  <a:latin typeface="Avenir Next LT Pro Light" panose="020B0304020202020204" pitchFamily="34" charset="0"/>
                </a:rPr>
                <a:t>01</a:t>
              </a:r>
              <a:endParaRPr lang="en-GB" sz="2800" dirty="0">
                <a:solidFill>
                  <a:srgbClr val="EF1F87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8484B2F7-9DE7-41FF-8F70-A916D07A6EC9}"/>
                </a:ext>
              </a:extLst>
            </p:cNvPr>
            <p:cNvSpPr txBox="1"/>
            <p:nvPr/>
          </p:nvSpPr>
          <p:spPr>
            <a:xfrm>
              <a:off x="4572109" y="841588"/>
              <a:ext cx="732893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EA1E84"/>
                  </a:solidFill>
                  <a:latin typeface="Avenir Next LT Pro Light" panose="020B0304020202020204" pitchFamily="34" charset="0"/>
                </a:rPr>
                <a:t>SIGNAL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58B904AB-A2F0-4F09-AEDC-907FFB209AA1}"/>
                </a:ext>
              </a:extLst>
            </p:cNvPr>
            <p:cNvSpPr txBox="1"/>
            <p:nvPr/>
          </p:nvSpPr>
          <p:spPr>
            <a:xfrm>
              <a:off x="4572000" y="990294"/>
              <a:ext cx="1177117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EA1E84"/>
                  </a:solidFill>
                  <a:latin typeface="Avenir Next LT Pro Light" panose="020B0304020202020204" pitchFamily="34" charset="0"/>
                </a:rPr>
                <a:t>ACQUISITION</a:t>
              </a:r>
              <a:endParaRPr lang="en-GB" sz="1200" dirty="0"/>
            </a:p>
          </p:txBody>
        </p:sp>
      </p:grpSp>
      <p:grpSp>
        <p:nvGrpSpPr>
          <p:cNvPr id="89" name="Gruppo 88">
            <a:extLst>
              <a:ext uri="{FF2B5EF4-FFF2-40B4-BE49-F238E27FC236}">
                <a16:creationId xmlns:a16="http://schemas.microsoft.com/office/drawing/2014/main" id="{49A241DC-8A23-4C94-980D-F8E65035600D}"/>
              </a:ext>
            </a:extLst>
          </p:cNvPr>
          <p:cNvGrpSpPr/>
          <p:nvPr/>
        </p:nvGrpSpPr>
        <p:grpSpPr>
          <a:xfrm>
            <a:off x="4759079" y="2157076"/>
            <a:ext cx="1543238" cy="430887"/>
            <a:chOff x="4856166" y="2128182"/>
            <a:chExt cx="1543238" cy="430887"/>
          </a:xfrm>
        </p:grpSpPr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27C7831B-0807-4F2E-A1C2-5DEDE2BD65A4}"/>
                </a:ext>
              </a:extLst>
            </p:cNvPr>
            <p:cNvSpPr txBox="1"/>
            <p:nvPr/>
          </p:nvSpPr>
          <p:spPr>
            <a:xfrm>
              <a:off x="4856166" y="2128182"/>
              <a:ext cx="598241" cy="430887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2800" dirty="0">
                  <a:solidFill>
                    <a:srgbClr val="92D050"/>
                  </a:solidFill>
                  <a:latin typeface="Avenir Next LT Pro Light" panose="020B0304020202020204" pitchFamily="34" charset="0"/>
                </a:rPr>
                <a:t>02</a:t>
              </a:r>
              <a:endParaRPr lang="en-GB" sz="2800" dirty="0">
                <a:solidFill>
                  <a:srgbClr val="92D05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BDEBDA4E-069A-4729-B284-F23FB710F874}"/>
                </a:ext>
              </a:extLst>
            </p:cNvPr>
            <p:cNvSpPr txBox="1"/>
            <p:nvPr/>
          </p:nvSpPr>
          <p:spPr>
            <a:xfrm>
              <a:off x="5305002" y="2135766"/>
              <a:ext cx="780022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92D050"/>
                  </a:solidFill>
                  <a:latin typeface="Avenir Next LT Pro Light" panose="020B0304020202020204" pitchFamily="34" charset="0"/>
                </a:rPr>
                <a:t>ENERGY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5E0DAAB8-1EEE-484F-A21A-FC411CC8C9B0}"/>
                </a:ext>
              </a:extLst>
            </p:cNvPr>
            <p:cNvSpPr txBox="1"/>
            <p:nvPr/>
          </p:nvSpPr>
          <p:spPr>
            <a:xfrm>
              <a:off x="5305002" y="2328016"/>
              <a:ext cx="1094402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92D050"/>
                  </a:solidFill>
                  <a:latin typeface="Avenir Next LT Pro Light" panose="020B0304020202020204" pitchFamily="34" charset="0"/>
                </a:rPr>
                <a:t>ESTIMATION</a:t>
              </a:r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E96760A3-AEFA-4E30-AD5A-9EAB5F2357C8}"/>
              </a:ext>
            </a:extLst>
          </p:cNvPr>
          <p:cNvGrpSpPr/>
          <p:nvPr/>
        </p:nvGrpSpPr>
        <p:grpSpPr>
          <a:xfrm>
            <a:off x="4092296" y="3532412"/>
            <a:ext cx="1762273" cy="430887"/>
            <a:chOff x="4208865" y="3510068"/>
            <a:chExt cx="1762273" cy="430887"/>
          </a:xfrm>
        </p:grpSpPr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FD215A72-3882-4E64-91D2-A2AA0A49C54B}"/>
                </a:ext>
              </a:extLst>
            </p:cNvPr>
            <p:cNvSpPr txBox="1"/>
            <p:nvPr/>
          </p:nvSpPr>
          <p:spPr>
            <a:xfrm>
              <a:off x="4208865" y="3510068"/>
              <a:ext cx="598241" cy="430887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2800" dirty="0">
                  <a:solidFill>
                    <a:srgbClr val="FFC000"/>
                  </a:solidFill>
                  <a:latin typeface="Avenir Next LT Pro Light" panose="020B0304020202020204" pitchFamily="34" charset="0"/>
                </a:rPr>
                <a:t>03</a:t>
              </a:r>
              <a:endParaRPr lang="en-GB" sz="2800" dirty="0">
                <a:solidFill>
                  <a:srgbClr val="FFC00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3ECC111B-6FF0-400B-9930-301D94B1E78F}"/>
                </a:ext>
              </a:extLst>
            </p:cNvPr>
            <p:cNvSpPr txBox="1"/>
            <p:nvPr/>
          </p:nvSpPr>
          <p:spPr>
            <a:xfrm>
              <a:off x="4659048" y="3554902"/>
              <a:ext cx="830677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FFC000"/>
                  </a:solidFill>
                  <a:latin typeface="Avenir Next LT Pro Light" panose="020B0304020202020204" pitchFamily="34" charset="0"/>
                </a:rPr>
                <a:t>NUMBER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93625216-02C3-47D6-8DB1-9D838A6B9FE4}"/>
                </a:ext>
              </a:extLst>
            </p:cNvPr>
            <p:cNvSpPr txBox="1"/>
            <p:nvPr/>
          </p:nvSpPr>
          <p:spPr>
            <a:xfrm>
              <a:off x="4659048" y="3738986"/>
              <a:ext cx="1312090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rgbClr val="FFC000"/>
                  </a:solidFill>
                  <a:latin typeface="Avenir Next LT Pro Light" panose="020B0304020202020204" pitchFamily="34" charset="0"/>
                </a:rPr>
                <a:t>COMPUTATION</a:t>
              </a:r>
            </a:p>
          </p:txBody>
        </p:sp>
      </p:grp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9BC800B7-839D-46AB-86C3-4C56DEFE78DC}"/>
              </a:ext>
            </a:extLst>
          </p:cNvPr>
          <p:cNvSpPr txBox="1"/>
          <p:nvPr/>
        </p:nvSpPr>
        <p:spPr>
          <a:xfrm>
            <a:off x="4233524" y="1219458"/>
            <a:ext cx="4599336" cy="50783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Acquisition</a:t>
            </a:r>
            <a:r>
              <a:rPr lang="it-IT" sz="1100" dirty="0"/>
              <a:t> and </a:t>
            </a:r>
            <a:r>
              <a:rPr lang="it-IT" sz="1100" dirty="0" err="1"/>
              <a:t>diagnostic</a:t>
            </a:r>
            <a:r>
              <a:rPr lang="it-IT" sz="1100" dirty="0"/>
              <a:t> system </a:t>
            </a:r>
            <a:r>
              <a:rPr lang="it-IT" sz="1100" dirty="0" err="1"/>
              <a:t>optimization</a:t>
            </a:r>
            <a:r>
              <a:rPr lang="it-IT" sz="1100" dirty="0"/>
              <a:t> for EMP </a:t>
            </a:r>
            <a:r>
              <a:rPr lang="it-IT" sz="1100" dirty="0" err="1"/>
              <a:t>robustness</a:t>
            </a:r>
            <a:endParaRPr lang="it-IT" sz="1100" dirty="0"/>
          </a:p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Enhanced</a:t>
            </a:r>
            <a:r>
              <a:rPr lang="it-IT" sz="1100" dirty="0"/>
              <a:t> </a:t>
            </a:r>
            <a:r>
              <a:rPr lang="it-IT" sz="1100" dirty="0" err="1"/>
              <a:t>dynamic</a:t>
            </a:r>
            <a:r>
              <a:rPr lang="it-IT" sz="1100" dirty="0"/>
              <a:t> range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Enabling</a:t>
            </a:r>
            <a:r>
              <a:rPr lang="it-IT" sz="1100" dirty="0"/>
              <a:t> high-</a:t>
            </a:r>
            <a:r>
              <a:rPr lang="it-IT" sz="1100" dirty="0" err="1"/>
              <a:t>repetition</a:t>
            </a:r>
            <a:r>
              <a:rPr lang="it-IT" sz="1100" dirty="0"/>
              <a:t> rate </a:t>
            </a:r>
            <a:r>
              <a:rPr lang="it-IT" sz="1100" dirty="0" err="1"/>
              <a:t>measurements</a:t>
            </a:r>
            <a:endParaRPr lang="it-IT" sz="1100" dirty="0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C9C17FDA-2CCD-4F3A-AAF9-CE14A97534CC}"/>
              </a:ext>
            </a:extLst>
          </p:cNvPr>
          <p:cNvSpPr txBox="1"/>
          <p:nvPr/>
        </p:nvSpPr>
        <p:spPr>
          <a:xfrm>
            <a:off x="4822098" y="2574771"/>
            <a:ext cx="2856872" cy="50783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Measure</a:t>
            </a:r>
            <a:r>
              <a:rPr lang="it-IT" sz="1100" dirty="0"/>
              <a:t> the Time-Of-Flight of particles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1100" dirty="0"/>
              <a:t>Compute </a:t>
            </a:r>
            <a:r>
              <a:rPr lang="it-IT" sz="1100" dirty="0" err="1"/>
              <a:t>their</a:t>
            </a:r>
            <a:r>
              <a:rPr lang="it-IT" sz="1100" dirty="0"/>
              <a:t> </a:t>
            </a:r>
            <a:r>
              <a:rPr lang="it-IT" sz="1100" dirty="0" err="1"/>
              <a:t>velocity</a:t>
            </a:r>
            <a:endParaRPr lang="it-IT" sz="1100" dirty="0"/>
          </a:p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Retrieve</a:t>
            </a:r>
            <a:r>
              <a:rPr lang="it-IT" sz="1100" dirty="0"/>
              <a:t> </a:t>
            </a:r>
            <a:r>
              <a:rPr lang="it-IT" sz="1100" dirty="0" err="1"/>
              <a:t>their</a:t>
            </a:r>
            <a:r>
              <a:rPr lang="it-IT" sz="1100" dirty="0"/>
              <a:t> energy</a:t>
            </a:r>
            <a:endParaRPr lang="en-GB" sz="1100" dirty="0"/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1766E524-E549-4363-B61F-E24EB31B87CE}"/>
              </a:ext>
            </a:extLst>
          </p:cNvPr>
          <p:cNvSpPr txBox="1"/>
          <p:nvPr/>
        </p:nvSpPr>
        <p:spPr>
          <a:xfrm>
            <a:off x="4167653" y="3994280"/>
            <a:ext cx="4414991" cy="50783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t-IT" sz="1100" dirty="0"/>
              <a:t>De-</a:t>
            </a:r>
            <a:r>
              <a:rPr lang="it-IT" sz="1100" dirty="0" err="1"/>
              <a:t>embedding</a:t>
            </a:r>
            <a:r>
              <a:rPr lang="it-IT" sz="1100" dirty="0"/>
              <a:t> procedure to </a:t>
            </a:r>
            <a:r>
              <a:rPr lang="it-IT" sz="1100" dirty="0" err="1"/>
              <a:t>retrieve</a:t>
            </a:r>
            <a:r>
              <a:rPr lang="it-IT" sz="1100" dirty="0"/>
              <a:t> the </a:t>
            </a:r>
            <a:r>
              <a:rPr lang="it-IT" sz="1100" dirty="0" err="1"/>
              <a:t>amplitude</a:t>
            </a:r>
            <a:r>
              <a:rPr lang="it-IT" sz="1100" dirty="0"/>
              <a:t> </a:t>
            </a:r>
            <a:r>
              <a:rPr lang="it-IT" sz="1100" dirty="0" err="1"/>
              <a:t>at</a:t>
            </a:r>
            <a:r>
              <a:rPr lang="it-IT" sz="1100" dirty="0"/>
              <a:t> the source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Characterization</a:t>
            </a:r>
            <a:r>
              <a:rPr lang="it-IT" sz="1100" dirty="0"/>
              <a:t> of the Detector used for TOF </a:t>
            </a:r>
            <a:r>
              <a:rPr lang="it-IT" sz="1100" dirty="0" err="1"/>
              <a:t>measurements</a:t>
            </a:r>
            <a:endParaRPr lang="it-IT" sz="1100" dirty="0"/>
          </a:p>
          <a:p>
            <a:pPr marL="228600" indent="-228600">
              <a:buFont typeface="+mj-lt"/>
              <a:buAutoNum type="arabicPeriod"/>
            </a:pPr>
            <a:r>
              <a:rPr lang="it-IT" sz="1100" dirty="0" err="1"/>
              <a:t>Particle</a:t>
            </a:r>
            <a:r>
              <a:rPr lang="it-IT" sz="1100" dirty="0"/>
              <a:t> </a:t>
            </a:r>
            <a:r>
              <a:rPr lang="it-IT" sz="1100" dirty="0" err="1"/>
              <a:t>number</a:t>
            </a:r>
            <a:r>
              <a:rPr lang="it-IT" sz="1100" dirty="0"/>
              <a:t> </a:t>
            </a:r>
            <a:r>
              <a:rPr lang="it-IT" sz="1100" dirty="0" err="1"/>
              <a:t>estimation</a:t>
            </a:r>
            <a:r>
              <a:rPr lang="it-IT" sz="1100" dirty="0"/>
              <a:t> from the </a:t>
            </a:r>
            <a:r>
              <a:rPr lang="it-IT" sz="1100" dirty="0" err="1"/>
              <a:t>signal</a:t>
            </a:r>
            <a:r>
              <a:rPr lang="it-IT" sz="1100" dirty="0"/>
              <a:t> </a:t>
            </a:r>
            <a:r>
              <a:rPr lang="it-IT" sz="1100" dirty="0" err="1"/>
              <a:t>amplitude</a:t>
            </a:r>
            <a:endParaRPr lang="it-IT" sz="1100" dirty="0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1F1E129B-548F-4F50-86B0-C95C3D789AA9}"/>
              </a:ext>
            </a:extLst>
          </p:cNvPr>
          <p:cNvSpPr/>
          <p:nvPr/>
        </p:nvSpPr>
        <p:spPr>
          <a:xfrm>
            <a:off x="6533192" y="4580957"/>
            <a:ext cx="2847717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967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D11D3D1-0AD8-41EB-B1D8-66733651F16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1" b="52306"/>
          <a:stretch/>
        </p:blipFill>
        <p:spPr>
          <a:xfrm>
            <a:off x="1845991" y="3043282"/>
            <a:ext cx="2528935" cy="1626898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47B0E97-8A57-4478-AAE9-EECC13069513}"/>
              </a:ext>
            </a:extLst>
          </p:cNvPr>
          <p:cNvCxnSpPr>
            <a:cxnSpLocks/>
          </p:cNvCxnSpPr>
          <p:nvPr/>
        </p:nvCxnSpPr>
        <p:spPr>
          <a:xfrm flipV="1">
            <a:off x="1892595" y="1013460"/>
            <a:ext cx="0" cy="785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34FC88B-156B-439A-9876-719889F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De-</a:t>
            </a:r>
            <a:r>
              <a:rPr lang="it-IT" dirty="0" err="1"/>
              <a:t>embedding</a:t>
            </a:r>
            <a:r>
              <a:rPr lang="it-IT" dirty="0"/>
              <a:t>: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source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294E74-02BD-4D96-A589-B2FDC2393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17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DF71DBF-7DE5-4C7E-A827-A2C0115AA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18" name="Immagine 17" descr="Immagine che contiene testo, dispositivo, calibro, orologio&#10;&#10;Descrizione generata automaticamente">
            <a:extLst>
              <a:ext uri="{FF2B5EF4-FFF2-40B4-BE49-F238E27FC236}">
                <a16:creationId xmlns:a16="http://schemas.microsoft.com/office/drawing/2014/main" id="{3ADA1208-9FAF-4570-9A0B-91AE5321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5" y="1874026"/>
            <a:ext cx="4767627" cy="1187588"/>
          </a:xfrm>
          <a:prstGeom prst="rect">
            <a:avLst/>
          </a:prstGeom>
        </p:spPr>
      </p:pic>
      <p:pic>
        <p:nvPicPr>
          <p:cNvPr id="21" name="Immagine 2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67B804A-1F5F-4D42-A2C9-B71AA15F6F6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9"/>
          <a:stretch/>
        </p:blipFill>
        <p:spPr>
          <a:xfrm>
            <a:off x="5707968" y="1013460"/>
            <a:ext cx="3285566" cy="3359943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8E39EE4-B389-4F51-AA56-000A350005CD}"/>
              </a:ext>
            </a:extLst>
          </p:cNvPr>
          <p:cNvCxnSpPr>
            <a:cxnSpLocks/>
          </p:cNvCxnSpPr>
          <p:nvPr/>
        </p:nvCxnSpPr>
        <p:spPr>
          <a:xfrm>
            <a:off x="4485318" y="1013460"/>
            <a:ext cx="0" cy="831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935F5D2-BFA8-4765-A578-216A18C03C9D}"/>
              </a:ext>
            </a:extLst>
          </p:cNvPr>
          <p:cNvSpPr txBox="1"/>
          <p:nvPr/>
        </p:nvSpPr>
        <p:spPr>
          <a:xfrm>
            <a:off x="3826387" y="1321730"/>
            <a:ext cx="131786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dirty="0" err="1">
                <a:latin typeface="Avenir Next LT Pro Light" panose="020B0304020202020204" pitchFamily="34" charset="0"/>
              </a:rPr>
              <a:t>What</a:t>
            </a:r>
            <a:r>
              <a:rPr lang="it-IT" sz="1400" dirty="0">
                <a:latin typeface="Avenir Next LT Pro Light" panose="020B0304020202020204" pitchFamily="34" charset="0"/>
              </a:rPr>
              <a:t> </a:t>
            </a:r>
            <a:r>
              <a:rPr lang="it-IT" sz="1400" dirty="0" err="1">
                <a:latin typeface="Avenir Next LT Pro Light" panose="020B0304020202020204" pitchFamily="34" charset="0"/>
              </a:rPr>
              <a:t>we</a:t>
            </a:r>
            <a:r>
              <a:rPr lang="it-IT" sz="1400" dirty="0">
                <a:latin typeface="Avenir Next LT Pro Light" panose="020B0304020202020204" pitchFamily="34" charset="0"/>
              </a:rPr>
              <a:t> </a:t>
            </a:r>
            <a:r>
              <a:rPr lang="it-IT" sz="1400" dirty="0" err="1">
                <a:latin typeface="Avenir Next LT Pro Light" panose="020B0304020202020204" pitchFamily="34" charset="0"/>
              </a:rPr>
              <a:t>have</a:t>
            </a:r>
            <a:endParaRPr lang="en-GB" sz="1400" dirty="0">
              <a:latin typeface="Avenir Next LT Pro Light" panose="020B03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F23F65D-BAA7-4240-B7EC-D8F9361D11F0}"/>
              </a:ext>
            </a:extLst>
          </p:cNvPr>
          <p:cNvSpPr txBox="1"/>
          <p:nvPr/>
        </p:nvSpPr>
        <p:spPr>
          <a:xfrm>
            <a:off x="1216032" y="1338953"/>
            <a:ext cx="135312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1400" dirty="0" err="1">
                <a:latin typeface="Avenir Next LT Pro Light" panose="020B0304020202020204" pitchFamily="34" charset="0"/>
              </a:rPr>
              <a:t>What</a:t>
            </a:r>
            <a:r>
              <a:rPr lang="it-IT" sz="1400" dirty="0">
                <a:latin typeface="Avenir Next LT Pro Light" panose="020B0304020202020204" pitchFamily="34" charset="0"/>
              </a:rPr>
              <a:t> </a:t>
            </a:r>
            <a:r>
              <a:rPr lang="it-IT" sz="1400" dirty="0" err="1">
                <a:latin typeface="Avenir Next LT Pro Light" panose="020B0304020202020204" pitchFamily="34" charset="0"/>
              </a:rPr>
              <a:t>we</a:t>
            </a:r>
            <a:r>
              <a:rPr lang="it-IT" sz="1400" dirty="0">
                <a:latin typeface="Avenir Next LT Pro Light" panose="020B0304020202020204" pitchFamily="34" charset="0"/>
              </a:rPr>
              <a:t> </a:t>
            </a:r>
            <a:r>
              <a:rPr lang="it-IT" sz="1400" dirty="0" err="1">
                <a:latin typeface="Avenir Next LT Pro Light" panose="020B0304020202020204" pitchFamily="34" charset="0"/>
              </a:rPr>
              <a:t>need</a:t>
            </a:r>
            <a:endParaRPr lang="en-GB" sz="1400" dirty="0">
              <a:latin typeface="Avenir Next LT Pro Light" panose="020B03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06CB349-F5D6-4259-9640-BBFFFC1FD5C4}"/>
              </a:ext>
            </a:extLst>
          </p:cNvPr>
          <p:cNvSpPr/>
          <p:nvPr/>
        </p:nvSpPr>
        <p:spPr>
          <a:xfrm>
            <a:off x="6636790" y="4573096"/>
            <a:ext cx="2882584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5F96A8-32AB-4E4F-A402-1426CA40C8FD}"/>
              </a:ext>
            </a:extLst>
          </p:cNvPr>
          <p:cNvSpPr/>
          <p:nvPr/>
        </p:nvSpPr>
        <p:spPr>
          <a:xfrm>
            <a:off x="2271009" y="3158697"/>
            <a:ext cx="112427" cy="127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A9B2A5-716F-433D-A2E4-B357C89C0892}"/>
              </a:ext>
            </a:extLst>
          </p:cNvPr>
          <p:cNvSpPr txBox="1"/>
          <p:nvPr/>
        </p:nvSpPr>
        <p:spPr>
          <a:xfrm>
            <a:off x="4260317" y="3251930"/>
            <a:ext cx="1672654" cy="100027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Obtained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characterizing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the transmission line by </a:t>
            </a:r>
            <a:r>
              <a:rPr lang="it-IT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of a Network Analyzer</a:t>
            </a:r>
            <a:endParaRPr lang="en-GB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6F40113-0504-4B0A-9418-350FA4A5943C}"/>
              </a:ext>
            </a:extLst>
          </p:cNvPr>
          <p:cNvSpPr/>
          <p:nvPr/>
        </p:nvSpPr>
        <p:spPr>
          <a:xfrm>
            <a:off x="6125980" y="1098569"/>
            <a:ext cx="112427" cy="127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09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1EE5D-D089-4B20-81C8-B0249D4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Detector </a:t>
            </a:r>
            <a:r>
              <a:rPr lang="it-IT" dirty="0" err="1"/>
              <a:t>characterization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658198-D2A6-45DB-9B59-3698B1167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12" y="1226185"/>
            <a:ext cx="8229600" cy="338554"/>
          </a:xfrm>
        </p:spPr>
        <p:txBody>
          <a:bodyPr/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The detectors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can be used in the time-of-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flight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scheme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can be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grouped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categories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9A6CD0-C102-4F0E-9F5E-684C85B31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738009"/>
            <a:ext cx="8229599" cy="929485"/>
          </a:xfrm>
        </p:spPr>
        <p:txBody>
          <a:bodyPr/>
          <a:lstStyle/>
          <a:p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detectors (i.e. Faraday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Cups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Scintillators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coupled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vacuum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phototubes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Semiconductor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detectors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F8C3A4-C7B7-4B3B-A10E-78B40ADB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18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E6F4B8D-AEBC-4FF2-B832-3C997505C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B9CB7A49-124F-4DB3-9C99-C710F0F3F5B1}"/>
              </a:ext>
            </a:extLst>
          </p:cNvPr>
          <p:cNvSpPr txBox="1">
            <a:spLocks/>
          </p:cNvSpPr>
          <p:nvPr/>
        </p:nvSpPr>
        <p:spPr>
          <a:xfrm>
            <a:off x="3582648" y="2345452"/>
            <a:ext cx="538515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highlight>
                  <a:srgbClr val="CAE9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Diamond Detectors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C2E2B92-7D92-4227-A8B4-97B99D8F83C4}"/>
              </a:ext>
            </a:extLst>
          </p:cNvPr>
          <p:cNvCxnSpPr/>
          <p:nvPr/>
        </p:nvCxnSpPr>
        <p:spPr>
          <a:xfrm>
            <a:off x="3282845" y="2514729"/>
            <a:ext cx="2998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70953F-7ABE-456F-88B9-F42788C82287}"/>
              </a:ext>
            </a:extLst>
          </p:cNvPr>
          <p:cNvSpPr txBox="1"/>
          <p:nvPr/>
        </p:nvSpPr>
        <p:spPr>
          <a:xfrm>
            <a:off x="5361147" y="2126773"/>
            <a:ext cx="3039252" cy="830997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bandgap (5.5 eV)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charge carrier mobility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breakdown field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D8A4D9-5F33-4EAD-9A66-E3BC5B7546A3}"/>
              </a:ext>
            </a:extLst>
          </p:cNvPr>
          <p:cNvSpPr txBox="1"/>
          <p:nvPr/>
        </p:nvSpPr>
        <p:spPr>
          <a:xfrm>
            <a:off x="5361146" y="3538321"/>
            <a:ext cx="3039253" cy="1077218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sensible to visible and IR light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radiation hardness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time response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leakage current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C487FF1-2264-4BCE-B6E1-214198F20CF3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6880773" y="2957770"/>
            <a:ext cx="0" cy="5805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8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F50E3-73CA-4BE1-AC9F-8CC9717F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CE0D14-C1C0-4F3D-8819-D76EAE0EE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19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D3C4438-8A28-40AF-86D9-6C2FD967E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BC5304-5C2B-4DE9-B01A-00ACD75DDE88}"/>
                  </a:ext>
                </a:extLst>
              </p:cNvPr>
              <p:cNvSpPr txBox="1"/>
              <p:nvPr/>
            </p:nvSpPr>
            <p:spPr>
              <a:xfrm>
                <a:off x="1515482" y="2642903"/>
                <a:ext cx="5451993" cy="6022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just" defTabSz="914400"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1. Production of 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free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electron-hole pairs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= 13.1 eV).</a:t>
                </a:r>
              </a:p>
              <a:p>
                <a:pPr lvl="0" algn="just" defTabSz="914400"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BC5304-5C2B-4DE9-B01A-00ACD75DD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482" y="2642903"/>
                <a:ext cx="5451993" cy="602281"/>
              </a:xfrm>
              <a:prstGeom prst="rect">
                <a:avLst/>
              </a:prstGeom>
              <a:blipFill>
                <a:blip r:embed="rId2"/>
                <a:stretch>
                  <a:fillRect l="-336" t="-10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FC267957-1503-480D-BD8C-89E535527BF6}"/>
              </a:ext>
            </a:extLst>
          </p:cNvPr>
          <p:cNvSpPr/>
          <p:nvPr/>
        </p:nvSpPr>
        <p:spPr>
          <a:xfrm>
            <a:off x="3426353" y="1591781"/>
            <a:ext cx="1893169" cy="6090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0E105C7-0180-43F9-B519-D09773149E83}"/>
              </a:ext>
            </a:extLst>
          </p:cNvPr>
          <p:cNvCxnSpPr/>
          <p:nvPr/>
        </p:nvCxnSpPr>
        <p:spPr>
          <a:xfrm>
            <a:off x="3442633" y="1078505"/>
            <a:ext cx="520700" cy="4318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2F4EF69-89B8-44A4-9160-D6D073B5A7D6}"/>
              </a:ext>
            </a:extLst>
          </p:cNvPr>
          <p:cNvCxnSpPr/>
          <p:nvPr/>
        </p:nvCxnSpPr>
        <p:spPr>
          <a:xfrm>
            <a:off x="4122096" y="1618446"/>
            <a:ext cx="520700" cy="424227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Elemento grafico 14" descr="Badge Non seguire più con riempimento a tinta unita">
            <a:extLst>
              <a:ext uri="{FF2B5EF4-FFF2-40B4-BE49-F238E27FC236}">
                <a16:creationId xmlns:a16="http://schemas.microsoft.com/office/drawing/2014/main" id="{3B49A2DB-78D4-49A9-A9D7-D137382B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7464" y="1712665"/>
            <a:ext cx="155332" cy="155332"/>
          </a:xfrm>
          <a:prstGeom prst="rect">
            <a:avLst/>
          </a:prstGeom>
        </p:spPr>
      </p:pic>
      <p:pic>
        <p:nvPicPr>
          <p:cNvPr id="16" name="Elemento grafico 15" descr="Badge Segui con riempimento a tinta unita">
            <a:extLst>
              <a:ext uri="{FF2B5EF4-FFF2-40B4-BE49-F238E27FC236}">
                <a16:creationId xmlns:a16="http://schemas.microsoft.com/office/drawing/2014/main" id="{149D0213-A0E3-4318-A0B1-2E419105B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2937" y="2010336"/>
            <a:ext cx="168296" cy="168296"/>
          </a:xfrm>
          <a:prstGeom prst="rect">
            <a:avLst/>
          </a:prstGeom>
        </p:spPr>
      </p:pic>
      <p:pic>
        <p:nvPicPr>
          <p:cNvPr id="17" name="Elemento grafico 16" descr="Badge Non seguire più con riempimento a tinta unita">
            <a:extLst>
              <a:ext uri="{FF2B5EF4-FFF2-40B4-BE49-F238E27FC236}">
                <a16:creationId xmlns:a16="http://schemas.microsoft.com/office/drawing/2014/main" id="{7B1E7091-0586-495D-86B4-00CC4F01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2796" y="1838836"/>
            <a:ext cx="155332" cy="155332"/>
          </a:xfrm>
          <a:prstGeom prst="rect">
            <a:avLst/>
          </a:prstGeom>
        </p:spPr>
      </p:pic>
      <p:pic>
        <p:nvPicPr>
          <p:cNvPr id="18" name="Elemento grafico 17" descr="Badge Segui con riempimento a tinta unita">
            <a:extLst>
              <a:ext uri="{FF2B5EF4-FFF2-40B4-BE49-F238E27FC236}">
                <a16:creationId xmlns:a16="http://schemas.microsoft.com/office/drawing/2014/main" id="{49AC3CC7-02C6-48F0-A807-2418E6E9B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4029" y="1985190"/>
            <a:ext cx="168296" cy="168296"/>
          </a:xfrm>
          <a:prstGeom prst="rect">
            <a:avLst/>
          </a:prstGeom>
        </p:spPr>
      </p:pic>
      <p:pic>
        <p:nvPicPr>
          <p:cNvPr id="19" name="Elemento grafico 18" descr="Badge Segui con riempimento a tinta unita">
            <a:extLst>
              <a:ext uri="{FF2B5EF4-FFF2-40B4-BE49-F238E27FC236}">
                <a16:creationId xmlns:a16="http://schemas.microsoft.com/office/drawing/2014/main" id="{78881FA8-B88C-4B4C-B0EA-43F05C039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1382" y="1776156"/>
            <a:ext cx="168296" cy="168296"/>
          </a:xfrm>
          <a:prstGeom prst="rect">
            <a:avLst/>
          </a:prstGeom>
        </p:spPr>
      </p:pic>
      <p:pic>
        <p:nvPicPr>
          <p:cNvPr id="20" name="Elemento grafico 19" descr="Badge Segui con riempimento a tinta unita">
            <a:extLst>
              <a:ext uri="{FF2B5EF4-FFF2-40B4-BE49-F238E27FC236}">
                <a16:creationId xmlns:a16="http://schemas.microsoft.com/office/drawing/2014/main" id="{9904220C-24D1-4412-9F5E-C4155C9B4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0578" y="1923488"/>
            <a:ext cx="168296" cy="168296"/>
          </a:xfrm>
          <a:prstGeom prst="rect">
            <a:avLst/>
          </a:prstGeom>
        </p:spPr>
      </p:pic>
      <p:pic>
        <p:nvPicPr>
          <p:cNvPr id="21" name="Elemento grafico 20" descr="Badge Non seguire più con riempimento a tinta unita">
            <a:extLst>
              <a:ext uri="{FF2B5EF4-FFF2-40B4-BE49-F238E27FC236}">
                <a16:creationId xmlns:a16="http://schemas.microsoft.com/office/drawing/2014/main" id="{6F91AAF9-3A54-4505-80B0-62A34406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3067" y="1678740"/>
            <a:ext cx="155332" cy="155332"/>
          </a:xfrm>
          <a:prstGeom prst="rect">
            <a:avLst/>
          </a:prstGeom>
        </p:spPr>
      </p:pic>
      <p:pic>
        <p:nvPicPr>
          <p:cNvPr id="22" name="Elemento grafico 21" descr="Badge Non seguire più con riempimento a tinta unita">
            <a:extLst>
              <a:ext uri="{FF2B5EF4-FFF2-40B4-BE49-F238E27FC236}">
                <a16:creationId xmlns:a16="http://schemas.microsoft.com/office/drawing/2014/main" id="{8703DCCB-5466-4C4F-BF4F-821C02981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5738" y="1944882"/>
            <a:ext cx="155332" cy="155332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2342412A-2514-42B5-9B87-4479A43D729A}"/>
              </a:ext>
            </a:extLst>
          </p:cNvPr>
          <p:cNvSpPr/>
          <p:nvPr/>
        </p:nvSpPr>
        <p:spPr>
          <a:xfrm>
            <a:off x="3466297" y="2200868"/>
            <a:ext cx="1836733" cy="486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380AE88-22E6-441C-A8A7-36FFDF632A98}"/>
              </a:ext>
            </a:extLst>
          </p:cNvPr>
          <p:cNvSpPr/>
          <p:nvPr/>
        </p:nvSpPr>
        <p:spPr>
          <a:xfrm>
            <a:off x="3454570" y="1533374"/>
            <a:ext cx="1836733" cy="486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068F5DB-85A8-4860-BF1C-3E3C5F7CB152}"/>
              </a:ext>
            </a:extLst>
          </p:cNvPr>
          <p:cNvCxnSpPr/>
          <p:nvPr/>
        </p:nvCxnSpPr>
        <p:spPr>
          <a:xfrm>
            <a:off x="5418899" y="1580800"/>
            <a:ext cx="0" cy="631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89F6555-B756-4BBB-99CB-E7125A3233D9}"/>
              </a:ext>
            </a:extLst>
          </p:cNvPr>
          <p:cNvSpPr txBox="1"/>
          <p:nvPr/>
        </p:nvSpPr>
        <p:spPr>
          <a:xfrm>
            <a:off x="5418899" y="1586580"/>
            <a:ext cx="1332416" cy="55399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dirty="0"/>
              <a:t>E</a:t>
            </a:r>
          </a:p>
          <a:p>
            <a:pPr algn="ctr"/>
            <a:r>
              <a:rPr lang="it-IT" dirty="0"/>
              <a:t>(&gt; 1 MV/m)</a:t>
            </a:r>
            <a:endParaRPr lang="en-GB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970DE5F-CC99-4D21-A65E-825421BA862D}"/>
              </a:ext>
            </a:extLst>
          </p:cNvPr>
          <p:cNvSpPr txBox="1"/>
          <p:nvPr/>
        </p:nvSpPr>
        <p:spPr>
          <a:xfrm>
            <a:off x="1515482" y="2983949"/>
            <a:ext cx="54519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electrodes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 defTabSz="91440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A9F65E0-6E79-4162-851F-605A15811D01}"/>
              </a:ext>
            </a:extLst>
          </p:cNvPr>
          <p:cNvSpPr txBox="1"/>
          <p:nvPr/>
        </p:nvSpPr>
        <p:spPr>
          <a:xfrm>
            <a:off x="1515482" y="3314604"/>
            <a:ext cx="54519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</a:t>
            </a:r>
            <a:endParaRPr kumimoji="0" lang="en-GB" sz="1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6B7BA28-9B07-4D6B-B9B4-F6CBA378E5E8}"/>
                  </a:ext>
                </a:extLst>
              </p:cNvPr>
              <p:cNvSpPr txBox="1"/>
              <p:nvPr/>
            </p:nvSpPr>
            <p:spPr>
              <a:xfrm>
                <a:off x="5397769" y="3243311"/>
                <a:ext cx="1847365" cy="464230"/>
              </a:xfrm>
              <a:prstGeom prst="rect">
                <a:avLst/>
              </a:prstGeom>
            </p:spPr>
            <p:txBody>
              <a:bodyPr vert="horz" wrap="none" lIns="91440" tIns="0" rIns="9144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sz="1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6B7BA28-9B07-4D6B-B9B4-F6CBA378E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769" y="3243311"/>
                <a:ext cx="1847365" cy="464230"/>
              </a:xfrm>
              <a:prstGeom prst="rect">
                <a:avLst/>
              </a:prstGeom>
              <a:blipFill>
                <a:blip r:embed="rId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95F0794-E27D-4763-8107-C237B8BAFD11}"/>
              </a:ext>
            </a:extLst>
          </p:cNvPr>
          <p:cNvSpPr txBox="1"/>
          <p:nvPr/>
        </p:nvSpPr>
        <p:spPr>
          <a:xfrm>
            <a:off x="4649060" y="3974723"/>
            <a:ext cx="2422394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 err="1">
                <a:solidFill>
                  <a:schemeClr val="accent4"/>
                </a:solidFill>
              </a:rPr>
              <a:t>C</a:t>
            </a:r>
            <a:r>
              <a:rPr lang="it-IT" sz="1400" dirty="0" err="1"/>
              <a:t>harge</a:t>
            </a:r>
            <a:r>
              <a:rPr lang="it-IT" sz="1400" dirty="0"/>
              <a:t> </a:t>
            </a:r>
            <a:r>
              <a:rPr lang="it-IT" sz="1400" dirty="0">
                <a:solidFill>
                  <a:schemeClr val="accent4"/>
                </a:solidFill>
              </a:rPr>
              <a:t>C</a:t>
            </a:r>
            <a:r>
              <a:rPr lang="it-IT" sz="1400" dirty="0"/>
              <a:t>ollection </a:t>
            </a:r>
            <a:r>
              <a:rPr lang="it-IT" sz="1400" dirty="0" err="1">
                <a:solidFill>
                  <a:schemeClr val="accent4"/>
                </a:solidFill>
              </a:rPr>
              <a:t>E</a:t>
            </a:r>
            <a:r>
              <a:rPr lang="it-IT" sz="1400" dirty="0" err="1"/>
              <a:t>fficiency</a:t>
            </a:r>
            <a:endParaRPr lang="en-GB" sz="1400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CB2BBBE-565A-4D1F-8934-4B426FF73B41}"/>
              </a:ext>
            </a:extLst>
          </p:cNvPr>
          <p:cNvCxnSpPr/>
          <p:nvPr/>
        </p:nvCxnSpPr>
        <p:spPr>
          <a:xfrm flipV="1">
            <a:off x="6227064" y="3712699"/>
            <a:ext cx="396753" cy="223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12A1541-DFDD-43F5-BFB5-847B49FB837F}"/>
              </a:ext>
            </a:extLst>
          </p:cNvPr>
          <p:cNvGrpSpPr/>
          <p:nvPr/>
        </p:nvGrpSpPr>
        <p:grpSpPr>
          <a:xfrm>
            <a:off x="1802582" y="1565517"/>
            <a:ext cx="1580674" cy="646331"/>
            <a:chOff x="4368316" y="1644418"/>
            <a:chExt cx="1986963" cy="64633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ADD7EDE-EC82-4043-B22D-C41CF7FF3EEE}"/>
                </a:ext>
              </a:extLst>
            </p:cNvPr>
            <p:cNvSpPr txBox="1"/>
            <p:nvPr/>
          </p:nvSpPr>
          <p:spPr>
            <a:xfrm>
              <a:off x="4368316" y="1644418"/>
              <a:ext cx="198696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Carriers </a:t>
              </a:r>
              <a:r>
                <a:rPr lang="it-IT" sz="1200" dirty="0" err="1"/>
                <a:t>drift</a:t>
              </a:r>
              <a:r>
                <a:rPr lang="it-IT" sz="1200" dirty="0"/>
                <a:t> </a:t>
              </a:r>
              <a:r>
                <a:rPr lang="it-IT" sz="1200" dirty="0" err="1"/>
                <a:t>velocity</a:t>
              </a:r>
              <a:endParaRPr lang="it-IT" sz="1200" dirty="0"/>
            </a:p>
            <a:p>
              <a:r>
                <a:rPr lang="it-IT" sz="1200" dirty="0"/>
                <a:t> </a:t>
              </a:r>
            </a:p>
            <a:p>
              <a:pPr algn="ctr"/>
              <a:r>
                <a:rPr lang="it-IT" sz="1200" dirty="0" err="1"/>
                <a:t>mobility</a:t>
              </a:r>
              <a:r>
                <a:rPr lang="it-IT" sz="1200" dirty="0"/>
                <a:t>, Electric field 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FC1B984D-E860-4553-99A5-1C0A5ADD642D}"/>
                    </a:ext>
                  </a:extLst>
                </p:cNvPr>
                <p:cNvSpPr txBox="1"/>
                <p:nvPr/>
              </p:nvSpPr>
              <p:spPr>
                <a:xfrm>
                  <a:off x="4486404" y="1856966"/>
                  <a:ext cx="1735156" cy="21544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7" name="CasellaDiTesto 36">
                  <a:extLst>
                    <a:ext uri="{FF2B5EF4-FFF2-40B4-BE49-F238E27FC236}">
                      <a16:creationId xmlns:a16="http://schemas.microsoft.com/office/drawing/2014/main" id="{EEBEED6E-ACBA-4FDF-AAAE-223E55E35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6404" y="1856966"/>
                  <a:ext cx="1735156" cy="215444"/>
                </a:xfrm>
                <a:prstGeom prst="rect">
                  <a:avLst/>
                </a:prstGeom>
                <a:blipFill>
                  <a:blip r:embed="rId10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FD0AF5C-B62C-4CBF-855D-4F1FD8FAEB2F}"/>
              </a:ext>
            </a:extLst>
          </p:cNvPr>
          <p:cNvSpPr txBox="1"/>
          <p:nvPr/>
        </p:nvSpPr>
        <p:spPr>
          <a:xfrm>
            <a:off x="-60658" y="4327624"/>
            <a:ext cx="449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 , J. Appl. Phys.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 184503,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Sussmann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CVD diamond for electronic devices and sensors, Wiley and Sons (2009)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A7E5F-60A8-419A-BF4D-4055C851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1631"/>
            <a:ext cx="3008313" cy="430887"/>
          </a:xfrm>
        </p:spPr>
        <p:txBody>
          <a:bodyPr/>
          <a:lstStyle/>
          <a:p>
            <a:pPr algn="ctr"/>
            <a:r>
              <a:rPr lang="it-IT" sz="2800" dirty="0">
                <a:latin typeface="Avenir Next LT Pro" panose="020B0504020202020204" pitchFamily="34" charset="0"/>
              </a:rPr>
              <a:t>OVERVIEW</a:t>
            </a: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7888DE-5737-437E-8089-7FDDF791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</a:t>
            </a:fld>
            <a:endParaRPr lang="it-IT"/>
          </a:p>
        </p:txBody>
      </p:sp>
      <p:sp>
        <p:nvSpPr>
          <p:cNvPr id="8" name="Segnaposto piè di pagina 6">
            <a:extLst>
              <a:ext uri="{FF2B5EF4-FFF2-40B4-BE49-F238E27FC236}">
                <a16:creationId xmlns:a16="http://schemas.microsoft.com/office/drawing/2014/main" id="{D09EA01D-8978-441D-AD85-05B7C7672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174405C-38DF-4601-BF3E-B8DD9E403DEC}"/>
              </a:ext>
            </a:extLst>
          </p:cNvPr>
          <p:cNvGrpSpPr/>
          <p:nvPr/>
        </p:nvGrpSpPr>
        <p:grpSpPr>
          <a:xfrm>
            <a:off x="3912629" y="871381"/>
            <a:ext cx="716863" cy="553998"/>
            <a:chOff x="4160838" y="808267"/>
            <a:chExt cx="716863" cy="553998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ACCA536-1CF8-4000-A686-921739048095}"/>
                </a:ext>
              </a:extLst>
            </p:cNvPr>
            <p:cNvSpPr txBox="1"/>
            <p:nvPr/>
          </p:nvSpPr>
          <p:spPr>
            <a:xfrm>
              <a:off x="4160838" y="808267"/>
              <a:ext cx="716863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3600" b="1" dirty="0">
                  <a:solidFill>
                    <a:srgbClr val="0070C0"/>
                  </a:solidFill>
                  <a:latin typeface="Avenir Next LT Pro Light" panose="020B0304020202020204" pitchFamily="34" charset="0"/>
                </a:rPr>
                <a:t>01</a:t>
              </a:r>
              <a:endParaRPr lang="en-GB" sz="3600" b="1" dirty="0">
                <a:solidFill>
                  <a:srgbClr val="0070C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AFAE58C-11EE-4E85-AC52-BFEF3FEB4C91}"/>
                </a:ext>
              </a:extLst>
            </p:cNvPr>
            <p:cNvSpPr txBox="1"/>
            <p:nvPr/>
          </p:nvSpPr>
          <p:spPr>
            <a:xfrm>
              <a:off x="4572109" y="841588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it-IT" sz="1200" dirty="0">
                <a:solidFill>
                  <a:srgbClr val="EA1E84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48FDB79-2352-484B-B750-F2B1EB144E52}"/>
                </a:ext>
              </a:extLst>
            </p:cNvPr>
            <p:cNvSpPr txBox="1"/>
            <p:nvPr/>
          </p:nvSpPr>
          <p:spPr>
            <a:xfrm>
              <a:off x="4572000" y="990294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0EF15B3-37E6-4396-99DE-B4E92C56EBE7}"/>
              </a:ext>
            </a:extLst>
          </p:cNvPr>
          <p:cNvSpPr txBox="1"/>
          <p:nvPr/>
        </p:nvSpPr>
        <p:spPr>
          <a:xfrm>
            <a:off x="4523034" y="897082"/>
            <a:ext cx="3758401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LASER PLASMA ACCELERATION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0FD31A5-6210-43B9-84CE-090A1D0B3588}"/>
              </a:ext>
            </a:extLst>
          </p:cNvPr>
          <p:cNvSpPr txBox="1"/>
          <p:nvPr/>
        </p:nvSpPr>
        <p:spPr>
          <a:xfrm>
            <a:off x="4523034" y="1145741"/>
            <a:ext cx="1590500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z="1200" dirty="0"/>
              <a:t>a simple introduction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B7AA582-E45F-4F01-B434-2330C55F1156}"/>
              </a:ext>
            </a:extLst>
          </p:cNvPr>
          <p:cNvGrpSpPr/>
          <p:nvPr/>
        </p:nvGrpSpPr>
        <p:grpSpPr>
          <a:xfrm>
            <a:off x="3898117" y="1474773"/>
            <a:ext cx="716863" cy="553998"/>
            <a:chOff x="4160838" y="808267"/>
            <a:chExt cx="716863" cy="553998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D1E8793-0EA6-40BA-B2BD-D626789B79A8}"/>
                </a:ext>
              </a:extLst>
            </p:cNvPr>
            <p:cNvSpPr txBox="1"/>
            <p:nvPr/>
          </p:nvSpPr>
          <p:spPr>
            <a:xfrm>
              <a:off x="4160838" y="808267"/>
              <a:ext cx="716863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3600" b="1" dirty="0">
                  <a:solidFill>
                    <a:srgbClr val="0070C0"/>
                  </a:solidFill>
                  <a:latin typeface="Avenir Next LT Pro Light" panose="020B0304020202020204" pitchFamily="34" charset="0"/>
                </a:rPr>
                <a:t>02</a:t>
              </a:r>
              <a:endParaRPr lang="en-GB" sz="3600" b="1" dirty="0">
                <a:solidFill>
                  <a:srgbClr val="0070C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C6BEDBD-FE7C-47E8-A9B9-5D8E5022F9FD}"/>
                </a:ext>
              </a:extLst>
            </p:cNvPr>
            <p:cNvSpPr txBox="1"/>
            <p:nvPr/>
          </p:nvSpPr>
          <p:spPr>
            <a:xfrm>
              <a:off x="4572109" y="841588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it-IT" sz="1200" dirty="0">
                <a:solidFill>
                  <a:srgbClr val="EA1E84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4C74369-9CF6-4A4A-B8D5-3B7AF9BB8677}"/>
                </a:ext>
              </a:extLst>
            </p:cNvPr>
            <p:cNvSpPr txBox="1"/>
            <p:nvPr/>
          </p:nvSpPr>
          <p:spPr>
            <a:xfrm>
              <a:off x="4572000" y="990294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79C922-8BB1-470D-BCF8-F8A7079881AE}"/>
              </a:ext>
            </a:extLst>
          </p:cNvPr>
          <p:cNvSpPr txBox="1"/>
          <p:nvPr/>
        </p:nvSpPr>
        <p:spPr>
          <a:xfrm>
            <a:off x="4508522" y="1500474"/>
            <a:ext cx="2677015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TIME OF FLIGHT (TOF)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929F6C4-4902-4D1F-B2BE-FB6EA204147B}"/>
              </a:ext>
            </a:extLst>
          </p:cNvPr>
          <p:cNvSpPr txBox="1"/>
          <p:nvPr/>
        </p:nvSpPr>
        <p:spPr>
          <a:xfrm>
            <a:off x="4508522" y="1749133"/>
            <a:ext cx="2053767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z="1200" dirty="0"/>
              <a:t> the basics of the technique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09AFE96F-CC04-47A3-8D58-2C3C53AEC932}"/>
              </a:ext>
            </a:extLst>
          </p:cNvPr>
          <p:cNvGrpSpPr/>
          <p:nvPr/>
        </p:nvGrpSpPr>
        <p:grpSpPr>
          <a:xfrm>
            <a:off x="3912629" y="2080401"/>
            <a:ext cx="716863" cy="553998"/>
            <a:chOff x="4160838" y="808267"/>
            <a:chExt cx="716863" cy="553998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391F81CF-DECF-4D18-8D8F-BB996FAC36B7}"/>
                </a:ext>
              </a:extLst>
            </p:cNvPr>
            <p:cNvSpPr txBox="1"/>
            <p:nvPr/>
          </p:nvSpPr>
          <p:spPr>
            <a:xfrm>
              <a:off x="4160838" y="808267"/>
              <a:ext cx="716863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3600" b="1" dirty="0">
                  <a:solidFill>
                    <a:srgbClr val="0070C0"/>
                  </a:solidFill>
                  <a:latin typeface="Avenir Next LT Pro Light" panose="020B0304020202020204" pitchFamily="34" charset="0"/>
                </a:rPr>
                <a:t>03</a:t>
              </a:r>
              <a:endParaRPr lang="en-GB" sz="3600" b="1" dirty="0">
                <a:solidFill>
                  <a:srgbClr val="0070C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E5F3BA69-CF67-4520-A547-44F434F44AF3}"/>
                </a:ext>
              </a:extLst>
            </p:cNvPr>
            <p:cNvSpPr txBox="1"/>
            <p:nvPr/>
          </p:nvSpPr>
          <p:spPr>
            <a:xfrm>
              <a:off x="4572109" y="841588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it-IT" sz="1200" dirty="0">
                <a:solidFill>
                  <a:srgbClr val="EA1E84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5FEC8DF0-70F4-408D-AA93-1CB4F6612E95}"/>
                </a:ext>
              </a:extLst>
            </p:cNvPr>
            <p:cNvSpPr txBox="1"/>
            <p:nvPr/>
          </p:nvSpPr>
          <p:spPr>
            <a:xfrm>
              <a:off x="4572000" y="990294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F2C18D5-6496-449A-89D3-FBFC7ABA2C9B}"/>
              </a:ext>
            </a:extLst>
          </p:cNvPr>
          <p:cNvSpPr txBox="1"/>
          <p:nvPr/>
        </p:nvSpPr>
        <p:spPr>
          <a:xfrm>
            <a:off x="4523034" y="2106102"/>
            <a:ext cx="1967398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ADVANCED TOF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59A6D8A-CC71-4B91-92AB-7433ED179DF9}"/>
              </a:ext>
            </a:extLst>
          </p:cNvPr>
          <p:cNvSpPr txBox="1"/>
          <p:nvPr/>
        </p:nvSpPr>
        <p:spPr>
          <a:xfrm>
            <a:off x="4523034" y="2354761"/>
            <a:ext cx="3370282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z="1200" dirty="0"/>
              <a:t>EMP robustness and enhanced dynamic range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3868BB00-9037-4C8D-979E-34C7AEBCB3E9}"/>
              </a:ext>
            </a:extLst>
          </p:cNvPr>
          <p:cNvGrpSpPr/>
          <p:nvPr/>
        </p:nvGrpSpPr>
        <p:grpSpPr>
          <a:xfrm>
            <a:off x="3898117" y="2618328"/>
            <a:ext cx="716863" cy="553998"/>
            <a:chOff x="4160838" y="808267"/>
            <a:chExt cx="716863" cy="553998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342752F3-7AEE-4871-A197-A62B5DFA6E95}"/>
                </a:ext>
              </a:extLst>
            </p:cNvPr>
            <p:cNvSpPr txBox="1"/>
            <p:nvPr/>
          </p:nvSpPr>
          <p:spPr>
            <a:xfrm>
              <a:off x="4160838" y="808267"/>
              <a:ext cx="716863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3600" b="1" dirty="0">
                  <a:solidFill>
                    <a:srgbClr val="0070C0"/>
                  </a:solidFill>
                  <a:latin typeface="Avenir Next LT Pro Light" panose="020B0304020202020204" pitchFamily="34" charset="0"/>
                </a:rPr>
                <a:t>04</a:t>
              </a:r>
              <a:endParaRPr lang="en-GB" sz="3600" b="1" dirty="0">
                <a:solidFill>
                  <a:srgbClr val="0070C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E9E84591-9EB9-4729-A4C2-FC9B9F530769}"/>
                </a:ext>
              </a:extLst>
            </p:cNvPr>
            <p:cNvSpPr txBox="1"/>
            <p:nvPr/>
          </p:nvSpPr>
          <p:spPr>
            <a:xfrm>
              <a:off x="4572109" y="841588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it-IT" sz="1200" dirty="0">
                <a:solidFill>
                  <a:srgbClr val="EA1E84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3C47BB64-0ED4-4B92-976E-F4F1FFCC8610}"/>
                </a:ext>
              </a:extLst>
            </p:cNvPr>
            <p:cNvSpPr txBox="1"/>
            <p:nvPr/>
          </p:nvSpPr>
          <p:spPr>
            <a:xfrm>
              <a:off x="4572000" y="990294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F045A04-9B59-44CF-8A25-5436769B5D64}"/>
              </a:ext>
            </a:extLst>
          </p:cNvPr>
          <p:cNvSpPr txBox="1"/>
          <p:nvPr/>
        </p:nvSpPr>
        <p:spPr>
          <a:xfrm>
            <a:off x="4508522" y="2644029"/>
            <a:ext cx="4249881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THE SPECTRUM RECONSTRUCTION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502596C-0C76-4987-B373-D9C7C0C0A502}"/>
              </a:ext>
            </a:extLst>
          </p:cNvPr>
          <p:cNvSpPr txBox="1"/>
          <p:nvPr/>
        </p:nvSpPr>
        <p:spPr>
          <a:xfrm>
            <a:off x="4508522" y="2892688"/>
            <a:ext cx="3206327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/>
              <a:t> </a:t>
            </a:r>
            <a:r>
              <a:rPr lang="en-US" sz="1200" dirty="0"/>
              <a:t>from the raw signal to a calibrated spectrum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1FDF5F56-CEC1-4573-84BC-68F94A66606C}"/>
              </a:ext>
            </a:extLst>
          </p:cNvPr>
          <p:cNvGrpSpPr/>
          <p:nvPr/>
        </p:nvGrpSpPr>
        <p:grpSpPr>
          <a:xfrm>
            <a:off x="3898117" y="3206485"/>
            <a:ext cx="716863" cy="553998"/>
            <a:chOff x="4160838" y="808267"/>
            <a:chExt cx="716863" cy="553998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A04B32F7-22FC-45AC-B8CD-F8E87B0D56CC}"/>
                </a:ext>
              </a:extLst>
            </p:cNvPr>
            <p:cNvSpPr txBox="1"/>
            <p:nvPr/>
          </p:nvSpPr>
          <p:spPr>
            <a:xfrm>
              <a:off x="4160838" y="808267"/>
              <a:ext cx="716863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3600" b="1" dirty="0">
                  <a:solidFill>
                    <a:srgbClr val="0070C0"/>
                  </a:solidFill>
                  <a:latin typeface="Avenir Next LT Pro Light" panose="020B0304020202020204" pitchFamily="34" charset="0"/>
                </a:rPr>
                <a:t>05</a:t>
              </a:r>
              <a:endParaRPr lang="en-GB" sz="3600" b="1" dirty="0">
                <a:solidFill>
                  <a:srgbClr val="0070C0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8037065-472E-4128-9D4E-DA97FF2A2653}"/>
                </a:ext>
              </a:extLst>
            </p:cNvPr>
            <p:cNvSpPr txBox="1"/>
            <p:nvPr/>
          </p:nvSpPr>
          <p:spPr>
            <a:xfrm>
              <a:off x="4572109" y="841588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it-IT" sz="1200" dirty="0">
                <a:solidFill>
                  <a:srgbClr val="EA1E84"/>
                </a:solidFill>
                <a:latin typeface="Avenir Next LT Pro Light" panose="020B0304020202020204" pitchFamily="34" charset="0"/>
              </a:endParaRP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F8B70130-8D2A-4EAD-A72D-36CA2646C96E}"/>
                </a:ext>
              </a:extLst>
            </p:cNvPr>
            <p:cNvSpPr txBox="1"/>
            <p:nvPr/>
          </p:nvSpPr>
          <p:spPr>
            <a:xfrm>
              <a:off x="4572000" y="990294"/>
              <a:ext cx="18473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1D7DBD5-4BEF-4A01-9922-7330E4172505}"/>
              </a:ext>
            </a:extLst>
          </p:cNvPr>
          <p:cNvSpPr txBox="1"/>
          <p:nvPr/>
        </p:nvSpPr>
        <p:spPr>
          <a:xfrm>
            <a:off x="4508522" y="3232186"/>
            <a:ext cx="3091616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THE TECHNIQUE APPLIED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139CB0DF-1748-4FD6-A017-FE101D503C61}"/>
              </a:ext>
            </a:extLst>
          </p:cNvPr>
          <p:cNvSpPr txBox="1"/>
          <p:nvPr/>
        </p:nvSpPr>
        <p:spPr>
          <a:xfrm>
            <a:off x="4508522" y="3480845"/>
            <a:ext cx="3922869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/>
              <a:t> </a:t>
            </a:r>
            <a:r>
              <a:rPr lang="en-US" sz="1200" dirty="0"/>
              <a:t>some results from the PHELIX experimental campaign</a:t>
            </a:r>
          </a:p>
        </p:txBody>
      </p:sp>
    </p:spTree>
    <p:extLst>
      <p:ext uri="{BB962C8B-B14F-4D97-AF65-F5344CB8AC3E}">
        <p14:creationId xmlns:p14="http://schemas.microsoft.com/office/powerpoint/2010/main" val="4035165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F50E3-73CA-4BE1-AC9F-8CC9717F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CE0D14-C1C0-4F3D-8819-D76EAE0EE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20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D3C4438-8A28-40AF-86D9-6C2FD967E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BC5304-5C2B-4DE9-B01A-00ACD75DDE88}"/>
                  </a:ext>
                </a:extLst>
              </p:cNvPr>
              <p:cNvSpPr txBox="1"/>
              <p:nvPr/>
            </p:nvSpPr>
            <p:spPr>
              <a:xfrm>
                <a:off x="1515482" y="2642903"/>
                <a:ext cx="5451993" cy="6022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just" defTabSz="914400"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1. Production of 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free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</a:rPr>
                  <a:t>electron-hole pairs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= 13.1 eV).</a:t>
                </a:r>
              </a:p>
              <a:p>
                <a:pPr lvl="0" algn="just" defTabSz="914400"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BC5304-5C2B-4DE9-B01A-00ACD75DD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482" y="2642903"/>
                <a:ext cx="5451993" cy="602281"/>
              </a:xfrm>
              <a:prstGeom prst="rect">
                <a:avLst/>
              </a:prstGeom>
              <a:blipFill>
                <a:blip r:embed="rId2"/>
                <a:stretch>
                  <a:fillRect l="-336" t="-10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FC267957-1503-480D-BD8C-89E535527BF6}"/>
              </a:ext>
            </a:extLst>
          </p:cNvPr>
          <p:cNvSpPr/>
          <p:nvPr/>
        </p:nvSpPr>
        <p:spPr>
          <a:xfrm>
            <a:off x="3426353" y="1591781"/>
            <a:ext cx="1893169" cy="6090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0E105C7-0180-43F9-B519-D09773149E83}"/>
              </a:ext>
            </a:extLst>
          </p:cNvPr>
          <p:cNvCxnSpPr/>
          <p:nvPr/>
        </p:nvCxnSpPr>
        <p:spPr>
          <a:xfrm>
            <a:off x="3442633" y="1078505"/>
            <a:ext cx="520700" cy="4318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2F4EF69-89B8-44A4-9160-D6D073B5A7D6}"/>
              </a:ext>
            </a:extLst>
          </p:cNvPr>
          <p:cNvCxnSpPr/>
          <p:nvPr/>
        </p:nvCxnSpPr>
        <p:spPr>
          <a:xfrm>
            <a:off x="4122096" y="1618446"/>
            <a:ext cx="520700" cy="424227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Elemento grafico 14" descr="Badge Non seguire più con riempimento a tinta unita">
            <a:extLst>
              <a:ext uri="{FF2B5EF4-FFF2-40B4-BE49-F238E27FC236}">
                <a16:creationId xmlns:a16="http://schemas.microsoft.com/office/drawing/2014/main" id="{3B49A2DB-78D4-49A9-A9D7-D137382B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7464" y="1712665"/>
            <a:ext cx="155332" cy="155332"/>
          </a:xfrm>
          <a:prstGeom prst="rect">
            <a:avLst/>
          </a:prstGeom>
        </p:spPr>
      </p:pic>
      <p:pic>
        <p:nvPicPr>
          <p:cNvPr id="16" name="Elemento grafico 15" descr="Badge Segui con riempimento a tinta unita">
            <a:extLst>
              <a:ext uri="{FF2B5EF4-FFF2-40B4-BE49-F238E27FC236}">
                <a16:creationId xmlns:a16="http://schemas.microsoft.com/office/drawing/2014/main" id="{149D0213-A0E3-4318-A0B1-2E419105B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2937" y="2010336"/>
            <a:ext cx="168296" cy="168296"/>
          </a:xfrm>
          <a:prstGeom prst="rect">
            <a:avLst/>
          </a:prstGeom>
        </p:spPr>
      </p:pic>
      <p:pic>
        <p:nvPicPr>
          <p:cNvPr id="17" name="Elemento grafico 16" descr="Badge Non seguire più con riempimento a tinta unita">
            <a:extLst>
              <a:ext uri="{FF2B5EF4-FFF2-40B4-BE49-F238E27FC236}">
                <a16:creationId xmlns:a16="http://schemas.microsoft.com/office/drawing/2014/main" id="{7B1E7091-0586-495D-86B4-00CC4F01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2796" y="1838836"/>
            <a:ext cx="155332" cy="155332"/>
          </a:xfrm>
          <a:prstGeom prst="rect">
            <a:avLst/>
          </a:prstGeom>
        </p:spPr>
      </p:pic>
      <p:pic>
        <p:nvPicPr>
          <p:cNvPr id="18" name="Elemento grafico 17" descr="Badge Segui con riempimento a tinta unita">
            <a:extLst>
              <a:ext uri="{FF2B5EF4-FFF2-40B4-BE49-F238E27FC236}">
                <a16:creationId xmlns:a16="http://schemas.microsoft.com/office/drawing/2014/main" id="{49AC3CC7-02C6-48F0-A807-2418E6E9B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4029" y="1985190"/>
            <a:ext cx="168296" cy="168296"/>
          </a:xfrm>
          <a:prstGeom prst="rect">
            <a:avLst/>
          </a:prstGeom>
        </p:spPr>
      </p:pic>
      <p:pic>
        <p:nvPicPr>
          <p:cNvPr id="19" name="Elemento grafico 18" descr="Badge Segui con riempimento a tinta unita">
            <a:extLst>
              <a:ext uri="{FF2B5EF4-FFF2-40B4-BE49-F238E27FC236}">
                <a16:creationId xmlns:a16="http://schemas.microsoft.com/office/drawing/2014/main" id="{78881FA8-B88C-4B4C-B0EA-43F05C039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1382" y="1776156"/>
            <a:ext cx="168296" cy="168296"/>
          </a:xfrm>
          <a:prstGeom prst="rect">
            <a:avLst/>
          </a:prstGeom>
        </p:spPr>
      </p:pic>
      <p:pic>
        <p:nvPicPr>
          <p:cNvPr id="20" name="Elemento grafico 19" descr="Badge Segui con riempimento a tinta unita">
            <a:extLst>
              <a:ext uri="{FF2B5EF4-FFF2-40B4-BE49-F238E27FC236}">
                <a16:creationId xmlns:a16="http://schemas.microsoft.com/office/drawing/2014/main" id="{9904220C-24D1-4412-9F5E-C4155C9B4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0578" y="1923488"/>
            <a:ext cx="168296" cy="168296"/>
          </a:xfrm>
          <a:prstGeom prst="rect">
            <a:avLst/>
          </a:prstGeom>
        </p:spPr>
      </p:pic>
      <p:pic>
        <p:nvPicPr>
          <p:cNvPr id="21" name="Elemento grafico 20" descr="Badge Non seguire più con riempimento a tinta unita">
            <a:extLst>
              <a:ext uri="{FF2B5EF4-FFF2-40B4-BE49-F238E27FC236}">
                <a16:creationId xmlns:a16="http://schemas.microsoft.com/office/drawing/2014/main" id="{6F91AAF9-3A54-4505-80B0-62A34406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3067" y="1678740"/>
            <a:ext cx="155332" cy="155332"/>
          </a:xfrm>
          <a:prstGeom prst="rect">
            <a:avLst/>
          </a:prstGeom>
        </p:spPr>
      </p:pic>
      <p:pic>
        <p:nvPicPr>
          <p:cNvPr id="22" name="Elemento grafico 21" descr="Badge Non seguire più con riempimento a tinta unita">
            <a:extLst>
              <a:ext uri="{FF2B5EF4-FFF2-40B4-BE49-F238E27FC236}">
                <a16:creationId xmlns:a16="http://schemas.microsoft.com/office/drawing/2014/main" id="{8703DCCB-5466-4C4F-BF4F-821C02981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5738" y="1944882"/>
            <a:ext cx="155332" cy="155332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2342412A-2514-42B5-9B87-4479A43D729A}"/>
              </a:ext>
            </a:extLst>
          </p:cNvPr>
          <p:cNvSpPr/>
          <p:nvPr/>
        </p:nvSpPr>
        <p:spPr>
          <a:xfrm>
            <a:off x="3466297" y="2200868"/>
            <a:ext cx="1836733" cy="486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380AE88-22E6-441C-A8A7-36FFDF632A98}"/>
              </a:ext>
            </a:extLst>
          </p:cNvPr>
          <p:cNvSpPr/>
          <p:nvPr/>
        </p:nvSpPr>
        <p:spPr>
          <a:xfrm>
            <a:off x="3454570" y="1533374"/>
            <a:ext cx="1836733" cy="486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068F5DB-85A8-4860-BF1C-3E3C5F7CB152}"/>
              </a:ext>
            </a:extLst>
          </p:cNvPr>
          <p:cNvCxnSpPr/>
          <p:nvPr/>
        </p:nvCxnSpPr>
        <p:spPr>
          <a:xfrm>
            <a:off x="5418899" y="1580800"/>
            <a:ext cx="0" cy="631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89F6555-B756-4BBB-99CB-E7125A3233D9}"/>
              </a:ext>
            </a:extLst>
          </p:cNvPr>
          <p:cNvSpPr txBox="1"/>
          <p:nvPr/>
        </p:nvSpPr>
        <p:spPr>
          <a:xfrm>
            <a:off x="5418899" y="1586580"/>
            <a:ext cx="1332416" cy="55399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dirty="0"/>
              <a:t>E</a:t>
            </a:r>
          </a:p>
          <a:p>
            <a:pPr algn="ctr"/>
            <a:r>
              <a:rPr lang="it-IT" dirty="0"/>
              <a:t>(&gt; 1 MV/m)</a:t>
            </a:r>
            <a:endParaRPr lang="en-GB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970DE5F-CC99-4D21-A65E-825421BA862D}"/>
              </a:ext>
            </a:extLst>
          </p:cNvPr>
          <p:cNvSpPr txBox="1"/>
          <p:nvPr/>
        </p:nvSpPr>
        <p:spPr>
          <a:xfrm>
            <a:off x="1515482" y="2983949"/>
            <a:ext cx="54519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electrodes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 defTabSz="91440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A9F65E0-6E79-4162-851F-605A15811D01}"/>
              </a:ext>
            </a:extLst>
          </p:cNvPr>
          <p:cNvSpPr txBox="1"/>
          <p:nvPr/>
        </p:nvSpPr>
        <p:spPr>
          <a:xfrm>
            <a:off x="1515482" y="3314604"/>
            <a:ext cx="54519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</a:t>
            </a:r>
            <a:endParaRPr kumimoji="0" lang="en-GB" sz="1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6B7BA28-9B07-4D6B-B9B4-F6CBA378E5E8}"/>
                  </a:ext>
                </a:extLst>
              </p:cNvPr>
              <p:cNvSpPr txBox="1"/>
              <p:nvPr/>
            </p:nvSpPr>
            <p:spPr>
              <a:xfrm>
                <a:off x="5397769" y="3243311"/>
                <a:ext cx="1847365" cy="464230"/>
              </a:xfrm>
              <a:prstGeom prst="rect">
                <a:avLst/>
              </a:prstGeom>
            </p:spPr>
            <p:txBody>
              <a:bodyPr vert="horz" wrap="none" lIns="91440" tIns="0" rIns="9144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sz="1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A6B7BA28-9B07-4D6B-B9B4-F6CBA378E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769" y="3243311"/>
                <a:ext cx="1847365" cy="464230"/>
              </a:xfrm>
              <a:prstGeom prst="rect">
                <a:avLst/>
              </a:prstGeom>
              <a:blipFill>
                <a:blip r:embed="rId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95F0794-E27D-4763-8107-C237B8BAFD11}"/>
              </a:ext>
            </a:extLst>
          </p:cNvPr>
          <p:cNvSpPr txBox="1"/>
          <p:nvPr/>
        </p:nvSpPr>
        <p:spPr>
          <a:xfrm>
            <a:off x="4649060" y="3974723"/>
            <a:ext cx="2422394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 err="1">
                <a:solidFill>
                  <a:schemeClr val="accent4"/>
                </a:solidFill>
              </a:rPr>
              <a:t>C</a:t>
            </a:r>
            <a:r>
              <a:rPr lang="it-IT" sz="1400" dirty="0" err="1"/>
              <a:t>harge</a:t>
            </a:r>
            <a:r>
              <a:rPr lang="it-IT" sz="1400" dirty="0"/>
              <a:t> </a:t>
            </a:r>
            <a:r>
              <a:rPr lang="it-IT" sz="1400" dirty="0">
                <a:solidFill>
                  <a:schemeClr val="accent4"/>
                </a:solidFill>
              </a:rPr>
              <a:t>C</a:t>
            </a:r>
            <a:r>
              <a:rPr lang="it-IT" sz="1400" dirty="0"/>
              <a:t>ollection </a:t>
            </a:r>
            <a:r>
              <a:rPr lang="it-IT" sz="1400" dirty="0" err="1">
                <a:solidFill>
                  <a:schemeClr val="accent4"/>
                </a:solidFill>
              </a:rPr>
              <a:t>E</a:t>
            </a:r>
            <a:r>
              <a:rPr lang="it-IT" sz="1400" dirty="0" err="1"/>
              <a:t>fficiency</a:t>
            </a:r>
            <a:endParaRPr lang="en-GB" sz="1400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CB2BBBE-565A-4D1F-8934-4B426FF73B41}"/>
              </a:ext>
            </a:extLst>
          </p:cNvPr>
          <p:cNvCxnSpPr/>
          <p:nvPr/>
        </p:nvCxnSpPr>
        <p:spPr>
          <a:xfrm flipV="1">
            <a:off x="6227064" y="3712699"/>
            <a:ext cx="396753" cy="223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12A1541-DFDD-43F5-BFB5-847B49FB837F}"/>
              </a:ext>
            </a:extLst>
          </p:cNvPr>
          <p:cNvGrpSpPr/>
          <p:nvPr/>
        </p:nvGrpSpPr>
        <p:grpSpPr>
          <a:xfrm>
            <a:off x="1802582" y="1565517"/>
            <a:ext cx="1580674" cy="646331"/>
            <a:chOff x="4368316" y="1644418"/>
            <a:chExt cx="1986963" cy="64633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ADD7EDE-EC82-4043-B22D-C41CF7FF3EEE}"/>
                </a:ext>
              </a:extLst>
            </p:cNvPr>
            <p:cNvSpPr txBox="1"/>
            <p:nvPr/>
          </p:nvSpPr>
          <p:spPr>
            <a:xfrm>
              <a:off x="4368316" y="1644418"/>
              <a:ext cx="198696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Carriers </a:t>
              </a:r>
              <a:r>
                <a:rPr lang="it-IT" sz="1200" dirty="0" err="1"/>
                <a:t>drift</a:t>
              </a:r>
              <a:r>
                <a:rPr lang="it-IT" sz="1200" dirty="0"/>
                <a:t> </a:t>
              </a:r>
              <a:r>
                <a:rPr lang="it-IT" sz="1200" dirty="0" err="1"/>
                <a:t>velocity</a:t>
              </a:r>
              <a:endParaRPr lang="it-IT" sz="1200" dirty="0"/>
            </a:p>
            <a:p>
              <a:r>
                <a:rPr lang="it-IT" sz="1200" dirty="0"/>
                <a:t> </a:t>
              </a:r>
            </a:p>
            <a:p>
              <a:pPr algn="ctr"/>
              <a:r>
                <a:rPr lang="it-IT" sz="1200" dirty="0" err="1"/>
                <a:t>mobility</a:t>
              </a:r>
              <a:r>
                <a:rPr lang="it-IT" sz="1200" dirty="0"/>
                <a:t>, Electric field 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FC1B984D-E860-4553-99A5-1C0A5ADD642D}"/>
                    </a:ext>
                  </a:extLst>
                </p:cNvPr>
                <p:cNvSpPr txBox="1"/>
                <p:nvPr/>
              </p:nvSpPr>
              <p:spPr>
                <a:xfrm>
                  <a:off x="4486404" y="1856966"/>
                  <a:ext cx="1735156" cy="21544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FC1B984D-E860-4553-99A5-1C0A5ADD64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6404" y="1856966"/>
                  <a:ext cx="1735156" cy="215444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FD0AF5C-B62C-4CBF-855D-4F1FD8FAEB2F}"/>
              </a:ext>
            </a:extLst>
          </p:cNvPr>
          <p:cNvSpPr txBox="1"/>
          <p:nvPr/>
        </p:nvSpPr>
        <p:spPr>
          <a:xfrm>
            <a:off x="-60658" y="4327624"/>
            <a:ext cx="449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 , J. Appl. Phys.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 184503,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Sussmann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CVD diamond for electronic devices and sensors, Wiley and Sons (2009)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8.64198E-7 L -4.16667E-6 0.0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6 L -0.00017 0.014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00069 -0.045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97531E-6 L -0.00104 -0.0413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23457E-7 L -0.00035 -0.09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5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0494E-6 L 0.00157 0.066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3CE684-C216-41AF-82CB-10D358820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21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23B13C5-29F0-4D14-B538-993034818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55CF59E-9CFC-4F5C-9E84-38C2D978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F192367-52B9-4BA4-B444-CB8DEA5D7FA0}"/>
              </a:ext>
            </a:extLst>
          </p:cNvPr>
          <p:cNvGrpSpPr>
            <a:grpSpLocks noChangeAspect="1"/>
          </p:cNvGrpSpPr>
          <p:nvPr/>
        </p:nvGrpSpPr>
        <p:grpSpPr>
          <a:xfrm>
            <a:off x="4841260" y="1729746"/>
            <a:ext cx="3801090" cy="2815034"/>
            <a:chOff x="4724412" y="1268608"/>
            <a:chExt cx="4223433" cy="312781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495B9225-BB6A-4FE6-9C3D-D4F74D4C8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83"/>
            <a:stretch/>
          </p:blipFill>
          <p:spPr>
            <a:xfrm>
              <a:off x="4724412" y="1426423"/>
              <a:ext cx="4223433" cy="2970000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69F04ED-946A-4404-8C42-E190C654C517}"/>
                </a:ext>
              </a:extLst>
            </p:cNvPr>
            <p:cNvSpPr/>
            <p:nvPr/>
          </p:nvSpPr>
          <p:spPr>
            <a:xfrm>
              <a:off x="4724412" y="1268608"/>
              <a:ext cx="385364" cy="315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47C0474C-3703-4CA2-9FFA-A45CA9171A55}"/>
              </a:ext>
            </a:extLst>
          </p:cNvPr>
          <p:cNvSpPr/>
          <p:nvPr/>
        </p:nvSpPr>
        <p:spPr>
          <a:xfrm>
            <a:off x="4724412" y="1435914"/>
            <a:ext cx="385364" cy="31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758828-86F9-44D7-9504-320EA04BB985}"/>
              </a:ext>
            </a:extLst>
          </p:cNvPr>
          <p:cNvSpPr txBox="1"/>
          <p:nvPr/>
        </p:nvSpPr>
        <p:spPr>
          <a:xfrm>
            <a:off x="6643870" y="4649421"/>
            <a:ext cx="2500130" cy="38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al., JINST 15, C09066 (2020)</a:t>
            </a:r>
          </a:p>
          <a:p>
            <a:pPr algn="r"/>
            <a:endParaRPr lang="en-US" sz="1013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96DC2CE-884B-4D9F-9A48-FA6B7F878F5E}"/>
              </a:ext>
            </a:extLst>
          </p:cNvPr>
          <p:cNvGrpSpPr>
            <a:grpSpLocks noChangeAspect="1"/>
          </p:cNvGrpSpPr>
          <p:nvPr/>
        </p:nvGrpSpPr>
        <p:grpSpPr>
          <a:xfrm>
            <a:off x="586835" y="1751543"/>
            <a:ext cx="3987259" cy="2711197"/>
            <a:chOff x="302620" y="1228151"/>
            <a:chExt cx="4430289" cy="301244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B8A6877-BEC9-447B-BE22-575E6CFCE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68"/>
            <a:stretch/>
          </p:blipFill>
          <p:spPr>
            <a:xfrm>
              <a:off x="372918" y="1270592"/>
              <a:ext cx="4359991" cy="2970000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6635917-AB07-4138-84BD-8FB0178F66C2}"/>
                </a:ext>
              </a:extLst>
            </p:cNvPr>
            <p:cNvSpPr/>
            <p:nvPr/>
          </p:nvSpPr>
          <p:spPr>
            <a:xfrm>
              <a:off x="302620" y="1228151"/>
              <a:ext cx="385364" cy="315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F17B27D9-C6A5-4233-830C-53498894B4BE}"/>
              </a:ext>
            </a:extLst>
          </p:cNvPr>
          <p:cNvSpPr/>
          <p:nvPr/>
        </p:nvSpPr>
        <p:spPr>
          <a:xfrm>
            <a:off x="845821" y="1638300"/>
            <a:ext cx="3776302" cy="294893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5831630-7AA8-450A-A582-7E247BF054A2}"/>
              </a:ext>
            </a:extLst>
          </p:cNvPr>
          <p:cNvSpPr/>
          <p:nvPr/>
        </p:nvSpPr>
        <p:spPr>
          <a:xfrm>
            <a:off x="4899659" y="1638300"/>
            <a:ext cx="3613203" cy="294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8069EC0-537C-4848-838E-6F4A89E77964}"/>
              </a:ext>
            </a:extLst>
          </p:cNvPr>
          <p:cNvSpPr txBox="1"/>
          <p:nvPr/>
        </p:nvSpPr>
        <p:spPr>
          <a:xfrm>
            <a:off x="636896" y="1085360"/>
            <a:ext cx="8281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50 µm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thickness: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Protons up to 3 MeV are completely stopped inside the detector, higher energies require a correction factor.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55D31D1-B550-488B-9A61-9D305239D91D}"/>
              </a:ext>
            </a:extLst>
          </p:cNvPr>
          <p:cNvSpPr txBox="1"/>
          <p:nvPr/>
        </p:nvSpPr>
        <p:spPr>
          <a:xfrm>
            <a:off x="3011898" y="1336667"/>
            <a:ext cx="4408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electrodes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layout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for different needs!</a:t>
            </a:r>
            <a:endParaRPr lang="it-IT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FCD93CE-9850-4B25-AA13-FDBC60DB7946}"/>
              </a:ext>
            </a:extLst>
          </p:cNvPr>
          <p:cNvSpPr txBox="1"/>
          <p:nvPr/>
        </p:nvSpPr>
        <p:spPr>
          <a:xfrm>
            <a:off x="363804" y="808129"/>
            <a:ext cx="8827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CCE 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it-IT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it-IT" sz="14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area detectors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4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955455-2631-4B84-8B0B-1A6F74DE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9" y="1364841"/>
            <a:ext cx="3085714" cy="264761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2CD9F5D-FA41-48DB-8EC1-E994DBF1BED2}"/>
              </a:ext>
            </a:extLst>
          </p:cNvPr>
          <p:cNvCxnSpPr/>
          <p:nvPr/>
        </p:nvCxnSpPr>
        <p:spPr>
          <a:xfrm>
            <a:off x="473404" y="1541213"/>
            <a:ext cx="0" cy="2271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394E90F-BAC4-481A-9ED8-3DE6F3E0BC99}"/>
              </a:ext>
            </a:extLst>
          </p:cNvPr>
          <p:cNvCxnSpPr/>
          <p:nvPr/>
        </p:nvCxnSpPr>
        <p:spPr>
          <a:xfrm>
            <a:off x="516946" y="1483156"/>
            <a:ext cx="2235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AC32C8D-05FA-4E2C-A3D6-4D09A45DEACF}"/>
              </a:ext>
            </a:extLst>
          </p:cNvPr>
          <p:cNvSpPr txBox="1"/>
          <p:nvPr/>
        </p:nvSpPr>
        <p:spPr>
          <a:xfrm>
            <a:off x="1189552" y="1135092"/>
            <a:ext cx="889987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15 mm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241292E-0697-4F62-96D6-AC2E2FBE0B95}"/>
              </a:ext>
            </a:extLst>
          </p:cNvPr>
          <p:cNvSpPr txBox="1"/>
          <p:nvPr/>
        </p:nvSpPr>
        <p:spPr>
          <a:xfrm rot="16200000">
            <a:off x="-178631" y="2382580"/>
            <a:ext cx="889987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15 mm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24F27F3-E02D-4D15-8852-E26BEBA4C6CF}"/>
              </a:ext>
            </a:extLst>
          </p:cNvPr>
          <p:cNvSpPr txBox="1"/>
          <p:nvPr/>
        </p:nvSpPr>
        <p:spPr>
          <a:xfrm>
            <a:off x="3514423" y="2313516"/>
            <a:ext cx="4572000" cy="64633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b="1" dirty="0"/>
              <a:t>Wide </a:t>
            </a:r>
            <a:r>
              <a:rPr lang="it-IT" sz="1400" b="1" dirty="0" err="1"/>
              <a:t>active</a:t>
            </a:r>
            <a:r>
              <a:rPr lang="it-IT" sz="1400" b="1" dirty="0"/>
              <a:t> </a:t>
            </a:r>
            <a:r>
              <a:rPr lang="it-IT" sz="1400" b="1" dirty="0" err="1"/>
              <a:t>surface</a:t>
            </a:r>
            <a:r>
              <a:rPr lang="it-IT" sz="1400" b="1" dirty="0"/>
              <a:t>: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400" dirty="0" err="1">
                <a:solidFill>
                  <a:srgbClr val="92D050"/>
                </a:solidFill>
              </a:rPr>
              <a:t>Enhanced</a:t>
            </a:r>
            <a:r>
              <a:rPr lang="it-IT" sz="1400" dirty="0">
                <a:solidFill>
                  <a:srgbClr val="92D050"/>
                </a:solidFill>
              </a:rPr>
              <a:t> </a:t>
            </a:r>
            <a:r>
              <a:rPr lang="it-IT" sz="1400" dirty="0" err="1">
                <a:solidFill>
                  <a:srgbClr val="92D050"/>
                </a:solidFill>
              </a:rPr>
              <a:t>sensitivity</a:t>
            </a:r>
            <a:endParaRPr lang="it-IT" sz="1400" dirty="0">
              <a:solidFill>
                <a:srgbClr val="92D050"/>
              </a:solidFill>
            </a:endParaRPr>
          </a:p>
          <a:p>
            <a:pPr marL="742950" lvl="1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400" u="sng" dirty="0">
                <a:solidFill>
                  <a:srgbClr val="FF0000"/>
                </a:solidFill>
              </a:rPr>
              <a:t>More </a:t>
            </a:r>
            <a:r>
              <a:rPr lang="it-IT" sz="1400" u="sng" dirty="0" err="1">
                <a:solidFill>
                  <a:srgbClr val="FF0000"/>
                </a:solidFill>
              </a:rPr>
              <a:t>susceptible</a:t>
            </a:r>
            <a:r>
              <a:rPr lang="it-IT" sz="1400" u="sng" dirty="0">
                <a:solidFill>
                  <a:srgbClr val="FF0000"/>
                </a:solidFill>
              </a:rPr>
              <a:t> to </a:t>
            </a:r>
            <a:r>
              <a:rPr lang="it-IT" sz="1400" u="sng" dirty="0" err="1">
                <a:solidFill>
                  <a:srgbClr val="FF0000"/>
                </a:solidFill>
              </a:rPr>
              <a:t>direct</a:t>
            </a:r>
            <a:r>
              <a:rPr lang="it-IT" sz="1400" u="sng" dirty="0">
                <a:solidFill>
                  <a:srgbClr val="FF0000"/>
                </a:solidFill>
              </a:rPr>
              <a:t>  EMP </a:t>
            </a:r>
            <a:r>
              <a:rPr lang="it-IT" sz="1400" u="sng" dirty="0" err="1">
                <a:solidFill>
                  <a:srgbClr val="FF0000"/>
                </a:solidFill>
              </a:rPr>
              <a:t>coupling</a:t>
            </a:r>
            <a:endParaRPr lang="en-GB" sz="1400" u="sng" dirty="0">
              <a:solidFill>
                <a:srgbClr val="FF0000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E632BC0-B078-483C-A4E2-418C7A96021F}"/>
              </a:ext>
            </a:extLst>
          </p:cNvPr>
          <p:cNvSpPr txBox="1"/>
          <p:nvPr/>
        </p:nvSpPr>
        <p:spPr>
          <a:xfrm>
            <a:off x="3514423" y="3207999"/>
            <a:ext cx="3483150" cy="86177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b="1" dirty="0"/>
              <a:t>150 µm </a:t>
            </a:r>
            <a:r>
              <a:rPr lang="it-IT" sz="1400" b="1" dirty="0" err="1"/>
              <a:t>thicnkess</a:t>
            </a:r>
            <a:r>
              <a:rPr lang="it-IT" sz="1400" b="1" dirty="0"/>
              <a:t>: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400" dirty="0" err="1">
                <a:solidFill>
                  <a:srgbClr val="92D050"/>
                </a:solidFill>
              </a:rPr>
              <a:t>Suitable</a:t>
            </a:r>
            <a:r>
              <a:rPr lang="it-IT" sz="1400" dirty="0">
                <a:solidFill>
                  <a:srgbClr val="92D050"/>
                </a:solidFill>
              </a:rPr>
              <a:t> for </a:t>
            </a:r>
            <a:r>
              <a:rPr lang="it-IT" sz="1400" dirty="0" err="1">
                <a:solidFill>
                  <a:srgbClr val="92D050"/>
                </a:solidFill>
              </a:rPr>
              <a:t>protons</a:t>
            </a:r>
            <a:r>
              <a:rPr lang="it-IT" sz="1400" dirty="0">
                <a:solidFill>
                  <a:srgbClr val="92D050"/>
                </a:solidFill>
              </a:rPr>
              <a:t> up to 6 MeV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400" dirty="0">
                <a:solidFill>
                  <a:srgbClr val="92D050"/>
                </a:solidFill>
              </a:rPr>
              <a:t>For </a:t>
            </a:r>
            <a:r>
              <a:rPr lang="it-IT" sz="1400" dirty="0" err="1">
                <a:solidFill>
                  <a:srgbClr val="92D050"/>
                </a:solidFill>
              </a:rPr>
              <a:t>higher</a:t>
            </a:r>
            <a:r>
              <a:rPr lang="it-IT" sz="1400" dirty="0">
                <a:solidFill>
                  <a:srgbClr val="92D050"/>
                </a:solidFill>
              </a:rPr>
              <a:t> energies a </a:t>
            </a:r>
            <a:r>
              <a:rPr lang="it-IT" sz="1400" dirty="0" err="1">
                <a:solidFill>
                  <a:srgbClr val="92D050"/>
                </a:solidFill>
              </a:rPr>
              <a:t>correction</a:t>
            </a:r>
            <a:r>
              <a:rPr lang="it-IT" sz="1400" dirty="0">
                <a:solidFill>
                  <a:srgbClr val="92D050"/>
                </a:solidFill>
              </a:rPr>
              <a:t> </a:t>
            </a:r>
            <a:r>
              <a:rPr lang="it-IT" sz="1400" dirty="0" err="1">
                <a:solidFill>
                  <a:srgbClr val="92D050"/>
                </a:solidFill>
              </a:rPr>
              <a:t>factor</a:t>
            </a:r>
            <a:r>
              <a:rPr lang="it-IT" sz="1400" dirty="0">
                <a:solidFill>
                  <a:srgbClr val="92D050"/>
                </a:solidFill>
              </a:rPr>
              <a:t> must be </a:t>
            </a:r>
            <a:r>
              <a:rPr lang="it-IT" sz="1400" dirty="0" err="1">
                <a:solidFill>
                  <a:srgbClr val="92D050"/>
                </a:solidFill>
              </a:rPr>
              <a:t>introduced</a:t>
            </a:r>
            <a:endParaRPr lang="it-IT" sz="1400" dirty="0">
              <a:solidFill>
                <a:srgbClr val="92D050"/>
              </a:solidFill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CFDBA6B-9A47-4A30-82E3-E5B5236ABD6E}"/>
              </a:ext>
            </a:extLst>
          </p:cNvPr>
          <p:cNvSpPr txBox="1"/>
          <p:nvPr/>
        </p:nvSpPr>
        <p:spPr>
          <a:xfrm>
            <a:off x="3514423" y="1200476"/>
            <a:ext cx="54718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Polycristyalline</a:t>
            </a:r>
            <a:r>
              <a:rPr lang="it-IT" sz="1400" b="1" dirty="0"/>
              <a:t> </a:t>
            </a:r>
            <a:r>
              <a:rPr lang="it-IT" sz="1400" b="1" dirty="0" err="1"/>
              <a:t>structure</a:t>
            </a:r>
            <a:r>
              <a:rPr lang="it-IT" sz="1400" b="1" dirty="0"/>
              <a:t>: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400" dirty="0" err="1">
                <a:solidFill>
                  <a:srgbClr val="92D050"/>
                </a:solidFill>
              </a:rPr>
              <a:t>Allow</a:t>
            </a:r>
            <a:r>
              <a:rPr lang="it-IT" sz="1400" dirty="0">
                <a:solidFill>
                  <a:srgbClr val="92D050"/>
                </a:solidFill>
              </a:rPr>
              <a:t> to </a:t>
            </a:r>
            <a:r>
              <a:rPr lang="it-IT" sz="1400" dirty="0" err="1">
                <a:solidFill>
                  <a:srgbClr val="92D050"/>
                </a:solidFill>
              </a:rPr>
              <a:t>have</a:t>
            </a:r>
            <a:r>
              <a:rPr lang="it-IT" sz="1400" dirty="0">
                <a:solidFill>
                  <a:srgbClr val="92D050"/>
                </a:solidFill>
              </a:rPr>
              <a:t> large area detectors</a:t>
            </a:r>
          </a:p>
          <a:p>
            <a:pPr marL="742950" lvl="1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400" u="sng" dirty="0">
                <a:solidFill>
                  <a:srgbClr val="FF0000"/>
                </a:solidFill>
              </a:rPr>
              <a:t>CCE </a:t>
            </a:r>
            <a:r>
              <a:rPr lang="it-IT" sz="1400" u="sng" dirty="0" err="1">
                <a:solidFill>
                  <a:srgbClr val="FF0000"/>
                </a:solidFill>
              </a:rPr>
              <a:t>lower</a:t>
            </a:r>
            <a:r>
              <a:rPr lang="it-IT" sz="1400" u="sng" dirty="0">
                <a:solidFill>
                  <a:srgbClr val="FF0000"/>
                </a:solidFill>
              </a:rPr>
              <a:t> </a:t>
            </a:r>
            <a:r>
              <a:rPr lang="it-IT" sz="1400" u="sng" dirty="0" err="1">
                <a:solidFill>
                  <a:srgbClr val="FF0000"/>
                </a:solidFill>
              </a:rPr>
              <a:t>than</a:t>
            </a:r>
            <a:r>
              <a:rPr lang="it-IT" sz="1400" u="sng" dirty="0">
                <a:solidFill>
                  <a:srgbClr val="FF0000"/>
                </a:solidFill>
              </a:rPr>
              <a:t> single </a:t>
            </a:r>
            <a:r>
              <a:rPr lang="it-IT" sz="1400" u="sng" dirty="0" err="1">
                <a:solidFill>
                  <a:srgbClr val="FF0000"/>
                </a:solidFill>
              </a:rPr>
              <a:t>crystal</a:t>
            </a:r>
            <a:r>
              <a:rPr lang="it-IT" sz="1400" u="sng" dirty="0">
                <a:solidFill>
                  <a:srgbClr val="FF0000"/>
                </a:solidFill>
              </a:rPr>
              <a:t> </a:t>
            </a:r>
            <a:r>
              <a:rPr lang="it-IT" sz="1400" u="sng" dirty="0" err="1">
                <a:solidFill>
                  <a:srgbClr val="FF0000"/>
                </a:solidFill>
              </a:rPr>
              <a:t>structures</a:t>
            </a:r>
            <a:endParaRPr lang="it-IT" sz="1400" u="sng" dirty="0">
              <a:solidFill>
                <a:srgbClr val="FF0000"/>
              </a:solidFill>
            </a:endParaRPr>
          </a:p>
          <a:p>
            <a:pPr marL="742950" lvl="1" indent="-28575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400" u="sng" dirty="0">
                <a:solidFill>
                  <a:srgbClr val="FF0000"/>
                </a:solidFill>
              </a:rPr>
              <a:t>Lower </a:t>
            </a:r>
            <a:r>
              <a:rPr lang="it-IT" sz="1400" u="sng" dirty="0" err="1">
                <a:solidFill>
                  <a:srgbClr val="FF0000"/>
                </a:solidFill>
              </a:rPr>
              <a:t>temporal</a:t>
            </a:r>
            <a:r>
              <a:rPr lang="it-IT" sz="1400" u="sng" dirty="0">
                <a:solidFill>
                  <a:srgbClr val="FF0000"/>
                </a:solidFill>
              </a:rPr>
              <a:t> </a:t>
            </a:r>
            <a:r>
              <a:rPr lang="it-IT" sz="1400" u="sng" dirty="0" err="1">
                <a:solidFill>
                  <a:srgbClr val="FF0000"/>
                </a:solidFill>
              </a:rPr>
              <a:t>response</a:t>
            </a:r>
            <a:r>
              <a:rPr lang="it-IT" sz="1400" u="sng" dirty="0">
                <a:solidFill>
                  <a:srgbClr val="FF0000"/>
                </a:solidFill>
              </a:rPr>
              <a:t> </a:t>
            </a:r>
            <a:r>
              <a:rPr lang="it-IT" sz="1400" u="sng" dirty="0" err="1">
                <a:solidFill>
                  <a:srgbClr val="FF0000"/>
                </a:solidFill>
              </a:rPr>
              <a:t>than</a:t>
            </a:r>
            <a:r>
              <a:rPr lang="it-IT" sz="1400" u="sng" dirty="0">
                <a:solidFill>
                  <a:srgbClr val="FF0000"/>
                </a:solidFill>
              </a:rPr>
              <a:t> single </a:t>
            </a:r>
            <a:r>
              <a:rPr lang="it-IT" sz="1400" u="sng" dirty="0" err="1">
                <a:solidFill>
                  <a:srgbClr val="FF0000"/>
                </a:solidFill>
              </a:rPr>
              <a:t>crystal</a:t>
            </a:r>
            <a:r>
              <a:rPr lang="it-IT" sz="1400" u="sng" dirty="0">
                <a:solidFill>
                  <a:srgbClr val="FF0000"/>
                </a:solidFill>
              </a:rPr>
              <a:t> </a:t>
            </a:r>
            <a:r>
              <a:rPr lang="it-IT" sz="1400" u="sng" dirty="0" err="1">
                <a:solidFill>
                  <a:srgbClr val="FF0000"/>
                </a:solidFill>
              </a:rPr>
              <a:t>structures</a:t>
            </a:r>
            <a:endParaRPr lang="en-GB" sz="1400" u="sng" dirty="0">
              <a:solidFill>
                <a:srgbClr val="FF0000"/>
              </a:solidFill>
            </a:endParaRPr>
          </a:p>
          <a:p>
            <a:endParaRPr lang="it-IT" sz="1400" b="1" dirty="0"/>
          </a:p>
          <a:p>
            <a:endParaRPr lang="it-IT" sz="1400" b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8DE4AB-2E46-4CCB-B14B-FD2DD1F50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7209" y="3051233"/>
            <a:ext cx="2046791" cy="1175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60E185-3684-49B3-9C11-8597A16DEF33}"/>
              </a:ext>
            </a:extLst>
          </p:cNvPr>
          <p:cNvSpPr txBox="1"/>
          <p:nvPr/>
        </p:nvSpPr>
        <p:spPr>
          <a:xfrm>
            <a:off x="655190" y="860491"/>
            <a:ext cx="2223429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 err="1"/>
              <a:t>Type</a:t>
            </a:r>
            <a:r>
              <a:rPr lang="it-IT" sz="1400" dirty="0"/>
              <a:t>: IIa-Electronic grade</a:t>
            </a:r>
            <a:endParaRPr lang="en-GB" sz="1400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FC11AEFE-B851-4FE5-AE89-F2BC11DD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sp>
        <p:nvSpPr>
          <p:cNvPr id="20" name="Segnaposto piè di pagina 6">
            <a:extLst>
              <a:ext uri="{FF2B5EF4-FFF2-40B4-BE49-F238E27FC236}">
                <a16:creationId xmlns:a16="http://schemas.microsoft.com/office/drawing/2014/main" id="{62C4DCDE-907C-4460-B67C-BF05F2F4E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22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23</a:t>
            </a:fld>
            <a:endParaRPr lang="it-IT" dirty="0"/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413414" y="177838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BE2766-9587-4A89-BCB0-3483A4EE0194}"/>
              </a:ext>
            </a:extLst>
          </p:cNvPr>
          <p:cNvSpPr txBox="1"/>
          <p:nvPr/>
        </p:nvSpPr>
        <p:spPr>
          <a:xfrm>
            <a:off x="493554" y="1280058"/>
            <a:ext cx="4721164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/>
              <a:t>The detector assembly </a:t>
            </a:r>
            <a:r>
              <a:rPr lang="it-IT" sz="1400" dirty="0" err="1"/>
              <a:t>mounted</a:t>
            </a:r>
            <a:r>
              <a:rPr lang="it-IT" sz="1400" dirty="0"/>
              <a:t> on the PHELIX </a:t>
            </a:r>
            <a:r>
              <a:rPr lang="it-IT" sz="1400" dirty="0" err="1"/>
              <a:t>chamber</a:t>
            </a:r>
            <a:endParaRPr lang="en-GB" sz="14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1ADDED6-CE49-4DDC-9452-B1B7268BE025}"/>
              </a:ext>
            </a:extLst>
          </p:cNvPr>
          <p:cNvGrpSpPr/>
          <p:nvPr/>
        </p:nvGrpSpPr>
        <p:grpSpPr>
          <a:xfrm>
            <a:off x="492858" y="1538879"/>
            <a:ext cx="4721860" cy="2793735"/>
            <a:chOff x="1196340" y="966471"/>
            <a:chExt cx="6751320" cy="375412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AF62CC2-DB65-408E-9A28-39B2175E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340" y="966471"/>
              <a:ext cx="6751320" cy="3754122"/>
            </a:xfrm>
            <a:prstGeom prst="rect">
              <a:avLst/>
            </a:prstGeom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A6C62B4F-01A7-4929-88B8-A32D8AF65066}"/>
                </a:ext>
              </a:extLst>
            </p:cNvPr>
            <p:cNvCxnSpPr/>
            <p:nvPr/>
          </p:nvCxnSpPr>
          <p:spPr>
            <a:xfrm>
              <a:off x="2682240" y="3101340"/>
              <a:ext cx="4259580" cy="838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3B98633-5273-4564-8939-22AB1CB9C514}"/>
                </a:ext>
              </a:extLst>
            </p:cNvPr>
            <p:cNvSpPr txBox="1"/>
            <p:nvPr/>
          </p:nvSpPr>
          <p:spPr>
            <a:xfrm>
              <a:off x="2811781" y="2733110"/>
              <a:ext cx="659155" cy="277000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b="1" dirty="0" err="1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ions</a:t>
              </a:r>
              <a:endParaRPr lang="en-GB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4697706-51E3-4D91-A1A5-8B3FA68C672B}"/>
                </a:ext>
              </a:extLst>
            </p:cNvPr>
            <p:cNvSpPr/>
            <p:nvPr/>
          </p:nvSpPr>
          <p:spPr>
            <a:xfrm>
              <a:off x="7147561" y="2985105"/>
              <a:ext cx="99060" cy="40011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B30774C-5A37-404D-9767-207E850EFDFE}"/>
                </a:ext>
              </a:extLst>
            </p:cNvPr>
            <p:cNvSpPr txBox="1"/>
            <p:nvPr/>
          </p:nvSpPr>
          <p:spPr>
            <a:xfrm>
              <a:off x="6096574" y="3414891"/>
              <a:ext cx="1172117" cy="553998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Diamond</a:t>
              </a:r>
            </a:p>
            <a:p>
              <a:r>
                <a:rPr lang="it-IT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detector</a:t>
              </a:r>
              <a:endParaRPr lang="en-GB" b="1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9D12E5D4-2386-4830-B936-BEDD22AB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718" y="1529448"/>
            <a:ext cx="3526405" cy="2793734"/>
          </a:xfrm>
          <a:prstGeom prst="rect">
            <a:avLst/>
          </a:prstGeom>
        </p:spPr>
      </p:pic>
      <p:sp>
        <p:nvSpPr>
          <p:cNvPr id="18" name="Segnaposto piè di pagina 6">
            <a:extLst>
              <a:ext uri="{FF2B5EF4-FFF2-40B4-BE49-F238E27FC236}">
                <a16:creationId xmlns:a16="http://schemas.microsoft.com/office/drawing/2014/main" id="{3B7C86B1-F8F6-4732-AEF8-7871B365F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493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09414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24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1612C3-BAB4-45EF-9FBD-F172B6D4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158" y="857772"/>
            <a:ext cx="5109028" cy="32207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8A49BE-9BAB-4C1B-9632-9231ADCC4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8" y="1185687"/>
            <a:ext cx="3669799" cy="19019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B37713-7F3B-4A6F-B228-AD60FEFD5254}"/>
              </a:ext>
            </a:extLst>
          </p:cNvPr>
          <p:cNvSpPr txBox="1"/>
          <p:nvPr/>
        </p:nvSpPr>
        <p:spPr>
          <a:xfrm>
            <a:off x="6785427" y="1822968"/>
            <a:ext cx="1799773" cy="27699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dirty="0"/>
              <a:t>FWHM = 3.4 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EBFED0-5811-45E0-ABBC-C8FBE029C984}"/>
              </a:ext>
            </a:extLst>
          </p:cNvPr>
          <p:cNvSpPr txBox="1"/>
          <p:nvPr/>
        </p:nvSpPr>
        <p:spPr>
          <a:xfrm>
            <a:off x="6964967" y="2176631"/>
            <a:ext cx="1452642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/>
              <a:t>CCE ≈ 30 %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B3C6D37-9458-47EA-8E22-246776ABA2D1}"/>
                  </a:ext>
                </a:extLst>
              </p:cNvPr>
              <p:cNvSpPr txBox="1"/>
              <p:nvPr/>
            </p:nvSpPr>
            <p:spPr>
              <a:xfrm>
                <a:off x="228638" y="3774866"/>
                <a:ext cx="1882951" cy="464230"/>
              </a:xfrm>
              <a:prstGeom prst="rect">
                <a:avLst/>
              </a:prstGeom>
            </p:spPr>
            <p:txBody>
              <a:bodyPr vert="horz" wrap="none" lIns="91440" tIns="0" rIns="9144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sz="1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B3C6D37-9458-47EA-8E22-246776ABA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8" y="3774866"/>
                <a:ext cx="1882951" cy="464230"/>
              </a:xfrm>
              <a:prstGeom prst="rect">
                <a:avLst/>
              </a:prstGeom>
              <a:blipFill>
                <a:blip r:embed="rId5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01B0141-E250-41D3-AF7A-AE6BCBEBE31D}"/>
                  </a:ext>
                </a:extLst>
              </p:cNvPr>
              <p:cNvSpPr txBox="1"/>
              <p:nvPr/>
            </p:nvSpPr>
            <p:spPr>
              <a:xfrm>
                <a:off x="2111589" y="3869906"/>
                <a:ext cx="1228734" cy="21544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≃2.06×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it-IT" sz="1400" b="0" dirty="0"/>
                  <a:t>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01B0141-E250-41D3-AF7A-AE6BCBEBE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589" y="3869906"/>
                <a:ext cx="1228734" cy="215444"/>
              </a:xfrm>
              <a:prstGeom prst="rect">
                <a:avLst/>
              </a:prstGeom>
              <a:blipFill>
                <a:blip r:embed="rId6"/>
                <a:stretch>
                  <a:fillRect l="-3465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302561D-74AC-4B78-8360-E7AD6AF6DB64}"/>
                  </a:ext>
                </a:extLst>
              </p:cNvPr>
              <p:cNvSpPr txBox="1"/>
              <p:nvPr/>
            </p:nvSpPr>
            <p:spPr>
              <a:xfrm>
                <a:off x="-1849401" y="3136526"/>
                <a:ext cx="5450114" cy="556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sz="1400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302561D-74AC-4B78-8360-E7AD6AF6D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49401" y="3136526"/>
                <a:ext cx="5450114" cy="5565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8BD235D-AA2A-45D8-A85E-351D19D50174}"/>
                  </a:ext>
                </a:extLst>
              </p:cNvPr>
              <p:cNvSpPr txBox="1"/>
              <p:nvPr/>
            </p:nvSpPr>
            <p:spPr>
              <a:xfrm>
                <a:off x="1507596" y="3223210"/>
                <a:ext cx="2300502" cy="33592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5.486×</m:t>
                            </m:r>
                            <m:sSup>
                              <m:sSup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13.1</m:t>
                        </m:r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6.75×</m:t>
                    </m:r>
                    <m:sSup>
                      <m:s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m:rPr>
                        <m:sty m:val="p"/>
                      </m:rPr>
                      <a:rPr lang="it-IT" sz="14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8BD235D-AA2A-45D8-A85E-351D19D50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596" y="3223210"/>
                <a:ext cx="2300502" cy="335926"/>
              </a:xfrm>
              <a:prstGeom prst="rect">
                <a:avLst/>
              </a:prstGeom>
              <a:blipFill>
                <a:blip r:embed="rId8"/>
                <a:stretch>
                  <a:fillRect l="-1587" r="-1323"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546FEC-D83D-4CD7-BD37-E9F72EC1A656}"/>
                  </a:ext>
                </a:extLst>
              </p:cNvPr>
              <p:cNvSpPr txBox="1"/>
              <p:nvPr/>
            </p:nvSpPr>
            <p:spPr>
              <a:xfrm>
                <a:off x="670384" y="3827980"/>
                <a:ext cx="54501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546FEC-D83D-4CD7-BD37-E9F72EC1A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84" y="3827980"/>
                <a:ext cx="545011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olo 1">
            <a:extLst>
              <a:ext uri="{FF2B5EF4-FFF2-40B4-BE49-F238E27FC236}">
                <a16:creationId xmlns:a16="http://schemas.microsoft.com/office/drawing/2014/main" id="{BC5635BB-1E41-40DF-A04C-F7845F9F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sp>
        <p:nvSpPr>
          <p:cNvPr id="19" name="Segnaposto piè di pagina 6">
            <a:extLst>
              <a:ext uri="{FF2B5EF4-FFF2-40B4-BE49-F238E27FC236}">
                <a16:creationId xmlns:a16="http://schemas.microsoft.com/office/drawing/2014/main" id="{BA7F5915-8D46-4429-A05C-85825915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771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B44D15-FA0C-4AC3-B7F7-3807E186D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25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3826C63-35F6-48BE-B204-7E1898A61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7FCA81-C9B8-441B-8DB8-AA96886D5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6" r="40258" b="50934"/>
          <a:stretch/>
        </p:blipFill>
        <p:spPr>
          <a:xfrm>
            <a:off x="5840440" y="858159"/>
            <a:ext cx="2105133" cy="10901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5C3F13B-F132-4942-BC5D-DF553DA31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r="54178" b="57993"/>
          <a:stretch/>
        </p:blipFill>
        <p:spPr>
          <a:xfrm>
            <a:off x="1047575" y="858159"/>
            <a:ext cx="1578051" cy="10911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31915B-1715-4A5B-B950-12162245E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5"/>
          <a:stretch/>
        </p:blipFill>
        <p:spPr>
          <a:xfrm>
            <a:off x="327619" y="1852921"/>
            <a:ext cx="3203658" cy="28449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CCF8FD-0323-4AE1-8D3D-C8699D76C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5251653" y="1871272"/>
            <a:ext cx="3109034" cy="28082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475B92-F201-4C37-9EF5-1E0AD060FFA4}"/>
              </a:ext>
            </a:extLst>
          </p:cNvPr>
          <p:cNvSpPr txBox="1"/>
          <p:nvPr/>
        </p:nvSpPr>
        <p:spPr>
          <a:xfrm>
            <a:off x="2717152" y="2566573"/>
            <a:ext cx="1363634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FWHM = 520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AFCA60-3121-48A9-A007-BFAFD45E091D}"/>
              </a:ext>
            </a:extLst>
          </p:cNvPr>
          <p:cNvSpPr txBox="1"/>
          <p:nvPr/>
        </p:nvSpPr>
        <p:spPr>
          <a:xfrm>
            <a:off x="7492406" y="2499186"/>
            <a:ext cx="1323975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FWHM = 460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A64980E-9166-40DD-BA2B-A7861DDF4C38}"/>
              </a:ext>
            </a:extLst>
          </p:cNvPr>
          <p:cNvSpPr/>
          <p:nvPr/>
        </p:nvSpPr>
        <p:spPr>
          <a:xfrm flipH="1">
            <a:off x="4742937" y="1736370"/>
            <a:ext cx="159327" cy="11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533E1D7-7C68-4AF3-979B-11F5D684180C}"/>
              </a:ext>
            </a:extLst>
          </p:cNvPr>
          <p:cNvSpPr/>
          <p:nvPr/>
        </p:nvSpPr>
        <p:spPr>
          <a:xfrm flipH="1">
            <a:off x="652005" y="2221326"/>
            <a:ext cx="159327" cy="11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D676EE-29A2-44D5-B22C-01528F2DD6F5}"/>
              </a:ext>
            </a:extLst>
          </p:cNvPr>
          <p:cNvSpPr txBox="1"/>
          <p:nvPr/>
        </p:nvSpPr>
        <p:spPr>
          <a:xfrm>
            <a:off x="2717152" y="2983794"/>
            <a:ext cx="1363634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CCE = 70 %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D034C33-5624-48C4-8ED4-89D65710CE2A}"/>
              </a:ext>
            </a:extLst>
          </p:cNvPr>
          <p:cNvSpPr/>
          <p:nvPr/>
        </p:nvSpPr>
        <p:spPr>
          <a:xfrm flipH="1">
            <a:off x="5576428" y="2108863"/>
            <a:ext cx="254486" cy="203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110894-BD3D-463C-924C-A95B48ED5FD1}"/>
              </a:ext>
            </a:extLst>
          </p:cNvPr>
          <p:cNvSpPr txBox="1"/>
          <p:nvPr/>
        </p:nvSpPr>
        <p:spPr>
          <a:xfrm>
            <a:off x="7505821" y="2983794"/>
            <a:ext cx="1323975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CCE = 98 %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6E01A8F8-CDC4-48F6-B385-B051F08C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2. Detector </a:t>
            </a:r>
            <a:r>
              <a:rPr lang="it-IT" dirty="0" err="1"/>
              <a:t>characterization</a:t>
            </a:r>
            <a:r>
              <a:rPr lang="it-IT" dirty="0"/>
              <a:t>: Diamond detectors</a:t>
            </a:r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9D9AF7-FD29-4340-8854-3BE7969555F4}"/>
              </a:ext>
            </a:extLst>
          </p:cNvPr>
          <p:cNvSpPr txBox="1"/>
          <p:nvPr/>
        </p:nvSpPr>
        <p:spPr>
          <a:xfrm>
            <a:off x="6695508" y="4649421"/>
            <a:ext cx="2500130" cy="38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al., JINST 15, C09066 (2020)</a:t>
            </a:r>
          </a:p>
          <a:p>
            <a:pPr algn="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99107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mappa, testo, tavolo&#10;&#10;Descrizione generata automaticamente">
            <a:extLst>
              <a:ext uri="{FF2B5EF4-FFF2-40B4-BE49-F238E27FC236}">
                <a16:creationId xmlns:a16="http://schemas.microsoft.com/office/drawing/2014/main" id="{B9B63737-CE83-4F3B-846D-5BE382D50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0" y="1043329"/>
            <a:ext cx="6579550" cy="3603086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10ACCA0E-C6AE-45E6-A73B-72F907A44FA0}"/>
              </a:ext>
            </a:extLst>
          </p:cNvPr>
          <p:cNvSpPr/>
          <p:nvPr/>
        </p:nvSpPr>
        <p:spPr>
          <a:xfrm>
            <a:off x="5368570" y="2060183"/>
            <a:ext cx="3422661" cy="1625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53C79E35-3C60-4FB8-8967-97FACF418ACD}"/>
              </a:ext>
            </a:extLst>
          </p:cNvPr>
          <p:cNvSpPr/>
          <p:nvPr/>
        </p:nvSpPr>
        <p:spPr>
          <a:xfrm>
            <a:off x="5358906" y="922481"/>
            <a:ext cx="3422661" cy="1023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1C20E01-CD01-4F10-BF27-84673EC3A93E}"/>
              </a:ext>
            </a:extLst>
          </p:cNvPr>
          <p:cNvCxnSpPr>
            <a:cxnSpLocks/>
          </p:cNvCxnSpPr>
          <p:nvPr/>
        </p:nvCxnSpPr>
        <p:spPr>
          <a:xfrm>
            <a:off x="1655464" y="1600541"/>
            <a:ext cx="0" cy="26888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285F59B-8DC3-47CE-A8B2-A02F781C56C4}"/>
              </a:ext>
            </a:extLst>
          </p:cNvPr>
          <p:cNvCxnSpPr>
            <a:cxnSpLocks/>
          </p:cNvCxnSpPr>
          <p:nvPr/>
        </p:nvCxnSpPr>
        <p:spPr>
          <a:xfrm>
            <a:off x="1687102" y="1405619"/>
            <a:ext cx="0" cy="28838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4CE65E1-1999-43D1-B050-443B4B8A5497}"/>
              </a:ext>
            </a:extLst>
          </p:cNvPr>
          <p:cNvCxnSpPr>
            <a:cxnSpLocks/>
          </p:cNvCxnSpPr>
          <p:nvPr/>
        </p:nvCxnSpPr>
        <p:spPr>
          <a:xfrm>
            <a:off x="1734585" y="1499507"/>
            <a:ext cx="1538968" cy="427859"/>
          </a:xfrm>
          <a:prstGeom prst="straightConnector1">
            <a:avLst/>
          </a:prstGeom>
          <a:ln w="19050">
            <a:solidFill>
              <a:srgbClr val="822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EB1876A9-F268-4E33-A70C-9A4BEE34B5A2}"/>
              </a:ext>
            </a:extLst>
          </p:cNvPr>
          <p:cNvSpPr/>
          <p:nvPr/>
        </p:nvSpPr>
        <p:spPr>
          <a:xfrm>
            <a:off x="3273553" y="1493259"/>
            <a:ext cx="893990" cy="1261700"/>
          </a:xfrm>
          <a:prstGeom prst="roundRect">
            <a:avLst/>
          </a:prstGeom>
          <a:solidFill>
            <a:schemeClr val="bg1"/>
          </a:solidFill>
          <a:ln>
            <a:solidFill>
              <a:srgbClr val="822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86E24D7-B90C-49B7-9AE6-576572DD1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/>
          <a:stretch/>
        </p:blipFill>
        <p:spPr>
          <a:xfrm>
            <a:off x="3401620" y="1568905"/>
            <a:ext cx="692950" cy="1159286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CE26F5B-897B-40B7-9E97-549BEDF6007C}"/>
              </a:ext>
            </a:extLst>
          </p:cNvPr>
          <p:cNvCxnSpPr>
            <a:cxnSpLocks/>
          </p:cNvCxnSpPr>
          <p:nvPr/>
        </p:nvCxnSpPr>
        <p:spPr>
          <a:xfrm>
            <a:off x="3785095" y="1760765"/>
            <a:ext cx="0" cy="100044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548B8BE-0EA1-4148-BED1-5C72A72C4F1B}"/>
              </a:ext>
            </a:extLst>
          </p:cNvPr>
          <p:cNvCxnSpPr>
            <a:cxnSpLocks/>
          </p:cNvCxnSpPr>
          <p:nvPr/>
        </p:nvCxnSpPr>
        <p:spPr>
          <a:xfrm>
            <a:off x="3641460" y="2532800"/>
            <a:ext cx="0" cy="22840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45E9853-65BB-43E0-BCB8-08AF89F811CD}"/>
              </a:ext>
            </a:extLst>
          </p:cNvPr>
          <p:cNvCxnSpPr/>
          <p:nvPr/>
        </p:nvCxnSpPr>
        <p:spPr>
          <a:xfrm flipH="1">
            <a:off x="3785096" y="1803400"/>
            <a:ext cx="154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62E624B-078B-40F4-8F2F-86FFC7D72E7C}"/>
              </a:ext>
            </a:extLst>
          </p:cNvPr>
          <p:cNvCxnSpPr/>
          <p:nvPr/>
        </p:nvCxnSpPr>
        <p:spPr>
          <a:xfrm>
            <a:off x="3505729" y="1803400"/>
            <a:ext cx="1357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512A66A-FAC6-44E3-81B5-9FC271004F99}"/>
              </a:ext>
            </a:extLst>
          </p:cNvPr>
          <p:cNvCxnSpPr>
            <a:cxnSpLocks/>
          </p:cNvCxnSpPr>
          <p:nvPr/>
        </p:nvCxnSpPr>
        <p:spPr>
          <a:xfrm>
            <a:off x="3641460" y="1756087"/>
            <a:ext cx="0" cy="772036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B24199F6-042F-4A89-8EC5-A2CB65F21517}"/>
              </a:ext>
            </a:extLst>
          </p:cNvPr>
          <p:cNvSpPr/>
          <p:nvPr/>
        </p:nvSpPr>
        <p:spPr>
          <a:xfrm>
            <a:off x="3373045" y="1546973"/>
            <a:ext cx="685800" cy="1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 dirty="0">
                <a:solidFill>
                  <a:schemeClr val="accent1"/>
                </a:solidFill>
              </a:rPr>
              <a:t>FWHM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F223BE-C834-4CF6-80C8-EA97BB3A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: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spectrum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A19D4A-BDF2-4994-BA1C-19E62BE1C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316BB29-FA48-464D-98B4-78B894229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28723D48-C3A0-421D-9973-77278CA4EDC2}"/>
                  </a:ext>
                </a:extLst>
              </p:cNvPr>
              <p:cNvSpPr/>
              <p:nvPr/>
            </p:nvSpPr>
            <p:spPr>
              <a:xfrm>
                <a:off x="6426193" y="1025224"/>
                <a:ext cx="19664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it-IT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γ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it-IT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.</a:t>
                </a:r>
                <a:endParaRPr lang="en-GB" sz="1200" dirty="0"/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28723D48-C3A0-421D-9973-77278CA4E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193" y="1025224"/>
                <a:ext cx="1966443" cy="276999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tangolo 32">
            <a:extLst>
              <a:ext uri="{FF2B5EF4-FFF2-40B4-BE49-F238E27FC236}">
                <a16:creationId xmlns:a16="http://schemas.microsoft.com/office/drawing/2014/main" id="{31714708-E114-43AC-99E4-AC3276B4B3D8}"/>
              </a:ext>
            </a:extLst>
          </p:cNvPr>
          <p:cNvSpPr/>
          <p:nvPr/>
        </p:nvSpPr>
        <p:spPr>
          <a:xfrm>
            <a:off x="6107763" y="2571750"/>
            <a:ext cx="1769822" cy="51192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810C92DD-2DA7-490F-A819-1C7DDF1321CF}"/>
              </a:ext>
            </a:extLst>
          </p:cNvPr>
          <p:cNvGrpSpPr/>
          <p:nvPr/>
        </p:nvGrpSpPr>
        <p:grpSpPr>
          <a:xfrm>
            <a:off x="5871647" y="1287363"/>
            <a:ext cx="2862925" cy="2398695"/>
            <a:chOff x="-1030546" y="983225"/>
            <a:chExt cx="2862925" cy="2398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E26E0057-63FB-4F2C-A457-6C15A4501DF3}"/>
                    </a:ext>
                  </a:extLst>
                </p:cNvPr>
                <p:cNvSpPr/>
                <p:nvPr/>
              </p:nvSpPr>
              <p:spPr>
                <a:xfrm>
                  <a:off x="-820321" y="1736114"/>
                  <a:ext cx="2257626" cy="4414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sz="1400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p>
                          </m:sSup>
                        </m:sup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𝒮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ru-RU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r>
                    <a:rPr lang="ru-RU" sz="1600" dirty="0"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	</a:t>
                  </a:r>
                  <a:endParaRPr lang="en-GB" sz="1600" dirty="0"/>
                </a:p>
              </p:txBody>
            </p:sp>
          </mc:Choice>
          <mc:Fallback xmlns=""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E26E0057-63FB-4F2C-A457-6C15A4501D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20321" y="1736114"/>
                  <a:ext cx="2257626" cy="441468"/>
                </a:xfrm>
                <a:prstGeom prst="rect">
                  <a:avLst/>
                </a:prstGeom>
                <a:blipFill>
                  <a:blip r:embed="rId5"/>
                  <a:stretch>
                    <a:fillRect t="-70833" b="-1319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E84915CE-0443-4B25-876B-AD5000C7BFAD}"/>
                    </a:ext>
                  </a:extLst>
                </p:cNvPr>
                <p:cNvSpPr/>
                <p:nvPr/>
              </p:nvSpPr>
              <p:spPr>
                <a:xfrm>
                  <a:off x="-722969" y="2856070"/>
                  <a:ext cx="2555348" cy="525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1400" i="1" dirty="0"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sz="1400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ru-RU" sz="1400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e>
                          </m:d>
                          <m:r>
                            <a:rPr lang="it-IT" sz="1400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E84915CE-0443-4B25-876B-AD5000C7B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22969" y="2856070"/>
                  <a:ext cx="2555348" cy="52585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C65D6718-546D-4476-BD1A-5B66E43ADA03}"/>
                    </a:ext>
                  </a:extLst>
                </p:cNvPr>
                <p:cNvSpPr txBox="1"/>
                <p:nvPr/>
              </p:nvSpPr>
              <p:spPr>
                <a:xfrm>
                  <a:off x="-763323" y="2221669"/>
                  <a:ext cx="1738715" cy="53976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=  </m:t>
                        </m:r>
                        <m:f>
                          <m:f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𝐶𝐶𝐸</m:t>
                            </m:r>
                            <m:d>
                              <m:d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C65D6718-546D-4476-BD1A-5B66E43AD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63323" y="2221669"/>
                  <a:ext cx="1738715" cy="5397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3A667762-AFB0-4ABC-AABD-B692CC281AD7}"/>
                    </a:ext>
                  </a:extLst>
                </p:cNvPr>
                <p:cNvSpPr/>
                <p:nvPr/>
              </p:nvSpPr>
              <p:spPr>
                <a:xfrm>
                  <a:off x="-1030546" y="983225"/>
                  <a:ext cx="2858818" cy="5849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3429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GB" sz="12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1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GB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GB" sz="12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GB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sz="1200" i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r>
                                          <a:rPr lang="en-GB" sz="1200" i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GB" sz="12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200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2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sz="1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GB" sz="120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3A667762-AFB0-4ABC-AABD-B692CC281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30546" y="983225"/>
                  <a:ext cx="2858818" cy="58498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3626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223BE-C834-4CF6-80C8-EA97BB3A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: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spectrum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A19D4A-BDF2-4994-BA1C-19E62BE1C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27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316BB29-FA48-464D-98B4-78B894229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Segnaposto contenuto 15">
            <a:extLst>
              <a:ext uri="{FF2B5EF4-FFF2-40B4-BE49-F238E27FC236}">
                <a16:creationId xmlns:a16="http://schemas.microsoft.com/office/drawing/2014/main" id="{1744CE38-9A9B-4371-B8F8-CC0CC8BDE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17" y="1071510"/>
            <a:ext cx="5909683" cy="35963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92F275-CE5E-489B-839F-51D27F65595B}"/>
              </a:ext>
            </a:extLst>
          </p:cNvPr>
          <p:cNvSpPr txBox="1"/>
          <p:nvPr/>
        </p:nvSpPr>
        <p:spPr>
          <a:xfrm>
            <a:off x="5000625" y="833639"/>
            <a:ext cx="1691489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dirty="0"/>
              <a:t>Proton </a:t>
            </a:r>
            <a:r>
              <a:rPr lang="it-IT" sz="1600" dirty="0" err="1"/>
              <a:t>spectrum</a:t>
            </a:r>
            <a:endParaRPr lang="en-GB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578BDF-6BA4-4310-9DCB-23A4029D8378}"/>
              </a:ext>
            </a:extLst>
          </p:cNvPr>
          <p:cNvSpPr txBox="1"/>
          <p:nvPr/>
        </p:nvSpPr>
        <p:spPr>
          <a:xfrm>
            <a:off x="240023" y="3204805"/>
            <a:ext cx="2320304" cy="954107"/>
          </a:xfrm>
          <a:prstGeom prst="rect">
            <a:avLst/>
          </a:prstGeom>
          <a:solidFill>
            <a:srgbClr val="FDEADA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Application of suitable filters helps to down extend the region of pure proton contribution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1F0A5F-A054-4961-B5EC-63587E9B5A26}"/>
              </a:ext>
            </a:extLst>
          </p:cNvPr>
          <p:cNvSpPr txBox="1"/>
          <p:nvPr/>
        </p:nvSpPr>
        <p:spPr>
          <a:xfrm>
            <a:off x="5939343" y="2810589"/>
            <a:ext cx="2002471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b="1" dirty="0"/>
              <a:t>Pure </a:t>
            </a:r>
            <a:r>
              <a:rPr lang="it-IT" sz="1200" b="1" dirty="0" err="1"/>
              <a:t>proton</a:t>
            </a:r>
            <a:r>
              <a:rPr lang="it-IT" sz="1200" b="1" dirty="0"/>
              <a:t> </a:t>
            </a:r>
            <a:r>
              <a:rPr lang="it-IT" sz="1200" b="1" dirty="0" err="1"/>
              <a:t>contribution</a:t>
            </a:r>
            <a:endParaRPr lang="en-GB" sz="1200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9B8B998-B19B-4EE8-B937-41CD454EBDFA}"/>
              </a:ext>
            </a:extLst>
          </p:cNvPr>
          <p:cNvSpPr/>
          <p:nvPr/>
        </p:nvSpPr>
        <p:spPr>
          <a:xfrm>
            <a:off x="203822" y="1667075"/>
            <a:ext cx="2320304" cy="992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31C229F-1D32-466D-BB25-43BA5F1AC45E}"/>
                  </a:ext>
                </a:extLst>
              </p:cNvPr>
              <p:cNvSpPr txBox="1"/>
              <p:nvPr/>
            </p:nvSpPr>
            <p:spPr>
              <a:xfrm>
                <a:off x="203821" y="1730382"/>
                <a:ext cx="2320305" cy="1155381"/>
              </a:xfrm>
              <a:prstGeom prst="rect">
                <a:avLst/>
              </a:prstGeom>
            </p:spPr>
            <p:txBody>
              <a:bodyPr vert="horz" wrap="square" lIns="91440" tIns="0" rIns="91440" bIns="0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range with pure </a:t>
                </a:r>
                <a:r>
                  <a:rPr lang="it-IT" sz="1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proton</a:t>
                </a:r>
                <a:r>
                  <a:rPr lang="it-IT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contribution</a:t>
                </a:r>
                <a:r>
                  <a:rPr lang="it-IT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:endParaRPr lang="it-IT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 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𝑝𝑀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/2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31C229F-1D32-466D-BB25-43BA5F1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21" y="1730382"/>
                <a:ext cx="2320305" cy="1155381"/>
              </a:xfrm>
              <a:prstGeom prst="rect">
                <a:avLst/>
              </a:prstGeom>
              <a:blipFill>
                <a:blip r:embed="rId3"/>
                <a:stretch>
                  <a:fillRect t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542653-F45C-4292-A035-B54F83F0EBF0}"/>
              </a:ext>
            </a:extLst>
          </p:cNvPr>
          <p:cNvSpPr txBox="1"/>
          <p:nvPr/>
        </p:nvSpPr>
        <p:spPr>
          <a:xfrm>
            <a:off x="47524" y="1040460"/>
            <a:ext cx="2729593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58CF469-10AC-4678-8CBC-E74FCF75039D}"/>
              </a:ext>
            </a:extLst>
          </p:cNvPr>
          <p:cNvCxnSpPr/>
          <p:nvPr/>
        </p:nvCxnSpPr>
        <p:spPr>
          <a:xfrm>
            <a:off x="1400175" y="1298935"/>
            <a:ext cx="0" cy="281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0F77F80-D44C-422B-BFCF-54932FB41AC3}"/>
              </a:ext>
            </a:extLst>
          </p:cNvPr>
          <p:cNvCxnSpPr/>
          <p:nvPr/>
        </p:nvCxnSpPr>
        <p:spPr>
          <a:xfrm>
            <a:off x="1400175" y="2781300"/>
            <a:ext cx="0" cy="281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C2CC46D-4524-428D-BCE1-B734B3CD7236}"/>
              </a:ext>
            </a:extLst>
          </p:cNvPr>
          <p:cNvGrpSpPr/>
          <p:nvPr/>
        </p:nvGrpSpPr>
        <p:grpSpPr>
          <a:xfrm>
            <a:off x="3508246" y="3177979"/>
            <a:ext cx="2362690" cy="894011"/>
            <a:chOff x="650706" y="3633548"/>
            <a:chExt cx="2362690" cy="894011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4EB769F7-AE96-42FB-8C9C-53DB87294E37}"/>
                </a:ext>
              </a:extLst>
            </p:cNvPr>
            <p:cNvSpPr/>
            <p:nvPr/>
          </p:nvSpPr>
          <p:spPr>
            <a:xfrm>
              <a:off x="650706" y="3768131"/>
              <a:ext cx="1435130" cy="7594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56E7C3F7-95B2-40A0-8F48-F77FB5DD16CB}"/>
                </a:ext>
              </a:extLst>
            </p:cNvPr>
            <p:cNvGrpSpPr/>
            <p:nvPr/>
          </p:nvGrpSpPr>
          <p:grpSpPr>
            <a:xfrm>
              <a:off x="659348" y="3633548"/>
              <a:ext cx="2354048" cy="894011"/>
              <a:chOff x="177770" y="3073587"/>
              <a:chExt cx="2354048" cy="894011"/>
            </a:xfrm>
          </p:grpSpPr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3251785-F7F7-44CA-8F23-6B9DFDE59E10}"/>
                  </a:ext>
                </a:extLst>
              </p:cNvPr>
              <p:cNvSpPr txBox="1"/>
              <p:nvPr/>
            </p:nvSpPr>
            <p:spPr>
              <a:xfrm>
                <a:off x="177770" y="3563513"/>
                <a:ext cx="2354048" cy="404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13" dirty="0"/>
                  <a:t>τ = 25 fs</a:t>
                </a:r>
              </a:p>
              <a:p>
                <a:r>
                  <a:rPr lang="en-US" sz="1013" dirty="0"/>
                  <a:t>Target : 10 µm 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BE9C74CC-58E1-4E9D-B769-8C8938283B51}"/>
                      </a:ext>
                    </a:extLst>
                  </p:cNvPr>
                  <p:cNvSpPr txBox="1"/>
                  <p:nvPr/>
                </p:nvSpPr>
                <p:spPr>
                  <a:xfrm>
                    <a:off x="177770" y="3073587"/>
                    <a:ext cx="1875610" cy="559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3429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013" b="1" dirty="0">
                        <a:solidFill>
                          <a:srgbClr val="FF0000"/>
                        </a:solidFill>
                        <a:highlight>
                          <a:srgbClr val="FFFFFF"/>
                        </a:highlight>
                      </a:rPr>
                      <a:t>FLAME</a:t>
                    </a:r>
                  </a:p>
                  <a:p>
                    <a:r>
                      <a:rPr lang="en-US" sz="1013" dirty="0"/>
                      <a:t>E = 2.5 J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it-IT" sz="1013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013" b="0" i="1" smtClean="0">
                            <a:latin typeface="Cambria Math" panose="02040503050406030204" pitchFamily="18" charset="0"/>
                          </a:rPr>
                          <m:t>= 1.7×</m:t>
                        </m:r>
                        <m:sSup>
                          <m:sSupPr>
                            <m:ctrlP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</m:oMath>
                    </a14:m>
                    <a:r>
                      <a:rPr lang="it-IT" sz="1013" b="0" dirty="0"/>
                      <a:t> W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sz="1013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a14:m>
                    <a:endParaRPr lang="en-US" sz="1013" dirty="0"/>
                  </a:p>
                </p:txBody>
              </p:sp>
            </mc:Choice>
            <mc:Fallback xmlns="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FF119DCF-832C-49BA-8634-31109CDEBA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770" y="3073587"/>
                    <a:ext cx="1875610" cy="5599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26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54219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C58A3-BD35-4163-90C2-640D60A9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Experiment </a:t>
            </a:r>
            <a:r>
              <a:rPr lang="it-IT" dirty="0" err="1"/>
              <a:t>at</a:t>
            </a:r>
            <a:r>
              <a:rPr lang="it-IT" dirty="0"/>
              <a:t> PHELIX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3B89D-2DA7-4797-B1E8-2B568897D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28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944ACA1-6C33-4AC6-B7DA-1E8A1E61E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ECCB15-0D0D-4B0D-997C-05C5B299588D}"/>
              </a:ext>
            </a:extLst>
          </p:cNvPr>
          <p:cNvSpPr/>
          <p:nvPr/>
        </p:nvSpPr>
        <p:spPr>
          <a:xfrm>
            <a:off x="8992143" y="1801748"/>
            <a:ext cx="45719" cy="133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92752D8-A415-4B15-A45E-B8AC693C7FFB}"/>
              </a:ext>
            </a:extLst>
          </p:cNvPr>
          <p:cNvGrpSpPr/>
          <p:nvPr/>
        </p:nvGrpSpPr>
        <p:grpSpPr>
          <a:xfrm>
            <a:off x="2878481" y="841252"/>
            <a:ext cx="3241098" cy="4124410"/>
            <a:chOff x="552893" y="799380"/>
            <a:chExt cx="3241098" cy="412441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ED4EF86-FF6F-4981-B5E0-F52B7B6F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93" y="799380"/>
              <a:ext cx="3241098" cy="4124410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FDC2B79-6BFA-40AE-9B3A-CD498DBB58F2}"/>
                </a:ext>
              </a:extLst>
            </p:cNvPr>
            <p:cNvSpPr/>
            <p:nvPr/>
          </p:nvSpPr>
          <p:spPr>
            <a:xfrm>
              <a:off x="2527300" y="4464050"/>
              <a:ext cx="1136650" cy="459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0FDB86-0D70-4754-84A0-86ECC560C80A}"/>
              </a:ext>
            </a:extLst>
          </p:cNvPr>
          <p:cNvSpPr txBox="1"/>
          <p:nvPr/>
        </p:nvSpPr>
        <p:spPr>
          <a:xfrm>
            <a:off x="2101480" y="885819"/>
            <a:ext cx="1118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highlight>
                  <a:srgbClr val="DAE3F3"/>
                </a:highlight>
              </a:rPr>
              <a:t>10 µm Al filter</a:t>
            </a:r>
            <a:endParaRPr lang="en-GB" sz="1200" dirty="0">
              <a:highlight>
                <a:srgbClr val="DAE3F3"/>
              </a:highligh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81FC983-9214-46B6-8123-69805251D8C6}"/>
              </a:ext>
            </a:extLst>
          </p:cNvPr>
          <p:cNvSpPr txBox="1"/>
          <p:nvPr/>
        </p:nvSpPr>
        <p:spPr>
          <a:xfrm>
            <a:off x="5777812" y="3412941"/>
            <a:ext cx="1118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highlight>
                  <a:srgbClr val="DAE3F3"/>
                </a:highlight>
              </a:rPr>
              <a:t>10 µm Al filter</a:t>
            </a:r>
            <a:endParaRPr lang="en-GB" sz="1200" dirty="0">
              <a:highlight>
                <a:srgbClr val="DAE3F3"/>
              </a:highlight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6FC5453-9D09-443F-8497-C819A1A954A4}"/>
              </a:ext>
            </a:extLst>
          </p:cNvPr>
          <p:cNvSpPr txBox="1"/>
          <p:nvPr/>
        </p:nvSpPr>
        <p:spPr>
          <a:xfrm>
            <a:off x="2044867" y="3439673"/>
            <a:ext cx="1118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highlight>
                  <a:srgbClr val="DAE3F3"/>
                </a:highlight>
              </a:rPr>
              <a:t>20 µm Al filter</a:t>
            </a:r>
            <a:endParaRPr lang="en-GB" sz="1200" dirty="0">
              <a:highlight>
                <a:srgbClr val="DAE3F3"/>
              </a:highlight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BFDC82D-3BD3-40AC-8C70-B1BCE5DC4C25}"/>
              </a:ext>
            </a:extLst>
          </p:cNvPr>
          <p:cNvSpPr txBox="1"/>
          <p:nvPr/>
        </p:nvSpPr>
        <p:spPr>
          <a:xfrm>
            <a:off x="1770720" y="3952250"/>
            <a:ext cx="1319287" cy="18466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FWHM = 3.4 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CDB3953-3CFA-490B-8AEC-AC355C8A8998}"/>
              </a:ext>
            </a:extLst>
          </p:cNvPr>
          <p:cNvSpPr txBox="1"/>
          <p:nvPr/>
        </p:nvSpPr>
        <p:spPr>
          <a:xfrm>
            <a:off x="1991454" y="4149634"/>
            <a:ext cx="1091004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200" dirty="0"/>
              <a:t>CCE ≈ 30 %</a:t>
            </a:r>
            <a:endParaRPr lang="en-GB" sz="12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5278127-B12A-40FE-A64A-D363B347058C}"/>
              </a:ext>
            </a:extLst>
          </p:cNvPr>
          <p:cNvSpPr txBox="1"/>
          <p:nvPr/>
        </p:nvSpPr>
        <p:spPr>
          <a:xfrm>
            <a:off x="1582422" y="3749158"/>
            <a:ext cx="1503765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15 × 15 mm</a:t>
            </a:r>
            <a:r>
              <a:rPr lang="it-IT" sz="1200" baseline="30000" dirty="0"/>
              <a:t>2 </a:t>
            </a:r>
            <a:r>
              <a:rPr lang="it-IT" sz="1200" dirty="0"/>
              <a:t>area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34683B1-3464-48D5-9EE7-5638D3E6A09E}"/>
              </a:ext>
            </a:extLst>
          </p:cNvPr>
          <p:cNvSpPr txBox="1"/>
          <p:nvPr/>
        </p:nvSpPr>
        <p:spPr>
          <a:xfrm>
            <a:off x="103364" y="2408448"/>
            <a:ext cx="3131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= 750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Target: 300 µm TAC Foam 2 mg/cm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E46B394-9509-4F18-92D2-E9350EDF66B9}"/>
              </a:ext>
            </a:extLst>
          </p:cNvPr>
          <p:cNvSpPr/>
          <p:nvPr/>
        </p:nvSpPr>
        <p:spPr>
          <a:xfrm>
            <a:off x="139598" y="1919846"/>
            <a:ext cx="2651799" cy="1133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2B7EAC76-65A8-475D-B0F1-00E08D246102}"/>
                  </a:ext>
                </a:extLst>
              </p:cNvPr>
              <p:cNvSpPr txBox="1"/>
              <p:nvPr/>
            </p:nvSpPr>
            <p:spPr>
              <a:xfrm>
                <a:off x="106138" y="1760536"/>
                <a:ext cx="2009461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  <a:highlight>
                      <a:srgbClr val="FFFFFF"/>
                    </a:highlight>
                  </a:rPr>
                  <a:t>PHELIX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 = 88 J</a:t>
                </a:r>
              </a:p>
              <a:p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it-IT" sz="1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it-IT" sz="14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2B7EAC76-65A8-475D-B0F1-00E08D246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8" y="1760536"/>
                <a:ext cx="2009461" cy="738663"/>
              </a:xfrm>
              <a:prstGeom prst="rect">
                <a:avLst/>
              </a:prstGeom>
              <a:blipFill>
                <a:blip r:embed="rId3"/>
                <a:stretch>
                  <a:fillRect l="-909" t="-1653" b="-8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3751111A-C430-4A0E-83C3-A838FDE33596}"/>
              </a:ext>
            </a:extLst>
          </p:cNvPr>
          <p:cNvSpPr/>
          <p:nvPr/>
        </p:nvSpPr>
        <p:spPr>
          <a:xfrm>
            <a:off x="3090006" y="4306583"/>
            <a:ext cx="738497" cy="121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091D576-5C4B-4F09-BAD4-46BD2731E4E6}"/>
              </a:ext>
            </a:extLst>
          </p:cNvPr>
          <p:cNvSpPr txBox="1"/>
          <p:nvPr/>
        </p:nvSpPr>
        <p:spPr>
          <a:xfrm>
            <a:off x="5875051" y="3662916"/>
            <a:ext cx="1503765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2 × 2 mm</a:t>
            </a:r>
            <a:r>
              <a:rPr lang="it-IT" sz="1200" baseline="30000" dirty="0"/>
              <a:t>2 </a:t>
            </a:r>
            <a:r>
              <a:rPr lang="it-IT" sz="1200" dirty="0"/>
              <a:t>area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C86BDBE-1CF1-4070-8784-5410D3334E36}"/>
              </a:ext>
            </a:extLst>
          </p:cNvPr>
          <p:cNvSpPr txBox="1"/>
          <p:nvPr/>
        </p:nvSpPr>
        <p:spPr>
          <a:xfrm>
            <a:off x="5875051" y="3872781"/>
            <a:ext cx="1503765" cy="18466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FWHM =  520 </a:t>
            </a:r>
            <a:r>
              <a:rPr lang="it-IT" sz="1200" dirty="0" err="1"/>
              <a:t>ps</a:t>
            </a:r>
            <a:endParaRPr lang="it-IT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ABFE75B-F277-4310-A6C8-5739D596BD1E}"/>
              </a:ext>
            </a:extLst>
          </p:cNvPr>
          <p:cNvSpPr txBox="1"/>
          <p:nvPr/>
        </p:nvSpPr>
        <p:spPr>
          <a:xfrm>
            <a:off x="5872590" y="4097557"/>
            <a:ext cx="1091004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200" dirty="0"/>
              <a:t>CCE ≈ 70 %</a:t>
            </a:r>
            <a:endParaRPr lang="en-GB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8BCEE1B-EA5E-4359-926C-940A8C950255}"/>
              </a:ext>
            </a:extLst>
          </p:cNvPr>
          <p:cNvSpPr txBox="1"/>
          <p:nvPr/>
        </p:nvSpPr>
        <p:spPr>
          <a:xfrm>
            <a:off x="1619244" y="1322360"/>
            <a:ext cx="1493441" cy="18466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FWHM = 520 </a:t>
            </a:r>
            <a:r>
              <a:rPr lang="it-IT" sz="1200" dirty="0" err="1"/>
              <a:t>ps</a:t>
            </a:r>
            <a:endParaRPr lang="it-IT" sz="12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1670475-22A9-4795-85B3-C9F4E196F1C7}"/>
              </a:ext>
            </a:extLst>
          </p:cNvPr>
          <p:cNvSpPr txBox="1"/>
          <p:nvPr/>
        </p:nvSpPr>
        <p:spPr>
          <a:xfrm>
            <a:off x="2021681" y="1522342"/>
            <a:ext cx="1091004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200" dirty="0"/>
              <a:t>CCE ≈ 70 %</a:t>
            </a:r>
            <a:endParaRPr lang="en-GB" sz="12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CCBCB49-3D42-4A4E-A647-3F51A32A9053}"/>
              </a:ext>
            </a:extLst>
          </p:cNvPr>
          <p:cNvSpPr txBox="1"/>
          <p:nvPr/>
        </p:nvSpPr>
        <p:spPr>
          <a:xfrm>
            <a:off x="1610029" y="1121637"/>
            <a:ext cx="1503765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200" dirty="0"/>
              <a:t>2 × 2 mm</a:t>
            </a:r>
            <a:r>
              <a:rPr lang="it-IT" sz="1200" baseline="30000" dirty="0"/>
              <a:t>2 </a:t>
            </a:r>
            <a:r>
              <a:rPr lang="it-IT" sz="1200" dirty="0"/>
              <a:t>area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647BD6-6FD1-42C3-BBFF-09927E6DD540}"/>
              </a:ext>
            </a:extLst>
          </p:cNvPr>
          <p:cNvSpPr txBox="1"/>
          <p:nvPr/>
        </p:nvSpPr>
        <p:spPr>
          <a:xfrm>
            <a:off x="5989538" y="1460786"/>
            <a:ext cx="2155911" cy="492443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information on 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the EMP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86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C58A3-BD35-4163-90C2-640D60A9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Experiment </a:t>
            </a:r>
            <a:r>
              <a:rPr lang="it-IT" dirty="0" err="1"/>
              <a:t>at</a:t>
            </a:r>
            <a:r>
              <a:rPr lang="it-IT" dirty="0"/>
              <a:t> PHELIX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3B89D-2DA7-4797-B1E8-2B568897D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29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944ACA1-6C33-4AC6-B7DA-1E8A1E61E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B4E1CA-EFD8-45EC-BCF7-B3DC7C174B70}"/>
              </a:ext>
            </a:extLst>
          </p:cNvPr>
          <p:cNvSpPr txBox="1"/>
          <p:nvPr/>
        </p:nvSpPr>
        <p:spPr>
          <a:xfrm>
            <a:off x="2041536" y="1056669"/>
            <a:ext cx="5060929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Broadband </a:t>
            </a:r>
            <a:r>
              <a:rPr lang="it-IT" sz="1400" dirty="0" err="1"/>
              <a:t>spectra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Associated </a:t>
            </a:r>
            <a:r>
              <a:rPr lang="it-IT" sz="1400" dirty="0" err="1"/>
              <a:t>estimated</a:t>
            </a:r>
            <a:r>
              <a:rPr lang="it-IT" sz="1400" dirty="0"/>
              <a:t> </a:t>
            </a:r>
            <a:r>
              <a:rPr lang="it-IT" sz="1400" dirty="0" err="1"/>
              <a:t>e</a:t>
            </a:r>
            <a:r>
              <a:rPr lang="it-IT" sz="1400" b="0" dirty="0" err="1"/>
              <a:t>lectric</a:t>
            </a:r>
            <a:r>
              <a:rPr lang="it-IT" sz="1400" b="0" dirty="0"/>
              <a:t> field </a:t>
            </a:r>
            <a:r>
              <a:rPr lang="it-IT" sz="1400" b="0" dirty="0" err="1"/>
              <a:t>at</a:t>
            </a:r>
            <a:r>
              <a:rPr lang="it-IT" sz="1400" b="0" dirty="0"/>
              <a:t> ≈30 cm : </a:t>
            </a:r>
            <a:r>
              <a:rPr lang="en-US" sz="1400" b="1" dirty="0"/>
              <a:t>250 kV/m</a:t>
            </a:r>
            <a:endParaRPr lang="it-IT" b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ECCB15-0D0D-4B0D-997C-05C5B299588D}"/>
              </a:ext>
            </a:extLst>
          </p:cNvPr>
          <p:cNvSpPr/>
          <p:nvPr/>
        </p:nvSpPr>
        <p:spPr>
          <a:xfrm>
            <a:off x="8992143" y="1801748"/>
            <a:ext cx="45719" cy="133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E405D38-A24E-44D9-9C54-B4456353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4" y="1733525"/>
            <a:ext cx="4770072" cy="2811896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6663CE1C-38D9-4190-B322-136179549409}"/>
              </a:ext>
            </a:extLst>
          </p:cNvPr>
          <p:cNvSpPr/>
          <p:nvPr/>
        </p:nvSpPr>
        <p:spPr>
          <a:xfrm>
            <a:off x="1770762" y="4683760"/>
            <a:ext cx="1136650" cy="459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C0238-D48D-4F39-895E-548C7E2F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/>
              <a:t>Laser-plasma </a:t>
            </a:r>
            <a:r>
              <a:rPr lang="it-IT" dirty="0" err="1"/>
              <a:t>acceleration</a:t>
            </a:r>
            <a:r>
              <a:rPr lang="it-IT" dirty="0"/>
              <a:t>: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introduction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0EF854-53C5-4014-A120-A6ADD0D1C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88A8A85-322E-4B32-8375-1FA9ADD9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82B4B718-2EBB-49DB-AEB7-0F17C1E08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2266" y="1414736"/>
            <a:ext cx="957263" cy="1600200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E735563A-96F3-460D-9A01-94FCC596E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7557" y="1586491"/>
            <a:ext cx="1021556" cy="1543050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1F0E45F3-A0EA-487D-B825-67057EBB9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185" y="1414736"/>
            <a:ext cx="957263" cy="1600200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63202DF2-8353-41FF-BC91-B52414C0A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7649" y="2055337"/>
            <a:ext cx="1593056" cy="571500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28A7622D-5B52-4126-86C0-D15B97064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4208" y="1602989"/>
            <a:ext cx="1021556" cy="1543050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3058D2B-3214-4591-AC65-5B9E3EE67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9419" y="2134178"/>
            <a:ext cx="435769" cy="58578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003E6785-78A3-429A-892E-F81974EEB165}"/>
              </a:ext>
            </a:extLst>
          </p:cNvPr>
          <p:cNvSpPr/>
          <p:nvPr/>
        </p:nvSpPr>
        <p:spPr>
          <a:xfrm>
            <a:off x="2202111" y="2123674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5F11993-BAC9-49B8-AEF4-4FB1FAC95F33}"/>
              </a:ext>
            </a:extLst>
          </p:cNvPr>
          <p:cNvSpPr/>
          <p:nvPr/>
        </p:nvSpPr>
        <p:spPr>
          <a:xfrm>
            <a:off x="2326689" y="2202136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07126FE-88F6-4416-ABD8-0099A6880F99}"/>
              </a:ext>
            </a:extLst>
          </p:cNvPr>
          <p:cNvSpPr/>
          <p:nvPr/>
        </p:nvSpPr>
        <p:spPr>
          <a:xfrm>
            <a:off x="2314064" y="2341087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ACC114DD-CA73-4A56-B41A-4C5CD8A79C4F}"/>
              </a:ext>
            </a:extLst>
          </p:cNvPr>
          <p:cNvSpPr/>
          <p:nvPr/>
        </p:nvSpPr>
        <p:spPr>
          <a:xfrm>
            <a:off x="2455422" y="2353159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34B3E7D0-1D69-45DC-B15A-5F427E9160E0}"/>
              </a:ext>
            </a:extLst>
          </p:cNvPr>
          <p:cNvSpPr/>
          <p:nvPr/>
        </p:nvSpPr>
        <p:spPr>
          <a:xfrm>
            <a:off x="2182810" y="2374513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F2CCDBB-88A3-4342-A833-6E6A10484A6F}"/>
              </a:ext>
            </a:extLst>
          </p:cNvPr>
          <p:cNvSpPr/>
          <p:nvPr/>
        </p:nvSpPr>
        <p:spPr>
          <a:xfrm>
            <a:off x="2377305" y="2107480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4AC0E934-D3BB-42D6-8674-028B004262F8}"/>
              </a:ext>
            </a:extLst>
          </p:cNvPr>
          <p:cNvSpPr/>
          <p:nvPr/>
        </p:nvSpPr>
        <p:spPr>
          <a:xfrm>
            <a:off x="2346848" y="2519599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3FFE6A4-E5DD-4418-BFB3-6A0A13447E40}"/>
              </a:ext>
            </a:extLst>
          </p:cNvPr>
          <p:cNvSpPr txBox="1"/>
          <p:nvPr/>
        </p:nvSpPr>
        <p:spPr>
          <a:xfrm>
            <a:off x="1891148" y="1904811"/>
            <a:ext cx="48955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 err="1">
                <a:solidFill>
                  <a:srgbClr val="12507B"/>
                </a:solidFill>
              </a:rPr>
              <a:t>Ions</a:t>
            </a:r>
            <a:r>
              <a:rPr lang="it-IT" sz="1013" baseline="30000" dirty="0">
                <a:solidFill>
                  <a:srgbClr val="12507B"/>
                </a:solidFill>
              </a:rPr>
              <a:t>+</a:t>
            </a:r>
            <a:endParaRPr lang="en-GB" sz="1013" baseline="30000" dirty="0">
              <a:solidFill>
                <a:srgbClr val="12507B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13B1BFA-03ED-4144-A092-070C5AAE3CCC}"/>
              </a:ext>
            </a:extLst>
          </p:cNvPr>
          <p:cNvSpPr txBox="1"/>
          <p:nvPr/>
        </p:nvSpPr>
        <p:spPr>
          <a:xfrm>
            <a:off x="1070659" y="3226416"/>
            <a:ext cx="164097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/>
              <a:t>1. Plasma generation</a:t>
            </a:r>
            <a:endParaRPr lang="en-GB" sz="101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1CE1168-D5C0-4802-ABA5-4E8E025F6E68}"/>
                  </a:ext>
                </a:extLst>
              </p:cNvPr>
              <p:cNvSpPr txBox="1"/>
              <p:nvPr/>
            </p:nvSpPr>
            <p:spPr>
              <a:xfrm>
                <a:off x="4506780" y="3219431"/>
                <a:ext cx="3681816" cy="715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13" dirty="0"/>
                  <a:t>2. </a:t>
                </a:r>
                <a:r>
                  <a:rPr lang="en-US" sz="1013" dirty="0"/>
                  <a:t>Laser energy absorption by plasma electrons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13" dirty="0"/>
                  <a:t>Collisional processes (I &lt; 10</a:t>
                </a:r>
                <a:r>
                  <a:rPr lang="en-US" sz="1013" baseline="30000" dirty="0"/>
                  <a:t>15</a:t>
                </a:r>
                <a:r>
                  <a:rPr lang="en-US" sz="1013" dirty="0"/>
                  <a:t> W cm</a:t>
                </a:r>
                <a:r>
                  <a:rPr lang="en-US" sz="1013" baseline="30000" dirty="0"/>
                  <a:t>-2</a:t>
                </a:r>
                <a:r>
                  <a:rPr lang="en-US" sz="1013" dirty="0"/>
                  <a:t>)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013" b="1" dirty="0" err="1"/>
                  <a:t>Collisionless</a:t>
                </a:r>
                <a:r>
                  <a:rPr lang="en-US" sz="1013" b="1" dirty="0"/>
                  <a:t> processes </a:t>
                </a:r>
                <a:r>
                  <a:rPr lang="en-US" sz="1013" dirty="0"/>
                  <a:t>(resonance absorption, vacuum heating, J</a:t>
                </a:r>
                <a14:m>
                  <m:oMath xmlns:m="http://schemas.openxmlformats.org/officeDocument/2006/math">
                    <m:r>
                      <a:rPr lang="en-US" sz="1013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013" dirty="0"/>
                  <a:t>B heating)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1CE1168-D5C0-4802-ABA5-4E8E025F6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780" y="3219431"/>
                <a:ext cx="3681816" cy="715837"/>
              </a:xfrm>
              <a:prstGeom prst="rect">
                <a:avLst/>
              </a:prstGeom>
              <a:blipFill>
                <a:blip r:embed="rId10"/>
                <a:stretch>
                  <a:fillRect b="-2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D2387252-193B-4AD5-8BD3-29F43190EC7A}"/>
              </a:ext>
            </a:extLst>
          </p:cNvPr>
          <p:cNvGrpSpPr/>
          <p:nvPr/>
        </p:nvGrpSpPr>
        <p:grpSpPr>
          <a:xfrm>
            <a:off x="4866730" y="1485906"/>
            <a:ext cx="1593056" cy="1140931"/>
            <a:chOff x="400021" y="1900499"/>
            <a:chExt cx="2124075" cy="1521241"/>
          </a:xfrm>
        </p:grpSpPr>
        <p:pic>
          <p:nvPicPr>
            <p:cNvPr id="25" name="Elemento grafico 24">
              <a:extLst>
                <a:ext uri="{FF2B5EF4-FFF2-40B4-BE49-F238E27FC236}">
                  <a16:creationId xmlns:a16="http://schemas.microsoft.com/office/drawing/2014/main" id="{A6F9A47A-665D-483C-A49E-2459D562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0021" y="2659740"/>
              <a:ext cx="2124075" cy="762000"/>
            </a:xfrm>
            <a:prstGeom prst="rect">
              <a:avLst/>
            </a:prstGeom>
          </p:spPr>
        </p:pic>
        <p:pic>
          <p:nvPicPr>
            <p:cNvPr id="26" name="Elemento grafico 25">
              <a:extLst>
                <a:ext uri="{FF2B5EF4-FFF2-40B4-BE49-F238E27FC236}">
                  <a16:creationId xmlns:a16="http://schemas.microsoft.com/office/drawing/2014/main" id="{1522BF14-2021-4958-96F9-EDA086C0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0021" y="1939362"/>
              <a:ext cx="2076450" cy="1123950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13BDD50-3883-45F4-A921-529C14C3B51D}"/>
                </a:ext>
              </a:extLst>
            </p:cNvPr>
            <p:cNvSpPr txBox="1"/>
            <p:nvPr/>
          </p:nvSpPr>
          <p:spPr>
            <a:xfrm>
              <a:off x="1299758" y="1900499"/>
              <a:ext cx="505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GB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7AD88B9D-43A3-4B59-98AF-C9DB80152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8500" y="2134178"/>
            <a:ext cx="435769" cy="585788"/>
          </a:xfrm>
          <a:prstGeom prst="rect">
            <a:avLst/>
          </a:prstGeom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DEB403F5-9947-424B-839B-4CCE7F9DC75E}"/>
              </a:ext>
            </a:extLst>
          </p:cNvPr>
          <p:cNvSpPr/>
          <p:nvPr/>
        </p:nvSpPr>
        <p:spPr>
          <a:xfrm>
            <a:off x="6281192" y="2123674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1EFBB5B6-D1D6-4E7B-ACED-CA5B3EDA3D73}"/>
              </a:ext>
            </a:extLst>
          </p:cNvPr>
          <p:cNvSpPr/>
          <p:nvPr/>
        </p:nvSpPr>
        <p:spPr>
          <a:xfrm>
            <a:off x="6405771" y="2202136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857F6465-686E-406D-9C4D-C14462F00874}"/>
              </a:ext>
            </a:extLst>
          </p:cNvPr>
          <p:cNvSpPr/>
          <p:nvPr/>
        </p:nvSpPr>
        <p:spPr>
          <a:xfrm>
            <a:off x="6393145" y="2341087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B36DA03A-6BEC-4ABA-9B03-7C7F51FE1A17}"/>
              </a:ext>
            </a:extLst>
          </p:cNvPr>
          <p:cNvSpPr/>
          <p:nvPr/>
        </p:nvSpPr>
        <p:spPr>
          <a:xfrm>
            <a:off x="6534503" y="2353159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52EA28D8-5AFF-4D04-98EF-14C83F3F8473}"/>
              </a:ext>
            </a:extLst>
          </p:cNvPr>
          <p:cNvSpPr/>
          <p:nvPr/>
        </p:nvSpPr>
        <p:spPr>
          <a:xfrm>
            <a:off x="6261891" y="2374513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D27CA060-7C89-46DF-A7FD-8C983E288EE3}"/>
              </a:ext>
            </a:extLst>
          </p:cNvPr>
          <p:cNvSpPr/>
          <p:nvPr/>
        </p:nvSpPr>
        <p:spPr>
          <a:xfrm>
            <a:off x="6456387" y="2107480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312F399B-734D-46E4-8DF5-D2C862475055}"/>
              </a:ext>
            </a:extLst>
          </p:cNvPr>
          <p:cNvSpPr/>
          <p:nvPr/>
        </p:nvSpPr>
        <p:spPr>
          <a:xfrm>
            <a:off x="6425929" y="2519599"/>
            <a:ext cx="60916" cy="58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1732EF7-5A74-40BB-8149-244677ADFA60}"/>
              </a:ext>
            </a:extLst>
          </p:cNvPr>
          <p:cNvSpPr txBox="1"/>
          <p:nvPr/>
        </p:nvSpPr>
        <p:spPr>
          <a:xfrm>
            <a:off x="5970229" y="1904811"/>
            <a:ext cx="48955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 err="1">
                <a:solidFill>
                  <a:srgbClr val="12507B"/>
                </a:solidFill>
              </a:rPr>
              <a:t>Ions</a:t>
            </a:r>
            <a:r>
              <a:rPr lang="it-IT" sz="1013" baseline="30000" dirty="0">
                <a:solidFill>
                  <a:srgbClr val="12507B"/>
                </a:solidFill>
              </a:rPr>
              <a:t>+</a:t>
            </a:r>
            <a:endParaRPr lang="en-GB" sz="1013" baseline="30000" dirty="0">
              <a:solidFill>
                <a:srgbClr val="12507B"/>
              </a:solidFill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417D66F-2BFE-4FD6-8114-0A00A7E12BD2}"/>
              </a:ext>
            </a:extLst>
          </p:cNvPr>
          <p:cNvGrpSpPr/>
          <p:nvPr/>
        </p:nvGrpSpPr>
        <p:grpSpPr>
          <a:xfrm>
            <a:off x="6572359" y="2209086"/>
            <a:ext cx="530828" cy="250031"/>
            <a:chOff x="2677160" y="2857563"/>
            <a:chExt cx="707771" cy="333375"/>
          </a:xfrm>
        </p:grpSpPr>
        <p:pic>
          <p:nvPicPr>
            <p:cNvPr id="38" name="Elemento grafico 37">
              <a:extLst>
                <a:ext uri="{FF2B5EF4-FFF2-40B4-BE49-F238E27FC236}">
                  <a16:creationId xmlns:a16="http://schemas.microsoft.com/office/drawing/2014/main" id="{C36D70B0-D0EE-48B5-876D-353ADA25B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4F91B5DB-BEB6-453E-89C0-1CB636AA2A27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31C52EB5-BDF9-4493-B107-5E89A517027A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57C4AAFD-31CD-450A-877E-3CA693DEFE6F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282C937-06C6-4C61-B0D5-68E0A81D6007}"/>
              </a:ext>
            </a:extLst>
          </p:cNvPr>
          <p:cNvSpPr txBox="1"/>
          <p:nvPr/>
        </p:nvSpPr>
        <p:spPr>
          <a:xfrm>
            <a:off x="6892021" y="1809737"/>
            <a:ext cx="178606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 err="1">
                <a:solidFill>
                  <a:srgbClr val="FF0000"/>
                </a:solidFill>
              </a:rPr>
              <a:t>Suprathermal</a:t>
            </a:r>
            <a:r>
              <a:rPr lang="it-IT" sz="1013" dirty="0"/>
              <a:t> </a:t>
            </a:r>
            <a:r>
              <a:rPr lang="it-IT" sz="1013" dirty="0" err="1">
                <a:solidFill>
                  <a:srgbClr val="FF0000"/>
                </a:solidFill>
              </a:rPr>
              <a:t>electrons</a:t>
            </a:r>
            <a:endParaRPr lang="en-GB" sz="1013" dirty="0">
              <a:solidFill>
                <a:srgbClr val="FF000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6A385E2-38BE-4947-BBD0-68F54CB62109}"/>
              </a:ext>
            </a:extLst>
          </p:cNvPr>
          <p:cNvSpPr txBox="1"/>
          <p:nvPr/>
        </p:nvSpPr>
        <p:spPr>
          <a:xfrm>
            <a:off x="4506780" y="4087501"/>
            <a:ext cx="368181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/>
              <a:t>2.1. electrons transport through the dense target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0BD43B8F-FFAF-465C-AD5A-10F6F880B42D}"/>
              </a:ext>
            </a:extLst>
          </p:cNvPr>
          <p:cNvGrpSpPr/>
          <p:nvPr/>
        </p:nvGrpSpPr>
        <p:grpSpPr>
          <a:xfrm>
            <a:off x="7440976" y="2227044"/>
            <a:ext cx="530828" cy="250031"/>
            <a:chOff x="2677160" y="2857563"/>
            <a:chExt cx="707771" cy="333375"/>
          </a:xfrm>
        </p:grpSpPr>
        <p:pic>
          <p:nvPicPr>
            <p:cNvPr id="45" name="Elemento grafico 44">
              <a:extLst>
                <a:ext uri="{FF2B5EF4-FFF2-40B4-BE49-F238E27FC236}">
                  <a16:creationId xmlns:a16="http://schemas.microsoft.com/office/drawing/2014/main" id="{2F93D320-B1F3-4E6A-ADCD-AD96FCDA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12E497D2-B654-438B-80CD-41E06AC9609C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1C447988-7365-4EFB-8D79-74AAC74EFE3F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F4A8A9B3-CCFD-4677-B37A-C7BFFC64BC67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e 48">
            <a:extLst>
              <a:ext uri="{FF2B5EF4-FFF2-40B4-BE49-F238E27FC236}">
                <a16:creationId xmlns:a16="http://schemas.microsoft.com/office/drawing/2014/main" id="{AA954D08-E94A-4EF4-B19F-B9A982298252}"/>
              </a:ext>
            </a:extLst>
          </p:cNvPr>
          <p:cNvSpPr/>
          <p:nvPr/>
        </p:nvSpPr>
        <p:spPr>
          <a:xfrm>
            <a:off x="7249194" y="2253724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258A0173-5F7C-4704-A8BD-79C70B5042E8}"/>
              </a:ext>
            </a:extLst>
          </p:cNvPr>
          <p:cNvSpPr/>
          <p:nvPr/>
        </p:nvSpPr>
        <p:spPr>
          <a:xfrm>
            <a:off x="7347473" y="2322805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381E5D94-4452-48A1-8EFF-1A7EF29C2F25}"/>
              </a:ext>
            </a:extLst>
          </p:cNvPr>
          <p:cNvSpPr/>
          <p:nvPr/>
        </p:nvSpPr>
        <p:spPr>
          <a:xfrm>
            <a:off x="7386878" y="2460681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D7EC5D0C-CB19-4D63-B2AF-3BAF6E1908A2}"/>
              </a:ext>
            </a:extLst>
          </p:cNvPr>
          <p:cNvSpPr/>
          <p:nvPr/>
        </p:nvSpPr>
        <p:spPr>
          <a:xfrm>
            <a:off x="7223396" y="2377444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76292E02-3D49-41A7-8BB1-E0C4FACFBD64}"/>
              </a:ext>
            </a:extLst>
          </p:cNvPr>
          <p:cNvSpPr/>
          <p:nvPr/>
        </p:nvSpPr>
        <p:spPr>
          <a:xfrm>
            <a:off x="7293491" y="2516547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0C4783C8-9C92-4B4F-98E9-77A21F95991C}"/>
              </a:ext>
            </a:extLst>
          </p:cNvPr>
          <p:cNvSpPr/>
          <p:nvPr/>
        </p:nvSpPr>
        <p:spPr>
          <a:xfrm>
            <a:off x="7345888" y="2162674"/>
            <a:ext cx="34289" cy="3428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742B70FB-D059-41EC-B7A4-8D50E890D51B}"/>
              </a:ext>
            </a:extLst>
          </p:cNvPr>
          <p:cNvSpPr/>
          <p:nvPr/>
        </p:nvSpPr>
        <p:spPr>
          <a:xfrm>
            <a:off x="-72876" y="4512186"/>
            <a:ext cx="5970433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Macchi et al., Rev.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(2013) 751,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Daido et al., Reports Prog. Phys.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056401 and references there in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42" grpId="0"/>
      <p:bldP spid="43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F0F27-F2F8-4E62-AA0E-8D539F97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Experiment </a:t>
            </a:r>
            <a:r>
              <a:rPr lang="it-IT" dirty="0" err="1"/>
              <a:t>at</a:t>
            </a:r>
            <a:r>
              <a:rPr lang="it-IT" dirty="0"/>
              <a:t> PHELIX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3A69CC-D929-4506-AA4E-800ED88B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30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33D0DC-2519-49E2-A32A-79B3716E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8934CE-0CB1-4987-96D7-CA8F78DE9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" y="959644"/>
            <a:ext cx="9144000" cy="37814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C09A802-BD45-4E4A-9B73-C76263E41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67"/>
          <a:stretch/>
        </p:blipFill>
        <p:spPr>
          <a:xfrm>
            <a:off x="2647951" y="1618661"/>
            <a:ext cx="1831340" cy="175098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4DDC7927-C974-4DB5-9AAD-3F130C1CEF81}"/>
              </a:ext>
            </a:extLst>
          </p:cNvPr>
          <p:cNvSpPr/>
          <p:nvPr/>
        </p:nvSpPr>
        <p:spPr>
          <a:xfrm>
            <a:off x="2524126" y="2577260"/>
            <a:ext cx="676275" cy="6003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D5250A5-1D53-4EEA-AC14-1B32DC9F2F28}"/>
              </a:ext>
            </a:extLst>
          </p:cNvPr>
          <p:cNvSpPr/>
          <p:nvPr/>
        </p:nvSpPr>
        <p:spPr>
          <a:xfrm>
            <a:off x="5256014" y="1157288"/>
            <a:ext cx="105371" cy="17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79D0092-2147-4E9A-ACC6-0CDFF1D1D48F}"/>
              </a:ext>
            </a:extLst>
          </p:cNvPr>
          <p:cNvCxnSpPr/>
          <p:nvPr/>
        </p:nvCxnSpPr>
        <p:spPr>
          <a:xfrm flipH="1">
            <a:off x="5256014" y="1284089"/>
            <a:ext cx="105371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ACA1B61-187E-48EF-8938-A17F25EFA446}"/>
              </a:ext>
            </a:extLst>
          </p:cNvPr>
          <p:cNvCxnSpPr/>
          <p:nvPr/>
        </p:nvCxnSpPr>
        <p:spPr>
          <a:xfrm flipH="1">
            <a:off x="5256014" y="1184077"/>
            <a:ext cx="105371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0C7E0E9-6D62-4D56-8A0A-28C088D5407D}"/>
              </a:ext>
            </a:extLst>
          </p:cNvPr>
          <p:cNvCxnSpPr/>
          <p:nvPr/>
        </p:nvCxnSpPr>
        <p:spPr>
          <a:xfrm flipH="1">
            <a:off x="5256014" y="1230511"/>
            <a:ext cx="105371" cy="0"/>
          </a:xfrm>
          <a:prstGeom prst="line">
            <a:avLst/>
          </a:prstGeom>
          <a:ln w="63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5615DA17-66A1-4D3B-A0D8-FF4442AA3ED7}"/>
              </a:ext>
            </a:extLst>
          </p:cNvPr>
          <p:cNvSpPr/>
          <p:nvPr/>
        </p:nvSpPr>
        <p:spPr>
          <a:xfrm>
            <a:off x="554182" y="1184077"/>
            <a:ext cx="180110" cy="17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165151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4D7C36-0656-4C9D-B73E-073CB0A0D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31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3428ACB-B56E-41F6-8F3D-6F4B50C74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99FFE48-36E0-4C1F-B71F-4E584956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Experiment </a:t>
            </a:r>
            <a:r>
              <a:rPr lang="it-IT" dirty="0" err="1"/>
              <a:t>at</a:t>
            </a:r>
            <a:r>
              <a:rPr lang="it-IT" dirty="0"/>
              <a:t> PHELIX</a:t>
            </a:r>
            <a:endParaRPr lang="en-GB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57A11B0-5F9B-434F-BB72-EF193560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875446"/>
            <a:ext cx="7499461" cy="382793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9068EB7-BCAE-409B-9F7C-E94A56C43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67"/>
          <a:stretch/>
        </p:blipFill>
        <p:spPr>
          <a:xfrm>
            <a:off x="7092634" y="1416232"/>
            <a:ext cx="1910883" cy="182703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94C376CB-C5A9-4CE2-8E44-28D87DF57627}"/>
              </a:ext>
            </a:extLst>
          </p:cNvPr>
          <p:cNvSpPr/>
          <p:nvPr/>
        </p:nvSpPr>
        <p:spPr>
          <a:xfrm>
            <a:off x="6985927" y="2492670"/>
            <a:ext cx="641373" cy="5366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004302D-96B6-47C0-BB72-A544B42D9A66}"/>
              </a:ext>
            </a:extLst>
          </p:cNvPr>
          <p:cNvSpPr/>
          <p:nvPr/>
        </p:nvSpPr>
        <p:spPr>
          <a:xfrm>
            <a:off x="7378448" y="2975991"/>
            <a:ext cx="1035413" cy="376020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16F5D1D-CE25-4916-A34C-002DD2FEE173}"/>
              </a:ext>
            </a:extLst>
          </p:cNvPr>
          <p:cNvSpPr/>
          <p:nvPr/>
        </p:nvSpPr>
        <p:spPr>
          <a:xfrm>
            <a:off x="1214307" y="1063823"/>
            <a:ext cx="140764" cy="12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B9ACEC1-D456-4A6F-A161-775BA6103D59}"/>
              </a:ext>
            </a:extLst>
          </p:cNvPr>
          <p:cNvGrpSpPr/>
          <p:nvPr/>
        </p:nvGrpSpPr>
        <p:grpSpPr>
          <a:xfrm>
            <a:off x="4971103" y="1063823"/>
            <a:ext cx="140765" cy="125835"/>
            <a:chOff x="6493077" y="1418431"/>
            <a:chExt cx="187687" cy="167780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49FD300B-6345-40A5-8305-63939A4C5B48}"/>
                </a:ext>
              </a:extLst>
            </p:cNvPr>
            <p:cNvSpPr/>
            <p:nvPr/>
          </p:nvSpPr>
          <p:spPr>
            <a:xfrm>
              <a:off x="6493079" y="1418431"/>
              <a:ext cx="187685" cy="167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F2D66045-A6E1-417B-8DFA-14242075F211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8" y="1476128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FF766C76-722B-484B-B1EB-15CAEE5275A4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7" y="1554710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DD2B3D4-D59E-4846-8993-082B57D1BBA9}"/>
              </a:ext>
            </a:extLst>
          </p:cNvPr>
          <p:cNvGrpSpPr/>
          <p:nvPr/>
        </p:nvGrpSpPr>
        <p:grpSpPr>
          <a:xfrm>
            <a:off x="1384307" y="1044178"/>
            <a:ext cx="140765" cy="125835"/>
            <a:chOff x="6493077" y="1418431"/>
            <a:chExt cx="187687" cy="167780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CD60E7A-E56C-4886-BC63-A7A186628E86}"/>
                </a:ext>
              </a:extLst>
            </p:cNvPr>
            <p:cNvSpPr/>
            <p:nvPr/>
          </p:nvSpPr>
          <p:spPr>
            <a:xfrm>
              <a:off x="6493079" y="1418431"/>
              <a:ext cx="187685" cy="167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B24D9753-C5FA-4771-9BDF-2915A886E34D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8" y="1476128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6B56117A-B1F8-448B-BC34-BF32C5413B23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7" y="1554710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876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76DD53-4957-4E5E-ADA6-3180D71A4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32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B72DDD9-42B1-4FFA-94C7-B17463A78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334B274-6210-4B01-BB12-037B86C8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Experiment </a:t>
            </a:r>
            <a:r>
              <a:rPr lang="it-IT" dirty="0" err="1"/>
              <a:t>at</a:t>
            </a:r>
            <a:r>
              <a:rPr lang="it-IT" dirty="0"/>
              <a:t> PHELIX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5141694-4BCE-4D83-9E9C-D3AC67DEA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/>
          <a:stretch/>
        </p:blipFill>
        <p:spPr>
          <a:xfrm>
            <a:off x="2914651" y="1762917"/>
            <a:ext cx="6003754" cy="30770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D457833-38F6-42A8-9184-667B33ACB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8"/>
          <a:stretch/>
        </p:blipFill>
        <p:spPr>
          <a:xfrm>
            <a:off x="3523582" y="798829"/>
            <a:ext cx="2075135" cy="8709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F40794-7D37-454B-AC8F-F71EB24E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4"/>
          <a:stretch/>
        </p:blipFill>
        <p:spPr>
          <a:xfrm>
            <a:off x="6176294" y="798829"/>
            <a:ext cx="2923799" cy="8709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8A3AC2-1A03-4176-B521-C32CE34A5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881"/>
          <a:stretch/>
        </p:blipFill>
        <p:spPr>
          <a:xfrm>
            <a:off x="110000" y="2080956"/>
            <a:ext cx="2656076" cy="1995744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70E87932-D5AE-4D73-BA1A-4995CA91F0A3}"/>
              </a:ext>
            </a:extLst>
          </p:cNvPr>
          <p:cNvSpPr/>
          <p:nvPr/>
        </p:nvSpPr>
        <p:spPr>
          <a:xfrm>
            <a:off x="1733550" y="3124201"/>
            <a:ext cx="999412" cy="47335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6D3558-0BEF-42BC-979A-7DE5A402ABD9}"/>
              </a:ext>
            </a:extLst>
          </p:cNvPr>
          <p:cNvSpPr txBox="1"/>
          <p:nvPr/>
        </p:nvSpPr>
        <p:spPr>
          <a:xfrm>
            <a:off x="124619" y="889068"/>
            <a:ext cx="32795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Detector inside the  experimental chamber 60 cm from target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79F4391-28D8-4F75-8250-EE9DEE2909D5}"/>
              </a:ext>
            </a:extLst>
          </p:cNvPr>
          <p:cNvSpPr/>
          <p:nvPr/>
        </p:nvSpPr>
        <p:spPr>
          <a:xfrm>
            <a:off x="3321984" y="1850038"/>
            <a:ext cx="140764" cy="12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7348FED-EBC6-429A-B8CB-27B174AD72CE}"/>
              </a:ext>
            </a:extLst>
          </p:cNvPr>
          <p:cNvSpPr/>
          <p:nvPr/>
        </p:nvSpPr>
        <p:spPr>
          <a:xfrm>
            <a:off x="3481800" y="918344"/>
            <a:ext cx="140764" cy="12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E65E214-F1D0-430E-BB42-4953EA3CFD9E}"/>
              </a:ext>
            </a:extLst>
          </p:cNvPr>
          <p:cNvSpPr/>
          <p:nvPr/>
        </p:nvSpPr>
        <p:spPr>
          <a:xfrm>
            <a:off x="6176295" y="927317"/>
            <a:ext cx="140764" cy="12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DD57C5B-95E1-4602-8905-6C74F7A585C6}"/>
              </a:ext>
            </a:extLst>
          </p:cNvPr>
          <p:cNvSpPr/>
          <p:nvPr/>
        </p:nvSpPr>
        <p:spPr>
          <a:xfrm>
            <a:off x="6294949" y="1864083"/>
            <a:ext cx="140764" cy="12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1964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/>
              <a:t>Talk </a:t>
            </a:r>
            <a:r>
              <a:rPr lang="en-US" dirty="0"/>
              <a:t>summary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33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97C256-1F5B-4A1D-83EC-6C9C7B5EB3C3}"/>
              </a:ext>
            </a:extLst>
          </p:cNvPr>
          <p:cNvSpPr txBox="1"/>
          <p:nvPr/>
        </p:nvSpPr>
        <p:spPr>
          <a:xfrm>
            <a:off x="457200" y="886720"/>
            <a:ext cx="8486746" cy="387798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 advanced TOF diagnostic methodology was developed to cope with the high level of EMPs typically produced during laser-plasma interaction enabling the possibility to work at high repetition rate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enhanced dynamic range of the methodology allow to appreciate the whole dynamic range of the signal resulting in an optimal identification of the minimum TOF delay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technique was coupled with diamond detectors characterized by a wide band gap, a high charge carrier mobility and a fast temporal response resulting in measurement with a high energy resolution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Knowing the detector characteristics and the type of accelerated particles, the methodology allows for the reconstruction of a calibrated spectrum.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 has been shown how the advanced technique has been employed during an experiment performed at the </a:t>
            </a:r>
            <a:r>
              <a:rPr lang="en-US" sz="1400" dirty="0">
                <a:highlight>
                  <a:srgbClr val="FFAE6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PHELIX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laser facility (GSI). Successful tests were also carried out in other environments strongly affected by EMPs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laser facility (up to 600 J, hundreds of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pulse) High fluxes moderate energy 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CLPU – Vega 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(up to 25 J, tens of fs pulse) High energy ions with low fluxes</a:t>
            </a:r>
          </a:p>
          <a:p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C3BB79ED-6E78-48A6-8C04-B1D8A3E47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963" y="4775200"/>
            <a:ext cx="6600825" cy="274638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</p:spTree>
    <p:extLst>
      <p:ext uri="{BB962C8B-B14F-4D97-AF65-F5344CB8AC3E}">
        <p14:creationId xmlns:p14="http://schemas.microsoft.com/office/powerpoint/2010/main" val="1837976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44B70F1-638A-4FE0-8331-C4C173150F9C}"/>
              </a:ext>
            </a:extLst>
          </p:cNvPr>
          <p:cNvSpPr/>
          <p:nvPr/>
        </p:nvSpPr>
        <p:spPr>
          <a:xfrm>
            <a:off x="0" y="3858285"/>
            <a:ext cx="9144000" cy="830997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2786167" y="1459046"/>
            <a:ext cx="3700296" cy="76944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venir Next LT Pro" panose="020B0504020202020204" pitchFamily="34" charset="0"/>
              </a:rPr>
              <a:t>Thank you for your attention</a:t>
            </a:r>
          </a:p>
          <a:p>
            <a:r>
              <a:rPr lang="en-US" dirty="0">
                <a:solidFill>
                  <a:srgbClr val="FFC000"/>
                </a:solidFill>
                <a:latin typeface="Avenir Next LT Pro" panose="020B0504020202020204" pitchFamily="34" charset="0"/>
              </a:rPr>
              <a:t>Any questions?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Segnaposto testo 1">
            <a:extLst>
              <a:ext uri="{FF2B5EF4-FFF2-40B4-BE49-F238E27FC236}">
                <a16:creationId xmlns:a16="http://schemas.microsoft.com/office/drawing/2014/main" id="{61EFE0FF-EBE5-49E9-B51D-3955837EDED5}"/>
              </a:ext>
            </a:extLst>
          </p:cNvPr>
          <p:cNvSpPr txBox="1">
            <a:spLocks/>
          </p:cNvSpPr>
          <p:nvPr/>
        </p:nvSpPr>
        <p:spPr>
          <a:xfrm>
            <a:off x="2855202" y="3235079"/>
            <a:ext cx="3700296" cy="3693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1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u="sng" dirty="0">
                <a:solidFill>
                  <a:srgbClr val="FFC000"/>
                </a:solidFill>
              </a:rPr>
              <a:t>Martina.salvadori@uniroma1.it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15EF2E-E82B-45F7-ACCF-2230DAF8C5A0}"/>
              </a:ext>
            </a:extLst>
          </p:cNvPr>
          <p:cNvSpPr txBox="1"/>
          <p:nvPr/>
        </p:nvSpPr>
        <p:spPr>
          <a:xfrm>
            <a:off x="1523432" y="3858285"/>
            <a:ext cx="6830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</a:rPr>
              <a:t>This work has been carried out within the framework of the </a:t>
            </a:r>
            <a:r>
              <a:rPr lang="en-US" sz="1200" dirty="0" err="1">
                <a:solidFill>
                  <a:schemeClr val="tx1"/>
                </a:solidFill>
              </a:rPr>
              <a:t>EUROfusion</a:t>
            </a:r>
            <a:r>
              <a:rPr lang="en-US" sz="1200" dirty="0">
                <a:solidFill>
                  <a:schemeClr val="tx1"/>
                </a:solidFill>
              </a:rPr>
              <a:t> Consortium and has received funding from the Euratom research and training </a:t>
            </a:r>
            <a:r>
              <a:rPr lang="en-US" sz="1200" dirty="0" err="1">
                <a:solidFill>
                  <a:schemeClr val="tx1"/>
                </a:solidFill>
              </a:rPr>
              <a:t>programme</a:t>
            </a:r>
            <a:r>
              <a:rPr lang="en-US" sz="1200" dirty="0">
                <a:solidFill>
                  <a:schemeClr val="tx1"/>
                </a:solidFill>
              </a:rPr>
              <a:t> 2014-2018 and 2019-2020 under agreement No 633053. The views and opinions expressed herein do not necessarily reflect those of the European Commission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74695C-C56B-43F3-B782-26407F1A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2" y="4077130"/>
            <a:ext cx="1466850" cy="3933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B31345C-7210-4253-85B8-6485B5AF3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993" y="4077127"/>
            <a:ext cx="647132" cy="393312"/>
          </a:xfrm>
          <a:prstGeom prst="rect">
            <a:avLst/>
          </a:prstGeom>
        </p:spPr>
      </p:pic>
      <p:sp>
        <p:nvSpPr>
          <p:cNvPr id="10" name="Segnaposto piè di pagina 6">
            <a:extLst>
              <a:ext uri="{FF2B5EF4-FFF2-40B4-BE49-F238E27FC236}">
                <a16:creationId xmlns:a16="http://schemas.microsoft.com/office/drawing/2014/main" id="{42867635-787D-49B0-B50D-5211C0B25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pic>
        <p:nvPicPr>
          <p:cNvPr id="11" name="Picture 4" descr="L’INFN CAMBIA LOGO">
            <a:extLst>
              <a:ext uri="{FF2B5EF4-FFF2-40B4-BE49-F238E27FC236}">
                <a16:creationId xmlns:a16="http://schemas.microsoft.com/office/drawing/2014/main" id="{816BE937-EF22-42DD-8EEC-11C405E8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71" y="52532"/>
            <a:ext cx="984010" cy="5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15FCCE5-6B85-47ED-A790-48DF04D3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063" y="338175"/>
            <a:ext cx="1357632" cy="4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iversidad Tor Vergata de Roma; Una breve guía de la vida ...">
            <a:extLst>
              <a:ext uri="{FF2B5EF4-FFF2-40B4-BE49-F238E27FC236}">
                <a16:creationId xmlns:a16="http://schemas.microsoft.com/office/drawing/2014/main" id="{36750578-95BB-49B5-91E0-3E7802245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53" y="66389"/>
            <a:ext cx="554804" cy="60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University of Pisa | EURASHE">
            <a:extLst>
              <a:ext uri="{FF2B5EF4-FFF2-40B4-BE49-F238E27FC236}">
                <a16:creationId xmlns:a16="http://schemas.microsoft.com/office/drawing/2014/main" id="{74F43A6E-E118-442C-A301-3EF28622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98" y="0"/>
            <a:ext cx="736599" cy="6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new.huji.ac.il/sites/mw.huji.ac.il/themes/hujitheme/logo-ltr.png">
            <a:extLst>
              <a:ext uri="{FF2B5EF4-FFF2-40B4-BE49-F238E27FC236}">
                <a16:creationId xmlns:a16="http://schemas.microsoft.com/office/drawing/2014/main" id="{760AB4CC-472C-449E-9269-943B6A1A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46" y="112735"/>
            <a:ext cx="1853048" cy="2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2DBBB84-B4BA-4C51-838E-8D3A02BF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54" y="37324"/>
            <a:ext cx="861151" cy="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GSI Helmholtzzentrum für Schwerionenforschung">
            <a:extLst>
              <a:ext uri="{FF2B5EF4-FFF2-40B4-BE49-F238E27FC236}">
                <a16:creationId xmlns:a16="http://schemas.microsoft.com/office/drawing/2014/main" id="{E7A39A88-146D-4BA0-9E58-CFB3D1D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04" y="23195"/>
            <a:ext cx="712316" cy="2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5CB49FE-E99F-4769-9CF8-E1E9E42D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95" y="33718"/>
            <a:ext cx="974250" cy="5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0D84C9B-6A44-4347-BF7F-6CFAC7A77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" y="172599"/>
            <a:ext cx="865403" cy="2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7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9A5C7-1AAE-4CCD-A0EA-C9E94334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 up – filter </a:t>
            </a:r>
            <a:r>
              <a:rPr lang="it-IT" dirty="0" err="1"/>
              <a:t>application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D2DCF5-5288-4CBC-B099-0585EB8B1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35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863FE68-AEE9-4C89-BC3F-8C029354A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2E6ABB8-868D-4106-91C8-CFFD97D07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7" y="983361"/>
            <a:ext cx="4664264" cy="249771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3781D7C-6878-4143-83A2-E70A26896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39" y="2115524"/>
            <a:ext cx="5000930" cy="265173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587F2CFA-2F3A-4AC3-9CF0-A5BFD4F2590C}"/>
              </a:ext>
            </a:extLst>
          </p:cNvPr>
          <p:cNvSpPr/>
          <p:nvPr/>
        </p:nvSpPr>
        <p:spPr>
          <a:xfrm>
            <a:off x="4518959" y="2189495"/>
            <a:ext cx="386075" cy="2193587"/>
          </a:xfrm>
          <a:prstGeom prst="rect">
            <a:avLst/>
          </a:prstGeom>
          <a:solidFill>
            <a:srgbClr val="F2D8D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 dirty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6936CA9-46D1-4764-8A07-E9114299F83B}"/>
              </a:ext>
            </a:extLst>
          </p:cNvPr>
          <p:cNvCxnSpPr>
            <a:cxnSpLocks/>
          </p:cNvCxnSpPr>
          <p:nvPr/>
        </p:nvCxnSpPr>
        <p:spPr>
          <a:xfrm>
            <a:off x="4909315" y="2189495"/>
            <a:ext cx="0" cy="219358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9BE07CB-29B1-42CC-BD43-ABD4B3E54404}"/>
              </a:ext>
            </a:extLst>
          </p:cNvPr>
          <p:cNvSpPr txBox="1"/>
          <p:nvPr/>
        </p:nvSpPr>
        <p:spPr>
          <a:xfrm rot="16200000">
            <a:off x="3992534" y="3043854"/>
            <a:ext cx="1437734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75" dirty="0">
                <a:solidFill>
                  <a:schemeClr val="tx2">
                    <a:lumMod val="75000"/>
                  </a:schemeClr>
                </a:solidFill>
              </a:rPr>
              <a:t>Al filter cut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E68DC19-8B49-4F33-B94E-E118E44A779F}"/>
              </a:ext>
            </a:extLst>
          </p:cNvPr>
          <p:cNvSpPr txBox="1"/>
          <p:nvPr/>
        </p:nvSpPr>
        <p:spPr>
          <a:xfrm>
            <a:off x="4965756" y="3793217"/>
            <a:ext cx="1913018" cy="553998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500" dirty="0"/>
              <a:t>SHOT #5</a:t>
            </a:r>
          </a:p>
          <a:p>
            <a:pPr algn="just"/>
            <a:r>
              <a:rPr lang="en-GB" sz="1500" dirty="0"/>
              <a:t>E</a:t>
            </a:r>
            <a:r>
              <a:rPr lang="en-GB" sz="1500" baseline="-25000" dirty="0"/>
              <a:t>L</a:t>
            </a:r>
            <a:r>
              <a:rPr lang="en-GB" sz="1500" dirty="0"/>
              <a:t> on Target = 2.65 J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DA8B137-9EB9-4A84-82E5-B2FEE8998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84" y="2424485"/>
            <a:ext cx="2099313" cy="209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6D0BDF5-7E29-4B1B-81B4-7ADB903A8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729" y="2700896"/>
            <a:ext cx="965468" cy="190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A4B552C-A100-4EE8-BA5D-0EE3144EC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73" y="845324"/>
            <a:ext cx="2669973" cy="1354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ADBDF7DA-0A71-463F-97CD-3B4611926EDA}"/>
              </a:ext>
            </a:extLst>
          </p:cNvPr>
          <p:cNvSpPr/>
          <p:nvPr/>
        </p:nvSpPr>
        <p:spPr>
          <a:xfrm>
            <a:off x="6868960" y="810341"/>
            <a:ext cx="1120088" cy="986105"/>
          </a:xfrm>
          <a:prstGeom prst="rect">
            <a:avLst/>
          </a:prstGeom>
          <a:solidFill>
            <a:srgbClr val="F2D8D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45F82B1-8ECF-43A4-A6FC-25DB946A8650}"/>
              </a:ext>
            </a:extLst>
          </p:cNvPr>
          <p:cNvSpPr txBox="1"/>
          <p:nvPr/>
        </p:nvSpPr>
        <p:spPr>
          <a:xfrm>
            <a:off x="7098761" y="1095943"/>
            <a:ext cx="103979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75" dirty="0">
                <a:solidFill>
                  <a:schemeClr val="tx2">
                    <a:lumMod val="75000"/>
                  </a:schemeClr>
                </a:solidFill>
              </a:rPr>
              <a:t>Al filter cut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746A711D-596D-449C-A101-DE088DF5B38A}"/>
              </a:ext>
            </a:extLst>
          </p:cNvPr>
          <p:cNvCxnSpPr>
            <a:cxnSpLocks/>
          </p:cNvCxnSpPr>
          <p:nvPr/>
        </p:nvCxnSpPr>
        <p:spPr>
          <a:xfrm>
            <a:off x="6913741" y="845324"/>
            <a:ext cx="0" cy="10159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643D6AC-5B0B-4ACA-9E05-ABDB196ED3C6}"/>
              </a:ext>
            </a:extLst>
          </p:cNvPr>
          <p:cNvSpPr txBox="1"/>
          <p:nvPr/>
        </p:nvSpPr>
        <p:spPr>
          <a:xfrm>
            <a:off x="541564" y="3608551"/>
            <a:ext cx="3311981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013" dirty="0"/>
              <a:t>According to the performed SRIM simulations, (10±1.5) µm </a:t>
            </a:r>
            <a:r>
              <a:rPr lang="en-GB" sz="1013" b="1" dirty="0"/>
              <a:t>aluminium filter </a:t>
            </a:r>
            <a:r>
              <a:rPr lang="en-GB" sz="1013" dirty="0"/>
              <a:t>stops protons up to 750 keV and heavier ions.</a:t>
            </a:r>
          </a:p>
        </p:txBody>
      </p:sp>
    </p:spTree>
    <p:extLst>
      <p:ext uri="{BB962C8B-B14F-4D97-AF65-F5344CB8AC3E}">
        <p14:creationId xmlns:p14="http://schemas.microsoft.com/office/powerpoint/2010/main" val="1889786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365A0-F52F-4A33-8802-67D0E9A6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 up – CCE calibration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3C2844-9247-468C-85BB-3A94EE57C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96A443-EB88-44D8-B452-9107B4F80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9520EE-DF89-4CEA-9171-A6C44D57B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90" y="1018480"/>
            <a:ext cx="3804173" cy="33776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308B60-FB25-4D53-AE1B-3811DD550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" y="1543946"/>
            <a:ext cx="5044061" cy="205560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3CBAAB-03F6-4C4A-AD71-08C184B2723A}"/>
              </a:ext>
            </a:extLst>
          </p:cNvPr>
          <p:cNvSpPr txBox="1"/>
          <p:nvPr/>
        </p:nvSpPr>
        <p:spPr>
          <a:xfrm>
            <a:off x="732661" y="1169117"/>
            <a:ext cx="3783920" cy="248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 err="1"/>
              <a:t>Effect</a:t>
            </a:r>
            <a:r>
              <a:rPr lang="it-IT" sz="1013" dirty="0"/>
              <a:t> of a </a:t>
            </a:r>
            <a:r>
              <a:rPr lang="it-IT" sz="1013" dirty="0" err="1"/>
              <a:t>thickness-dependent</a:t>
            </a:r>
            <a:r>
              <a:rPr lang="it-IT" sz="1013" dirty="0"/>
              <a:t> </a:t>
            </a:r>
            <a:r>
              <a:rPr lang="it-IT" sz="1013" dirty="0" err="1"/>
              <a:t>electric</a:t>
            </a:r>
            <a:r>
              <a:rPr lang="it-IT" sz="1013" dirty="0"/>
              <a:t> field on CCE</a:t>
            </a:r>
            <a:endParaRPr lang="en-GB" sz="1013" dirty="0"/>
          </a:p>
        </p:txBody>
      </p:sp>
    </p:spTree>
    <p:extLst>
      <p:ext uri="{BB962C8B-B14F-4D97-AF65-F5344CB8AC3E}">
        <p14:creationId xmlns:p14="http://schemas.microsoft.com/office/powerpoint/2010/main" val="90534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365A0-F52F-4A33-8802-67D0E9A6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 up – IEC calibration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3C2844-9247-468C-85BB-3A94EE57C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37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96A443-EB88-44D8-B452-9107B4F80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EDE06F9-110E-4A7B-A060-9C102BB9C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32" y="1642059"/>
            <a:ext cx="3246120" cy="248602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3CBAAB-03F6-4C4A-AD71-08C184B2723A}"/>
              </a:ext>
            </a:extLst>
          </p:cNvPr>
          <p:cNvSpPr txBox="1"/>
          <p:nvPr/>
        </p:nvSpPr>
        <p:spPr>
          <a:xfrm>
            <a:off x="2597746" y="1365060"/>
            <a:ext cx="3783920" cy="248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13" dirty="0" err="1"/>
              <a:t>Effect</a:t>
            </a:r>
            <a:r>
              <a:rPr lang="it-IT" sz="1013" dirty="0"/>
              <a:t> of a </a:t>
            </a:r>
            <a:r>
              <a:rPr lang="it-IT" sz="1013" dirty="0" err="1"/>
              <a:t>thickness-dependent</a:t>
            </a:r>
            <a:r>
              <a:rPr lang="it-IT" sz="1013" dirty="0"/>
              <a:t> </a:t>
            </a:r>
            <a:r>
              <a:rPr lang="it-IT" sz="1013" dirty="0" err="1"/>
              <a:t>electric</a:t>
            </a:r>
            <a:r>
              <a:rPr lang="it-IT" sz="1013" dirty="0"/>
              <a:t> field on CCE</a:t>
            </a:r>
            <a:endParaRPr lang="en-GB" sz="1013" dirty="0"/>
          </a:p>
        </p:txBody>
      </p:sp>
    </p:spTree>
    <p:extLst>
      <p:ext uri="{BB962C8B-B14F-4D97-AF65-F5344CB8AC3E}">
        <p14:creationId xmlns:p14="http://schemas.microsoft.com/office/powerpoint/2010/main" val="3188480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365A0-F52F-4A33-8802-67D0E9A6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 up – </a:t>
            </a:r>
            <a:r>
              <a:rPr lang="it-IT" dirty="0" err="1"/>
              <a:t>Correction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(1)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3C2844-9247-468C-85BB-3A94EE57C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38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96A443-EB88-44D8-B452-9107B4F80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DE4C81-4B0E-4574-B075-4552195CD296}"/>
              </a:ext>
            </a:extLst>
          </p:cNvPr>
          <p:cNvSpPr/>
          <p:nvPr/>
        </p:nvSpPr>
        <p:spPr>
          <a:xfrm>
            <a:off x="1068775" y="4235116"/>
            <a:ext cx="71980" cy="6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72B173-5B8E-40FA-BEDC-953E616D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10" y="1125255"/>
            <a:ext cx="3261790" cy="31255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44106B-BB4E-4F03-A403-E9EA1C57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935250"/>
            <a:ext cx="4349750" cy="367611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05256D-713C-41A3-95B7-BA3071923439}"/>
              </a:ext>
            </a:extLst>
          </p:cNvPr>
          <p:cNvSpPr txBox="1"/>
          <p:nvPr/>
        </p:nvSpPr>
        <p:spPr>
          <a:xfrm>
            <a:off x="5089158" y="1339850"/>
            <a:ext cx="3064242" cy="507831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it-IT" sz="1100" dirty="0" err="1"/>
              <a:t>Without</a:t>
            </a:r>
            <a:r>
              <a:rPr lang="it-IT" sz="1100" dirty="0"/>
              <a:t> </a:t>
            </a:r>
            <a:r>
              <a:rPr lang="it-IT" sz="1100" dirty="0" err="1"/>
              <a:t>thickness</a:t>
            </a:r>
            <a:r>
              <a:rPr lang="it-IT" sz="1100" dirty="0"/>
              <a:t> </a:t>
            </a:r>
            <a:r>
              <a:rPr lang="it-IT" sz="1100" dirty="0" err="1"/>
              <a:t>limit</a:t>
            </a:r>
            <a:r>
              <a:rPr lang="it-IT" sz="1100" dirty="0"/>
              <a:t>:</a:t>
            </a:r>
          </a:p>
          <a:p>
            <a:pPr algn="just"/>
            <a:r>
              <a:rPr lang="it-IT" sz="1100" dirty="0"/>
              <a:t>The </a:t>
            </a:r>
            <a:r>
              <a:rPr lang="it-IT" sz="1100" dirty="0" err="1"/>
              <a:t>whole</a:t>
            </a:r>
            <a:r>
              <a:rPr lang="it-IT" sz="1100" dirty="0"/>
              <a:t> energy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deposited</a:t>
            </a:r>
            <a:r>
              <a:rPr lang="it-IT" sz="1100" dirty="0"/>
              <a:t> in the detector</a:t>
            </a:r>
          </a:p>
          <a:p>
            <a:pPr algn="just"/>
            <a:r>
              <a:rPr lang="it-IT" sz="1100" dirty="0" err="1"/>
              <a:t>This</a:t>
            </a:r>
            <a:r>
              <a:rPr lang="it-IT" sz="1100" dirty="0"/>
              <a:t> </a:t>
            </a:r>
            <a:r>
              <a:rPr lang="it-IT" sz="1100" dirty="0" err="1"/>
              <a:t>amount</a:t>
            </a:r>
            <a:r>
              <a:rPr lang="it-IT" sz="1100" dirty="0"/>
              <a:t> of </a:t>
            </a:r>
            <a:r>
              <a:rPr lang="it-IT" sz="1100" dirty="0" err="1"/>
              <a:t>charge</a:t>
            </a:r>
            <a:r>
              <a:rPr lang="it-IT" sz="1100" dirty="0"/>
              <a:t>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generated</a:t>
            </a:r>
            <a:endParaRPr lang="en-GB" sz="11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24337CA-559E-4625-8DB7-DF064BAC6BF8}"/>
              </a:ext>
            </a:extLst>
          </p:cNvPr>
          <p:cNvCxnSpPr>
            <a:cxnSpLocks/>
          </p:cNvCxnSpPr>
          <p:nvPr/>
        </p:nvCxnSpPr>
        <p:spPr>
          <a:xfrm>
            <a:off x="6127750" y="1847681"/>
            <a:ext cx="596900" cy="622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D8B717-7433-4B3E-8923-5322EF4019E1}"/>
              </a:ext>
            </a:extLst>
          </p:cNvPr>
          <p:cNvSpPr txBox="1"/>
          <p:nvPr/>
        </p:nvSpPr>
        <p:spPr>
          <a:xfrm>
            <a:off x="6397625" y="3235790"/>
            <a:ext cx="2691698" cy="507831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it-IT" sz="1100" dirty="0"/>
              <a:t>150 </a:t>
            </a:r>
            <a:r>
              <a:rPr lang="it-IT" sz="1100" dirty="0" err="1"/>
              <a:t>thick</a:t>
            </a:r>
            <a:r>
              <a:rPr lang="it-IT" sz="1100" dirty="0"/>
              <a:t> </a:t>
            </a:r>
            <a:r>
              <a:rPr lang="it-IT" sz="1100" dirty="0" err="1"/>
              <a:t>diamond</a:t>
            </a:r>
            <a:r>
              <a:rPr lang="it-IT" sz="1100" dirty="0"/>
              <a:t> </a:t>
            </a:r>
            <a:r>
              <a:rPr lang="it-IT" sz="1100" dirty="0" err="1"/>
              <a:t>layer</a:t>
            </a:r>
            <a:r>
              <a:rPr lang="it-IT" sz="1100" dirty="0"/>
              <a:t>:</a:t>
            </a:r>
          </a:p>
          <a:p>
            <a:pPr algn="just"/>
            <a:r>
              <a:rPr lang="it-IT" sz="1100" dirty="0" err="1"/>
              <a:t>Only</a:t>
            </a:r>
            <a:r>
              <a:rPr lang="it-IT" sz="1100" dirty="0"/>
              <a:t> a </a:t>
            </a:r>
            <a:r>
              <a:rPr lang="it-IT" sz="1100" dirty="0" err="1"/>
              <a:t>portion</a:t>
            </a:r>
            <a:r>
              <a:rPr lang="it-IT" sz="1100" dirty="0"/>
              <a:t> of the energy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deposited</a:t>
            </a:r>
            <a:endParaRPr lang="it-IT" sz="1100" dirty="0"/>
          </a:p>
          <a:p>
            <a:pPr algn="just"/>
            <a:r>
              <a:rPr lang="it-IT" sz="1100" dirty="0" err="1"/>
              <a:t>This</a:t>
            </a:r>
            <a:r>
              <a:rPr lang="it-IT" sz="1100" dirty="0"/>
              <a:t> </a:t>
            </a:r>
            <a:r>
              <a:rPr lang="it-IT" sz="1100" dirty="0" err="1"/>
              <a:t>amount</a:t>
            </a:r>
            <a:r>
              <a:rPr lang="it-IT" sz="1100" dirty="0"/>
              <a:t> of </a:t>
            </a:r>
            <a:r>
              <a:rPr lang="it-IT" sz="1100" dirty="0" err="1"/>
              <a:t>charge</a:t>
            </a:r>
            <a:r>
              <a:rPr lang="it-IT" sz="1100" dirty="0"/>
              <a:t>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generated</a:t>
            </a:r>
            <a:endParaRPr lang="en-GB" sz="11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E783A12-DD62-4D1D-98C7-9AFA102249F8}"/>
              </a:ext>
            </a:extLst>
          </p:cNvPr>
          <p:cNvCxnSpPr/>
          <p:nvPr/>
        </p:nvCxnSpPr>
        <p:spPr>
          <a:xfrm flipH="1">
            <a:off x="6070600" y="3543300"/>
            <a:ext cx="327025" cy="2003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62840051-6439-453E-9C1E-91534B0F9C84}"/>
              </a:ext>
            </a:extLst>
          </p:cNvPr>
          <p:cNvSpPr/>
          <p:nvPr/>
        </p:nvSpPr>
        <p:spPr>
          <a:xfrm>
            <a:off x="80964" y="1935168"/>
            <a:ext cx="146714" cy="1365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AC7766D-5F36-4598-AED2-C38A5B5889C0}"/>
              </a:ext>
            </a:extLst>
          </p:cNvPr>
          <p:cNvCxnSpPr/>
          <p:nvPr/>
        </p:nvCxnSpPr>
        <p:spPr>
          <a:xfrm>
            <a:off x="285752" y="2000257"/>
            <a:ext cx="4522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466C3E-F071-4B96-93A5-47EDA4B833AC}"/>
              </a:ext>
            </a:extLst>
          </p:cNvPr>
          <p:cNvSpPr txBox="1"/>
          <p:nvPr/>
        </p:nvSpPr>
        <p:spPr>
          <a:xfrm>
            <a:off x="39996" y="1658830"/>
            <a:ext cx="702436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/>
              <a:t>2 MeV</a:t>
            </a:r>
            <a:endParaRPr lang="en-GB" sz="1400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90751AC-42C0-4227-9D4B-6FB15A6645BE}"/>
              </a:ext>
            </a:extLst>
          </p:cNvPr>
          <p:cNvSpPr/>
          <p:nvPr/>
        </p:nvSpPr>
        <p:spPr>
          <a:xfrm>
            <a:off x="86650" y="2459938"/>
            <a:ext cx="146714" cy="136525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EFCFAC8-AECE-4671-B793-B26563606F44}"/>
              </a:ext>
            </a:extLst>
          </p:cNvPr>
          <p:cNvCxnSpPr/>
          <p:nvPr/>
        </p:nvCxnSpPr>
        <p:spPr>
          <a:xfrm>
            <a:off x="291438" y="2525027"/>
            <a:ext cx="452281" cy="0"/>
          </a:xfrm>
          <a:prstGeom prst="straightConnector1">
            <a:avLst/>
          </a:prstGeom>
          <a:ln>
            <a:solidFill>
              <a:srgbClr val="FFAE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49BB7AF-AC60-4DE0-B57A-3B815E089FEB}"/>
              </a:ext>
            </a:extLst>
          </p:cNvPr>
          <p:cNvSpPr txBox="1"/>
          <p:nvPr/>
        </p:nvSpPr>
        <p:spPr>
          <a:xfrm>
            <a:off x="45682" y="2183600"/>
            <a:ext cx="702436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/>
              <a:t>5 MeV</a:t>
            </a:r>
            <a:endParaRPr lang="en-GB" sz="1400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8F73FB49-1618-4E21-B7E6-B0863FD9C66A}"/>
              </a:ext>
            </a:extLst>
          </p:cNvPr>
          <p:cNvSpPr/>
          <p:nvPr/>
        </p:nvSpPr>
        <p:spPr>
          <a:xfrm>
            <a:off x="83168" y="2984307"/>
            <a:ext cx="146714" cy="13652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320F2E4-1A6B-4AEE-8F0B-2F2CC316D65A}"/>
              </a:ext>
            </a:extLst>
          </p:cNvPr>
          <p:cNvCxnSpPr/>
          <p:nvPr/>
        </p:nvCxnSpPr>
        <p:spPr>
          <a:xfrm>
            <a:off x="285751" y="3052570"/>
            <a:ext cx="452281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7F0092E-647D-4DB4-8408-93D0D2DF13EB}"/>
              </a:ext>
            </a:extLst>
          </p:cNvPr>
          <p:cNvSpPr txBox="1"/>
          <p:nvPr/>
        </p:nvSpPr>
        <p:spPr>
          <a:xfrm>
            <a:off x="45682" y="2711142"/>
            <a:ext cx="702436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dirty="0"/>
              <a:t>6 MeV</a:t>
            </a:r>
            <a:endParaRPr lang="en-GB" sz="140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EABD2DC3-046A-40CA-9C3D-49B3607BEBBB}"/>
              </a:ext>
            </a:extLst>
          </p:cNvPr>
          <p:cNvSpPr/>
          <p:nvPr/>
        </p:nvSpPr>
        <p:spPr>
          <a:xfrm>
            <a:off x="4043828" y="2926586"/>
            <a:ext cx="146714" cy="13652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1A5A842-A5F7-4F17-98BC-C15092B2CDB4}"/>
              </a:ext>
            </a:extLst>
          </p:cNvPr>
          <p:cNvCxnSpPr>
            <a:cxnSpLocks/>
          </p:cNvCxnSpPr>
          <p:nvPr/>
        </p:nvCxnSpPr>
        <p:spPr>
          <a:xfrm>
            <a:off x="4249243" y="2984307"/>
            <a:ext cx="183049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621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>
            <a:extLst>
              <a:ext uri="{FF2B5EF4-FFF2-40B4-BE49-F238E27FC236}">
                <a16:creationId xmlns:a16="http://schemas.microsoft.com/office/drawing/2014/main" id="{D9A3DCA9-1646-48C0-AF8E-998855DC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5" y="1512541"/>
            <a:ext cx="4434821" cy="31558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C365A0-F52F-4A33-8802-67D0E9A6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 up – </a:t>
            </a:r>
            <a:r>
              <a:rPr lang="it-IT" dirty="0" err="1"/>
              <a:t>Correction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(2)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3C2844-9247-468C-85BB-3A94EE57C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39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96A443-EB88-44D8-B452-9107B4F80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AA49F38-DC78-4BA3-8960-2AA43F131978}"/>
              </a:ext>
            </a:extLst>
          </p:cNvPr>
          <p:cNvSpPr/>
          <p:nvPr/>
        </p:nvSpPr>
        <p:spPr>
          <a:xfrm>
            <a:off x="1068775" y="4235116"/>
            <a:ext cx="71980" cy="6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5927501-ADD2-43A9-962E-3D6E8D611A1C}"/>
              </a:ext>
            </a:extLst>
          </p:cNvPr>
          <p:cNvSpPr txBox="1"/>
          <p:nvPr/>
        </p:nvSpPr>
        <p:spPr>
          <a:xfrm>
            <a:off x="367641" y="1181572"/>
            <a:ext cx="3064241" cy="16927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it-IT" sz="1100" dirty="0"/>
              <a:t>The </a:t>
            </a:r>
            <a:r>
              <a:rPr lang="it-IT" sz="1100" dirty="0" err="1"/>
              <a:t>whole</a:t>
            </a:r>
            <a:r>
              <a:rPr lang="it-IT" sz="1100" dirty="0"/>
              <a:t> energy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deposited</a:t>
            </a:r>
            <a:r>
              <a:rPr lang="it-IT" sz="1100" dirty="0"/>
              <a:t> in the detector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BEE80BE-C4C9-4615-A9E7-29C8E3C05C69}"/>
              </a:ext>
            </a:extLst>
          </p:cNvPr>
          <p:cNvSpPr txBox="1"/>
          <p:nvPr/>
        </p:nvSpPr>
        <p:spPr>
          <a:xfrm>
            <a:off x="3513348" y="1181572"/>
            <a:ext cx="3622060" cy="169277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it-IT" sz="1100" dirty="0" err="1"/>
              <a:t>Only</a:t>
            </a:r>
            <a:r>
              <a:rPr lang="it-IT" sz="1100" dirty="0"/>
              <a:t> a </a:t>
            </a:r>
            <a:r>
              <a:rPr lang="it-IT" sz="1100" dirty="0" err="1"/>
              <a:t>portion</a:t>
            </a:r>
            <a:r>
              <a:rPr lang="it-IT" sz="1100" dirty="0"/>
              <a:t> of the energy </a:t>
            </a:r>
            <a:r>
              <a:rPr lang="it-IT" sz="1100" dirty="0" err="1"/>
              <a:t>is</a:t>
            </a:r>
            <a:r>
              <a:rPr lang="it-IT" sz="1100" dirty="0"/>
              <a:t> </a:t>
            </a:r>
            <a:r>
              <a:rPr lang="it-IT" sz="1100" dirty="0" err="1"/>
              <a:t>deposited</a:t>
            </a:r>
            <a:r>
              <a:rPr lang="it-IT" sz="1100" dirty="0"/>
              <a:t> in the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E62A930-0E13-4293-88CF-F16287D5C059}"/>
                  </a:ext>
                </a:extLst>
              </p:cNvPr>
              <p:cNvSpPr txBox="1"/>
              <p:nvPr/>
            </p:nvSpPr>
            <p:spPr>
              <a:xfrm>
                <a:off x="4355238" y="2548579"/>
                <a:ext cx="5453062" cy="674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𝐶𝑜𝑟𝑟𝑒𝑐𝑡𝑖𝑜𝑛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𝐹𝑎𝑐𝑡𝑜𝑟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E62A930-0E13-4293-88CF-F16287D5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238" y="2548579"/>
                <a:ext cx="5453062" cy="674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ttangolo 31">
            <a:extLst>
              <a:ext uri="{FF2B5EF4-FFF2-40B4-BE49-F238E27FC236}">
                <a16:creationId xmlns:a16="http://schemas.microsoft.com/office/drawing/2014/main" id="{53642FA5-5662-4A4F-BC0E-B796C237B842}"/>
              </a:ext>
            </a:extLst>
          </p:cNvPr>
          <p:cNvSpPr/>
          <p:nvPr/>
        </p:nvSpPr>
        <p:spPr>
          <a:xfrm>
            <a:off x="1232892" y="1597171"/>
            <a:ext cx="688400" cy="2565254"/>
          </a:xfrm>
          <a:prstGeom prst="rect">
            <a:avLst/>
          </a:prstGeom>
          <a:solidFill>
            <a:srgbClr val="FFC000">
              <a:alpha val="2117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584CEEB-0AD2-4770-A144-5F3646A019AB}"/>
              </a:ext>
            </a:extLst>
          </p:cNvPr>
          <p:cNvSpPr/>
          <p:nvPr/>
        </p:nvSpPr>
        <p:spPr>
          <a:xfrm>
            <a:off x="1921292" y="1597171"/>
            <a:ext cx="3117434" cy="2565254"/>
          </a:xfrm>
          <a:prstGeom prst="rect">
            <a:avLst/>
          </a:prstGeom>
          <a:solidFill>
            <a:srgbClr val="66CCFF">
              <a:alpha val="20784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26617F5-B54D-460F-9800-88EC9D26DB71}"/>
              </a:ext>
            </a:extLst>
          </p:cNvPr>
          <p:cNvCxnSpPr>
            <a:cxnSpLocks/>
          </p:cNvCxnSpPr>
          <p:nvPr/>
        </p:nvCxnSpPr>
        <p:spPr>
          <a:xfrm>
            <a:off x="1575205" y="1350849"/>
            <a:ext cx="0" cy="528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AE4B798B-3912-4385-877C-71EF13552D39}"/>
              </a:ext>
            </a:extLst>
          </p:cNvPr>
          <p:cNvCxnSpPr>
            <a:cxnSpLocks/>
          </p:cNvCxnSpPr>
          <p:nvPr/>
        </p:nvCxnSpPr>
        <p:spPr>
          <a:xfrm>
            <a:off x="3513348" y="1358433"/>
            <a:ext cx="0" cy="656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73D437E4-A83A-465B-B852-BCA0BF45DD60}"/>
              </a:ext>
            </a:extLst>
          </p:cNvPr>
          <p:cNvSpPr/>
          <p:nvPr/>
        </p:nvSpPr>
        <p:spPr>
          <a:xfrm>
            <a:off x="6578600" y="2941888"/>
            <a:ext cx="1894114" cy="217237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9203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F9872-EC6E-4AE8-A5C4-429A0088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Laser-plasma </a:t>
            </a:r>
            <a:r>
              <a:rPr lang="it-IT" dirty="0" err="1"/>
              <a:t>acceleration</a:t>
            </a:r>
            <a:r>
              <a:rPr lang="it-IT" dirty="0"/>
              <a:t>: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introduction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EE150F-6770-47E0-95EB-9F998FB71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4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1796F9B-35BB-4DEF-980F-014682AAD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FBFFD1A-D924-4BFA-A6F0-789F61EB6A92}"/>
                  </a:ext>
                </a:extLst>
              </p:cNvPr>
              <p:cNvSpPr txBox="1"/>
              <p:nvPr/>
            </p:nvSpPr>
            <p:spPr>
              <a:xfrm>
                <a:off x="3859512" y="1411334"/>
                <a:ext cx="4873663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013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oncoming electrons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thus going to be confined under Coulombic forces to a </a:t>
                </a:r>
                <a:r>
                  <a:rPr 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heath 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field,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directed as the 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Target Normal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 extends for 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it-IT" sz="1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kumimoji="0" lang="it-IT" sz="1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reaches an intensity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of the order of TV/m.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08" marR="0" lvl="0" indent="-214308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FBFFD1A-D924-4BFA-A6F0-789F61EB6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512" y="1411334"/>
                <a:ext cx="4873663" cy="877163"/>
              </a:xfrm>
              <a:prstGeom prst="rect">
                <a:avLst/>
              </a:prstGeom>
              <a:blipFill>
                <a:blip r:embed="rId2"/>
                <a:stretch>
                  <a:fillRect t="-13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7425E8FF-1B68-4ED1-822A-406FBE36C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334" y="1066118"/>
            <a:ext cx="957263" cy="1600200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E7B3E2AE-F79A-4EC0-B6CD-047A0F4DF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2425" y="1327042"/>
            <a:ext cx="192881" cy="1450181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309E345-A26F-4676-A542-28E5B6076512}"/>
              </a:ext>
            </a:extLst>
          </p:cNvPr>
          <p:cNvGrpSpPr/>
          <p:nvPr/>
        </p:nvGrpSpPr>
        <p:grpSpPr>
          <a:xfrm>
            <a:off x="1317618" y="1335497"/>
            <a:ext cx="577475" cy="1314450"/>
            <a:chOff x="3137127" y="2198062"/>
            <a:chExt cx="769967" cy="1752600"/>
          </a:xfrm>
        </p:grpSpPr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EC2B27CC-AD57-4BFF-A2E1-778A27D67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64144" y="2198062"/>
              <a:ext cx="742950" cy="1752600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0E42400F-CAD5-46C9-8350-40C7CBC6B97D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27" y="351330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0293AC85-7478-4D2F-9F2C-F38240701C6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31518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4B34DAD5-9DDF-4EC6-A4DA-CDB95B9B56E0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83519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EAE19BAA-10DC-4F36-8CF4-0DE5EFF1A7F9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07093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64BE5FCD-476D-4F17-881B-FBC8936E2879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62212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C6D95B1-2051-45A9-9A4D-E5FD45EF6CF9}"/>
              </a:ext>
            </a:extLst>
          </p:cNvPr>
          <p:cNvGrpSpPr/>
          <p:nvPr/>
        </p:nvGrpSpPr>
        <p:grpSpPr>
          <a:xfrm>
            <a:off x="990653" y="1855086"/>
            <a:ext cx="530828" cy="250031"/>
            <a:chOff x="2677160" y="2857563"/>
            <a:chExt cx="707771" cy="333375"/>
          </a:xfrm>
        </p:grpSpPr>
        <p:pic>
          <p:nvPicPr>
            <p:cNvPr id="19" name="Elemento grafico 18">
              <a:extLst>
                <a:ext uri="{FF2B5EF4-FFF2-40B4-BE49-F238E27FC236}">
                  <a16:creationId xmlns:a16="http://schemas.microsoft.com/office/drawing/2014/main" id="{0BC4F8A8-8525-4BC0-B0D9-0FD0C2FF8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F2636676-7564-4D90-A010-71D2C9C96930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9C08370-1AE8-49AF-B197-52A5475036BD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F74E5D2C-62B4-4916-A1B7-803AC0522E77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1057D24-7FF2-4D68-BA92-FDC2572DB729}"/>
                  </a:ext>
                </a:extLst>
              </p:cNvPr>
              <p:cNvSpPr txBox="1"/>
              <p:nvPr/>
            </p:nvSpPr>
            <p:spPr>
              <a:xfrm>
                <a:off x="1446050" y="2572668"/>
                <a:ext cx="972863" cy="404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013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13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1013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≃1 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013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013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013" b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1057D24-7FF2-4D68-BA92-FDC2572DB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50" y="2572668"/>
                <a:ext cx="972863" cy="404085"/>
              </a:xfrm>
              <a:prstGeom prst="rect">
                <a:avLst/>
              </a:prstGeom>
              <a:blipFill>
                <a:blip r:embed="rId11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4F91349-2F4C-4075-ACBE-B31FF2247F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8209" y="1744718"/>
            <a:ext cx="555761" cy="571500"/>
          </a:xfrm>
          <a:prstGeom prst="rect">
            <a:avLst/>
          </a:prstGeom>
        </p:spPr>
      </p:pic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948F0867-3A70-42CE-AAE9-5BE0436D5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0047" y="1266825"/>
            <a:ext cx="1021556" cy="154305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7CB8952-1109-4984-94A8-818206113465}"/>
              </a:ext>
            </a:extLst>
          </p:cNvPr>
          <p:cNvSpPr txBox="1"/>
          <p:nvPr/>
        </p:nvSpPr>
        <p:spPr>
          <a:xfrm>
            <a:off x="3859512" y="799982"/>
            <a:ext cx="48736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The escaping electrons will give rise to an electrostatic potential derived by the charge-separation between themselves and the positively charged target.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549E9B3-3327-4B37-AF8E-C876FCC115F2}"/>
              </a:ext>
            </a:extLst>
          </p:cNvPr>
          <p:cNvSpPr txBox="1"/>
          <p:nvPr/>
        </p:nvSpPr>
        <p:spPr>
          <a:xfrm>
            <a:off x="3877399" y="2045793"/>
            <a:ext cx="487366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intensity of this electric field is high enough to ionize</a:t>
            </a:r>
            <a:r>
              <a:rPr kumimoji="0" lang="en-US" sz="1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atoms present at the rear surface of the target.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11517D0-8DE4-4989-BB7F-346EB44C2AE0}"/>
              </a:ext>
            </a:extLst>
          </p:cNvPr>
          <p:cNvSpPr txBox="1"/>
          <p:nvPr/>
        </p:nvSpPr>
        <p:spPr>
          <a:xfrm>
            <a:off x="928758" y="2017284"/>
            <a:ext cx="3488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300" dirty="0">
                <a:solidFill>
                  <a:srgbClr val="0602ED"/>
                </a:solidFill>
              </a:rPr>
              <a:t>+</a:t>
            </a:r>
            <a:endParaRPr lang="en-GB" sz="3300" dirty="0">
              <a:solidFill>
                <a:srgbClr val="0602ED"/>
              </a:solidFill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91AF931-97CB-4555-868E-E7D0F2C2B2CB}"/>
              </a:ext>
            </a:extLst>
          </p:cNvPr>
          <p:cNvGrpSpPr/>
          <p:nvPr/>
        </p:nvGrpSpPr>
        <p:grpSpPr>
          <a:xfrm>
            <a:off x="1939750" y="1908910"/>
            <a:ext cx="530828" cy="250031"/>
            <a:chOff x="2677160" y="2857563"/>
            <a:chExt cx="707771" cy="333375"/>
          </a:xfrm>
        </p:grpSpPr>
        <p:pic>
          <p:nvPicPr>
            <p:cNvPr id="30" name="Elemento grafico 29">
              <a:extLst>
                <a:ext uri="{FF2B5EF4-FFF2-40B4-BE49-F238E27FC236}">
                  <a16:creationId xmlns:a16="http://schemas.microsoft.com/office/drawing/2014/main" id="{DA67F94B-BD61-4914-A9DD-C961D6E2A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5DB58573-950E-4DB8-ACB7-361926A3C3B8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D39E52F2-79F9-4256-A65C-798ED881BD25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51CAB43E-245F-470D-84DC-C0560B359A15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E6DC594-A426-47EA-9A2B-F153A7AE9A68}"/>
              </a:ext>
            </a:extLst>
          </p:cNvPr>
          <p:cNvSpPr txBox="1"/>
          <p:nvPr/>
        </p:nvSpPr>
        <p:spPr>
          <a:xfrm>
            <a:off x="3877399" y="2482215"/>
            <a:ext cx="48736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685800">
              <a:defRPr/>
            </a:pPr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1013" dirty="0">
                <a:solidFill>
                  <a:prstClr val="black"/>
                </a:solidFill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ions, which are subjected to an intense electric field, will be then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order of MeV energies.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Protons, having the highest charge to mass ratio, are in the most favorable condition for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74F9B3C-C954-46EE-960D-B57D248E3D67}"/>
              </a:ext>
            </a:extLst>
          </p:cNvPr>
          <p:cNvGrpSpPr/>
          <p:nvPr/>
        </p:nvGrpSpPr>
        <p:grpSpPr>
          <a:xfrm>
            <a:off x="1343699" y="1038390"/>
            <a:ext cx="2303886" cy="1793081"/>
            <a:chOff x="3153692" y="1736250"/>
            <a:chExt cx="3071848" cy="2390775"/>
          </a:xfrm>
        </p:grpSpPr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D0430210-0093-4052-87D5-E1C3BC2E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153692" y="1736250"/>
              <a:ext cx="3048000" cy="2390775"/>
            </a:xfrm>
            <a:prstGeom prst="rect">
              <a:avLst/>
            </a:prstGeom>
          </p:spPr>
        </p:pic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EBD4052E-60EA-41FB-99C9-4F6A5A1BAAE6}"/>
                </a:ext>
              </a:extLst>
            </p:cNvPr>
            <p:cNvCxnSpPr>
              <a:cxnSpLocks/>
            </p:cNvCxnSpPr>
            <p:nvPr/>
          </p:nvCxnSpPr>
          <p:spPr>
            <a:xfrm>
              <a:off x="5294574" y="3200213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B467B327-A9EB-4B52-B1C5-02C635B11E5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94" y="3063312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0AEA7324-DCEA-49B9-869D-D8738702A56F}"/>
                </a:ext>
              </a:extLst>
            </p:cNvPr>
            <p:cNvCxnSpPr>
              <a:cxnSpLocks/>
            </p:cNvCxnSpPr>
            <p:nvPr/>
          </p:nvCxnSpPr>
          <p:spPr>
            <a:xfrm>
              <a:off x="5366510" y="2887056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45CE9DCB-C903-4B82-8D6D-0533DAD30D3F}"/>
                  </a:ext>
                </a:extLst>
              </p:cNvPr>
              <p:cNvSpPr/>
              <p:nvPr/>
            </p:nvSpPr>
            <p:spPr>
              <a:xfrm>
                <a:off x="3243034" y="3245282"/>
                <a:ext cx="35947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Proton energy up to a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few tens of MeV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Short proton bunch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duration at the source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(fs-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ps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Charge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of a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few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nC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Conical beam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of tens of degrees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it-IT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20°)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The spectrum can be approximated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/>
                  </a:rPr>
                  <a:t>with a Maxwellian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Highest energy </a:t>
                </a:r>
                <a:r>
                  <a:rPr kumimoji="0" lang="en-US" sz="1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→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lower</a:t>
                </a:r>
                <a:r>
                  <a:rPr kumimoji="0" lang="en-US" sz="1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flux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45CE9DCB-C903-4B82-8D6D-0533DAD30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034" y="3245282"/>
                <a:ext cx="3594791" cy="1200329"/>
              </a:xfrm>
              <a:prstGeom prst="rect">
                <a:avLst/>
              </a:prstGeom>
              <a:blipFill>
                <a:blip r:embed="rId18"/>
                <a:stretch>
                  <a:fillRect l="-169" b="-3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o 41">
            <a:extLst>
              <a:ext uri="{FF2B5EF4-FFF2-40B4-BE49-F238E27FC236}">
                <a16:creationId xmlns:a16="http://schemas.microsoft.com/office/drawing/2014/main" id="{405E9689-F0C7-464D-B9F0-B2EE55D10B2E}"/>
              </a:ext>
            </a:extLst>
          </p:cNvPr>
          <p:cNvGrpSpPr/>
          <p:nvPr/>
        </p:nvGrpSpPr>
        <p:grpSpPr>
          <a:xfrm>
            <a:off x="66675" y="2819137"/>
            <a:ext cx="1508922" cy="1793081"/>
            <a:chOff x="4070223" y="1736250"/>
            <a:chExt cx="2155317" cy="2390775"/>
          </a:xfrm>
        </p:grpSpPr>
        <p:pic>
          <p:nvPicPr>
            <p:cNvPr id="43" name="Elemento grafico 42">
              <a:extLst>
                <a:ext uri="{FF2B5EF4-FFF2-40B4-BE49-F238E27FC236}">
                  <a16:creationId xmlns:a16="http://schemas.microsoft.com/office/drawing/2014/main" id="{CF3B7D24-5483-4AFE-8E17-2C42C4120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30070"/>
            <a:stretch/>
          </p:blipFill>
          <p:spPr>
            <a:xfrm>
              <a:off x="4070223" y="1736250"/>
              <a:ext cx="2131468" cy="2390775"/>
            </a:xfrm>
            <a:prstGeom prst="rect">
              <a:avLst/>
            </a:prstGeom>
          </p:spPr>
        </p:pic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32304F6F-EEE1-425E-A102-E6B762A81A09}"/>
                </a:ext>
              </a:extLst>
            </p:cNvPr>
            <p:cNvCxnSpPr>
              <a:cxnSpLocks/>
            </p:cNvCxnSpPr>
            <p:nvPr/>
          </p:nvCxnSpPr>
          <p:spPr>
            <a:xfrm>
              <a:off x="5294574" y="3200213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04640C9C-6DAE-4D02-A2FD-5917F3629E4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94" y="3063312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55582A1E-7F45-46DD-9AFC-A470ADC1473A}"/>
                </a:ext>
              </a:extLst>
            </p:cNvPr>
            <p:cNvCxnSpPr>
              <a:cxnSpLocks/>
            </p:cNvCxnSpPr>
            <p:nvPr/>
          </p:nvCxnSpPr>
          <p:spPr>
            <a:xfrm>
              <a:off x="5366510" y="2887056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Elemento grafico 3" descr="Microscopio contorno">
            <a:extLst>
              <a:ext uri="{FF2B5EF4-FFF2-40B4-BE49-F238E27FC236}">
                <a16:creationId xmlns:a16="http://schemas.microsoft.com/office/drawing/2014/main" id="{A71B8840-45C7-4EA6-A1F9-CF9BB5AEEE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03041" y="3435871"/>
            <a:ext cx="914400" cy="9144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2D75869-FDAC-4459-B4D6-D056D9DEC23F}"/>
              </a:ext>
            </a:extLst>
          </p:cNvPr>
          <p:cNvSpPr txBox="1"/>
          <p:nvPr/>
        </p:nvSpPr>
        <p:spPr>
          <a:xfrm>
            <a:off x="7539275" y="3708405"/>
            <a:ext cx="1538050" cy="369332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need</a:t>
            </a:r>
            <a:r>
              <a:rPr lang="it-IT" sz="1200" dirty="0"/>
              <a:t> a </a:t>
            </a:r>
            <a:r>
              <a:rPr lang="it-IT" sz="1200" dirty="0" err="1"/>
              <a:t>suitable</a:t>
            </a:r>
            <a:r>
              <a:rPr lang="it-IT" sz="1200" dirty="0"/>
              <a:t> </a:t>
            </a:r>
          </a:p>
          <a:p>
            <a:r>
              <a:rPr lang="it-IT" sz="1200" dirty="0" err="1"/>
              <a:t>diagnostic</a:t>
            </a:r>
            <a:r>
              <a:rPr lang="it-IT" sz="1200" dirty="0"/>
              <a:t> system!</a:t>
            </a:r>
            <a:endParaRPr lang="en-GB" sz="1200" dirty="0"/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664F8C68-073E-4479-8646-1194B055A784}"/>
              </a:ext>
            </a:extLst>
          </p:cNvPr>
          <p:cNvSpPr/>
          <p:nvPr/>
        </p:nvSpPr>
        <p:spPr>
          <a:xfrm>
            <a:off x="6908800" y="3386083"/>
            <a:ext cx="2075543" cy="1057365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3D0CF7E3-5F7D-4482-90E0-E4E8682892A7}"/>
              </a:ext>
            </a:extLst>
          </p:cNvPr>
          <p:cNvSpPr/>
          <p:nvPr/>
        </p:nvSpPr>
        <p:spPr>
          <a:xfrm>
            <a:off x="3249555" y="4572415"/>
            <a:ext cx="5970433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Macchi et al., Rev.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(2013) 751,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Daido et al., Reports Prog. Phys. 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056401 and references there in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DEF5F16E-EFD1-4190-8553-5B0E203FDB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0007" y="3031175"/>
            <a:ext cx="2509459" cy="1723889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1D43EFF-3066-408D-A37F-558A6364528C}"/>
              </a:ext>
            </a:extLst>
          </p:cNvPr>
          <p:cNvSpPr txBox="1"/>
          <p:nvPr/>
        </p:nvSpPr>
        <p:spPr>
          <a:xfrm>
            <a:off x="1122209" y="4184225"/>
            <a:ext cx="1334020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P. </a:t>
            </a:r>
            <a:r>
              <a:rPr lang="it-IT" sz="800" dirty="0" err="1"/>
              <a:t>Puyuelo</a:t>
            </a:r>
            <a:r>
              <a:rPr lang="it-IT" sz="800" dirty="0"/>
              <a:t>-Valdes et al.</a:t>
            </a:r>
          </a:p>
          <a:p>
            <a:r>
              <a:rPr lang="it-IT" sz="800" dirty="0"/>
              <a:t>Sci. Rep. 11:9998 (2021)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02479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7" grpId="0"/>
      <p:bldP spid="34" grpId="0"/>
      <p:bldP spid="41" grpId="0"/>
      <p:bldP spid="50" grpId="0"/>
      <p:bldP spid="51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78924-8C9B-41DE-B491-5E5D1778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Diagnostic</a:t>
            </a:r>
            <a:r>
              <a:rPr lang="it-IT" dirty="0"/>
              <a:t> system </a:t>
            </a:r>
            <a:r>
              <a:rPr lang="it-IT" dirty="0" err="1"/>
              <a:t>requirements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1BFF57-7149-46F4-8239-A8C7E3CC9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5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1082FEB-BD32-4B69-9199-B8A1B6F3F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0B0DD5-9538-4001-A397-90755EBDAF93}"/>
              </a:ext>
            </a:extLst>
          </p:cNvPr>
          <p:cNvSpPr txBox="1"/>
          <p:nvPr/>
        </p:nvSpPr>
        <p:spPr>
          <a:xfrm>
            <a:off x="480428" y="1002840"/>
            <a:ext cx="3745644" cy="244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The ideal diagnostic system should have: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 sensitivity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 energy resolution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and should allow to retrieve: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Spectrum of accelerated 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Angular distribution of accelerated ions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but it also has to provide: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Electro Magnetic Pulses (EMPs) robustness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Real-time detection and characterization of ions</a:t>
            </a:r>
          </a:p>
          <a:p>
            <a:endParaRPr lang="en-US" sz="1013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88026E-308B-4DC8-ADA9-DB4EEEF324BC}"/>
              </a:ext>
            </a:extLst>
          </p:cNvPr>
          <p:cNvSpPr txBox="1"/>
          <p:nvPr/>
        </p:nvSpPr>
        <p:spPr>
          <a:xfrm>
            <a:off x="4841088" y="2040632"/>
            <a:ext cx="3745644" cy="204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Layered Imaging systems (RCF, Imaging plates…)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Solid state nuclear track detectors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Thomson spectrometers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Electrostatic-magnetostatic spectrometers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Time Of Flight technique</a:t>
            </a:r>
          </a:p>
          <a:p>
            <a:endParaRPr lang="en-US" sz="1013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4C0F364-2136-45C7-8129-E35FA37CF78C}"/>
              </a:ext>
            </a:extLst>
          </p:cNvPr>
          <p:cNvSpPr/>
          <p:nvPr/>
        </p:nvSpPr>
        <p:spPr>
          <a:xfrm>
            <a:off x="4841088" y="1224039"/>
            <a:ext cx="3745644" cy="3143163"/>
          </a:xfrm>
          <a:custGeom>
            <a:avLst/>
            <a:gdLst>
              <a:gd name="connsiteX0" fmla="*/ 0 w 3745644"/>
              <a:gd name="connsiteY0" fmla="*/ 1571582 h 3143163"/>
              <a:gd name="connsiteX1" fmla="*/ 1872822 w 3745644"/>
              <a:gd name="connsiteY1" fmla="*/ 0 h 3143163"/>
              <a:gd name="connsiteX2" fmla="*/ 3745644 w 3745644"/>
              <a:gd name="connsiteY2" fmla="*/ 1571582 h 3143163"/>
              <a:gd name="connsiteX3" fmla="*/ 1872822 w 3745644"/>
              <a:gd name="connsiteY3" fmla="*/ 3143164 h 3143163"/>
              <a:gd name="connsiteX4" fmla="*/ 0 w 3745644"/>
              <a:gd name="connsiteY4" fmla="*/ 1571582 h 31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5644" h="3143163" extrusionOk="0">
                <a:moveTo>
                  <a:pt x="0" y="1571582"/>
                </a:moveTo>
                <a:cubicBezTo>
                  <a:pt x="-43634" y="581641"/>
                  <a:pt x="826436" y="-146290"/>
                  <a:pt x="1872822" y="0"/>
                </a:cubicBezTo>
                <a:cubicBezTo>
                  <a:pt x="2778676" y="-31118"/>
                  <a:pt x="3680216" y="715945"/>
                  <a:pt x="3745644" y="1571582"/>
                </a:cubicBezTo>
                <a:cubicBezTo>
                  <a:pt x="3803781" y="2562532"/>
                  <a:pt x="3009900" y="3100483"/>
                  <a:pt x="1872822" y="3143164"/>
                </a:cubicBezTo>
                <a:cubicBezTo>
                  <a:pt x="904470" y="3146286"/>
                  <a:pt x="7493" y="2525150"/>
                  <a:pt x="0" y="1571582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78924-8C9B-41DE-B491-5E5D1778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Diagnostic</a:t>
            </a:r>
            <a:r>
              <a:rPr lang="it-IT" dirty="0"/>
              <a:t> system </a:t>
            </a:r>
            <a:r>
              <a:rPr lang="it-IT" dirty="0" err="1"/>
              <a:t>requirements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1BFF57-7149-46F4-8239-A8C7E3CC9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1082FEB-BD32-4B69-9199-B8A1B6F3F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M. Salvadori					EAAC 2021					         Frascati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0B0DD5-9538-4001-A397-90755EBDAF93}"/>
              </a:ext>
            </a:extLst>
          </p:cNvPr>
          <p:cNvSpPr txBox="1"/>
          <p:nvPr/>
        </p:nvSpPr>
        <p:spPr>
          <a:xfrm>
            <a:off x="480428" y="1002840"/>
            <a:ext cx="3745644" cy="244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The ideal diagnostic system should have: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 sensitivity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 energy resolution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and should allow to retrieve: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Spectrum of accelerated 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Angular distribution of accelerated ions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but it also has to provide: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Electro Magnetic Pulses (EMPs) robustness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Real-time detection and characterization of ions</a:t>
            </a:r>
          </a:p>
          <a:p>
            <a:endParaRPr lang="en-US" sz="1013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88026E-308B-4DC8-ADA9-DB4EEEF324BC}"/>
              </a:ext>
            </a:extLst>
          </p:cNvPr>
          <p:cNvSpPr txBox="1"/>
          <p:nvPr/>
        </p:nvSpPr>
        <p:spPr>
          <a:xfrm>
            <a:off x="4841088" y="2040632"/>
            <a:ext cx="3745644" cy="204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Layered Imaging systems (RCF, Imaging plates…)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Solid state nuclear track detectors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Thomson spectrometers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Electrostatic-magnetostatic spectrometers</a:t>
            </a:r>
          </a:p>
          <a:p>
            <a:pPr algn="ctr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dirty="0">
                <a:highlight>
                  <a:srgbClr val="CAE9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Time Of Flight technique</a:t>
            </a:r>
          </a:p>
          <a:p>
            <a:endParaRPr lang="en-US" sz="1013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4C0F364-2136-45C7-8129-E35FA37CF78C}"/>
              </a:ext>
            </a:extLst>
          </p:cNvPr>
          <p:cNvSpPr/>
          <p:nvPr/>
        </p:nvSpPr>
        <p:spPr>
          <a:xfrm>
            <a:off x="4841088" y="1224039"/>
            <a:ext cx="3745644" cy="3143163"/>
          </a:xfrm>
          <a:custGeom>
            <a:avLst/>
            <a:gdLst>
              <a:gd name="connsiteX0" fmla="*/ 0 w 3745644"/>
              <a:gd name="connsiteY0" fmla="*/ 1571582 h 3143163"/>
              <a:gd name="connsiteX1" fmla="*/ 1872822 w 3745644"/>
              <a:gd name="connsiteY1" fmla="*/ 0 h 3143163"/>
              <a:gd name="connsiteX2" fmla="*/ 3745644 w 3745644"/>
              <a:gd name="connsiteY2" fmla="*/ 1571582 h 3143163"/>
              <a:gd name="connsiteX3" fmla="*/ 1872822 w 3745644"/>
              <a:gd name="connsiteY3" fmla="*/ 3143164 h 3143163"/>
              <a:gd name="connsiteX4" fmla="*/ 0 w 3745644"/>
              <a:gd name="connsiteY4" fmla="*/ 1571582 h 31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5644" h="3143163" extrusionOk="0">
                <a:moveTo>
                  <a:pt x="0" y="1571582"/>
                </a:moveTo>
                <a:cubicBezTo>
                  <a:pt x="-43634" y="581641"/>
                  <a:pt x="826436" y="-146290"/>
                  <a:pt x="1872822" y="0"/>
                </a:cubicBezTo>
                <a:cubicBezTo>
                  <a:pt x="2778676" y="-31118"/>
                  <a:pt x="3680216" y="715945"/>
                  <a:pt x="3745644" y="1571582"/>
                </a:cubicBezTo>
                <a:cubicBezTo>
                  <a:pt x="3803781" y="2562532"/>
                  <a:pt x="3009900" y="3100483"/>
                  <a:pt x="1872822" y="3143164"/>
                </a:cubicBezTo>
                <a:cubicBezTo>
                  <a:pt x="904470" y="3146286"/>
                  <a:pt x="7493" y="2525150"/>
                  <a:pt x="0" y="1571582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1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7DAECB-5860-4A8D-9534-C2DE8064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Basics of Time-Of-Flight (TOF)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43C48-636B-4C08-AEFA-3F99116D8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7</a:t>
            </a:fld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E48163C6-A9E5-4062-A2C0-C6815C183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204" y="1371310"/>
            <a:ext cx="2371725" cy="2428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6FC1189-6EEC-4F4C-96E8-0BD8187C0C55}"/>
              </a:ext>
            </a:extLst>
          </p:cNvPr>
          <p:cNvSpPr txBox="1"/>
          <p:nvPr/>
        </p:nvSpPr>
        <p:spPr>
          <a:xfrm>
            <a:off x="3996253" y="2422408"/>
            <a:ext cx="554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D17DBF-CC72-4215-8B4A-2EA20F8ECAD5}"/>
              </a:ext>
            </a:extLst>
          </p:cNvPr>
          <p:cNvSpPr txBox="1"/>
          <p:nvPr/>
        </p:nvSpPr>
        <p:spPr>
          <a:xfrm>
            <a:off x="534953" y="1921983"/>
            <a:ext cx="6822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Ion, v</a:t>
            </a:r>
            <a:r>
              <a:rPr kumimoji="0" lang="en-GB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66CACD4-1261-4A41-80EE-8F1BC3F6913B}"/>
              </a:ext>
            </a:extLst>
          </p:cNvPr>
          <p:cNvSpPr txBox="1"/>
          <p:nvPr/>
        </p:nvSpPr>
        <p:spPr>
          <a:xfrm>
            <a:off x="238418" y="2117000"/>
            <a:ext cx="10381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Ion, v</a:t>
            </a:r>
            <a:r>
              <a:rPr kumimoji="0" lang="en-GB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GB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CD6B48C-BFED-4101-966B-035AA34A1CF0}"/>
              </a:ext>
            </a:extLst>
          </p:cNvPr>
          <p:cNvSpPr txBox="1"/>
          <p:nvPr/>
        </p:nvSpPr>
        <p:spPr>
          <a:xfrm>
            <a:off x="193589" y="1760780"/>
            <a:ext cx="9679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Photons, c</a:t>
            </a:r>
            <a:endParaRPr kumimoji="0" lang="en-GB" sz="1350" b="0" i="0" u="none" strike="noStrike" kern="1200" cap="none" spc="0" normalizeH="0" baseline="-2500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D319E64-C069-4EC6-BA97-5F405AFB5A59}"/>
              </a:ext>
            </a:extLst>
          </p:cNvPr>
          <p:cNvSpPr txBox="1"/>
          <p:nvPr/>
        </p:nvSpPr>
        <p:spPr>
          <a:xfrm>
            <a:off x="413414" y="873298"/>
            <a:ext cx="402701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/>
              <a:t>TOF technique </a:t>
            </a:r>
            <a:r>
              <a:rPr lang="en-US" sz="1200" dirty="0"/>
              <a:t>relies</a:t>
            </a:r>
            <a:r>
              <a:rPr lang="it-IT" sz="1200" dirty="0"/>
              <a:t> on the </a:t>
            </a:r>
            <a:r>
              <a:rPr lang="en-US" sz="1200" dirty="0"/>
              <a:t>measurement</a:t>
            </a:r>
            <a:r>
              <a:rPr lang="it-IT" sz="1200" dirty="0"/>
              <a:t> of the </a:t>
            </a:r>
            <a:r>
              <a:rPr lang="en-US" sz="1200" dirty="0"/>
              <a:t>time needed by a particle to travel for a known distance</a:t>
            </a:r>
          </a:p>
        </p:txBody>
      </p:sp>
      <p:sp>
        <p:nvSpPr>
          <p:cNvPr id="40" name="Segnaposto piè di pagina 6">
            <a:extLst>
              <a:ext uri="{FF2B5EF4-FFF2-40B4-BE49-F238E27FC236}">
                <a16:creationId xmlns:a16="http://schemas.microsoft.com/office/drawing/2014/main" id="{97612ECD-8516-4632-BC22-4B870577F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38A5932-DA00-436A-949F-570D6614E8D5}"/>
                  </a:ext>
                </a:extLst>
              </p:cNvPr>
              <p:cNvSpPr txBox="1"/>
              <p:nvPr/>
            </p:nvSpPr>
            <p:spPr>
              <a:xfrm>
                <a:off x="4959175" y="846168"/>
                <a:ext cx="3661907" cy="1332416"/>
              </a:xfrm>
              <a:prstGeom prst="rect">
                <a:avLst/>
              </a:prstGeom>
              <a:noFill/>
              <a:ln cmpd="sng"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312161"/>
                          <a:gd name="connsiteY0" fmla="*/ 0 h 1200329"/>
                          <a:gd name="connsiteX1" fmla="*/ 3312161 w 3312161"/>
                          <a:gd name="connsiteY1" fmla="*/ 0 h 1200329"/>
                          <a:gd name="connsiteX2" fmla="*/ 3312161 w 3312161"/>
                          <a:gd name="connsiteY2" fmla="*/ 1200329 h 1200329"/>
                          <a:gd name="connsiteX3" fmla="*/ 0 w 3312161"/>
                          <a:gd name="connsiteY3" fmla="*/ 1200329 h 1200329"/>
                          <a:gd name="connsiteX4" fmla="*/ 0 w 3312161"/>
                          <a:gd name="connsiteY4" fmla="*/ 0 h 12003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12161" h="1200329" extrusionOk="0">
                            <a:moveTo>
                              <a:pt x="0" y="0"/>
                            </a:moveTo>
                            <a:cubicBezTo>
                              <a:pt x="1574929" y="118645"/>
                              <a:pt x="1975481" y="116012"/>
                              <a:pt x="3312161" y="0"/>
                            </a:cubicBezTo>
                            <a:cubicBezTo>
                              <a:pt x="3281047" y="337080"/>
                              <a:pt x="3351651" y="899796"/>
                              <a:pt x="3312161" y="1200329"/>
                            </a:cubicBezTo>
                            <a:cubicBezTo>
                              <a:pt x="2158240" y="1334929"/>
                              <a:pt x="1000814" y="1043133"/>
                              <a:pt x="0" y="1200329"/>
                            </a:cubicBezTo>
                            <a:cubicBezTo>
                              <a:pt x="-5118" y="993769"/>
                              <a:pt x="-42443" y="12989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The temporal </a:t>
                </a:r>
                <a:r>
                  <a:rPr lang="en-GB" sz="1400" dirty="0">
                    <a:solidFill>
                      <a:prstClr val="black"/>
                    </a:solidFill>
                  </a:rPr>
                  <a:t>position </a:t>
                </a:r>
                <a:r>
                  <a:rPr lang="en-GB" sz="1400" b="1" dirty="0">
                    <a:solidFill>
                      <a:srgbClr val="FFC000"/>
                    </a:solidFill>
                  </a:rPr>
                  <a:t>T</a:t>
                </a:r>
                <a:r>
                  <a:rPr lang="en-GB" sz="1400" b="1" baseline="-25000" dirty="0">
                    <a:solidFill>
                      <a:srgbClr val="FFC000"/>
                    </a:solidFill>
                  </a:rPr>
                  <a:t>0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of the photopeak provides a reliable signature of the laser-matter interaction instant </a:t>
                </a:r>
                <a:r>
                  <a:rPr kumimoji="0" lang="en-GB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𝑏𝑎𝑛𝑔</m:t>
                          </m:r>
                        </m:sub>
                      </m:sSub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38A5932-DA00-436A-949F-570D6614E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75" y="846168"/>
                <a:ext cx="3661907" cy="1332416"/>
              </a:xfrm>
              <a:prstGeom prst="rect">
                <a:avLst/>
              </a:prstGeom>
              <a:blipFill>
                <a:blip r:embed="rId4"/>
                <a:stretch>
                  <a:fillRect l="-500" t="-917" r="-667"/>
                </a:stretch>
              </a:blipFill>
              <a:ln cmpd="sng"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312161"/>
                          <a:gd name="connsiteY0" fmla="*/ 0 h 1200329"/>
                          <a:gd name="connsiteX1" fmla="*/ 3312161 w 3312161"/>
                          <a:gd name="connsiteY1" fmla="*/ 0 h 1200329"/>
                          <a:gd name="connsiteX2" fmla="*/ 3312161 w 3312161"/>
                          <a:gd name="connsiteY2" fmla="*/ 1200329 h 1200329"/>
                          <a:gd name="connsiteX3" fmla="*/ 0 w 3312161"/>
                          <a:gd name="connsiteY3" fmla="*/ 1200329 h 1200329"/>
                          <a:gd name="connsiteX4" fmla="*/ 0 w 3312161"/>
                          <a:gd name="connsiteY4" fmla="*/ 0 h 12003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12161" h="1200329" extrusionOk="0">
                            <a:moveTo>
                              <a:pt x="0" y="0"/>
                            </a:moveTo>
                            <a:cubicBezTo>
                              <a:pt x="1574929" y="118645"/>
                              <a:pt x="1975481" y="116012"/>
                              <a:pt x="3312161" y="0"/>
                            </a:cubicBezTo>
                            <a:cubicBezTo>
                              <a:pt x="3281047" y="337080"/>
                              <a:pt x="3351651" y="899796"/>
                              <a:pt x="3312161" y="1200329"/>
                            </a:cubicBezTo>
                            <a:cubicBezTo>
                              <a:pt x="2158240" y="1334929"/>
                              <a:pt x="1000814" y="1043133"/>
                              <a:pt x="0" y="1200329"/>
                            </a:cubicBezTo>
                            <a:cubicBezTo>
                              <a:pt x="-5118" y="993769"/>
                              <a:pt x="-42443" y="12989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01EA68E9-718E-49BC-8B56-4F1ACCE4BC4B}"/>
                  </a:ext>
                </a:extLst>
              </p:cNvPr>
              <p:cNvSpPr txBox="1"/>
              <p:nvPr/>
            </p:nvSpPr>
            <p:spPr>
              <a:xfrm>
                <a:off x="4981107" y="2223599"/>
                <a:ext cx="3661907" cy="1125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 energies are computed evaluating the delay between the signal detection time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it-IT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𝑏𝑎𝑛𝑔</m:t>
                        </m:r>
                      </m:sub>
                    </m:sSub>
                  </m:oMath>
                </a14:m>
                <a:endParaRPr kumimoji="0" lang="en-GB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01EA68E9-718E-49BC-8B56-4F1ACCE4B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107" y="2223599"/>
                <a:ext cx="3661907" cy="1125501"/>
              </a:xfrm>
              <a:prstGeom prst="rect">
                <a:avLst/>
              </a:prstGeom>
              <a:blipFill>
                <a:blip r:embed="rId5"/>
                <a:stretch>
                  <a:fillRect l="-499" t="-1087" r="-4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6C335323-C412-4B89-A658-ED1F86586B4C}"/>
              </a:ext>
            </a:extLst>
          </p:cNvPr>
          <p:cNvGrpSpPr/>
          <p:nvPr/>
        </p:nvGrpSpPr>
        <p:grpSpPr>
          <a:xfrm>
            <a:off x="5391992" y="2956665"/>
            <a:ext cx="2991007" cy="636649"/>
            <a:chOff x="6180088" y="2238506"/>
            <a:chExt cx="2991007" cy="636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8DA0233-1D6B-4474-98D8-35AC0FCF5641}"/>
                    </a:ext>
                  </a:extLst>
                </p:cNvPr>
                <p:cNvSpPr txBox="1"/>
                <p:nvPr/>
              </p:nvSpPr>
              <p:spPr>
                <a:xfrm>
                  <a:off x="7585597" y="2284003"/>
                  <a:ext cx="1585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it-IT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  <m: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it-IT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it-IT" sz="1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kumimoji="0" lang="en-US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kumimoji="0" lang="it-IT" sz="1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it-IT" sz="1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</m:t>
                            </m:r>
                          </m:e>
                          <m:sup>
                            <m:r>
                              <a:rPr kumimoji="0" lang="en-US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8DA0233-1D6B-4474-98D8-35AC0FCF56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5597" y="2284003"/>
                  <a:ext cx="1585498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8EE4C4CE-CDC0-49B9-9694-C8696B884974}"/>
                    </a:ext>
                  </a:extLst>
                </p:cNvPr>
                <p:cNvSpPr txBox="1"/>
                <p:nvPr/>
              </p:nvSpPr>
              <p:spPr>
                <a:xfrm>
                  <a:off x="6180088" y="2238506"/>
                  <a:ext cx="1153393" cy="636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𝑏𝑎𝑛𝑔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8EE4C4CE-CDC0-49B9-9694-C8696B8849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0088" y="2238506"/>
                  <a:ext cx="1153393" cy="6366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6B744D3C-15DB-4750-AF54-71AFBAA243C7}"/>
                </a:ext>
              </a:extLst>
            </p:cNvPr>
            <p:cNvCxnSpPr>
              <a:cxnSpLocks/>
            </p:cNvCxnSpPr>
            <p:nvPr/>
          </p:nvCxnSpPr>
          <p:spPr>
            <a:xfrm>
              <a:off x="7325042" y="2435350"/>
              <a:ext cx="290767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62" name="Immagine 61">
            <a:extLst>
              <a:ext uri="{FF2B5EF4-FFF2-40B4-BE49-F238E27FC236}">
                <a16:creationId xmlns:a16="http://schemas.microsoft.com/office/drawing/2014/main" id="{6F4F59E9-6615-48BF-9BA7-7C7711CDB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20" y="1760780"/>
            <a:ext cx="4261337" cy="2881803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BB9C4FC3-B26A-4DB5-8F1C-C1002E277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6204" y="2050050"/>
            <a:ext cx="85725" cy="85725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96F895AE-0ED9-411A-BC2A-013FD6FAF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6204" y="2246062"/>
            <a:ext cx="85725" cy="85725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E15FAFD-0B70-41E5-91C8-5301A8EC38D5}"/>
              </a:ext>
            </a:extLst>
          </p:cNvPr>
          <p:cNvCxnSpPr>
            <a:cxnSpLocks/>
          </p:cNvCxnSpPr>
          <p:nvPr/>
        </p:nvCxnSpPr>
        <p:spPr>
          <a:xfrm flipV="1">
            <a:off x="3071151" y="1907482"/>
            <a:ext cx="0" cy="502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4E3C5F0-A2DB-4F3C-8C89-EA4111BCC4A9}"/>
              </a:ext>
            </a:extLst>
          </p:cNvPr>
          <p:cNvCxnSpPr>
            <a:cxnSpLocks/>
          </p:cNvCxnSpPr>
          <p:nvPr/>
        </p:nvCxnSpPr>
        <p:spPr>
          <a:xfrm flipV="1">
            <a:off x="3070490" y="2401201"/>
            <a:ext cx="123510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7EF71AF-7DF0-411C-BBAE-31659C5D914E}"/>
              </a:ext>
            </a:extLst>
          </p:cNvPr>
          <p:cNvSpPr/>
          <p:nvPr/>
        </p:nvSpPr>
        <p:spPr>
          <a:xfrm>
            <a:off x="3595503" y="1967457"/>
            <a:ext cx="148040" cy="437187"/>
          </a:xfrm>
          <a:custGeom>
            <a:avLst/>
            <a:gdLst>
              <a:gd name="connsiteX0" fmla="*/ 0 w 148040"/>
              <a:gd name="connsiteY0" fmla="*/ 437169 h 437187"/>
              <a:gd name="connsiteX1" fmla="*/ 6017 w 148040"/>
              <a:gd name="connsiteY1" fmla="*/ 430443 h 437187"/>
              <a:gd name="connsiteX2" fmla="*/ 13239 w 148040"/>
              <a:gd name="connsiteY2" fmla="*/ 390089 h 437187"/>
              <a:gd name="connsiteX3" fmla="*/ 19257 w 148040"/>
              <a:gd name="connsiteY3" fmla="*/ 349735 h 437187"/>
              <a:gd name="connsiteX4" fmla="*/ 26478 w 148040"/>
              <a:gd name="connsiteY4" fmla="*/ 295930 h 437187"/>
              <a:gd name="connsiteX5" fmla="*/ 28885 w 148040"/>
              <a:gd name="connsiteY5" fmla="*/ 275752 h 437187"/>
              <a:gd name="connsiteX6" fmla="*/ 32496 w 148040"/>
              <a:gd name="connsiteY6" fmla="*/ 262301 h 437187"/>
              <a:gd name="connsiteX7" fmla="*/ 33700 w 148040"/>
              <a:gd name="connsiteY7" fmla="*/ 242124 h 437187"/>
              <a:gd name="connsiteX8" fmla="*/ 36107 w 148040"/>
              <a:gd name="connsiteY8" fmla="*/ 215221 h 437187"/>
              <a:gd name="connsiteX9" fmla="*/ 37310 w 148040"/>
              <a:gd name="connsiteY9" fmla="*/ 188319 h 437187"/>
              <a:gd name="connsiteX10" fmla="*/ 39718 w 148040"/>
              <a:gd name="connsiteY10" fmla="*/ 168142 h 437187"/>
              <a:gd name="connsiteX11" fmla="*/ 42125 w 148040"/>
              <a:gd name="connsiteY11" fmla="*/ 127787 h 437187"/>
              <a:gd name="connsiteX12" fmla="*/ 44532 w 148040"/>
              <a:gd name="connsiteY12" fmla="*/ 107610 h 437187"/>
              <a:gd name="connsiteX13" fmla="*/ 45735 w 148040"/>
              <a:gd name="connsiteY13" fmla="*/ 87433 h 437187"/>
              <a:gd name="connsiteX14" fmla="*/ 48143 w 148040"/>
              <a:gd name="connsiteY14" fmla="*/ 67256 h 437187"/>
              <a:gd name="connsiteX15" fmla="*/ 49346 w 148040"/>
              <a:gd name="connsiteY15" fmla="*/ 47079 h 437187"/>
              <a:gd name="connsiteX16" fmla="*/ 52957 w 148040"/>
              <a:gd name="connsiteY16" fmla="*/ 33628 h 437187"/>
              <a:gd name="connsiteX17" fmla="*/ 54160 w 148040"/>
              <a:gd name="connsiteY17" fmla="*/ 13451 h 437187"/>
              <a:gd name="connsiteX18" fmla="*/ 61382 w 148040"/>
              <a:gd name="connsiteY18" fmla="*/ 0 h 437187"/>
              <a:gd name="connsiteX19" fmla="*/ 69807 w 148040"/>
              <a:gd name="connsiteY19" fmla="*/ 13451 h 437187"/>
              <a:gd name="connsiteX20" fmla="*/ 73418 w 148040"/>
              <a:gd name="connsiteY20" fmla="*/ 26902 h 437187"/>
              <a:gd name="connsiteX21" fmla="*/ 75825 w 148040"/>
              <a:gd name="connsiteY21" fmla="*/ 47079 h 437187"/>
              <a:gd name="connsiteX22" fmla="*/ 79436 w 148040"/>
              <a:gd name="connsiteY22" fmla="*/ 60531 h 437187"/>
              <a:gd name="connsiteX23" fmla="*/ 80639 w 148040"/>
              <a:gd name="connsiteY23" fmla="*/ 80708 h 437187"/>
              <a:gd name="connsiteX24" fmla="*/ 83046 w 148040"/>
              <a:gd name="connsiteY24" fmla="*/ 100885 h 437187"/>
              <a:gd name="connsiteX25" fmla="*/ 84250 w 148040"/>
              <a:gd name="connsiteY25" fmla="*/ 121062 h 437187"/>
              <a:gd name="connsiteX26" fmla="*/ 89064 w 148040"/>
              <a:gd name="connsiteY26" fmla="*/ 161416 h 437187"/>
              <a:gd name="connsiteX27" fmla="*/ 90268 w 148040"/>
              <a:gd name="connsiteY27" fmla="*/ 181593 h 437187"/>
              <a:gd name="connsiteX28" fmla="*/ 95082 w 148040"/>
              <a:gd name="connsiteY28" fmla="*/ 221947 h 437187"/>
              <a:gd name="connsiteX29" fmla="*/ 97489 w 148040"/>
              <a:gd name="connsiteY29" fmla="*/ 242124 h 437187"/>
              <a:gd name="connsiteX30" fmla="*/ 102304 w 148040"/>
              <a:gd name="connsiteY30" fmla="*/ 282478 h 437187"/>
              <a:gd name="connsiteX31" fmla="*/ 104711 w 148040"/>
              <a:gd name="connsiteY31" fmla="*/ 302655 h 437187"/>
              <a:gd name="connsiteX32" fmla="*/ 108321 w 148040"/>
              <a:gd name="connsiteY32" fmla="*/ 316107 h 437187"/>
              <a:gd name="connsiteX33" fmla="*/ 115543 w 148040"/>
              <a:gd name="connsiteY33" fmla="*/ 349735 h 437187"/>
              <a:gd name="connsiteX34" fmla="*/ 119154 w 148040"/>
              <a:gd name="connsiteY34" fmla="*/ 356461 h 437187"/>
              <a:gd name="connsiteX35" fmla="*/ 128782 w 148040"/>
              <a:gd name="connsiteY35" fmla="*/ 390089 h 437187"/>
              <a:gd name="connsiteX36" fmla="*/ 143225 w 148040"/>
              <a:gd name="connsiteY36" fmla="*/ 430443 h 437187"/>
              <a:gd name="connsiteX37" fmla="*/ 148040 w 148040"/>
              <a:gd name="connsiteY37" fmla="*/ 437169 h 4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8040" h="437187" extrusionOk="0">
                <a:moveTo>
                  <a:pt x="0" y="437169"/>
                </a:moveTo>
                <a:cubicBezTo>
                  <a:pt x="1533" y="434636"/>
                  <a:pt x="4062" y="436667"/>
                  <a:pt x="6017" y="430443"/>
                </a:cubicBezTo>
                <a:cubicBezTo>
                  <a:pt x="10579" y="420586"/>
                  <a:pt x="10234" y="403559"/>
                  <a:pt x="13239" y="390089"/>
                </a:cubicBezTo>
                <a:cubicBezTo>
                  <a:pt x="18446" y="357574"/>
                  <a:pt x="14251" y="387037"/>
                  <a:pt x="19257" y="349735"/>
                </a:cubicBezTo>
                <a:cubicBezTo>
                  <a:pt x="19814" y="330617"/>
                  <a:pt x="25741" y="315294"/>
                  <a:pt x="26478" y="295930"/>
                </a:cubicBezTo>
                <a:cubicBezTo>
                  <a:pt x="28423" y="289339"/>
                  <a:pt x="27934" y="281320"/>
                  <a:pt x="28885" y="275752"/>
                </a:cubicBezTo>
                <a:cubicBezTo>
                  <a:pt x="29659" y="269998"/>
                  <a:pt x="31016" y="267045"/>
                  <a:pt x="32496" y="262301"/>
                </a:cubicBezTo>
                <a:cubicBezTo>
                  <a:pt x="32860" y="255220"/>
                  <a:pt x="32790" y="249210"/>
                  <a:pt x="33700" y="242124"/>
                </a:cubicBezTo>
                <a:cubicBezTo>
                  <a:pt x="35536" y="233541"/>
                  <a:pt x="35584" y="224635"/>
                  <a:pt x="36107" y="215221"/>
                </a:cubicBezTo>
                <a:cubicBezTo>
                  <a:pt x="35236" y="206331"/>
                  <a:pt x="36977" y="197075"/>
                  <a:pt x="37310" y="188319"/>
                </a:cubicBezTo>
                <a:cubicBezTo>
                  <a:pt x="38467" y="181763"/>
                  <a:pt x="39204" y="176296"/>
                  <a:pt x="39718" y="168142"/>
                </a:cubicBezTo>
                <a:cubicBezTo>
                  <a:pt x="41922" y="156993"/>
                  <a:pt x="41159" y="140126"/>
                  <a:pt x="42125" y="127787"/>
                </a:cubicBezTo>
                <a:cubicBezTo>
                  <a:pt x="43582" y="120489"/>
                  <a:pt x="43922" y="114667"/>
                  <a:pt x="44532" y="107610"/>
                </a:cubicBezTo>
                <a:cubicBezTo>
                  <a:pt x="44437" y="101379"/>
                  <a:pt x="45036" y="93683"/>
                  <a:pt x="45735" y="87433"/>
                </a:cubicBezTo>
                <a:cubicBezTo>
                  <a:pt x="45233" y="80121"/>
                  <a:pt x="47172" y="73826"/>
                  <a:pt x="48143" y="67256"/>
                </a:cubicBezTo>
                <a:cubicBezTo>
                  <a:pt x="48765" y="60176"/>
                  <a:pt x="48067" y="52900"/>
                  <a:pt x="49346" y="47079"/>
                </a:cubicBezTo>
                <a:cubicBezTo>
                  <a:pt x="50057" y="41111"/>
                  <a:pt x="51890" y="38214"/>
                  <a:pt x="52957" y="33628"/>
                </a:cubicBezTo>
                <a:cubicBezTo>
                  <a:pt x="53326" y="27671"/>
                  <a:pt x="53260" y="17494"/>
                  <a:pt x="54160" y="13451"/>
                </a:cubicBezTo>
                <a:cubicBezTo>
                  <a:pt x="56225" y="5209"/>
                  <a:pt x="61382" y="0"/>
                  <a:pt x="61382" y="0"/>
                </a:cubicBezTo>
                <a:cubicBezTo>
                  <a:pt x="63196" y="2690"/>
                  <a:pt x="67548" y="8906"/>
                  <a:pt x="69807" y="13451"/>
                </a:cubicBezTo>
                <a:cubicBezTo>
                  <a:pt x="71145" y="16813"/>
                  <a:pt x="71752" y="22392"/>
                  <a:pt x="73418" y="26902"/>
                </a:cubicBezTo>
                <a:cubicBezTo>
                  <a:pt x="74344" y="33735"/>
                  <a:pt x="74519" y="42219"/>
                  <a:pt x="75825" y="47079"/>
                </a:cubicBezTo>
                <a:cubicBezTo>
                  <a:pt x="76761" y="52969"/>
                  <a:pt x="78369" y="54003"/>
                  <a:pt x="79436" y="60531"/>
                </a:cubicBezTo>
                <a:cubicBezTo>
                  <a:pt x="80699" y="66215"/>
                  <a:pt x="80015" y="73175"/>
                  <a:pt x="80639" y="80708"/>
                </a:cubicBezTo>
                <a:cubicBezTo>
                  <a:pt x="81598" y="88135"/>
                  <a:pt x="81463" y="93860"/>
                  <a:pt x="83046" y="100885"/>
                </a:cubicBezTo>
                <a:cubicBezTo>
                  <a:pt x="83570" y="107363"/>
                  <a:pt x="83372" y="114041"/>
                  <a:pt x="84250" y="121062"/>
                </a:cubicBezTo>
                <a:cubicBezTo>
                  <a:pt x="86444" y="134601"/>
                  <a:pt x="88363" y="145707"/>
                  <a:pt x="89064" y="161416"/>
                </a:cubicBezTo>
                <a:cubicBezTo>
                  <a:pt x="88647" y="167828"/>
                  <a:pt x="89823" y="175228"/>
                  <a:pt x="90268" y="181593"/>
                </a:cubicBezTo>
                <a:cubicBezTo>
                  <a:pt x="90869" y="196176"/>
                  <a:pt x="94264" y="210629"/>
                  <a:pt x="95082" y="221947"/>
                </a:cubicBezTo>
                <a:cubicBezTo>
                  <a:pt x="97128" y="227503"/>
                  <a:pt x="95906" y="234386"/>
                  <a:pt x="97489" y="242124"/>
                </a:cubicBezTo>
                <a:cubicBezTo>
                  <a:pt x="99623" y="254267"/>
                  <a:pt x="102258" y="276118"/>
                  <a:pt x="102304" y="282478"/>
                </a:cubicBezTo>
                <a:cubicBezTo>
                  <a:pt x="103702" y="289223"/>
                  <a:pt x="103789" y="298463"/>
                  <a:pt x="104711" y="302655"/>
                </a:cubicBezTo>
                <a:cubicBezTo>
                  <a:pt x="106180" y="307393"/>
                  <a:pt x="107448" y="311514"/>
                  <a:pt x="108321" y="316107"/>
                </a:cubicBezTo>
                <a:cubicBezTo>
                  <a:pt x="112574" y="334957"/>
                  <a:pt x="110953" y="337068"/>
                  <a:pt x="115543" y="349735"/>
                </a:cubicBezTo>
                <a:cubicBezTo>
                  <a:pt x="116550" y="353033"/>
                  <a:pt x="118083" y="354249"/>
                  <a:pt x="119154" y="356461"/>
                </a:cubicBezTo>
                <a:cubicBezTo>
                  <a:pt x="129234" y="400262"/>
                  <a:pt x="115662" y="343322"/>
                  <a:pt x="128782" y="390089"/>
                </a:cubicBezTo>
                <a:cubicBezTo>
                  <a:pt x="136828" y="425455"/>
                  <a:pt x="133391" y="413866"/>
                  <a:pt x="143225" y="430443"/>
                </a:cubicBezTo>
                <a:cubicBezTo>
                  <a:pt x="147166" y="437820"/>
                  <a:pt x="145793" y="436925"/>
                  <a:pt x="148040" y="437169"/>
                </a:cubicBezTo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48DC599-17F9-4422-81DF-FF7180860BBA}"/>
              </a:ext>
            </a:extLst>
          </p:cNvPr>
          <p:cNvSpPr/>
          <p:nvPr/>
        </p:nvSpPr>
        <p:spPr>
          <a:xfrm>
            <a:off x="3953442" y="1967457"/>
            <a:ext cx="148040" cy="437187"/>
          </a:xfrm>
          <a:custGeom>
            <a:avLst/>
            <a:gdLst>
              <a:gd name="connsiteX0" fmla="*/ 0 w 148040"/>
              <a:gd name="connsiteY0" fmla="*/ 437169 h 437187"/>
              <a:gd name="connsiteX1" fmla="*/ 6017 w 148040"/>
              <a:gd name="connsiteY1" fmla="*/ 430443 h 437187"/>
              <a:gd name="connsiteX2" fmla="*/ 13239 w 148040"/>
              <a:gd name="connsiteY2" fmla="*/ 390089 h 437187"/>
              <a:gd name="connsiteX3" fmla="*/ 19257 w 148040"/>
              <a:gd name="connsiteY3" fmla="*/ 349735 h 437187"/>
              <a:gd name="connsiteX4" fmla="*/ 26478 w 148040"/>
              <a:gd name="connsiteY4" fmla="*/ 295930 h 437187"/>
              <a:gd name="connsiteX5" fmla="*/ 28885 w 148040"/>
              <a:gd name="connsiteY5" fmla="*/ 275752 h 437187"/>
              <a:gd name="connsiteX6" fmla="*/ 32496 w 148040"/>
              <a:gd name="connsiteY6" fmla="*/ 262301 h 437187"/>
              <a:gd name="connsiteX7" fmla="*/ 33700 w 148040"/>
              <a:gd name="connsiteY7" fmla="*/ 242124 h 437187"/>
              <a:gd name="connsiteX8" fmla="*/ 36107 w 148040"/>
              <a:gd name="connsiteY8" fmla="*/ 215221 h 437187"/>
              <a:gd name="connsiteX9" fmla="*/ 37310 w 148040"/>
              <a:gd name="connsiteY9" fmla="*/ 188319 h 437187"/>
              <a:gd name="connsiteX10" fmla="*/ 39718 w 148040"/>
              <a:gd name="connsiteY10" fmla="*/ 168142 h 437187"/>
              <a:gd name="connsiteX11" fmla="*/ 42125 w 148040"/>
              <a:gd name="connsiteY11" fmla="*/ 127787 h 437187"/>
              <a:gd name="connsiteX12" fmla="*/ 44532 w 148040"/>
              <a:gd name="connsiteY12" fmla="*/ 107610 h 437187"/>
              <a:gd name="connsiteX13" fmla="*/ 45735 w 148040"/>
              <a:gd name="connsiteY13" fmla="*/ 87433 h 437187"/>
              <a:gd name="connsiteX14" fmla="*/ 48143 w 148040"/>
              <a:gd name="connsiteY14" fmla="*/ 67256 h 437187"/>
              <a:gd name="connsiteX15" fmla="*/ 49346 w 148040"/>
              <a:gd name="connsiteY15" fmla="*/ 47079 h 437187"/>
              <a:gd name="connsiteX16" fmla="*/ 52957 w 148040"/>
              <a:gd name="connsiteY16" fmla="*/ 33628 h 437187"/>
              <a:gd name="connsiteX17" fmla="*/ 54160 w 148040"/>
              <a:gd name="connsiteY17" fmla="*/ 13451 h 437187"/>
              <a:gd name="connsiteX18" fmla="*/ 61382 w 148040"/>
              <a:gd name="connsiteY18" fmla="*/ 0 h 437187"/>
              <a:gd name="connsiteX19" fmla="*/ 69807 w 148040"/>
              <a:gd name="connsiteY19" fmla="*/ 13451 h 437187"/>
              <a:gd name="connsiteX20" fmla="*/ 73418 w 148040"/>
              <a:gd name="connsiteY20" fmla="*/ 26902 h 437187"/>
              <a:gd name="connsiteX21" fmla="*/ 75825 w 148040"/>
              <a:gd name="connsiteY21" fmla="*/ 47079 h 437187"/>
              <a:gd name="connsiteX22" fmla="*/ 79436 w 148040"/>
              <a:gd name="connsiteY22" fmla="*/ 60531 h 437187"/>
              <a:gd name="connsiteX23" fmla="*/ 80639 w 148040"/>
              <a:gd name="connsiteY23" fmla="*/ 80708 h 437187"/>
              <a:gd name="connsiteX24" fmla="*/ 83046 w 148040"/>
              <a:gd name="connsiteY24" fmla="*/ 100885 h 437187"/>
              <a:gd name="connsiteX25" fmla="*/ 84250 w 148040"/>
              <a:gd name="connsiteY25" fmla="*/ 121062 h 437187"/>
              <a:gd name="connsiteX26" fmla="*/ 89064 w 148040"/>
              <a:gd name="connsiteY26" fmla="*/ 161416 h 437187"/>
              <a:gd name="connsiteX27" fmla="*/ 90268 w 148040"/>
              <a:gd name="connsiteY27" fmla="*/ 181593 h 437187"/>
              <a:gd name="connsiteX28" fmla="*/ 95082 w 148040"/>
              <a:gd name="connsiteY28" fmla="*/ 221947 h 437187"/>
              <a:gd name="connsiteX29" fmla="*/ 97489 w 148040"/>
              <a:gd name="connsiteY29" fmla="*/ 242124 h 437187"/>
              <a:gd name="connsiteX30" fmla="*/ 102304 w 148040"/>
              <a:gd name="connsiteY30" fmla="*/ 282478 h 437187"/>
              <a:gd name="connsiteX31" fmla="*/ 104711 w 148040"/>
              <a:gd name="connsiteY31" fmla="*/ 302655 h 437187"/>
              <a:gd name="connsiteX32" fmla="*/ 108321 w 148040"/>
              <a:gd name="connsiteY32" fmla="*/ 316107 h 437187"/>
              <a:gd name="connsiteX33" fmla="*/ 115543 w 148040"/>
              <a:gd name="connsiteY33" fmla="*/ 349735 h 437187"/>
              <a:gd name="connsiteX34" fmla="*/ 119154 w 148040"/>
              <a:gd name="connsiteY34" fmla="*/ 356461 h 437187"/>
              <a:gd name="connsiteX35" fmla="*/ 128782 w 148040"/>
              <a:gd name="connsiteY35" fmla="*/ 390089 h 437187"/>
              <a:gd name="connsiteX36" fmla="*/ 143225 w 148040"/>
              <a:gd name="connsiteY36" fmla="*/ 430443 h 437187"/>
              <a:gd name="connsiteX37" fmla="*/ 148040 w 148040"/>
              <a:gd name="connsiteY37" fmla="*/ 437169 h 4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8040" h="437187" extrusionOk="0">
                <a:moveTo>
                  <a:pt x="0" y="437169"/>
                </a:moveTo>
                <a:cubicBezTo>
                  <a:pt x="1533" y="434636"/>
                  <a:pt x="4062" y="436667"/>
                  <a:pt x="6017" y="430443"/>
                </a:cubicBezTo>
                <a:cubicBezTo>
                  <a:pt x="10579" y="420586"/>
                  <a:pt x="10234" y="403559"/>
                  <a:pt x="13239" y="390089"/>
                </a:cubicBezTo>
                <a:cubicBezTo>
                  <a:pt x="18446" y="357574"/>
                  <a:pt x="14251" y="387037"/>
                  <a:pt x="19257" y="349735"/>
                </a:cubicBezTo>
                <a:cubicBezTo>
                  <a:pt x="19814" y="330617"/>
                  <a:pt x="25741" y="315294"/>
                  <a:pt x="26478" y="295930"/>
                </a:cubicBezTo>
                <a:cubicBezTo>
                  <a:pt x="28423" y="289339"/>
                  <a:pt x="27934" y="281320"/>
                  <a:pt x="28885" y="275752"/>
                </a:cubicBezTo>
                <a:cubicBezTo>
                  <a:pt x="29659" y="269998"/>
                  <a:pt x="31016" y="267045"/>
                  <a:pt x="32496" y="262301"/>
                </a:cubicBezTo>
                <a:cubicBezTo>
                  <a:pt x="32860" y="255220"/>
                  <a:pt x="32790" y="249210"/>
                  <a:pt x="33700" y="242124"/>
                </a:cubicBezTo>
                <a:cubicBezTo>
                  <a:pt x="35536" y="233541"/>
                  <a:pt x="35584" y="224635"/>
                  <a:pt x="36107" y="215221"/>
                </a:cubicBezTo>
                <a:cubicBezTo>
                  <a:pt x="35236" y="206331"/>
                  <a:pt x="36977" y="197075"/>
                  <a:pt x="37310" y="188319"/>
                </a:cubicBezTo>
                <a:cubicBezTo>
                  <a:pt x="38467" y="181763"/>
                  <a:pt x="39204" y="176296"/>
                  <a:pt x="39718" y="168142"/>
                </a:cubicBezTo>
                <a:cubicBezTo>
                  <a:pt x="41922" y="156993"/>
                  <a:pt x="41159" y="140126"/>
                  <a:pt x="42125" y="127787"/>
                </a:cubicBezTo>
                <a:cubicBezTo>
                  <a:pt x="43582" y="120489"/>
                  <a:pt x="43922" y="114667"/>
                  <a:pt x="44532" y="107610"/>
                </a:cubicBezTo>
                <a:cubicBezTo>
                  <a:pt x="44437" y="101379"/>
                  <a:pt x="45036" y="93683"/>
                  <a:pt x="45735" y="87433"/>
                </a:cubicBezTo>
                <a:cubicBezTo>
                  <a:pt x="45233" y="80121"/>
                  <a:pt x="47172" y="73826"/>
                  <a:pt x="48143" y="67256"/>
                </a:cubicBezTo>
                <a:cubicBezTo>
                  <a:pt x="48765" y="60176"/>
                  <a:pt x="48067" y="52900"/>
                  <a:pt x="49346" y="47079"/>
                </a:cubicBezTo>
                <a:cubicBezTo>
                  <a:pt x="50057" y="41111"/>
                  <a:pt x="51890" y="38214"/>
                  <a:pt x="52957" y="33628"/>
                </a:cubicBezTo>
                <a:cubicBezTo>
                  <a:pt x="53326" y="27671"/>
                  <a:pt x="53260" y="17494"/>
                  <a:pt x="54160" y="13451"/>
                </a:cubicBezTo>
                <a:cubicBezTo>
                  <a:pt x="56225" y="5209"/>
                  <a:pt x="61382" y="0"/>
                  <a:pt x="61382" y="0"/>
                </a:cubicBezTo>
                <a:cubicBezTo>
                  <a:pt x="63196" y="2690"/>
                  <a:pt x="67548" y="8906"/>
                  <a:pt x="69807" y="13451"/>
                </a:cubicBezTo>
                <a:cubicBezTo>
                  <a:pt x="71145" y="16813"/>
                  <a:pt x="71752" y="22392"/>
                  <a:pt x="73418" y="26902"/>
                </a:cubicBezTo>
                <a:cubicBezTo>
                  <a:pt x="74344" y="33735"/>
                  <a:pt x="74519" y="42219"/>
                  <a:pt x="75825" y="47079"/>
                </a:cubicBezTo>
                <a:cubicBezTo>
                  <a:pt x="76761" y="52969"/>
                  <a:pt x="78369" y="54003"/>
                  <a:pt x="79436" y="60531"/>
                </a:cubicBezTo>
                <a:cubicBezTo>
                  <a:pt x="80699" y="66215"/>
                  <a:pt x="80015" y="73175"/>
                  <a:pt x="80639" y="80708"/>
                </a:cubicBezTo>
                <a:cubicBezTo>
                  <a:pt x="81598" y="88135"/>
                  <a:pt x="81463" y="93860"/>
                  <a:pt x="83046" y="100885"/>
                </a:cubicBezTo>
                <a:cubicBezTo>
                  <a:pt x="83570" y="107363"/>
                  <a:pt x="83372" y="114041"/>
                  <a:pt x="84250" y="121062"/>
                </a:cubicBezTo>
                <a:cubicBezTo>
                  <a:pt x="86444" y="134601"/>
                  <a:pt x="88363" y="145707"/>
                  <a:pt x="89064" y="161416"/>
                </a:cubicBezTo>
                <a:cubicBezTo>
                  <a:pt x="88647" y="167828"/>
                  <a:pt x="89823" y="175228"/>
                  <a:pt x="90268" y="181593"/>
                </a:cubicBezTo>
                <a:cubicBezTo>
                  <a:pt x="90869" y="196176"/>
                  <a:pt x="94264" y="210629"/>
                  <a:pt x="95082" y="221947"/>
                </a:cubicBezTo>
                <a:cubicBezTo>
                  <a:pt x="97128" y="227503"/>
                  <a:pt x="95906" y="234386"/>
                  <a:pt x="97489" y="242124"/>
                </a:cubicBezTo>
                <a:cubicBezTo>
                  <a:pt x="99623" y="254267"/>
                  <a:pt x="102258" y="276118"/>
                  <a:pt x="102304" y="282478"/>
                </a:cubicBezTo>
                <a:cubicBezTo>
                  <a:pt x="103702" y="289223"/>
                  <a:pt x="103789" y="298463"/>
                  <a:pt x="104711" y="302655"/>
                </a:cubicBezTo>
                <a:cubicBezTo>
                  <a:pt x="106180" y="307393"/>
                  <a:pt x="107448" y="311514"/>
                  <a:pt x="108321" y="316107"/>
                </a:cubicBezTo>
                <a:cubicBezTo>
                  <a:pt x="112574" y="334957"/>
                  <a:pt x="110953" y="337068"/>
                  <a:pt x="115543" y="349735"/>
                </a:cubicBezTo>
                <a:cubicBezTo>
                  <a:pt x="116550" y="353033"/>
                  <a:pt x="118083" y="354249"/>
                  <a:pt x="119154" y="356461"/>
                </a:cubicBezTo>
                <a:cubicBezTo>
                  <a:pt x="129234" y="400262"/>
                  <a:pt x="115662" y="343322"/>
                  <a:pt x="128782" y="390089"/>
                </a:cubicBezTo>
                <a:cubicBezTo>
                  <a:pt x="136828" y="425455"/>
                  <a:pt x="133391" y="413866"/>
                  <a:pt x="143225" y="430443"/>
                </a:cubicBezTo>
                <a:cubicBezTo>
                  <a:pt x="147166" y="437820"/>
                  <a:pt x="145793" y="436925"/>
                  <a:pt x="148040" y="437169"/>
                </a:cubicBezTo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1D9A7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F1C831CC-1D26-4042-92EB-B0035C9A6EAC}"/>
              </a:ext>
            </a:extLst>
          </p:cNvPr>
          <p:cNvSpPr/>
          <p:nvPr/>
        </p:nvSpPr>
        <p:spPr>
          <a:xfrm>
            <a:off x="3229743" y="1971267"/>
            <a:ext cx="148040" cy="437187"/>
          </a:xfrm>
          <a:custGeom>
            <a:avLst/>
            <a:gdLst>
              <a:gd name="connsiteX0" fmla="*/ 0 w 148040"/>
              <a:gd name="connsiteY0" fmla="*/ 437169 h 437187"/>
              <a:gd name="connsiteX1" fmla="*/ 6017 w 148040"/>
              <a:gd name="connsiteY1" fmla="*/ 430443 h 437187"/>
              <a:gd name="connsiteX2" fmla="*/ 13239 w 148040"/>
              <a:gd name="connsiteY2" fmla="*/ 390089 h 437187"/>
              <a:gd name="connsiteX3" fmla="*/ 19257 w 148040"/>
              <a:gd name="connsiteY3" fmla="*/ 349735 h 437187"/>
              <a:gd name="connsiteX4" fmla="*/ 26478 w 148040"/>
              <a:gd name="connsiteY4" fmla="*/ 295930 h 437187"/>
              <a:gd name="connsiteX5" fmla="*/ 28885 w 148040"/>
              <a:gd name="connsiteY5" fmla="*/ 275752 h 437187"/>
              <a:gd name="connsiteX6" fmla="*/ 32496 w 148040"/>
              <a:gd name="connsiteY6" fmla="*/ 262301 h 437187"/>
              <a:gd name="connsiteX7" fmla="*/ 33700 w 148040"/>
              <a:gd name="connsiteY7" fmla="*/ 242124 h 437187"/>
              <a:gd name="connsiteX8" fmla="*/ 36107 w 148040"/>
              <a:gd name="connsiteY8" fmla="*/ 215221 h 437187"/>
              <a:gd name="connsiteX9" fmla="*/ 37310 w 148040"/>
              <a:gd name="connsiteY9" fmla="*/ 188319 h 437187"/>
              <a:gd name="connsiteX10" fmla="*/ 39718 w 148040"/>
              <a:gd name="connsiteY10" fmla="*/ 168142 h 437187"/>
              <a:gd name="connsiteX11" fmla="*/ 42125 w 148040"/>
              <a:gd name="connsiteY11" fmla="*/ 127787 h 437187"/>
              <a:gd name="connsiteX12" fmla="*/ 44532 w 148040"/>
              <a:gd name="connsiteY12" fmla="*/ 107610 h 437187"/>
              <a:gd name="connsiteX13" fmla="*/ 45735 w 148040"/>
              <a:gd name="connsiteY13" fmla="*/ 87433 h 437187"/>
              <a:gd name="connsiteX14" fmla="*/ 48143 w 148040"/>
              <a:gd name="connsiteY14" fmla="*/ 67256 h 437187"/>
              <a:gd name="connsiteX15" fmla="*/ 49346 w 148040"/>
              <a:gd name="connsiteY15" fmla="*/ 47079 h 437187"/>
              <a:gd name="connsiteX16" fmla="*/ 52957 w 148040"/>
              <a:gd name="connsiteY16" fmla="*/ 33628 h 437187"/>
              <a:gd name="connsiteX17" fmla="*/ 54160 w 148040"/>
              <a:gd name="connsiteY17" fmla="*/ 13451 h 437187"/>
              <a:gd name="connsiteX18" fmla="*/ 61382 w 148040"/>
              <a:gd name="connsiteY18" fmla="*/ 0 h 437187"/>
              <a:gd name="connsiteX19" fmla="*/ 69807 w 148040"/>
              <a:gd name="connsiteY19" fmla="*/ 13451 h 437187"/>
              <a:gd name="connsiteX20" fmla="*/ 73418 w 148040"/>
              <a:gd name="connsiteY20" fmla="*/ 26902 h 437187"/>
              <a:gd name="connsiteX21" fmla="*/ 75825 w 148040"/>
              <a:gd name="connsiteY21" fmla="*/ 47079 h 437187"/>
              <a:gd name="connsiteX22" fmla="*/ 79436 w 148040"/>
              <a:gd name="connsiteY22" fmla="*/ 60531 h 437187"/>
              <a:gd name="connsiteX23" fmla="*/ 80639 w 148040"/>
              <a:gd name="connsiteY23" fmla="*/ 80708 h 437187"/>
              <a:gd name="connsiteX24" fmla="*/ 83046 w 148040"/>
              <a:gd name="connsiteY24" fmla="*/ 100885 h 437187"/>
              <a:gd name="connsiteX25" fmla="*/ 84250 w 148040"/>
              <a:gd name="connsiteY25" fmla="*/ 121062 h 437187"/>
              <a:gd name="connsiteX26" fmla="*/ 89064 w 148040"/>
              <a:gd name="connsiteY26" fmla="*/ 161416 h 437187"/>
              <a:gd name="connsiteX27" fmla="*/ 90268 w 148040"/>
              <a:gd name="connsiteY27" fmla="*/ 181593 h 437187"/>
              <a:gd name="connsiteX28" fmla="*/ 95082 w 148040"/>
              <a:gd name="connsiteY28" fmla="*/ 221947 h 437187"/>
              <a:gd name="connsiteX29" fmla="*/ 97489 w 148040"/>
              <a:gd name="connsiteY29" fmla="*/ 242124 h 437187"/>
              <a:gd name="connsiteX30" fmla="*/ 102304 w 148040"/>
              <a:gd name="connsiteY30" fmla="*/ 282478 h 437187"/>
              <a:gd name="connsiteX31" fmla="*/ 104711 w 148040"/>
              <a:gd name="connsiteY31" fmla="*/ 302655 h 437187"/>
              <a:gd name="connsiteX32" fmla="*/ 108321 w 148040"/>
              <a:gd name="connsiteY32" fmla="*/ 316107 h 437187"/>
              <a:gd name="connsiteX33" fmla="*/ 115543 w 148040"/>
              <a:gd name="connsiteY33" fmla="*/ 349735 h 437187"/>
              <a:gd name="connsiteX34" fmla="*/ 119154 w 148040"/>
              <a:gd name="connsiteY34" fmla="*/ 356461 h 437187"/>
              <a:gd name="connsiteX35" fmla="*/ 128782 w 148040"/>
              <a:gd name="connsiteY35" fmla="*/ 390089 h 437187"/>
              <a:gd name="connsiteX36" fmla="*/ 143225 w 148040"/>
              <a:gd name="connsiteY36" fmla="*/ 430443 h 437187"/>
              <a:gd name="connsiteX37" fmla="*/ 148040 w 148040"/>
              <a:gd name="connsiteY37" fmla="*/ 437169 h 4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8040" h="437187" extrusionOk="0">
                <a:moveTo>
                  <a:pt x="0" y="437169"/>
                </a:moveTo>
                <a:cubicBezTo>
                  <a:pt x="1533" y="434636"/>
                  <a:pt x="4062" y="436667"/>
                  <a:pt x="6017" y="430443"/>
                </a:cubicBezTo>
                <a:cubicBezTo>
                  <a:pt x="10579" y="420586"/>
                  <a:pt x="10234" y="403559"/>
                  <a:pt x="13239" y="390089"/>
                </a:cubicBezTo>
                <a:cubicBezTo>
                  <a:pt x="18446" y="357574"/>
                  <a:pt x="14251" y="387037"/>
                  <a:pt x="19257" y="349735"/>
                </a:cubicBezTo>
                <a:cubicBezTo>
                  <a:pt x="19814" y="330617"/>
                  <a:pt x="25741" y="315294"/>
                  <a:pt x="26478" y="295930"/>
                </a:cubicBezTo>
                <a:cubicBezTo>
                  <a:pt x="28423" y="289339"/>
                  <a:pt x="27934" y="281320"/>
                  <a:pt x="28885" y="275752"/>
                </a:cubicBezTo>
                <a:cubicBezTo>
                  <a:pt x="29659" y="269998"/>
                  <a:pt x="31016" y="267045"/>
                  <a:pt x="32496" y="262301"/>
                </a:cubicBezTo>
                <a:cubicBezTo>
                  <a:pt x="32860" y="255220"/>
                  <a:pt x="32790" y="249210"/>
                  <a:pt x="33700" y="242124"/>
                </a:cubicBezTo>
                <a:cubicBezTo>
                  <a:pt x="35536" y="233541"/>
                  <a:pt x="35584" y="224635"/>
                  <a:pt x="36107" y="215221"/>
                </a:cubicBezTo>
                <a:cubicBezTo>
                  <a:pt x="35236" y="206331"/>
                  <a:pt x="36977" y="197075"/>
                  <a:pt x="37310" y="188319"/>
                </a:cubicBezTo>
                <a:cubicBezTo>
                  <a:pt x="38467" y="181763"/>
                  <a:pt x="39204" y="176296"/>
                  <a:pt x="39718" y="168142"/>
                </a:cubicBezTo>
                <a:cubicBezTo>
                  <a:pt x="41922" y="156993"/>
                  <a:pt x="41159" y="140126"/>
                  <a:pt x="42125" y="127787"/>
                </a:cubicBezTo>
                <a:cubicBezTo>
                  <a:pt x="43582" y="120489"/>
                  <a:pt x="43922" y="114667"/>
                  <a:pt x="44532" y="107610"/>
                </a:cubicBezTo>
                <a:cubicBezTo>
                  <a:pt x="44437" y="101379"/>
                  <a:pt x="45036" y="93683"/>
                  <a:pt x="45735" y="87433"/>
                </a:cubicBezTo>
                <a:cubicBezTo>
                  <a:pt x="45233" y="80121"/>
                  <a:pt x="47172" y="73826"/>
                  <a:pt x="48143" y="67256"/>
                </a:cubicBezTo>
                <a:cubicBezTo>
                  <a:pt x="48765" y="60176"/>
                  <a:pt x="48067" y="52900"/>
                  <a:pt x="49346" y="47079"/>
                </a:cubicBezTo>
                <a:cubicBezTo>
                  <a:pt x="50057" y="41111"/>
                  <a:pt x="51890" y="38214"/>
                  <a:pt x="52957" y="33628"/>
                </a:cubicBezTo>
                <a:cubicBezTo>
                  <a:pt x="53326" y="27671"/>
                  <a:pt x="53260" y="17494"/>
                  <a:pt x="54160" y="13451"/>
                </a:cubicBezTo>
                <a:cubicBezTo>
                  <a:pt x="56225" y="5209"/>
                  <a:pt x="61382" y="0"/>
                  <a:pt x="61382" y="0"/>
                </a:cubicBezTo>
                <a:cubicBezTo>
                  <a:pt x="63196" y="2690"/>
                  <a:pt x="67548" y="8906"/>
                  <a:pt x="69807" y="13451"/>
                </a:cubicBezTo>
                <a:cubicBezTo>
                  <a:pt x="71145" y="16813"/>
                  <a:pt x="71752" y="22392"/>
                  <a:pt x="73418" y="26902"/>
                </a:cubicBezTo>
                <a:cubicBezTo>
                  <a:pt x="74344" y="33735"/>
                  <a:pt x="74519" y="42219"/>
                  <a:pt x="75825" y="47079"/>
                </a:cubicBezTo>
                <a:cubicBezTo>
                  <a:pt x="76761" y="52969"/>
                  <a:pt x="78369" y="54003"/>
                  <a:pt x="79436" y="60531"/>
                </a:cubicBezTo>
                <a:cubicBezTo>
                  <a:pt x="80699" y="66215"/>
                  <a:pt x="80015" y="73175"/>
                  <a:pt x="80639" y="80708"/>
                </a:cubicBezTo>
                <a:cubicBezTo>
                  <a:pt x="81598" y="88135"/>
                  <a:pt x="81463" y="93860"/>
                  <a:pt x="83046" y="100885"/>
                </a:cubicBezTo>
                <a:cubicBezTo>
                  <a:pt x="83570" y="107363"/>
                  <a:pt x="83372" y="114041"/>
                  <a:pt x="84250" y="121062"/>
                </a:cubicBezTo>
                <a:cubicBezTo>
                  <a:pt x="86444" y="134601"/>
                  <a:pt x="88363" y="145707"/>
                  <a:pt x="89064" y="161416"/>
                </a:cubicBezTo>
                <a:cubicBezTo>
                  <a:pt x="88647" y="167828"/>
                  <a:pt x="89823" y="175228"/>
                  <a:pt x="90268" y="181593"/>
                </a:cubicBezTo>
                <a:cubicBezTo>
                  <a:pt x="90869" y="196176"/>
                  <a:pt x="94264" y="210629"/>
                  <a:pt x="95082" y="221947"/>
                </a:cubicBezTo>
                <a:cubicBezTo>
                  <a:pt x="97128" y="227503"/>
                  <a:pt x="95906" y="234386"/>
                  <a:pt x="97489" y="242124"/>
                </a:cubicBezTo>
                <a:cubicBezTo>
                  <a:pt x="99623" y="254267"/>
                  <a:pt x="102258" y="276118"/>
                  <a:pt x="102304" y="282478"/>
                </a:cubicBezTo>
                <a:cubicBezTo>
                  <a:pt x="103702" y="289223"/>
                  <a:pt x="103789" y="298463"/>
                  <a:pt x="104711" y="302655"/>
                </a:cubicBezTo>
                <a:cubicBezTo>
                  <a:pt x="106180" y="307393"/>
                  <a:pt x="107448" y="311514"/>
                  <a:pt x="108321" y="316107"/>
                </a:cubicBezTo>
                <a:cubicBezTo>
                  <a:pt x="112574" y="334957"/>
                  <a:pt x="110953" y="337068"/>
                  <a:pt x="115543" y="349735"/>
                </a:cubicBezTo>
                <a:cubicBezTo>
                  <a:pt x="116550" y="353033"/>
                  <a:pt x="118083" y="354249"/>
                  <a:pt x="119154" y="356461"/>
                </a:cubicBezTo>
                <a:cubicBezTo>
                  <a:pt x="129234" y="400262"/>
                  <a:pt x="115662" y="343322"/>
                  <a:pt x="128782" y="390089"/>
                </a:cubicBezTo>
                <a:cubicBezTo>
                  <a:pt x="136828" y="425455"/>
                  <a:pt x="133391" y="413866"/>
                  <a:pt x="143225" y="430443"/>
                </a:cubicBezTo>
                <a:cubicBezTo>
                  <a:pt x="147166" y="437820"/>
                  <a:pt x="145793" y="436925"/>
                  <a:pt x="148040" y="437169"/>
                </a:cubicBezTo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1CAF2719-2C71-427B-A315-6EBB54B58F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6204" y="1877099"/>
            <a:ext cx="85725" cy="85725"/>
          </a:xfrm>
          <a:prstGeom prst="rect">
            <a:avLst/>
          </a:prstGeom>
        </p:spPr>
      </p:pic>
      <p:pic>
        <p:nvPicPr>
          <p:cNvPr id="65" name="Elemento grafico 64">
            <a:extLst>
              <a:ext uri="{FF2B5EF4-FFF2-40B4-BE49-F238E27FC236}">
                <a16:creationId xmlns:a16="http://schemas.microsoft.com/office/drawing/2014/main" id="{DBF071BD-DE9C-45B3-B581-8587106B11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3207" y="3890932"/>
            <a:ext cx="85725" cy="85725"/>
          </a:xfrm>
          <a:prstGeom prst="rect">
            <a:avLst/>
          </a:prstGeom>
        </p:spPr>
      </p:pic>
      <p:pic>
        <p:nvPicPr>
          <p:cNvPr id="67" name="Elemento grafico 66">
            <a:extLst>
              <a:ext uri="{FF2B5EF4-FFF2-40B4-BE49-F238E27FC236}">
                <a16:creationId xmlns:a16="http://schemas.microsoft.com/office/drawing/2014/main" id="{FE0612DD-92CE-4C63-BF4F-1A27086D0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5933" y="1948225"/>
            <a:ext cx="85725" cy="85725"/>
          </a:xfrm>
          <a:prstGeom prst="rect">
            <a:avLst/>
          </a:prstGeom>
        </p:spPr>
      </p:pic>
      <p:pic>
        <p:nvPicPr>
          <p:cNvPr id="68" name="Elemento grafico 67">
            <a:extLst>
              <a:ext uri="{FF2B5EF4-FFF2-40B4-BE49-F238E27FC236}">
                <a16:creationId xmlns:a16="http://schemas.microsoft.com/office/drawing/2014/main" id="{4F126B39-E396-4B9F-9E5F-BEE95E6032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30815" y="2046877"/>
            <a:ext cx="85725" cy="85725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E526005-D334-4C6F-B51D-9F9DA9844680}"/>
              </a:ext>
            </a:extLst>
          </p:cNvPr>
          <p:cNvSpPr txBox="1"/>
          <p:nvPr/>
        </p:nvSpPr>
        <p:spPr>
          <a:xfrm>
            <a:off x="819992" y="4383426"/>
            <a:ext cx="397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</a:rPr>
              <a:t>T</a:t>
            </a:r>
            <a:r>
              <a:rPr lang="en-GB" sz="1400" b="1" baseline="-25000" dirty="0">
                <a:solidFill>
                  <a:srgbClr val="FFC000"/>
                </a:solidFill>
              </a:rPr>
              <a:t>0</a:t>
            </a:r>
            <a:endParaRPr lang="en-GB" sz="1400" b="1" dirty="0">
              <a:solidFill>
                <a:srgbClr val="FFC000"/>
              </a:solidFill>
            </a:endParaRPr>
          </a:p>
        </p:txBody>
      </p: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1FB267BA-F279-41EF-B551-8898E89375EB}"/>
              </a:ext>
            </a:extLst>
          </p:cNvPr>
          <p:cNvCxnSpPr>
            <a:cxnSpLocks/>
          </p:cNvCxnSpPr>
          <p:nvPr/>
        </p:nvCxnSpPr>
        <p:spPr>
          <a:xfrm flipV="1">
            <a:off x="949876" y="4078087"/>
            <a:ext cx="0" cy="377232"/>
          </a:xfrm>
          <a:prstGeom prst="line">
            <a:avLst/>
          </a:prstGeom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6B8BC0B-71D2-4BFA-A563-CE0DA507FF30}"/>
              </a:ext>
            </a:extLst>
          </p:cNvPr>
          <p:cNvSpPr txBox="1"/>
          <p:nvPr/>
        </p:nvSpPr>
        <p:spPr>
          <a:xfrm>
            <a:off x="2845143" y="2437016"/>
            <a:ext cx="917239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err="1">
                <a:solidFill>
                  <a:srgbClr val="FFC000"/>
                </a:solidFill>
              </a:rPr>
              <a:t>Photopeak</a:t>
            </a:r>
            <a:endParaRPr lang="en-GB" sz="1200" dirty="0">
              <a:solidFill>
                <a:srgbClr val="FFC000"/>
              </a:solidFill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788C44C8-8EF3-43B3-91D3-4E631B837779}"/>
              </a:ext>
            </a:extLst>
          </p:cNvPr>
          <p:cNvSpPr txBox="1"/>
          <p:nvPr/>
        </p:nvSpPr>
        <p:spPr>
          <a:xfrm>
            <a:off x="3601944" y="1815149"/>
            <a:ext cx="474810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err="1">
                <a:solidFill>
                  <a:srgbClr val="0070C0"/>
                </a:solidFill>
              </a:rPr>
              <a:t>Ions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C62CC9F1-4CFB-4664-B7E0-CADA887C08AA}"/>
              </a:ext>
            </a:extLst>
          </p:cNvPr>
          <p:cNvSpPr/>
          <p:nvPr/>
        </p:nvSpPr>
        <p:spPr>
          <a:xfrm>
            <a:off x="4851953" y="3495847"/>
            <a:ext cx="4081285" cy="1106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0B41DBE-25B4-4D6A-BF5C-395BB15966D2}"/>
              </a:ext>
            </a:extLst>
          </p:cNvPr>
          <p:cNvSpPr txBox="1"/>
          <p:nvPr/>
        </p:nvSpPr>
        <p:spPr>
          <a:xfrm>
            <a:off x="4854490" y="3532970"/>
            <a:ext cx="4659036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013" dirty="0"/>
              <a:t>Accelerating potential: temporal window with pure proton contribution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0DBAB5FE-07CB-4EF3-8C58-82D36288F6DC}"/>
                  </a:ext>
                </a:extLst>
              </p:cNvPr>
              <p:cNvSpPr txBox="1"/>
              <p:nvPr/>
            </p:nvSpPr>
            <p:spPr>
              <a:xfrm>
                <a:off x="5396216" y="3779350"/>
                <a:ext cx="4659036" cy="442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sz="1013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sz="101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d>
                      <m:d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it-IT" sz="1013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it-IT" sz="1013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01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13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sz="1013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  <m:r>
                                      <a:rPr lang="en-GB" sz="1013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it-IT" sz="101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13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013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sz="1013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013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d>
                      <m:d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it-IT" sz="1013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013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sz="1013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013" dirty="0"/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0DBAB5FE-07CB-4EF3-8C58-82D36288F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216" y="3779350"/>
                <a:ext cx="4659036" cy="44262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943E2E4-0D7E-444B-831D-4B1CA5AF982E}"/>
                  </a:ext>
                </a:extLst>
              </p:cNvPr>
              <p:cNvSpPr txBox="1"/>
              <p:nvPr/>
            </p:nvSpPr>
            <p:spPr>
              <a:xfrm>
                <a:off x="5231497" y="4289342"/>
                <a:ext cx="3905023" cy="26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013" dirty="0"/>
                  <a:t>Or in terms of proton energy:   </a:t>
                </a:r>
                <a14:m>
                  <m:oMath xmlns:m="http://schemas.openxmlformats.org/officeDocument/2006/math">
                    <m:r>
                      <a:rPr lang="en-GB" sz="101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GB" sz="101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 </m:t>
                    </m:r>
                    <m:sSub>
                      <m:sSubPr>
                        <m:ctrlPr>
                          <a:rPr lang="it-IT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013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r>
                      <a:rPr lang="en-GB" sz="1013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GB" sz="1013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GB" sz="1013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943E2E4-0D7E-444B-831D-4B1CA5AF9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97" y="4289342"/>
                <a:ext cx="3905023" cy="260584"/>
              </a:xfrm>
              <a:prstGeom prst="rect">
                <a:avLst/>
              </a:prstGeom>
              <a:blipFill>
                <a:blip r:embed="rId16"/>
                <a:stretch>
                  <a:fillRect t="-2381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1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31 L 0.20694 -0.00247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-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062 L 0.20694 0.00216 " pathEditMode="relative" rAng="0" ptsTypes="AA">
                                      <p:cBhvr>
                                        <p:cTn id="8" dur="2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1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85185E-6 L 0.20694 0.00031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16" grpId="0" animBg="1"/>
      <p:bldP spid="17" grpId="0" animBg="1"/>
      <p:bldP spid="35" grpId="0" animBg="1"/>
      <p:bldP spid="70" grpId="0"/>
      <p:bldP spid="74" grpId="0"/>
      <p:bldP spid="75" grpId="0"/>
      <p:bldP spid="34" grpId="0" animBg="1"/>
      <p:bldP spid="38" grpId="0"/>
      <p:bldP spid="39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7DAECB-5860-4A8D-9534-C2DE8064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Challenges in TOF: EMP and Dynamic Range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43C48-636B-4C08-AEFA-3F99116D8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8</a:t>
            </a:fld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DBC3712-8398-4CBD-8315-55D865E6DB6D}"/>
              </a:ext>
            </a:extLst>
          </p:cNvPr>
          <p:cNvSpPr txBox="1"/>
          <p:nvPr/>
        </p:nvSpPr>
        <p:spPr>
          <a:xfrm>
            <a:off x="6904881" y="1395013"/>
            <a:ext cx="198713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TOF signals have an intrinsic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dynamic range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EE1A03C-34AA-4B18-851E-71C6F8103940}"/>
              </a:ext>
            </a:extLst>
          </p:cNvPr>
          <p:cNvSpPr txBox="1"/>
          <p:nvPr/>
        </p:nvSpPr>
        <p:spPr>
          <a:xfrm>
            <a:off x="6773749" y="1966070"/>
            <a:ext cx="2204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necessary to develop a technique able to appreciate the full dynamic range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06C5A4E-F19F-4DCB-8073-C623976CD9A9}"/>
              </a:ext>
            </a:extLst>
          </p:cNvPr>
          <p:cNvCxnSpPr>
            <a:cxnSpLocks/>
          </p:cNvCxnSpPr>
          <p:nvPr/>
        </p:nvCxnSpPr>
        <p:spPr>
          <a:xfrm>
            <a:off x="7910048" y="1856678"/>
            <a:ext cx="0" cy="178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BB9F0CF-0854-4508-96CD-BE0E3116A804}"/>
              </a:ext>
            </a:extLst>
          </p:cNvPr>
          <p:cNvSpPr txBox="1"/>
          <p:nvPr/>
        </p:nvSpPr>
        <p:spPr>
          <a:xfrm>
            <a:off x="6807841" y="2672377"/>
            <a:ext cx="213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 pollution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hinders the employment of TOF in high energies facilities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7924CDE-E418-4C35-8CB8-1D988A1406B8}"/>
              </a:ext>
            </a:extLst>
          </p:cNvPr>
          <p:cNvCxnSpPr>
            <a:cxnSpLocks/>
          </p:cNvCxnSpPr>
          <p:nvPr/>
        </p:nvCxnSpPr>
        <p:spPr>
          <a:xfrm>
            <a:off x="7982105" y="3226485"/>
            <a:ext cx="0" cy="178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C1BC910-6C17-4F28-8DBB-B5F67C307115}"/>
              </a:ext>
            </a:extLst>
          </p:cNvPr>
          <p:cNvSpPr txBox="1"/>
          <p:nvPr/>
        </p:nvSpPr>
        <p:spPr>
          <a:xfrm>
            <a:off x="6913988" y="3310014"/>
            <a:ext cx="20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necessary to optimize the system to work in these environments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0153B7C-EFF7-4AF3-BDC5-ACBB8F04A1F2}"/>
              </a:ext>
            </a:extLst>
          </p:cNvPr>
          <p:cNvSpPr/>
          <p:nvPr/>
        </p:nvSpPr>
        <p:spPr>
          <a:xfrm>
            <a:off x="6807841" y="1387495"/>
            <a:ext cx="2136233" cy="1224906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434A338A-C8FE-4B19-9D10-D58C2C914860}"/>
              </a:ext>
            </a:extLst>
          </p:cNvPr>
          <p:cNvSpPr/>
          <p:nvPr/>
        </p:nvSpPr>
        <p:spPr>
          <a:xfrm>
            <a:off x="6818158" y="2678263"/>
            <a:ext cx="2136233" cy="1218106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Segnaposto piè di pagina 6">
            <a:extLst>
              <a:ext uri="{FF2B5EF4-FFF2-40B4-BE49-F238E27FC236}">
                <a16:creationId xmlns:a16="http://schemas.microsoft.com/office/drawing/2014/main" id="{CF906D22-FC5B-4A7A-B562-A4DCBFC41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</p:spPr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09E2DCCB-B950-44FB-B5D0-B026F0D8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7" y="1387495"/>
            <a:ext cx="5540312" cy="292608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EE1F009-8F84-4051-9169-CA60CB67228C}"/>
              </a:ext>
            </a:extLst>
          </p:cNvPr>
          <p:cNvSpPr txBox="1"/>
          <p:nvPr/>
        </p:nvSpPr>
        <p:spPr>
          <a:xfrm>
            <a:off x="354730" y="1016633"/>
            <a:ext cx="605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signal from Time Of Flight in Laser-Plasma environment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7539D17-0023-4AEA-B257-0D58F9FB4A0A}"/>
              </a:ext>
            </a:extLst>
          </p:cNvPr>
          <p:cNvSpPr txBox="1"/>
          <p:nvPr/>
        </p:nvSpPr>
        <p:spPr>
          <a:xfrm>
            <a:off x="3872697" y="3686950"/>
            <a:ext cx="284599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Low </a:t>
            </a:r>
            <a:r>
              <a:rPr lang="it-IT" sz="1400" dirty="0" err="1"/>
              <a:t>precision</a:t>
            </a:r>
            <a:r>
              <a:rPr lang="it-IT" sz="1400" dirty="0"/>
              <a:t> in </a:t>
            </a:r>
            <a:r>
              <a:rPr lang="it-IT" sz="1400" dirty="0" err="1"/>
              <a:t>defining</a:t>
            </a:r>
            <a:r>
              <a:rPr lang="it-IT" sz="1400" dirty="0"/>
              <a:t> T</a:t>
            </a:r>
            <a:r>
              <a:rPr lang="it-IT" sz="1400" baseline="-25000" dirty="0"/>
              <a:t>0</a:t>
            </a:r>
          </a:p>
          <a:p>
            <a:pPr marL="742950" lvl="1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it-IT" sz="1400" dirty="0" err="1"/>
              <a:t>Poor</a:t>
            </a:r>
            <a:r>
              <a:rPr lang="it-IT" sz="1400" dirty="0"/>
              <a:t> energy </a:t>
            </a:r>
            <a:r>
              <a:rPr lang="it-IT" sz="1400" dirty="0" err="1"/>
              <a:t>resolution</a:t>
            </a:r>
            <a:endParaRPr lang="it-IT" sz="1400" dirty="0"/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A70BB32-8BED-4453-AB8A-26DB5A98495F}"/>
              </a:ext>
            </a:extLst>
          </p:cNvPr>
          <p:cNvCxnSpPr/>
          <p:nvPr/>
        </p:nvCxnSpPr>
        <p:spPr>
          <a:xfrm flipV="1">
            <a:off x="1516466" y="2233134"/>
            <a:ext cx="0" cy="24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6DDA5E8-7D1E-4830-A8A5-31528E159EA6}"/>
              </a:ext>
            </a:extLst>
          </p:cNvPr>
          <p:cNvSpPr txBox="1"/>
          <p:nvPr/>
        </p:nvSpPr>
        <p:spPr>
          <a:xfrm>
            <a:off x="1010796" y="1904026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X-rays peak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5D8BF7C8-AE36-4033-809E-DED6805097CD}"/>
              </a:ext>
            </a:extLst>
          </p:cNvPr>
          <p:cNvCxnSpPr>
            <a:cxnSpLocks/>
          </p:cNvCxnSpPr>
          <p:nvPr/>
        </p:nvCxnSpPr>
        <p:spPr>
          <a:xfrm flipV="1">
            <a:off x="3613432" y="2088692"/>
            <a:ext cx="19799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09DEE7B-4B42-44A3-83E8-7FFEE59900B0}"/>
              </a:ext>
            </a:extLst>
          </p:cNvPr>
          <p:cNvSpPr txBox="1"/>
          <p:nvPr/>
        </p:nvSpPr>
        <p:spPr>
          <a:xfrm>
            <a:off x="3765465" y="183979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signal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3AC26EF-63C3-4381-AAD3-75878A6D6F7F}"/>
              </a:ext>
            </a:extLst>
          </p:cNvPr>
          <p:cNvSpPr txBox="1"/>
          <p:nvPr/>
        </p:nvSpPr>
        <p:spPr>
          <a:xfrm>
            <a:off x="3872697" y="4143725"/>
            <a:ext cx="2845990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Poor</a:t>
            </a:r>
            <a:r>
              <a:rPr lang="it-IT" sz="1400" dirty="0"/>
              <a:t> </a:t>
            </a:r>
            <a:r>
              <a:rPr lang="it-IT" sz="1400" dirty="0" err="1"/>
              <a:t>Signal</a:t>
            </a:r>
            <a:r>
              <a:rPr lang="it-IT" sz="1400" dirty="0"/>
              <a:t> to </a:t>
            </a:r>
            <a:r>
              <a:rPr lang="it-IT" sz="1400" dirty="0" err="1"/>
              <a:t>Noise</a:t>
            </a:r>
            <a:r>
              <a:rPr lang="it-IT" sz="1400" dirty="0"/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400339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2A21CA9B-9AB3-4AA3-8E80-84986510253C}"/>
              </a:ext>
            </a:extLst>
          </p:cNvPr>
          <p:cNvGrpSpPr/>
          <p:nvPr/>
        </p:nvGrpSpPr>
        <p:grpSpPr>
          <a:xfrm>
            <a:off x="609311" y="754861"/>
            <a:ext cx="8284293" cy="3986123"/>
            <a:chOff x="723611" y="754861"/>
            <a:chExt cx="8284293" cy="398612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433E8DC-C1A5-4527-A756-13501DB56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0" t="-861" r="292" b="-1522"/>
            <a:stretch/>
          </p:blipFill>
          <p:spPr>
            <a:xfrm>
              <a:off x="871520" y="1480662"/>
              <a:ext cx="3085438" cy="3222864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6FA17F2-B347-4B10-B1C5-6EC636048AC9}"/>
                </a:ext>
              </a:extLst>
            </p:cNvPr>
            <p:cNvGrpSpPr/>
            <p:nvPr/>
          </p:nvGrpSpPr>
          <p:grpSpPr>
            <a:xfrm>
              <a:off x="723611" y="754861"/>
              <a:ext cx="3634709" cy="738664"/>
              <a:chOff x="2009776" y="1146956"/>
              <a:chExt cx="3969559" cy="738663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A292188-47B9-48A2-BE45-FB4274EFC5B3}"/>
                  </a:ext>
                </a:extLst>
              </p:cNvPr>
              <p:cNvSpPr txBox="1"/>
              <p:nvPr/>
            </p:nvSpPr>
            <p:spPr>
              <a:xfrm>
                <a:off x="4314924" y="1349537"/>
                <a:ext cx="1664411" cy="523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τ = 25 fs</a:t>
                </a:r>
              </a:p>
              <a:p>
                <a:r>
                  <a:rPr lang="en-US" sz="1400" dirty="0"/>
                  <a:t>Target : 10 µm Al</a:t>
                </a: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A62B7148-86FB-4557-865D-355E645000DF}"/>
                  </a:ext>
                </a:extLst>
              </p:cNvPr>
              <p:cNvSpPr/>
              <p:nvPr/>
            </p:nvSpPr>
            <p:spPr>
              <a:xfrm>
                <a:off x="2009776" y="1336675"/>
                <a:ext cx="3918589" cy="5489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75ED5F9E-37F4-46C3-9B43-07E0FD1883F2}"/>
                      </a:ext>
                    </a:extLst>
                  </p:cNvPr>
                  <p:cNvSpPr txBox="1"/>
                  <p:nvPr/>
                </p:nvSpPr>
                <p:spPr>
                  <a:xfrm>
                    <a:off x="2120341" y="1146956"/>
                    <a:ext cx="2194584" cy="7386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FF0000"/>
                        </a:solidFill>
                        <a:highlight>
                          <a:srgbClr val="FFFFFF"/>
                        </a:highlight>
                      </a:rPr>
                      <a:t>FLAME</a:t>
                    </a:r>
                  </a:p>
                  <a:p>
                    <a:r>
                      <a:rPr lang="en-US" sz="1400" dirty="0"/>
                      <a:t>E = 2.5 J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 1.7×</m:t>
                        </m:r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</m:oMath>
                    </a14:m>
                    <a:r>
                      <a:rPr lang="it-IT" sz="1400" b="0" dirty="0"/>
                      <a:t> W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5" name="CasellaDiTesto 44">
                    <a:extLst>
                      <a:ext uri="{FF2B5EF4-FFF2-40B4-BE49-F238E27FC236}">
                        <a16:creationId xmlns:a16="http://schemas.microsoft.com/office/drawing/2014/main" id="{AF072415-0459-40F5-AF24-D8E3F4360A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0341" y="1146956"/>
                    <a:ext cx="2194584" cy="73866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09" t="-1653" b="-74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2D9B2147-3E2E-4294-BE9A-5EBAA5CA6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72"/>
            <a:stretch/>
          </p:blipFill>
          <p:spPr>
            <a:xfrm>
              <a:off x="5310188" y="1585092"/>
              <a:ext cx="3173376" cy="3155892"/>
            </a:xfrm>
            <a:prstGeom prst="rect">
              <a:avLst/>
            </a:prstGeom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B3FC0AC2-C8F2-4B64-A566-837EFF4DBD95}"/>
                </a:ext>
              </a:extLst>
            </p:cNvPr>
            <p:cNvGrpSpPr/>
            <p:nvPr/>
          </p:nvGrpSpPr>
          <p:grpSpPr>
            <a:xfrm>
              <a:off x="4955813" y="766032"/>
              <a:ext cx="4052091" cy="758805"/>
              <a:chOff x="4529574" y="819381"/>
              <a:chExt cx="4052091" cy="707012"/>
            </a:xfrm>
          </p:grpSpPr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4568E71-C7BD-4BD2-B597-A1DCDEFB8C35}"/>
                  </a:ext>
                </a:extLst>
              </p:cNvPr>
              <p:cNvSpPr txBox="1"/>
              <p:nvPr/>
            </p:nvSpPr>
            <p:spPr>
              <a:xfrm>
                <a:off x="6480567" y="1003173"/>
                <a:ext cx="21010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400" dirty="0"/>
                  <a:t>τ</a:t>
                </a:r>
                <a:r>
                  <a:rPr lang="it-IT" sz="1400" dirty="0"/>
                  <a:t> = 750 </a:t>
                </a:r>
                <a:r>
                  <a:rPr lang="it-IT" sz="1400" dirty="0" err="1"/>
                  <a:t>fs</a:t>
                </a:r>
                <a:endParaRPr lang="en-US" sz="1400" dirty="0"/>
              </a:p>
              <a:p>
                <a:r>
                  <a:rPr lang="en-US" sz="1400" dirty="0"/>
                  <a:t>Target: 10 µm Titanium</a:t>
                </a:r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D7C15CEA-F841-4023-9E26-D5E27A9E1003}"/>
                  </a:ext>
                </a:extLst>
              </p:cNvPr>
              <p:cNvSpPr/>
              <p:nvPr/>
            </p:nvSpPr>
            <p:spPr>
              <a:xfrm>
                <a:off x="4529574" y="974104"/>
                <a:ext cx="3882127" cy="52780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8AC71767-D075-4582-A90B-886E96304EE1}"/>
                      </a:ext>
                    </a:extLst>
                  </p:cNvPr>
                  <p:cNvSpPr txBox="1"/>
                  <p:nvPr/>
                </p:nvSpPr>
                <p:spPr>
                  <a:xfrm>
                    <a:off x="4641070" y="819381"/>
                    <a:ext cx="2009461" cy="688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accent3"/>
                        </a:solidFill>
                        <a:highlight>
                          <a:srgbClr val="FFFFFF"/>
                        </a:highlight>
                      </a:rPr>
                      <a:t>PHELIX</a:t>
                    </a:r>
                  </a:p>
                  <a:p>
                    <a:r>
                      <a:rPr lang="en-US" sz="1400" dirty="0"/>
                      <a:t>E = 88 J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=2.5×</m:t>
                        </m:r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</m:oMath>
                    </a14:m>
                    <a:r>
                      <a:rPr lang="it-IT" sz="1400" b="0" dirty="0"/>
                      <a:t> W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1400" b="0" i="0" smtClean="0"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a14:m>
                    <a:endParaRPr lang="it-IT" sz="1400" b="0" dirty="0"/>
                  </a:p>
                </p:txBody>
              </p:sp>
            </mc:Choice>
            <mc:Fallback xmlns="">
              <p:sp>
                <p:nvSpPr>
                  <p:cNvPr id="51" name="CasellaDiTesto 50">
                    <a:extLst>
                      <a:ext uri="{FF2B5EF4-FFF2-40B4-BE49-F238E27FC236}">
                        <a16:creationId xmlns:a16="http://schemas.microsoft.com/office/drawing/2014/main" id="{E5CD3EA7-5CC1-4015-899D-CB5829D0CD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1070" y="819381"/>
                    <a:ext cx="2009461" cy="68824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" t="-1653" b="-74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77A04-17D2-4B1F-AFC2-38B584B01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9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06E71D8-9E2E-45FE-9611-E219086D0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M. Salvadori					EAAC 2021					         Frascati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46CB57C-5EF7-4045-8837-B7D6681C5D97}"/>
              </a:ext>
            </a:extLst>
          </p:cNvPr>
          <p:cNvGrpSpPr/>
          <p:nvPr/>
        </p:nvGrpSpPr>
        <p:grpSpPr>
          <a:xfrm>
            <a:off x="728597" y="1524837"/>
            <a:ext cx="3173376" cy="3204968"/>
            <a:chOff x="413414" y="802374"/>
            <a:chExt cx="3739486" cy="3763335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C389A73-3062-4EC9-ADF1-F73A9A257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88"/>
            <a:stretch/>
          </p:blipFill>
          <p:spPr>
            <a:xfrm>
              <a:off x="413414" y="802374"/>
              <a:ext cx="3739486" cy="3763335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C8BB638F-9148-4096-804D-223872843A05}"/>
                </a:ext>
              </a:extLst>
            </p:cNvPr>
            <p:cNvSpPr/>
            <p:nvPr/>
          </p:nvSpPr>
          <p:spPr>
            <a:xfrm>
              <a:off x="956310" y="934581"/>
              <a:ext cx="99060" cy="108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9D29156-68CD-4215-AE7B-76674669A1ED}"/>
                </a:ext>
              </a:extLst>
            </p:cNvPr>
            <p:cNvSpPr/>
            <p:nvPr/>
          </p:nvSpPr>
          <p:spPr>
            <a:xfrm flipV="1">
              <a:off x="1721182" y="3535677"/>
              <a:ext cx="1123950" cy="510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DFBA2790-8E88-492D-9870-B1A9DA700D42}"/>
                </a:ext>
              </a:extLst>
            </p:cNvPr>
            <p:cNvSpPr/>
            <p:nvPr/>
          </p:nvSpPr>
          <p:spPr>
            <a:xfrm flipV="1">
              <a:off x="2566988" y="3121819"/>
              <a:ext cx="68594" cy="9667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50D665B4-0758-4F91-874D-8E1ABFA5CACF}"/>
                </a:ext>
              </a:extLst>
            </p:cNvPr>
            <p:cNvSpPr/>
            <p:nvPr/>
          </p:nvSpPr>
          <p:spPr>
            <a:xfrm flipV="1">
              <a:off x="1487815" y="3326605"/>
              <a:ext cx="68594" cy="764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BE2ACF5C-F164-4DF5-B689-F044E293045A}"/>
                </a:ext>
              </a:extLst>
            </p:cNvPr>
            <p:cNvSpPr/>
            <p:nvPr/>
          </p:nvSpPr>
          <p:spPr>
            <a:xfrm flipV="1">
              <a:off x="1387807" y="3743323"/>
              <a:ext cx="512431" cy="178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D04D77AB-5D4C-44CC-B810-FC0D5EF64B5C}"/>
              </a:ext>
            </a:extLst>
          </p:cNvPr>
          <p:cNvSpPr/>
          <p:nvPr/>
        </p:nvSpPr>
        <p:spPr>
          <a:xfrm flipV="1">
            <a:off x="2279276" y="1630284"/>
            <a:ext cx="1468811" cy="17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3056905-332B-4ED0-826B-57AE55FF09AD}"/>
              </a:ext>
            </a:extLst>
          </p:cNvPr>
          <p:cNvSpPr/>
          <p:nvPr/>
        </p:nvSpPr>
        <p:spPr>
          <a:xfrm flipV="1">
            <a:off x="5632077" y="1664614"/>
            <a:ext cx="248024" cy="17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C63C68F3-D83A-4769-A994-859B25D5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177800"/>
            <a:ext cx="8229600" cy="400050"/>
          </a:xfrm>
        </p:spPr>
        <p:txBody>
          <a:bodyPr/>
          <a:lstStyle/>
          <a:p>
            <a:r>
              <a:rPr lang="it-IT" dirty="0"/>
              <a:t>Challenges in TOF: EMP and Dynamic Range</a:t>
            </a:r>
          </a:p>
        </p:txBody>
      </p:sp>
    </p:spTree>
    <p:extLst>
      <p:ext uri="{BB962C8B-B14F-4D97-AF65-F5344CB8AC3E}">
        <p14:creationId xmlns:p14="http://schemas.microsoft.com/office/powerpoint/2010/main" val="3232778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4954</TotalTime>
  <Words>3310</Words>
  <Application>Microsoft Office PowerPoint</Application>
  <PresentationFormat>Presentazione su schermo (16:9)</PresentationFormat>
  <Paragraphs>454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</vt:lpstr>
      <vt:lpstr>Avenir Next LT Pro</vt:lpstr>
      <vt:lpstr>Avenir Next LT Pro Light</vt:lpstr>
      <vt:lpstr>Calibri</vt:lpstr>
      <vt:lpstr>Cambria Math</vt:lpstr>
      <vt:lpstr>Times New Roman</vt:lpstr>
      <vt:lpstr>Wingdings</vt:lpstr>
      <vt:lpstr>ModelloTemplateENEAita</vt:lpstr>
      <vt:lpstr>Methodologies and diagnostics of advanced time-of flight ion spectrometry for high-repetition-rate high-intensity laser-matter experiments</vt:lpstr>
      <vt:lpstr>OVERVIEW</vt:lpstr>
      <vt:lpstr>Laser-plasma acceleration: a simple introduction</vt:lpstr>
      <vt:lpstr>Laser-plasma acceleration: a simple introduction</vt:lpstr>
      <vt:lpstr>Diagnostic system requirements</vt:lpstr>
      <vt:lpstr>Diagnostic system requirements</vt:lpstr>
      <vt:lpstr>The Basics of Time-Of-Flight (TOF)</vt:lpstr>
      <vt:lpstr>Challenges in TOF: EMP and Dynamic Range</vt:lpstr>
      <vt:lpstr>Challenges in TOF: EMP and Dynamic Range</vt:lpstr>
      <vt:lpstr>Challenges in TOF: EMP and Dynamic Range</vt:lpstr>
      <vt:lpstr>Detection system optimization</vt:lpstr>
      <vt:lpstr>Detection system optimization</vt:lpstr>
      <vt:lpstr>Acquisition system optimization</vt:lpstr>
      <vt:lpstr>Dynamic range enhancement</vt:lpstr>
      <vt:lpstr>Dynamic range enhancement</vt:lpstr>
      <vt:lpstr>The spectrum reconstruction</vt:lpstr>
      <vt:lpstr>1. De-embedding: signal at source</vt:lpstr>
      <vt:lpstr>Detector characterization</vt:lpstr>
      <vt:lpstr>2. Detector characterization: Diamond detectors</vt:lpstr>
      <vt:lpstr>2. Detector characterization: Diamond detectors</vt:lpstr>
      <vt:lpstr>2. Detector characterization: Diamond detectors</vt:lpstr>
      <vt:lpstr>2. Detector characterization: Diamond detectors</vt:lpstr>
      <vt:lpstr>Presentazione standard di PowerPoint</vt:lpstr>
      <vt:lpstr>2. Detector characterization: Diamond detectors</vt:lpstr>
      <vt:lpstr>2. Detector characterization: Diamond detectors</vt:lpstr>
      <vt:lpstr>3. Particle number: the final spectrum</vt:lpstr>
      <vt:lpstr>3. Particle number: the final spectrum</vt:lpstr>
      <vt:lpstr>Experiment at PHELIX</vt:lpstr>
      <vt:lpstr>Experiment at PHELIX</vt:lpstr>
      <vt:lpstr>Experiment at PHELIX</vt:lpstr>
      <vt:lpstr>Experiment at PHELIX</vt:lpstr>
      <vt:lpstr>Experiment at PHELIX</vt:lpstr>
      <vt:lpstr>Talk summary</vt:lpstr>
      <vt:lpstr>Presentazione standard di PowerPoint</vt:lpstr>
      <vt:lpstr>Back up – filter application</vt:lpstr>
      <vt:lpstr>Back up – CCE calibration</vt:lpstr>
      <vt:lpstr>Back up – IEC calibration</vt:lpstr>
      <vt:lpstr>Back up – Correction factor (1)</vt:lpstr>
      <vt:lpstr>Back up – Correction factor (2)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martina salvadori</cp:lastModifiedBy>
  <cp:revision>426</cp:revision>
  <cp:lastPrinted>2017-01-17T13:52:56Z</cp:lastPrinted>
  <dcterms:created xsi:type="dcterms:W3CDTF">2017-01-03T12:35:40Z</dcterms:created>
  <dcterms:modified xsi:type="dcterms:W3CDTF">2021-09-21T06:38:36Z</dcterms:modified>
</cp:coreProperties>
</file>