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6" r:id="rId4"/>
    <p:sldMasterId id="2147483702" r:id="rId5"/>
  </p:sldMasterIdLst>
  <p:notesMasterIdLst>
    <p:notesMasterId r:id="rId30"/>
  </p:notesMasterIdLst>
  <p:sldIdLst>
    <p:sldId id="256" r:id="rId6"/>
    <p:sldId id="1508" r:id="rId7"/>
    <p:sldId id="1509" r:id="rId8"/>
    <p:sldId id="259" r:id="rId9"/>
    <p:sldId id="260" r:id="rId10"/>
    <p:sldId id="271" r:id="rId11"/>
    <p:sldId id="1512" r:id="rId12"/>
    <p:sldId id="292" r:id="rId13"/>
    <p:sldId id="293" r:id="rId14"/>
    <p:sldId id="341" r:id="rId15"/>
    <p:sldId id="1511" r:id="rId16"/>
    <p:sldId id="534" r:id="rId17"/>
    <p:sldId id="536" r:id="rId18"/>
    <p:sldId id="537" r:id="rId19"/>
    <p:sldId id="1383" r:id="rId20"/>
    <p:sldId id="1454" r:id="rId21"/>
    <p:sldId id="1507" r:id="rId22"/>
    <p:sldId id="1513" r:id="rId23"/>
    <p:sldId id="258" r:id="rId24"/>
    <p:sldId id="1515" r:id="rId25"/>
    <p:sldId id="1514" r:id="rId26"/>
    <p:sldId id="1517" r:id="rId27"/>
    <p:sldId id="1516" r:id="rId28"/>
    <p:sldId id="1518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3"/>
    <p:restoredTop sz="95915"/>
  </p:normalViewPr>
  <p:slideViewPr>
    <p:cSldViewPr snapToGrid="0" snapToObjects="1">
      <p:cViewPr>
        <p:scale>
          <a:sx n="79" d="100"/>
          <a:sy n="79" d="100"/>
        </p:scale>
        <p:origin x="112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94EF1-5DEB-6F49-B314-1025E4755EB0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FCF62-AB2B-A943-9813-38586E9DCE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42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F73C1-2BD6-684E-AA1B-49165E0DF4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63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F73C1-2BD6-684E-AA1B-49165E0DF4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54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0E84A-62E9-784F-BCA1-15752076A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676455-20DB-EB4A-BD82-D644BCF35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A3330B-1861-6649-A7F6-30FFB2927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A7BDEA-360A-6540-B48E-E47FB07F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15835C-1542-5842-B1AD-F2C6DBA6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369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8CE88-D64F-D946-BC9F-9FF68BAB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E8AFFA-D175-4F4F-ADE9-7CC15AB32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4F3257-D53A-324F-9AC9-FD97389D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E6464D-DD28-CB4D-BB3C-7BC3E511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B70670-E9B4-8C42-A638-AE9517685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402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44E2688-D612-8D4A-87D0-BE9A44FCE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FFCFC1-ABBE-354C-A90C-2AE4651C3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E97FA2-9E20-5945-A5E2-D2717A60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D10963-9DC6-0A4E-88D5-8EC59B3C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77DA31-45D8-3440-9EF7-51D3ED2D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609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3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03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Ralph Assmann – WP6 – I.FAST Steering Meeting June 2021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Ralph Assmann – WP6 – I.FAST Steering Meeting June 2021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4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Ralph Assmann – WP6 – I.FAST Steering Meeting June 2021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4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Ralph Assmann – WP6 – I.FAST Steering Meeting June 2021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74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Ralph Assmann – WP6 – I.FAST Steering Meeting June 2021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17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Ralph Assmann – WP6 – I.FAST Steering Meeting June 2021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2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3C4F4-DEE2-274C-AC5C-70D33D76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D5F443-9A3D-A042-9518-0447BB9BA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28D523-DCA6-F049-B4D5-A3798B7A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AD6A84-4FA2-A847-97FD-E15B41F2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C50FD7-E4FF-5C46-B68A-50245FE7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063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Ralph Assmann – WP6 – I.FAST Steering Meeting June 2021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24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787" y="5419084"/>
            <a:ext cx="1560595" cy="890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703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96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68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34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39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4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12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99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6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2ECCB-9D0E-2D44-AB5B-4D0A1CFD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532C07-7CBC-8B44-BA15-BDBF6ECB9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B8A817-5ABE-FA47-AE6E-D0BAEC657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7389D6-7F17-ED43-A10C-6B655C902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2E0DCE-C65E-CC47-B774-CFE10F7B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77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17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84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4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7" name="Picture 2" descr="https://www.helmholtz.de/fileadmin/user_upload/04_mediathek/Logos_2017/2017_H_Logo_RGB_untereinander_E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" y="5533346"/>
            <a:ext cx="3528392" cy="1067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4" y="5697182"/>
            <a:ext cx="1067253" cy="7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71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New Particle Acceleration Methods for High Energy Physics | Ralph Assmann | RWTH Seminar 07/2021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0557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New Particle Acceleration Methods for High Energy Physics | Ralph Assmann | RWTH Seminar 07/2021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8794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28820" y="6582809"/>
            <a:ext cx="9415652" cy="194989"/>
          </a:xfrm>
        </p:spPr>
        <p:txBody>
          <a:bodyPr/>
          <a:lstStyle/>
          <a:p>
            <a:r>
              <a:rPr lang="en-GB" noProof="0"/>
              <a:t>New Particle Acceleration Methods for High Energy Physics | Ralph Assmann | RWTH Seminar 07/2021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87823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017" y="100425"/>
            <a:ext cx="679856" cy="44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3F7430-E5E4-4E3E-967C-CA4BF4306AA7}"/>
              </a:ext>
            </a:extLst>
          </p:cNvPr>
          <p:cNvSpPr txBox="1"/>
          <p:nvPr userDrawn="1"/>
        </p:nvSpPr>
        <p:spPr>
          <a:xfrm>
            <a:off x="10967126" y="490883"/>
            <a:ext cx="1086567" cy="26160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GB" sz="11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hr-HR"/>
              <a:t>New Particle Acceleration Methods for High Energy Physics | Ralph Assmann | RWTH Seminar 07/2021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064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194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017" y="100425"/>
            <a:ext cx="679856" cy="44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3F7430-E5E4-4E3E-967C-CA4BF4306AA7}"/>
              </a:ext>
            </a:extLst>
          </p:cNvPr>
          <p:cNvSpPr txBox="1"/>
          <p:nvPr userDrawn="1"/>
        </p:nvSpPr>
        <p:spPr>
          <a:xfrm>
            <a:off x="10967126" y="490883"/>
            <a:ext cx="1086567" cy="26160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GB" sz="11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hr-HR"/>
              <a:t>New Particle Acceleration Methods for High Energy Physics | Ralph Assmann | RWTH Seminar 07/2021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28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794DB-C0AC-5447-9DC3-31A7799E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6911E1-B410-AC41-8FA8-65B36EE96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60CF6C-1D13-204C-B866-D43973677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A0CDDC-8FB9-6647-8448-9954AB21D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61ED7C-77B7-FC41-994C-5A9E7AE9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EC34C7-BB44-AA43-B069-4BD761C6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0617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819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548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580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321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610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515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565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71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74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050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34F3DE-F76A-6A40-BDA0-F9033724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99542A-E972-9D43-A748-DC2AE0778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14BCB9-4B1C-4142-87B8-89A479E9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E8E0C6-7E8A-D94D-A36E-E6412ACF9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BCE3190-51A6-D449-8D72-47D8CABF8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6A542B-E2CF-A341-99F0-84BFDCA7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F0C022-EE7B-5946-BD39-596A937D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8377000-9820-3445-864F-9FE80918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44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92E23-AB26-4645-BF31-7E95996A5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DB3244-13EE-8541-A3FA-40F1BC7F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F57C6F-F6B6-5445-AC0C-74866167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708BFB-8B5A-934A-AAC3-2C55B020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6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ECC886A-9CA7-3944-83E9-09304C2FF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C1B4047-8217-2D46-8E86-C69EBA287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724C90-B35A-8A40-ADC6-98474BCE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28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CE888-5F31-C54A-8C54-6E26CA2A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A23D93-1258-6A48-A129-77831026B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7D3118-2FDB-FA4F-92D8-783191089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B124DD-BA2B-DD44-9EA4-16FD1D47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6C3C5B-315A-4D46-9366-4426A951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4C2CAA-C766-F04F-A2BB-00982FDB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14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6DEEF-A65A-B044-A69D-DE1CAF5F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6EEA1ED-065A-F74F-8D1D-4F58314EF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C385A3-09C2-334B-B1EA-DE65C649F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9649D2-9267-F94A-AFCD-1099E5319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F4882C6-E8CE-664F-ADF4-5128A0AC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4040C5-4C44-8C4F-8F0A-736DFC75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82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1400BE-075C-8842-B060-7E0002FEA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775C20-8789-A84E-8877-E4B61BFED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4077-38D2-E04C-B566-18913765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91D84-5571-AA47-9421-96FF2EE80B6D}" type="datetimeFigureOut">
              <a:rPr lang="de-DE" smtClean="0"/>
              <a:t>20.09.21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758C27-FB76-9047-B82D-7120CA222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BFF766-F8CD-7043-B220-3A83FE547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A21C8-7AFF-1449-A0A9-4CEE297B37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00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Ralph Assmann – WP6 – I.FAST Steering Meeting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9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New Particle Acceleration Methods for High Energy Physics | Ralph Assmann | RWTH Seminar 07/2021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C5F25-5D95-1C4F-BEBE-03B36B62B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8820" y="6573382"/>
            <a:ext cx="9415652" cy="1949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New Particle Acceleration Methods for High Energy Physics | Ralph Assmann | RWTH Seminar 07/2021</a:t>
            </a:r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54528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‹Nr.›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7" y="6584948"/>
            <a:ext cx="419950" cy="12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112" y="6546379"/>
            <a:ext cx="592831" cy="2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8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New Particle Acceleration Methods for High Energy Physics | Ralph Assmann | RWTH Seminar 07/2021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8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EABD0-14DC-8A4A-97B7-00D2B09236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EAAC 2021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A73631-1DED-8A46-A071-D0626E1F5E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Ralph Assmann </a:t>
            </a:r>
            <a:r>
              <a:rPr lang="de-DE" dirty="0" err="1"/>
              <a:t>and</a:t>
            </a:r>
            <a:r>
              <a:rPr lang="de-DE" dirty="0"/>
              <a:t> Massimo </a:t>
            </a:r>
            <a:r>
              <a:rPr lang="de-DE" dirty="0" err="1"/>
              <a:t>Ferrario</a:t>
            </a:r>
            <a:endParaRPr lang="de-DE" dirty="0"/>
          </a:p>
          <a:p>
            <a:r>
              <a:rPr lang="de-DE" dirty="0"/>
              <a:t>20.9.2021</a:t>
            </a:r>
          </a:p>
        </p:txBody>
      </p:sp>
    </p:spTree>
    <p:extLst>
      <p:ext uri="{BB962C8B-B14F-4D97-AF65-F5344CB8AC3E}">
        <p14:creationId xmlns:p14="http://schemas.microsoft.com/office/powerpoint/2010/main" val="3010197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9F62C5-BED3-1341-8452-FEB3D442B2C9}"/>
              </a:ext>
            </a:extLst>
          </p:cNvPr>
          <p:cNvSpPr/>
          <p:nvPr/>
        </p:nvSpPr>
        <p:spPr>
          <a:xfrm>
            <a:off x="10229080" y="1123991"/>
            <a:ext cx="1556521" cy="4984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02E1D3-AEBA-1945-B5F5-BD0EF08CF47D}"/>
              </a:ext>
            </a:extLst>
          </p:cNvPr>
          <p:cNvSpPr/>
          <p:nvPr/>
        </p:nvSpPr>
        <p:spPr>
          <a:xfrm>
            <a:off x="161158" y="97808"/>
            <a:ext cx="11792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Expert Panel HGPL “High Gradient Acceleration (Plasma/Laser)”</a:t>
            </a:r>
            <a:endParaRPr kumimoji="0" lang="en-D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6037EA9-6E73-4B41-8AF7-4B8EFE7D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37631"/>
            <a:ext cx="10972800" cy="365125"/>
          </a:xfrm>
        </p:spPr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Particle Acceleration Methods for High Energy Physics | Ralph Assmann | RWTH Seminar 07/2021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71D521-190C-144F-801F-7E57B253A166}"/>
              </a:ext>
            </a:extLst>
          </p:cNvPr>
          <p:cNvGrpSpPr/>
          <p:nvPr/>
        </p:nvGrpSpPr>
        <p:grpSpPr>
          <a:xfrm>
            <a:off x="233605" y="936608"/>
            <a:ext cx="3261311" cy="4132760"/>
            <a:chOff x="265813" y="537164"/>
            <a:chExt cx="2445983" cy="30995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83B0CE-E8B6-C749-89DF-6A3055E09C8D}"/>
                </a:ext>
              </a:extLst>
            </p:cNvPr>
            <p:cNvSpPr/>
            <p:nvPr/>
          </p:nvSpPr>
          <p:spPr>
            <a:xfrm>
              <a:off x="265813" y="545181"/>
              <a:ext cx="2426203" cy="309155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9AD65E-9B32-BB4B-9668-8F1E36AF0792}"/>
                </a:ext>
              </a:extLst>
            </p:cNvPr>
            <p:cNvSpPr txBox="1"/>
            <p:nvPr/>
          </p:nvSpPr>
          <p:spPr>
            <a:xfrm>
              <a:off x="265814" y="537164"/>
              <a:ext cx="2445982" cy="53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Expert Panel </a:t>
              </a:r>
            </a:p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Chair: Ralph Assmann (DESY/INFN)</a:t>
              </a:r>
            </a:p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Deputy Chair: Edda Gschwendtner (CERN)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CB5874-B834-EB41-8B1A-06F2CB8EDFCE}"/>
                </a:ext>
              </a:extLst>
            </p:cNvPr>
            <p:cNvSpPr txBox="1"/>
            <p:nvPr/>
          </p:nvSpPr>
          <p:spPr>
            <a:xfrm>
              <a:off x="279070" y="1087710"/>
              <a:ext cx="2419469" cy="2453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Panel members: </a:t>
              </a:r>
            </a:p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Kevin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Cassou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(IN2P3/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IJCLab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), Sebastien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Corde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(IP Paris), Laura Corner ( Liverpool), Brigitte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(CNRS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UPSay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), Massimo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Ferarrio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(INFN), Simon Hooker (Oxford), Rasmus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Ischebeck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(PSI), Andrea Latina (CERN),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Olle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Lundh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(Lund),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Patric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Muggli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(MPI Munich), Phi Nghiem (CEA/IRFU), Jens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Osterhoff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(DESY), Tor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Raubenheimer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(SLAC), Arnd 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Specka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(IN2PR/LLR), Jorge Vieira (IST), Matthew Wing (UCL). </a:t>
              </a:r>
            </a:p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Panel a</a:t>
              </a:r>
              <a:r>
                <a:rPr kumimoji="0" lang="en-CH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ssociated </a:t>
              </a:r>
              <a:r>
                <a: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members: </a:t>
              </a:r>
            </a:p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Cameron Geddes (LBNL), Mark Hogan (SLAC)), Wei Lu (Tsinghua U.) , Pietro Musumeci (UCLA)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DFF27F2-0ECA-E946-98DD-16BC3F3E311C}"/>
              </a:ext>
            </a:extLst>
          </p:cNvPr>
          <p:cNvSpPr/>
          <p:nvPr/>
        </p:nvSpPr>
        <p:spPr>
          <a:xfrm>
            <a:off x="3924592" y="1123991"/>
            <a:ext cx="7861008" cy="505375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Expert Panel</a:t>
            </a:r>
            <a:r>
              <a:rPr kumimoji="0" lang="en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</a:t>
            </a:r>
            <a:r>
              <a:rPr kumimoji="0" lang="en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experts  -  4 associated  -  13 meetings         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etreat 23/6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1BA9DF-288E-B94E-9A70-8943AB13432F}"/>
              </a:ext>
            </a:extLst>
          </p:cNvPr>
          <p:cNvSpPr/>
          <p:nvPr/>
        </p:nvSpPr>
        <p:spPr>
          <a:xfrm>
            <a:off x="3924593" y="1927515"/>
            <a:ext cx="1766615" cy="16605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mail list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6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231 scientists registered </a:t>
            </a:r>
            <a:r>
              <a:rPr kumimoji="0" lang="en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roadmap process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EB6F78-6F03-AD45-8A09-658DBD7F292B}"/>
              </a:ext>
            </a:extLst>
          </p:cNvPr>
          <p:cNvSpPr/>
          <p:nvPr/>
        </p:nvSpPr>
        <p:spPr>
          <a:xfrm>
            <a:off x="8152799" y="1937909"/>
            <a:ext cx="2023264" cy="16501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Parameters</a:t>
            </a:r>
            <a:endParaRPr kumimoji="0" lang="en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Parameters of interest, proposal of </a:t>
            </a:r>
            <a:r>
              <a:rPr kumimoji="0" lang="en-DE" sz="186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common study cases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5E0D5C-03A2-9145-B678-C6CA25713464}"/>
              </a:ext>
            </a:extLst>
          </p:cNvPr>
          <p:cNvSpPr/>
          <p:nvPr/>
        </p:nvSpPr>
        <p:spPr>
          <a:xfrm>
            <a:off x="5910370" y="1937908"/>
            <a:ext cx="2051716" cy="16605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Townhall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30/3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Setting </a:t>
            </a:r>
            <a:r>
              <a:rPr kumimoji="0" lang="de-DE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scene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explaining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186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HEP </a:t>
            </a:r>
            <a:r>
              <a:rPr kumimoji="0" lang="de-DE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goals</a:t>
            </a:r>
            <a:r>
              <a:rPr kumimoji="0" lang="de-DE" sz="186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de-DE" sz="186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targets</a:t>
            </a:r>
            <a:endParaRPr kumimoji="0" lang="en-DE" sz="186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15A4AA-62B1-4B4C-BAF3-578765A4AB10}"/>
              </a:ext>
            </a:extLst>
          </p:cNvPr>
          <p:cNvSpPr/>
          <p:nvPr/>
        </p:nvSpPr>
        <p:spPr>
          <a:xfrm>
            <a:off x="4594087" y="3905533"/>
            <a:ext cx="5581968" cy="1075849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Townhall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Meetings 21/5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31/5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presented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 SPEAKERS FROM COMMUNITY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6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de-DE" sz="18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130 </a:t>
            </a:r>
            <a:r>
              <a:rPr kumimoji="0" lang="de-DE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simultaneous</a:t>
            </a:r>
            <a:r>
              <a:rPr kumimoji="0" lang="de-DE" sz="186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participants</a:t>
            </a:r>
            <a:endParaRPr kumimoji="0" lang="de-DE" sz="186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E8E08303-E00E-E64E-8DD3-6513F1C24039}"/>
              </a:ext>
            </a:extLst>
          </p:cNvPr>
          <p:cNvSpPr/>
          <p:nvPr/>
        </p:nvSpPr>
        <p:spPr>
          <a:xfrm>
            <a:off x="4594088" y="1629366"/>
            <a:ext cx="459409" cy="287351"/>
          </a:xfrm>
          <a:prstGeom prst="downArrow">
            <a:avLst>
              <a:gd name="adj1" fmla="val 97368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6D27E59B-E941-DB44-B077-57154109D761}"/>
              </a:ext>
            </a:extLst>
          </p:cNvPr>
          <p:cNvSpPr/>
          <p:nvPr/>
        </p:nvSpPr>
        <p:spPr>
          <a:xfrm>
            <a:off x="6692298" y="1622414"/>
            <a:ext cx="459409" cy="287351"/>
          </a:xfrm>
          <a:prstGeom prst="downArrow">
            <a:avLst>
              <a:gd name="adj1" fmla="val 97368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13F25EFE-6B20-4649-93AC-4275B84240FF}"/>
              </a:ext>
            </a:extLst>
          </p:cNvPr>
          <p:cNvSpPr/>
          <p:nvPr/>
        </p:nvSpPr>
        <p:spPr>
          <a:xfrm>
            <a:off x="8934726" y="1630309"/>
            <a:ext cx="459409" cy="287351"/>
          </a:xfrm>
          <a:prstGeom prst="downArrow">
            <a:avLst>
              <a:gd name="adj1" fmla="val 97368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077836-6033-784B-8ED1-A64739074362}"/>
              </a:ext>
            </a:extLst>
          </p:cNvPr>
          <p:cNvSpPr/>
          <p:nvPr/>
        </p:nvSpPr>
        <p:spPr>
          <a:xfrm>
            <a:off x="7674016" y="5195143"/>
            <a:ext cx="3333508" cy="12598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Draft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R&amp;D Roadmap, de-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liverables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</a:t>
            </a:r>
            <a:r>
              <a:rPr lang="de-DE" sz="2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HEP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talk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Priorization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Sep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DDFAE0D-E294-F540-B9DB-4C400C83DAE3}"/>
              </a:ext>
            </a:extLst>
          </p:cNvPr>
          <p:cNvSpPr/>
          <p:nvPr/>
        </p:nvSpPr>
        <p:spPr>
          <a:xfrm>
            <a:off x="4117007" y="5366314"/>
            <a:ext cx="3043668" cy="4520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2021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feedback</a:t>
            </a: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47B20EE7-214B-2B4B-BDA6-04F9BCCA96CD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0176055" y="1622414"/>
            <a:ext cx="465016" cy="2821044"/>
          </a:xfrm>
          <a:prstGeom prst="bentConnector2">
            <a:avLst/>
          </a:prstGeom>
          <a:ln w="285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0B60A085-D55C-894D-92A9-DD67A1B0BA0D}"/>
              </a:ext>
            </a:extLst>
          </p:cNvPr>
          <p:cNvCxnSpPr>
            <a:cxnSpLocks/>
            <a:endCxn id="36" idx="3"/>
          </p:cNvCxnSpPr>
          <p:nvPr/>
        </p:nvCxnSpPr>
        <p:spPr>
          <a:xfrm rot="5400000">
            <a:off x="9059743" y="3629876"/>
            <a:ext cx="4142972" cy="247410"/>
          </a:xfrm>
          <a:prstGeom prst="bentConnector2">
            <a:avLst/>
          </a:prstGeom>
          <a:ln w="285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BE5A0B86-0D54-9347-90CD-22E0C3BBD35F}"/>
              </a:ext>
            </a:extLst>
          </p:cNvPr>
          <p:cNvSpPr/>
          <p:nvPr/>
        </p:nvSpPr>
        <p:spPr>
          <a:xfrm>
            <a:off x="4117007" y="5816079"/>
            <a:ext cx="3043668" cy="452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LDG, SPC, …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feedback</a:t>
            </a:r>
            <a:endParaRPr kumimoji="0" lang="de-DE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D25A9D-BBC4-1541-B643-37E65516CBD0}"/>
              </a:ext>
            </a:extLst>
          </p:cNvPr>
          <p:cNvSpPr/>
          <p:nvPr/>
        </p:nvSpPr>
        <p:spPr>
          <a:xfrm>
            <a:off x="1077845" y="5364028"/>
            <a:ext cx="2104627" cy="9041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REPORT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</a:t>
            </a:r>
            <a:endParaRPr kumimoji="0" lang="de-DE" sz="1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4783DE17-4EA9-1B44-93DB-88DD0D3A893C}"/>
              </a:ext>
            </a:extLst>
          </p:cNvPr>
          <p:cNvSpPr/>
          <p:nvPr/>
        </p:nvSpPr>
        <p:spPr>
          <a:xfrm>
            <a:off x="4955933" y="3615994"/>
            <a:ext cx="459409" cy="287351"/>
          </a:xfrm>
          <a:prstGeom prst="downArrow">
            <a:avLst>
              <a:gd name="adj1" fmla="val 97368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AFC11DB2-8FF9-5D44-8411-C251F040EEBA}"/>
              </a:ext>
            </a:extLst>
          </p:cNvPr>
          <p:cNvSpPr/>
          <p:nvPr/>
        </p:nvSpPr>
        <p:spPr>
          <a:xfrm>
            <a:off x="7054144" y="3609042"/>
            <a:ext cx="459409" cy="287351"/>
          </a:xfrm>
          <a:prstGeom prst="downArrow">
            <a:avLst>
              <a:gd name="adj1" fmla="val 97368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29719480-49EF-3447-BF7C-2ADAD1CEF65E}"/>
              </a:ext>
            </a:extLst>
          </p:cNvPr>
          <p:cNvSpPr/>
          <p:nvPr/>
        </p:nvSpPr>
        <p:spPr>
          <a:xfrm>
            <a:off x="9296572" y="3616937"/>
            <a:ext cx="459409" cy="287351"/>
          </a:xfrm>
          <a:prstGeom prst="downArrow">
            <a:avLst>
              <a:gd name="adj1" fmla="val 97368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9C28CC-F39B-BD43-829B-2119323AEDA0}"/>
              </a:ext>
            </a:extLst>
          </p:cNvPr>
          <p:cNvSpPr txBox="1"/>
          <p:nvPr/>
        </p:nvSpPr>
        <p:spPr>
          <a:xfrm>
            <a:off x="5481113" y="714607"/>
            <a:ext cx="469718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CONSULTATION PROCESS – WORK FLOW</a:t>
            </a: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B5CAF413-0CFD-0846-9E8C-66F801594FDD}"/>
              </a:ext>
            </a:extLst>
          </p:cNvPr>
          <p:cNvCxnSpPr>
            <a:cxnSpLocks/>
            <a:stCxn id="36" idx="1"/>
            <a:endCxn id="38" idx="3"/>
          </p:cNvCxnSpPr>
          <p:nvPr/>
        </p:nvCxnSpPr>
        <p:spPr>
          <a:xfrm rot="10800000">
            <a:off x="7160676" y="5592341"/>
            <a:ext cx="513341" cy="232727"/>
          </a:xfrm>
          <a:prstGeom prst="bentConnector3">
            <a:avLst>
              <a:gd name="adj1" fmla="val 50000"/>
            </a:avLst>
          </a:prstGeom>
          <a:ln w="285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478D790B-075D-8D42-A81D-A342B908778A}"/>
              </a:ext>
            </a:extLst>
          </p:cNvPr>
          <p:cNvCxnSpPr>
            <a:cxnSpLocks/>
            <a:stCxn id="36" idx="1"/>
            <a:endCxn id="40" idx="3"/>
          </p:cNvCxnSpPr>
          <p:nvPr/>
        </p:nvCxnSpPr>
        <p:spPr>
          <a:xfrm rot="10800000" flipV="1">
            <a:off x="7160676" y="5825066"/>
            <a:ext cx="513341" cy="217039"/>
          </a:xfrm>
          <a:prstGeom prst="bentConnector3">
            <a:avLst>
              <a:gd name="adj1" fmla="val 50000"/>
            </a:avLst>
          </a:prstGeom>
          <a:ln w="285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FD446C34-23F4-5A47-AC66-EB211FF27356}"/>
              </a:ext>
            </a:extLst>
          </p:cNvPr>
          <p:cNvCxnSpPr>
            <a:cxnSpLocks/>
            <a:stCxn id="40" idx="1"/>
            <a:endCxn id="42" idx="3"/>
          </p:cNvCxnSpPr>
          <p:nvPr/>
        </p:nvCxnSpPr>
        <p:spPr>
          <a:xfrm rot="10800000">
            <a:off x="3182474" y="5816079"/>
            <a:ext cx="934535" cy="226027"/>
          </a:xfrm>
          <a:prstGeom prst="bentConnector3">
            <a:avLst>
              <a:gd name="adj1" fmla="val 34874"/>
            </a:avLst>
          </a:prstGeom>
          <a:ln w="285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6E6D8461-8A12-5940-BEB4-10EA565B43F3}"/>
              </a:ext>
            </a:extLst>
          </p:cNvPr>
          <p:cNvCxnSpPr>
            <a:cxnSpLocks/>
            <a:stCxn id="38" idx="1"/>
            <a:endCxn id="42" idx="3"/>
          </p:cNvCxnSpPr>
          <p:nvPr/>
        </p:nvCxnSpPr>
        <p:spPr>
          <a:xfrm rot="10800000" flipV="1">
            <a:off x="3182474" y="5592340"/>
            <a:ext cx="934535" cy="223739"/>
          </a:xfrm>
          <a:prstGeom prst="bentConnector3">
            <a:avLst>
              <a:gd name="adj1" fmla="val 34874"/>
            </a:avLst>
          </a:prstGeom>
          <a:ln w="285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hteck 4">
            <a:extLst>
              <a:ext uri="{FF2B5EF4-FFF2-40B4-BE49-F238E27FC236}">
                <a16:creationId xmlns:a16="http://schemas.microsoft.com/office/drawing/2014/main" id="{F50FED72-6ADD-FE4D-B799-6FD2B6801E09}"/>
              </a:ext>
            </a:extLst>
          </p:cNvPr>
          <p:cNvSpPr/>
          <p:nvPr/>
        </p:nvSpPr>
        <p:spPr>
          <a:xfrm>
            <a:off x="4132015" y="4998470"/>
            <a:ext cx="3031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  <a:sym typeface="Wingdings" pitchFamily="2" charset="2"/>
              </a:rPr>
              <a:t> EAAC Tue PM/</a:t>
            </a:r>
            <a:r>
              <a:rPr lang="de-DE" sz="2000" b="1" dirty="0" err="1">
                <a:solidFill>
                  <a:srgbClr val="FF0000"/>
                </a:solidFill>
                <a:sym typeface="Wingdings" pitchFamily="2" charset="2"/>
              </a:rPr>
              <a:t>Wed</a:t>
            </a:r>
            <a:r>
              <a:rPr lang="de-DE" sz="2000" b="1" dirty="0">
                <a:solidFill>
                  <a:srgbClr val="FF0000"/>
                </a:solidFill>
                <a:sym typeface="Wingdings" pitchFamily="2" charset="2"/>
              </a:rPr>
              <a:t> AM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7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1E30C-784E-AD43-B7A1-0791F81A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>
            <a:normAutofit/>
          </a:bodyPr>
          <a:lstStyle/>
          <a:p>
            <a:r>
              <a:rPr lang="de-DE" dirty="0"/>
              <a:t>2021: </a:t>
            </a:r>
            <a:r>
              <a:rPr lang="de-DE" dirty="0" err="1"/>
              <a:t>Good</a:t>
            </a:r>
            <a:r>
              <a:rPr lang="de-DE" dirty="0"/>
              <a:t> News </a:t>
            </a:r>
            <a:r>
              <a:rPr lang="de-DE" sz="2800" dirty="0"/>
              <a:t>(</a:t>
            </a:r>
            <a:r>
              <a:rPr lang="de-DE" sz="2800" dirty="0" err="1"/>
              <a:t>some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EAAC </a:t>
            </a:r>
            <a:r>
              <a:rPr lang="de-DE" sz="2800" dirty="0" err="1"/>
              <a:t>helped</a:t>
            </a:r>
            <a:r>
              <a:rPr lang="de-DE" sz="2800" dirty="0"/>
              <a:t> </a:t>
            </a:r>
            <a:r>
              <a:rPr lang="de-DE" sz="2800" dirty="0" err="1"/>
              <a:t>outcomes</a:t>
            </a:r>
            <a:r>
              <a:rPr lang="de-DE" sz="2800" dirty="0"/>
              <a:t>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DDA6B-4B71-7F44-B862-C0341C7C4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51063"/>
            <a:ext cx="10794357" cy="4351338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Start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I-FAST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(European Network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Novel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EAAC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into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2025)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Yearly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Meeting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Thursday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morning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Setup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expert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panel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„High Gradient: Plasma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Laser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Accelerators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“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one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5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panels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European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R&amp;D </a:t>
            </a:r>
            <a:br>
              <a:rPr lang="de-D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Special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session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on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roadmap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Tue PM/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Wed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AM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Snowmass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effort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advanced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Frontier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6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(AF6).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Talk in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special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session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on expert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panel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.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dirty="0"/>
              <a:t>Placement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EuPRAXIA</a:t>
            </a:r>
            <a:r>
              <a:rPr lang="de-DE" dirty="0"/>
              <a:t> (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in EU) on ESFRI </a:t>
            </a:r>
            <a:r>
              <a:rPr lang="de-DE" dirty="0" err="1"/>
              <a:t>roadmap</a:t>
            </a:r>
            <a:r>
              <a:rPr lang="de-DE" dirty="0"/>
              <a:t>, &gt;110 M€ </a:t>
            </a:r>
            <a:r>
              <a:rPr lang="de-DE" dirty="0" err="1"/>
              <a:t>funding</a:t>
            </a:r>
            <a:r>
              <a:rPr lang="de-DE" dirty="0"/>
              <a:t> </a:t>
            </a:r>
            <a:r>
              <a:rPr lang="de-DE" dirty="0" err="1"/>
              <a:t>obtained</a:t>
            </a:r>
            <a:r>
              <a:rPr lang="de-DE" dirty="0"/>
              <a:t> (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prepared</a:t>
            </a:r>
            <a:r>
              <a:rPr lang="de-DE" dirty="0"/>
              <a:t>)</a:t>
            </a:r>
          </a:p>
          <a:p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Plenty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new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exciting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achievements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novel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R&amp;D </a:t>
            </a:r>
            <a:br>
              <a:rPr lang="de-D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see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talks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403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News 30.6.2021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Particle Acceleration Methods for High Energy Physics | Ralph Assmann | RWTH Seminar 07/2021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Building the first plasma accelerator facility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A832E5-5BA7-6940-9F67-01826D6D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79" y="1178373"/>
            <a:ext cx="695416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1D46E4-3A5C-9F46-BAFF-294832B1D7BB}"/>
              </a:ext>
            </a:extLst>
          </p:cNvPr>
          <p:cNvSpPr/>
          <p:nvPr/>
        </p:nvSpPr>
        <p:spPr>
          <a:xfrm>
            <a:off x="7967629" y="765744"/>
            <a:ext cx="38260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About the ESFRI Roadmap</a:t>
            </a:r>
            <a:b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ESFRI has established a European Roadmap for Research Infrastructures (new and major upgrades, pan-European interest) for the next 10-20 years, stimulates the implementation of these facilities, and updates the roadmap as needed. The ESFRI Roadmap arguably contains the best European science facilities based on a thorough evaluation and selection procedure. It combines ESFRI Projects, which are new Research Infrastructures in progress towards implementation, and ESFRI Landmarks successfully implemented Research Infrastructures enabling excellent science. 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57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News 30.6.2021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Particle Acceleration Methods for High Energy Physics | Ralph Assmann | RWTH Seminar 07/2021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Building the first plasma accelerator facility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A832E5-5BA7-6940-9F67-01826D6D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79" y="1178373"/>
            <a:ext cx="695416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3223D0-A2C6-494C-8F13-C8030B559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876" y="454473"/>
            <a:ext cx="6382727" cy="598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77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News 30.6.2021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Particle Acceleration Methods for High Energy Physics | Ralph Assmann | RWTH Seminar 07/2021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Building the first plasma accelerator facility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A832E5-5BA7-6940-9F67-01826D6D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79" y="1178373"/>
            <a:ext cx="695416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3223D0-A2C6-494C-8F13-C8030B559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876" y="454473"/>
            <a:ext cx="6382727" cy="598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EE9D7-9F87-1443-8E38-36359CE6A2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185" y="1161582"/>
            <a:ext cx="8099052" cy="258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C5B167A-4C78-4749-94FA-C33AE1764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867" y="3938310"/>
            <a:ext cx="8012616" cy="219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36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30" y="-272186"/>
            <a:ext cx="526621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/>
                <a:cs typeface="Calibri"/>
              </a:rPr>
              <a:t>The EuPRAXIA Project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Particle Acceleration Methods for High Energy Physics | Ralph Assmann | RWTH Seminar 07/2021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54FCAE5-FBF9-4843-91B6-CBE6AC91153C}"/>
              </a:ext>
            </a:extLst>
          </p:cNvPr>
          <p:cNvSpPr txBox="1">
            <a:spLocks/>
          </p:cNvSpPr>
          <p:nvPr/>
        </p:nvSpPr>
        <p:spPr>
          <a:xfrm>
            <a:off x="220858" y="842469"/>
            <a:ext cx="8124856" cy="5546219"/>
          </a:xfrm>
          <a:prstGeom prst="rect">
            <a:avLst/>
          </a:prstGeom>
        </p:spPr>
        <p:txBody>
          <a:bodyPr lIns="91438" tIns="45719" rIns="91438" bIns="45719"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First ever international design of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plasma accelerator facility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Challenges addressed by EuPRAXIA since 2015: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 plasma accelerators produce usable electron beams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what can we use those beams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we increase the beam energy towards HEP and collider usages?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CDR for a distributed research infrastructure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funded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EU Horizon2020 program. Completed by 16+25 institutes.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Next phase consortium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with 40 partners, 10 observers.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Applied to ESFRI roadmap update 2021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with government support in Sep 2020.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Successful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and and placed on ESFRI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roadma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FB874-D206-4783-9D14-E1CA93C9BAC3}"/>
              </a:ext>
            </a:extLst>
          </p:cNvPr>
          <p:cNvSpPr/>
          <p:nvPr/>
        </p:nvSpPr>
        <p:spPr>
          <a:xfrm>
            <a:off x="7381345" y="198234"/>
            <a:ext cx="3539111" cy="38472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marL="0" marR="0" lvl="0" indent="0" algn="l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www.eupraxia-project.eu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C455C4-DA47-0840-B9DF-115E0497DE68}"/>
              </a:ext>
            </a:extLst>
          </p:cNvPr>
          <p:cNvGrpSpPr/>
          <p:nvPr/>
        </p:nvGrpSpPr>
        <p:grpSpPr>
          <a:xfrm>
            <a:off x="7721600" y="842469"/>
            <a:ext cx="4316456" cy="5512464"/>
            <a:chOff x="7721600" y="842469"/>
            <a:chExt cx="4316456" cy="55124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A41401-B385-4D39-8354-9AE0E2534144}"/>
                </a:ext>
              </a:extLst>
            </p:cNvPr>
            <p:cNvSpPr/>
            <p:nvPr/>
          </p:nvSpPr>
          <p:spPr>
            <a:xfrm>
              <a:off x="7721600" y="6016381"/>
              <a:ext cx="4301942" cy="338552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653 page CDR,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240 scientists contributed</a:t>
              </a:r>
            </a:p>
          </p:txBody>
        </p:sp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076CEEA-04DF-B248-A14D-419B97BA5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8945" y="842469"/>
              <a:ext cx="3539111" cy="514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518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The Consortium Members for the Next Phase</a:t>
            </a:r>
            <a:br>
              <a:rPr lang="en-US" sz="3200" dirty="0">
                <a:latin typeface="+mn-lt"/>
              </a:rPr>
            </a:br>
            <a:r>
              <a:rPr lang="en-US" sz="2400" b="0" i="1" dirty="0">
                <a:latin typeface="+mn-lt"/>
              </a:rPr>
              <a:t>(from 16 to 40)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Particle Acceleration Methods for High Energy Physics | Ralph Assmann | RWTH Seminar 07/2021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82" y="817759"/>
            <a:ext cx="7698447" cy="5612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35489B-8A6D-409E-BBA0-EE11C712A036}"/>
              </a:ext>
            </a:extLst>
          </p:cNvPr>
          <p:cNvSpPr txBox="1"/>
          <p:nvPr/>
        </p:nvSpPr>
        <p:spPr>
          <a:xfrm>
            <a:off x="7985357" y="745703"/>
            <a:ext cx="4051352" cy="60708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Member institutions in: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Italy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(INFN, CNR,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Elettra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ENEA, Sapienza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Università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Roma,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Università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degli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Roma “Tor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Vergata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(CEA, SOLEIL, CNRS)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Switzerland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(EMPA,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Ecole Polytechnique Fédérale de Lausanne)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(DESY, Ferdinand-Braun-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Fraunhofer Institute for Laser Technology,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Forschungszentrum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Jülich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HZDR, KIT, LMU München) 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United Kingdom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(Imperial College London, Queen’s University of Belfast, STFC, University of Liverpool, University of Manchester, University of Oxford, University of Strathclyde, University of York)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Poland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(Institute of Plasma Physics and Laser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Microfusion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Lodz University of Technology, Military University of Technology, NCBJ, Warsaw University of Technology)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Portugal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(IST)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Hungary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(Wigner Research Centre for Physics)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Sweden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(Lund University)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Israel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(Hebrew University of Jerusalem)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Russia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(Institute of Applied Physics, Joint Institute for High Temperatures)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United States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(UCLA) 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 Beamlines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179384" algn="l"/>
              </a:tabLst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42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uPRAXIACA-ProspectiveObservers-Sep20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4" y="869755"/>
            <a:ext cx="12192000" cy="55191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The Consortium Observers for the Next Phase</a:t>
            </a:r>
            <a:br>
              <a:rPr lang="en-US" sz="3200" dirty="0">
                <a:latin typeface="+mn-lt"/>
              </a:rPr>
            </a:br>
            <a:r>
              <a:rPr lang="en-US" sz="2000" b="0" i="1" dirty="0">
                <a:latin typeface="+mn-lt"/>
              </a:rPr>
              <a:t>(from 25 to 10, </a:t>
            </a:r>
            <a:r>
              <a:rPr lang="en-US" sz="2000" b="0" i="1" dirty="0">
                <a:latin typeface="Calibri"/>
              </a:rPr>
              <a:t>Consortium Agreement signed</a:t>
            </a:r>
            <a:r>
              <a:rPr lang="en-US" sz="2000" b="0" i="1" dirty="0">
                <a:latin typeface="+mn-lt"/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Particle Acceleration Methods for High Energy Physics | Ralph Assmann | RWTH Seminar 07/2021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5489B-8A6D-409E-BBA0-EE11C712A036}"/>
              </a:ext>
            </a:extLst>
          </p:cNvPr>
          <p:cNvSpPr txBox="1"/>
          <p:nvPr/>
        </p:nvSpPr>
        <p:spPr>
          <a:xfrm>
            <a:off x="138101" y="4208172"/>
            <a:ext cx="4392488" cy="17491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Observer institutions in: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(Amplitude Technologies, Thales LAS France SAS)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(Helmholtz-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Jena) 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Poland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(University of Warsaw)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United States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(LBNL)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179384" algn="l"/>
              </a:tabLst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33D09-AB4B-4994-854F-FC0161EE8CDC}"/>
              </a:ext>
            </a:extLst>
          </p:cNvPr>
          <p:cNvSpPr txBox="1"/>
          <p:nvPr/>
        </p:nvSpPr>
        <p:spPr>
          <a:xfrm>
            <a:off x="4423148" y="5202187"/>
            <a:ext cx="4392488" cy="1338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China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(Shanghai Jiao Tong University)</a:t>
            </a: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79384" algn="l"/>
              </a:tabLst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Japan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(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Institute for Molecular Science, Osaka University, Kansai Photon Science Institute, RIKEN SPring-8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Center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179384" marR="0" lvl="0" indent="-17938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179384" algn="l"/>
              </a:tabLst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8922">
            <a:off x="9834471" y="4459254"/>
            <a:ext cx="1577280" cy="223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40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1E30C-784E-AD43-B7A1-0791F81A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>
            <a:normAutofit/>
          </a:bodyPr>
          <a:lstStyle/>
          <a:p>
            <a:r>
              <a:rPr lang="de-DE" dirty="0"/>
              <a:t>2021: </a:t>
            </a:r>
            <a:r>
              <a:rPr lang="de-DE" dirty="0" err="1"/>
              <a:t>Good</a:t>
            </a:r>
            <a:r>
              <a:rPr lang="de-DE" dirty="0"/>
              <a:t> News </a:t>
            </a:r>
            <a:r>
              <a:rPr lang="de-DE" sz="2800" dirty="0"/>
              <a:t>(</a:t>
            </a:r>
            <a:r>
              <a:rPr lang="de-DE" sz="2800" dirty="0" err="1"/>
              <a:t>some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EAAC </a:t>
            </a:r>
            <a:r>
              <a:rPr lang="de-DE" sz="2800" dirty="0" err="1"/>
              <a:t>helped</a:t>
            </a:r>
            <a:r>
              <a:rPr lang="de-DE" sz="2800" dirty="0"/>
              <a:t> </a:t>
            </a:r>
            <a:r>
              <a:rPr lang="de-DE" sz="2800" dirty="0" err="1"/>
              <a:t>outcomes</a:t>
            </a:r>
            <a:r>
              <a:rPr lang="de-DE" sz="2800" dirty="0"/>
              <a:t>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DDA6B-4B71-7F44-B862-C0341C7C4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063"/>
            <a:ext cx="10515600" cy="4351338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Start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I-FAST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(European Network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Novel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EAAC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into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2025)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Yearly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Meeting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Thursday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morning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Setup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expert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panel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„High Gradient: Plasma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Laser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Accelerators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“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one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5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panels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European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R&amp;D </a:t>
            </a:r>
            <a:br>
              <a:rPr lang="de-D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Special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session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on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roadmap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Tue PM/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Wed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AM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Snowmass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effort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advanced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Frontier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6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(AF6).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Talk in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special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session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on expert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panel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.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Placement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EuPRAXIA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new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in EU) on ESFRI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roadmap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, &gt;110 M€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funding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obtained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next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phase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prepared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de-DE" dirty="0" err="1"/>
              <a:t>Plenty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exciting</a:t>
            </a:r>
            <a:r>
              <a:rPr lang="de-DE" dirty="0"/>
              <a:t> </a:t>
            </a:r>
            <a:r>
              <a:rPr lang="de-DE" b="1" dirty="0" err="1"/>
              <a:t>achievements</a:t>
            </a:r>
            <a:r>
              <a:rPr lang="de-DE" b="1" dirty="0"/>
              <a:t> in </a:t>
            </a:r>
            <a:r>
              <a:rPr lang="de-DE" b="1" dirty="0" err="1"/>
              <a:t>novel</a:t>
            </a:r>
            <a:r>
              <a:rPr lang="de-DE" b="1" dirty="0"/>
              <a:t> </a:t>
            </a:r>
            <a:r>
              <a:rPr lang="de-DE" b="1" dirty="0" err="1"/>
              <a:t>accelerator</a:t>
            </a:r>
            <a:r>
              <a:rPr lang="de-DE" b="1" dirty="0"/>
              <a:t> R&amp;D </a:t>
            </a:r>
            <a:br>
              <a:rPr lang="de-DE" dirty="0"/>
            </a:b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see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talks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3721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1E30C-784E-AD43-B7A1-0791F81A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746"/>
          </a:xfrm>
        </p:spPr>
        <p:txBody>
          <a:bodyPr/>
          <a:lstStyle/>
          <a:p>
            <a:r>
              <a:rPr lang="de-DE" dirty="0"/>
              <a:t>EAAC 2021 – Hybrid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DDA6B-4B71-7F44-B862-C0341C7C4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29" y="1250066"/>
            <a:ext cx="11600330" cy="4926897"/>
          </a:xfrm>
        </p:spPr>
        <p:txBody>
          <a:bodyPr>
            <a:noAutofit/>
          </a:bodyPr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(40)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in </a:t>
            </a:r>
            <a:r>
              <a:rPr lang="de-DE" dirty="0" err="1"/>
              <a:t>Frascati</a:t>
            </a:r>
            <a:r>
              <a:rPr lang="de-DE" dirty="0"/>
              <a:t>/</a:t>
            </a:r>
            <a:r>
              <a:rPr lang="de-DE" dirty="0" err="1"/>
              <a:t>Rome</a:t>
            </a:r>
            <a:r>
              <a:rPr lang="de-DE" dirty="0"/>
              <a:t> in </a:t>
            </a:r>
            <a:r>
              <a:rPr lang="de-DE" dirty="0" err="1"/>
              <a:t>person</a:t>
            </a:r>
            <a:r>
              <a:rPr lang="de-DE" dirty="0"/>
              <a:t>, </a:t>
            </a:r>
            <a:r>
              <a:rPr lang="de-DE" dirty="0" err="1"/>
              <a:t>having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discussions</a:t>
            </a:r>
            <a:endParaRPr lang="de-DE" dirty="0"/>
          </a:p>
          <a:p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 (&gt;200 remote </a:t>
            </a:r>
            <a:r>
              <a:rPr lang="de-DE" dirty="0" err="1"/>
              <a:t>participants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registered).</a:t>
            </a:r>
          </a:p>
          <a:p>
            <a:r>
              <a:rPr lang="de-DE" b="1" dirty="0" err="1"/>
              <a:t>Many</a:t>
            </a:r>
            <a:r>
              <a:rPr lang="de-DE" b="1" dirty="0"/>
              <a:t> </a:t>
            </a:r>
            <a:r>
              <a:rPr lang="de-DE" b="1" dirty="0" err="1"/>
              <a:t>thanks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LOC </a:t>
            </a:r>
            <a:r>
              <a:rPr lang="de-DE" b="1" dirty="0" err="1"/>
              <a:t>team</a:t>
            </a:r>
            <a:r>
              <a:rPr lang="de-DE" b="1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: </a:t>
            </a:r>
            <a:br>
              <a:rPr lang="de-DE" dirty="0"/>
            </a:br>
            <a:r>
              <a:rPr lang="de-DE" sz="2400" dirty="0"/>
              <a:t>Gemma Costa (INFN - LNF, </a:t>
            </a:r>
            <a:r>
              <a:rPr lang="de-DE" sz="2400" dirty="0" err="1"/>
              <a:t>Italy</a:t>
            </a:r>
            <a:r>
              <a:rPr lang="de-DE" sz="2400" dirty="0"/>
              <a:t>), Martina Del </a:t>
            </a:r>
            <a:r>
              <a:rPr lang="de-DE" sz="2400" dirty="0" err="1"/>
              <a:t>Giorno</a:t>
            </a:r>
            <a:r>
              <a:rPr lang="de-DE" sz="2400" dirty="0"/>
              <a:t> (INFN - LNF, </a:t>
            </a:r>
            <a:r>
              <a:rPr lang="de-DE" sz="2400" dirty="0" err="1"/>
              <a:t>Italy</a:t>
            </a:r>
            <a:r>
              <a:rPr lang="de-DE" sz="2400" dirty="0"/>
              <a:t>), Massimo </a:t>
            </a:r>
            <a:r>
              <a:rPr lang="de-DE" sz="2400" dirty="0" err="1"/>
              <a:t>Ferrario</a:t>
            </a:r>
            <a:r>
              <a:rPr lang="de-DE" sz="2400" dirty="0"/>
              <a:t> (INFN - LNF, </a:t>
            </a:r>
            <a:r>
              <a:rPr lang="de-DE" sz="2400" dirty="0" err="1"/>
              <a:t>Italy</a:t>
            </a:r>
            <a:r>
              <a:rPr lang="de-DE" sz="2400" dirty="0"/>
              <a:t>), </a:t>
            </a:r>
            <a:r>
              <a:rPr lang="de-DE" sz="2400" dirty="0" err="1"/>
              <a:t>chair</a:t>
            </a:r>
            <a:r>
              <a:rPr lang="de-DE" sz="2400" dirty="0"/>
              <a:t>, Maria Rita </a:t>
            </a:r>
            <a:r>
              <a:rPr lang="de-DE" sz="2400" dirty="0" err="1"/>
              <a:t>Ferrazza</a:t>
            </a:r>
            <a:r>
              <a:rPr lang="de-DE" sz="2400" dirty="0"/>
              <a:t> (INFN - LNF, </a:t>
            </a:r>
            <a:r>
              <a:rPr lang="de-DE" sz="2400" dirty="0" err="1"/>
              <a:t>Italy</a:t>
            </a:r>
            <a:r>
              <a:rPr lang="de-DE" sz="2400" dirty="0"/>
              <a:t>), Alessandro Gallo (INFN - LNF, </a:t>
            </a:r>
            <a:r>
              <a:rPr lang="de-DE" sz="2400" dirty="0" err="1"/>
              <a:t>Italy</a:t>
            </a:r>
            <a:r>
              <a:rPr lang="de-DE" sz="2400" dirty="0"/>
              <a:t>), Fabio Villa (INFN - LNF, </a:t>
            </a:r>
            <a:r>
              <a:rPr lang="de-DE" sz="2400" dirty="0" err="1"/>
              <a:t>Italy</a:t>
            </a:r>
            <a:r>
              <a:rPr lang="de-DE" sz="2400" dirty="0"/>
              <a:t>), Giulia </a:t>
            </a:r>
            <a:r>
              <a:rPr lang="de-DE" sz="2400" dirty="0" err="1"/>
              <a:t>Vinicola</a:t>
            </a:r>
            <a:r>
              <a:rPr lang="de-DE" sz="2400" dirty="0"/>
              <a:t> (INFN - LNF, </a:t>
            </a:r>
            <a:r>
              <a:rPr lang="de-DE" sz="2400" dirty="0" err="1"/>
              <a:t>Italy</a:t>
            </a:r>
            <a:r>
              <a:rPr lang="de-DE" sz="2400" dirty="0"/>
              <a:t>)</a:t>
            </a:r>
          </a:p>
          <a:p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/>
              <a:t>Laura Corner </a:t>
            </a:r>
            <a:r>
              <a:rPr lang="de-DE" dirty="0"/>
              <a:t>(SPC </a:t>
            </a:r>
            <a:r>
              <a:rPr lang="de-DE" dirty="0" err="1"/>
              <a:t>chair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b="1" dirty="0" err="1"/>
              <a:t>other</a:t>
            </a:r>
            <a:r>
              <a:rPr lang="de-DE" b="1" dirty="0"/>
              <a:t> </a:t>
            </a:r>
            <a:r>
              <a:rPr lang="de-DE" b="1" dirty="0" err="1"/>
              <a:t>co-organizers</a:t>
            </a:r>
            <a:r>
              <a:rPr lang="de-DE" dirty="0"/>
              <a:t>:</a:t>
            </a:r>
            <a:br>
              <a:rPr lang="de-DE" dirty="0"/>
            </a:br>
            <a:r>
              <a:rPr lang="de-DE" sz="2400" dirty="0"/>
              <a:t>Bernhard Holzer, </a:t>
            </a:r>
            <a:r>
              <a:rPr lang="de-DE" sz="2400" i="1" dirty="0"/>
              <a:t>(CERN, </a:t>
            </a:r>
            <a:r>
              <a:rPr lang="de-DE" sz="2400" i="1" dirty="0" err="1"/>
              <a:t>Switzerland</a:t>
            </a:r>
            <a:r>
              <a:rPr lang="de-DE" sz="2400" i="1" dirty="0"/>
              <a:t>), </a:t>
            </a:r>
            <a:r>
              <a:rPr lang="de-DE" sz="2400" dirty="0"/>
              <a:t>Phi </a:t>
            </a:r>
            <a:r>
              <a:rPr lang="de-DE" sz="2400" dirty="0" err="1"/>
              <a:t>Nghiem</a:t>
            </a:r>
            <a:r>
              <a:rPr lang="de-DE" sz="2400" dirty="0"/>
              <a:t> </a:t>
            </a:r>
            <a:r>
              <a:rPr lang="de-DE" sz="2400" i="1" dirty="0"/>
              <a:t>(CEA, France), </a:t>
            </a:r>
            <a:r>
              <a:rPr lang="de-DE" sz="2400" dirty="0"/>
              <a:t>Arnd </a:t>
            </a:r>
            <a:r>
              <a:rPr lang="de-DE" sz="2400" dirty="0" err="1"/>
              <a:t>Specka</a:t>
            </a:r>
            <a:r>
              <a:rPr lang="de-DE" sz="2400" dirty="0"/>
              <a:t>, </a:t>
            </a:r>
            <a:r>
              <a:rPr lang="de-DE" sz="2400" i="1" dirty="0"/>
              <a:t>(</a:t>
            </a:r>
            <a:r>
              <a:rPr lang="de-DE" sz="2400" i="1" dirty="0" err="1"/>
              <a:t>Ecole</a:t>
            </a:r>
            <a:r>
              <a:rPr lang="de-DE" sz="2400" i="1" dirty="0"/>
              <a:t> </a:t>
            </a:r>
            <a:r>
              <a:rPr lang="de-DE" sz="2400" i="1" dirty="0" err="1"/>
              <a:t>Polytechnique</a:t>
            </a:r>
            <a:r>
              <a:rPr lang="de-DE" sz="2400" i="1" dirty="0"/>
              <a:t>, France), </a:t>
            </a:r>
            <a:r>
              <a:rPr lang="de-DE" sz="2400" dirty="0"/>
              <a:t>Roman </a:t>
            </a:r>
            <a:r>
              <a:rPr lang="de-DE" sz="2400" dirty="0" err="1"/>
              <a:t>Walczak</a:t>
            </a:r>
            <a:r>
              <a:rPr lang="de-DE" sz="2400" dirty="0"/>
              <a:t>, </a:t>
            </a:r>
            <a:r>
              <a:rPr lang="de-DE" sz="2400" i="1" dirty="0"/>
              <a:t>(JAI, United </a:t>
            </a:r>
            <a:r>
              <a:rPr lang="de-DE" sz="2400" i="1" dirty="0" err="1"/>
              <a:t>Kingdom</a:t>
            </a:r>
            <a:r>
              <a:rPr lang="de-DE" sz="2400" i="1" dirty="0"/>
              <a:t>)</a:t>
            </a:r>
          </a:p>
          <a:p>
            <a:r>
              <a:rPr lang="de-DE" b="1" dirty="0" err="1"/>
              <a:t>Some</a:t>
            </a:r>
            <a:r>
              <a:rPr lang="de-DE" b="1" dirty="0"/>
              <a:t> EAAC </a:t>
            </a:r>
            <a:r>
              <a:rPr lang="de-DE" b="1" dirty="0" err="1"/>
              <a:t>features</a:t>
            </a:r>
            <a:r>
              <a:rPr lang="de-DE" b="1" dirty="0"/>
              <a:t> </a:t>
            </a:r>
            <a:r>
              <a:rPr lang="de-DE" b="1" dirty="0" err="1"/>
              <a:t>delayed</a:t>
            </a:r>
            <a:r>
              <a:rPr lang="de-DE" b="1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meeting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in Sep 2022 at Elba (e.g. </a:t>
            </a:r>
            <a:r>
              <a:rPr lang="de-DE" dirty="0" err="1"/>
              <a:t>posters</a:t>
            </a:r>
            <a:r>
              <a:rPr lang="de-DE" dirty="0"/>
              <a:t>,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prizes</a:t>
            </a:r>
            <a:r>
              <a:rPr lang="de-DE" dirty="0"/>
              <a:t>, Simon van der Meer </a:t>
            </a:r>
            <a:r>
              <a:rPr lang="de-DE" dirty="0" err="1"/>
              <a:t>award</a:t>
            </a:r>
            <a:r>
              <a:rPr lang="de-DE" dirty="0"/>
              <a:t>).</a:t>
            </a:r>
          </a:p>
          <a:p>
            <a:r>
              <a:rPr lang="de-DE" dirty="0"/>
              <a:t>This </a:t>
            </a:r>
            <a:r>
              <a:rPr lang="de-DE" dirty="0" err="1"/>
              <a:t>year</a:t>
            </a:r>
            <a:r>
              <a:rPr lang="de-DE" dirty="0"/>
              <a:t>: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proceedings</a:t>
            </a:r>
            <a:r>
              <a:rPr lang="de-DE" dirty="0"/>
              <a:t>. </a:t>
            </a:r>
            <a:r>
              <a:rPr lang="de-DE" dirty="0" err="1"/>
              <a:t>Slides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talks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web… </a:t>
            </a:r>
          </a:p>
        </p:txBody>
      </p:sp>
    </p:spTree>
    <p:extLst>
      <p:ext uri="{BB962C8B-B14F-4D97-AF65-F5344CB8AC3E}">
        <p14:creationId xmlns:p14="http://schemas.microsoft.com/office/powerpoint/2010/main" val="315795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1E30C-784E-AD43-B7A1-0791F81A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>
            <a:normAutofit/>
          </a:bodyPr>
          <a:lstStyle/>
          <a:p>
            <a:r>
              <a:rPr lang="de-DE" dirty="0"/>
              <a:t>2021: </a:t>
            </a:r>
            <a:r>
              <a:rPr lang="de-DE" dirty="0" err="1"/>
              <a:t>Good</a:t>
            </a:r>
            <a:r>
              <a:rPr lang="de-DE" dirty="0"/>
              <a:t> News </a:t>
            </a:r>
            <a:r>
              <a:rPr lang="de-DE" sz="2800" dirty="0"/>
              <a:t>(</a:t>
            </a:r>
            <a:r>
              <a:rPr lang="de-DE" sz="2800" dirty="0" err="1"/>
              <a:t>some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EAAC </a:t>
            </a:r>
            <a:r>
              <a:rPr lang="de-DE" sz="2800" dirty="0" err="1"/>
              <a:t>helped</a:t>
            </a:r>
            <a:r>
              <a:rPr lang="de-DE" sz="2800" dirty="0"/>
              <a:t> </a:t>
            </a:r>
            <a:r>
              <a:rPr lang="de-DE" sz="2800" dirty="0" err="1"/>
              <a:t>outcomes</a:t>
            </a:r>
            <a:r>
              <a:rPr lang="de-DE" sz="2800" dirty="0"/>
              <a:t>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DDA6B-4B71-7F44-B862-C0341C7C4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063"/>
            <a:ext cx="10515600" cy="4351338"/>
          </a:xfrm>
        </p:spPr>
        <p:txBody>
          <a:bodyPr>
            <a:noAutofit/>
          </a:bodyPr>
          <a:lstStyle/>
          <a:p>
            <a:r>
              <a:rPr lang="de-DE" dirty="0"/>
              <a:t>Start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/>
              <a:t>I-FAST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(European Network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Novel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EAAC </a:t>
            </a:r>
            <a:r>
              <a:rPr lang="de-DE" dirty="0" err="1"/>
              <a:t>into</a:t>
            </a:r>
            <a:r>
              <a:rPr lang="de-DE" dirty="0"/>
              <a:t> 2025)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Yearly</a:t>
            </a:r>
            <a:r>
              <a:rPr lang="de-DE" dirty="0">
                <a:sym typeface="Wingdings" pitchFamily="2" charset="2"/>
              </a:rPr>
              <a:t> Meeting </a:t>
            </a:r>
            <a:r>
              <a:rPr lang="de-DE" dirty="0" err="1">
                <a:sym typeface="Wingdings" pitchFamily="2" charset="2"/>
              </a:rPr>
              <a:t>Thursday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morning</a:t>
            </a:r>
            <a:endParaRPr lang="de-DE" dirty="0"/>
          </a:p>
          <a:p>
            <a:r>
              <a:rPr lang="de-DE" dirty="0"/>
              <a:t>Setup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/>
              <a:t>expert </a:t>
            </a:r>
            <a:r>
              <a:rPr lang="de-DE" b="1" dirty="0" err="1"/>
              <a:t>panel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„High Gradient: Plasma </a:t>
            </a:r>
            <a:r>
              <a:rPr lang="de-DE" b="1" dirty="0" err="1"/>
              <a:t>and</a:t>
            </a:r>
            <a:r>
              <a:rPr lang="de-DE" b="1" dirty="0"/>
              <a:t> Laser </a:t>
            </a:r>
            <a:r>
              <a:rPr lang="de-DE" b="1" dirty="0" err="1"/>
              <a:t>Accelerators</a:t>
            </a:r>
            <a:r>
              <a:rPr lang="de-DE" b="1" dirty="0"/>
              <a:t>“ </a:t>
            </a:r>
            <a:r>
              <a:rPr lang="de-DE" dirty="0"/>
              <a:t>–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5 </a:t>
            </a:r>
            <a:r>
              <a:rPr lang="de-DE" dirty="0" err="1"/>
              <a:t>panels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European </a:t>
            </a:r>
            <a:r>
              <a:rPr lang="de-DE" dirty="0" err="1"/>
              <a:t>accelerator</a:t>
            </a:r>
            <a:r>
              <a:rPr lang="de-DE" dirty="0"/>
              <a:t> R&amp;D </a:t>
            </a:r>
            <a:br>
              <a:rPr lang="de-DE" dirty="0"/>
            </a:br>
            <a:r>
              <a:rPr lang="de-DE" dirty="0">
                <a:sym typeface="Wingdings" pitchFamily="2" charset="2"/>
              </a:rPr>
              <a:t> Special </a:t>
            </a:r>
            <a:r>
              <a:rPr lang="de-DE" dirty="0" err="1">
                <a:sym typeface="Wingdings" pitchFamily="2" charset="2"/>
              </a:rPr>
              <a:t>session</a:t>
            </a:r>
            <a:r>
              <a:rPr lang="de-DE" dirty="0">
                <a:sym typeface="Wingdings" pitchFamily="2" charset="2"/>
              </a:rPr>
              <a:t> on </a:t>
            </a:r>
            <a:r>
              <a:rPr lang="de-DE" dirty="0" err="1">
                <a:sym typeface="Wingdings" pitchFamily="2" charset="2"/>
              </a:rPr>
              <a:t>roadmap</a:t>
            </a:r>
            <a:r>
              <a:rPr lang="de-DE" dirty="0">
                <a:sym typeface="Wingdings" pitchFamily="2" charset="2"/>
              </a:rPr>
              <a:t> Tue PM/</a:t>
            </a:r>
            <a:r>
              <a:rPr lang="de-DE" dirty="0" err="1">
                <a:sym typeface="Wingdings" pitchFamily="2" charset="2"/>
              </a:rPr>
              <a:t>Wed</a:t>
            </a:r>
            <a:r>
              <a:rPr lang="de-DE" dirty="0">
                <a:sym typeface="Wingdings" pitchFamily="2" charset="2"/>
              </a:rPr>
              <a:t> AM</a:t>
            </a:r>
            <a:r>
              <a:rPr lang="de-DE" dirty="0"/>
              <a:t>.</a:t>
            </a:r>
          </a:p>
          <a:p>
            <a:r>
              <a:rPr lang="de-DE" dirty="0" err="1"/>
              <a:t>Snowmass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r>
              <a:rPr lang="de-DE" dirty="0"/>
              <a:t> in </a:t>
            </a:r>
            <a:r>
              <a:rPr lang="de-DE" b="1" dirty="0" err="1"/>
              <a:t>Accelerator</a:t>
            </a:r>
            <a:r>
              <a:rPr lang="de-DE" b="1" dirty="0"/>
              <a:t> </a:t>
            </a:r>
            <a:r>
              <a:rPr lang="de-DE" b="1" dirty="0" err="1"/>
              <a:t>Frontier</a:t>
            </a:r>
            <a:r>
              <a:rPr lang="de-DE" b="1" dirty="0"/>
              <a:t> 6 </a:t>
            </a:r>
            <a:r>
              <a:rPr lang="de-DE" dirty="0"/>
              <a:t>(AF6). </a:t>
            </a:r>
            <a:r>
              <a:rPr lang="de-DE" dirty="0">
                <a:sym typeface="Wingdings" pitchFamily="2" charset="2"/>
              </a:rPr>
              <a:t> Talk in </a:t>
            </a:r>
            <a:r>
              <a:rPr lang="de-DE" dirty="0" err="1">
                <a:sym typeface="Wingdings" pitchFamily="2" charset="2"/>
              </a:rPr>
              <a:t>special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session</a:t>
            </a:r>
            <a:r>
              <a:rPr lang="de-DE" dirty="0">
                <a:sym typeface="Wingdings" pitchFamily="2" charset="2"/>
              </a:rPr>
              <a:t> on expert </a:t>
            </a:r>
            <a:r>
              <a:rPr lang="de-DE" dirty="0" err="1">
                <a:sym typeface="Wingdings" pitchFamily="2" charset="2"/>
              </a:rPr>
              <a:t>panel</a:t>
            </a:r>
            <a:r>
              <a:rPr lang="de-DE" dirty="0">
                <a:sym typeface="Wingdings" pitchFamily="2" charset="2"/>
              </a:rPr>
              <a:t>.</a:t>
            </a:r>
            <a:endParaRPr lang="de-DE" dirty="0"/>
          </a:p>
          <a:p>
            <a:r>
              <a:rPr lang="de-DE" dirty="0"/>
              <a:t>Placement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/>
              <a:t>EuPRAXIA</a:t>
            </a:r>
            <a:r>
              <a:rPr lang="de-DE" dirty="0"/>
              <a:t> (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in EU) on ESFRI </a:t>
            </a:r>
            <a:r>
              <a:rPr lang="de-DE" dirty="0" err="1"/>
              <a:t>roadmap</a:t>
            </a:r>
            <a:r>
              <a:rPr lang="de-DE" dirty="0"/>
              <a:t>, &gt;110 M€ </a:t>
            </a:r>
            <a:r>
              <a:rPr lang="de-DE" dirty="0" err="1"/>
              <a:t>funding</a:t>
            </a:r>
            <a:r>
              <a:rPr lang="de-DE" dirty="0"/>
              <a:t> </a:t>
            </a:r>
            <a:r>
              <a:rPr lang="de-DE" dirty="0" err="1"/>
              <a:t>obtained</a:t>
            </a:r>
            <a:r>
              <a:rPr lang="de-DE" dirty="0"/>
              <a:t> (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prepared</a:t>
            </a:r>
            <a:r>
              <a:rPr lang="de-DE" dirty="0"/>
              <a:t>)</a:t>
            </a:r>
          </a:p>
          <a:p>
            <a:r>
              <a:rPr lang="de-DE" dirty="0" err="1"/>
              <a:t>Plenty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exciting</a:t>
            </a:r>
            <a:r>
              <a:rPr lang="de-DE" dirty="0"/>
              <a:t> </a:t>
            </a:r>
            <a:r>
              <a:rPr lang="de-DE" b="1" dirty="0" err="1"/>
              <a:t>achievements</a:t>
            </a:r>
            <a:r>
              <a:rPr lang="de-DE" b="1" dirty="0"/>
              <a:t> in </a:t>
            </a:r>
            <a:r>
              <a:rPr lang="de-DE" b="1" dirty="0" err="1"/>
              <a:t>novel</a:t>
            </a:r>
            <a:r>
              <a:rPr lang="de-DE" b="1" dirty="0"/>
              <a:t> </a:t>
            </a:r>
            <a:r>
              <a:rPr lang="de-DE" b="1" dirty="0" err="1"/>
              <a:t>accelerator</a:t>
            </a:r>
            <a:r>
              <a:rPr lang="de-DE" b="1" dirty="0"/>
              <a:t> R&amp;D </a:t>
            </a:r>
            <a:br>
              <a:rPr lang="de-DE" dirty="0"/>
            </a:b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see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talks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855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1E30C-784E-AD43-B7A1-0791F81A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70"/>
            <a:ext cx="10515600" cy="699746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Forza EAAC 2021 in </a:t>
            </a:r>
            <a:r>
              <a:rPr lang="de-DE" dirty="0" err="1"/>
              <a:t>Frascati</a:t>
            </a:r>
            <a:r>
              <a:rPr lang="de-DE" dirty="0"/>
              <a:t>/</a:t>
            </a:r>
            <a:r>
              <a:rPr lang="de-DE" dirty="0" err="1"/>
              <a:t>Rome</a:t>
            </a:r>
            <a:endParaRPr lang="de-DE" dirty="0"/>
          </a:p>
        </p:txBody>
      </p:sp>
      <p:pic>
        <p:nvPicPr>
          <p:cNvPr id="7" name="Grafik 6" descr="Ein Bild, das Gebäude, draußen, Stein, alt enthält.&#10;&#10;Automatisch generierte Beschreibung">
            <a:extLst>
              <a:ext uri="{FF2B5EF4-FFF2-40B4-BE49-F238E27FC236}">
                <a16:creationId xmlns:a16="http://schemas.microsoft.com/office/drawing/2014/main" id="{32CA5C38-1379-4945-8CE0-B5C01F6A1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0459"/>
            <a:ext cx="6163733" cy="4622800"/>
          </a:xfrm>
          <a:prstGeom prst="rect">
            <a:avLst/>
          </a:prstGeom>
        </p:spPr>
      </p:pic>
      <p:pic>
        <p:nvPicPr>
          <p:cNvPr id="9" name="Grafik 8" descr="Ein Bild, das Gebäude, Skulptur enthält.&#10;&#10;Automatisch generierte Beschreibung">
            <a:extLst>
              <a:ext uri="{FF2B5EF4-FFF2-40B4-BE49-F238E27FC236}">
                <a16:creationId xmlns:a16="http://schemas.microsoft.com/office/drawing/2014/main" id="{935CC833-2866-364F-9769-BBFD82DC6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34" y="960460"/>
            <a:ext cx="3081866" cy="2311400"/>
          </a:xfrm>
          <a:prstGeom prst="rect">
            <a:avLst/>
          </a:prstGeom>
        </p:spPr>
      </p:pic>
      <p:pic>
        <p:nvPicPr>
          <p:cNvPr id="11" name="Grafik 10" descr="Ein Bild, das Statue enthält.&#10;&#10;Automatisch generierte Beschreibung">
            <a:extLst>
              <a:ext uri="{FF2B5EF4-FFF2-40B4-BE49-F238E27FC236}">
                <a16:creationId xmlns:a16="http://schemas.microsoft.com/office/drawing/2014/main" id="{54870877-6CB7-B247-9561-EB7A77FB8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33" y="3271859"/>
            <a:ext cx="3081867" cy="2311400"/>
          </a:xfrm>
          <a:prstGeom prst="rect">
            <a:avLst/>
          </a:prstGeom>
        </p:spPr>
      </p:pic>
      <p:pic>
        <p:nvPicPr>
          <p:cNvPr id="13" name="Grafik 12" descr="Ein Bild, das Gebäude, Boden, draußen, Stein enthält.&#10;&#10;Automatisch generierte Beschreibung">
            <a:extLst>
              <a:ext uri="{FF2B5EF4-FFF2-40B4-BE49-F238E27FC236}">
                <a16:creationId xmlns:a16="http://schemas.microsoft.com/office/drawing/2014/main" id="{E3F6C49D-DBFD-6C49-8026-8A53BC2143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4434" y="960459"/>
            <a:ext cx="2967566" cy="4622800"/>
          </a:xfrm>
          <a:prstGeom prst="rect">
            <a:avLst/>
          </a:prstGeom>
        </p:spPr>
      </p:pic>
      <p:pic>
        <p:nvPicPr>
          <p:cNvPr id="14" name="Grafik 13" descr="Ein Bild, das Gebäude, draußen, Stein, alt enthält.&#10;&#10;Automatisch generierte Beschreibung">
            <a:extLst>
              <a:ext uri="{FF2B5EF4-FFF2-40B4-BE49-F238E27FC236}">
                <a16:creationId xmlns:a16="http://schemas.microsoft.com/office/drawing/2014/main" id="{1E388A8C-57E4-DB42-9A38-923FB425BC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03" y="5754624"/>
            <a:ext cx="5620513" cy="71932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049E90B-89D6-954C-8862-BF24743E0E90}"/>
              </a:ext>
            </a:extLst>
          </p:cNvPr>
          <p:cNvSpPr txBox="1"/>
          <p:nvPr/>
        </p:nvSpPr>
        <p:spPr>
          <a:xfrm>
            <a:off x="6302262" y="5729572"/>
            <a:ext cx="5620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Santa Maria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Angels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Martyrs</a:t>
            </a:r>
            <a:r>
              <a:rPr lang="de-DE" dirty="0"/>
              <a:t>.</a:t>
            </a:r>
          </a:p>
          <a:p>
            <a:r>
              <a:rPr lang="de-DE" dirty="0"/>
              <a:t>Church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ruins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Dioclethian</a:t>
            </a:r>
            <a:r>
              <a:rPr lang="de-DE" dirty="0"/>
              <a:t> </a:t>
            </a:r>
            <a:r>
              <a:rPr lang="de-DE" dirty="0" err="1"/>
              <a:t>baths</a:t>
            </a:r>
            <a:r>
              <a:rPr lang="de-DE" dirty="0"/>
              <a:t>,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Termini.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Michelangelo.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1AD0E1-FA7F-904D-987D-1EB5BF6FF22E}"/>
              </a:ext>
            </a:extLst>
          </p:cNvPr>
          <p:cNvSpPr txBox="1"/>
          <p:nvPr/>
        </p:nvSpPr>
        <p:spPr>
          <a:xfrm>
            <a:off x="9346962" y="3244334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Who </a:t>
            </a:r>
            <a:r>
              <a:rPr lang="de-DE" sz="2800" b="1" dirty="0" err="1">
                <a:solidFill>
                  <a:schemeClr val="bg1"/>
                </a:solidFill>
              </a:rPr>
              <a:t>is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this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guy</a:t>
            </a:r>
            <a:r>
              <a:rPr lang="de-DE" sz="28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41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Gebäude, Boden, draußen, Stein enthält.&#10;&#10;Automatisch generierte Beschreibung">
            <a:extLst>
              <a:ext uri="{FF2B5EF4-FFF2-40B4-BE49-F238E27FC236}">
                <a16:creationId xmlns:a16="http://schemas.microsoft.com/office/drawing/2014/main" id="{E3F6C49D-DBFD-6C49-8026-8A53BC214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8046"/>
            <a:ext cx="2967566" cy="4622800"/>
          </a:xfrm>
          <a:prstGeom prst="rect">
            <a:avLst/>
          </a:prstGeom>
        </p:spPr>
      </p:pic>
      <p:pic>
        <p:nvPicPr>
          <p:cNvPr id="14" name="Grafik 13" descr="Ein Bild, das Gebäude, draußen, Stein, alt enthält.&#10;&#10;Automatisch generierte Beschreibung">
            <a:extLst>
              <a:ext uri="{FF2B5EF4-FFF2-40B4-BE49-F238E27FC236}">
                <a16:creationId xmlns:a16="http://schemas.microsoft.com/office/drawing/2014/main" id="{1E388A8C-57E4-DB42-9A38-923FB425B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03" y="5754624"/>
            <a:ext cx="5620513" cy="719328"/>
          </a:xfrm>
          <a:prstGeom prst="rect">
            <a:avLst/>
          </a:prstGeom>
        </p:spPr>
      </p:pic>
      <p:pic>
        <p:nvPicPr>
          <p:cNvPr id="16" name="Grafik 15" descr="Ein Bild, das Gebäude, Boden, draußen, Stein enthält.&#10;&#10;Automatisch generierte Beschreibung">
            <a:extLst>
              <a:ext uri="{FF2B5EF4-FFF2-40B4-BE49-F238E27FC236}">
                <a16:creationId xmlns:a16="http://schemas.microsoft.com/office/drawing/2014/main" id="{D8E50FB0-1617-B940-9024-21B010F959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566" y="908046"/>
            <a:ext cx="7749992" cy="46228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7103087-2FB8-7243-A820-7980F6EEDC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7178" y="3625594"/>
            <a:ext cx="3924822" cy="190525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1D408D4-5AE1-B44A-AD4B-CD9F158BD4A8}"/>
              </a:ext>
            </a:extLst>
          </p:cNvPr>
          <p:cNvSpPr txBox="1"/>
          <p:nvPr/>
        </p:nvSpPr>
        <p:spPr>
          <a:xfrm>
            <a:off x="6302262" y="5729572"/>
            <a:ext cx="5620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Santa Maria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Angels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Martyrs</a:t>
            </a:r>
            <a:r>
              <a:rPr lang="de-DE" dirty="0"/>
              <a:t>.</a:t>
            </a:r>
          </a:p>
          <a:p>
            <a:r>
              <a:rPr lang="de-DE" dirty="0"/>
              <a:t>Church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ruins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Dioclethian</a:t>
            </a:r>
            <a:r>
              <a:rPr lang="de-DE" dirty="0"/>
              <a:t> </a:t>
            </a:r>
            <a:r>
              <a:rPr lang="de-DE" dirty="0" err="1"/>
              <a:t>baths</a:t>
            </a:r>
            <a:r>
              <a:rPr lang="de-DE" dirty="0"/>
              <a:t>,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Termini.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Michelangelo.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D9BA197D-10D6-5047-B8DF-FC39DFDD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70"/>
            <a:ext cx="10515600" cy="699746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Forza EAAC 2021 in </a:t>
            </a:r>
            <a:r>
              <a:rPr lang="de-DE" dirty="0" err="1"/>
              <a:t>Frascati</a:t>
            </a:r>
            <a:r>
              <a:rPr lang="de-DE" dirty="0"/>
              <a:t>/</a:t>
            </a:r>
            <a:r>
              <a:rPr lang="de-DE" dirty="0" err="1"/>
              <a:t>Rome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91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Gebäude, Boden, draußen, Stein enthält.&#10;&#10;Automatisch generierte Beschreibung">
            <a:extLst>
              <a:ext uri="{FF2B5EF4-FFF2-40B4-BE49-F238E27FC236}">
                <a16:creationId xmlns:a16="http://schemas.microsoft.com/office/drawing/2014/main" id="{E3F6C49D-DBFD-6C49-8026-8A53BC214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8046"/>
            <a:ext cx="2967566" cy="4622800"/>
          </a:xfrm>
          <a:prstGeom prst="rect">
            <a:avLst/>
          </a:prstGeom>
        </p:spPr>
      </p:pic>
      <p:pic>
        <p:nvPicPr>
          <p:cNvPr id="14" name="Grafik 13" descr="Ein Bild, das Gebäude, draußen, Stein, alt enthält.&#10;&#10;Automatisch generierte Beschreibung">
            <a:extLst>
              <a:ext uri="{FF2B5EF4-FFF2-40B4-BE49-F238E27FC236}">
                <a16:creationId xmlns:a16="http://schemas.microsoft.com/office/drawing/2014/main" id="{1E388A8C-57E4-DB42-9A38-923FB425B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17" y="5754624"/>
            <a:ext cx="2667362" cy="341376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89968E0-D56D-4C48-BF40-6C0F3E8BCA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565" y="908045"/>
            <a:ext cx="7377705" cy="5954480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44D73041-19CE-104B-8D1C-F01F889A0F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659" y="2540001"/>
            <a:ext cx="4231341" cy="1297058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857BB2B-5A24-F949-86B7-565BB80A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70"/>
            <a:ext cx="10515600" cy="699746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Forza EAAC 2021 in </a:t>
            </a:r>
            <a:r>
              <a:rPr lang="de-DE" dirty="0" err="1"/>
              <a:t>Frascati</a:t>
            </a:r>
            <a:r>
              <a:rPr lang="de-DE" dirty="0"/>
              <a:t>/</a:t>
            </a:r>
            <a:r>
              <a:rPr lang="de-DE" dirty="0" err="1"/>
              <a:t>Rome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068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Gebäude, Boden, draußen, Stein enthält.&#10;&#10;Automatisch generierte Beschreibung">
            <a:extLst>
              <a:ext uri="{FF2B5EF4-FFF2-40B4-BE49-F238E27FC236}">
                <a16:creationId xmlns:a16="http://schemas.microsoft.com/office/drawing/2014/main" id="{E3F6C49D-DBFD-6C49-8026-8A53BC214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8046"/>
            <a:ext cx="2967566" cy="4622800"/>
          </a:xfrm>
          <a:prstGeom prst="rect">
            <a:avLst/>
          </a:prstGeom>
        </p:spPr>
      </p:pic>
      <p:pic>
        <p:nvPicPr>
          <p:cNvPr id="14" name="Grafik 13" descr="Ein Bild, das Gebäude, draußen, Stein, alt enthält.&#10;&#10;Automatisch generierte Beschreibung">
            <a:extLst>
              <a:ext uri="{FF2B5EF4-FFF2-40B4-BE49-F238E27FC236}">
                <a16:creationId xmlns:a16="http://schemas.microsoft.com/office/drawing/2014/main" id="{1E388A8C-57E4-DB42-9A38-923FB425B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2" y="5754624"/>
            <a:ext cx="5189025" cy="66410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049E90B-89D6-954C-8862-BF24743E0E90}"/>
              </a:ext>
            </a:extLst>
          </p:cNvPr>
          <p:cNvSpPr txBox="1"/>
          <p:nvPr/>
        </p:nvSpPr>
        <p:spPr>
          <a:xfrm>
            <a:off x="5432611" y="5245479"/>
            <a:ext cx="6615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Galileo</a:t>
            </a:r>
            <a:r>
              <a:rPr lang="de-DE" sz="2800" dirty="0"/>
              <a:t>,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hero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our</a:t>
            </a:r>
            <a:r>
              <a:rPr lang="de-DE" sz="2800" dirty="0"/>
              <a:t> </a:t>
            </a:r>
            <a:r>
              <a:rPr lang="de-DE" sz="2800" dirty="0" err="1"/>
              <a:t>acceleration</a:t>
            </a:r>
            <a:r>
              <a:rPr lang="de-DE" sz="2800" dirty="0"/>
              <a:t> </a:t>
            </a:r>
            <a:r>
              <a:rPr lang="de-DE" sz="2800" dirty="0" err="1"/>
              <a:t>law</a:t>
            </a:r>
            <a:r>
              <a:rPr lang="de-DE" sz="2800" dirty="0"/>
              <a:t>, a </a:t>
            </a:r>
            <a:r>
              <a:rPr lang="de-DE" sz="2800" dirty="0" err="1"/>
              <a:t>story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physics</a:t>
            </a:r>
            <a:r>
              <a:rPr lang="de-DE" sz="2800" dirty="0"/>
              <a:t>,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church</a:t>
            </a:r>
            <a:r>
              <a:rPr lang="de-DE" sz="2800" dirty="0"/>
              <a:t>,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physics</a:t>
            </a:r>
            <a:r>
              <a:rPr lang="de-DE" sz="2800" dirty="0"/>
              <a:t> </a:t>
            </a:r>
            <a:r>
              <a:rPr lang="de-DE" sz="2800" dirty="0" err="1"/>
              <a:t>prevailing</a:t>
            </a:r>
            <a:r>
              <a:rPr lang="de-DE" sz="2800" dirty="0"/>
              <a:t>, 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friendship</a:t>
            </a:r>
            <a:r>
              <a:rPr lang="de-DE" sz="2800" dirty="0"/>
              <a:t>,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collaboration</a:t>
            </a:r>
            <a:r>
              <a:rPr lang="de-DE" sz="2800" dirty="0"/>
              <a:t>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124B581-76C6-CA47-9279-4B76BC6F2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565" y="912527"/>
            <a:ext cx="9212919" cy="4125637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E7F6B1EA-99A1-EB4B-9570-C66D88CC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70"/>
            <a:ext cx="10515600" cy="699746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Forza EAAC 2021 in </a:t>
            </a:r>
            <a:r>
              <a:rPr lang="de-DE" dirty="0" err="1"/>
              <a:t>Frascati</a:t>
            </a:r>
            <a:r>
              <a:rPr lang="de-DE" dirty="0"/>
              <a:t>/</a:t>
            </a:r>
            <a:r>
              <a:rPr lang="de-DE" dirty="0" err="1"/>
              <a:t>Rome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6429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1E30C-784E-AD43-B7A1-0791F81A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765"/>
            <a:ext cx="10515600" cy="3657599"/>
          </a:xfrm>
        </p:spPr>
        <p:txBody>
          <a:bodyPr>
            <a:normAutofit/>
          </a:bodyPr>
          <a:lstStyle/>
          <a:p>
            <a:pPr algn="ctr"/>
            <a:r>
              <a:rPr lang="de-DE" sz="6600" dirty="0"/>
              <a:t>Forza EAAC 2021 </a:t>
            </a:r>
            <a:br>
              <a:rPr lang="de-DE" sz="6600" dirty="0"/>
            </a:br>
            <a:r>
              <a:rPr lang="de-DE" sz="4800" dirty="0"/>
              <a:t>(</a:t>
            </a:r>
            <a:r>
              <a:rPr lang="de-DE" sz="4800" dirty="0" err="1"/>
              <a:t>and</a:t>
            </a:r>
            <a:r>
              <a:rPr lang="de-DE" sz="4800" dirty="0"/>
              <a:t> </a:t>
            </a:r>
            <a:r>
              <a:rPr lang="de-DE" sz="4800" dirty="0" err="1"/>
              <a:t>Accelerators</a:t>
            </a:r>
            <a:r>
              <a:rPr lang="de-DE" sz="4800" dirty="0"/>
              <a:t>, Science, New </a:t>
            </a:r>
            <a:r>
              <a:rPr lang="de-DE" sz="4800" dirty="0" err="1"/>
              <a:t>Ideas</a:t>
            </a:r>
            <a:r>
              <a:rPr lang="de-DE" sz="4800" dirty="0"/>
              <a:t>, World-Wide </a:t>
            </a:r>
            <a:r>
              <a:rPr lang="de-DE" sz="4800" dirty="0" err="1"/>
              <a:t>Collaboration</a:t>
            </a:r>
            <a:r>
              <a:rPr lang="de-DE" sz="4800" dirty="0"/>
              <a:t>)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3510785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1E30C-784E-AD43-B7A1-0791F81A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>
            <a:normAutofit/>
          </a:bodyPr>
          <a:lstStyle/>
          <a:p>
            <a:r>
              <a:rPr lang="de-DE" dirty="0"/>
              <a:t>2021: </a:t>
            </a:r>
            <a:r>
              <a:rPr lang="de-DE" dirty="0" err="1"/>
              <a:t>Good</a:t>
            </a:r>
            <a:r>
              <a:rPr lang="de-DE" dirty="0"/>
              <a:t> News </a:t>
            </a:r>
            <a:r>
              <a:rPr lang="de-DE" sz="2800" dirty="0"/>
              <a:t>(</a:t>
            </a:r>
            <a:r>
              <a:rPr lang="de-DE" sz="2800" dirty="0" err="1"/>
              <a:t>some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EAAC </a:t>
            </a:r>
            <a:r>
              <a:rPr lang="de-DE" sz="2800" dirty="0" err="1"/>
              <a:t>helped</a:t>
            </a:r>
            <a:r>
              <a:rPr lang="de-DE" sz="2800" dirty="0"/>
              <a:t> </a:t>
            </a:r>
            <a:r>
              <a:rPr lang="de-DE" sz="2800" dirty="0" err="1"/>
              <a:t>outcomes</a:t>
            </a:r>
            <a:r>
              <a:rPr lang="de-DE" sz="2800" dirty="0"/>
              <a:t>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DDA6B-4B71-7F44-B862-C0341C7C4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063"/>
            <a:ext cx="10515600" cy="4351338"/>
          </a:xfrm>
        </p:spPr>
        <p:txBody>
          <a:bodyPr>
            <a:noAutofit/>
          </a:bodyPr>
          <a:lstStyle/>
          <a:p>
            <a:r>
              <a:rPr lang="de-DE" dirty="0"/>
              <a:t>Start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sz="3200" b="1" dirty="0">
                <a:solidFill>
                  <a:srgbClr val="FF0000"/>
                </a:solidFill>
              </a:rPr>
              <a:t>I-FAST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(European Network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Novel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EAAC </a:t>
            </a:r>
            <a:r>
              <a:rPr lang="de-DE" dirty="0" err="1"/>
              <a:t>into</a:t>
            </a:r>
            <a:r>
              <a:rPr lang="de-DE" dirty="0"/>
              <a:t> 2025)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Yearly</a:t>
            </a:r>
            <a:r>
              <a:rPr lang="de-DE" dirty="0">
                <a:sym typeface="Wingdings" pitchFamily="2" charset="2"/>
              </a:rPr>
              <a:t> Meeting </a:t>
            </a:r>
            <a:r>
              <a:rPr lang="de-DE" dirty="0" err="1">
                <a:sym typeface="Wingdings" pitchFamily="2" charset="2"/>
              </a:rPr>
              <a:t>Thursday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morning</a:t>
            </a:r>
            <a:endParaRPr lang="de-DE" dirty="0"/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Setup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expert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panel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„High Gradient: Plasma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Laser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Accelerators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“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one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5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panels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European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R&amp;D </a:t>
            </a:r>
            <a:br>
              <a:rPr lang="de-D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Special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session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on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roadmap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Tue PM/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Wed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AM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Snowmass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effort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advanced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Frontier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6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(AF6).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Talk in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special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session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on expert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panel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.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Placement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EuPRAXIA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new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in EU) on ESFRI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roadmap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, &gt;110 M€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funding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obtained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next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phase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prepared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Plenty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new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exciting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achievements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novel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R&amp;D </a:t>
            </a:r>
            <a:br>
              <a:rPr lang="de-D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see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talks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61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95400" y="1389526"/>
            <a:ext cx="10790208" cy="1679434"/>
          </a:xfrm>
        </p:spPr>
        <p:txBody>
          <a:bodyPr/>
          <a:lstStyle/>
          <a:p>
            <a:pPr marL="12700" indent="-12700"/>
            <a:r>
              <a:rPr lang="en-GB" dirty="0"/>
              <a:t>IFAST = 	</a:t>
            </a:r>
            <a:r>
              <a:rPr lang="de-DE" dirty="0"/>
              <a:t>Innovation </a:t>
            </a:r>
            <a:r>
              <a:rPr lang="de-DE" dirty="0" err="1"/>
              <a:t>Fostering</a:t>
            </a:r>
            <a:r>
              <a:rPr lang="de-DE" dirty="0"/>
              <a:t> in </a:t>
            </a:r>
            <a:r>
              <a:rPr lang="de-DE" dirty="0" err="1"/>
              <a:t>Accelerator</a:t>
            </a:r>
            <a:r>
              <a:rPr lang="de-DE" dirty="0"/>
              <a:t> Science </a:t>
            </a:r>
            <a:br>
              <a:rPr lang="de-DE" dirty="0"/>
            </a:br>
            <a:r>
              <a:rPr lang="de-DE" dirty="0"/>
              <a:t>		</a:t>
            </a:r>
            <a:r>
              <a:rPr lang="de-DE" dirty="0" err="1"/>
              <a:t>and</a:t>
            </a:r>
            <a:r>
              <a:rPr lang="de-DE" dirty="0"/>
              <a:t> Technology</a:t>
            </a:r>
          </a:p>
          <a:p>
            <a:pPr marL="12700" indent="-12700"/>
            <a:r>
              <a:rPr lang="de-DE" sz="2800" dirty="0"/>
              <a:t>			EU Project May 2021 – April 2025, </a:t>
            </a:r>
            <a:r>
              <a:rPr lang="de-DE" sz="2800" dirty="0" err="1"/>
              <a:t>Coordinator</a:t>
            </a:r>
            <a:r>
              <a:rPr lang="de-DE" sz="2800" dirty="0"/>
              <a:t> M. </a:t>
            </a:r>
            <a:r>
              <a:rPr lang="de-DE" sz="2800" dirty="0" err="1"/>
              <a:t>Vretenar</a:t>
            </a:r>
            <a:r>
              <a:rPr lang="de-DE" sz="2800" dirty="0"/>
              <a:t> 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78400" y="3573016"/>
            <a:ext cx="6973784" cy="1224136"/>
          </a:xfrm>
        </p:spPr>
        <p:txBody>
          <a:bodyPr>
            <a:noAutofit/>
          </a:bodyPr>
          <a:lstStyle/>
          <a:p>
            <a:r>
              <a:rPr lang="en-GB" sz="2800" dirty="0"/>
              <a:t>WP6: 	Novel Particle Accelerators Concepts and 	Technologies </a:t>
            </a:r>
          </a:p>
          <a:p>
            <a:pPr marL="12700" indent="-12700"/>
            <a:r>
              <a:rPr lang="en-GB" sz="2800" dirty="0"/>
              <a:t>Contains European Network for Novel Accelerators (EuroNNAc4) = Sponsor of EAAC</a:t>
            </a:r>
          </a:p>
        </p:txBody>
      </p:sp>
    </p:spTree>
    <p:extLst>
      <p:ext uri="{BB962C8B-B14F-4D97-AF65-F5344CB8AC3E}">
        <p14:creationId xmlns:p14="http://schemas.microsoft.com/office/powerpoint/2010/main" val="1865527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Tasks of WP6 – Novel Particle Accelerators Concepts and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8722"/>
            <a:ext cx="10515600" cy="4320480"/>
          </a:xfrm>
        </p:spPr>
        <p:txBody>
          <a:bodyPr>
            <a:noAutofit/>
          </a:bodyPr>
          <a:lstStyle/>
          <a:p>
            <a:r>
              <a:rPr lang="en-GB" sz="2400" dirty="0"/>
              <a:t>Task 1 (RA + M. </a:t>
            </a:r>
            <a:r>
              <a:rPr lang="en-GB" sz="2400" dirty="0" err="1"/>
              <a:t>Ferrario</a:t>
            </a:r>
            <a:r>
              <a:rPr lang="en-GB" sz="2400" dirty="0"/>
              <a:t>): 	</a:t>
            </a:r>
            <a:r>
              <a:rPr lang="en-GB" sz="2400" b="1" dirty="0"/>
              <a:t>Novel Particle Accelerators Concepts and </a:t>
            </a:r>
            <a:br>
              <a:rPr lang="en-GB" sz="2400" b="1" dirty="0"/>
            </a:br>
            <a:r>
              <a:rPr lang="en-GB" sz="2400" b="1" dirty="0"/>
              <a:t>				Technologies </a:t>
            </a:r>
            <a:r>
              <a:rPr lang="en-GB" sz="2400" dirty="0"/>
              <a:t>(NPACT – EuroNNAc4) M1 – M48</a:t>
            </a:r>
            <a:br>
              <a:rPr lang="en-GB" sz="2400" dirty="0"/>
            </a:br>
            <a:r>
              <a:rPr lang="en-GB" sz="2400" dirty="0"/>
              <a:t>				</a:t>
            </a:r>
            <a:r>
              <a:rPr lang="en-GB" sz="2000" i="1" dirty="0"/>
              <a:t>Sub-task leaders: </a:t>
            </a:r>
            <a:r>
              <a:rPr lang="en-DE" sz="2000" b="1" i="1" dirty="0"/>
              <a:t>B. Holzer </a:t>
            </a:r>
            <a:r>
              <a:rPr lang="en-DE" sz="2000" i="1" dirty="0"/>
              <a:t>(CERN), </a:t>
            </a:r>
            <a:r>
              <a:rPr lang="en-DE" sz="2000" b="1" i="1" dirty="0"/>
              <a:t>P. Nghie </a:t>
            </a:r>
            <a:r>
              <a:rPr lang="en-DE" sz="2000" i="1" dirty="0"/>
              <a:t>(CEA),  </a:t>
            </a:r>
            <a:br>
              <a:rPr lang="en-DE" sz="2000" i="1" dirty="0"/>
            </a:br>
            <a:r>
              <a:rPr lang="en-DE" sz="2000" i="1" dirty="0"/>
              <a:t>				</a:t>
            </a:r>
            <a:r>
              <a:rPr lang="en-DE" sz="2000" b="1" i="1" dirty="0"/>
              <a:t>A. Specka </a:t>
            </a:r>
            <a:r>
              <a:rPr lang="en-DE" sz="2000" i="1" dirty="0"/>
              <a:t>(CNRS), </a:t>
            </a:r>
            <a:r>
              <a:rPr lang="en-DE" sz="2000" b="1" i="1" dirty="0"/>
              <a:t>R. Walczak </a:t>
            </a:r>
            <a:r>
              <a:rPr lang="en-DE" sz="2000" i="1" dirty="0"/>
              <a:t>(Oxford)</a:t>
            </a:r>
            <a:endParaRPr lang="en-GB" sz="2000" i="1" dirty="0"/>
          </a:p>
          <a:p>
            <a:r>
              <a:rPr lang="en-GB" sz="2400" dirty="0"/>
              <a:t>Task 2 (Leo </a:t>
            </a:r>
            <a:r>
              <a:rPr lang="en-GB" sz="2400" dirty="0" err="1"/>
              <a:t>Gizzi</a:t>
            </a:r>
            <a:r>
              <a:rPr lang="en-GB" sz="2400" dirty="0"/>
              <a:t>): 		</a:t>
            </a:r>
            <a:r>
              <a:rPr lang="en-GB" sz="2400" b="1" dirty="0"/>
              <a:t>Lasers for Plasma Acceleration </a:t>
            </a:r>
            <a:br>
              <a:rPr lang="en-GB" sz="2400" b="1" dirty="0"/>
            </a:br>
            <a:r>
              <a:rPr lang="en-GB" sz="2400" b="1" dirty="0"/>
              <a:t>				</a:t>
            </a:r>
            <a:r>
              <a:rPr lang="en-GB" sz="2400" dirty="0"/>
              <a:t>(LASPLA) M1 – M48</a:t>
            </a:r>
          </a:p>
          <a:p>
            <a:r>
              <a:rPr lang="en-GB" sz="2400" dirty="0"/>
              <a:t>Task 3 (Cedric </a:t>
            </a:r>
            <a:r>
              <a:rPr lang="en-GB" sz="2400" dirty="0" err="1"/>
              <a:t>Thaury</a:t>
            </a:r>
            <a:r>
              <a:rPr lang="en-GB" sz="2400" dirty="0"/>
              <a:t>): 	</a:t>
            </a:r>
            <a:r>
              <a:rPr lang="en-GB" sz="2400" b="1" dirty="0"/>
              <a:t>Multi-scale Innovative targets for laser-plasma</a:t>
            </a:r>
            <a:br>
              <a:rPr lang="en-GB" sz="2400" b="1" dirty="0"/>
            </a:br>
            <a:r>
              <a:rPr lang="en-GB" sz="2400" b="1" dirty="0"/>
              <a:t> 				accelerators </a:t>
            </a:r>
            <a:r>
              <a:rPr lang="en-GB" sz="2400" dirty="0"/>
              <a:t>(MILPAT) </a:t>
            </a:r>
            <a:br>
              <a:rPr lang="en-GB" sz="2400" dirty="0"/>
            </a:br>
            <a:r>
              <a:rPr lang="en-GB" sz="2400" dirty="0"/>
              <a:t>				M1 – M32</a:t>
            </a:r>
          </a:p>
          <a:p>
            <a:r>
              <a:rPr lang="en-GB" sz="2400" dirty="0"/>
              <a:t>Task 4 (Francois Mathieu): 	</a:t>
            </a:r>
            <a:r>
              <a:rPr lang="en-GB" sz="2400" b="1" dirty="0"/>
              <a:t>Laser focal Spot Stabilization Systems </a:t>
            </a:r>
            <a:br>
              <a:rPr lang="en-GB" sz="2400" b="1" dirty="0"/>
            </a:br>
            <a:r>
              <a:rPr lang="en-GB" sz="2400" b="1" dirty="0"/>
              <a:t>				</a:t>
            </a:r>
            <a:r>
              <a:rPr lang="en-GB" sz="2400" dirty="0"/>
              <a:t>(L3S) M1 – M36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Ralph Assmann – WP6 – I.FAST Steering Meeting June 2021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A58B-7BA1-7E42-8231-6D1CB1C76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10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WP6 Deliverables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Ralph Assmann – WP6 – I.FAST Steering Meeting June 2021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A58B-7BA1-7E42-8231-6D1CB1C76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A5166-0A8D-9645-A019-47B503AE3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67353"/>
            <a:ext cx="10551666" cy="31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1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1E30C-784E-AD43-B7A1-0791F81A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>
            <a:normAutofit/>
          </a:bodyPr>
          <a:lstStyle/>
          <a:p>
            <a:r>
              <a:rPr lang="de-DE" dirty="0"/>
              <a:t>2021: </a:t>
            </a:r>
            <a:r>
              <a:rPr lang="de-DE" dirty="0" err="1"/>
              <a:t>Good</a:t>
            </a:r>
            <a:r>
              <a:rPr lang="de-DE" dirty="0"/>
              <a:t> News </a:t>
            </a:r>
            <a:r>
              <a:rPr lang="de-DE" sz="2800" dirty="0"/>
              <a:t>(</a:t>
            </a:r>
            <a:r>
              <a:rPr lang="de-DE" sz="2800" dirty="0" err="1"/>
              <a:t>some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EAAC </a:t>
            </a:r>
            <a:r>
              <a:rPr lang="de-DE" sz="2800" dirty="0" err="1"/>
              <a:t>helped</a:t>
            </a:r>
            <a:r>
              <a:rPr lang="de-DE" sz="2800" dirty="0"/>
              <a:t> </a:t>
            </a:r>
            <a:r>
              <a:rPr lang="de-DE" sz="2800" dirty="0" err="1"/>
              <a:t>outcomes</a:t>
            </a:r>
            <a:r>
              <a:rPr lang="de-DE" sz="2800" dirty="0"/>
              <a:t>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DDA6B-4B71-7F44-B862-C0341C7C4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063"/>
            <a:ext cx="10515600" cy="4351338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Start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I-FAST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(European Network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Novel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Accelerators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EAAC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into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2025) 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Yearly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Meeting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Thursday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morning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dirty="0"/>
              <a:t>Setup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sz="3200" b="1" dirty="0">
                <a:solidFill>
                  <a:srgbClr val="FF0000"/>
                </a:solidFill>
              </a:rPr>
              <a:t>expert </a:t>
            </a:r>
            <a:r>
              <a:rPr lang="de-DE" sz="3200" b="1" dirty="0" err="1">
                <a:solidFill>
                  <a:srgbClr val="FF0000"/>
                </a:solidFill>
              </a:rPr>
              <a:t>panel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for</a:t>
            </a:r>
            <a:r>
              <a:rPr lang="de-DE" sz="3200" b="1" dirty="0">
                <a:solidFill>
                  <a:srgbClr val="FF0000"/>
                </a:solidFill>
              </a:rPr>
              <a:t> „High Gradient: Plasma </a:t>
            </a:r>
            <a:r>
              <a:rPr lang="de-DE" sz="3200" b="1" dirty="0" err="1">
                <a:solidFill>
                  <a:srgbClr val="FF0000"/>
                </a:solidFill>
              </a:rPr>
              <a:t>and</a:t>
            </a:r>
            <a:r>
              <a:rPr lang="de-DE" sz="3200" b="1" dirty="0">
                <a:solidFill>
                  <a:srgbClr val="FF0000"/>
                </a:solidFill>
              </a:rPr>
              <a:t> Laser </a:t>
            </a:r>
            <a:r>
              <a:rPr lang="de-DE" sz="3200" b="1" dirty="0" err="1">
                <a:solidFill>
                  <a:srgbClr val="FF0000"/>
                </a:solidFill>
              </a:rPr>
              <a:t>Accelerators</a:t>
            </a:r>
            <a:r>
              <a:rPr lang="de-DE" sz="3200" b="1" dirty="0">
                <a:solidFill>
                  <a:srgbClr val="FF0000"/>
                </a:solidFill>
              </a:rPr>
              <a:t>“ </a:t>
            </a:r>
            <a:r>
              <a:rPr lang="de-DE" dirty="0"/>
              <a:t>–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5 </a:t>
            </a:r>
            <a:r>
              <a:rPr lang="de-DE" dirty="0" err="1"/>
              <a:t>panels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European </a:t>
            </a:r>
            <a:r>
              <a:rPr lang="de-DE" dirty="0" err="1"/>
              <a:t>accelerator</a:t>
            </a:r>
            <a:r>
              <a:rPr lang="de-DE" dirty="0"/>
              <a:t> R&amp;D </a:t>
            </a:r>
            <a:br>
              <a:rPr lang="de-DE" dirty="0"/>
            </a:br>
            <a:r>
              <a:rPr lang="de-DE" dirty="0">
                <a:sym typeface="Wingdings" pitchFamily="2" charset="2"/>
              </a:rPr>
              <a:t> Special </a:t>
            </a:r>
            <a:r>
              <a:rPr lang="de-DE" dirty="0" err="1">
                <a:sym typeface="Wingdings" pitchFamily="2" charset="2"/>
              </a:rPr>
              <a:t>session</a:t>
            </a:r>
            <a:r>
              <a:rPr lang="de-DE" dirty="0">
                <a:sym typeface="Wingdings" pitchFamily="2" charset="2"/>
              </a:rPr>
              <a:t> on </a:t>
            </a:r>
            <a:r>
              <a:rPr lang="de-DE" dirty="0" err="1">
                <a:sym typeface="Wingdings" pitchFamily="2" charset="2"/>
              </a:rPr>
              <a:t>roadmap</a:t>
            </a:r>
            <a:r>
              <a:rPr lang="de-DE" dirty="0">
                <a:sym typeface="Wingdings" pitchFamily="2" charset="2"/>
              </a:rPr>
              <a:t> Tue PM/</a:t>
            </a:r>
            <a:r>
              <a:rPr lang="de-DE" dirty="0" err="1">
                <a:sym typeface="Wingdings" pitchFamily="2" charset="2"/>
              </a:rPr>
              <a:t>Wed</a:t>
            </a:r>
            <a:r>
              <a:rPr lang="de-DE" dirty="0">
                <a:sym typeface="Wingdings" pitchFamily="2" charset="2"/>
              </a:rPr>
              <a:t> AM</a:t>
            </a:r>
            <a:r>
              <a:rPr lang="de-DE" dirty="0"/>
              <a:t>.</a:t>
            </a:r>
          </a:p>
          <a:p>
            <a:r>
              <a:rPr lang="de-DE" dirty="0" err="1"/>
              <a:t>Snowmass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r>
              <a:rPr lang="de-DE" dirty="0"/>
              <a:t> in </a:t>
            </a:r>
            <a:r>
              <a:rPr lang="de-DE" sz="3200" b="1" dirty="0" err="1">
                <a:solidFill>
                  <a:srgbClr val="FF0000"/>
                </a:solidFill>
              </a:rPr>
              <a:t>Accelerator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Frontier</a:t>
            </a:r>
            <a:r>
              <a:rPr lang="de-DE" sz="3200" b="1" dirty="0">
                <a:solidFill>
                  <a:srgbClr val="FF0000"/>
                </a:solidFill>
              </a:rPr>
              <a:t> 6 </a:t>
            </a:r>
            <a:r>
              <a:rPr lang="de-DE" dirty="0"/>
              <a:t>(AF6). </a:t>
            </a:r>
            <a:r>
              <a:rPr lang="de-DE" dirty="0">
                <a:sym typeface="Wingdings" pitchFamily="2" charset="2"/>
              </a:rPr>
              <a:t> Talk in </a:t>
            </a:r>
            <a:r>
              <a:rPr lang="de-DE" dirty="0" err="1">
                <a:sym typeface="Wingdings" pitchFamily="2" charset="2"/>
              </a:rPr>
              <a:t>special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session</a:t>
            </a:r>
            <a:r>
              <a:rPr lang="de-DE" dirty="0">
                <a:sym typeface="Wingdings" pitchFamily="2" charset="2"/>
              </a:rPr>
              <a:t> on expert </a:t>
            </a:r>
            <a:r>
              <a:rPr lang="de-DE" dirty="0" err="1">
                <a:sym typeface="Wingdings" pitchFamily="2" charset="2"/>
              </a:rPr>
              <a:t>panel</a:t>
            </a:r>
            <a:r>
              <a:rPr lang="de-DE" dirty="0">
                <a:sym typeface="Wingdings" pitchFamily="2" charset="2"/>
              </a:rPr>
              <a:t>.</a:t>
            </a:r>
            <a:endParaRPr lang="de-DE" dirty="0"/>
          </a:p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Placement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EuPRAXIA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new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in EU) on ESFRI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roadmap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, &gt;110 M€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funding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obtained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next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phase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prepared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Plenty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new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</a:rPr>
              <a:t>exciting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achievements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novel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50000"/>
                  </a:schemeClr>
                </a:solidFill>
              </a:rPr>
              <a:t>accelerator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 R&amp;D </a:t>
            </a:r>
            <a:br>
              <a:rPr lang="de-DE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see</a:t>
            </a:r>
            <a:r>
              <a:rPr lang="de-DE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talks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356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29" y="629268"/>
            <a:ext cx="6586491" cy="1286160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algn="l" defTabSz="1219170">
              <a:lnSpc>
                <a:spcPct val="90000"/>
              </a:lnSpc>
            </a:pPr>
            <a:r>
              <a:rPr lang="en-US" sz="4133" b="1" dirty="0"/>
              <a:t>European Strategy for Particle Physics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217580-E205-C249-9C09-54DAB6444547}"/>
              </a:ext>
            </a:extLst>
          </p:cNvPr>
          <p:cNvSpPr/>
          <p:nvPr/>
        </p:nvSpPr>
        <p:spPr>
          <a:xfrm>
            <a:off x="4965432" y="2438400"/>
            <a:ext cx="6586489" cy="378541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marL="457189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European Strategy for Particle Physics is updated every 5 years in a procedure based on wide community input.</a:t>
            </a:r>
          </a:p>
          <a:p>
            <a:pPr marL="457189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 of us provided input to this process: </a:t>
            </a:r>
          </a:p>
          <a:p>
            <a:pPr marL="1066773" marR="0" lvl="1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Written statements from European Network for Novel Accelerators (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EuroNNAc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AWAKE, ALEGRO and EuPRAXIA.</a:t>
            </a:r>
          </a:p>
          <a:p>
            <a:pPr marL="1066773" marR="0" lvl="1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 talks at meetings.</a:t>
            </a:r>
          </a:p>
          <a:p>
            <a:pPr marL="457189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Strategy defines future directions and priorities for particle physics in Europe and for CERN. Last update: 2020.</a:t>
            </a:r>
          </a:p>
          <a:p>
            <a:pPr marL="457189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Outcome a great success for advanced accelerators:</a:t>
            </a:r>
          </a:p>
          <a:p>
            <a:pPr marL="1066773" marR="0" lvl="1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 of accelerator R&amp;D in general.</a:t>
            </a:r>
          </a:p>
          <a:p>
            <a:pPr marL="1066773" marR="0" lvl="1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Explicit mentioning of plasma and laser high gradient acceleration.</a:t>
            </a:r>
          </a:p>
          <a:p>
            <a:pPr marL="1066773" marR="0" lvl="1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Request for accelerator R&amp;D roadmap, adequate resources, priorities, deliverables for next decade, synergy with other science fields, …</a:t>
            </a:r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74C40B-4CC7-1249-A78C-8899FB540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" y="13"/>
            <a:ext cx="4635564" cy="6857987"/>
          </a:xfrm>
          <a:prstGeom prst="rect">
            <a:avLst/>
          </a:prstGeom>
          <a:effectLst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3" y="2115116"/>
            <a:ext cx="6309360" cy="0"/>
          </a:xfrm>
          <a:prstGeom prst="line">
            <a:avLst/>
          </a:prstGeom>
          <a:ln w="19050">
            <a:solidFill>
              <a:srgbClr val="0056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5" cy="365125"/>
          </a:xfrm>
        </p:spPr>
        <p:txBody>
          <a:bodyPr vert="horz" lIns="121920" tIns="60960" rIns="121920" bIns="60960" rtlCol="0" anchor="ctr">
            <a:normAutofit fontScale="70000" lnSpcReduction="20000"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Particle Acceleration Methods for High Energy Physics | Ralph Assmann | RWTH Seminar 07/2021</a:t>
            </a:r>
          </a:p>
        </p:txBody>
      </p:sp>
    </p:spTree>
    <p:extLst>
      <p:ext uri="{BB962C8B-B14F-4D97-AF65-F5344CB8AC3E}">
        <p14:creationId xmlns:p14="http://schemas.microsoft.com/office/powerpoint/2010/main" val="3170031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6B4F438-963E-7849-9944-2AF75C6C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5" y="2417335"/>
            <a:ext cx="10456984" cy="3957823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13CB92E-F326-2E44-AFE5-0EBF9E810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79" y="168847"/>
            <a:ext cx="4665784" cy="21886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569982-F1D5-7947-B9B7-46EDA5A8F035}"/>
              </a:ext>
            </a:extLst>
          </p:cNvPr>
          <p:cNvSpPr/>
          <p:nvPr/>
        </p:nvSpPr>
        <p:spPr>
          <a:xfrm>
            <a:off x="5962189" y="3548518"/>
            <a:ext cx="4787588" cy="356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39695F-2F47-8044-9C2C-1F8F77BAC514}"/>
              </a:ext>
            </a:extLst>
          </p:cNvPr>
          <p:cNvSpPr/>
          <p:nvPr/>
        </p:nvSpPr>
        <p:spPr>
          <a:xfrm>
            <a:off x="689377" y="3884962"/>
            <a:ext cx="4365844" cy="356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F05688-B5FC-AB40-BE77-857DB054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Particle Acceleration Methods for High Energy Physics | Ralph Assmann | RWTH Seminar 07/2021</a:t>
            </a:r>
          </a:p>
        </p:txBody>
      </p:sp>
    </p:spTree>
    <p:extLst>
      <p:ext uri="{BB962C8B-B14F-4D97-AF65-F5344CB8AC3E}">
        <p14:creationId xmlns:p14="http://schemas.microsoft.com/office/powerpoint/2010/main" val="4165889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RD master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.potx" id="{14073260-8C2D-4AB2-A81C-2042420C348F}" vid="{AD62EC48-8461-453D-92FA-1EE04F5407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2253</Words>
  <Application>Microsoft Macintosh PowerPoint</Application>
  <PresentationFormat>Breitbild</PresentationFormat>
  <Paragraphs>155</Paragraphs>
  <Slides>24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24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Montserrat</vt:lpstr>
      <vt:lpstr>Montserrat ExtraBold</vt:lpstr>
      <vt:lpstr>Montserrat SemiBold</vt:lpstr>
      <vt:lpstr>Wingdings</vt:lpstr>
      <vt:lpstr>Office</vt:lpstr>
      <vt:lpstr>I.FAST Custom Slides</vt:lpstr>
      <vt:lpstr>3_Office Theme</vt:lpstr>
      <vt:lpstr>ARD master</vt:lpstr>
      <vt:lpstr>4_Office Theme</vt:lpstr>
      <vt:lpstr>Introduction to EAAC 2021</vt:lpstr>
      <vt:lpstr>2021: Good News (some are EAAC helped outcomes)</vt:lpstr>
      <vt:lpstr>2021: Good News (some are EAAC helped outcomes)</vt:lpstr>
      <vt:lpstr>PowerPoint-Präsentation</vt:lpstr>
      <vt:lpstr>Tasks of WP6 – Novel Particle Accelerators Concepts and Technologies</vt:lpstr>
      <vt:lpstr>WP6 Deliverables</vt:lpstr>
      <vt:lpstr>2021: Good News (some are EAAC helped outcomes)</vt:lpstr>
      <vt:lpstr>European Strategy for Particle Physics</vt:lpstr>
      <vt:lpstr>PowerPoint-Präsentation</vt:lpstr>
      <vt:lpstr>PowerPoint-Präsentation</vt:lpstr>
      <vt:lpstr>2021: Good News (some are EAAC helped outcomes)</vt:lpstr>
      <vt:lpstr>Great News 30.6.2021</vt:lpstr>
      <vt:lpstr>Great News 30.6.2021</vt:lpstr>
      <vt:lpstr>Great News 30.6.2021</vt:lpstr>
      <vt:lpstr>The EuPRAXIA Project</vt:lpstr>
      <vt:lpstr>The Consortium Members for the Next Phase (from 16 to 40)</vt:lpstr>
      <vt:lpstr>The Consortium Observers for the Next Phase (from 25 to 10, Consortium Agreement signed)</vt:lpstr>
      <vt:lpstr>2021: Good News (some are EAAC helped outcomes)</vt:lpstr>
      <vt:lpstr>EAAC 2021 – Hybrid </vt:lpstr>
      <vt:lpstr>Forza EAAC 2021 in Frascati/Rome</vt:lpstr>
      <vt:lpstr>Forza EAAC 2021 in Frascati/Rome</vt:lpstr>
      <vt:lpstr>Forza EAAC 2021 in Frascati/Rome</vt:lpstr>
      <vt:lpstr>Forza EAAC 2021 in Frascati/Rome</vt:lpstr>
      <vt:lpstr>Forza EAAC 2021  (and Accelerators, Science, New Ideas, World-Wide Collaboration)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EAAC 2021</dc:title>
  <dc:creator>Ralph W. Assmann</dc:creator>
  <cp:lastModifiedBy>Ralph W. Assmann</cp:lastModifiedBy>
  <cp:revision>25</cp:revision>
  <dcterms:created xsi:type="dcterms:W3CDTF">2021-09-19T22:32:34Z</dcterms:created>
  <dcterms:modified xsi:type="dcterms:W3CDTF">2021-09-20T07:44:01Z</dcterms:modified>
</cp:coreProperties>
</file>