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6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chart6.xml" ContentType="application/vnd.openxmlformats-officedocument.drawingml.char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68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8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charts/chart1.xml" ContentType="application/vnd.openxmlformats-officedocument.drawingml.char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slideLayouts/slideLayout6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charts/chart7.xml" ContentType="application/vnd.openxmlformats-officedocument.drawingml.char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slideLayouts/slideLayout69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charts/chart2.xml" ContentType="application/vnd.openxmlformats-officedocument.drawingml.char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notesSlides/notesSlide9.xml" ContentType="application/vnd.openxmlformats-officedocument.presentationml.notesSlide+xml"/>
  <Default Extension="gif" ContentType="image/gif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s/slide25.xml" ContentType="application/vnd.openxmlformats-officedocument.presentationml.slide+xml"/>
  <Override PartName="/ppt/charts/chart8.xml" ContentType="application/vnd.openxmlformats-officedocument.drawingml.chart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hart3.xml" ContentType="application/vnd.openxmlformats-officedocument.drawingml.chart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slides/slide35.xml" ContentType="application/vnd.openxmlformats-officedocument.presentationml.slide+xml"/>
  <Override PartName="/ppt/slides/slide7.xml" ContentType="application/vnd.openxmlformats-officedocument.presentationml.slide+xml"/>
  <Default Extension="wmf" ContentType="image/x-wmf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charts/chart4.xml" ContentType="application/vnd.openxmlformats-officedocument.drawingml.chart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6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46.xml" ContentType="application/vnd.openxmlformats-officedocument.presentationml.slide+xml"/>
  <Default Extension="pdf" ContentType="application/pdf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charts/chart5.xml" ContentType="application/vnd.openxmlformats-officedocument.drawingml.chart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notesMasterIdLst>
    <p:notesMasterId r:id="rId61"/>
  </p:notesMasterIdLst>
  <p:handoutMasterIdLst>
    <p:handoutMasterId r:id="rId62"/>
  </p:handoutMasterIdLst>
  <p:sldIdLst>
    <p:sldId id="256" r:id="rId8"/>
    <p:sldId id="310" r:id="rId9"/>
    <p:sldId id="313" r:id="rId10"/>
    <p:sldId id="259" r:id="rId11"/>
    <p:sldId id="314" r:id="rId12"/>
    <p:sldId id="261" r:id="rId13"/>
    <p:sldId id="319" r:id="rId14"/>
    <p:sldId id="285" r:id="rId15"/>
    <p:sldId id="320" r:id="rId16"/>
    <p:sldId id="321" r:id="rId17"/>
    <p:sldId id="322" r:id="rId18"/>
    <p:sldId id="323" r:id="rId19"/>
    <p:sldId id="324" r:id="rId20"/>
    <p:sldId id="266" r:id="rId21"/>
    <p:sldId id="342" r:id="rId22"/>
    <p:sldId id="268" r:id="rId23"/>
    <p:sldId id="343" r:id="rId24"/>
    <p:sldId id="333" r:id="rId25"/>
    <p:sldId id="325" r:id="rId26"/>
    <p:sldId id="287" r:id="rId27"/>
    <p:sldId id="296" r:id="rId28"/>
    <p:sldId id="300" r:id="rId29"/>
    <p:sldId id="288" r:id="rId30"/>
    <p:sldId id="346" r:id="rId31"/>
    <p:sldId id="344" r:id="rId32"/>
    <p:sldId id="345" r:id="rId33"/>
    <p:sldId id="306" r:id="rId34"/>
    <p:sldId id="326" r:id="rId35"/>
    <p:sldId id="330" r:id="rId36"/>
    <p:sldId id="329" r:id="rId37"/>
    <p:sldId id="327" r:id="rId38"/>
    <p:sldId id="328" r:id="rId39"/>
    <p:sldId id="303" r:id="rId40"/>
    <p:sldId id="301" r:id="rId41"/>
    <p:sldId id="292" r:id="rId42"/>
    <p:sldId id="286" r:id="rId43"/>
    <p:sldId id="305" r:id="rId44"/>
    <p:sldId id="311" r:id="rId45"/>
    <p:sldId id="304" r:id="rId46"/>
    <p:sldId id="334" r:id="rId47"/>
    <p:sldId id="335" r:id="rId48"/>
    <p:sldId id="336" r:id="rId49"/>
    <p:sldId id="338" r:id="rId50"/>
    <p:sldId id="339" r:id="rId51"/>
    <p:sldId id="302" r:id="rId52"/>
    <p:sldId id="331" r:id="rId53"/>
    <p:sldId id="289" r:id="rId54"/>
    <p:sldId id="290" r:id="rId55"/>
    <p:sldId id="340" r:id="rId56"/>
    <p:sldId id="291" r:id="rId57"/>
    <p:sldId id="332" r:id="rId58"/>
    <p:sldId id="308" r:id="rId59"/>
    <p:sldId id="347" r:id="rId6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32899F"/>
    <a:srgbClr val="FF64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02" autoAdjust="0"/>
    <p:restoredTop sz="94651" autoAdjust="0"/>
  </p:normalViewPr>
  <p:slideViewPr>
    <p:cSldViewPr snapToGrid="0" snapToObjects="1">
      <p:cViewPr>
        <p:scale>
          <a:sx n="120" d="100"/>
          <a:sy n="120" d="100"/>
        </p:scale>
        <p:origin x="-1104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09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esktop:spazio%20disco%20T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WLCG:Reliability:WLCG-R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WLCG:Reliability:WLCG-R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WLCG:Reliability:WLCG-R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WLCG:Reliability:WLCG-R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gare:riepilogo%20cost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ianpaolocarlino:Documents:Tier2:gare:riepilogo%20cos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rotY val="201"/>
      <c:perspective val="30"/>
    </c:view3D>
    <c:plotArea>
      <c:layout>
        <c:manualLayout>
          <c:layoutTarget val="inner"/>
          <c:xMode val="edge"/>
          <c:yMode val="edge"/>
          <c:x val="0.00505869533932279"/>
          <c:y val="0.0193626679018064"/>
          <c:w val="0.994941304660677"/>
          <c:h val="0.961274664196387"/>
        </c:manualLayout>
      </c:layout>
      <c:pie3DChart>
        <c:varyColors val="1"/>
        <c:ser>
          <c:idx val="0"/>
          <c:order val="0"/>
          <c:explosion val="10"/>
          <c:dLbls>
            <c:dLbl>
              <c:idx val="0"/>
              <c:layout/>
              <c:dLblPos val="bestFit"/>
              <c:showCatName val="1"/>
              <c:showPercent val="1"/>
            </c:dLbl>
            <c:dLbl>
              <c:idx val="1"/>
              <c:layout/>
              <c:dLblPos val="bestFit"/>
              <c:showCatName val="1"/>
              <c:showPercent val="1"/>
            </c:dLbl>
            <c:dLbl>
              <c:idx val="2"/>
              <c:layout/>
              <c:dLblPos val="bestFit"/>
              <c:showCatName val="1"/>
              <c:showPercent val="1"/>
            </c:dLbl>
            <c:dLbl>
              <c:idx val="3"/>
              <c:layout/>
              <c:dLblPos val="bestFit"/>
              <c:showCatName val="1"/>
              <c:showPercent val="1"/>
            </c:dLbl>
            <c:dLbl>
              <c:idx val="4"/>
              <c:layout/>
              <c:dLblPos val="bestFit"/>
              <c:showCatName val="1"/>
              <c:showPercent val="1"/>
            </c:dLbl>
            <c:dLbl>
              <c:idx val="5"/>
              <c:layout/>
              <c:dLblPos val="bestFit"/>
              <c:showCatName val="1"/>
              <c:showPercent val="1"/>
            </c:dLbl>
            <c:dLbl>
              <c:idx val="6"/>
              <c:layout/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-0.112628086123381"/>
                  <c:y val="-0.242257633408796"/>
                </c:manualLayout>
              </c:layout>
              <c:dLblPos val="bestFit"/>
              <c:showCatName val="1"/>
              <c:showPercent val="1"/>
            </c:dLbl>
            <c:dLbl>
              <c:idx val="8"/>
              <c:layout/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0.0608930286153255"/>
                  <c:y val="-0.25791896538559"/>
                </c:manualLayout>
              </c:layout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0.0900721251307001"/>
                  <c:y val="-0.287890552679263"/>
                </c:manualLayout>
              </c:layout>
              <c:dLblPos val="bestFit"/>
              <c:showCatName val="1"/>
              <c:showPercent val="1"/>
            </c:dLbl>
            <c:delete val="1"/>
          </c:dLbls>
          <c:cat>
            <c:strRef>
              <c:f>Sheet1!$A$1:$A$12</c:f>
              <c:strCache>
                <c:ptCount val="12"/>
                <c:pt idx="0">
                  <c:v>  BNL</c:v>
                </c:pt>
                <c:pt idx="1">
                  <c:v>  LYON</c:v>
                </c:pt>
                <c:pt idx="2">
                  <c:v>  FZK</c:v>
                </c:pt>
                <c:pt idx="3">
                  <c:v>  NDGF</c:v>
                </c:pt>
                <c:pt idx="4">
                  <c:v>  RAL</c:v>
                </c:pt>
                <c:pt idx="5">
                  <c:v>  SARA</c:v>
                </c:pt>
                <c:pt idx="6">
                  <c:v>  None</c:v>
                </c:pt>
                <c:pt idx="7">
                  <c:v>  TRIUMF</c:v>
                </c:pt>
                <c:pt idx="8">
                  <c:v>  PIC</c:v>
                </c:pt>
                <c:pt idx="9">
                  <c:v>  CNAF</c:v>
                </c:pt>
                <c:pt idx="10">
                  <c:v>  ASGC</c:v>
                </c:pt>
                <c:pt idx="11">
                  <c:v>  CERN</c:v>
                </c:pt>
              </c:strCache>
            </c:strRef>
          </c:cat>
          <c:val>
            <c:numRef>
              <c:f>Sheet1!$I$1:$I$12</c:f>
              <c:numCache>
                <c:formatCode>General</c:formatCode>
                <c:ptCount val="12"/>
                <c:pt idx="0">
                  <c:v>1.580592E6</c:v>
                </c:pt>
                <c:pt idx="1">
                  <c:v>1.345305E6</c:v>
                </c:pt>
                <c:pt idx="2">
                  <c:v>1.014205E6</c:v>
                </c:pt>
                <c:pt idx="3">
                  <c:v>927045.0</c:v>
                </c:pt>
                <c:pt idx="4">
                  <c:v>812336.0</c:v>
                </c:pt>
                <c:pt idx="5">
                  <c:v>701238.0</c:v>
                </c:pt>
                <c:pt idx="6">
                  <c:v>584587.0</c:v>
                </c:pt>
                <c:pt idx="7">
                  <c:v>508793.0</c:v>
                </c:pt>
                <c:pt idx="8">
                  <c:v>437247.0</c:v>
                </c:pt>
                <c:pt idx="9">
                  <c:v>352632.0</c:v>
                </c:pt>
                <c:pt idx="10">
                  <c:v>131349.0</c:v>
                </c:pt>
                <c:pt idx="11">
                  <c:v>7325.0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otX val="30"/>
      <c:rotY val="180"/>
      <c:perspective val="30"/>
    </c:view3D>
    <c:plotArea>
      <c:layout/>
      <c:pie3DChart>
        <c:varyColors val="1"/>
        <c:ser>
          <c:idx val="0"/>
          <c:order val="0"/>
          <c:explosion val="15"/>
          <c:dLbls>
            <c:dLbl>
              <c:idx val="0"/>
              <c:layout/>
              <c:dLblPos val="bestFit"/>
              <c:showPercent val="1"/>
            </c:dLbl>
            <c:dLbl>
              <c:idx val="1"/>
              <c:layout/>
              <c:dLblPos val="bestFit"/>
              <c:showPercent val="1"/>
            </c:dLbl>
            <c:dLbl>
              <c:idx val="2"/>
              <c:layout/>
              <c:dLblPos val="bestFit"/>
              <c:showPercent val="1"/>
            </c:dLbl>
            <c:delete val="1"/>
          </c:dLbls>
          <c:cat>
            <c:strRef>
              <c:f>Foglio1!$C$13:$C$15</c:f>
              <c:strCache>
                <c:ptCount val="3"/>
                <c:pt idx="0">
                  <c:v>pledged</c:v>
                </c:pt>
                <c:pt idx="1">
                  <c:v>localgroup</c:v>
                </c:pt>
                <c:pt idx="2">
                  <c:v>altro</c:v>
                </c:pt>
              </c:strCache>
            </c:strRef>
          </c:cat>
          <c:val>
            <c:numRef>
              <c:f>Foglio1!$D$13:$D$15</c:f>
              <c:numCache>
                <c:formatCode>0.0</c:formatCode>
                <c:ptCount val="3"/>
                <c:pt idx="0" formatCode="General">
                  <c:v>559.1</c:v>
                </c:pt>
                <c:pt idx="1">
                  <c:v>56.4</c:v>
                </c:pt>
                <c:pt idx="2">
                  <c:v>37.29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 b="1" i="1" u="none">
                <a:solidFill>
                  <a:srgbClr val="FF0000"/>
                </a:solidFill>
              </a:defRPr>
            </a:pPr>
            <a:r>
              <a:rPr lang="en-US" sz="1600" b="1" i="1" u="none">
                <a:solidFill>
                  <a:srgbClr val="FF0000"/>
                </a:solidFill>
              </a:rPr>
              <a:t>Milano</a:t>
            </a:r>
          </a:p>
        </c:rich>
      </c:tx>
      <c:layout>
        <c:manualLayout>
          <c:xMode val="edge"/>
          <c:yMode val="edge"/>
          <c:x val="0.420878171478565"/>
          <c:y val="0.00925925925925926"/>
        </c:manualLayout>
      </c:layout>
    </c:title>
    <c:plotArea>
      <c:layout>
        <c:manualLayout>
          <c:layoutTarget val="inner"/>
          <c:xMode val="edge"/>
          <c:yMode val="edge"/>
          <c:x val="0.11841469816273"/>
          <c:y val="0.135569043452902"/>
          <c:w val="0.846155949256343"/>
          <c:h val="0.653978929717119"/>
        </c:manualLayout>
      </c:layout>
      <c:barChart>
        <c:barDir val="col"/>
        <c:grouping val="clustered"/>
        <c:ser>
          <c:idx val="0"/>
          <c:order val="0"/>
          <c:tx>
            <c:v>Rel</c:v>
          </c:tx>
          <c:cat>
            <c:strRef>
              <c:f>REL!$A$7:$A$32</c:f>
              <c:strCache>
                <c:ptCount val="26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</c:strCache>
            </c:strRef>
          </c:cat>
          <c:val>
            <c:numRef>
              <c:f>REL!$H$7:$H$32</c:f>
              <c:numCache>
                <c:formatCode>0%</c:formatCode>
                <c:ptCount val="26"/>
                <c:pt idx="0">
                  <c:v>0.77</c:v>
                </c:pt>
                <c:pt idx="1">
                  <c:v>0.91</c:v>
                </c:pt>
                <c:pt idx="2">
                  <c:v>0.96</c:v>
                </c:pt>
                <c:pt idx="3">
                  <c:v>0.91</c:v>
                </c:pt>
                <c:pt idx="4">
                  <c:v>0.99</c:v>
                </c:pt>
                <c:pt idx="5">
                  <c:v>0.99</c:v>
                </c:pt>
                <c:pt idx="6">
                  <c:v>0.96</c:v>
                </c:pt>
                <c:pt idx="7">
                  <c:v>0.84</c:v>
                </c:pt>
                <c:pt idx="8">
                  <c:v>0.99</c:v>
                </c:pt>
                <c:pt idx="9">
                  <c:v>0.98</c:v>
                </c:pt>
                <c:pt idx="10">
                  <c:v>0.82</c:v>
                </c:pt>
                <c:pt idx="11">
                  <c:v>0.89</c:v>
                </c:pt>
                <c:pt idx="12">
                  <c:v>0.99</c:v>
                </c:pt>
                <c:pt idx="13">
                  <c:v>0.99</c:v>
                </c:pt>
                <c:pt idx="14">
                  <c:v>0.94</c:v>
                </c:pt>
                <c:pt idx="15">
                  <c:v>0.84</c:v>
                </c:pt>
                <c:pt idx="16">
                  <c:v>0.87</c:v>
                </c:pt>
                <c:pt idx="17">
                  <c:v>0.71</c:v>
                </c:pt>
                <c:pt idx="18">
                  <c:v>0.89</c:v>
                </c:pt>
                <c:pt idx="19">
                  <c:v>0.89</c:v>
                </c:pt>
                <c:pt idx="21">
                  <c:v>0.92</c:v>
                </c:pt>
                <c:pt idx="22">
                  <c:v>0.76</c:v>
                </c:pt>
                <c:pt idx="23">
                  <c:v>0.96</c:v>
                </c:pt>
                <c:pt idx="24">
                  <c:v>0.94</c:v>
                </c:pt>
              </c:numCache>
            </c:numRef>
          </c:val>
        </c:ser>
        <c:ser>
          <c:idx val="1"/>
          <c:order val="1"/>
          <c:tx>
            <c:v>Ava</c:v>
          </c:tx>
          <c:cat>
            <c:strRef>
              <c:f>REL!$A$7:$A$32</c:f>
              <c:strCache>
                <c:ptCount val="26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</c:strCache>
            </c:strRef>
          </c:cat>
          <c:val>
            <c:numRef>
              <c:f>REL!$I$7:$I$32</c:f>
              <c:numCache>
                <c:formatCode>0%</c:formatCode>
                <c:ptCount val="26"/>
                <c:pt idx="0">
                  <c:v>0.77</c:v>
                </c:pt>
                <c:pt idx="1">
                  <c:v>0.68</c:v>
                </c:pt>
                <c:pt idx="2">
                  <c:v>0.96</c:v>
                </c:pt>
                <c:pt idx="3">
                  <c:v>0.91</c:v>
                </c:pt>
                <c:pt idx="4">
                  <c:v>0.9</c:v>
                </c:pt>
                <c:pt idx="5">
                  <c:v>0.99</c:v>
                </c:pt>
                <c:pt idx="6">
                  <c:v>0.71</c:v>
                </c:pt>
                <c:pt idx="7">
                  <c:v>0.82</c:v>
                </c:pt>
                <c:pt idx="8">
                  <c:v>0.85</c:v>
                </c:pt>
                <c:pt idx="9">
                  <c:v>0.97</c:v>
                </c:pt>
                <c:pt idx="10">
                  <c:v>0.82</c:v>
                </c:pt>
                <c:pt idx="11">
                  <c:v>0.8</c:v>
                </c:pt>
                <c:pt idx="12">
                  <c:v>0.92</c:v>
                </c:pt>
                <c:pt idx="13">
                  <c:v>0.82</c:v>
                </c:pt>
                <c:pt idx="14">
                  <c:v>0.91</c:v>
                </c:pt>
                <c:pt idx="15">
                  <c:v>0.84</c:v>
                </c:pt>
                <c:pt idx="16">
                  <c:v>0.87</c:v>
                </c:pt>
                <c:pt idx="17">
                  <c:v>0.71</c:v>
                </c:pt>
                <c:pt idx="18">
                  <c:v>0.89</c:v>
                </c:pt>
                <c:pt idx="19">
                  <c:v>0.89</c:v>
                </c:pt>
                <c:pt idx="21">
                  <c:v>0.92</c:v>
                </c:pt>
                <c:pt idx="22">
                  <c:v>0.75</c:v>
                </c:pt>
                <c:pt idx="23">
                  <c:v>0.96</c:v>
                </c:pt>
                <c:pt idx="24">
                  <c:v>0.88</c:v>
                </c:pt>
              </c:numCache>
            </c:numRef>
          </c:val>
        </c:ser>
        <c:axId val="578197640"/>
        <c:axId val="578200872"/>
      </c:barChart>
      <c:catAx>
        <c:axId val="578197640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578200872"/>
        <c:crosses val="autoZero"/>
        <c:auto val="1"/>
        <c:lblAlgn val="ctr"/>
        <c:lblOffset val="100"/>
      </c:catAx>
      <c:valAx>
        <c:axId val="578200872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578197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70308033954303"/>
          <c:y val="0.00470235446613399"/>
          <c:w val="0.228257900604335"/>
          <c:h val="0.0837171916010499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 b="1" i="1">
                <a:solidFill>
                  <a:srgbClr val="FF0000"/>
                </a:solidFill>
              </a:defRPr>
            </a:pPr>
            <a:r>
              <a:rPr lang="en-US" sz="1600" b="1" i="1">
                <a:solidFill>
                  <a:srgbClr val="FF0000"/>
                </a:solidFill>
              </a:rPr>
              <a:t>Napoli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841469816273"/>
          <c:y val="0.15871719160105"/>
          <c:w val="0.840858705161855"/>
          <c:h val="0.657346894138233"/>
        </c:manualLayout>
      </c:layout>
      <c:barChart>
        <c:barDir val="col"/>
        <c:grouping val="clustered"/>
        <c:ser>
          <c:idx val="0"/>
          <c:order val="0"/>
          <c:tx>
            <c:v>Rel</c:v>
          </c:tx>
          <c:cat>
            <c:strRef>
              <c:f>REL!$A$7:$A$32</c:f>
              <c:strCache>
                <c:ptCount val="26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</c:strCache>
            </c:strRef>
          </c:cat>
          <c:val>
            <c:numRef>
              <c:f>REL!$J$7:$J$32</c:f>
              <c:numCache>
                <c:formatCode>0%</c:formatCode>
                <c:ptCount val="26"/>
                <c:pt idx="0">
                  <c:v>0.92</c:v>
                </c:pt>
                <c:pt idx="1">
                  <c:v>0.96</c:v>
                </c:pt>
                <c:pt idx="2">
                  <c:v>0.9</c:v>
                </c:pt>
                <c:pt idx="3">
                  <c:v>0.91</c:v>
                </c:pt>
                <c:pt idx="4">
                  <c:v>0.93</c:v>
                </c:pt>
                <c:pt idx="5">
                  <c:v>1.0</c:v>
                </c:pt>
                <c:pt idx="6">
                  <c:v>0.89</c:v>
                </c:pt>
                <c:pt idx="7">
                  <c:v>0.95</c:v>
                </c:pt>
                <c:pt idx="8">
                  <c:v>0.96</c:v>
                </c:pt>
                <c:pt idx="9">
                  <c:v>0.93</c:v>
                </c:pt>
                <c:pt idx="10">
                  <c:v>0.93</c:v>
                </c:pt>
                <c:pt idx="11">
                  <c:v>0.95</c:v>
                </c:pt>
                <c:pt idx="12">
                  <c:v>0.81</c:v>
                </c:pt>
                <c:pt idx="13">
                  <c:v>0.97</c:v>
                </c:pt>
                <c:pt idx="14">
                  <c:v>0.77</c:v>
                </c:pt>
                <c:pt idx="15">
                  <c:v>0.96</c:v>
                </c:pt>
                <c:pt idx="16">
                  <c:v>0.86</c:v>
                </c:pt>
                <c:pt idx="17">
                  <c:v>0.9</c:v>
                </c:pt>
                <c:pt idx="18">
                  <c:v>0.9</c:v>
                </c:pt>
                <c:pt idx="19">
                  <c:v>0.9</c:v>
                </c:pt>
                <c:pt idx="20">
                  <c:v>0.77</c:v>
                </c:pt>
                <c:pt idx="21">
                  <c:v>0.86</c:v>
                </c:pt>
                <c:pt idx="22">
                  <c:v>0.88</c:v>
                </c:pt>
                <c:pt idx="23">
                  <c:v>1.0</c:v>
                </c:pt>
                <c:pt idx="24">
                  <c:v>0.89</c:v>
                </c:pt>
              </c:numCache>
            </c:numRef>
          </c:val>
        </c:ser>
        <c:ser>
          <c:idx val="1"/>
          <c:order val="1"/>
          <c:tx>
            <c:v>Ava</c:v>
          </c:tx>
          <c:cat>
            <c:strRef>
              <c:f>REL!$A$7:$A$32</c:f>
              <c:strCache>
                <c:ptCount val="26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</c:strCache>
            </c:strRef>
          </c:cat>
          <c:val>
            <c:numRef>
              <c:f>REL!$K$7:$K$32</c:f>
              <c:numCache>
                <c:formatCode>0%</c:formatCode>
                <c:ptCount val="26"/>
                <c:pt idx="0">
                  <c:v>0.92</c:v>
                </c:pt>
                <c:pt idx="1">
                  <c:v>0.93</c:v>
                </c:pt>
                <c:pt idx="2">
                  <c:v>0.84</c:v>
                </c:pt>
                <c:pt idx="3">
                  <c:v>0.92</c:v>
                </c:pt>
                <c:pt idx="4">
                  <c:v>0.9</c:v>
                </c:pt>
                <c:pt idx="5">
                  <c:v>0.88</c:v>
                </c:pt>
                <c:pt idx="6">
                  <c:v>0.84</c:v>
                </c:pt>
                <c:pt idx="7">
                  <c:v>0.95</c:v>
                </c:pt>
                <c:pt idx="8">
                  <c:v>0.9</c:v>
                </c:pt>
                <c:pt idx="9">
                  <c:v>0.86</c:v>
                </c:pt>
                <c:pt idx="10">
                  <c:v>0.93</c:v>
                </c:pt>
                <c:pt idx="11">
                  <c:v>0.91</c:v>
                </c:pt>
                <c:pt idx="12">
                  <c:v>0.8</c:v>
                </c:pt>
                <c:pt idx="13">
                  <c:v>0.97</c:v>
                </c:pt>
                <c:pt idx="14">
                  <c:v>0.72</c:v>
                </c:pt>
                <c:pt idx="15">
                  <c:v>0.91</c:v>
                </c:pt>
                <c:pt idx="16">
                  <c:v>0.84</c:v>
                </c:pt>
                <c:pt idx="17">
                  <c:v>0.87</c:v>
                </c:pt>
                <c:pt idx="18">
                  <c:v>0.83</c:v>
                </c:pt>
                <c:pt idx="19">
                  <c:v>0.83</c:v>
                </c:pt>
                <c:pt idx="20">
                  <c:v>0.74</c:v>
                </c:pt>
                <c:pt idx="21">
                  <c:v>0.85</c:v>
                </c:pt>
                <c:pt idx="22">
                  <c:v>0.84</c:v>
                </c:pt>
                <c:pt idx="23">
                  <c:v>1.0</c:v>
                </c:pt>
                <c:pt idx="24">
                  <c:v>0.89</c:v>
                </c:pt>
              </c:numCache>
            </c:numRef>
          </c:val>
        </c:ser>
        <c:axId val="577899672"/>
        <c:axId val="577900344"/>
      </c:barChart>
      <c:catAx>
        <c:axId val="577899672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577900344"/>
        <c:crosses val="autoZero"/>
        <c:auto val="1"/>
        <c:lblAlgn val="ctr"/>
        <c:lblOffset val="100"/>
      </c:catAx>
      <c:valAx>
        <c:axId val="577900344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577899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27052844770874"/>
          <c:y val="0.0194444444444444"/>
          <c:w val="0.212421539791751"/>
          <c:h val="0.0837171916010499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 b="1" i="1">
                <a:solidFill>
                  <a:srgbClr val="FF0000"/>
                </a:solidFill>
              </a:defRPr>
            </a:pPr>
            <a:r>
              <a:rPr lang="en-US" sz="1600" b="1" i="1">
                <a:solidFill>
                  <a:srgbClr val="FF0000"/>
                </a:solidFill>
              </a:rPr>
              <a:t>Roma1</a:t>
            </a:r>
          </a:p>
        </c:rich>
      </c:tx>
      <c:layout>
        <c:manualLayout>
          <c:xMode val="edge"/>
          <c:yMode val="edge"/>
          <c:x val="0.421681102362205"/>
          <c:y val="0.0185185185185185"/>
        </c:manualLayout>
      </c:layout>
    </c:title>
    <c:plotArea>
      <c:layout>
        <c:manualLayout>
          <c:layoutTarget val="inner"/>
          <c:xMode val="edge"/>
          <c:yMode val="edge"/>
          <c:x val="0.120443053950955"/>
          <c:y val="0.121680154564013"/>
          <c:w val="0.840858705161855"/>
          <c:h val="0.680495042286381"/>
        </c:manualLayout>
      </c:layout>
      <c:barChart>
        <c:barDir val="col"/>
        <c:grouping val="clustered"/>
        <c:ser>
          <c:idx val="0"/>
          <c:order val="0"/>
          <c:tx>
            <c:v>Rel</c:v>
          </c:tx>
          <c:cat>
            <c:strRef>
              <c:f>REL!$A$7:$A$32</c:f>
              <c:strCache>
                <c:ptCount val="26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</c:strCache>
            </c:strRef>
          </c:cat>
          <c:val>
            <c:numRef>
              <c:f>REL!$L$7:$L$32</c:f>
              <c:numCache>
                <c:formatCode>0%</c:formatCode>
                <c:ptCount val="26"/>
                <c:pt idx="0">
                  <c:v>0.92</c:v>
                </c:pt>
                <c:pt idx="1">
                  <c:v>0.92</c:v>
                </c:pt>
                <c:pt idx="2">
                  <c:v>0.93</c:v>
                </c:pt>
                <c:pt idx="3">
                  <c:v>0.79</c:v>
                </c:pt>
                <c:pt idx="4">
                  <c:v>0.91</c:v>
                </c:pt>
                <c:pt idx="5">
                  <c:v>0.87</c:v>
                </c:pt>
                <c:pt idx="6">
                  <c:v>0.89</c:v>
                </c:pt>
                <c:pt idx="7">
                  <c:v>0.98</c:v>
                </c:pt>
                <c:pt idx="8">
                  <c:v>0.89</c:v>
                </c:pt>
                <c:pt idx="9">
                  <c:v>0.92</c:v>
                </c:pt>
                <c:pt idx="10">
                  <c:v>0.95</c:v>
                </c:pt>
                <c:pt idx="11">
                  <c:v>0.98</c:v>
                </c:pt>
                <c:pt idx="12">
                  <c:v>0.95</c:v>
                </c:pt>
                <c:pt idx="13">
                  <c:v>0.94</c:v>
                </c:pt>
                <c:pt idx="14">
                  <c:v>0.94</c:v>
                </c:pt>
                <c:pt idx="15">
                  <c:v>0.91</c:v>
                </c:pt>
                <c:pt idx="16">
                  <c:v>0.85</c:v>
                </c:pt>
                <c:pt idx="17">
                  <c:v>0.96</c:v>
                </c:pt>
                <c:pt idx="18">
                  <c:v>0.85</c:v>
                </c:pt>
                <c:pt idx="19">
                  <c:v>0.85</c:v>
                </c:pt>
                <c:pt idx="20">
                  <c:v>0.95</c:v>
                </c:pt>
                <c:pt idx="21">
                  <c:v>0.95</c:v>
                </c:pt>
                <c:pt idx="22">
                  <c:v>0.98</c:v>
                </c:pt>
                <c:pt idx="23">
                  <c:v>0.96</c:v>
                </c:pt>
                <c:pt idx="24">
                  <c:v>0.96</c:v>
                </c:pt>
              </c:numCache>
            </c:numRef>
          </c:val>
        </c:ser>
        <c:ser>
          <c:idx val="1"/>
          <c:order val="1"/>
          <c:tx>
            <c:v>Ava</c:v>
          </c:tx>
          <c:cat>
            <c:strRef>
              <c:f>REL!$A$7:$A$32</c:f>
              <c:strCache>
                <c:ptCount val="26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</c:strCache>
            </c:strRef>
          </c:cat>
          <c:val>
            <c:numRef>
              <c:f>REL!$M$7:$M$32</c:f>
              <c:numCache>
                <c:formatCode>0%</c:formatCode>
                <c:ptCount val="26"/>
                <c:pt idx="0">
                  <c:v>0.91</c:v>
                </c:pt>
                <c:pt idx="1">
                  <c:v>0.92</c:v>
                </c:pt>
                <c:pt idx="2">
                  <c:v>0.93</c:v>
                </c:pt>
                <c:pt idx="3">
                  <c:v>0.77</c:v>
                </c:pt>
                <c:pt idx="4">
                  <c:v>0.9</c:v>
                </c:pt>
                <c:pt idx="5">
                  <c:v>0.87</c:v>
                </c:pt>
                <c:pt idx="6">
                  <c:v>0.89</c:v>
                </c:pt>
                <c:pt idx="7">
                  <c:v>0.97</c:v>
                </c:pt>
                <c:pt idx="8">
                  <c:v>0.87</c:v>
                </c:pt>
                <c:pt idx="9">
                  <c:v>0.85</c:v>
                </c:pt>
                <c:pt idx="10">
                  <c:v>0.94</c:v>
                </c:pt>
                <c:pt idx="11">
                  <c:v>0.98</c:v>
                </c:pt>
                <c:pt idx="12">
                  <c:v>0.72</c:v>
                </c:pt>
                <c:pt idx="13">
                  <c:v>0.87</c:v>
                </c:pt>
                <c:pt idx="14">
                  <c:v>0.94</c:v>
                </c:pt>
                <c:pt idx="15">
                  <c:v>0.91</c:v>
                </c:pt>
                <c:pt idx="16">
                  <c:v>0.85</c:v>
                </c:pt>
                <c:pt idx="17">
                  <c:v>0.96</c:v>
                </c:pt>
                <c:pt idx="18">
                  <c:v>0.85</c:v>
                </c:pt>
                <c:pt idx="19">
                  <c:v>0.85</c:v>
                </c:pt>
                <c:pt idx="20">
                  <c:v>0.94</c:v>
                </c:pt>
                <c:pt idx="21">
                  <c:v>0.93</c:v>
                </c:pt>
                <c:pt idx="22">
                  <c:v>0.98</c:v>
                </c:pt>
                <c:pt idx="23">
                  <c:v>0.96</c:v>
                </c:pt>
                <c:pt idx="24">
                  <c:v>0.96</c:v>
                </c:pt>
              </c:numCache>
            </c:numRef>
          </c:val>
        </c:ser>
        <c:axId val="577946120"/>
        <c:axId val="577940008"/>
      </c:barChart>
      <c:catAx>
        <c:axId val="577946120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577940008"/>
        <c:crosses val="autoZero"/>
        <c:auto val="1"/>
        <c:lblAlgn val="ctr"/>
        <c:lblOffset val="100"/>
      </c:catAx>
      <c:valAx>
        <c:axId val="577940008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577946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22580496442084"/>
          <c:y val="0.000925925925925926"/>
          <c:w val="0.239542503499945"/>
          <c:h val="0.0837171916010499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 sz="1600" b="1" i="1">
                <a:solidFill>
                  <a:srgbClr val="FF0000"/>
                </a:solidFill>
              </a:defRPr>
            </a:pPr>
            <a:r>
              <a:rPr lang="en-US" sz="1600" b="1" i="1">
                <a:solidFill>
                  <a:srgbClr val="FF0000"/>
                </a:solidFill>
              </a:rPr>
              <a:t>Frascati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841469816273"/>
          <c:y val="0.163346821230679"/>
          <c:w val="0.846155949256343"/>
          <c:h val="0.652625036453776"/>
        </c:manualLayout>
      </c:layout>
      <c:barChart>
        <c:barDir val="col"/>
        <c:grouping val="clustered"/>
        <c:ser>
          <c:idx val="0"/>
          <c:order val="0"/>
          <c:tx>
            <c:v>Rel</c:v>
          </c:tx>
          <c:cat>
            <c:strRef>
              <c:f>REL!$A$7:$A$32</c:f>
              <c:strCache>
                <c:ptCount val="26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</c:strCache>
            </c:strRef>
          </c:cat>
          <c:val>
            <c:numRef>
              <c:f>REL!$F$7:$F$32</c:f>
              <c:numCache>
                <c:formatCode>0%</c:formatCode>
                <c:ptCount val="26"/>
                <c:pt idx="0">
                  <c:v>0.6</c:v>
                </c:pt>
                <c:pt idx="1">
                  <c:v>0.96</c:v>
                </c:pt>
                <c:pt idx="2">
                  <c:v>0.71</c:v>
                </c:pt>
                <c:pt idx="3">
                  <c:v>0.97</c:v>
                </c:pt>
                <c:pt idx="4">
                  <c:v>0.96</c:v>
                </c:pt>
                <c:pt idx="5">
                  <c:v>0.86</c:v>
                </c:pt>
                <c:pt idx="6">
                  <c:v>0.99</c:v>
                </c:pt>
                <c:pt idx="7">
                  <c:v>0.86</c:v>
                </c:pt>
                <c:pt idx="8">
                  <c:v>0.87</c:v>
                </c:pt>
                <c:pt idx="9">
                  <c:v>0.76</c:v>
                </c:pt>
                <c:pt idx="10">
                  <c:v>0.96</c:v>
                </c:pt>
                <c:pt idx="11">
                  <c:v>0.98</c:v>
                </c:pt>
                <c:pt idx="12">
                  <c:v>0.99</c:v>
                </c:pt>
                <c:pt idx="13">
                  <c:v>0.68</c:v>
                </c:pt>
                <c:pt idx="14">
                  <c:v>0.97</c:v>
                </c:pt>
                <c:pt idx="15">
                  <c:v>1.0</c:v>
                </c:pt>
                <c:pt idx="16">
                  <c:v>0.97</c:v>
                </c:pt>
                <c:pt idx="17">
                  <c:v>0.97</c:v>
                </c:pt>
                <c:pt idx="18">
                  <c:v>0.99</c:v>
                </c:pt>
                <c:pt idx="19">
                  <c:v>0.99</c:v>
                </c:pt>
                <c:pt idx="20">
                  <c:v>0.96</c:v>
                </c:pt>
                <c:pt idx="21">
                  <c:v>0.96</c:v>
                </c:pt>
                <c:pt idx="22">
                  <c:v>0.76</c:v>
                </c:pt>
                <c:pt idx="23">
                  <c:v>0.95</c:v>
                </c:pt>
                <c:pt idx="24">
                  <c:v>0.99</c:v>
                </c:pt>
              </c:numCache>
            </c:numRef>
          </c:val>
        </c:ser>
        <c:ser>
          <c:idx val="1"/>
          <c:order val="1"/>
          <c:tx>
            <c:v>Ava</c:v>
          </c:tx>
          <c:cat>
            <c:strRef>
              <c:f>REL!$A$7:$A$32</c:f>
              <c:strCache>
                <c:ptCount val="26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mag-09</c:v>
                </c:pt>
                <c:pt idx="17">
                  <c:v>giu-09</c:v>
                </c:pt>
                <c:pt idx="18">
                  <c:v>lug-09</c:v>
                </c:pt>
                <c:pt idx="19">
                  <c:v>ago-09</c:v>
                </c:pt>
                <c:pt idx="20">
                  <c:v>set-09</c:v>
                </c:pt>
                <c:pt idx="21">
                  <c:v>ott-09</c:v>
                </c:pt>
                <c:pt idx="22">
                  <c:v>nov-09</c:v>
                </c:pt>
                <c:pt idx="23">
                  <c:v>dic-09</c:v>
                </c:pt>
                <c:pt idx="24">
                  <c:v>gen-10</c:v>
                </c:pt>
                <c:pt idx="25">
                  <c:v>feb-10</c:v>
                </c:pt>
              </c:strCache>
            </c:strRef>
          </c:cat>
          <c:val>
            <c:numRef>
              <c:f>REL!$G$7:$G$32</c:f>
              <c:numCache>
                <c:formatCode>0%</c:formatCode>
                <c:ptCount val="26"/>
                <c:pt idx="0">
                  <c:v>0.66</c:v>
                </c:pt>
                <c:pt idx="1">
                  <c:v>0.83</c:v>
                </c:pt>
                <c:pt idx="2">
                  <c:v>0.62</c:v>
                </c:pt>
                <c:pt idx="3">
                  <c:v>0.97</c:v>
                </c:pt>
                <c:pt idx="4">
                  <c:v>0.74</c:v>
                </c:pt>
                <c:pt idx="5">
                  <c:v>0.86</c:v>
                </c:pt>
                <c:pt idx="6">
                  <c:v>0.99</c:v>
                </c:pt>
                <c:pt idx="7">
                  <c:v>0.74</c:v>
                </c:pt>
                <c:pt idx="8">
                  <c:v>0.83</c:v>
                </c:pt>
                <c:pt idx="9">
                  <c:v>0.71</c:v>
                </c:pt>
                <c:pt idx="10">
                  <c:v>0.96</c:v>
                </c:pt>
                <c:pt idx="11">
                  <c:v>0.98</c:v>
                </c:pt>
                <c:pt idx="12">
                  <c:v>0.99</c:v>
                </c:pt>
                <c:pt idx="13">
                  <c:v>0.58</c:v>
                </c:pt>
                <c:pt idx="14">
                  <c:v>0.98</c:v>
                </c:pt>
                <c:pt idx="15">
                  <c:v>1.0</c:v>
                </c:pt>
                <c:pt idx="16">
                  <c:v>0.94</c:v>
                </c:pt>
                <c:pt idx="17">
                  <c:v>0.97</c:v>
                </c:pt>
                <c:pt idx="18">
                  <c:v>0.99</c:v>
                </c:pt>
                <c:pt idx="19">
                  <c:v>0.99</c:v>
                </c:pt>
                <c:pt idx="20">
                  <c:v>0.96</c:v>
                </c:pt>
                <c:pt idx="21">
                  <c:v>0.95</c:v>
                </c:pt>
                <c:pt idx="22">
                  <c:v>0.56</c:v>
                </c:pt>
                <c:pt idx="23">
                  <c:v>0.95</c:v>
                </c:pt>
                <c:pt idx="24">
                  <c:v>0.9</c:v>
                </c:pt>
              </c:numCache>
            </c:numRef>
          </c:val>
        </c:ser>
        <c:axId val="578026904"/>
        <c:axId val="578093352"/>
      </c:barChart>
      <c:catAx>
        <c:axId val="578026904"/>
        <c:scaling>
          <c:orientation val="minMax"/>
        </c:scaling>
        <c:axPos val="b"/>
        <c:tickLblPos val="nextTo"/>
        <c:txPr>
          <a:bodyPr rot="-1800000"/>
          <a:lstStyle/>
          <a:p>
            <a:pPr>
              <a:defRPr/>
            </a:pPr>
            <a:endParaRPr lang="en-US"/>
          </a:p>
        </c:txPr>
        <c:crossAx val="578093352"/>
        <c:crosses val="autoZero"/>
        <c:auto val="1"/>
        <c:lblAlgn val="ctr"/>
        <c:lblOffset val="100"/>
      </c:catAx>
      <c:valAx>
        <c:axId val="578093352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578026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23248152316848"/>
          <c:y val="0.00317645163801322"/>
          <c:w val="0.206391389515183"/>
          <c:h val="0.0837171916010499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Costi CPU ATLAS</a:t>
            </a:r>
          </a:p>
        </c:rich>
      </c:tx>
      <c:layout/>
    </c:title>
    <c:plotArea>
      <c:layout/>
      <c:lineChart>
        <c:grouping val="stacked"/>
        <c:ser>
          <c:idx val="1"/>
          <c:order val="0"/>
          <c:cat>
            <c:numRef>
              <c:f>Sheet2!$A$49:$A$57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2008.0</c:v>
                </c:pt>
                <c:pt idx="4">
                  <c:v>2008.0</c:v>
                </c:pt>
                <c:pt idx="5">
                  <c:v>2008.0</c:v>
                </c:pt>
                <c:pt idx="6">
                  <c:v>2008.0</c:v>
                </c:pt>
                <c:pt idx="7">
                  <c:v>2009.0</c:v>
                </c:pt>
                <c:pt idx="8">
                  <c:v>2009.0</c:v>
                </c:pt>
              </c:numCache>
            </c:numRef>
          </c:cat>
          <c:val>
            <c:numRef>
              <c:f>Sheet2!$B$49:$B$57</c:f>
              <c:numCache>
                <c:formatCode>General</c:formatCode>
                <c:ptCount val="9"/>
                <c:pt idx="0">
                  <c:v>111.22</c:v>
                </c:pt>
                <c:pt idx="1">
                  <c:v>95.86</c:v>
                </c:pt>
                <c:pt idx="2">
                  <c:v>49.45</c:v>
                </c:pt>
                <c:pt idx="3">
                  <c:v>38.9</c:v>
                </c:pt>
                <c:pt idx="4">
                  <c:v>36.47</c:v>
                </c:pt>
                <c:pt idx="5">
                  <c:v>33.16</c:v>
                </c:pt>
                <c:pt idx="6">
                  <c:v>35.78</c:v>
                </c:pt>
                <c:pt idx="7">
                  <c:v>32.22</c:v>
                </c:pt>
                <c:pt idx="8">
                  <c:v>25.53</c:v>
                </c:pt>
              </c:numCache>
            </c:numRef>
          </c:val>
        </c:ser>
        <c:marker val="1"/>
        <c:axId val="578337816"/>
        <c:axId val="575606600"/>
      </c:lineChart>
      <c:catAx>
        <c:axId val="578337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anno</a:t>
                </a:r>
              </a:p>
            </c:rich>
          </c:tx>
          <c:layout/>
        </c:title>
        <c:numFmt formatCode="General" sourceLinked="1"/>
        <c:tickLblPos val="nextTo"/>
        <c:crossAx val="575606600"/>
        <c:crosses val="autoZero"/>
        <c:auto val="1"/>
        <c:lblAlgn val="ctr"/>
        <c:lblOffset val="100"/>
      </c:catAx>
      <c:valAx>
        <c:axId val="5756066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E/HS</a:t>
                </a:r>
              </a:p>
            </c:rich>
          </c:tx>
          <c:layout/>
        </c:title>
        <c:numFmt formatCode="General" sourceLinked="1"/>
        <c:tickLblPos val="nextTo"/>
        <c:crossAx val="57833781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b="1"/>
            </a:pPr>
            <a:r>
              <a:rPr lang="en-US" sz="1400" b="1"/>
              <a:t>Costi Disco Atlas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09858923884514"/>
          <c:y val="0.207407042869641"/>
          <c:w val="0.57872353455818"/>
          <c:h val="0.582982648002333"/>
        </c:manualLayout>
      </c:layout>
      <c:lineChart>
        <c:grouping val="standard"/>
        <c:ser>
          <c:idx val="0"/>
          <c:order val="0"/>
          <c:tx>
            <c:v>E/TB netto</c:v>
          </c:tx>
          <c:cat>
            <c:numRef>
              <c:f>Sheet1!$A$33:$A$35</c:f>
              <c:numCache>
                <c:formatCode>General</c:formatCode>
                <c:ptCount val="3"/>
                <c:pt idx="0">
                  <c:v>2008.0</c:v>
                </c:pt>
                <c:pt idx="1">
                  <c:v>2008.0</c:v>
                </c:pt>
                <c:pt idx="2">
                  <c:v>2009.0</c:v>
                </c:pt>
              </c:numCache>
            </c:numRef>
          </c:cat>
          <c:val>
            <c:numRef>
              <c:f>Sheet1!$C$33:$C$35</c:f>
              <c:numCache>
                <c:formatCode>#,##0.00</c:formatCode>
                <c:ptCount val="3"/>
                <c:pt idx="0" formatCode="0.00">
                  <c:v>1020.803571428571</c:v>
                </c:pt>
                <c:pt idx="1">
                  <c:v>1003.448275862069</c:v>
                </c:pt>
                <c:pt idx="2">
                  <c:v>602.5</c:v>
                </c:pt>
              </c:numCache>
            </c:numRef>
          </c:val>
        </c:ser>
        <c:ser>
          <c:idx val="1"/>
          <c:order val="1"/>
          <c:tx>
            <c:v>E/TB raw</c:v>
          </c:tx>
          <c:cat>
            <c:numRef>
              <c:f>Sheet1!$A$33:$A$35</c:f>
              <c:numCache>
                <c:formatCode>General</c:formatCode>
                <c:ptCount val="3"/>
                <c:pt idx="0">
                  <c:v>2008.0</c:v>
                </c:pt>
                <c:pt idx="1">
                  <c:v>2008.0</c:v>
                </c:pt>
                <c:pt idx="2">
                  <c:v>2009.0</c:v>
                </c:pt>
              </c:numCache>
            </c:numRef>
          </c:cat>
          <c:val>
            <c:numRef>
              <c:f>Sheet1!$B$33:$B$35</c:f>
              <c:numCache>
                <c:formatCode>#,##0.00</c:formatCode>
                <c:ptCount val="3"/>
                <c:pt idx="0" formatCode="0.00">
                  <c:v>816.6428571428571</c:v>
                </c:pt>
                <c:pt idx="1">
                  <c:v>802.7586206896551</c:v>
                </c:pt>
                <c:pt idx="2">
                  <c:v>482.0</c:v>
                </c:pt>
              </c:numCache>
            </c:numRef>
          </c:val>
        </c:ser>
        <c:marker val="1"/>
        <c:axId val="578356232"/>
        <c:axId val="578380104"/>
      </c:lineChart>
      <c:catAx>
        <c:axId val="578356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anno</a:t>
                </a:r>
              </a:p>
            </c:rich>
          </c:tx>
          <c:layout/>
        </c:title>
        <c:numFmt formatCode="General" sourceLinked="1"/>
        <c:tickLblPos val="nextTo"/>
        <c:crossAx val="578380104"/>
        <c:crosses val="autoZero"/>
        <c:auto val="1"/>
        <c:lblAlgn val="ctr"/>
        <c:lblOffset val="100"/>
      </c:catAx>
      <c:valAx>
        <c:axId val="5783801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E/TB</a:t>
                </a:r>
              </a:p>
            </c:rich>
          </c:tx>
          <c:layout/>
        </c:title>
        <c:numFmt formatCode="0" sourceLinked="0"/>
        <c:tickLblPos val="nextTo"/>
        <c:crossAx val="5783562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7F87A-89DD-9941-B141-4D6A5C590C12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9A5B2-B7EE-1A4B-86E5-F75D807642F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F325-FF6B-6F4C-A587-3B46B70DDFBD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811BF-3591-4741-BCE4-D258D5A66B66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19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C29D5-B7C0-3444-8C30-B57B9911C6BE}" type="slidenum">
              <a:rPr lang="it-IT"/>
              <a:pPr/>
              <a:t>34</a:t>
            </a:fld>
            <a:endParaRPr lang="it-IT"/>
          </a:p>
        </p:txBody>
      </p:sp>
      <p:sp>
        <p:nvSpPr>
          <p:cNvPr id="38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BEF34-5779-0044-BB40-64F8866E6E60}" type="slidenum">
              <a:rPr lang="it-IT"/>
              <a:pPr/>
              <a:t>38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46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37B86-35D1-EA48-9C07-927E2B96E6F8}" type="slidenum">
              <a:rPr lang="it-IT"/>
              <a:pPr/>
              <a:t>47</a:t>
            </a:fld>
            <a:endParaRPr lang="it-IT"/>
          </a:p>
        </p:txBody>
      </p:sp>
      <p:sp>
        <p:nvSpPr>
          <p:cNvPr id="35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37B86-35D1-EA48-9C07-927E2B96E6F8}" type="slidenum">
              <a:rPr lang="it-IT"/>
              <a:pPr/>
              <a:t>50</a:t>
            </a:fld>
            <a:endParaRPr lang="it-IT"/>
          </a:p>
        </p:txBody>
      </p:sp>
      <p:sp>
        <p:nvSpPr>
          <p:cNvPr id="35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52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A7E90-E8BB-C447-9E41-AC8C97D16408}" type="slidenum">
              <a:rPr lang="it-IT"/>
              <a:pPr/>
              <a:t>53</a:t>
            </a:fld>
            <a:endParaRPr lang="it-IT"/>
          </a:p>
        </p:txBody>
      </p:sp>
      <p:sp>
        <p:nvSpPr>
          <p:cNvPr id="39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B256C-377C-F145-B013-1AC402820BE4}" type="slidenum">
              <a:rPr lang="it-IT"/>
              <a:pPr/>
              <a:t>2</a:t>
            </a:fld>
            <a:endParaRPr lang="it-IT"/>
          </a:p>
        </p:txBody>
      </p:sp>
      <p:sp>
        <p:nvSpPr>
          <p:cNvPr id="38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811BF-3591-4741-BCE4-D258D5A66B66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Roma, 2 Feb 2010 - Atlas Italia </a:t>
            </a:r>
            <a:endParaRPr lang="it-IT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7B465-C01B-DC4A-AC49-6FCF5ACEDC0C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0CCC72-BB8F-C340-AC72-D2EFA6F1EB1D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9F060-95B2-B64D-94C3-DC1514EB3B08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BF32AE-9BB8-304D-9197-1DE94F2E6F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164C3F-AB11-604E-83CF-C34D26C72C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D86606-146D-8C41-85AA-F3FCC3F58C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7BBA6A-0ED6-534A-B8B8-44BBC856EE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0E873F-7F58-AF41-A414-0E2502DEB8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131DDF-BFA3-1D43-B4F3-1CC0E5E86E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3E4B6D-5D9B-5946-A26C-BC2C44E9E8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F46105-F466-2941-A211-6E3F506A75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70301F-797C-934F-858B-223F1B07E14F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EB9B53-3234-9944-919A-E95C03797F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EF68BE-8ED4-4C4D-89C5-D92BEDB067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71B205-D7FE-D34D-8AD1-E508D2E0A0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936B1E68-BCC5-784B-9D22-DE8BA9D3AC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180115-0887-DB45-B185-AD09608EB2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247C59-E101-1440-86D1-A9892617AF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D8F1ED9-755D-AA46-A745-9E718DC7DC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E022E9-8E8F-9648-97FC-4B0A3875D10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BD4FAA-91AB-194A-89C9-C623CDAD17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9C70AE-3EAA-5548-9012-A173F407CD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342DA3-B8D6-824E-BFC4-87A1343E1444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9E5CC7-E8D7-BC41-8B62-87EF41E01A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4AA2EA-7592-0A40-8C6A-0BE8B37AD2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45A728-E62B-D744-946B-F901A10D56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FACAE6-547D-B747-B6D0-DC98BD15B5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6E9506-18A4-1941-B51C-C1897AF974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D8A14039-DE70-AE4D-89EF-7BDF06F1B6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9DA030-943A-734C-A8F9-24627CB79F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965722-0119-B148-9464-5534705BD3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4A8FD8-7B15-2D44-A52C-72722867C7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C40E9-8D52-924D-9142-CC21718F19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F01909-F23F-144E-8764-FC251E436DAA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72C8D7-5F12-AA45-959A-FA81D88DBD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9E72E0-3CC0-994A-88F6-B6E1FA3C314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6A4E3B-B4F8-9A4D-90FD-AFD2A390CCE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1CB68E-FBA6-6548-9571-A2463927AB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F935F5-E739-694D-B121-E820AEA0B1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50D18B-38B8-E84C-B481-9011B3193B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485E7C-E71F-4644-8D4C-7398F61BE96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DFE305D6-E2DF-6848-BCCB-BD5BF54C4A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E15579-1F9D-8D40-AB7D-2D9C17910C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2CF2FF-DA52-F942-9DC3-B875AA5112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E4A8B9-3F31-364C-BB1D-136065863C8D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FE014C-9050-A542-AB6B-FBBDE96F9B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3B5F34-37C4-DC43-A614-91C1579777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EF6D8C-BA67-6B46-AEEA-37659BF48E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47BBB8-32D9-0445-A6F5-30B4C20B0F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863349-FCB6-CA44-81DD-B9DCAC9CD5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FC78B8-18A2-5041-AEC5-4E2430BDE2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98ACCA-D4B2-1441-90F9-A96EBFEB8D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F461B2E-FF33-2944-9364-81909140EF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B4934A-583F-E34A-A24D-5A06EB95F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524625"/>
            <a:ext cx="609600" cy="304800"/>
          </a:xfrm>
        </p:spPr>
        <p:txBody>
          <a:bodyPr/>
          <a:lstStyle>
            <a:lvl1pPr>
              <a:defRPr smtClean="0"/>
            </a:lvl1pPr>
          </a:lstStyle>
          <a:p>
            <a:fld id="{9C2C310C-7B0A-D346-BD64-6EACFD2D13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C5F869-1549-7342-AC07-322B4F9D6CAE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E7C29-6A55-F74B-B4DC-55743481B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7FA7-C387-2E4D-AD35-7D80A1567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A2AD-9F2F-1942-9FF7-7A71C3A013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973E-AB24-124D-9D21-A43BF7CCA6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4EC9-9158-B14D-8B9A-CCEEAD27FA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B05D-714C-8749-9CAB-78C4833A1B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3F1D-2508-DC4B-8F8C-5CBD1D6AE8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7859-7E14-8C42-A6FA-F1021A4A39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B5AA1-53A9-5B44-8EEF-94E2DE32F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886FE-00CB-6944-ADCD-67E2676E59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76A2F3-20A5-3F4A-A3F9-B8D643003081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CF2AC-80F8-F649-90CD-0791BBC7C9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3" name="Text Box 9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C6F6-4344-7745-AF71-52393A5E7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4313-9715-7441-AAA5-7197CAEC75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5AC40-F8BF-1544-8D7B-93EA8B842D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947AF-DDBB-A04E-8D90-B65C2517B2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F72CC-6D9E-804B-8970-E1FB7C853F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47D55-2597-C041-A47B-77B6FB9A0E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58334-1449-EB41-8AAE-77CBFC30CB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8C7FA-4961-4248-9BF3-B2DE96F96E7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1E156-64C0-714F-8171-E2B9CBD812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427A60-E3E5-004C-B3CA-F15E2C88DAB4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F33B6-1A64-8C49-B499-3481B95B99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650D4-23F0-904A-8684-79B3F38D84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EFB1C-3740-FB4F-9BED-8C394B82F3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E26AB-75AE-E846-ABC5-C18DED398905}" type="datetime1">
              <a:rPr lang="it-IT" smtClean="0"/>
              <a:pPr/>
              <a:t>3/16/10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63982B-461A-4648-BBFE-84BFD787F69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17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Marzo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484438" y="6524625"/>
            <a:ext cx="532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 – 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4572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9336B747-E4F2-EF49-8A25-598A89516AC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28575" marR="0" lvl="0" indent="0" algn="r" defTabSz="457200" rtl="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7" descr="logoinfn-piccolo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5FBCB52-222E-6C4A-8CAF-60B8CE9A92A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17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Marzo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2484438" y="6524625"/>
            <a:ext cx="532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 – 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A9246B1E-02FA-714C-96FB-60C78558AA4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CNAF, 12 Giugno  2009</a:t>
            </a:r>
          </a:p>
        </p:txBody>
      </p:sp>
      <p:sp>
        <p:nvSpPr>
          <p:cNvPr id="2611212" name="Text Box 12"/>
          <p:cNvSpPr txBox="1">
            <a:spLocks noChangeArrowheads="1"/>
          </p:cNvSpPr>
          <p:nvPr userDrawn="1"/>
        </p:nvSpPr>
        <p:spPr bwMode="auto">
          <a:xfrm>
            <a:off x="2484438" y="6524625"/>
            <a:ext cx="532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 – </a:t>
            </a:r>
            <a:r>
              <a:rPr lang="it-IT"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– Referaggio Tier2</a:t>
            </a:r>
            <a:endParaRPr lang="en-GB" sz="1000" b="0" i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CE0DE73C-FC36-334D-BD20-367D310201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17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Marzo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2009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2484438" y="6524625"/>
            <a:ext cx="532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 – 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07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08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9336B747-E4F2-EF49-8A25-598A89516A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17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Marzo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3503083" y="6524625"/>
            <a:ext cx="2688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 – 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infn-piccol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611209" name="Text Box 9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275CB4C2-5A15-4044-A104-E2CFC8F2F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611210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/>
            </a:pPr>
            <a:r>
              <a:rPr lang="en-GB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17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Marzo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611212" name="Text Box 12"/>
          <p:cNvSpPr txBox="1">
            <a:spLocks noChangeArrowheads="1"/>
          </p:cNvSpPr>
          <p:nvPr userDrawn="1"/>
        </p:nvSpPr>
        <p:spPr bwMode="auto">
          <a:xfrm>
            <a:off x="2484438" y="6524625"/>
            <a:ext cx="532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  <a:defRPr/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 Carlino </a:t>
            </a: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 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Tier2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-109" charset="0"/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fld id="{0FAD0616-8A80-124B-B9D5-9B7DBAD4C68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74819" name="Freeform 3"/>
          <p:cNvSpPr>
            <a:spLocks/>
          </p:cNvSpPr>
          <p:nvPr/>
        </p:nvSpPr>
        <p:spPr bwMode="auto">
          <a:xfrm>
            <a:off x="2732088" y="0"/>
            <a:ext cx="3684587" cy="33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0" y="0"/>
              </a:cxn>
              <a:cxn ang="0">
                <a:pos x="10000" y="10000"/>
              </a:cxn>
              <a:cxn ang="0">
                <a:pos x="0" y="10000"/>
              </a:cxn>
              <a:cxn ang="0">
                <a:pos x="0" y="0"/>
              </a:cxn>
            </a:cxnLst>
            <a:rect l="0" t="0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lose/>
                <a:moveTo>
                  <a:pt x="0" y="0"/>
                </a:move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028" name="Picture 4" descr="logoinfn-piccol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925"/>
            <a:ext cx="12096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8410"/>
          <a:stretch>
            <a:fillRect/>
          </a:stretch>
        </p:blipFill>
        <p:spPr bwMode="auto">
          <a:xfrm>
            <a:off x="8420100" y="0"/>
            <a:ext cx="723900" cy="908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6513" y="65087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 algn="l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</a:pPr>
            <a:r>
              <a:rPr lang="en-GB" sz="1000" b="0" i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</a:t>
            </a:r>
            <a:r>
              <a:rPr lang="en-GB" sz="1000" b="0" i="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17 </a:t>
            </a:r>
            <a:r>
              <a:rPr lang="en-GB" sz="1000" b="0" i="0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Marzo</a:t>
            </a:r>
            <a:r>
              <a:rPr lang="en-GB" sz="1000" b="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2010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2484438" y="6524625"/>
            <a:ext cx="532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28575">
              <a:tabLst>
                <a:tab pos="92075" algn="l"/>
              </a:tabLst>
            </a:pPr>
            <a:r>
              <a:rPr lang="en-GB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G. Carlino – 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ATLAS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–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000" b="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Referaggio</a:t>
            </a:r>
            <a:r>
              <a:rPr lang="it-IT" sz="1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Tier2</a:t>
            </a:r>
            <a:endParaRPr lang="en-GB" sz="1000" b="0" i="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hf hdr="0" ftr="0" dt="0"/>
  <p:txStyles>
    <p:titleStyle>
      <a:lvl1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ＭＳ Ｐゴシック" charset="-128"/>
          <a:cs typeface="ＭＳ Ｐゴシック" charset="-128"/>
        </a:defRPr>
      </a:lvl1pPr>
      <a:lvl2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2pPr>
      <a:lvl3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3pPr>
      <a:lvl4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4pPr>
      <a:lvl5pPr marL="53975" indent="-53975" algn="ctr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5111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6pPr>
      <a:lvl7pPr marL="9683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7pPr>
      <a:lvl8pPr marL="14255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8pPr>
      <a:lvl9pPr marL="1882775" algn="ctr" rtl="0" fontAlgn="base">
        <a:lnSpc>
          <a:spcPts val="44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Comic Sans MS" charset="0"/>
        </a:defRPr>
      </a:lvl9pPr>
    </p:titleStyle>
    <p:bodyStyle>
      <a:lvl1pPr marL="533400" indent="-44132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chemeClr val="tx2"/>
        </a:buClr>
        <a:buSzPct val="75000"/>
        <a:buFont typeface="ZapfDingbats" pitchFamily="82" charset="2"/>
        <a:buChar char="l"/>
        <a:defRPr sz="20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969963" indent="-411163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chemeClr val="accent1"/>
        </a:buClr>
        <a:buFont typeface="ZapfDingbats" pitchFamily="82" charset="2"/>
        <a:buChar char="n"/>
        <a:defRPr>
          <a:solidFill>
            <a:schemeClr val="accent1"/>
          </a:solidFill>
          <a:latin typeface="+mn-lt"/>
          <a:ea typeface="ＭＳ Ｐゴシック" charset="-128"/>
        </a:defRPr>
      </a:lvl2pPr>
      <a:lvl3pPr marL="1408113" indent="-401638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003300"/>
        </a:buClr>
        <a:buFont typeface="Wingdings" charset="2"/>
        <a:buChar char="Ø"/>
        <a:defRPr sz="1600">
          <a:solidFill>
            <a:srgbClr val="003300"/>
          </a:solidFill>
          <a:latin typeface="+mn-lt"/>
          <a:ea typeface="ＭＳ Ｐゴシック" charset="-128"/>
        </a:defRPr>
      </a:lvl3pPr>
      <a:lvl4pPr marL="1866900" indent="-403225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663300"/>
        </a:buClr>
        <a:buFont typeface="ZapfDingbats" pitchFamily="82" charset="2"/>
        <a:buChar char="l"/>
        <a:defRPr sz="1600">
          <a:solidFill>
            <a:srgbClr val="663300"/>
          </a:solidFill>
          <a:latin typeface="+mn-lt"/>
          <a:ea typeface="ＭＳ Ｐゴシック" charset="-128"/>
        </a:defRPr>
      </a:lvl4pPr>
      <a:lvl5pPr marL="2320925" indent="-400050" algn="l" rtl="0" eaLnBrk="0" fontAlgn="base" hangingPunct="0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5pPr>
      <a:lvl6pPr marL="27781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6pPr>
      <a:lvl7pPr marL="32353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7pPr>
      <a:lvl8pPr marL="36925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8pPr>
      <a:lvl9pPr marL="4149725" indent="-400050" algn="l" rtl="0" fontAlgn="base">
        <a:lnSpc>
          <a:spcPct val="115000"/>
        </a:lnSpc>
        <a:spcBef>
          <a:spcPct val="15000"/>
        </a:spcBef>
        <a:spcAft>
          <a:spcPct val="0"/>
        </a:spcAft>
        <a:buClr>
          <a:srgbClr val="000066"/>
        </a:buClr>
        <a:buFont typeface="ZapfDingbats" pitchFamily="82" charset="2"/>
        <a:buChar char="n"/>
        <a:defRPr sz="1600">
          <a:solidFill>
            <a:srgbClr val="000066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!OLE_LINK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4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1" Type="http://schemas.openxmlformats.org/officeDocument/2006/relationships/slideLayout" Target="../slideLayouts/slideLayout73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Relationship Id="rId3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df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jpeg"/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HC-AT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2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05025" y="671513"/>
            <a:ext cx="4968875" cy="1122359"/>
          </a:xfrm>
          <a:prstGeom prst="rect">
            <a:avLst/>
          </a:prstGeom>
          <a:solidFill>
            <a:srgbClr val="CCECFF">
              <a:alpha val="59000"/>
            </a:srgbClr>
          </a:solidFill>
          <a:ln w="222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Referaggio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pPr algn="ctr">
              <a:lnSpc>
                <a:spcPct val="105000"/>
              </a:lnSpc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ATLAS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86504" y="5290615"/>
            <a:ext cx="2586567" cy="954107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>
                  <a:alpha val="78000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Attività di </a:t>
            </a:r>
            <a:r>
              <a:rPr lang="it-IT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</a:t>
            </a:r>
            <a:r>
              <a:rPr lang="it-IT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2009 </a:t>
            </a:r>
            <a:endParaRPr lang="it-IT" sz="1400" b="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Stato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dei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e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delle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2010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4837" y="2420938"/>
            <a:ext cx="2001274" cy="97219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tint val="0"/>
                  <a:invGamma/>
                </a:srgbClr>
              </a:gs>
            </a:gsLst>
            <a:path path="rect">
              <a:fillToRect r="100000" b="100000"/>
            </a:path>
          </a:gra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Gianpaolo Carlino</a:t>
            </a:r>
          </a:p>
          <a:p>
            <a:pPr algn="ctr"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INFN Napoli</a:t>
            </a:r>
            <a:endParaRPr lang="en-US" sz="1400" i="0" dirty="0" smtClean="0">
              <a:solidFill>
                <a:schemeClr val="tx1"/>
              </a:solidFill>
              <a:effectLst/>
              <a:latin typeface="Comic Sans MS"/>
              <a:ea typeface="ＭＳ Ｐゴシック" charset="-128"/>
              <a:cs typeface="Comic Sans MS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0" dirty="0" smtClean="0">
                <a:solidFill>
                  <a:schemeClr val="tx1"/>
                </a:solidFill>
                <a:effectLst/>
                <a:ea typeface="ＭＳ Ｐゴシック" charset="-128"/>
                <a:cs typeface="ＭＳ Ｐゴシック" charset="-128"/>
              </a:rPr>
              <a:t>17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Marzo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2010</a:t>
            </a:r>
            <a:endParaRPr lang="it-IT" sz="1400" i="0" dirty="0">
              <a:solidFill>
                <a:schemeClr val="tx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982B-461A-4648-BBFE-84BFD787F696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71550" y="31220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Reprocessing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5700" y="872093"/>
            <a:ext cx="184715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Dicembre 2009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8958" y="4482068"/>
            <a:ext cx="173579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Febbraio 2010</a:t>
            </a:r>
            <a:endParaRPr lang="it-IT" dirty="0">
              <a:latin typeface="Comic Sans MS"/>
              <a:cs typeface="Comic Sans MS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/>
          <a:srcRect b="92685"/>
          <a:stretch>
            <a:fillRect/>
          </a:stretch>
        </p:blipFill>
        <p:spPr bwMode="auto">
          <a:xfrm>
            <a:off x="871539" y="1241427"/>
            <a:ext cx="7300912" cy="345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/>
          <a:srcRect t="59484" b="12390"/>
          <a:stretch>
            <a:fillRect/>
          </a:stretch>
        </p:blipFill>
        <p:spPr bwMode="auto">
          <a:xfrm>
            <a:off x="871539" y="1619444"/>
            <a:ext cx="7300912" cy="1329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/>
          <a:srcRect l="19330" t="67751" b="8580"/>
          <a:stretch>
            <a:fillRect/>
          </a:stretch>
        </p:blipFill>
        <p:spPr bwMode="auto">
          <a:xfrm>
            <a:off x="2618802" y="2949205"/>
            <a:ext cx="5485296" cy="1437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/>
          <a:srcRect t="67751" r="80670" b="8580"/>
          <a:stretch>
            <a:fillRect/>
          </a:stretch>
        </p:blipFill>
        <p:spPr bwMode="auto">
          <a:xfrm>
            <a:off x="871539" y="2969150"/>
            <a:ext cx="1154874" cy="1437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 rot="16200000">
            <a:off x="48510" y="2152675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RAW ESD</a:t>
            </a:r>
            <a:endParaRPr lang="it-IT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75042" y="3499366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ESD AOD</a:t>
            </a:r>
            <a:endParaRPr lang="it-IT" dirty="0"/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2"/>
          <a:srcRect b="92685"/>
          <a:stretch>
            <a:fillRect/>
          </a:stretch>
        </p:blipFill>
        <p:spPr bwMode="auto">
          <a:xfrm>
            <a:off x="871538" y="4851400"/>
            <a:ext cx="7300912" cy="345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/>
          <a:srcRect t="68385" b="8820"/>
          <a:stretch>
            <a:fillRect/>
          </a:stretch>
        </p:blipFill>
        <p:spPr bwMode="auto">
          <a:xfrm>
            <a:off x="882650" y="5201634"/>
            <a:ext cx="7200901" cy="1440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 rot="16200000">
            <a:off x="61210" y="5655330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RAW ESD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71550" y="31220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Reprocessing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2908300"/>
            <a:ext cx="8410575" cy="280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79400" y="1114425"/>
            <a:ext cx="7893050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800080"/>
              </a:solidFill>
              <a:latin typeface="Comic Sans MS"/>
              <a:ea typeface="DejaVu Sans" charset="0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1762" y="1001266"/>
            <a:ext cx="7343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AOD, </a:t>
            </a:r>
            <a:r>
              <a:rPr lang="it-IT" sz="1600" dirty="0" err="1" smtClean="0">
                <a:latin typeface="Comic Sans MS"/>
                <a:cs typeface="Comic Sans MS"/>
              </a:rPr>
              <a:t>dESD</a:t>
            </a:r>
            <a:r>
              <a:rPr lang="it-IT" sz="1600" dirty="0" smtClean="0">
                <a:latin typeface="Comic Sans MS"/>
                <a:cs typeface="Comic Sans MS"/>
              </a:rPr>
              <a:t> e TAG replicati al CERN, ai Tier1 e quindi ai Tier2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NTUP replicate al CERN e ai </a:t>
            </a:r>
            <a:r>
              <a:rPr lang="it-IT" sz="1600" dirty="0" err="1" smtClean="0">
                <a:latin typeface="Comic Sans MS"/>
                <a:cs typeface="Comic Sans MS"/>
              </a:rPr>
              <a:t>calibration</a:t>
            </a:r>
            <a:r>
              <a:rPr lang="it-IT" sz="1600" dirty="0" smtClean="0">
                <a:latin typeface="Comic Sans MS"/>
                <a:cs typeface="Comic Sans MS"/>
              </a:rPr>
              <a:t> Tier2 e BNL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Vengono distribuiti sono gli AOD, </a:t>
            </a:r>
            <a:r>
              <a:rPr lang="it-IT" sz="1600" dirty="0" err="1" smtClean="0">
                <a:latin typeface="Comic Sans MS"/>
                <a:cs typeface="Comic Sans MS"/>
              </a:rPr>
              <a:t>dESD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……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mergiati</a:t>
            </a:r>
            <a:r>
              <a:rPr lang="it-IT" sz="1600" dirty="0" smtClean="0">
                <a:latin typeface="Comic Sans MS"/>
                <a:cs typeface="Comic Sans MS"/>
              </a:rPr>
              <a:t> per ottenere file di grandi dimensioni (</a:t>
            </a:r>
            <a:r>
              <a:rPr lang="it-IT" sz="1600" i="1" dirty="0" smtClean="0">
                <a:latin typeface="Comic Sans MS"/>
                <a:cs typeface="Comic Sans MS"/>
              </a:rPr>
              <a:t>O</a:t>
            </a:r>
            <a:r>
              <a:rPr lang="it-IT" sz="1600" dirty="0" smtClean="0">
                <a:latin typeface="Comic Sans MS"/>
                <a:cs typeface="Comic Sans MS"/>
              </a:rPr>
              <a:t> (GB)) per ottimizzare i trasferimenti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endParaRPr lang="it-IT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982B-461A-4648-BBFE-84BFD787F696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31220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Simulazione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MC	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-76200" y="3124200"/>
            <a:ext cx="4648200" cy="3581400"/>
            <a:chOff x="-76200" y="3048000"/>
            <a:chExt cx="4648200" cy="3581400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3048000"/>
              <a:ext cx="4572000" cy="3581400"/>
              <a:chOff x="0" y="3276600"/>
              <a:chExt cx="4572000" cy="3581400"/>
            </a:xfrm>
          </p:grpSpPr>
          <p:pic>
            <p:nvPicPr>
              <p:cNvPr id="10" name="Picture 6" descr="year-summary.php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276600"/>
                <a:ext cx="4572000" cy="35814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4572000" cy="5842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GB">
                    <a:latin typeface="Comic Sans MS" charset="0"/>
                  </a:rPr>
                  <a:t>Production jobs running in each cloud</a:t>
                </a:r>
                <a:br>
                  <a:rPr lang="en-GB">
                    <a:latin typeface="Comic Sans MS" charset="0"/>
                  </a:rPr>
                </a:br>
                <a:r>
                  <a:rPr lang="en-GB">
                    <a:latin typeface="Comic Sans MS" charset="0"/>
                  </a:rPr>
                  <a:t>16 Feb 2009 – 15 Feb 2010</a:t>
                </a:r>
              </a:p>
            </p:txBody>
          </p:sp>
        </p:grp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-76200" y="3810000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 b="1"/>
                <a:t>50k</a:t>
              </a:r>
            </a:p>
          </p:txBody>
        </p:sp>
      </p:grp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4565650" y="3081338"/>
            <a:ext cx="4578350" cy="3624262"/>
            <a:chOff x="4565244" y="3005583"/>
            <a:chExt cx="4578756" cy="3623817"/>
          </a:xfrm>
        </p:grpSpPr>
        <p:pic>
          <p:nvPicPr>
            <p:cNvPr id="13" name="Picture 11" descr="Data09_mc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5244" y="3048000"/>
              <a:ext cx="4578756" cy="3581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4821584" y="3005583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400" b="1"/>
                <a:t>TB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0215" y="3505584"/>
              <a:ext cx="3124477" cy="5841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dirty="0">
                  <a:latin typeface="+mn-lt"/>
                </a:rPr>
                <a:t>Simulated data produced</a:t>
              </a:r>
              <a:br>
                <a:rPr lang="en-GB" dirty="0">
                  <a:latin typeface="+mn-lt"/>
                </a:rPr>
              </a:br>
              <a:r>
                <a:rPr lang="en-GB" dirty="0">
                  <a:latin typeface="+mn-lt"/>
                </a:rPr>
                <a:t>1 Jul 2009 – 15 Feb 2010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2760" y="1036320"/>
            <a:ext cx="803465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Produzione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MonteCarlo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 in background alle altre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attivita’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 nei Tier1 e Tier2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Produzione MC09: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latin typeface="Comic Sans MS"/>
                <a:cs typeface="Comic Sans MS"/>
              </a:rPr>
              <a:t> 185 </a:t>
            </a:r>
            <a:r>
              <a:rPr lang="it-IT" sz="1600" dirty="0" err="1" smtClean="0">
                <a:latin typeface="Comic Sans MS"/>
                <a:cs typeface="Comic Sans MS"/>
              </a:rPr>
              <a:t>M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events</a:t>
            </a:r>
            <a:r>
              <a:rPr lang="it-IT" sz="1600" dirty="0" smtClean="0">
                <a:latin typeface="Comic Sans MS"/>
                <a:cs typeface="Comic Sans MS"/>
              </a:rPr>
              <a:t> (soprattutto MB) a 900 </a:t>
            </a:r>
            <a:r>
              <a:rPr lang="it-IT" sz="1600" dirty="0" err="1" smtClean="0">
                <a:latin typeface="Comic Sans MS"/>
                <a:cs typeface="Comic Sans MS"/>
              </a:rPr>
              <a:t>GeV</a:t>
            </a:r>
            <a:r>
              <a:rPr lang="it-IT" sz="1600" dirty="0" smtClean="0">
                <a:latin typeface="Comic Sans MS"/>
                <a:cs typeface="Comic Sans MS"/>
              </a:rPr>
              <a:t> (con differenti opzioni di simulazione)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latin typeface="Comic Sans MS"/>
                <a:cs typeface="Comic Sans MS"/>
              </a:rPr>
              <a:t> 20 </a:t>
            </a:r>
            <a:r>
              <a:rPr lang="it-IT" sz="1600" dirty="0" err="1" smtClean="0">
                <a:latin typeface="Comic Sans MS"/>
                <a:cs typeface="Comic Sans MS"/>
              </a:rPr>
              <a:t>M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events</a:t>
            </a:r>
            <a:r>
              <a:rPr lang="it-IT" sz="1600" dirty="0" smtClean="0">
                <a:latin typeface="Comic Sans MS"/>
                <a:cs typeface="Comic Sans MS"/>
              </a:rPr>
              <a:t> (MB) a 2.36 </a:t>
            </a:r>
            <a:r>
              <a:rPr lang="it-IT" sz="1600" dirty="0" err="1" smtClean="0">
                <a:latin typeface="Comic Sans MS"/>
                <a:cs typeface="Comic Sans MS"/>
              </a:rPr>
              <a:t>TeV</a:t>
            </a:r>
            <a:endParaRPr lang="it-IT" sz="1600" dirty="0" smtClean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sz="1600" dirty="0" smtClean="0">
                <a:latin typeface="Comic Sans MS"/>
                <a:cs typeface="Comic Sans MS"/>
              </a:rPr>
              <a:t> + 315 e 55 </a:t>
            </a:r>
            <a:r>
              <a:rPr lang="it-IT" sz="1600" dirty="0" err="1" smtClean="0">
                <a:latin typeface="Comic Sans MS"/>
                <a:cs typeface="Comic Sans MS"/>
              </a:rPr>
              <a:t>M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events</a:t>
            </a:r>
            <a:r>
              <a:rPr lang="it-IT" sz="1600" dirty="0" smtClean="0">
                <a:latin typeface="Comic Sans MS"/>
                <a:cs typeface="Comic Sans MS"/>
              </a:rPr>
              <a:t> a 10 e </a:t>
            </a:r>
            <a:r>
              <a:rPr lang="it-IT" sz="1600" dirty="0" err="1" smtClean="0">
                <a:latin typeface="Comic Sans MS"/>
                <a:cs typeface="Comic Sans MS"/>
              </a:rPr>
              <a:t>7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TeV</a:t>
            </a:r>
            <a:r>
              <a:rPr lang="it-IT" sz="1600" dirty="0" smtClean="0">
                <a:latin typeface="Comic Sans MS"/>
                <a:cs typeface="Comic Sans MS"/>
              </a:rPr>
              <a:t> (prodotti nella prima parte dell’anno)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it-IT" sz="1600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Reprocessing</a:t>
            </a:r>
            <a:r>
              <a:rPr lang="it-IT" sz="1600" dirty="0" smtClean="0">
                <a:solidFill>
                  <a:srgbClr val="1F497D"/>
                </a:solidFill>
                <a:latin typeface="Comic Sans MS"/>
                <a:cs typeface="Comic Sans MS"/>
              </a:rPr>
              <a:t> (con la stessa </a:t>
            </a:r>
            <a:r>
              <a:rPr lang="it-IT" sz="16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release</a:t>
            </a:r>
            <a:r>
              <a:rPr lang="it-IT" sz="1600" dirty="0" smtClean="0">
                <a:solidFill>
                  <a:srgbClr val="1F497D"/>
                </a:solidFill>
                <a:latin typeface="Comic Sans MS"/>
                <a:cs typeface="Comic Sans MS"/>
              </a:rPr>
              <a:t> dei dati) in dicembre</a:t>
            </a:r>
            <a:endParaRPr lang="it-IT" sz="1600" dirty="0">
              <a:solidFill>
                <a:srgbClr val="1F497D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l="11071" r="2114" b="13571"/>
          <a:stretch>
            <a:fillRect/>
          </a:stretch>
        </p:blipFill>
        <p:spPr>
          <a:xfrm>
            <a:off x="2997077" y="818836"/>
            <a:ext cx="6072829" cy="3022913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9104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Simulazione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MC	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965" y="1537110"/>
            <a:ext cx="2224619" cy="15696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Uso delle CPU nella </a:t>
            </a:r>
            <a:r>
              <a:rPr lang="it-IT" sz="1600" dirty="0" err="1" smtClean="0">
                <a:latin typeface="Comic Sans MS"/>
                <a:cs typeface="Comic Sans MS"/>
              </a:rPr>
              <a:t>Grid</a:t>
            </a:r>
            <a:r>
              <a:rPr lang="it-IT" sz="1600" dirty="0" smtClean="0">
                <a:latin typeface="Comic Sans MS"/>
                <a:cs typeface="Comic Sans MS"/>
              </a:rPr>
              <a:t> per “</a:t>
            </a:r>
            <a:r>
              <a:rPr lang="it-IT" sz="1600" dirty="0" err="1" smtClean="0">
                <a:latin typeface="Comic Sans MS"/>
                <a:cs typeface="Comic Sans MS"/>
              </a:rPr>
              <a:t>Country</a:t>
            </a:r>
            <a:r>
              <a:rPr lang="it-IT" sz="1600" dirty="0" smtClean="0">
                <a:latin typeface="Comic Sans MS"/>
                <a:cs typeface="Comic Sans MS"/>
              </a:rPr>
              <a:t>” nei Tier1 e Tier2 per la VO ATLAS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(EGEE </a:t>
            </a:r>
            <a:r>
              <a:rPr lang="it-IT" sz="1600" dirty="0" err="1" smtClean="0">
                <a:latin typeface="Comic Sans MS"/>
                <a:cs typeface="Comic Sans MS"/>
              </a:rPr>
              <a:t>portal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750307" y="1126072"/>
            <a:ext cx="216000" cy="615600"/>
          </a:xfrm>
          <a:prstGeom prst="down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Chart 12"/>
          <p:cNvGraphicFramePr/>
          <p:nvPr/>
        </p:nvGraphicFramePr>
        <p:xfrm>
          <a:off x="256117" y="3820575"/>
          <a:ext cx="4686300" cy="286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10196" y="4621080"/>
            <a:ext cx="3522137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Numero di job </a:t>
            </a:r>
            <a:r>
              <a:rPr lang="it-IT" sz="1600" dirty="0" err="1" smtClean="0">
                <a:latin typeface="Comic Sans MS"/>
                <a:cs typeface="Comic Sans MS"/>
              </a:rPr>
              <a:t>running</a:t>
            </a:r>
            <a:r>
              <a:rPr lang="it-IT" sz="1600" dirty="0" smtClean="0">
                <a:latin typeface="Comic Sans MS"/>
                <a:cs typeface="Comic Sans MS"/>
              </a:rPr>
              <a:t> nelle </a:t>
            </a:r>
            <a:r>
              <a:rPr lang="it-IT" sz="1600" dirty="0" err="1" smtClean="0">
                <a:latin typeface="Comic Sans MS"/>
                <a:cs typeface="Comic Sans MS"/>
              </a:rPr>
              <a:t>cloud</a:t>
            </a:r>
            <a:endParaRPr lang="it-IT" sz="1600" dirty="0" smtClean="0">
              <a:latin typeface="Comic Sans MS"/>
              <a:cs typeface="Comic Sans MS"/>
            </a:endParaRP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Ottobre 2009 </a:t>
            </a:r>
            <a:r>
              <a:rPr lang="it-IT" sz="1600" dirty="0" err="1" smtClean="0">
                <a:latin typeface="Comic Sans MS"/>
                <a:cs typeface="Comic Sans MS"/>
              </a:rPr>
              <a:t>–</a:t>
            </a:r>
            <a:r>
              <a:rPr lang="it-IT" sz="1600" dirty="0" smtClean="0">
                <a:latin typeface="Comic Sans MS"/>
                <a:cs typeface="Comic Sans MS"/>
              </a:rPr>
              <a:t> Marzo 2010</a:t>
            </a:r>
          </a:p>
          <a:p>
            <a:endParaRPr lang="it-IT" sz="1600" dirty="0" smtClean="0">
              <a:latin typeface="Comic Sans MS"/>
              <a:cs typeface="Comic Sans MS"/>
            </a:endParaRPr>
          </a:p>
          <a:p>
            <a:r>
              <a:rPr lang="it-IT" sz="1600" dirty="0" smtClean="0">
                <a:latin typeface="Comic Sans MS"/>
                <a:cs typeface="Comic Sans MS"/>
              </a:rPr>
              <a:t>(ATLAS </a:t>
            </a:r>
            <a:r>
              <a:rPr lang="it-IT" sz="1600" dirty="0" err="1" smtClean="0">
                <a:latin typeface="Comic Sans MS"/>
                <a:cs typeface="Comic Sans MS"/>
              </a:rPr>
              <a:t>dashboard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Distributed Analysis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6063" t="6039" r="9016" b="11357"/>
          <a:stretch>
            <a:fillRect/>
          </a:stretch>
        </p:blipFill>
        <p:spPr>
          <a:xfrm>
            <a:off x="1659577" y="837372"/>
            <a:ext cx="5055312" cy="3345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168" y="4042841"/>
            <a:ext cx="803296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Dati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distribuzione organizza centralmente con DDM/DQ2 in base al </a:t>
            </a:r>
            <a:r>
              <a:rPr lang="it-IT" sz="1600" dirty="0" err="1" smtClean="0"/>
              <a:t>Computing</a:t>
            </a:r>
            <a:r>
              <a:rPr lang="it-IT" sz="1600" dirty="0" smtClean="0"/>
              <a:t> </a:t>
            </a:r>
            <a:r>
              <a:rPr lang="it-IT" sz="1600" dirty="0" err="1" smtClean="0"/>
              <a:t>Model</a:t>
            </a:r>
            <a:endParaRPr lang="it-IT" sz="1600" dirty="0" smtClean="0"/>
          </a:p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Athena </a:t>
            </a:r>
            <a:r>
              <a:rPr lang="it-IT" dirty="0" err="1" smtClean="0">
                <a:solidFill>
                  <a:srgbClr val="FF0000"/>
                </a:solidFill>
              </a:rPr>
              <a:t>distribution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kits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/>
              <a:t> installazione </a:t>
            </a:r>
            <a:r>
              <a:rPr lang="it-IT" sz="1600" dirty="0" smtClean="0"/>
              <a:t>organizzata </a:t>
            </a:r>
            <a:r>
              <a:rPr lang="it-IT" sz="1600" dirty="0" smtClean="0"/>
              <a:t>centralmente </a:t>
            </a:r>
            <a:r>
              <a:rPr lang="it-IT" sz="1600" dirty="0" smtClean="0"/>
              <a:t>in EGEE, OSG e NG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User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jobs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/>
              <a:t> Modello</a:t>
            </a:r>
            <a:r>
              <a:rPr lang="it-IT" sz="1600" dirty="0" smtClean="0"/>
              <a:t>: </a:t>
            </a:r>
            <a:r>
              <a:rPr lang="it-IT" sz="1600" i="1" dirty="0" smtClean="0"/>
              <a:t>“i job vanno dove sono i dati”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User</a:t>
            </a:r>
            <a:r>
              <a:rPr lang="it-IT" dirty="0" smtClean="0">
                <a:solidFill>
                  <a:srgbClr val="FF0000"/>
                </a:solidFill>
              </a:rPr>
              <a:t> output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sz="1600" dirty="0" smtClean="0"/>
              <a:t> registrati </a:t>
            </a:r>
            <a:r>
              <a:rPr lang="it-IT" sz="1600" dirty="0" smtClean="0"/>
              <a:t>sullo </a:t>
            </a:r>
            <a:r>
              <a:rPr lang="it-IT" sz="1600" dirty="0" smtClean="0"/>
              <a:t>SCRATCHDISK </a:t>
            </a:r>
            <a:r>
              <a:rPr lang="it-IT" sz="1600" dirty="0" smtClean="0"/>
              <a:t>del sito o </a:t>
            </a:r>
            <a:r>
              <a:rPr lang="it-IT" sz="1600" dirty="0" smtClean="0"/>
              <a:t>trasferiti </a:t>
            </a:r>
            <a:r>
              <a:rPr lang="it-IT" sz="1600" dirty="0" smtClean="0"/>
              <a:t>sul  </a:t>
            </a:r>
            <a:r>
              <a:rPr lang="it-IT" sz="1600" dirty="0" smtClean="0"/>
              <a:t>LOCALGROUPDISK </a:t>
            </a:r>
            <a:r>
              <a:rPr lang="it-IT" sz="1600" dirty="0" smtClean="0"/>
              <a:t>del proprio Tier2/Tier3</a:t>
            </a:r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/>
              <a:t> recupero </a:t>
            </a:r>
            <a:r>
              <a:rPr lang="it-IT" sz="1600" dirty="0" smtClean="0"/>
              <a:t>con i dq2 </a:t>
            </a:r>
            <a:r>
              <a:rPr lang="it-IT" sz="1600" dirty="0" err="1" smtClean="0"/>
              <a:t>tools</a:t>
            </a:r>
            <a:r>
              <a:rPr lang="it-IT" sz="1600" dirty="0" smtClean="0"/>
              <a:t> sul proprio Tier3/desktop</a:t>
            </a:r>
            <a:endParaRPr lang="it-I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3816291" y="1310215"/>
          <a:ext cx="5257800" cy="4343400"/>
        </p:xfrm>
        <a:graphic>
          <a:graphicData uri="http://schemas.openxmlformats.org/presentationml/2006/ole">
            <p:oleObj spid="_x0000_s164866" name="Document" r:id="rId3" imgW="5257800" imgH="4343400" progId="Word.Document.12">
              <p:link updateAutomatic="1"/>
            </p:oleObj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Distributed Analysis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04" y="1257300"/>
            <a:ext cx="3416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I dati sono stati analizzati in </a:t>
            </a:r>
            <a:r>
              <a:rPr lang="it-IT" sz="1600" dirty="0" err="1" smtClean="0">
                <a:latin typeface="Comic Sans MS"/>
                <a:cs typeface="Comic Sans MS"/>
              </a:rPr>
              <a:t>Grid</a:t>
            </a:r>
            <a:r>
              <a:rPr lang="it-IT" sz="1600" dirty="0" smtClean="0">
                <a:latin typeface="Comic Sans MS"/>
                <a:cs typeface="Comic Sans MS"/>
              </a:rPr>
              <a:t> dall’inizio del data </a:t>
            </a:r>
            <a:r>
              <a:rPr lang="it-IT" sz="1600" dirty="0" err="1" smtClean="0">
                <a:latin typeface="Comic Sans MS"/>
                <a:cs typeface="Comic Sans MS"/>
              </a:rPr>
              <a:t>taking</a:t>
            </a:r>
            <a:r>
              <a:rPr lang="it-IT" sz="1600" dirty="0" smtClean="0">
                <a:latin typeface="Comic Sans MS"/>
                <a:cs typeface="Comic Sans MS"/>
              </a:rPr>
              <a:t>: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formati più analizzati RAW e ESD per studi di performance dei detector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gli AOD e i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dESD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saranno i formati più popolari nel prossimo futuro per l’analisi dei dati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004" y="3894669"/>
            <a:ext cx="31199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Analisi effettuata soprattutto ai Tier2 e in qualche 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Tier1. </a:t>
            </a:r>
          </a:p>
          <a:p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pesso 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anche in locale poiché il limitato volume di dati ha permesso agli utenti di copiarli con i </a:t>
            </a:r>
            <a:r>
              <a:rPr lang="it-IT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tool</a:t>
            </a:r>
            <a:r>
              <a:rPr lang="it-IT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di dq2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6291" y="578909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Distribuzione delle richieste di accesso ai </a:t>
            </a:r>
            <a:r>
              <a:rPr lang="it-IT" sz="1600" dirty="0" err="1" smtClean="0">
                <a:latin typeface="Comic Sans MS"/>
                <a:cs typeface="Comic Sans MS"/>
              </a:rPr>
              <a:t>dataset</a:t>
            </a:r>
            <a:r>
              <a:rPr lang="it-IT" sz="1600" dirty="0" smtClean="0">
                <a:latin typeface="Comic Sans MS"/>
                <a:cs typeface="Comic Sans MS"/>
              </a:rPr>
              <a:t> con </a:t>
            </a:r>
            <a:r>
              <a:rPr lang="it-IT" sz="1600" dirty="0" err="1" smtClean="0">
                <a:latin typeface="Comic Sans MS"/>
                <a:cs typeface="Comic Sans MS"/>
              </a:rPr>
              <a:t>Grid</a:t>
            </a:r>
            <a:r>
              <a:rPr lang="it-IT" sz="1600" dirty="0" smtClean="0">
                <a:latin typeface="Comic Sans MS"/>
                <a:cs typeface="Comic Sans MS"/>
              </a:rPr>
              <a:t> per sito. 68 siti coinvolti</a:t>
            </a:r>
            <a:endParaRPr lang="it-IT"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Distributed Analysis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18897"/>
          <a:stretch>
            <a:fillRect/>
          </a:stretch>
        </p:blipFill>
        <p:spPr>
          <a:xfrm>
            <a:off x="876303" y="2540026"/>
            <a:ext cx="7473947" cy="2597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0925" y="2170706"/>
            <a:ext cx="311459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Ganga/WMS (</a:t>
            </a:r>
            <a:r>
              <a:rPr lang="it-IT" dirty="0" err="1" smtClean="0"/>
              <a:t>Nov</a:t>
            </a:r>
            <a:r>
              <a:rPr lang="it-IT" dirty="0" smtClean="0"/>
              <a:t> 09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Gen</a:t>
            </a:r>
            <a:r>
              <a:rPr lang="it-IT" dirty="0" smtClean="0"/>
              <a:t> 10)  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486833" y="941931"/>
            <a:ext cx="8233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Panda è il principale sistema di sottomissione dei job in ATLAS e viene richiesto di fornire un ampio share nei sistemi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batch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di tutti i siti</a:t>
            </a:r>
          </a:p>
          <a:p>
            <a:pPr lvl="1">
              <a:buFont typeface="Arial"/>
              <a:buChar char="•"/>
            </a:pP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Nei Tier2: 50% produzione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–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50% analisi (40% panda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–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10%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wms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)</a:t>
            </a:r>
          </a:p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Alcune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(IT e DE) usano prevalentemente Ganga/WMS e il rapporto si inverte</a:t>
            </a:r>
            <a:endParaRPr lang="it-IT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833" y="5080035"/>
            <a:ext cx="82338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In media circa 10k job con WMS e 30k job Panda (che però ha un diverso sistema di job </a:t>
            </a:r>
            <a:r>
              <a:rPr lang="it-IT" sz="1600" dirty="0" err="1" smtClean="0">
                <a:latin typeface="Comic Sans MS"/>
                <a:cs typeface="Comic Sans MS"/>
              </a:rPr>
              <a:t>splitting</a:t>
            </a:r>
            <a:r>
              <a:rPr lang="it-IT" sz="1600" dirty="0" smtClean="0">
                <a:latin typeface="Comic Sans MS"/>
                <a:cs typeface="Comic Sans MS"/>
              </a:rPr>
              <a:t>) e 350 utenti WMS e 900 Panda</a:t>
            </a:r>
            <a:endParaRPr lang="it-IT" sz="16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50" y="5715013"/>
            <a:ext cx="8625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I primi dati raccolti da LHC non hanno consentito di saturare le risorse dei Tier2 con le attività di analisi. Però ci hanno permesso di valutare criticamente il funzionamento dei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tool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e evidenziare gli aspetti migliorabili</a:t>
            </a:r>
            <a:endParaRPr lang="it-IT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Group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Analysis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833" y="846684"/>
            <a:ext cx="8233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Attività di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skimming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e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slimming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dei gruppi di Fisica e Performance di ATLAS</a:t>
            </a:r>
          </a:p>
          <a:p>
            <a:pPr lvl="1"/>
            <a:endParaRPr lang="it-IT" sz="1600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Selezione dei siti (faticosa) in base alle performance determinate dai test periodici di analisi (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Hammer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), all’affidabilità e alla disponibilità di spazio disco.</a:t>
            </a:r>
            <a:endParaRPr lang="it-IT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76" y="1988895"/>
            <a:ext cx="6373281" cy="3793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4908" y="5662109"/>
            <a:ext cx="749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Milano, Napoli e Roma hanno superato senza problemi la selezione. Frascati supera le metriche di performance e affidabilità ma non ha lo spazio disco necessario. Faremo richiesta dopo le installazioni in corso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Attivita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’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italiane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512" y="1449921"/>
            <a:ext cx="77364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La Federazione dei Tier2 gestisce i Tier2 italiani, fornisce supporto al Tier1 e coordina le attività di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computing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di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Atlas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in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italia</a:t>
            </a:r>
            <a:endParaRPr lang="it-IT" dirty="0" smtClean="0">
              <a:solidFill>
                <a:schemeClr val="accent3">
                  <a:lumMod val="50000"/>
                </a:schemeClr>
              </a:solidFill>
              <a:latin typeface="Comic Sans MS"/>
              <a:cs typeface="Comic Sans MS"/>
            </a:endParaRPr>
          </a:p>
          <a:p>
            <a:endParaRPr lang="it-IT" dirty="0" smtClean="0">
              <a:latin typeface="Comic Sans MS"/>
              <a:cs typeface="Comic Sans MS"/>
            </a:endParaRPr>
          </a:p>
          <a:p>
            <a:r>
              <a:rPr lang="it-IT" dirty="0" smtClean="0">
                <a:latin typeface="Comic Sans MS"/>
                <a:cs typeface="Comic Sans MS"/>
              </a:rPr>
              <a:t>Inoltre: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responsabilità nel management della VO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responsabilità nella distribuzione del software di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ATLAS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nella 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Grid</a:t>
            </a:r>
            <a:endParaRPr lang="it-IT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gestione di una 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pilot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factory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per la sottomissione di job di produzione attraverso il WMS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contributo allo sviluppo di Ganga e 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all’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user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-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support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di analisi distribuita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contributo alle attività 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dell’ADC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shift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in 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control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room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(ADC@P1) e in remoto (ADCOS)</a:t>
            </a:r>
            <a:r>
              <a:rPr lang="it-IT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</a:p>
          <a:p>
            <a:endParaRPr lang="it-IT" dirty="0" smtClean="0"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D.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Barberis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omputing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oordinator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dal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03/2003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al 02/2010 e attualmente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Database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oordinator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endParaRPr lang="it-IT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700655"/>
            <a:ext cx="5616575" cy="954107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delle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in Italia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stato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dei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it-IT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5B9CC-C657-184F-A952-72C00FD57854}" type="slidenum">
              <a:rPr lang="en-GB"/>
              <a:pPr/>
              <a:t>2</a:t>
            </a:fld>
            <a:endParaRPr lang="en-GB"/>
          </a:p>
        </p:txBody>
      </p:sp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659584"/>
            <a:ext cx="5616575" cy="954107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Attivit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à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di </a:t>
            </a:r>
            <a:r>
              <a:rPr lang="it-IT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computing</a:t>
            </a:r>
            <a:r>
              <a:rPr lang="it-IT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ATLAS fine 2009 inizio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67832" y="3714750"/>
            <a:ext cx="5151967" cy="2698739"/>
            <a:chOff x="584816" y="3560316"/>
            <a:chExt cx="5490336" cy="30215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l="7938" r="18128" b="15432"/>
            <a:stretch>
              <a:fillRect/>
            </a:stretch>
          </p:blipFill>
          <p:spPr>
            <a:xfrm>
              <a:off x="584816" y="3560316"/>
              <a:ext cx="5283184" cy="30215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l="84745" t="7139" r="2029" b="64721"/>
            <a:stretch>
              <a:fillRect/>
            </a:stretch>
          </p:blipFill>
          <p:spPr>
            <a:xfrm>
              <a:off x="5130064" y="4058719"/>
              <a:ext cx="945088" cy="100541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566565" y="879607"/>
            <a:ext cx="4688417" cy="2729286"/>
            <a:chOff x="2995083" y="96464"/>
            <a:chExt cx="5249334" cy="30520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l="12599" r="20755" b="15517"/>
            <a:stretch>
              <a:fillRect/>
            </a:stretch>
          </p:blipFill>
          <p:spPr>
            <a:xfrm>
              <a:off x="2995083" y="96464"/>
              <a:ext cx="4815417" cy="305207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 l="79353" t="5769" r="2299" b="27731"/>
            <a:stretch>
              <a:fillRect/>
            </a:stretch>
          </p:blipFill>
          <p:spPr>
            <a:xfrm>
              <a:off x="6918685" y="672044"/>
              <a:ext cx="1325732" cy="2402416"/>
            </a:xfrm>
            <a:prstGeom prst="rect">
              <a:avLst/>
            </a:prstGeom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al CNAF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1" name="Down Arrow 10"/>
          <p:cNvSpPr/>
          <p:nvPr/>
        </p:nvSpPr>
        <p:spPr>
          <a:xfrm rot="17700000">
            <a:off x="3227908" y="1711803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al CNAF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668177"/>
            <a:ext cx="5746750" cy="2868084"/>
            <a:chOff x="-929216" y="2547927"/>
            <a:chExt cx="6593416" cy="40052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l="3501" t="16848" r="4678" b="7266"/>
            <a:stretch>
              <a:fillRect/>
            </a:stretch>
          </p:blipFill>
          <p:spPr>
            <a:xfrm>
              <a:off x="-929216" y="3016250"/>
              <a:ext cx="6273799" cy="35369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rcRect l="3501" b="89827"/>
            <a:stretch>
              <a:fillRect/>
            </a:stretch>
          </p:blipFill>
          <p:spPr>
            <a:xfrm>
              <a:off x="-929216" y="2547927"/>
              <a:ext cx="6593416" cy="47413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757080" y="720959"/>
            <a:ext cx="5306483" cy="3144994"/>
            <a:chOff x="3291416" y="2308053"/>
            <a:chExt cx="6417733" cy="391600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rcRect l="2705" t="1004" r="5255" b="90293"/>
            <a:stretch>
              <a:fillRect/>
            </a:stretch>
          </p:blipFill>
          <p:spPr>
            <a:xfrm>
              <a:off x="3443815" y="2308053"/>
              <a:ext cx="6265334" cy="402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l="2705" t="15751" r="5255" b="7097"/>
            <a:stretch>
              <a:fillRect/>
            </a:stretch>
          </p:blipFill>
          <p:spPr>
            <a:xfrm>
              <a:off x="3291416" y="2657479"/>
              <a:ext cx="6265333" cy="356658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836076" y="1365256"/>
            <a:ext cx="251036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Plot WLCG  -  VO ATLAS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166" y="4863828"/>
            <a:ext cx="3071283" cy="485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41" y="711013"/>
            <a:ext cx="6764867" cy="2844971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al CNAF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7" y="3439571"/>
            <a:ext cx="5017927" cy="3297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301" y="1576917"/>
            <a:ext cx="163195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Monitor CNAF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6016" y="3841750"/>
            <a:ext cx="2510367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Risorse disponibili</a:t>
            </a:r>
          </a:p>
          <a:p>
            <a:r>
              <a:rPr lang="it-IT" dirty="0" err="1" smtClean="0"/>
              <a:t>Pledge</a:t>
            </a:r>
            <a:r>
              <a:rPr lang="it-IT" dirty="0" smtClean="0"/>
              <a:t> 2008: 960 kSI2k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Tier2 - CPU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1550" y="1841500"/>
            <a:ext cx="7061200" cy="3989917"/>
            <a:chOff x="197693" y="3535707"/>
            <a:chExt cx="5985105" cy="29933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rcRect l="12024" t="14264" r="29707" b="12619"/>
            <a:stretch>
              <a:fillRect/>
            </a:stretch>
          </p:blipFill>
          <p:spPr>
            <a:xfrm>
              <a:off x="444510" y="3979333"/>
              <a:ext cx="4063998" cy="254975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rcRect l="22130" r="23698" b="86975"/>
            <a:stretch>
              <a:fillRect/>
            </a:stretch>
          </p:blipFill>
          <p:spPr>
            <a:xfrm>
              <a:off x="558813" y="3535707"/>
              <a:ext cx="3778250" cy="4542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rcRect l="74846" t="7259" r="1786" b="35078"/>
            <a:stretch>
              <a:fillRect/>
            </a:stretch>
          </p:blipFill>
          <p:spPr>
            <a:xfrm>
              <a:off x="4552965" y="4138083"/>
              <a:ext cx="1629833" cy="2010833"/>
            </a:xfrm>
            <a:prstGeom prst="rect">
              <a:avLst/>
            </a:prstGeom>
          </p:spPr>
        </p:pic>
        <p:sp>
          <p:nvSpPr>
            <p:cNvPr id="15" name="Down Arrow 14"/>
            <p:cNvSpPr/>
            <p:nvPr/>
          </p:nvSpPr>
          <p:spPr>
            <a:xfrm rot="18512393">
              <a:off x="1703908" y="3827768"/>
              <a:ext cx="306000" cy="514800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Down Arrow 15"/>
            <p:cNvSpPr/>
            <p:nvPr/>
          </p:nvSpPr>
          <p:spPr>
            <a:xfrm rot="18512393">
              <a:off x="302093" y="5192363"/>
              <a:ext cx="306000" cy="514800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Down Arrow 16"/>
            <p:cNvSpPr/>
            <p:nvPr/>
          </p:nvSpPr>
          <p:spPr>
            <a:xfrm rot="18512393">
              <a:off x="702473" y="3959655"/>
              <a:ext cx="306000" cy="514800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rgbClr val="32899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Down Arrow 17"/>
            <p:cNvSpPr/>
            <p:nvPr/>
          </p:nvSpPr>
          <p:spPr>
            <a:xfrm rot="3117697">
              <a:off x="3887058" y="4107817"/>
              <a:ext cx="306000" cy="514800"/>
            </a:xfrm>
            <a:prstGeom prst="downArrow">
              <a:avLst>
                <a:gd name="adj1" fmla="val 28162"/>
                <a:gd name="adj2" fmla="val 60919"/>
              </a:avLst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8813" y="910167"/>
            <a:ext cx="761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L’accounting dalla fine del 2009 ad oggi mostra</a:t>
            </a:r>
            <a:r>
              <a:rPr lang="it-IT" dirty="0" smtClean="0">
                <a:solidFill>
                  <a:srgbClr val="FF0000"/>
                </a:solidFill>
              </a:rPr>
              <a:t> correttamente </a:t>
            </a:r>
            <a:r>
              <a:rPr lang="it-IT" dirty="0" smtClean="0">
                <a:solidFill>
                  <a:srgbClr val="FF0000"/>
                </a:solidFill>
              </a:rPr>
              <a:t>l’uso delle risorse con </a:t>
            </a:r>
            <a:r>
              <a:rPr lang="it-IT" dirty="0" smtClean="0">
                <a:solidFill>
                  <a:srgbClr val="FF0000"/>
                </a:solidFill>
              </a:rPr>
              <a:t> il </a:t>
            </a:r>
            <a:r>
              <a:rPr lang="it-IT" dirty="0" smtClean="0">
                <a:solidFill>
                  <a:srgbClr val="FF0000"/>
                </a:solidFill>
              </a:rPr>
              <a:t>giusto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rapporto dovuto alle risorse effettivamente in produzione nei Tier2 di ATLAS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Tier2 - CPU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0000" y="2322598"/>
            <a:ext cx="6477000" cy="3085485"/>
            <a:chOff x="2623858" y="857248"/>
            <a:chExt cx="6258488" cy="28266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l="12619" t="21540" r="24048" b="13429"/>
            <a:stretch>
              <a:fillRect/>
            </a:stretch>
          </p:blipFill>
          <p:spPr>
            <a:xfrm>
              <a:off x="3024717" y="1259425"/>
              <a:ext cx="4722283" cy="24244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 l="74238" t="8381" r="1452" b="26858"/>
            <a:stretch>
              <a:fillRect/>
            </a:stretch>
          </p:blipFill>
          <p:spPr>
            <a:xfrm>
              <a:off x="7229728" y="1195912"/>
              <a:ext cx="1652618" cy="22013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rcRect l="12619" r="24048" b="88077"/>
            <a:stretch>
              <a:fillRect/>
            </a:stretch>
          </p:blipFill>
          <p:spPr>
            <a:xfrm>
              <a:off x="2623858" y="857248"/>
              <a:ext cx="4722283" cy="444501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58941" y="1016000"/>
            <a:ext cx="7640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L’accounting</a:t>
            </a:r>
            <a:r>
              <a:rPr lang="it-IT" dirty="0" smtClean="0">
                <a:solidFill>
                  <a:srgbClr val="FF0000"/>
                </a:solidFill>
              </a:rPr>
              <a:t> del GOCDB nei mesi precedenti è sbagliato perché non </a:t>
            </a:r>
            <a:r>
              <a:rPr lang="it-IT" dirty="0" smtClean="0">
                <a:solidFill>
                  <a:srgbClr val="FF0000"/>
                </a:solidFill>
              </a:rPr>
              <a:t>ha tenuto conto del cambio di nome del Tier2 di Milano dopo il passaggio a STORM. I dati del vecchio sito si sono persi. 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Tier2 - CPU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7363" y="783170"/>
            <a:ext cx="668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HLRMON </a:t>
            </a:r>
            <a:r>
              <a:rPr lang="it-IT" dirty="0" smtClean="0">
                <a:solidFill>
                  <a:srgbClr val="FF0000"/>
                </a:solidFill>
              </a:rPr>
              <a:t>conserva i dati di entrambi i siti milanesi </a:t>
            </a:r>
            <a:r>
              <a:rPr lang="it-IT" dirty="0" err="1" smtClean="0">
                <a:solidFill>
                  <a:srgbClr val="FF0000"/>
                </a:solidFill>
              </a:rPr>
              <a:t>pre-</a:t>
            </a:r>
            <a:r>
              <a:rPr lang="it-IT" dirty="0" smtClean="0">
                <a:solidFill>
                  <a:srgbClr val="FF0000"/>
                </a:solidFill>
              </a:rPr>
              <a:t> e </a:t>
            </a:r>
            <a:r>
              <a:rPr lang="it-IT" dirty="0" err="1" smtClean="0">
                <a:solidFill>
                  <a:srgbClr val="FF0000"/>
                </a:solidFill>
              </a:rPr>
              <a:t>post-STORM</a:t>
            </a:r>
            <a:endParaRPr lang="it-IT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46282" y="1155275"/>
            <a:ext cx="4246033" cy="2779299"/>
            <a:chOff x="2820363" y="1155275"/>
            <a:chExt cx="4246033" cy="2779299"/>
          </a:xfrm>
        </p:grpSpPr>
        <p:pic>
          <p:nvPicPr>
            <p:cNvPr id="14" name="Picture 13" descr="pie-nwct-atlas-finonov-1.gif"/>
            <p:cNvPicPr>
              <a:picLocks noChangeAspect="1"/>
            </p:cNvPicPr>
            <p:nvPr/>
          </p:nvPicPr>
          <p:blipFill>
            <a:blip r:embed="rId2"/>
            <a:srcRect t="28573" r="28803" b="6173"/>
            <a:stretch>
              <a:fillRect/>
            </a:stretch>
          </p:blipFill>
          <p:spPr>
            <a:xfrm>
              <a:off x="2820363" y="1796741"/>
              <a:ext cx="3714750" cy="2137833"/>
            </a:xfrm>
            <a:prstGeom prst="rect">
              <a:avLst/>
            </a:prstGeom>
          </p:spPr>
        </p:pic>
        <p:pic>
          <p:nvPicPr>
            <p:cNvPr id="24" name="Picture 23" descr="pie-nwct-atlas-finonov-1.gif"/>
            <p:cNvPicPr>
              <a:picLocks noChangeAspect="1"/>
            </p:cNvPicPr>
            <p:nvPr/>
          </p:nvPicPr>
          <p:blipFill>
            <a:blip r:embed="rId2"/>
            <a:srcRect b="71177"/>
            <a:stretch>
              <a:fillRect/>
            </a:stretch>
          </p:blipFill>
          <p:spPr>
            <a:xfrm>
              <a:off x="2820364" y="1155275"/>
              <a:ext cx="4246032" cy="76846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48217" y="3824921"/>
            <a:ext cx="3398400" cy="2710603"/>
            <a:chOff x="1498603" y="1453184"/>
            <a:chExt cx="3398400" cy="2710603"/>
          </a:xfrm>
        </p:grpSpPr>
        <p:pic>
          <p:nvPicPr>
            <p:cNvPr id="26" name="Picture 25" descr="vo-nwct-dadic-1.gif"/>
            <p:cNvPicPr>
              <a:picLocks noChangeAspect="1"/>
            </p:cNvPicPr>
            <p:nvPr/>
          </p:nvPicPr>
          <p:blipFill>
            <a:blip r:embed="rId3"/>
            <a:srcRect r="14195" b="93454"/>
            <a:stretch>
              <a:fillRect/>
            </a:stretch>
          </p:blipFill>
          <p:spPr>
            <a:xfrm>
              <a:off x="1498603" y="1453184"/>
              <a:ext cx="3398400" cy="162797"/>
            </a:xfrm>
            <a:prstGeom prst="rect">
              <a:avLst/>
            </a:prstGeom>
          </p:spPr>
        </p:pic>
        <p:pic>
          <p:nvPicPr>
            <p:cNvPr id="27" name="Picture 26" descr="vo-nwct-dadic-1.gif"/>
            <p:cNvPicPr>
              <a:picLocks noChangeAspect="1"/>
            </p:cNvPicPr>
            <p:nvPr/>
          </p:nvPicPr>
          <p:blipFill>
            <a:blip r:embed="rId3"/>
            <a:srcRect l="6870" t="28793" r="47355" b="5157"/>
            <a:stretch>
              <a:fillRect/>
            </a:stretch>
          </p:blipFill>
          <p:spPr>
            <a:xfrm>
              <a:off x="1498603" y="1642946"/>
              <a:ext cx="2499782" cy="2264833"/>
            </a:xfrm>
            <a:prstGeom prst="rect">
              <a:avLst/>
            </a:prstGeom>
          </p:spPr>
        </p:pic>
        <p:pic>
          <p:nvPicPr>
            <p:cNvPr id="28" name="Picture 27" descr="vo-nwct-dadic-1.gif"/>
            <p:cNvPicPr>
              <a:picLocks noChangeAspect="1"/>
            </p:cNvPicPr>
            <p:nvPr/>
          </p:nvPicPr>
          <p:blipFill>
            <a:blip r:embed="rId3"/>
            <a:srcRect l="51501" t="5862" b="77090"/>
            <a:stretch>
              <a:fillRect/>
            </a:stretch>
          </p:blipFill>
          <p:spPr>
            <a:xfrm>
              <a:off x="1678530" y="3651770"/>
              <a:ext cx="2319855" cy="51201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710761" y="3768183"/>
            <a:ext cx="2882996" cy="2951857"/>
            <a:chOff x="5217583" y="3315656"/>
            <a:chExt cx="3501914" cy="3470789"/>
          </a:xfrm>
        </p:grpSpPr>
        <p:pic>
          <p:nvPicPr>
            <p:cNvPr id="20" name="Picture 19" descr="vo-nwct-finonov-1.gif"/>
            <p:cNvPicPr>
              <a:picLocks noChangeAspect="1"/>
            </p:cNvPicPr>
            <p:nvPr/>
          </p:nvPicPr>
          <p:blipFill>
            <a:blip r:embed="rId4"/>
            <a:srcRect r="52273" b="92930"/>
            <a:stretch>
              <a:fillRect/>
            </a:stretch>
          </p:blipFill>
          <p:spPr>
            <a:xfrm>
              <a:off x="5217583" y="3315656"/>
              <a:ext cx="3501914" cy="332521"/>
            </a:xfrm>
            <a:prstGeom prst="rect">
              <a:avLst/>
            </a:prstGeom>
          </p:spPr>
        </p:pic>
        <p:pic>
          <p:nvPicPr>
            <p:cNvPr id="22" name="Picture 21" descr="vo-nwct-finonov-1.gif"/>
            <p:cNvPicPr>
              <a:picLocks noChangeAspect="1"/>
            </p:cNvPicPr>
            <p:nvPr/>
          </p:nvPicPr>
          <p:blipFill>
            <a:blip r:embed="rId4"/>
            <a:srcRect l="4682" t="29794" r="50000"/>
            <a:stretch>
              <a:fillRect/>
            </a:stretch>
          </p:blipFill>
          <p:spPr>
            <a:xfrm>
              <a:off x="5217584" y="3481916"/>
              <a:ext cx="2954866" cy="2934113"/>
            </a:xfrm>
            <a:prstGeom prst="rect">
              <a:avLst/>
            </a:prstGeom>
          </p:spPr>
        </p:pic>
        <p:pic>
          <p:nvPicPr>
            <p:cNvPr id="21" name="Picture 20" descr="vo-nwct-finonov-1.gif"/>
            <p:cNvPicPr>
              <a:picLocks noChangeAspect="1"/>
            </p:cNvPicPr>
            <p:nvPr/>
          </p:nvPicPr>
          <p:blipFill>
            <a:blip r:embed="rId4"/>
            <a:srcRect l="70631" t="2692" b="84748"/>
            <a:stretch>
              <a:fillRect/>
            </a:stretch>
          </p:blipFill>
          <p:spPr>
            <a:xfrm>
              <a:off x="5461000" y="6045612"/>
              <a:ext cx="2702455" cy="7408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Tier2 - CPU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2619" t="21540" r="24048" b="13429"/>
          <a:stretch>
            <a:fillRect/>
          </a:stretch>
        </p:blipFill>
        <p:spPr>
          <a:xfrm>
            <a:off x="3024717" y="1259425"/>
            <a:ext cx="4722283" cy="242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4238" t="8381" r="1452" b="26858"/>
          <a:stretch>
            <a:fillRect/>
          </a:stretch>
        </p:blipFill>
        <p:spPr>
          <a:xfrm>
            <a:off x="7229728" y="1195912"/>
            <a:ext cx="1652618" cy="220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2024" t="14264" r="29707" b="12619"/>
          <a:stretch>
            <a:fillRect/>
          </a:stretch>
        </p:blipFill>
        <p:spPr>
          <a:xfrm>
            <a:off x="444510" y="3979333"/>
            <a:ext cx="4063998" cy="2549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12619" r="24048" b="88077"/>
          <a:stretch>
            <a:fillRect/>
          </a:stretch>
        </p:blipFill>
        <p:spPr>
          <a:xfrm>
            <a:off x="2623858" y="857248"/>
            <a:ext cx="4722283" cy="444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2130" r="23698" b="86975"/>
          <a:stretch>
            <a:fillRect/>
          </a:stretch>
        </p:blipFill>
        <p:spPr>
          <a:xfrm>
            <a:off x="558813" y="3535707"/>
            <a:ext cx="3778250" cy="454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74846" t="7259" r="1786" b="35078"/>
          <a:stretch>
            <a:fillRect/>
          </a:stretch>
        </p:blipFill>
        <p:spPr>
          <a:xfrm>
            <a:off x="4552965" y="4138083"/>
            <a:ext cx="1629833" cy="2010833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 rot="18512393">
            <a:off x="1703908" y="3827768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Down Arrow 15"/>
          <p:cNvSpPr/>
          <p:nvPr/>
        </p:nvSpPr>
        <p:spPr>
          <a:xfrm rot="18512393">
            <a:off x="302093" y="5192363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Down Arrow 16"/>
          <p:cNvSpPr/>
          <p:nvPr/>
        </p:nvSpPr>
        <p:spPr>
          <a:xfrm rot="18512393">
            <a:off x="702473" y="3959655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rgbClr val="32899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Down Arrow 17"/>
          <p:cNvSpPr/>
          <p:nvPr/>
        </p:nvSpPr>
        <p:spPr>
          <a:xfrm rot="3117697">
            <a:off x="3887058" y="4107817"/>
            <a:ext cx="306000" cy="514800"/>
          </a:xfrm>
          <a:prstGeom prst="downArrow">
            <a:avLst>
              <a:gd name="adj1" fmla="val 28162"/>
              <a:gd name="adj2" fmla="val 60919"/>
            </a:avLst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>
            <a:off x="6302139" y="4223686"/>
            <a:ext cx="271486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L’accounting dalla fine del 2009 ad oggi mostra il corretto rapporto dovuto alle risorse effettivamente in produzione nei Tier2 di ATLAS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4B6D-5D9B-5946-A26C-BC2C44E9E8E1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251199"/>
            <a:ext cx="2633133" cy="2633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684" y="3215220"/>
            <a:ext cx="2700866" cy="2700866"/>
          </a:xfrm>
          <a:prstGeom prst="rect">
            <a:avLst/>
          </a:prstGeom>
        </p:spPr>
      </p:pic>
      <p:pic>
        <p:nvPicPr>
          <p:cNvPr id="6" name="Picture 5" descr="Schermata 2010-03-10 a 14.10.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4" y="1268412"/>
            <a:ext cx="8923867" cy="1140272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4804832" y="3215220"/>
          <a:ext cx="4201589" cy="250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Uso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Tier2 - disco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1C70E244-185E-0C48-88FA-87B040AF3D2F}" type="slidenum">
              <a:rPr lang="en-GB" smtClean="0"/>
              <a:pPr marL="28575">
                <a:tabLst>
                  <a:tab pos="92075" algn="l"/>
                </a:tabLst>
                <a:defRPr/>
              </a:pPr>
              <a:t>28</a:t>
            </a:fld>
            <a:endParaRPr lang="en-GB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6563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Reliability &amp; Availability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0" name="Picture 9" descr="reliabi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" y="842652"/>
            <a:ext cx="5238750" cy="3508115"/>
          </a:xfrm>
          <a:prstGeom prst="rect">
            <a:avLst/>
          </a:prstGeom>
        </p:spPr>
      </p:pic>
      <p:pic>
        <p:nvPicPr>
          <p:cNvPr id="11" name="Picture 10" descr="availabil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417" y="3349989"/>
            <a:ext cx="5364690" cy="314394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4945" y="1037166"/>
          <a:ext cx="2424644" cy="1920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06161"/>
                <a:gridCol w="606161"/>
                <a:gridCol w="606161"/>
                <a:gridCol w="606161"/>
              </a:tblGrid>
              <a:tr h="229306">
                <a:tc gridSpan="4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Valori</a:t>
                      </a:r>
                      <a:r>
                        <a:rPr lang="it-IT" sz="1200" baseline="0" dirty="0" smtClean="0"/>
                        <a:t> medi jan08 </a:t>
                      </a:r>
                      <a:r>
                        <a:rPr lang="it-IT" sz="1200" baseline="0" dirty="0" err="1" smtClean="0"/>
                        <a:t>–</a:t>
                      </a:r>
                      <a:r>
                        <a:rPr lang="it-IT" sz="1200" baseline="0" dirty="0" smtClean="0"/>
                        <a:t> jan10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93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Frascati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Milano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91%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87%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90%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86%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Napoli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Roma</a:t>
                      </a:r>
                      <a:endParaRPr lang="it-IT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 smtClean="0"/>
                        <a:t>rel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ava</a:t>
                      </a:r>
                      <a:endParaRPr lang="it-IT" sz="1200" dirty="0"/>
                    </a:p>
                  </a:txBody>
                  <a:tcPr/>
                </a:tc>
              </a:tr>
              <a:tr h="229306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91%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87%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92%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90%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2465" y="4624924"/>
            <a:ext cx="34614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 smtClean="0"/>
              <a:t>Availability</a:t>
            </a:r>
            <a:r>
              <a:rPr lang="it-IT" sz="1600" dirty="0" smtClean="0"/>
              <a:t> =</a:t>
            </a:r>
          </a:p>
          <a:p>
            <a:r>
              <a:rPr lang="it-IT" sz="1600" dirty="0" smtClean="0"/>
              <a:t>time_site_is_available/</a:t>
            </a:r>
            <a:r>
              <a:rPr lang="it-IT" sz="1600" dirty="0" err="1" smtClean="0"/>
              <a:t>total_time</a:t>
            </a:r>
            <a:endParaRPr lang="it-IT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-67121" y="5327640"/>
            <a:ext cx="3934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 smtClean="0"/>
              <a:t>Reliability</a:t>
            </a:r>
            <a:r>
              <a:rPr lang="it-IT" sz="1600" dirty="0" smtClean="0"/>
              <a:t> =</a:t>
            </a:r>
          </a:p>
          <a:p>
            <a:r>
              <a:rPr lang="it-IT" sz="1600" dirty="0" smtClean="0"/>
              <a:t>time_site_is_available/</a:t>
            </a:r>
          </a:p>
          <a:p>
            <a:r>
              <a:rPr lang="it-IT" sz="1600" dirty="0" smtClean="0"/>
              <a:t>(total_time-time_site_is_sched_down)</a:t>
            </a:r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1C70E244-185E-0C48-88FA-87B040AF3D2F}" type="slidenum">
              <a:rPr lang="en-GB" smtClean="0"/>
              <a:pPr marL="28575">
                <a:tabLst>
                  <a:tab pos="92075" algn="l"/>
                </a:tabLst>
                <a:defRPr/>
              </a:pPr>
              <a:t>29</a:t>
            </a:fld>
            <a:endParaRPr lang="en-GB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6563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Reliability &amp; Availability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54000" y="889000"/>
          <a:ext cx="43603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773081" y="889000"/>
          <a:ext cx="42121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91584" y="3958167"/>
          <a:ext cx="43814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773080" y="3958167"/>
          <a:ext cx="42121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2571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Data Taking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111633" y="901738"/>
            <a:ext cx="4848254" cy="3683000"/>
            <a:chOff x="4495800" y="1261646"/>
            <a:chExt cx="4620386" cy="2853154"/>
          </a:xfrm>
        </p:grpSpPr>
        <p:pic>
          <p:nvPicPr>
            <p:cNvPr id="10" name="Picture 19" descr="Data09_real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95800" y="1280394"/>
              <a:ext cx="4620386" cy="28344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47820" y="2582639"/>
              <a:ext cx="1753586" cy="28611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LHC data 2009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24597" y="1261646"/>
              <a:ext cx="532339" cy="2861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b="1" dirty="0">
                  <a:latin typeface="+mn-lt"/>
                </a:rPr>
                <a:t>TB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947904"/>
            <a:ext cx="3771899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23/11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–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16/12: LHC Data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Taking</a:t>
            </a:r>
            <a:endParaRPr lang="it-IT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SzPct val="90000"/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Open trigger (low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threshold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)</a:t>
            </a:r>
          </a:p>
          <a:p>
            <a:pPr>
              <a:buSzPct val="90000"/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Event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rate molto basso, rate istantaneo fino a 800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MBps</a:t>
            </a:r>
            <a:endParaRPr lang="it-IT" sz="1600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lvl="1">
              <a:buFont typeface="Wingdings" charset="2"/>
              <a:buChar char="§"/>
            </a:pP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400" dirty="0" smtClean="0">
                <a:latin typeface="Comic Sans MS"/>
                <a:cs typeface="Comic Sans MS"/>
              </a:rPr>
              <a:t>RAW data grandi e ESD piccoli</a:t>
            </a: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Event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size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: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5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MB</a:t>
            </a:r>
          </a:p>
          <a:p>
            <a:pPr lvl="1">
              <a:buFont typeface="Wingdings" charset="2"/>
              <a:buChar char="§"/>
            </a:pPr>
            <a:r>
              <a:rPr lang="it-IT" sz="1400" dirty="0" smtClean="0">
                <a:latin typeface="Comic Sans MS"/>
                <a:cs typeface="Comic Sans MS"/>
              </a:rPr>
              <a:t> full </a:t>
            </a:r>
            <a:r>
              <a:rPr lang="it-IT" sz="1400" dirty="0" err="1" smtClean="0">
                <a:latin typeface="Comic Sans MS"/>
                <a:cs typeface="Comic Sans MS"/>
              </a:rPr>
              <a:t>calorimenter</a:t>
            </a:r>
            <a:r>
              <a:rPr lang="it-IT" sz="1400" dirty="0" smtClean="0">
                <a:latin typeface="Comic Sans MS"/>
                <a:cs typeface="Comic Sans MS"/>
              </a:rPr>
              <a:t> </a:t>
            </a:r>
            <a:r>
              <a:rPr lang="it-IT" sz="1400" dirty="0" err="1" smtClean="0">
                <a:latin typeface="Comic Sans MS"/>
                <a:cs typeface="Comic Sans MS"/>
              </a:rPr>
              <a:t>read-out</a:t>
            </a:r>
            <a:r>
              <a:rPr lang="it-IT" sz="1400" dirty="0" smtClean="0">
                <a:latin typeface="Comic Sans MS"/>
                <a:cs typeface="Comic Sans MS"/>
              </a:rPr>
              <a:t> </a:t>
            </a:r>
            <a:r>
              <a:rPr lang="it-IT" sz="1400" dirty="0" err="1" smtClean="0">
                <a:latin typeface="Comic Sans MS"/>
                <a:cs typeface="Comic Sans MS"/>
              </a:rPr>
              <a:t>for</a:t>
            </a:r>
            <a:r>
              <a:rPr lang="it-IT" sz="1400" dirty="0" smtClean="0">
                <a:latin typeface="Comic Sans MS"/>
                <a:cs typeface="Comic Sans MS"/>
              </a:rPr>
              <a:t> </a:t>
            </a:r>
            <a:r>
              <a:rPr lang="it-IT" sz="1400" dirty="0" err="1" smtClean="0">
                <a:latin typeface="Comic Sans MS"/>
                <a:cs typeface="Comic Sans MS"/>
              </a:rPr>
              <a:t>commissiong</a:t>
            </a:r>
            <a:endParaRPr lang="it-IT" sz="1400" dirty="0" smtClean="0"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</a:pP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Real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Time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processing al Tier0</a:t>
            </a:r>
          </a:p>
          <a:p>
            <a:endParaRPr lang="it-IT" sz="1600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>
              <a:buFont typeface="Courier New"/>
              <a:buChar char="o"/>
            </a:pP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Accumulati 220 TB</a:t>
            </a:r>
          </a:p>
          <a:p>
            <a:pPr>
              <a:buFont typeface="Courier New"/>
              <a:buChar char="o"/>
            </a:pP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PB circa considerando le repliche distribuite in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Grid</a:t>
            </a:r>
            <a:endParaRPr lang="it-IT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it-IT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buFont typeface="Wingdings" charset="2"/>
              <a:buChar char="ü"/>
            </a:pPr>
            <a:endParaRPr lang="it-IT" dirty="0" smtClean="0"/>
          </a:p>
          <a:p>
            <a:endParaRPr lang="it-IT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21735" y="4833434"/>
          <a:ext cx="8610600" cy="1219200"/>
        </p:xfrm>
        <a:graphic>
          <a:graphicData uri="http://schemas.openxmlformats.org/drawingml/2006/table">
            <a:tbl>
              <a:tblPr/>
              <a:tblGrid>
                <a:gridCol w="1230313"/>
                <a:gridCol w="1230312"/>
                <a:gridCol w="1230313"/>
                <a:gridCol w="1228725"/>
                <a:gridCol w="1230312"/>
                <a:gridCol w="1230313"/>
                <a:gridCol w="12303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project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RAW (TB*)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ESD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AOD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DESD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NTUP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TAG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3.8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0.003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0.0002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900GeV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21.0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1.1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0.005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A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2TeV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7.4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0.0002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5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49287" y="6082030"/>
          <a:ext cx="8610600" cy="274320"/>
        </p:xfrm>
        <a:graphic>
          <a:graphicData uri="http://schemas.openxmlformats.org/drawingml/2006/table">
            <a:tbl>
              <a:tblPr/>
              <a:tblGrid>
                <a:gridCol w="1230313"/>
                <a:gridCol w="1230312"/>
                <a:gridCol w="1230313"/>
                <a:gridCol w="1228725"/>
                <a:gridCol w="1230312"/>
                <a:gridCol w="1230313"/>
                <a:gridCol w="1230312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Total (TB)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149.2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22.2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1.14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2.45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0.41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0.005</a:t>
                      </a:r>
                    </a:p>
                  </a:txBody>
                  <a:tcPr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1734" y="4411187"/>
            <a:ext cx="329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</a:t>
            </a:r>
            <a:r>
              <a:rPr lang="it-IT" dirty="0" smtClean="0"/>
              <a:t>ettaglio dati fino al 16 dicembre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1C70E244-185E-0C48-88FA-87B040AF3D2F}" type="slidenum">
              <a:rPr lang="en-GB" smtClean="0"/>
              <a:pPr marL="28575">
                <a:tabLst>
                  <a:tab pos="92075" algn="l"/>
                </a:tabLst>
                <a:defRPr/>
              </a:pPr>
              <a:t>30</a:t>
            </a:fld>
            <a:endParaRPr lang="en-GB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3876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ZapfDingbats" pitchFamily="82" charset="2"/>
              <a:buNone/>
            </a:pPr>
            <a:r>
              <a:rPr lang="it-IT" dirty="0" smtClean="0">
                <a:solidFill>
                  <a:schemeClr val="tx1"/>
                </a:solidFill>
              </a:rPr>
              <a:t>Infrastrutture</a:t>
            </a:r>
          </a:p>
          <a:p>
            <a:pPr eaLnBrk="1" hangingPunct="1">
              <a:buFont typeface="ZapfDingbats" pitchFamily="82" charset="2"/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it-IT" sz="1600" dirty="0">
                <a:solidFill>
                  <a:srgbClr val="0000CC"/>
                </a:solidFill>
              </a:rPr>
              <a:t>Si sono realizzate fra fine 2009 e inizio 2010 </a:t>
            </a:r>
          </a:p>
          <a:p>
            <a:pPr lvl="1" eaLnBrk="1" hangingPunct="1">
              <a:buClr>
                <a:srgbClr val="FF0000"/>
              </a:buClr>
              <a:buFont typeface="Courier New"/>
              <a:buChar char="o"/>
            </a:pPr>
            <a:r>
              <a:rPr lang="it-IT" sz="1600" dirty="0">
                <a:solidFill>
                  <a:srgbClr val="FF0000"/>
                </a:solidFill>
              </a:rPr>
              <a:t>migliorie al sistema di canalizzazione aria</a:t>
            </a:r>
          </a:p>
          <a:p>
            <a:pPr lvl="1" eaLnBrk="1" hangingPunct="1">
              <a:buClr>
                <a:srgbClr val="FF0000"/>
              </a:buClr>
              <a:buFont typeface="Courier New"/>
              <a:buChar char="o"/>
            </a:pPr>
            <a:r>
              <a:rPr lang="it-IT" sz="1600" dirty="0">
                <a:solidFill>
                  <a:srgbClr val="FF0000"/>
                </a:solidFill>
              </a:rPr>
              <a:t>Potenziamento del sistema di distribuzione potenza </a:t>
            </a:r>
            <a:r>
              <a:rPr lang="it-IT" sz="1600" dirty="0" smtClean="0">
                <a:solidFill>
                  <a:srgbClr val="FF0000"/>
                </a:solidFill>
              </a:rPr>
              <a:t>elettrica: i  lavori sono avvenuti in gennaio e quindi la sostituzione dischi dei nuovi WN e la loro messa in produzione hanno dovuto essere rimandati</a:t>
            </a:r>
          </a:p>
          <a:p>
            <a:pPr lvl="1" eaLnBrk="1" hangingPunct="1">
              <a:buClr>
                <a:srgbClr val="FF0000"/>
              </a:buClr>
              <a:buFont typeface="Courier New"/>
              <a:buChar char="o"/>
            </a:pPr>
            <a:r>
              <a:rPr lang="it-IT" sz="1600" dirty="0">
                <a:solidFill>
                  <a:srgbClr val="FF0000"/>
                </a:solidFill>
              </a:rPr>
              <a:t>Potenziamento del sistema rilevazione temperatura (visibile anche da remoto) per migliore controllo sul funzionamento </a:t>
            </a:r>
            <a:r>
              <a:rPr lang="it-IT" sz="1600" dirty="0" smtClean="0">
                <a:solidFill>
                  <a:srgbClr val="FF0000"/>
                </a:solidFill>
              </a:rPr>
              <a:t>condizionatore</a:t>
            </a:r>
          </a:p>
          <a:p>
            <a:pPr lvl="1" eaLnBrk="1" hangingPunct="1">
              <a:buClr>
                <a:srgbClr val="FF0000"/>
              </a:buClr>
              <a:buNone/>
            </a:pPr>
            <a:endParaRPr lang="it-IT" sz="1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sz="1600" dirty="0">
                <a:solidFill>
                  <a:srgbClr val="0000CC"/>
                </a:solidFill>
              </a:rPr>
              <a:t>Si sta esplorando la possibilità di sostituire almeno uno dei </a:t>
            </a:r>
            <a:r>
              <a:rPr lang="it-IT" sz="1600" dirty="0" err="1">
                <a:solidFill>
                  <a:srgbClr val="0000CC"/>
                </a:solidFill>
              </a:rPr>
              <a:t>chiller</a:t>
            </a:r>
            <a:r>
              <a:rPr lang="it-IT" sz="1600" dirty="0">
                <a:solidFill>
                  <a:srgbClr val="0000CC"/>
                </a:solidFill>
              </a:rPr>
              <a:t> (in funzione da </a:t>
            </a:r>
            <a:r>
              <a:rPr lang="it-IT" sz="1600" dirty="0" err="1">
                <a:solidFill>
                  <a:srgbClr val="0000CC"/>
                </a:solidFill>
              </a:rPr>
              <a:t>5</a:t>
            </a:r>
            <a:r>
              <a:rPr lang="it-IT" sz="1600" dirty="0">
                <a:solidFill>
                  <a:srgbClr val="0000CC"/>
                </a:solidFill>
              </a:rPr>
              <a:t> anni, nell’ultimo anno la manutenzione e’ stata troppo costosa, con troppi interventi necessari)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6563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885829FD-29BC-3E4A-B67B-E1AE72EA0B4B}" type="slidenum">
              <a:rPr lang="en-GB" smtClean="0"/>
              <a:pPr marL="28575">
                <a:tabLst>
                  <a:tab pos="92075" algn="l"/>
                </a:tabLst>
                <a:defRPr/>
              </a:pPr>
              <a:t>31</a:t>
            </a:fld>
            <a:endParaRPr lang="en-GB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649" y="1089042"/>
            <a:ext cx="8229600" cy="496463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buFont typeface="ZapfDingbats" pitchFamily="82" charset="2"/>
              <a:buNone/>
            </a:pPr>
            <a:r>
              <a:rPr lang="it-IT" dirty="0">
                <a:solidFill>
                  <a:schemeClr val="tx1"/>
                </a:solidFill>
              </a:rPr>
              <a:t>STORM e funzionamento in </a:t>
            </a:r>
            <a:r>
              <a:rPr lang="it-IT" dirty="0" smtClean="0">
                <a:solidFill>
                  <a:schemeClr val="tx1"/>
                </a:solidFill>
              </a:rPr>
              <a:t>produzione</a:t>
            </a:r>
          </a:p>
          <a:p>
            <a:pPr eaLnBrk="1" hangingPunct="1">
              <a:lnSpc>
                <a:spcPct val="95000"/>
              </a:lnSpc>
              <a:buFont typeface="ZapfDingbats" pitchFamily="82" charset="2"/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it-IT" sz="1600" dirty="0">
                <a:solidFill>
                  <a:srgbClr val="0000CC"/>
                </a:solidFill>
              </a:rPr>
              <a:t>La messa in produzione di STORM si e’ rilevata molto più lenta del previsto, le difficoltà tecniche sono state su GPFS, non STORM, e molto tempo e’ andato nel </a:t>
            </a:r>
            <a:r>
              <a:rPr lang="it-IT" sz="1600" dirty="0" err="1">
                <a:solidFill>
                  <a:srgbClr val="0000CC"/>
                </a:solidFill>
              </a:rPr>
              <a:t>setting</a:t>
            </a:r>
            <a:r>
              <a:rPr lang="it-IT" sz="1600" dirty="0">
                <a:solidFill>
                  <a:srgbClr val="0000CC"/>
                </a:solidFill>
              </a:rPr>
              <a:t> up di un nuovo sito, anche dal lato del sistema di produzione di ATLAS</a:t>
            </a:r>
          </a:p>
          <a:p>
            <a:pPr lvl="1" eaLnBrk="1" hangingPunct="1">
              <a:lnSpc>
                <a:spcPct val="95000"/>
              </a:lnSpc>
              <a:buFont typeface="Courier New"/>
              <a:buChar char="o"/>
            </a:pPr>
            <a:r>
              <a:rPr lang="it-IT" sz="1600" dirty="0">
                <a:solidFill>
                  <a:srgbClr val="FF0000"/>
                </a:solidFill>
              </a:rPr>
              <a:t>In marzo 2009 il sistema era funzionante per le funzionalità di base </a:t>
            </a:r>
            <a:r>
              <a:rPr lang="it-IT" sz="1600" dirty="0" smtClean="0">
                <a:solidFill>
                  <a:srgbClr val="FF0000"/>
                </a:solidFill>
              </a:rPr>
              <a:t>(vedi </a:t>
            </a:r>
            <a:r>
              <a:rPr lang="it-IT" sz="1600" dirty="0">
                <a:solidFill>
                  <a:srgbClr val="FF0000"/>
                </a:solidFill>
              </a:rPr>
              <a:t>CHEP09), e un nuovo sito per test con STORM e le macchine CNAF per 391 </a:t>
            </a:r>
            <a:r>
              <a:rPr lang="it-IT" sz="1600" dirty="0" err="1">
                <a:solidFill>
                  <a:srgbClr val="FF0000"/>
                </a:solidFill>
              </a:rPr>
              <a:t>HEPspec</a:t>
            </a:r>
            <a:r>
              <a:rPr lang="it-IT" sz="1600" dirty="0">
                <a:solidFill>
                  <a:srgbClr val="FF0000"/>
                </a:solidFill>
              </a:rPr>
              <a:t> e’ stato creato in GOC</a:t>
            </a:r>
          </a:p>
          <a:p>
            <a:pPr lvl="1" eaLnBrk="1" hangingPunct="1">
              <a:lnSpc>
                <a:spcPct val="95000"/>
              </a:lnSpc>
              <a:buFont typeface="Courier New"/>
              <a:buChar char="o"/>
            </a:pPr>
            <a:r>
              <a:rPr lang="it-IT" sz="1600" dirty="0">
                <a:solidFill>
                  <a:srgbClr val="FF0000"/>
                </a:solidFill>
              </a:rPr>
              <a:t>In maggio si e’ eseguita con successo una lunga produzione ATLAS in </a:t>
            </a:r>
            <a:r>
              <a:rPr lang="it-IT" sz="1600" dirty="0" err="1">
                <a:solidFill>
                  <a:srgbClr val="FF0000"/>
                </a:solidFill>
              </a:rPr>
              <a:t>grid</a:t>
            </a:r>
            <a:r>
              <a:rPr lang="it-IT" sz="1600" dirty="0">
                <a:solidFill>
                  <a:srgbClr val="FF0000"/>
                </a:solidFill>
              </a:rPr>
              <a:t> ma con sottomissione locale, il pieno inserimento nel sistema di produzione ATLAS e’ stato ottenuto solo nella seconda metà di luglio, quando ha </a:t>
            </a:r>
            <a:r>
              <a:rPr lang="it-IT" sz="1600" dirty="0" smtClean="0">
                <a:solidFill>
                  <a:srgbClr val="FF0000"/>
                </a:solidFill>
              </a:rPr>
              <a:t>iniziato </a:t>
            </a:r>
            <a:r>
              <a:rPr lang="it-IT" sz="1600" dirty="0">
                <a:solidFill>
                  <a:srgbClr val="FF0000"/>
                </a:solidFill>
              </a:rPr>
              <a:t>anche a funzionare</a:t>
            </a:r>
            <a:r>
              <a:rPr lang="it-IT" sz="1600" dirty="0" smtClean="0">
                <a:solidFill>
                  <a:srgbClr val="FF0000"/>
                </a:solidFill>
              </a:rPr>
              <a:t> l’accounting </a:t>
            </a:r>
            <a:r>
              <a:rPr lang="it-IT" sz="1600" dirty="0">
                <a:solidFill>
                  <a:srgbClr val="FF0000"/>
                </a:solidFill>
              </a:rPr>
              <a:t>del nuovo </a:t>
            </a:r>
            <a:r>
              <a:rPr lang="it-IT" sz="1600" dirty="0" smtClean="0">
                <a:solidFill>
                  <a:srgbClr val="FF0000"/>
                </a:solidFill>
              </a:rPr>
              <a:t>sito, il ritorno ad un unico sito in ottobre ha comportato ulteriori (minori) problemi</a:t>
            </a:r>
          </a:p>
          <a:p>
            <a:pPr lvl="1" eaLnBrk="1" hangingPunct="1">
              <a:lnSpc>
                <a:spcPct val="95000"/>
              </a:lnSpc>
              <a:buFont typeface="Courier New"/>
              <a:buChar char="o"/>
            </a:pPr>
            <a:endParaRPr lang="it-IT" sz="16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it-IT" sz="1600" dirty="0">
                <a:solidFill>
                  <a:srgbClr val="0000CC"/>
                </a:solidFill>
              </a:rPr>
              <a:t>I punti critici con GPFS sono stati la configurazione dei </a:t>
            </a:r>
            <a:r>
              <a:rPr lang="it-IT" sz="1600" dirty="0" err="1">
                <a:solidFill>
                  <a:srgbClr val="0000CC"/>
                </a:solidFill>
              </a:rPr>
              <a:t>clusters</a:t>
            </a:r>
            <a:r>
              <a:rPr lang="it-IT" sz="1600" dirty="0">
                <a:solidFill>
                  <a:srgbClr val="0000CC"/>
                </a:solidFill>
              </a:rPr>
              <a:t> e </a:t>
            </a:r>
            <a:r>
              <a:rPr lang="it-IT" sz="1600" dirty="0" err="1">
                <a:solidFill>
                  <a:srgbClr val="0000CC"/>
                </a:solidFill>
              </a:rPr>
              <a:t>page-pools</a:t>
            </a:r>
            <a:r>
              <a:rPr lang="it-IT" sz="1600" dirty="0">
                <a:solidFill>
                  <a:srgbClr val="0000CC"/>
                </a:solidFill>
              </a:rPr>
              <a:t>, la configurazione accessi e soprattutto l’area </a:t>
            </a:r>
            <a:r>
              <a:rPr lang="it-IT" sz="1600" dirty="0" err="1">
                <a:solidFill>
                  <a:srgbClr val="0000CC"/>
                </a:solidFill>
              </a:rPr>
              <a:t>sw</a:t>
            </a:r>
            <a:r>
              <a:rPr lang="it-IT" sz="1600" dirty="0">
                <a:solidFill>
                  <a:srgbClr val="0000CC"/>
                </a:solidFill>
              </a:rPr>
              <a:t>;  un paio di malfunzionamenti </a:t>
            </a:r>
            <a:r>
              <a:rPr lang="it-IT" sz="1600" dirty="0" err="1">
                <a:solidFill>
                  <a:srgbClr val="0000CC"/>
                </a:solidFill>
              </a:rPr>
              <a:t>hw</a:t>
            </a:r>
            <a:r>
              <a:rPr lang="it-IT" sz="1600" dirty="0">
                <a:solidFill>
                  <a:srgbClr val="0000CC"/>
                </a:solidFill>
              </a:rPr>
              <a:t> di rete hanno complicato la situazione, facendo risorgere sospetti sulla configurazione dopo che era già buona e </a:t>
            </a:r>
            <a:r>
              <a:rPr lang="it-IT" sz="1600" dirty="0" smtClean="0">
                <a:solidFill>
                  <a:srgbClr val="0000CC"/>
                </a:solidFill>
              </a:rPr>
              <a:t>stabile (in novembre-dicembre).</a:t>
            </a:r>
            <a:endParaRPr lang="it-IT" sz="1600" dirty="0">
              <a:solidFill>
                <a:srgbClr val="0000CC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6563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28575">
              <a:tabLst>
                <a:tab pos="92075" algn="l"/>
              </a:tabLst>
              <a:defRPr/>
            </a:pPr>
            <a:fld id="{802A227E-1BB7-8449-81B5-D131D5C23D08}" type="slidenum">
              <a:rPr lang="en-GB" smtClean="0"/>
              <a:pPr marL="28575">
                <a:tabLst>
                  <a:tab pos="92075" algn="l"/>
                </a:tabLst>
                <a:defRPr/>
              </a:pPr>
              <a:t>32</a:t>
            </a:fld>
            <a:endParaRPr lang="en-GB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333" y="783181"/>
            <a:ext cx="8710084" cy="5741444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</a:pPr>
            <a:r>
              <a:rPr lang="it-IT" sz="1600" dirty="0">
                <a:solidFill>
                  <a:srgbClr val="0000CC"/>
                </a:solidFill>
              </a:rPr>
              <a:t>Con tutto ciò Milano ha comunque mantenuto una </a:t>
            </a:r>
            <a:r>
              <a:rPr lang="it-IT" sz="1600" dirty="0" err="1">
                <a:solidFill>
                  <a:srgbClr val="0000CC"/>
                </a:solidFill>
              </a:rPr>
              <a:t>reliability</a:t>
            </a:r>
            <a:r>
              <a:rPr lang="it-IT" sz="1600" dirty="0">
                <a:solidFill>
                  <a:srgbClr val="0000CC"/>
                </a:solidFill>
              </a:rPr>
              <a:t>/</a:t>
            </a:r>
            <a:r>
              <a:rPr lang="it-IT" sz="1600" dirty="0" err="1">
                <a:solidFill>
                  <a:srgbClr val="0000CC"/>
                </a:solidFill>
              </a:rPr>
              <a:t>availability</a:t>
            </a:r>
            <a:r>
              <a:rPr lang="it-IT" sz="1600" dirty="0">
                <a:solidFill>
                  <a:srgbClr val="0000CC"/>
                </a:solidFill>
              </a:rPr>
              <a:t> media sull’anno 2009 come rilevata da LCG di 89% e 86%, ha partecipato sempre con onore a tutte le attività ATLAS (vedi anche il profilo in accounting, del tutto simile agli altri Tier2-ATLAS_Italia), e ha soddisfatto le esigenze di una vivace comunità di utenti (ospita GROUPDISK per </a:t>
            </a:r>
            <a:r>
              <a:rPr lang="it-IT" sz="1600" dirty="0" err="1">
                <a:solidFill>
                  <a:srgbClr val="0000CC"/>
                </a:solidFill>
              </a:rPr>
              <a:t>2</a:t>
            </a:r>
            <a:r>
              <a:rPr lang="it-IT" sz="1600" dirty="0">
                <a:solidFill>
                  <a:srgbClr val="0000CC"/>
                </a:solidFill>
              </a:rPr>
              <a:t> gruppi di fisica e sta svolgendo una delle prime produzioni per il gruppo e-gamma). Solo l’ uso delle risorse </a:t>
            </a:r>
            <a:r>
              <a:rPr lang="it-IT" sz="1600" dirty="0" smtClean="0">
                <a:solidFill>
                  <a:srgbClr val="0000CC"/>
                </a:solidFill>
              </a:rPr>
              <a:t>(per </a:t>
            </a:r>
            <a:r>
              <a:rPr lang="it-IT" sz="1600" dirty="0">
                <a:solidFill>
                  <a:srgbClr val="0000CC"/>
                </a:solidFill>
              </a:rPr>
              <a:t>altro “anziane” ed allocate esplicitamente anche per scopi di test) e’ stato un po’</a:t>
            </a:r>
            <a:r>
              <a:rPr lang="it-IT" sz="1600" dirty="0" smtClean="0">
                <a:solidFill>
                  <a:srgbClr val="0000CC"/>
                </a:solidFill>
              </a:rPr>
              <a:t> meno </a:t>
            </a:r>
            <a:r>
              <a:rPr lang="it-IT" sz="1600" dirty="0">
                <a:solidFill>
                  <a:srgbClr val="0000CC"/>
                </a:solidFill>
              </a:rPr>
              <a:t>efficiente che negli altri siti, e si e’ richiesto un grosso sforzo alle persone di supporto del Tier2 (abbiamo “bruciato” l’esperto STORM-GPFS di Milano , che ci lascia a fine aprile</a:t>
            </a:r>
            <a:r>
              <a:rPr lang="it-IT" sz="1600" dirty="0" smtClean="0">
                <a:solidFill>
                  <a:srgbClr val="0000CC"/>
                </a:solidFill>
              </a:rPr>
              <a:t>)</a:t>
            </a:r>
          </a:p>
          <a:p>
            <a:pPr lvl="1" eaLnBrk="1" hangingPunct="1">
              <a:lnSpc>
                <a:spcPct val="105000"/>
              </a:lnSpc>
              <a:buClrTx/>
              <a:buFont typeface="Courier New"/>
              <a:buChar char="o"/>
            </a:pPr>
            <a:r>
              <a:rPr lang="it-IT" sz="1600" dirty="0" smtClean="0">
                <a:solidFill>
                  <a:srgbClr val="FF0000"/>
                </a:solidFill>
              </a:rPr>
              <a:t>da notare che da febbraio 2010 è diventato impossibile usare in produzione per ATLAS le macchine CNAF ancora in linea (233 HS) dato che la maggioranza delle </a:t>
            </a:r>
            <a:r>
              <a:rPr lang="it-IT" sz="1600" dirty="0" err="1" smtClean="0">
                <a:solidFill>
                  <a:srgbClr val="FF0000"/>
                </a:solidFill>
              </a:rPr>
              <a:t>releases</a:t>
            </a:r>
            <a:r>
              <a:rPr lang="it-IT" sz="1600" dirty="0" smtClean="0">
                <a:solidFill>
                  <a:srgbClr val="FF0000"/>
                </a:solidFill>
              </a:rPr>
              <a:t> sono incompatibili con SL4 e PANDA è incapace di scegliere la coda/CE SL4 solo per le </a:t>
            </a:r>
            <a:r>
              <a:rPr lang="it-IT" sz="1600" dirty="0" err="1" smtClean="0">
                <a:solidFill>
                  <a:srgbClr val="FF0000"/>
                </a:solidFill>
              </a:rPr>
              <a:t>releases</a:t>
            </a:r>
            <a:r>
              <a:rPr lang="it-IT" sz="1600" dirty="0" smtClean="0">
                <a:solidFill>
                  <a:srgbClr val="FF0000"/>
                </a:solidFill>
              </a:rPr>
              <a:t> compatibili</a:t>
            </a:r>
            <a:endParaRPr lang="it-IT" sz="16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105000"/>
              </a:lnSpc>
            </a:pPr>
            <a:endParaRPr lang="it-IT" sz="16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105000"/>
              </a:lnSpc>
              <a:buFont typeface="ZapfDingbats" pitchFamily="82" charset="2"/>
              <a:buNone/>
            </a:pPr>
            <a:r>
              <a:rPr lang="it-IT" sz="1800" dirty="0">
                <a:solidFill>
                  <a:schemeClr val="tx1"/>
                </a:solidFill>
              </a:rPr>
              <a:t>Futuro: LA </a:t>
            </a:r>
            <a:r>
              <a:rPr lang="it-IT" sz="1800" dirty="0" smtClean="0">
                <a:solidFill>
                  <a:schemeClr val="tx1"/>
                </a:solidFill>
              </a:rPr>
              <a:t>PRODUZIONE</a:t>
            </a:r>
          </a:p>
          <a:p>
            <a:pPr eaLnBrk="1" hangingPunct="1">
              <a:lnSpc>
                <a:spcPct val="105000"/>
              </a:lnSpc>
              <a:buFont typeface="ZapfDingbats" pitchFamily="82" charset="2"/>
              <a:buNone/>
            </a:pPr>
            <a:endParaRPr lang="it-IT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5000"/>
              </a:lnSpc>
            </a:pPr>
            <a:r>
              <a:rPr lang="it-IT" sz="1600" dirty="0">
                <a:solidFill>
                  <a:srgbClr val="0000CC"/>
                </a:solidFill>
              </a:rPr>
              <a:t>Per il futuro questo profilo del sito, come mix fra produzione e test su larga scala, sarebbe insostenibile e fuori tempo. </a:t>
            </a:r>
          </a:p>
          <a:p>
            <a:pPr eaLnBrk="1" hangingPunct="1">
              <a:lnSpc>
                <a:spcPct val="105000"/>
              </a:lnSpc>
            </a:pPr>
            <a:r>
              <a:rPr lang="it-IT" sz="1600" dirty="0">
                <a:solidFill>
                  <a:srgbClr val="0000CC"/>
                </a:solidFill>
              </a:rPr>
              <a:t>Milano si concentrerà sul funzionamento in produzione, con attività di </a:t>
            </a:r>
            <a:r>
              <a:rPr lang="it-IT" sz="1600" dirty="0" err="1">
                <a:solidFill>
                  <a:srgbClr val="0000CC"/>
                </a:solidFill>
              </a:rPr>
              <a:t>testing</a:t>
            </a:r>
            <a:r>
              <a:rPr lang="it-IT" sz="1600" dirty="0">
                <a:solidFill>
                  <a:srgbClr val="0000CC"/>
                </a:solidFill>
              </a:rPr>
              <a:t> ridotte, motivate solo dalle esigenze utenti e che potranno contare solo su una frazione molto limitata delle risorse</a:t>
            </a:r>
          </a:p>
          <a:p>
            <a:pPr eaLnBrk="1" hangingPunct="1">
              <a:lnSpc>
                <a:spcPct val="105000"/>
              </a:lnSpc>
            </a:pPr>
            <a:endParaRPr lang="it-IT" sz="1600" dirty="0">
              <a:solidFill>
                <a:srgbClr val="0000CC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6563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Milano – accounting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699076"/>
            <a:ext cx="4413250" cy="2811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117" y="4223607"/>
            <a:ext cx="2448983" cy="1959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846" y="872044"/>
            <a:ext cx="3227917" cy="258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863577"/>
            <a:ext cx="3227918" cy="258233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11989-FFBB-A740-9E2B-3E496790ED50}" type="slidenum">
              <a:rPr lang="en-GB"/>
              <a:pPr/>
              <a:t>34</a:t>
            </a:fld>
            <a:endParaRPr lang="en-GB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4476750" y="5707063"/>
            <a:ext cx="2501900" cy="78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it-IT" sz="1400" b="0" i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1407057" y="5663147"/>
            <a:ext cx="2503487" cy="78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it-IT" sz="1400" b="0" i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456363" y="3016250"/>
            <a:ext cx="2503487" cy="78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it-IT" sz="1400" b="0" i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6532563" y="4446588"/>
            <a:ext cx="2503487" cy="781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E1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it-IT" sz="1400" b="0" i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17478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8350" y="4867275"/>
            <a:ext cx="549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7479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038" y="5648325"/>
            <a:ext cx="549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17480" name="Connettore 1 26"/>
          <p:cNvCxnSpPr>
            <a:cxnSpLocks noChangeShapeType="1"/>
          </p:cNvCxnSpPr>
          <p:nvPr/>
        </p:nvCxnSpPr>
        <p:spPr bwMode="auto">
          <a:xfrm>
            <a:off x="4614863" y="4146550"/>
            <a:ext cx="835025" cy="72072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pic>
        <p:nvPicPr>
          <p:cNvPr id="3817481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0150" y="3006725"/>
            <a:ext cx="549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17482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009" y="5629279"/>
            <a:ext cx="549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7483" name="Text Box 11"/>
          <p:cNvSpPr txBox="1">
            <a:spLocks noChangeArrowheads="1"/>
          </p:cNvSpPr>
          <p:nvPr/>
        </p:nvSpPr>
        <p:spPr bwMode="auto">
          <a:xfrm>
            <a:off x="6878645" y="5252506"/>
            <a:ext cx="1481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 dirty="0">
                <a:solidFill>
                  <a:schemeClr val="tx1"/>
                </a:solidFill>
                <a:effectLst/>
                <a:latin typeface="Arial" charset="0"/>
              </a:rPr>
              <a:t>INFN NAPOLI</a:t>
            </a:r>
          </a:p>
        </p:txBody>
      </p:sp>
      <p:sp>
        <p:nvSpPr>
          <p:cNvPr id="3817484" name="Text Box 12"/>
          <p:cNvSpPr txBox="1">
            <a:spLocks noChangeArrowheads="1"/>
          </p:cNvSpPr>
          <p:nvPr/>
        </p:nvSpPr>
        <p:spPr bwMode="auto">
          <a:xfrm>
            <a:off x="2132542" y="5993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 dirty="0">
                <a:solidFill>
                  <a:schemeClr val="tx1"/>
                </a:solidFill>
                <a:effectLst/>
                <a:latin typeface="Arial" charset="0"/>
              </a:rPr>
              <a:t>UNINA</a:t>
            </a:r>
          </a:p>
        </p:txBody>
      </p:sp>
      <p:sp>
        <p:nvSpPr>
          <p:cNvPr id="3817485" name="Text Box 13"/>
          <p:cNvSpPr txBox="1">
            <a:spLocks noChangeArrowheads="1"/>
          </p:cNvSpPr>
          <p:nvPr/>
        </p:nvSpPr>
        <p:spPr bwMode="auto">
          <a:xfrm>
            <a:off x="4849813" y="6056313"/>
            <a:ext cx="893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>
                <a:solidFill>
                  <a:schemeClr val="tx1"/>
                </a:solidFill>
                <a:effectLst/>
                <a:latin typeface="Arial" charset="0"/>
              </a:rPr>
              <a:t>SCOPE</a:t>
            </a:r>
          </a:p>
        </p:txBody>
      </p:sp>
      <p:cxnSp>
        <p:nvCxnSpPr>
          <p:cNvPr id="3817486" name="AutoShape 14"/>
          <p:cNvCxnSpPr>
            <a:cxnSpLocks noChangeShapeType="1"/>
            <a:stCxn id="0" idx="1"/>
            <a:endCxn id="0" idx="3"/>
          </p:cNvCxnSpPr>
          <p:nvPr/>
        </p:nvCxnSpPr>
        <p:spPr bwMode="auto">
          <a:xfrm rot="10800000" flipV="1">
            <a:off x="5929313" y="5076825"/>
            <a:ext cx="1189037" cy="781050"/>
          </a:xfrm>
          <a:prstGeom prst="bentConnector3">
            <a:avLst>
              <a:gd name="adj1" fmla="val 5006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17487" name="AutoShape 15"/>
          <p:cNvCxnSpPr>
            <a:cxnSpLocks noChangeShapeType="1"/>
            <a:stCxn id="0" idx="0"/>
            <a:endCxn id="0" idx="2"/>
          </p:cNvCxnSpPr>
          <p:nvPr/>
        </p:nvCxnSpPr>
        <p:spPr bwMode="auto">
          <a:xfrm rot="16200000">
            <a:off x="6888163" y="3930650"/>
            <a:ext cx="1441450" cy="431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17488" name="AutoShape 16"/>
          <p:cNvCxnSpPr>
            <a:cxnSpLocks noChangeShapeType="1"/>
            <a:stCxn id="0" idx="0"/>
            <a:endCxn id="0" idx="1"/>
          </p:cNvCxnSpPr>
          <p:nvPr/>
        </p:nvCxnSpPr>
        <p:spPr bwMode="auto">
          <a:xfrm rot="16200000">
            <a:off x="5386388" y="3484562"/>
            <a:ext cx="2432050" cy="18954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817489" name="AutoShape 17"/>
          <p:cNvCxnSpPr>
            <a:cxnSpLocks noChangeShapeType="1"/>
          </p:cNvCxnSpPr>
          <p:nvPr/>
        </p:nvCxnSpPr>
        <p:spPr bwMode="auto">
          <a:xfrm>
            <a:off x="2843213" y="5845175"/>
            <a:ext cx="2579687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17490" name="AutoShape 18"/>
          <p:cNvCxnSpPr>
            <a:cxnSpLocks noChangeShapeType="1"/>
            <a:stCxn id="0" idx="0"/>
          </p:cNvCxnSpPr>
          <p:nvPr/>
        </p:nvCxnSpPr>
        <p:spPr bwMode="auto">
          <a:xfrm rot="5400000" flipV="1">
            <a:off x="2525713" y="5527675"/>
            <a:ext cx="1588" cy="1587"/>
          </a:xfrm>
          <a:prstGeom prst="bentConnector3">
            <a:avLst>
              <a:gd name="adj1" fmla="val -1440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cxnSp>
      <p:sp>
        <p:nvSpPr>
          <p:cNvPr id="3817491" name="Text Box 19"/>
          <p:cNvSpPr txBox="1">
            <a:spLocks noChangeArrowheads="1"/>
          </p:cNvSpPr>
          <p:nvPr/>
        </p:nvSpPr>
        <p:spPr bwMode="auto">
          <a:xfrm rot="-5400000">
            <a:off x="5944199" y="5198675"/>
            <a:ext cx="843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2x1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7492" name="Text Box 20"/>
          <p:cNvSpPr txBox="1">
            <a:spLocks noChangeArrowheads="1"/>
          </p:cNvSpPr>
          <p:nvPr/>
        </p:nvSpPr>
        <p:spPr bwMode="auto">
          <a:xfrm>
            <a:off x="7126288" y="3860800"/>
            <a:ext cx="6848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 err="1"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7493" name="Text Box 21"/>
          <p:cNvSpPr txBox="1">
            <a:spLocks noChangeArrowheads="1"/>
          </p:cNvSpPr>
          <p:nvPr/>
        </p:nvSpPr>
        <p:spPr bwMode="auto">
          <a:xfrm rot="-4124970">
            <a:off x="5800725" y="4281100"/>
            <a:ext cx="882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2x1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17494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6007100"/>
            <a:ext cx="549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7495" name="Text Box 23"/>
          <p:cNvSpPr txBox="1">
            <a:spLocks noChangeArrowheads="1"/>
          </p:cNvSpPr>
          <p:nvPr/>
        </p:nvSpPr>
        <p:spPr bwMode="auto">
          <a:xfrm>
            <a:off x="6683375" y="6180138"/>
            <a:ext cx="893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800" b="1" i="1" dirty="0">
                <a:solidFill>
                  <a:srgbClr val="FF0000"/>
                </a:solidFill>
                <a:effectLst/>
                <a:latin typeface="Arial" charset="0"/>
              </a:rPr>
              <a:t>TIER2</a:t>
            </a:r>
          </a:p>
        </p:txBody>
      </p:sp>
      <p:cxnSp>
        <p:nvCxnSpPr>
          <p:cNvPr id="3817496" name="AutoShape 24"/>
          <p:cNvCxnSpPr>
            <a:cxnSpLocks noChangeShapeType="1"/>
            <a:endCxn id="0" idx="2"/>
          </p:cNvCxnSpPr>
          <p:nvPr/>
        </p:nvCxnSpPr>
        <p:spPr bwMode="auto">
          <a:xfrm flipV="1">
            <a:off x="6602413" y="5106988"/>
            <a:ext cx="2020887" cy="1062037"/>
          </a:xfrm>
          <a:prstGeom prst="bentConnector2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cxnSp>
      <p:sp>
        <p:nvSpPr>
          <p:cNvPr id="3817497" name="Text Box 25"/>
          <p:cNvSpPr txBox="1">
            <a:spLocks noChangeArrowheads="1"/>
          </p:cNvSpPr>
          <p:nvPr/>
        </p:nvSpPr>
        <p:spPr bwMode="auto">
          <a:xfrm>
            <a:off x="7459663" y="5861050"/>
            <a:ext cx="7664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>
                <a:solidFill>
                  <a:srgbClr val="FF0000"/>
                </a:solidFill>
                <a:effectLst/>
                <a:latin typeface="Arial" charset="0"/>
              </a:rPr>
              <a:t>10 </a:t>
            </a:r>
            <a:r>
              <a:rPr lang="it-IT" sz="1200" i="0" dirty="0" err="1" smtClean="0">
                <a:solidFill>
                  <a:srgbClr val="FF0000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817498" name="Text Box 26"/>
          <p:cNvSpPr txBox="1">
            <a:spLocks noChangeArrowheads="1"/>
          </p:cNvSpPr>
          <p:nvPr/>
        </p:nvSpPr>
        <p:spPr bwMode="auto">
          <a:xfrm>
            <a:off x="3864497" y="5546200"/>
            <a:ext cx="9289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2x10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7499" name="Text Box 27"/>
          <p:cNvSpPr txBox="1">
            <a:spLocks noChangeArrowheads="1"/>
          </p:cNvSpPr>
          <p:nvPr/>
        </p:nvSpPr>
        <p:spPr bwMode="auto">
          <a:xfrm>
            <a:off x="7442200" y="2492375"/>
            <a:ext cx="136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>
                <a:solidFill>
                  <a:schemeClr val="tx1"/>
                </a:solidFill>
                <a:effectLst/>
                <a:latin typeface="Arial" charset="0"/>
              </a:rPr>
              <a:t>POP GARR </a:t>
            </a: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i="0">
                <a:solidFill>
                  <a:schemeClr val="tx1"/>
                </a:solidFill>
                <a:effectLst/>
                <a:latin typeface="Arial" charset="0"/>
              </a:rPr>
              <a:t>M.S. Angelo</a:t>
            </a:r>
          </a:p>
        </p:txBody>
      </p:sp>
      <p:pic>
        <p:nvPicPr>
          <p:cNvPr id="3817500" name="Picture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8663" y="4687888"/>
            <a:ext cx="5476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7501" name="Text Box 29"/>
          <p:cNvSpPr txBox="1">
            <a:spLocks noChangeArrowheads="1"/>
          </p:cNvSpPr>
          <p:nvPr/>
        </p:nvSpPr>
        <p:spPr bwMode="auto">
          <a:xfrm>
            <a:off x="8172450" y="4343402"/>
            <a:ext cx="893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800" b="1" i="1" dirty="0">
                <a:solidFill>
                  <a:srgbClr val="FF0000"/>
                </a:solidFill>
                <a:effectLst/>
                <a:latin typeface="Arial" charset="0"/>
              </a:rPr>
              <a:t>TIER2</a:t>
            </a:r>
          </a:p>
        </p:txBody>
      </p:sp>
      <p:cxnSp>
        <p:nvCxnSpPr>
          <p:cNvPr id="3817502" name="AutoShape 30"/>
          <p:cNvCxnSpPr>
            <a:cxnSpLocks noChangeShapeType="1"/>
          </p:cNvCxnSpPr>
          <p:nvPr/>
        </p:nvCxnSpPr>
        <p:spPr bwMode="auto">
          <a:xfrm rot="10800000" flipV="1">
            <a:off x="7667625" y="4897437"/>
            <a:ext cx="681038" cy="179387"/>
          </a:xfrm>
          <a:prstGeom prst="straightConnector1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817503" name="Text Box 31"/>
          <p:cNvSpPr txBox="1">
            <a:spLocks noChangeArrowheads="1"/>
          </p:cNvSpPr>
          <p:nvPr/>
        </p:nvSpPr>
        <p:spPr bwMode="auto">
          <a:xfrm rot="20674484">
            <a:off x="7613122" y="4686831"/>
            <a:ext cx="5952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 err="1"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it-IT" sz="1200" i="0" dirty="0" err="1">
                <a:solidFill>
                  <a:schemeClr val="tx1"/>
                </a:solidFill>
                <a:effectLst/>
                <a:latin typeface="Arial" charset="0"/>
              </a:rPr>
              <a:t>Gbit</a:t>
            </a:r>
            <a:endParaRPr lang="it-IT" sz="1200" i="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7565" name="Text Box 93"/>
          <p:cNvSpPr txBox="1">
            <a:spLocks noChangeArrowheads="1"/>
          </p:cNvSpPr>
          <p:nvPr/>
        </p:nvSpPr>
        <p:spPr bwMode="auto">
          <a:xfrm>
            <a:off x="4265080" y="1003297"/>
            <a:ext cx="2078708" cy="2062103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441325"/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Network connection tra </a:t>
            </a:r>
            <a:r>
              <a:rPr lang="it-IT" sz="16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SCoPE</a:t>
            </a:r>
            <a:r>
              <a:rPr lang="it-IT" sz="16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, INFN e il POP </a:t>
            </a:r>
            <a:r>
              <a:rPr lang="it-IT" sz="1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GARR:</a:t>
            </a:r>
          </a:p>
          <a:p>
            <a:pPr indent="-441325"/>
            <a:endParaRPr lang="it-IT" sz="1600" dirty="0" smtClean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  <a:p>
            <a:pPr indent="-441325"/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10 </a:t>
            </a: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fibre a 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10 </a:t>
            </a:r>
            <a:r>
              <a:rPr lang="it-IT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Gbps</a:t>
            </a:r>
            <a:r>
              <a:rPr lang="it-IT" sz="16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the</a:t>
            </a: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i 10 </a:t>
            </a:r>
            <a:r>
              <a:rPr lang="it-IT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rack</a:t>
            </a: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SCoPE</a:t>
            </a: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ATLAS e la sala INFN</a:t>
            </a:r>
          </a:p>
        </p:txBody>
      </p:sp>
      <p:pic>
        <p:nvPicPr>
          <p:cNvPr id="3817568" name="Picture 96" descr="localimacchine-081203_jpg"/>
          <p:cNvPicPr>
            <a:picLocks noChangeAspect="1" noChangeArrowheads="1"/>
          </p:cNvPicPr>
          <p:nvPr/>
        </p:nvPicPr>
        <p:blipFill>
          <a:blip r:embed="rId4"/>
          <a:srcRect l="5336"/>
          <a:stretch>
            <a:fillRect/>
          </a:stretch>
        </p:blipFill>
        <p:spPr bwMode="auto">
          <a:xfrm>
            <a:off x="157689" y="2117602"/>
            <a:ext cx="3938062" cy="194163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817571" name="Picture 99" descr="27-11-08_1156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 l="12126" t="9700" r="7062" b="7417"/>
          <a:stretch>
            <a:fillRect/>
          </a:stretch>
        </p:blipFill>
        <p:spPr bwMode="auto">
          <a:xfrm>
            <a:off x="125412" y="908050"/>
            <a:ext cx="1692275" cy="13017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" name="Picture 4" descr="CIMG16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6363" y="713183"/>
            <a:ext cx="2483394" cy="1862546"/>
          </a:xfrm>
          <a:prstGeom prst="rect">
            <a:avLst/>
          </a:prstGeom>
          <a:noFill/>
        </p:spPr>
      </p:pic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971550" y="18096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Napoli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0530" y="921839"/>
            <a:ext cx="1877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/>
                <a:cs typeface="Comic Sans MS"/>
              </a:rPr>
              <a:t>Tier2 doppio sito: </a:t>
            </a:r>
          </a:p>
          <a:p>
            <a:r>
              <a:rPr lang="it-IT" sz="1600" dirty="0" smtClean="0">
                <a:latin typeface="Comic Sans MS"/>
                <a:cs typeface="Comic Sans MS"/>
              </a:rPr>
              <a:t>INFN (</a:t>
            </a:r>
            <a:r>
              <a:rPr lang="it-IT" sz="1600" dirty="0" err="1" smtClean="0">
                <a:latin typeface="Comic Sans MS"/>
                <a:cs typeface="Comic Sans MS"/>
              </a:rPr>
              <a:t>4</a:t>
            </a:r>
            <a:r>
              <a:rPr lang="it-IT" sz="1600" dirty="0" smtClean="0"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latin typeface="Comic Sans MS"/>
                <a:cs typeface="Comic Sans MS"/>
              </a:rPr>
              <a:t>rack</a:t>
            </a:r>
            <a:r>
              <a:rPr lang="it-IT" sz="1600" dirty="0" smtClean="0">
                <a:latin typeface="Comic Sans MS"/>
                <a:cs typeface="Comic Sans MS"/>
              </a:rPr>
              <a:t>) e </a:t>
            </a:r>
          </a:p>
          <a:p>
            <a:r>
              <a:rPr lang="it-IT" sz="1600" dirty="0" err="1" smtClean="0">
                <a:latin typeface="Comic Sans MS"/>
                <a:cs typeface="Comic Sans MS"/>
              </a:rPr>
              <a:t>SCoPE</a:t>
            </a:r>
            <a:r>
              <a:rPr lang="it-IT" sz="1600" dirty="0" smtClean="0">
                <a:latin typeface="Comic Sans MS"/>
                <a:cs typeface="Comic Sans MS"/>
              </a:rPr>
              <a:t> (10 </a:t>
            </a:r>
            <a:r>
              <a:rPr lang="it-IT" sz="1600" dirty="0" err="1" smtClean="0">
                <a:latin typeface="Comic Sans MS"/>
                <a:cs typeface="Comic Sans MS"/>
              </a:rPr>
              <a:t>rack</a:t>
            </a:r>
            <a:r>
              <a:rPr lang="it-IT" sz="1600" dirty="0" smtClean="0">
                <a:latin typeface="Comic Sans MS"/>
                <a:cs typeface="Comic Sans MS"/>
              </a:rPr>
              <a:t>)</a:t>
            </a:r>
            <a:endParaRPr lang="it-IT" sz="1600" dirty="0">
              <a:latin typeface="Comic Sans MS"/>
              <a:cs typeface="Comic Sans MS"/>
            </a:endParaRPr>
          </a:p>
        </p:txBody>
      </p:sp>
      <p:cxnSp>
        <p:nvCxnSpPr>
          <p:cNvPr id="44" name="AutoShape 15"/>
          <p:cNvCxnSpPr>
            <a:cxnSpLocks noChangeShapeType="1"/>
            <a:endCxn id="3817481" idx="3"/>
          </p:cNvCxnSpPr>
          <p:nvPr/>
        </p:nvCxnSpPr>
        <p:spPr bwMode="auto">
          <a:xfrm rot="16200000" flipV="1">
            <a:off x="7632615" y="3683086"/>
            <a:ext cx="1457497" cy="523876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cxnSp>
      <p:sp>
        <p:nvSpPr>
          <p:cNvPr id="55" name="Text Box 20"/>
          <p:cNvSpPr txBox="1">
            <a:spLocks noChangeArrowheads="1"/>
          </p:cNvSpPr>
          <p:nvPr/>
        </p:nvSpPr>
        <p:spPr bwMode="auto">
          <a:xfrm rot="16200000">
            <a:off x="8004778" y="3847567"/>
            <a:ext cx="766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i="0" dirty="0" err="1">
                <a:solidFill>
                  <a:schemeClr val="tx1"/>
                </a:solidFill>
                <a:effectLst/>
                <a:latin typeface="Arial" charset="0"/>
              </a:rPr>
              <a:t>1</a:t>
            </a:r>
            <a:r>
              <a:rPr lang="it-IT" sz="1200" i="0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it-IT" sz="1200" i="0" dirty="0" err="1" smtClean="0">
                <a:solidFill>
                  <a:schemeClr val="tx1"/>
                </a:solidFill>
                <a:effectLst/>
                <a:latin typeface="Arial" charset="0"/>
              </a:rPr>
              <a:t>Gbps</a:t>
            </a:r>
            <a:endParaRPr lang="it-IT" sz="1200" i="0" dirty="0" smtClean="0">
              <a:solidFill>
                <a:schemeClr val="tx1"/>
              </a:solidFill>
              <a:effectLst/>
              <a:latin typeface="Arial" charset="0"/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200" dirty="0" smtClean="0">
                <a:solidFill>
                  <a:srgbClr val="FF0000"/>
                </a:solidFill>
                <a:latin typeface="Arial" charset="0"/>
              </a:rPr>
              <a:t>10 </a:t>
            </a:r>
            <a:r>
              <a:rPr lang="it-IT" sz="1200" dirty="0" err="1" smtClean="0">
                <a:solidFill>
                  <a:srgbClr val="FF0000"/>
                </a:solidFill>
                <a:latin typeface="Arial" charset="0"/>
              </a:rPr>
              <a:t>Gbps</a:t>
            </a:r>
            <a:endParaRPr lang="it-IT" sz="1200" i="0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5411" y="4329688"/>
            <a:ext cx="53459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Possibilità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utilizzo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un set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nodi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SCoPE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 per la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produzione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(in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condivisione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con le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altre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VO del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progetto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),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serviti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da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un CE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secondario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pubblicato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dal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sito</a:t>
            </a:r>
            <a:r>
              <a:rPr lang="en-US" sz="1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INFN-NAPOLI-ATLAS  (Tier2) </a:t>
            </a:r>
            <a:endParaRPr lang="it-IT" sz="1600" dirty="0" smtClean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4B6D-5D9B-5946-A26C-BC2C44E9E8E1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3" y="1232917"/>
            <a:ext cx="6657220" cy="466005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550" y="189436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Napoli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50" y="778915"/>
            <a:ext cx="748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Collegamento diretto al </a:t>
            </a:r>
            <a:r>
              <a:rPr lang="it-IT" dirty="0" err="1" smtClean="0"/>
              <a:t>Garr</a:t>
            </a:r>
            <a:r>
              <a:rPr lang="it-IT" dirty="0" smtClean="0"/>
              <a:t>, in attesa del </a:t>
            </a:r>
            <a:r>
              <a:rPr lang="it-IT" dirty="0" err="1" smtClean="0"/>
              <a:t>GarrX</a:t>
            </a:r>
            <a:r>
              <a:rPr lang="it-IT" dirty="0" smtClean="0"/>
              <a:t>.  Back-up link verso la sezione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5035721"/>
            <a:ext cx="88900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Napoli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6" name="Picture 5" descr="IMAG0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6" y="2428856"/>
            <a:ext cx="5490651" cy="4117988"/>
          </a:xfrm>
          <a:prstGeom prst="rect">
            <a:avLst/>
          </a:prstGeom>
        </p:spPr>
      </p:pic>
      <p:pic>
        <p:nvPicPr>
          <p:cNvPr id="7" name="Immagine 1"/>
          <p:cNvPicPr/>
          <p:nvPr/>
        </p:nvPicPr>
        <p:blipFill>
          <a:blip r:embed="rId3" cstate="print"/>
          <a:srcRect l="934" t="1195" r="50118" b="3659"/>
          <a:stretch>
            <a:fillRect/>
          </a:stretch>
        </p:blipFill>
        <p:spPr bwMode="auto">
          <a:xfrm>
            <a:off x="6420803" y="2645833"/>
            <a:ext cx="2265997" cy="386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2516" y="811974"/>
            <a:ext cx="7998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Nuovo </a:t>
            </a:r>
            <a:r>
              <a:rPr lang="it-IT" dirty="0" err="1" smtClean="0"/>
              <a:t>chiller</a:t>
            </a:r>
            <a:r>
              <a:rPr lang="it-IT" dirty="0" smtClean="0"/>
              <a:t> per la sala INFN installato in febbraio 2010</a:t>
            </a:r>
          </a:p>
          <a:p>
            <a:pPr>
              <a:buFont typeface="Arial"/>
              <a:buChar char="•"/>
            </a:pPr>
            <a:r>
              <a:rPr lang="it-IT" dirty="0" smtClean="0"/>
              <a:t> Potenza 160 kW, dimensionato per 10 </a:t>
            </a:r>
            <a:r>
              <a:rPr lang="it-IT" dirty="0" err="1" smtClean="0"/>
              <a:t>rack</a:t>
            </a:r>
            <a:r>
              <a:rPr lang="it-IT" dirty="0" smtClean="0"/>
              <a:t> (utilizzabile quindi anche per il centro di calcolo e altri progetti della sezione)</a:t>
            </a:r>
          </a:p>
          <a:p>
            <a:pPr>
              <a:buFont typeface="Arial"/>
              <a:buChar char="•"/>
            </a:pPr>
            <a:r>
              <a:rPr lang="it-IT" dirty="0" smtClean="0"/>
              <a:t> Ridondanza: macchina frigorifera composta di </a:t>
            </a:r>
            <a:r>
              <a:rPr lang="it-IT" dirty="0" err="1" smtClean="0"/>
              <a:t>2</a:t>
            </a:r>
            <a:r>
              <a:rPr lang="it-IT" dirty="0" smtClean="0"/>
              <a:t> banchi con </a:t>
            </a:r>
            <a:r>
              <a:rPr lang="it-IT" dirty="0" err="1" smtClean="0"/>
              <a:t>2</a:t>
            </a:r>
            <a:r>
              <a:rPr lang="it-IT" dirty="0" smtClean="0"/>
              <a:t> compressori ognuno. </a:t>
            </a:r>
            <a:r>
              <a:rPr lang="it-IT" dirty="0" err="1" smtClean="0"/>
              <a:t>2</a:t>
            </a:r>
            <a:r>
              <a:rPr lang="it-IT" dirty="0" smtClean="0"/>
              <a:t> pompe gemellate che lavorano in alternanza per il trasporto dell’acqua ai </a:t>
            </a:r>
            <a:r>
              <a:rPr lang="it-IT" dirty="0" err="1" smtClean="0"/>
              <a:t>rack</a:t>
            </a:r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Napoli – accounting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853422"/>
            <a:ext cx="3249078" cy="2599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08" y="853422"/>
            <a:ext cx="3236383" cy="2589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642" y="4030134"/>
            <a:ext cx="2444749" cy="1955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3712643"/>
            <a:ext cx="4201583" cy="28244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2438400"/>
            <a:ext cx="7620000" cy="419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>
            <a:prstTxWarp prst="textNoShape">
              <a:avLst/>
            </a:prstTxWarp>
          </a:bodyPr>
          <a:lstStyle/>
          <a:p>
            <a:pPr marL="1047750" indent="-285750" algn="l">
              <a:defRPr/>
            </a:pPr>
            <a:r>
              <a:rPr lang="it-IT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	                             INFN Roma Tier2 Center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57400" y="914400"/>
            <a:ext cx="1190625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GARR RM-1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7733348" y="2908300"/>
            <a:ext cx="13716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marL="1047750" indent="-285750">
              <a:defRPr/>
            </a:pPr>
            <a:endParaRPr lang="it-IT" sz="1600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654" name="Picture 7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856538" y="4035425"/>
            <a:ext cx="12112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Up-Down Arrow 44"/>
          <p:cNvSpPr/>
          <p:nvPr/>
        </p:nvSpPr>
        <p:spPr bwMode="auto">
          <a:xfrm>
            <a:off x="8389938" y="3581400"/>
            <a:ext cx="122237" cy="4572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1047750" indent="-285750">
              <a:defRPr/>
            </a:pPr>
            <a:endParaRPr lang="it-IT">
              <a:solidFill>
                <a:srgbClr val="3399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/>
          <a:srcRect t="39999" b="38667"/>
          <a:stretch>
            <a:fillRect/>
          </a:stretch>
        </p:blipFill>
        <p:spPr bwMode="auto">
          <a:xfrm>
            <a:off x="1752600" y="1752600"/>
            <a:ext cx="1752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6"/>
          <a:srcRect t="39999" b="38667"/>
          <a:stretch>
            <a:fillRect/>
          </a:stretch>
        </p:blipFill>
        <p:spPr bwMode="auto">
          <a:xfrm>
            <a:off x="7162800" y="1752600"/>
            <a:ext cx="1752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658" name="Straight Arrow Connector 84"/>
          <p:cNvCxnSpPr>
            <a:cxnSpLocks noChangeShapeType="1"/>
          </p:cNvCxnSpPr>
          <p:nvPr/>
        </p:nvCxnSpPr>
        <p:spPr bwMode="auto">
          <a:xfrm>
            <a:off x="3505200" y="1939925"/>
            <a:ext cx="3657600" cy="1588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</p:cxnSp>
      <p:sp>
        <p:nvSpPr>
          <p:cNvPr id="49" name="TextBox 48"/>
          <p:cNvSpPr txBox="1"/>
          <p:nvPr/>
        </p:nvSpPr>
        <p:spPr>
          <a:xfrm>
            <a:off x="7485063" y="914400"/>
            <a:ext cx="1227137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GARR RM-2</a:t>
            </a:r>
          </a:p>
        </p:txBody>
      </p:sp>
      <p:sp>
        <p:nvSpPr>
          <p:cNvPr id="50" name="Up-Down Arrow 49"/>
          <p:cNvSpPr/>
          <p:nvPr/>
        </p:nvSpPr>
        <p:spPr bwMode="auto">
          <a:xfrm>
            <a:off x="2514600" y="1295400"/>
            <a:ext cx="228600" cy="4572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1047750" indent="-285750">
              <a:defRPr/>
            </a:pPr>
            <a:endParaRPr lang="it-IT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Up-Down Arrow 50"/>
          <p:cNvSpPr/>
          <p:nvPr/>
        </p:nvSpPr>
        <p:spPr bwMode="auto">
          <a:xfrm>
            <a:off x="7924800" y="1295400"/>
            <a:ext cx="228600" cy="4572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1047750" indent="-285750">
              <a:defRPr/>
            </a:pPr>
            <a:endParaRPr lang="it-IT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7662" name="Straight Arrow Connector 80"/>
          <p:cNvCxnSpPr>
            <a:cxnSpLocks noChangeShapeType="1"/>
            <a:stCxn id="43" idx="0"/>
          </p:cNvCxnSpPr>
          <p:nvPr/>
        </p:nvCxnSpPr>
        <p:spPr bwMode="auto">
          <a:xfrm rot="16200000" flipV="1">
            <a:off x="7826217" y="2315369"/>
            <a:ext cx="768350" cy="41751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7663" name="Straight Arrow Connector 79"/>
          <p:cNvCxnSpPr>
            <a:cxnSpLocks noChangeShapeType="1"/>
          </p:cNvCxnSpPr>
          <p:nvPr/>
        </p:nvCxnSpPr>
        <p:spPr bwMode="auto">
          <a:xfrm rot="16200000" flipV="1">
            <a:off x="2066925" y="2689225"/>
            <a:ext cx="1149350" cy="254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</p:cxnSp>
      <p:sp>
        <p:nvSpPr>
          <p:cNvPr id="55" name="TextBox 107"/>
          <p:cNvSpPr txBox="1">
            <a:spLocks noChangeArrowheads="1"/>
          </p:cNvSpPr>
          <p:nvPr/>
        </p:nvSpPr>
        <p:spPr bwMode="auto">
          <a:xfrm>
            <a:off x="2743200" y="137160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Gbps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6" name="TextBox 108"/>
          <p:cNvSpPr txBox="1">
            <a:spLocks noChangeArrowheads="1"/>
          </p:cNvSpPr>
          <p:nvPr/>
        </p:nvSpPr>
        <p:spPr bwMode="auto">
          <a:xfrm>
            <a:off x="8121650" y="137160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Gbps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7666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7100" y="3276600"/>
            <a:ext cx="9144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4"/>
          <p:cNvPicPr>
            <a:picLocks noChangeAspect="1" noChangeArrowheads="1"/>
          </p:cNvPicPr>
          <p:nvPr/>
        </p:nvPicPr>
        <p:blipFill>
          <a:blip r:embed="rId8"/>
          <a:srcRect l="8989" t="5992" r="23595" b="17442"/>
          <a:stretch>
            <a:fillRect/>
          </a:stretch>
        </p:blipFill>
        <p:spPr bwMode="auto">
          <a:xfrm>
            <a:off x="1828800" y="4940300"/>
            <a:ext cx="6905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4"/>
          <p:cNvPicPr>
            <a:picLocks noChangeAspect="1" noChangeArrowheads="1"/>
          </p:cNvPicPr>
          <p:nvPr/>
        </p:nvPicPr>
        <p:blipFill>
          <a:blip r:embed="rId8"/>
          <a:srcRect l="8989" t="5992" r="23595" b="17442"/>
          <a:stretch>
            <a:fillRect/>
          </a:stretch>
        </p:blipFill>
        <p:spPr bwMode="auto">
          <a:xfrm>
            <a:off x="2667000" y="4940300"/>
            <a:ext cx="6905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9" name="Picture 4"/>
          <p:cNvPicPr>
            <a:picLocks noChangeAspect="1" noChangeArrowheads="1"/>
          </p:cNvPicPr>
          <p:nvPr/>
        </p:nvPicPr>
        <p:blipFill>
          <a:blip r:embed="rId8"/>
          <a:srcRect l="8989" t="5992" r="23595" b="17442"/>
          <a:stretch>
            <a:fillRect/>
          </a:stretch>
        </p:blipFill>
        <p:spPr bwMode="auto">
          <a:xfrm>
            <a:off x="3500438" y="4940300"/>
            <a:ext cx="6905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3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4630738"/>
            <a:ext cx="609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1" name="Picture 3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78113" y="4627563"/>
            <a:ext cx="609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2" name="Picture 4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4627563"/>
            <a:ext cx="609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Straight Arrow Connector 45"/>
          <p:cNvCxnSpPr>
            <a:stCxn id="45074" idx="2"/>
            <a:endCxn id="45079" idx="0"/>
          </p:cNvCxnSpPr>
          <p:nvPr/>
        </p:nvCxnSpPr>
        <p:spPr bwMode="auto">
          <a:xfrm rot="16200000" flipH="1">
            <a:off x="2332832" y="3977481"/>
            <a:ext cx="971550" cy="32861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5078" idx="3"/>
            <a:endCxn id="45079" idx="1"/>
          </p:cNvCxnSpPr>
          <p:nvPr/>
        </p:nvCxnSpPr>
        <p:spPr bwMode="auto">
          <a:xfrm flipV="1">
            <a:off x="2362200" y="4754563"/>
            <a:ext cx="315913" cy="3175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5079" idx="3"/>
            <a:endCxn id="45080" idx="1"/>
          </p:cNvCxnSpPr>
          <p:nvPr/>
        </p:nvCxnSpPr>
        <p:spPr bwMode="auto">
          <a:xfrm>
            <a:off x="3287713" y="4754563"/>
            <a:ext cx="293687" cy="1587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676" name="TextBox 59"/>
          <p:cNvSpPr txBox="1">
            <a:spLocks noChangeArrowheads="1"/>
          </p:cNvSpPr>
          <p:nvPr/>
        </p:nvSpPr>
        <p:spPr bwMode="auto">
          <a:xfrm>
            <a:off x="2895600" y="4741863"/>
            <a:ext cx="10604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 Gbps CX4</a:t>
            </a:r>
          </a:p>
        </p:txBody>
      </p:sp>
      <p:sp>
        <p:nvSpPr>
          <p:cNvPr id="27677" name="TextBox 60"/>
          <p:cNvSpPr txBox="1">
            <a:spLocks noChangeArrowheads="1"/>
          </p:cNvSpPr>
          <p:nvPr/>
        </p:nvSpPr>
        <p:spPr bwMode="auto">
          <a:xfrm>
            <a:off x="2139950" y="4743450"/>
            <a:ext cx="8318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 Gbps CX4</a:t>
            </a:r>
          </a:p>
        </p:txBody>
      </p:sp>
      <p:sp>
        <p:nvSpPr>
          <p:cNvPr id="27678" name="TextBox 61"/>
          <p:cNvSpPr txBox="1">
            <a:spLocks noChangeArrowheads="1"/>
          </p:cNvSpPr>
          <p:nvPr/>
        </p:nvSpPr>
        <p:spPr bwMode="auto">
          <a:xfrm rot="3932265">
            <a:off x="2638425" y="3844925"/>
            <a:ext cx="714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000">
                <a:latin typeface="Arial" charset="0"/>
                <a:ea typeface="Arial" charset="0"/>
                <a:cs typeface="Arial" charset="0"/>
              </a:rPr>
              <a:t>10 Gbps Fibra</a:t>
            </a:r>
          </a:p>
        </p:txBody>
      </p:sp>
      <p:sp>
        <p:nvSpPr>
          <p:cNvPr id="63" name="TextBox 107"/>
          <p:cNvSpPr txBox="1">
            <a:spLocks noChangeArrowheads="1"/>
          </p:cNvSpPr>
          <p:nvPr/>
        </p:nvSpPr>
        <p:spPr bwMode="auto">
          <a:xfrm>
            <a:off x="1841500" y="213360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Gbps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7680" name="TextBox 65"/>
          <p:cNvSpPr txBox="1">
            <a:spLocks noChangeArrowheads="1"/>
          </p:cNvSpPr>
          <p:nvPr/>
        </p:nvSpPr>
        <p:spPr bwMode="auto">
          <a:xfrm>
            <a:off x="2141538" y="3200400"/>
            <a:ext cx="982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000" i="0">
                <a:latin typeface="Calibri" charset="0"/>
              </a:rPr>
              <a:t>3COM 4500G</a:t>
            </a:r>
          </a:p>
        </p:txBody>
      </p:sp>
      <p:sp>
        <p:nvSpPr>
          <p:cNvPr id="27681" name="TextBox 66"/>
          <p:cNvSpPr txBox="1">
            <a:spLocks noChangeArrowheads="1"/>
          </p:cNvSpPr>
          <p:nvPr/>
        </p:nvSpPr>
        <p:spPr bwMode="auto">
          <a:xfrm>
            <a:off x="1573213" y="4514850"/>
            <a:ext cx="101758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 i="0">
                <a:latin typeface="Calibri" charset="0"/>
              </a:rPr>
              <a:t>3COM 4500G</a:t>
            </a:r>
          </a:p>
        </p:txBody>
      </p:sp>
      <p:sp>
        <p:nvSpPr>
          <p:cNvPr id="27682" name="TextBox 67"/>
          <p:cNvSpPr txBox="1">
            <a:spLocks noChangeArrowheads="1"/>
          </p:cNvSpPr>
          <p:nvPr/>
        </p:nvSpPr>
        <p:spPr bwMode="auto">
          <a:xfrm>
            <a:off x="2493963" y="4514850"/>
            <a:ext cx="1011237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 i="0">
                <a:latin typeface="Calibri" charset="0"/>
              </a:rPr>
              <a:t>3COM 4500G</a:t>
            </a:r>
          </a:p>
        </p:txBody>
      </p:sp>
      <p:sp>
        <p:nvSpPr>
          <p:cNvPr id="27683" name="TextBox 68"/>
          <p:cNvSpPr txBox="1">
            <a:spLocks noChangeArrowheads="1"/>
          </p:cNvSpPr>
          <p:nvPr/>
        </p:nvSpPr>
        <p:spPr bwMode="auto">
          <a:xfrm>
            <a:off x="3352800" y="45212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 i="0">
                <a:latin typeface="Calibri" charset="0"/>
              </a:rPr>
              <a:t>3COM 4500G</a:t>
            </a:r>
          </a:p>
        </p:txBody>
      </p:sp>
      <p:sp>
        <p:nvSpPr>
          <p:cNvPr id="27684" name="TextBox 69"/>
          <p:cNvSpPr txBox="1">
            <a:spLocks noChangeArrowheads="1"/>
          </p:cNvSpPr>
          <p:nvPr/>
        </p:nvSpPr>
        <p:spPr bwMode="auto">
          <a:xfrm>
            <a:off x="1698625" y="1524000"/>
            <a:ext cx="69762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900" i="0" dirty="0">
                <a:solidFill>
                  <a:srgbClr val="FF0000"/>
                </a:solidFill>
                <a:latin typeface="Calibri" charset="0"/>
              </a:rPr>
              <a:t>Cisco 3750</a:t>
            </a:r>
          </a:p>
        </p:txBody>
      </p:sp>
      <p:sp>
        <p:nvSpPr>
          <p:cNvPr id="27685" name="TextBox 70"/>
          <p:cNvSpPr txBox="1">
            <a:spLocks noChangeArrowheads="1"/>
          </p:cNvSpPr>
          <p:nvPr/>
        </p:nvSpPr>
        <p:spPr bwMode="auto">
          <a:xfrm>
            <a:off x="7234238" y="1524000"/>
            <a:ext cx="69762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900" i="0" dirty="0">
                <a:solidFill>
                  <a:srgbClr val="FF0000"/>
                </a:solidFill>
                <a:latin typeface="Calibri" charset="0"/>
              </a:rPr>
              <a:t>Cisco 3750</a:t>
            </a:r>
          </a:p>
        </p:txBody>
      </p:sp>
      <p:pic>
        <p:nvPicPr>
          <p:cNvPr id="27686" name="Picture 11" descr="210720080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438400"/>
            <a:ext cx="1752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Content Placeholder 29"/>
          <p:cNvSpPr txBox="1">
            <a:spLocks/>
          </p:cNvSpPr>
          <p:nvPr/>
        </p:nvSpPr>
        <p:spPr>
          <a:xfrm>
            <a:off x="3733800" y="762000"/>
            <a:ext cx="3200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/>
            </a:pPr>
            <a:r>
              <a:rPr lang="it-IT" sz="1600" i="0">
                <a:solidFill>
                  <a:srgbClr val="FF0000"/>
                </a:solidFill>
              </a:rPr>
              <a:t>Range di indirizzamento</a:t>
            </a:r>
          </a:p>
          <a:p>
            <a:pPr marL="742950" lvl="1" indent="-285750"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–"/>
              <a:defRPr/>
            </a:pPr>
            <a:r>
              <a:rPr lang="en-US" sz="1400" i="0">
                <a:solidFill>
                  <a:srgbClr val="000090"/>
                </a:solidFill>
              </a:rPr>
              <a:t>Tutti indirizzi in rete pubblica</a:t>
            </a:r>
            <a:endParaRPr lang="it-IT" sz="1400" i="0">
              <a:solidFill>
                <a:srgbClr val="800000"/>
              </a:solidFill>
            </a:endParaRPr>
          </a:p>
          <a:p>
            <a:pPr marL="1143000" lvl="2" indent="-228600" algn="l" ea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None/>
              <a:defRPr/>
            </a:pPr>
            <a:endParaRPr lang="it-IT" sz="1200" b="0" i="0">
              <a:solidFill>
                <a:srgbClr val="FFFFFF"/>
              </a:solidFill>
            </a:endParaRPr>
          </a:p>
        </p:txBody>
      </p:sp>
      <p:pic>
        <p:nvPicPr>
          <p:cNvPr id="27688" name="Picture 4"/>
          <p:cNvPicPr>
            <a:picLocks noChangeAspect="1" noChangeArrowheads="1"/>
          </p:cNvPicPr>
          <p:nvPr/>
        </p:nvPicPr>
        <p:blipFill>
          <a:blip r:embed="rId8"/>
          <a:srcRect l="8989" t="5992" r="23595" b="17442"/>
          <a:stretch>
            <a:fillRect/>
          </a:stretch>
        </p:blipFill>
        <p:spPr bwMode="auto">
          <a:xfrm>
            <a:off x="5181600" y="4940300"/>
            <a:ext cx="6905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89" name="Picture 4"/>
          <p:cNvPicPr>
            <a:picLocks noChangeAspect="1" noChangeArrowheads="1"/>
          </p:cNvPicPr>
          <p:nvPr/>
        </p:nvPicPr>
        <p:blipFill>
          <a:blip r:embed="rId8"/>
          <a:srcRect l="8989" t="5992" r="23595" b="17442"/>
          <a:stretch>
            <a:fillRect/>
          </a:stretch>
        </p:blipFill>
        <p:spPr bwMode="auto">
          <a:xfrm>
            <a:off x="6019800" y="4940300"/>
            <a:ext cx="6905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0" name="Picture 4"/>
          <p:cNvPicPr>
            <a:picLocks noChangeAspect="1" noChangeArrowheads="1"/>
          </p:cNvPicPr>
          <p:nvPr/>
        </p:nvPicPr>
        <p:blipFill>
          <a:blip r:embed="rId8"/>
          <a:srcRect l="8989" t="5992" r="23595" b="17442"/>
          <a:stretch>
            <a:fillRect/>
          </a:stretch>
        </p:blipFill>
        <p:spPr bwMode="auto">
          <a:xfrm>
            <a:off x="6853238" y="4940300"/>
            <a:ext cx="69056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107"/>
          <p:cNvSpPr txBox="1">
            <a:spLocks noChangeArrowheads="1"/>
          </p:cNvSpPr>
          <p:nvPr/>
        </p:nvSpPr>
        <p:spPr bwMode="auto">
          <a:xfrm>
            <a:off x="5029200" y="198120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sz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Gbps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7692" name="Picture 2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84800" y="3276600"/>
            <a:ext cx="9144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3" name="Picture 3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4630738"/>
            <a:ext cx="609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4" name="Picture 3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30913" y="4627563"/>
            <a:ext cx="609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5" name="Picture 4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627563"/>
            <a:ext cx="609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Arrow Connector 78"/>
          <p:cNvCxnSpPr>
            <a:stCxn id="75" idx="2"/>
            <a:endCxn id="77" idx="0"/>
          </p:cNvCxnSpPr>
          <p:nvPr/>
        </p:nvCxnSpPr>
        <p:spPr bwMode="auto">
          <a:xfrm rot="16200000" flipH="1">
            <a:off x="5603082" y="3894931"/>
            <a:ext cx="971550" cy="493713"/>
          </a:xfrm>
          <a:prstGeom prst="straightConnector1">
            <a:avLst/>
          </a:prstGeom>
          <a:ln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697" name="TextBox 61"/>
          <p:cNvSpPr txBox="1">
            <a:spLocks noChangeArrowheads="1"/>
          </p:cNvSpPr>
          <p:nvPr/>
        </p:nvSpPr>
        <p:spPr bwMode="auto">
          <a:xfrm rot="3932265">
            <a:off x="5859463" y="4052888"/>
            <a:ext cx="7127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00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1 Gbps</a:t>
            </a:r>
          </a:p>
        </p:txBody>
      </p:sp>
      <p:sp>
        <p:nvSpPr>
          <p:cNvPr id="27698" name="TextBox 82"/>
          <p:cNvSpPr txBox="1">
            <a:spLocks noChangeArrowheads="1"/>
          </p:cNvSpPr>
          <p:nvPr/>
        </p:nvSpPr>
        <p:spPr bwMode="auto">
          <a:xfrm>
            <a:off x="5334000" y="3200400"/>
            <a:ext cx="982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000" i="0">
                <a:latin typeface="Calibri" charset="0"/>
              </a:rPr>
              <a:t>3COM 4500G</a:t>
            </a:r>
          </a:p>
        </p:txBody>
      </p:sp>
      <p:cxnSp>
        <p:nvCxnSpPr>
          <p:cNvPr id="87" name="Straight Arrow Connector 86"/>
          <p:cNvCxnSpPr>
            <a:stCxn id="75" idx="2"/>
            <a:endCxn id="76" idx="0"/>
          </p:cNvCxnSpPr>
          <p:nvPr/>
        </p:nvCxnSpPr>
        <p:spPr bwMode="auto">
          <a:xfrm rot="5400000">
            <a:off x="5138737" y="3927476"/>
            <a:ext cx="974725" cy="431800"/>
          </a:xfrm>
          <a:prstGeom prst="straightConnector1">
            <a:avLst/>
          </a:prstGeom>
          <a:ln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5" idx="2"/>
            <a:endCxn id="78" idx="0"/>
          </p:cNvCxnSpPr>
          <p:nvPr/>
        </p:nvCxnSpPr>
        <p:spPr bwMode="auto">
          <a:xfrm rot="16200000" flipH="1">
            <a:off x="6054725" y="3443288"/>
            <a:ext cx="971550" cy="1397000"/>
          </a:xfrm>
          <a:prstGeom prst="straightConnector1">
            <a:avLst/>
          </a:prstGeom>
          <a:ln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701" name="Straight Arrow Connector 79"/>
          <p:cNvCxnSpPr>
            <a:cxnSpLocks noChangeShapeType="1"/>
            <a:stCxn id="27698" idx="0"/>
          </p:cNvCxnSpPr>
          <p:nvPr/>
        </p:nvCxnSpPr>
        <p:spPr bwMode="auto">
          <a:xfrm rot="16200000" flipV="1">
            <a:off x="3690938" y="1065212"/>
            <a:ext cx="1073150" cy="3197225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 type="arrow" w="med" len="med"/>
            <a:tailEnd type="arrow" w="med" len="med"/>
          </a:ln>
        </p:spPr>
      </p:cxnSp>
      <p:sp>
        <p:nvSpPr>
          <p:cNvPr id="102" name="Rounded Rectangle 101"/>
          <p:cNvSpPr/>
          <p:nvPr/>
        </p:nvSpPr>
        <p:spPr bwMode="auto">
          <a:xfrm>
            <a:off x="1828800" y="6249925"/>
            <a:ext cx="2362200" cy="3032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ATLAS</a:t>
            </a: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5181600" y="6248400"/>
            <a:ext cx="2362200" cy="303275"/>
          </a:xfrm>
          <a:prstGeom prst="round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10253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CMS</a:t>
            </a:r>
          </a:p>
        </p:txBody>
      </p:sp>
      <p:pic>
        <p:nvPicPr>
          <p:cNvPr id="27708" name="Picture 4"/>
          <p:cNvPicPr>
            <a:picLocks noChangeAspect="1" noChangeArrowheads="1"/>
          </p:cNvPicPr>
          <p:nvPr/>
        </p:nvPicPr>
        <p:blipFill>
          <a:blip r:embed="rId8"/>
          <a:srcRect l="8989" t="5992" r="23595" b="17442"/>
          <a:stretch>
            <a:fillRect/>
          </a:stretch>
        </p:blipFill>
        <p:spPr bwMode="auto">
          <a:xfrm>
            <a:off x="4343400" y="4941888"/>
            <a:ext cx="6905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9" name="Picture 3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4633913"/>
            <a:ext cx="609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8" name="Straight Arrow Connector 107"/>
          <p:cNvCxnSpPr>
            <a:stCxn id="75" idx="2"/>
            <a:endCxn id="107" idx="0"/>
          </p:cNvCxnSpPr>
          <p:nvPr/>
        </p:nvCxnSpPr>
        <p:spPr bwMode="auto">
          <a:xfrm rot="5400000">
            <a:off x="4718050" y="3509963"/>
            <a:ext cx="977900" cy="1270000"/>
          </a:xfrm>
          <a:prstGeom prst="straightConnector1">
            <a:avLst/>
          </a:prstGeom>
          <a:ln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 bwMode="auto">
          <a:xfrm>
            <a:off x="4343400" y="6250215"/>
            <a:ext cx="685800" cy="2936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000">
                <a:solidFill>
                  <a:srgbClr val="0D0D0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VIRGO</a:t>
            </a:r>
          </a:p>
        </p:txBody>
      </p:sp>
      <p:cxnSp>
        <p:nvCxnSpPr>
          <p:cNvPr id="111" name="Straight Arrow Connector 110"/>
          <p:cNvCxnSpPr>
            <a:endCxn id="107" idx="0"/>
          </p:cNvCxnSpPr>
          <p:nvPr/>
        </p:nvCxnSpPr>
        <p:spPr bwMode="auto">
          <a:xfrm>
            <a:off x="2667000" y="3657600"/>
            <a:ext cx="1905000" cy="976313"/>
          </a:xfrm>
          <a:prstGeom prst="straightConnector1">
            <a:avLst/>
          </a:prstGeom>
          <a:ln>
            <a:solidFill>
              <a:srgbClr val="008000"/>
            </a:solidFill>
            <a:headEnd type="arrow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715" name="TextBox 113"/>
          <p:cNvSpPr txBox="1">
            <a:spLocks noChangeArrowheads="1"/>
          </p:cNvSpPr>
          <p:nvPr/>
        </p:nvSpPr>
        <p:spPr bwMode="auto">
          <a:xfrm>
            <a:off x="4064000" y="45212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900" i="0">
                <a:latin typeface="Calibri" charset="0"/>
              </a:rPr>
              <a:t>3COM 4500G</a:t>
            </a:r>
          </a:p>
        </p:txBody>
      </p:sp>
      <p:sp>
        <p:nvSpPr>
          <p:cNvPr id="27716" name="TextBox 63"/>
          <p:cNvSpPr txBox="1">
            <a:spLocks noChangeArrowheads="1"/>
          </p:cNvSpPr>
          <p:nvPr/>
        </p:nvSpPr>
        <p:spPr bwMode="auto">
          <a:xfrm>
            <a:off x="4876800" y="451485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D-link DGS1248T</a:t>
            </a:r>
            <a:endParaRPr lang="it-IT" sz="900" i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717" name="TextBox 71"/>
          <p:cNvSpPr txBox="1">
            <a:spLocks noChangeArrowheads="1"/>
          </p:cNvSpPr>
          <p:nvPr/>
        </p:nvSpPr>
        <p:spPr bwMode="auto">
          <a:xfrm>
            <a:off x="5854700" y="45212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D-link DGS1248T</a:t>
            </a:r>
            <a:endParaRPr lang="it-IT" sz="900" i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718" name="TextBox 72"/>
          <p:cNvSpPr txBox="1">
            <a:spLocks noChangeArrowheads="1"/>
          </p:cNvSpPr>
          <p:nvPr/>
        </p:nvSpPr>
        <p:spPr bwMode="auto">
          <a:xfrm>
            <a:off x="6705600" y="45212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D-link DGS1248T</a:t>
            </a:r>
            <a:endParaRPr lang="it-IT" sz="900" i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971550" y="2444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33348" y="2890262"/>
            <a:ext cx="13846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chemeClr val="tx2"/>
                </a:solidFill>
                <a:latin typeface="Comic Sans MS"/>
                <a:cs typeface="Comic Sans MS"/>
              </a:rPr>
              <a:t>INFN Roma</a:t>
            </a:r>
          </a:p>
          <a:p>
            <a:pPr algn="ctr"/>
            <a:r>
              <a:rPr lang="it-IT" sz="1600" i="1" dirty="0" smtClean="0">
                <a:solidFill>
                  <a:schemeClr val="tx2"/>
                </a:solidFill>
                <a:latin typeface="Comic Sans MS"/>
                <a:cs typeface="Comic Sans MS"/>
              </a:rPr>
              <a:t>Network</a:t>
            </a:r>
            <a:endParaRPr lang="it-IT" sz="1600" i="1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Tier2 Roma – accounting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3725333"/>
            <a:ext cx="4472517" cy="2811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933" y="4152052"/>
            <a:ext cx="2440517" cy="1952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48" y="853422"/>
            <a:ext cx="3259666" cy="26077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416" y="853422"/>
            <a:ext cx="3236384" cy="25891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2825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Data Distribution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41300" y="1119126"/>
            <a:ext cx="8890000" cy="4341874"/>
            <a:chOff x="152400" y="509160"/>
            <a:chExt cx="8932149" cy="4218415"/>
          </a:xfrm>
        </p:grpSpPr>
        <p:pic>
          <p:nvPicPr>
            <p:cNvPr id="7" name="Picture 24" descr="plot.jpg"/>
            <p:cNvPicPr preferRelativeResize="0"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838200"/>
              <a:ext cx="8229600" cy="38893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29340" y="509160"/>
              <a:ext cx="8597552" cy="2456358"/>
              <a:chOff x="305532" y="813983"/>
              <a:chExt cx="8598411" cy="2456141"/>
            </a:xfrm>
          </p:grpSpPr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305532" y="914414"/>
                <a:ext cx="991367" cy="538198"/>
              </a:xfrm>
              <a:prstGeom prst="rect">
                <a:avLst/>
              </a:prstGeom>
              <a:solidFill>
                <a:srgbClr val="CC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+mn-lt"/>
                  </a:rPr>
                  <a:t>MB/</a:t>
                </a:r>
                <a:r>
                  <a:rPr lang="en-US" sz="1500" dirty="0" err="1">
                    <a:solidFill>
                      <a:srgbClr val="000000"/>
                    </a:solidFill>
                    <a:latin typeface="+mn-lt"/>
                  </a:rPr>
                  <a:t>s</a:t>
                </a:r>
                <a:endParaRPr lang="en-US" sz="1500" dirty="0">
                  <a:solidFill>
                    <a:srgbClr val="000000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en-US" sz="1500" dirty="0">
                    <a:solidFill>
                      <a:srgbClr val="000000"/>
                    </a:solidFill>
                    <a:latin typeface="+mn-lt"/>
                  </a:rPr>
                  <a:t>per day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345215" y="813983"/>
                <a:ext cx="7558728" cy="343848"/>
              </a:xfrm>
              <a:prstGeom prst="rect">
                <a:avLst/>
              </a:prstGeom>
              <a:solidFill>
                <a:srgbClr val="CC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kumimoji="1" lang="en-US" sz="1700" dirty="0">
                    <a:latin typeface="+mn-lt"/>
                    <a:ea typeface="Arial" pitchFamily="-109" charset="0"/>
                    <a:cs typeface="Arial" pitchFamily="-109" charset="0"/>
                  </a:rPr>
                  <a:t>Total data throughput through the Grid (Tier0, </a:t>
                </a:r>
                <a:r>
                  <a:rPr kumimoji="1" lang="en-US" sz="1700" dirty="0">
                    <a:latin typeface="+mn-lt"/>
                    <a:ea typeface="Arial" pitchFamily="-109" charset="0"/>
                    <a:cs typeface="Arial" pitchFamily="-109" charset="0"/>
                    <a:sym typeface="Wingdings" pitchFamily="-109" charset="2"/>
                  </a:rPr>
                  <a:t>Tier-1s, Tier-2s)</a:t>
                </a:r>
              </a:p>
            </p:txBody>
          </p:sp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1286163" y="1590220"/>
                <a:ext cx="1003893" cy="508298"/>
              </a:xfrm>
              <a:prstGeom prst="rect">
                <a:avLst/>
              </a:prstGeom>
              <a:solidFill>
                <a:srgbClr val="F2F2F2">
                  <a:alpha val="63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Beam splashes</a:t>
                </a: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2286476" y="2215811"/>
                <a:ext cx="1120209" cy="508298"/>
              </a:xfrm>
              <a:prstGeom prst="rect">
                <a:avLst/>
              </a:prstGeom>
              <a:solidFill>
                <a:srgbClr val="F2F2F2">
                  <a:alpha val="63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First collisions</a:t>
                </a:r>
              </a:p>
            </p:txBody>
          </p:sp>
          <p:sp>
            <p:nvSpPr>
              <p:cNvPr id="14" name="TextBox 15"/>
              <p:cNvSpPr txBox="1">
                <a:spLocks noChangeArrowheads="1"/>
              </p:cNvSpPr>
              <p:nvPr/>
            </p:nvSpPr>
            <p:spPr bwMode="auto">
              <a:xfrm>
                <a:off x="3836160" y="1447944"/>
                <a:ext cx="590526" cy="284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300" dirty="0">
                    <a:latin typeface="+mn-lt"/>
                  </a:rPr>
                  <a:t>Nov.</a:t>
                </a:r>
              </a:p>
            </p:txBody>
          </p:sp>
          <p:cxnSp>
            <p:nvCxnSpPr>
              <p:cNvPr id="15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4059208" y="1806975"/>
                <a:ext cx="72000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" name="Straight Arrow Connector 21"/>
              <p:cNvCxnSpPr>
                <a:cxnSpLocks noChangeShapeType="1"/>
              </p:cNvCxnSpPr>
              <p:nvPr/>
            </p:nvCxnSpPr>
            <p:spPr bwMode="auto">
              <a:xfrm rot="10800000">
                <a:off x="3810395" y="1828800"/>
                <a:ext cx="5334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7" name="Straight Arrow Connector 22"/>
              <p:cNvCxnSpPr>
                <a:cxnSpLocks noChangeShapeType="1"/>
              </p:cNvCxnSpPr>
              <p:nvPr/>
            </p:nvCxnSpPr>
            <p:spPr bwMode="auto">
              <a:xfrm>
                <a:off x="4572471" y="1828801"/>
                <a:ext cx="533400" cy="15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8" name="TextBox 23"/>
              <p:cNvSpPr txBox="1">
                <a:spLocks noChangeArrowheads="1"/>
              </p:cNvSpPr>
              <p:nvPr/>
            </p:nvSpPr>
            <p:spPr bwMode="auto">
              <a:xfrm>
                <a:off x="4507211" y="1447944"/>
                <a:ext cx="617366" cy="284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300" dirty="0">
                    <a:latin typeface="+mn-lt"/>
                  </a:rPr>
                  <a:t>Dec.</a:t>
                </a:r>
              </a:p>
            </p:txBody>
          </p:sp>
          <p:sp>
            <p:nvSpPr>
              <p:cNvPr id="19" name="TextBox 24"/>
              <p:cNvSpPr txBox="1">
                <a:spLocks noChangeArrowheads="1"/>
              </p:cNvSpPr>
              <p:nvPr/>
            </p:nvSpPr>
            <p:spPr bwMode="auto">
              <a:xfrm>
                <a:off x="572163" y="2971125"/>
                <a:ext cx="944841" cy="298999"/>
              </a:xfrm>
              <a:prstGeom prst="rect">
                <a:avLst/>
              </a:prstGeom>
              <a:solidFill>
                <a:srgbClr val="F2F2F2">
                  <a:alpha val="63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n-lt"/>
                  </a:rPr>
                  <a:t>Cosmics</a:t>
                </a:r>
              </a:p>
            </p:txBody>
          </p:sp>
        </p:grp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7772998" y="1212228"/>
              <a:ext cx="1311551" cy="508343"/>
            </a:xfrm>
            <a:prstGeom prst="rect">
              <a:avLst/>
            </a:prstGeom>
            <a:solidFill>
              <a:srgbClr val="F2F2F2">
                <a:alpha val="63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End of </a:t>
              </a:r>
              <a:br>
                <a:rPr lang="en-US" sz="1400" dirty="0">
                  <a:latin typeface="+mn-lt"/>
                </a:rPr>
              </a:br>
              <a:r>
                <a:rPr lang="en-US" sz="1400" dirty="0">
                  <a:latin typeface="+mn-lt"/>
                </a:rPr>
                <a:t>data taking</a:t>
              </a:r>
            </a:p>
          </p:txBody>
        </p:sp>
      </p:grp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>
            <a:off x="4407697" y="2933700"/>
            <a:ext cx="4024369" cy="1588"/>
          </a:xfrm>
          <a:prstGeom prst="line">
            <a:avLst/>
          </a:prstGeom>
          <a:noFill/>
          <a:ln w="25400">
            <a:solidFill>
              <a:schemeClr val="tx2"/>
            </a:solidFill>
            <a:prstDash val="dash"/>
            <a:round/>
            <a:headEnd/>
            <a:tailEnd/>
          </a:ln>
        </p:spPr>
      </p:cxnSp>
      <p:sp>
        <p:nvSpPr>
          <p:cNvPr id="26" name="TextBox 25"/>
          <p:cNvSpPr txBox="1"/>
          <p:nvPr/>
        </p:nvSpPr>
        <p:spPr>
          <a:xfrm>
            <a:off x="3945273" y="2562108"/>
            <a:ext cx="1108075" cy="2762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000099"/>
                </a:solidFill>
              </a:rPr>
              <a:t>&lt;590&gt; MB/</a:t>
            </a:r>
            <a:r>
              <a:rPr lang="en-US" sz="1200" b="1" dirty="0" err="1">
                <a:solidFill>
                  <a:srgbClr val="000099"/>
                </a:solidFill>
              </a:rPr>
              <a:t>s</a:t>
            </a:r>
            <a:endParaRPr lang="en-US" sz="1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092216"/>
            <a:ext cx="8229600" cy="5109620"/>
          </a:xfrm>
        </p:spPr>
        <p:txBody>
          <a:bodyPr/>
          <a:lstStyle/>
          <a:p>
            <a:pPr>
              <a:lnSpc>
                <a:spcPct val="80000"/>
              </a:lnSpc>
              <a:buFont typeface="Courier New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Alberto </a:t>
            </a:r>
            <a:r>
              <a:rPr lang="en-US" sz="1800" dirty="0" err="1" smtClean="0">
                <a:solidFill>
                  <a:schemeClr val="tx2"/>
                </a:solidFill>
              </a:rPr>
              <a:t>Annovi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è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il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nuovo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responsabile</a:t>
            </a:r>
            <a:r>
              <a:rPr lang="en-US" sz="1800" dirty="0" smtClean="0">
                <a:solidFill>
                  <a:schemeClr val="tx2"/>
                </a:solidFill>
              </a:rPr>
              <a:t> del proto-Tier2 </a:t>
            </a:r>
            <a:r>
              <a:rPr lang="en-US" sz="1800" dirty="0" err="1" smtClean="0">
                <a:solidFill>
                  <a:schemeClr val="tx2"/>
                </a:solidFill>
              </a:rPr>
              <a:t>di</a:t>
            </a:r>
            <a:r>
              <a:rPr lang="en-US" sz="1800" dirty="0" smtClean="0">
                <a:solidFill>
                  <a:schemeClr val="tx2"/>
                </a:solidFill>
              </a:rPr>
              <a:t> ATLAS a </a:t>
            </a:r>
            <a:r>
              <a:rPr lang="en-US" sz="1800" dirty="0" err="1" smtClean="0">
                <a:solidFill>
                  <a:schemeClr val="tx2"/>
                </a:solidFill>
              </a:rPr>
              <a:t>Frascati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Courier New"/>
              <a:buChar char="o"/>
            </a:pPr>
            <a:endParaRPr lang="it-IT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Courier New"/>
              <a:buChar char="o"/>
            </a:pPr>
            <a:r>
              <a:rPr lang="it-IT" sz="1800" dirty="0" smtClean="0">
                <a:solidFill>
                  <a:schemeClr val="tx2"/>
                </a:solidFill>
              </a:rPr>
              <a:t>Si sta procedendo con l’ampliamento della sala calcolo</a:t>
            </a:r>
          </a:p>
          <a:p>
            <a:pPr>
              <a:lnSpc>
                <a:spcPct val="80000"/>
              </a:lnSpc>
              <a:buFont typeface="Courier New"/>
              <a:buChar char="o"/>
            </a:pPr>
            <a:endParaRPr lang="it-IT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Courier New"/>
              <a:buChar char="o"/>
            </a:pPr>
            <a:r>
              <a:rPr lang="it-IT" sz="1800" dirty="0" smtClean="0">
                <a:solidFill>
                  <a:schemeClr val="tx2"/>
                </a:solidFill>
              </a:rPr>
              <a:t>È partito l’ordine per l’ampliamento fisico della sala macchine</a:t>
            </a:r>
          </a:p>
          <a:p>
            <a:pPr>
              <a:lnSpc>
                <a:spcPct val="80000"/>
              </a:lnSpc>
              <a:buFont typeface="Courier New"/>
              <a:buChar char="o"/>
            </a:pPr>
            <a:endParaRPr lang="it-IT" sz="1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Courier New"/>
              <a:buChar char="o"/>
            </a:pPr>
            <a:r>
              <a:rPr lang="it-IT" sz="1800" dirty="0" smtClean="0">
                <a:solidFill>
                  <a:schemeClr val="tx2"/>
                </a:solidFill>
              </a:rPr>
              <a:t>Partiti gli </a:t>
            </a:r>
            <a:r>
              <a:rPr lang="en-US" sz="1800" dirty="0" err="1" smtClean="0">
                <a:solidFill>
                  <a:schemeClr val="tx2"/>
                </a:solidFill>
              </a:rPr>
              <a:t>incarichi</a:t>
            </a:r>
            <a:r>
              <a:rPr lang="en-US" sz="1800" dirty="0" smtClean="0">
                <a:solidFill>
                  <a:schemeClr val="tx2"/>
                </a:solidFill>
              </a:rPr>
              <a:t> per la </a:t>
            </a:r>
            <a:r>
              <a:rPr lang="en-US" sz="1800" dirty="0" err="1" smtClean="0">
                <a:solidFill>
                  <a:schemeClr val="tx2"/>
                </a:solidFill>
              </a:rPr>
              <a:t>preparazione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dei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progetti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di</a:t>
            </a:r>
            <a:r>
              <a:rPr lang="en-US" sz="1800" dirty="0" smtClean="0">
                <a:solidFill>
                  <a:schemeClr val="tx2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None/>
            </a:pPr>
            <a:endParaRPr lang="it-IT" sz="1800" dirty="0" smtClean="0"/>
          </a:p>
          <a:p>
            <a:pPr lvl="1" eaLnBrk="1" hangingPunct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adeguamento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della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potenza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elettrica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erogabile</a:t>
            </a:r>
            <a:endParaRPr lang="en-US" sz="18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adeguamento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dell’impianto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di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condizionamento</a:t>
            </a:r>
            <a:endParaRPr lang="en-US" sz="18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potenza</a:t>
            </a:r>
            <a:r>
              <a:rPr lang="en-US" sz="1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220kW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Font typeface="Courier New"/>
              <a:buChar char="o"/>
            </a:pPr>
            <a:r>
              <a:rPr lang="en-US" sz="1800" dirty="0" err="1" smtClean="0">
                <a:solidFill>
                  <a:schemeClr val="tx2"/>
                </a:solidFill>
              </a:rPr>
              <a:t>Richieste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complessive</a:t>
            </a:r>
            <a:r>
              <a:rPr lang="en-US" sz="1800" dirty="0" smtClean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Energia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Elettrica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220 kW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Servita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tramite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UPS (~15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minuti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di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autonomia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Gruppo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Elettrogeno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a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monte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dell’UPS</a:t>
            </a:r>
            <a:endParaRPr lang="en-US" sz="1400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Condizionamento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termico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ridondato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) per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estrarre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circa 220 KW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Gruppo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Elettrogeno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a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monte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del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sistema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di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1400" dirty="0" err="1" smtClean="0">
                <a:ea typeface="ＭＳ Ｐゴシック" charset="-128"/>
                <a:cs typeface="ＭＳ Ｐゴシック" charset="-128"/>
              </a:rPr>
              <a:t>condizionamento</a:t>
            </a:r>
            <a:endParaRPr lang="en-US" sz="1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2" name="Rectangle 88"/>
          <p:cNvSpPr>
            <a:spLocks noGrp="1" noChangeArrowheads="1"/>
          </p:cNvSpPr>
          <p:nvPr>
            <p:ph type="title"/>
          </p:nvPr>
        </p:nvSpPr>
        <p:spPr>
          <a:xfrm>
            <a:off x="2703504" y="1015449"/>
            <a:ext cx="3613150" cy="487384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Edificio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Calcolo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attualmente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6387" name="Picture 98" descr="edificio calcol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905000"/>
            <a:ext cx="90709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2"/>
          <p:cNvSpPr>
            <a:spLocks noChangeShapeType="1"/>
          </p:cNvSpPr>
          <p:nvPr/>
        </p:nvSpPr>
        <p:spPr bwMode="auto">
          <a:xfrm>
            <a:off x="595313" y="3246438"/>
            <a:ext cx="58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V="1">
            <a:off x="419100" y="2011363"/>
            <a:ext cx="8288338" cy="39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1493838" y="3244850"/>
            <a:ext cx="284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444500" y="2054225"/>
            <a:ext cx="174625" cy="1201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Line 6"/>
          <p:cNvSpPr>
            <a:spLocks noChangeShapeType="1"/>
          </p:cNvSpPr>
          <p:nvPr/>
        </p:nvSpPr>
        <p:spPr bwMode="auto">
          <a:xfrm flipV="1">
            <a:off x="1789113" y="2060575"/>
            <a:ext cx="6350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 flipH="1" flipV="1">
            <a:off x="1797050" y="2760663"/>
            <a:ext cx="1588" cy="668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V="1">
            <a:off x="8455025" y="3001963"/>
            <a:ext cx="100013" cy="722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 flipV="1">
            <a:off x="7373938" y="3168650"/>
            <a:ext cx="1160462" cy="17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 flipV="1">
            <a:off x="800100" y="4640263"/>
            <a:ext cx="1001713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 flipV="1">
            <a:off x="8329613" y="4124325"/>
            <a:ext cx="63500" cy="468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8" name="Line 12"/>
          <p:cNvSpPr>
            <a:spLocks noChangeShapeType="1"/>
          </p:cNvSpPr>
          <p:nvPr/>
        </p:nvSpPr>
        <p:spPr bwMode="auto">
          <a:xfrm flipV="1">
            <a:off x="1784350" y="3694113"/>
            <a:ext cx="6350" cy="944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9" name="Line 13"/>
          <p:cNvSpPr>
            <a:spLocks noChangeShapeType="1"/>
          </p:cNvSpPr>
          <p:nvPr/>
        </p:nvSpPr>
        <p:spPr bwMode="auto">
          <a:xfrm>
            <a:off x="676275" y="3725863"/>
            <a:ext cx="127000" cy="931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0" name="Line 14"/>
          <p:cNvSpPr>
            <a:spLocks noChangeShapeType="1"/>
          </p:cNvSpPr>
          <p:nvPr/>
        </p:nvSpPr>
        <p:spPr bwMode="auto">
          <a:xfrm flipV="1">
            <a:off x="652463" y="3725863"/>
            <a:ext cx="5222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1" name="Line 15"/>
          <p:cNvSpPr>
            <a:spLocks noChangeShapeType="1"/>
          </p:cNvSpPr>
          <p:nvPr/>
        </p:nvSpPr>
        <p:spPr bwMode="auto">
          <a:xfrm flipH="1" flipV="1">
            <a:off x="7396163" y="3175000"/>
            <a:ext cx="1587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2" name="Line 16"/>
          <p:cNvSpPr>
            <a:spLocks noChangeShapeType="1"/>
          </p:cNvSpPr>
          <p:nvPr/>
        </p:nvSpPr>
        <p:spPr bwMode="auto">
          <a:xfrm flipH="1" flipV="1">
            <a:off x="7556500" y="3686175"/>
            <a:ext cx="1588" cy="89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3" name="Line 17"/>
          <p:cNvSpPr>
            <a:spLocks noChangeShapeType="1"/>
          </p:cNvSpPr>
          <p:nvPr/>
        </p:nvSpPr>
        <p:spPr bwMode="auto">
          <a:xfrm>
            <a:off x="7377113" y="3703638"/>
            <a:ext cx="173037" cy="7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 flipV="1">
            <a:off x="2178050" y="4641850"/>
            <a:ext cx="5715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5" name="Line 19"/>
          <p:cNvSpPr>
            <a:spLocks noChangeShapeType="1"/>
          </p:cNvSpPr>
          <p:nvPr/>
        </p:nvSpPr>
        <p:spPr bwMode="auto">
          <a:xfrm flipV="1">
            <a:off x="3641725" y="4627563"/>
            <a:ext cx="5715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 flipV="1">
            <a:off x="5097463" y="4613275"/>
            <a:ext cx="54768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7" name="Line 21"/>
          <p:cNvSpPr>
            <a:spLocks noChangeShapeType="1"/>
          </p:cNvSpPr>
          <p:nvPr/>
        </p:nvSpPr>
        <p:spPr bwMode="auto">
          <a:xfrm flipV="1">
            <a:off x="6546850" y="4598988"/>
            <a:ext cx="54768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>
            <a:off x="7931150" y="4570413"/>
            <a:ext cx="420688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3138488" y="458628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0" name="Rectangle 24"/>
          <p:cNvSpPr>
            <a:spLocks noChangeArrowheads="1"/>
          </p:cNvSpPr>
          <p:nvPr/>
        </p:nvSpPr>
        <p:spPr bwMode="auto">
          <a:xfrm>
            <a:off x="4603750" y="457358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1" name="Rectangle 25"/>
          <p:cNvSpPr>
            <a:spLocks noChangeArrowheads="1"/>
          </p:cNvSpPr>
          <p:nvPr/>
        </p:nvSpPr>
        <p:spPr bwMode="auto">
          <a:xfrm>
            <a:off x="6037263" y="456723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2" name="Rectangle 26"/>
          <p:cNvSpPr>
            <a:spLocks noChangeArrowheads="1"/>
          </p:cNvSpPr>
          <p:nvPr/>
        </p:nvSpPr>
        <p:spPr bwMode="auto">
          <a:xfrm>
            <a:off x="7493000" y="4543425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3" name="Rectangle 27"/>
          <p:cNvSpPr>
            <a:spLocks noChangeArrowheads="1"/>
          </p:cNvSpPr>
          <p:nvPr/>
        </p:nvSpPr>
        <p:spPr bwMode="auto">
          <a:xfrm>
            <a:off x="1690688" y="4584700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4" name="Rectangle 28"/>
          <p:cNvSpPr>
            <a:spLocks noChangeArrowheads="1"/>
          </p:cNvSpPr>
          <p:nvPr/>
        </p:nvSpPr>
        <p:spPr bwMode="auto">
          <a:xfrm>
            <a:off x="777875" y="4594225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5" name="Oval 29"/>
          <p:cNvSpPr>
            <a:spLocks noChangeArrowheads="1"/>
          </p:cNvSpPr>
          <p:nvPr/>
        </p:nvSpPr>
        <p:spPr bwMode="auto">
          <a:xfrm>
            <a:off x="8253413" y="322103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6" name="Oval 30"/>
          <p:cNvSpPr>
            <a:spLocks noChangeArrowheads="1"/>
          </p:cNvSpPr>
          <p:nvPr/>
        </p:nvSpPr>
        <p:spPr bwMode="auto">
          <a:xfrm>
            <a:off x="7491413" y="3228975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7" name="Oval 31"/>
          <p:cNvSpPr>
            <a:spLocks noChangeArrowheads="1"/>
          </p:cNvSpPr>
          <p:nvPr/>
        </p:nvSpPr>
        <p:spPr bwMode="auto">
          <a:xfrm>
            <a:off x="1624013" y="3276600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8" name="Oval 32"/>
          <p:cNvSpPr>
            <a:spLocks noChangeArrowheads="1"/>
          </p:cNvSpPr>
          <p:nvPr/>
        </p:nvSpPr>
        <p:spPr bwMode="auto">
          <a:xfrm>
            <a:off x="611188" y="3279775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19" name="Line 33"/>
          <p:cNvSpPr>
            <a:spLocks noChangeShapeType="1"/>
          </p:cNvSpPr>
          <p:nvPr/>
        </p:nvSpPr>
        <p:spPr bwMode="auto">
          <a:xfrm flipV="1">
            <a:off x="2713038" y="3362325"/>
            <a:ext cx="3181350" cy="269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0" name="Line 34"/>
          <p:cNvSpPr>
            <a:spLocks noChangeShapeType="1"/>
          </p:cNvSpPr>
          <p:nvPr/>
        </p:nvSpPr>
        <p:spPr bwMode="auto">
          <a:xfrm flipV="1">
            <a:off x="7080250" y="3706813"/>
            <a:ext cx="296863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1" name="Line 35"/>
          <p:cNvSpPr>
            <a:spLocks noChangeShapeType="1"/>
          </p:cNvSpPr>
          <p:nvPr/>
        </p:nvSpPr>
        <p:spPr bwMode="auto">
          <a:xfrm>
            <a:off x="6834188" y="372110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2" name="Line 36"/>
          <p:cNvSpPr>
            <a:spLocks noChangeShapeType="1"/>
          </p:cNvSpPr>
          <p:nvPr/>
        </p:nvSpPr>
        <p:spPr bwMode="auto">
          <a:xfrm>
            <a:off x="6108700" y="370840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3" name="Line 37"/>
          <p:cNvSpPr>
            <a:spLocks noChangeShapeType="1"/>
          </p:cNvSpPr>
          <p:nvPr/>
        </p:nvSpPr>
        <p:spPr bwMode="auto">
          <a:xfrm>
            <a:off x="5899150" y="3036888"/>
            <a:ext cx="0" cy="34131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4" name="Oval 38"/>
          <p:cNvSpPr>
            <a:spLocks noChangeArrowheads="1"/>
          </p:cNvSpPr>
          <p:nvPr/>
        </p:nvSpPr>
        <p:spPr bwMode="auto">
          <a:xfrm>
            <a:off x="3233738" y="326548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5" name="Oval 39"/>
          <p:cNvSpPr>
            <a:spLocks noChangeArrowheads="1"/>
          </p:cNvSpPr>
          <p:nvPr/>
        </p:nvSpPr>
        <p:spPr bwMode="auto">
          <a:xfrm>
            <a:off x="6030913" y="324643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6" name="Oval 40"/>
          <p:cNvSpPr>
            <a:spLocks noChangeArrowheads="1"/>
          </p:cNvSpPr>
          <p:nvPr/>
        </p:nvSpPr>
        <p:spPr bwMode="auto">
          <a:xfrm>
            <a:off x="4600575" y="3255963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7" name="Line 41"/>
          <p:cNvSpPr>
            <a:spLocks noChangeShapeType="1"/>
          </p:cNvSpPr>
          <p:nvPr/>
        </p:nvSpPr>
        <p:spPr bwMode="auto">
          <a:xfrm flipH="1" flipV="1">
            <a:off x="785813" y="3265488"/>
            <a:ext cx="3175" cy="192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5618163" y="3714750"/>
            <a:ext cx="493712" cy="15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29" name="Line 43"/>
          <p:cNvSpPr>
            <a:spLocks noChangeShapeType="1"/>
          </p:cNvSpPr>
          <p:nvPr/>
        </p:nvSpPr>
        <p:spPr bwMode="auto">
          <a:xfrm flipV="1">
            <a:off x="6799263" y="3348038"/>
            <a:ext cx="566737" cy="31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0" name="Line 44"/>
          <p:cNvSpPr>
            <a:spLocks noChangeShapeType="1"/>
          </p:cNvSpPr>
          <p:nvPr/>
        </p:nvSpPr>
        <p:spPr bwMode="auto">
          <a:xfrm>
            <a:off x="6784975" y="3706813"/>
            <a:ext cx="82550" cy="476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1" name="Line 45"/>
          <p:cNvSpPr>
            <a:spLocks noChangeShapeType="1"/>
          </p:cNvSpPr>
          <p:nvPr/>
        </p:nvSpPr>
        <p:spPr bwMode="auto">
          <a:xfrm>
            <a:off x="5899150" y="2060575"/>
            <a:ext cx="0" cy="2936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2" name="Line 46"/>
          <p:cNvSpPr>
            <a:spLocks noChangeShapeType="1"/>
          </p:cNvSpPr>
          <p:nvPr/>
        </p:nvSpPr>
        <p:spPr bwMode="auto">
          <a:xfrm>
            <a:off x="5895975" y="2347913"/>
            <a:ext cx="4763" cy="681037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3" name="Line 47"/>
          <p:cNvSpPr>
            <a:spLocks noChangeShapeType="1"/>
          </p:cNvSpPr>
          <p:nvPr/>
        </p:nvSpPr>
        <p:spPr bwMode="auto">
          <a:xfrm>
            <a:off x="6510338" y="3362325"/>
            <a:ext cx="2857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4" name="Line 48"/>
          <p:cNvSpPr>
            <a:spLocks noChangeShapeType="1"/>
          </p:cNvSpPr>
          <p:nvPr/>
        </p:nvSpPr>
        <p:spPr bwMode="auto">
          <a:xfrm>
            <a:off x="6567488" y="3705225"/>
            <a:ext cx="223837" cy="4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5" name="Line 49"/>
          <p:cNvSpPr>
            <a:spLocks noChangeShapeType="1"/>
          </p:cNvSpPr>
          <p:nvPr/>
        </p:nvSpPr>
        <p:spPr bwMode="auto">
          <a:xfrm>
            <a:off x="6872288" y="3709988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6" name="Line 50"/>
          <p:cNvSpPr>
            <a:spLocks noChangeShapeType="1"/>
          </p:cNvSpPr>
          <p:nvPr/>
        </p:nvSpPr>
        <p:spPr bwMode="auto">
          <a:xfrm>
            <a:off x="1800225" y="3429000"/>
            <a:ext cx="0" cy="2762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7" name="Line 51"/>
          <p:cNvSpPr>
            <a:spLocks noChangeShapeType="1"/>
          </p:cNvSpPr>
          <p:nvPr/>
        </p:nvSpPr>
        <p:spPr bwMode="auto">
          <a:xfrm flipH="1">
            <a:off x="790575" y="3467100"/>
            <a:ext cx="0" cy="2381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8" name="Line 52"/>
          <p:cNvSpPr>
            <a:spLocks noChangeShapeType="1"/>
          </p:cNvSpPr>
          <p:nvPr/>
        </p:nvSpPr>
        <p:spPr bwMode="auto">
          <a:xfrm>
            <a:off x="1792288" y="2474913"/>
            <a:ext cx="0" cy="2762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39" name="Line 53"/>
          <p:cNvSpPr>
            <a:spLocks noChangeShapeType="1"/>
          </p:cNvSpPr>
          <p:nvPr/>
        </p:nvSpPr>
        <p:spPr bwMode="auto">
          <a:xfrm flipV="1">
            <a:off x="1471613" y="3725863"/>
            <a:ext cx="3270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0" name="Line 54"/>
          <p:cNvSpPr>
            <a:spLocks noChangeShapeType="1"/>
          </p:cNvSpPr>
          <p:nvPr/>
        </p:nvSpPr>
        <p:spPr bwMode="auto">
          <a:xfrm flipV="1">
            <a:off x="1190625" y="3252788"/>
            <a:ext cx="30003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1" name="Line 55"/>
          <p:cNvSpPr>
            <a:spLocks noChangeShapeType="1"/>
          </p:cNvSpPr>
          <p:nvPr/>
        </p:nvSpPr>
        <p:spPr bwMode="auto">
          <a:xfrm flipV="1">
            <a:off x="1176338" y="3719513"/>
            <a:ext cx="290512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2" name="Line 56"/>
          <p:cNvSpPr>
            <a:spLocks noChangeShapeType="1"/>
          </p:cNvSpPr>
          <p:nvPr/>
        </p:nvSpPr>
        <p:spPr bwMode="auto">
          <a:xfrm flipH="1">
            <a:off x="8401050" y="3733800"/>
            <a:ext cx="57150" cy="385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3" name="Line 57"/>
          <p:cNvSpPr>
            <a:spLocks noChangeShapeType="1"/>
          </p:cNvSpPr>
          <p:nvPr/>
        </p:nvSpPr>
        <p:spPr bwMode="auto">
          <a:xfrm flipV="1">
            <a:off x="8664575" y="1987550"/>
            <a:ext cx="33338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4" name="Line 58"/>
          <p:cNvSpPr>
            <a:spLocks noChangeShapeType="1"/>
          </p:cNvSpPr>
          <p:nvPr/>
        </p:nvSpPr>
        <p:spPr bwMode="auto">
          <a:xfrm flipH="1">
            <a:off x="8558213" y="2219325"/>
            <a:ext cx="109537" cy="78105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5" name="Line 59"/>
          <p:cNvSpPr>
            <a:spLocks noChangeShapeType="1"/>
          </p:cNvSpPr>
          <p:nvPr/>
        </p:nvSpPr>
        <p:spPr bwMode="auto">
          <a:xfrm flipH="1">
            <a:off x="752475" y="4152900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6" name="Line 60"/>
          <p:cNvSpPr>
            <a:spLocks noChangeShapeType="1"/>
          </p:cNvSpPr>
          <p:nvPr/>
        </p:nvSpPr>
        <p:spPr bwMode="auto">
          <a:xfrm flipH="1">
            <a:off x="1557338" y="4152900"/>
            <a:ext cx="204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7" name="Line 61"/>
          <p:cNvSpPr>
            <a:spLocks noChangeShapeType="1"/>
          </p:cNvSpPr>
          <p:nvPr/>
        </p:nvSpPr>
        <p:spPr bwMode="auto">
          <a:xfrm flipH="1">
            <a:off x="1266825" y="41529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8" name="Line 62"/>
          <p:cNvSpPr>
            <a:spLocks noChangeShapeType="1"/>
          </p:cNvSpPr>
          <p:nvPr/>
        </p:nvSpPr>
        <p:spPr bwMode="auto">
          <a:xfrm flipH="1" flipV="1">
            <a:off x="1300163" y="4167188"/>
            <a:ext cx="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49" name="Line 63"/>
          <p:cNvSpPr>
            <a:spLocks noChangeShapeType="1"/>
          </p:cNvSpPr>
          <p:nvPr/>
        </p:nvSpPr>
        <p:spPr bwMode="auto">
          <a:xfrm>
            <a:off x="1052513" y="4157663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50" name="Line 64"/>
          <p:cNvSpPr>
            <a:spLocks noChangeShapeType="1"/>
          </p:cNvSpPr>
          <p:nvPr/>
        </p:nvSpPr>
        <p:spPr bwMode="auto">
          <a:xfrm>
            <a:off x="1347788" y="4152900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51" name="Line 65"/>
          <p:cNvSpPr>
            <a:spLocks noChangeShapeType="1"/>
          </p:cNvSpPr>
          <p:nvPr/>
        </p:nvSpPr>
        <p:spPr bwMode="auto">
          <a:xfrm flipH="1">
            <a:off x="7396163" y="3409950"/>
            <a:ext cx="4762" cy="261938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52" name="Line 66"/>
          <p:cNvSpPr>
            <a:spLocks noChangeShapeType="1"/>
          </p:cNvSpPr>
          <p:nvPr/>
        </p:nvSpPr>
        <p:spPr bwMode="auto">
          <a:xfrm flipV="1">
            <a:off x="1827213" y="3395663"/>
            <a:ext cx="604837" cy="31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53" name="Line 67"/>
          <p:cNvSpPr>
            <a:spLocks noChangeShapeType="1"/>
          </p:cNvSpPr>
          <p:nvPr/>
        </p:nvSpPr>
        <p:spPr bwMode="auto">
          <a:xfrm>
            <a:off x="2438400" y="3390900"/>
            <a:ext cx="2857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2" name="Line 68"/>
          <p:cNvSpPr>
            <a:spLocks noChangeShapeType="1"/>
          </p:cNvSpPr>
          <p:nvPr/>
        </p:nvSpPr>
        <p:spPr bwMode="auto">
          <a:xfrm flipV="1">
            <a:off x="4203700" y="3711575"/>
            <a:ext cx="920750" cy="952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3" name="Line 69"/>
          <p:cNvSpPr>
            <a:spLocks noChangeShapeType="1"/>
          </p:cNvSpPr>
          <p:nvPr/>
        </p:nvSpPr>
        <p:spPr bwMode="auto">
          <a:xfrm flipV="1">
            <a:off x="2727325" y="3730625"/>
            <a:ext cx="954088" cy="4763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>
            <a:off x="1822450" y="3740150"/>
            <a:ext cx="392113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5322888" y="3716338"/>
            <a:ext cx="8255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3894138" y="3730625"/>
            <a:ext cx="8255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5110163" y="3714750"/>
            <a:ext cx="223837" cy="4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5414963" y="3719513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39" name="Line 75"/>
          <p:cNvSpPr>
            <a:spLocks noChangeShapeType="1"/>
          </p:cNvSpPr>
          <p:nvPr/>
        </p:nvSpPr>
        <p:spPr bwMode="auto">
          <a:xfrm>
            <a:off x="3690938" y="3729038"/>
            <a:ext cx="22383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0" name="Line 76"/>
          <p:cNvSpPr>
            <a:spLocks noChangeShapeType="1"/>
          </p:cNvSpPr>
          <p:nvPr/>
        </p:nvSpPr>
        <p:spPr bwMode="auto">
          <a:xfrm>
            <a:off x="3990975" y="3729038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1" name="Line 77"/>
          <p:cNvSpPr>
            <a:spLocks noChangeShapeType="1"/>
          </p:cNvSpPr>
          <p:nvPr/>
        </p:nvSpPr>
        <p:spPr bwMode="auto">
          <a:xfrm>
            <a:off x="2417763" y="3740150"/>
            <a:ext cx="82550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2214563" y="3738563"/>
            <a:ext cx="223837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3" name="Line 79"/>
          <p:cNvSpPr>
            <a:spLocks noChangeShapeType="1"/>
          </p:cNvSpPr>
          <p:nvPr/>
        </p:nvSpPr>
        <p:spPr bwMode="auto">
          <a:xfrm>
            <a:off x="2514600" y="3738563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2460625" y="3756025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3198813" y="3736975"/>
            <a:ext cx="0" cy="84772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3932238" y="3741738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>
            <a:off x="5370513" y="372745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4651375" y="3717925"/>
            <a:ext cx="0" cy="84772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71" name="Line 85"/>
          <p:cNvSpPr>
            <a:spLocks noChangeShapeType="1"/>
          </p:cNvSpPr>
          <p:nvPr/>
        </p:nvSpPr>
        <p:spPr bwMode="auto">
          <a:xfrm flipV="1">
            <a:off x="6092825" y="3711575"/>
            <a:ext cx="460375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>
            <a:off x="6105525" y="3381375"/>
            <a:ext cx="0" cy="3127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73" name="Line 87"/>
          <p:cNvSpPr>
            <a:spLocks noChangeShapeType="1"/>
          </p:cNvSpPr>
          <p:nvPr/>
        </p:nvSpPr>
        <p:spPr bwMode="auto">
          <a:xfrm flipV="1">
            <a:off x="5910263" y="3357563"/>
            <a:ext cx="584200" cy="63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74" name="Text Box 89"/>
          <p:cNvSpPr txBox="1">
            <a:spLocks noChangeArrowheads="1"/>
          </p:cNvSpPr>
          <p:nvPr/>
        </p:nvSpPr>
        <p:spPr bwMode="auto">
          <a:xfrm>
            <a:off x="3143250" y="2500313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Calcolo</a:t>
            </a:r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643438" y="2500313"/>
            <a:ext cx="96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Tier 2</a:t>
            </a:r>
          </a:p>
        </p:txBody>
      </p:sp>
      <p:sp>
        <p:nvSpPr>
          <p:cNvPr id="16476" name="Text Box 91"/>
          <p:cNvSpPr txBox="1">
            <a:spLocks noChangeArrowheads="1"/>
          </p:cNvSpPr>
          <p:nvPr/>
        </p:nvSpPr>
        <p:spPr bwMode="auto">
          <a:xfrm>
            <a:off x="6446838" y="2427288"/>
            <a:ext cx="68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Kloe</a:t>
            </a:r>
          </a:p>
        </p:txBody>
      </p:sp>
      <p:sp>
        <p:nvSpPr>
          <p:cNvPr id="16477" name="Text Box 92"/>
          <p:cNvSpPr txBox="1">
            <a:spLocks noChangeArrowheads="1"/>
          </p:cNvSpPr>
          <p:nvPr/>
        </p:nvSpPr>
        <p:spPr bwMode="auto">
          <a:xfrm>
            <a:off x="6859588" y="3960813"/>
            <a:ext cx="631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Garr</a:t>
            </a:r>
          </a:p>
        </p:txBody>
      </p:sp>
      <p:sp>
        <p:nvSpPr>
          <p:cNvPr id="11358" name="Text Box 94"/>
          <p:cNvSpPr txBox="1">
            <a:spLocks noChangeArrowheads="1"/>
          </p:cNvSpPr>
          <p:nvPr/>
        </p:nvSpPr>
        <p:spPr bwMode="auto">
          <a:xfrm>
            <a:off x="1757363" y="3933825"/>
            <a:ext cx="733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Nastri</a:t>
            </a:r>
          </a:p>
          <a:p>
            <a:pPr algn="ctr"/>
            <a:r>
              <a:rPr lang="en-US"/>
              <a:t>utenti</a:t>
            </a:r>
          </a:p>
        </p:txBody>
      </p:sp>
      <p:sp>
        <p:nvSpPr>
          <p:cNvPr id="16479" name="Text Box 95"/>
          <p:cNvSpPr txBox="1">
            <a:spLocks noChangeArrowheads="1"/>
          </p:cNvSpPr>
          <p:nvPr/>
        </p:nvSpPr>
        <p:spPr bwMode="auto">
          <a:xfrm>
            <a:off x="725488" y="2370138"/>
            <a:ext cx="954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Altri</a:t>
            </a:r>
          </a:p>
          <a:p>
            <a:pPr algn="ctr"/>
            <a:r>
              <a:rPr lang="en-US" sz="1600"/>
              <a:t>experim</a:t>
            </a:r>
          </a:p>
        </p:txBody>
      </p:sp>
      <p:sp>
        <p:nvSpPr>
          <p:cNvPr id="16480" name="Text Box 89"/>
          <p:cNvSpPr txBox="1">
            <a:spLocks noChangeArrowheads="1"/>
          </p:cNvSpPr>
          <p:nvPr/>
        </p:nvSpPr>
        <p:spPr bwMode="auto">
          <a:xfrm>
            <a:off x="3643313" y="3929063"/>
            <a:ext cx="909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Uffici</a:t>
            </a: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6891E-6 L 0.47622 -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1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6" grpId="0" animBg="1"/>
      <p:bldP spid="11332" grpId="0" animBg="1"/>
      <p:bldP spid="11333" grpId="0" animBg="1"/>
      <p:bldP spid="11334" grpId="0" animBg="1"/>
      <p:bldP spid="11335" grpId="0" animBg="1"/>
      <p:bldP spid="11336" grpId="0" animBg="1"/>
      <p:bldP spid="11337" grpId="0" animBg="1"/>
      <p:bldP spid="11338" grpId="0" animBg="1"/>
      <p:bldP spid="11339" grpId="0" animBg="1"/>
      <p:bldP spid="11340" grpId="0" animBg="1"/>
      <p:bldP spid="11341" grpId="0" animBg="1"/>
      <p:bldP spid="11342" grpId="0" animBg="1"/>
      <p:bldP spid="11343" grpId="0" animBg="1"/>
      <p:bldP spid="11344" grpId="0" animBg="1"/>
      <p:bldP spid="11345" grpId="0" animBg="1"/>
      <p:bldP spid="11346" grpId="0" animBg="1"/>
      <p:bldP spid="11347" grpId="0" animBg="1"/>
      <p:bldP spid="11348" grpId="0" animBg="1"/>
      <p:bldP spid="11350" grpId="0" animBg="1"/>
      <p:bldP spid="11354" grpId="0"/>
      <p:bldP spid="1135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37" descr="edificio calcol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905000"/>
            <a:ext cx="90709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Line 2"/>
          <p:cNvSpPr>
            <a:spLocks noChangeShapeType="1"/>
          </p:cNvSpPr>
          <p:nvPr/>
        </p:nvSpPr>
        <p:spPr bwMode="auto">
          <a:xfrm>
            <a:off x="595313" y="3246438"/>
            <a:ext cx="58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3" name="Line 3"/>
          <p:cNvSpPr>
            <a:spLocks noChangeShapeType="1"/>
          </p:cNvSpPr>
          <p:nvPr/>
        </p:nvSpPr>
        <p:spPr bwMode="auto">
          <a:xfrm flipV="1">
            <a:off x="419100" y="2011363"/>
            <a:ext cx="8288338" cy="39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4" name="Line 4"/>
          <p:cNvSpPr>
            <a:spLocks noChangeShapeType="1"/>
          </p:cNvSpPr>
          <p:nvPr/>
        </p:nvSpPr>
        <p:spPr bwMode="auto">
          <a:xfrm>
            <a:off x="1493838" y="3244850"/>
            <a:ext cx="284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444500" y="2054225"/>
            <a:ext cx="174625" cy="12017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6" name="Line 6"/>
          <p:cNvSpPr>
            <a:spLocks noChangeShapeType="1"/>
          </p:cNvSpPr>
          <p:nvPr/>
        </p:nvSpPr>
        <p:spPr bwMode="auto">
          <a:xfrm flipV="1">
            <a:off x="1789113" y="2060575"/>
            <a:ext cx="6350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 flipH="1" flipV="1">
            <a:off x="1797050" y="2760663"/>
            <a:ext cx="1588" cy="668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 flipV="1">
            <a:off x="8455025" y="3001963"/>
            <a:ext cx="100013" cy="7223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 flipV="1">
            <a:off x="7373938" y="3168650"/>
            <a:ext cx="1160462" cy="174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 flipV="1">
            <a:off x="800100" y="4640263"/>
            <a:ext cx="1001713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1" name="Line 11"/>
          <p:cNvSpPr>
            <a:spLocks noChangeShapeType="1"/>
          </p:cNvSpPr>
          <p:nvPr/>
        </p:nvSpPr>
        <p:spPr bwMode="auto">
          <a:xfrm flipV="1">
            <a:off x="8329613" y="4124325"/>
            <a:ext cx="63500" cy="468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2" name="Line 12"/>
          <p:cNvSpPr>
            <a:spLocks noChangeShapeType="1"/>
          </p:cNvSpPr>
          <p:nvPr/>
        </p:nvSpPr>
        <p:spPr bwMode="auto">
          <a:xfrm flipV="1">
            <a:off x="1784350" y="3694113"/>
            <a:ext cx="6350" cy="944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3" name="Line 13"/>
          <p:cNvSpPr>
            <a:spLocks noChangeShapeType="1"/>
          </p:cNvSpPr>
          <p:nvPr/>
        </p:nvSpPr>
        <p:spPr bwMode="auto">
          <a:xfrm>
            <a:off x="676275" y="3725863"/>
            <a:ext cx="127000" cy="931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4" name="Line 14"/>
          <p:cNvSpPr>
            <a:spLocks noChangeShapeType="1"/>
          </p:cNvSpPr>
          <p:nvPr/>
        </p:nvSpPr>
        <p:spPr bwMode="auto">
          <a:xfrm flipV="1">
            <a:off x="652463" y="3725863"/>
            <a:ext cx="522287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5" name="Line 15"/>
          <p:cNvSpPr>
            <a:spLocks noChangeShapeType="1"/>
          </p:cNvSpPr>
          <p:nvPr/>
        </p:nvSpPr>
        <p:spPr bwMode="auto">
          <a:xfrm flipH="1" flipV="1">
            <a:off x="7396163" y="3175000"/>
            <a:ext cx="1587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 flipH="1" flipV="1">
            <a:off x="7556500" y="3686175"/>
            <a:ext cx="1588" cy="890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7377113" y="3703638"/>
            <a:ext cx="173037" cy="7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 flipV="1">
            <a:off x="2178050" y="4641850"/>
            <a:ext cx="5715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 flipV="1">
            <a:off x="3641725" y="4627563"/>
            <a:ext cx="57150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V="1">
            <a:off x="5097463" y="4613275"/>
            <a:ext cx="547687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 flipV="1">
            <a:off x="6546850" y="4598988"/>
            <a:ext cx="547688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2" name="Line 22"/>
          <p:cNvSpPr>
            <a:spLocks noChangeShapeType="1"/>
          </p:cNvSpPr>
          <p:nvPr/>
        </p:nvSpPr>
        <p:spPr bwMode="auto">
          <a:xfrm>
            <a:off x="7931150" y="4570413"/>
            <a:ext cx="420688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3" name="Rectangle 23"/>
          <p:cNvSpPr>
            <a:spLocks noChangeArrowheads="1"/>
          </p:cNvSpPr>
          <p:nvPr/>
        </p:nvSpPr>
        <p:spPr bwMode="auto">
          <a:xfrm>
            <a:off x="3138488" y="458628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4" name="Rectangle 24"/>
          <p:cNvSpPr>
            <a:spLocks noChangeArrowheads="1"/>
          </p:cNvSpPr>
          <p:nvPr/>
        </p:nvSpPr>
        <p:spPr bwMode="auto">
          <a:xfrm>
            <a:off x="4603750" y="457358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5" name="Rectangle 25"/>
          <p:cNvSpPr>
            <a:spLocks noChangeArrowheads="1"/>
          </p:cNvSpPr>
          <p:nvPr/>
        </p:nvSpPr>
        <p:spPr bwMode="auto">
          <a:xfrm>
            <a:off x="6037263" y="4567238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6" name="Rectangle 26"/>
          <p:cNvSpPr>
            <a:spLocks noChangeArrowheads="1"/>
          </p:cNvSpPr>
          <p:nvPr/>
        </p:nvSpPr>
        <p:spPr bwMode="auto">
          <a:xfrm>
            <a:off x="7493000" y="4543425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7" name="Rectangle 27"/>
          <p:cNvSpPr>
            <a:spLocks noChangeArrowheads="1"/>
          </p:cNvSpPr>
          <p:nvPr/>
        </p:nvSpPr>
        <p:spPr bwMode="auto">
          <a:xfrm>
            <a:off x="1690688" y="4584700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8" name="Rectangle 28"/>
          <p:cNvSpPr>
            <a:spLocks noChangeArrowheads="1"/>
          </p:cNvSpPr>
          <p:nvPr/>
        </p:nvSpPr>
        <p:spPr bwMode="auto">
          <a:xfrm>
            <a:off x="777875" y="4594225"/>
            <a:ext cx="111125" cy="1111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39" name="Oval 29"/>
          <p:cNvSpPr>
            <a:spLocks noChangeArrowheads="1"/>
          </p:cNvSpPr>
          <p:nvPr/>
        </p:nvSpPr>
        <p:spPr bwMode="auto">
          <a:xfrm>
            <a:off x="8253413" y="322103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0" name="Oval 30"/>
          <p:cNvSpPr>
            <a:spLocks noChangeArrowheads="1"/>
          </p:cNvSpPr>
          <p:nvPr/>
        </p:nvSpPr>
        <p:spPr bwMode="auto">
          <a:xfrm>
            <a:off x="7491413" y="3228975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1" name="Oval 31"/>
          <p:cNvSpPr>
            <a:spLocks noChangeArrowheads="1"/>
          </p:cNvSpPr>
          <p:nvPr/>
        </p:nvSpPr>
        <p:spPr bwMode="auto">
          <a:xfrm>
            <a:off x="1624013" y="3276600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2" name="Oval 32"/>
          <p:cNvSpPr>
            <a:spLocks noChangeArrowheads="1"/>
          </p:cNvSpPr>
          <p:nvPr/>
        </p:nvSpPr>
        <p:spPr bwMode="auto">
          <a:xfrm>
            <a:off x="611188" y="3279775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3" name="Line 33"/>
          <p:cNvSpPr>
            <a:spLocks noChangeShapeType="1"/>
          </p:cNvSpPr>
          <p:nvPr/>
        </p:nvSpPr>
        <p:spPr bwMode="auto">
          <a:xfrm flipV="1">
            <a:off x="2713038" y="3362325"/>
            <a:ext cx="3181350" cy="269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4" name="Line 34"/>
          <p:cNvSpPr>
            <a:spLocks noChangeShapeType="1"/>
          </p:cNvSpPr>
          <p:nvPr/>
        </p:nvSpPr>
        <p:spPr bwMode="auto">
          <a:xfrm flipV="1">
            <a:off x="7080250" y="3706813"/>
            <a:ext cx="296863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5" name="Line 35"/>
          <p:cNvSpPr>
            <a:spLocks noChangeShapeType="1"/>
          </p:cNvSpPr>
          <p:nvPr/>
        </p:nvSpPr>
        <p:spPr bwMode="auto">
          <a:xfrm>
            <a:off x="6834188" y="372110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6" name="Line 36"/>
          <p:cNvSpPr>
            <a:spLocks noChangeShapeType="1"/>
          </p:cNvSpPr>
          <p:nvPr/>
        </p:nvSpPr>
        <p:spPr bwMode="auto">
          <a:xfrm>
            <a:off x="6108700" y="3708400"/>
            <a:ext cx="0" cy="8572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7" name="Line 37"/>
          <p:cNvSpPr>
            <a:spLocks noChangeShapeType="1"/>
          </p:cNvSpPr>
          <p:nvPr/>
        </p:nvSpPr>
        <p:spPr bwMode="auto">
          <a:xfrm>
            <a:off x="5899150" y="3036888"/>
            <a:ext cx="0" cy="34131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8" name="Oval 38"/>
          <p:cNvSpPr>
            <a:spLocks noChangeArrowheads="1"/>
          </p:cNvSpPr>
          <p:nvPr/>
        </p:nvSpPr>
        <p:spPr bwMode="auto">
          <a:xfrm>
            <a:off x="3233738" y="326548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49" name="Oval 39"/>
          <p:cNvSpPr>
            <a:spLocks noChangeArrowheads="1"/>
          </p:cNvSpPr>
          <p:nvPr/>
        </p:nvSpPr>
        <p:spPr bwMode="auto">
          <a:xfrm>
            <a:off x="6030913" y="3246438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0" name="Oval 40"/>
          <p:cNvSpPr>
            <a:spLocks noChangeArrowheads="1"/>
          </p:cNvSpPr>
          <p:nvPr/>
        </p:nvSpPr>
        <p:spPr bwMode="auto">
          <a:xfrm>
            <a:off x="4600575" y="3255963"/>
            <a:ext cx="111125" cy="1047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1" name="Line 41"/>
          <p:cNvSpPr>
            <a:spLocks noChangeShapeType="1"/>
          </p:cNvSpPr>
          <p:nvPr/>
        </p:nvSpPr>
        <p:spPr bwMode="auto">
          <a:xfrm flipH="1" flipV="1">
            <a:off x="785813" y="3265488"/>
            <a:ext cx="3175" cy="192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2" name="Line 43"/>
          <p:cNvSpPr>
            <a:spLocks noChangeShapeType="1"/>
          </p:cNvSpPr>
          <p:nvPr/>
        </p:nvSpPr>
        <p:spPr bwMode="auto">
          <a:xfrm flipV="1">
            <a:off x="6799263" y="3348038"/>
            <a:ext cx="566737" cy="31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3" name="Line 44"/>
          <p:cNvSpPr>
            <a:spLocks noChangeShapeType="1"/>
          </p:cNvSpPr>
          <p:nvPr/>
        </p:nvSpPr>
        <p:spPr bwMode="auto">
          <a:xfrm>
            <a:off x="6784975" y="3706813"/>
            <a:ext cx="82550" cy="4762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4" name="Line 45"/>
          <p:cNvSpPr>
            <a:spLocks noChangeShapeType="1"/>
          </p:cNvSpPr>
          <p:nvPr/>
        </p:nvSpPr>
        <p:spPr bwMode="auto">
          <a:xfrm>
            <a:off x="5899150" y="2060575"/>
            <a:ext cx="0" cy="293688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5" name="Line 46"/>
          <p:cNvSpPr>
            <a:spLocks noChangeShapeType="1"/>
          </p:cNvSpPr>
          <p:nvPr/>
        </p:nvSpPr>
        <p:spPr bwMode="auto">
          <a:xfrm>
            <a:off x="5895975" y="2347913"/>
            <a:ext cx="4763" cy="681037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6" name="Line 47"/>
          <p:cNvSpPr>
            <a:spLocks noChangeShapeType="1"/>
          </p:cNvSpPr>
          <p:nvPr/>
        </p:nvSpPr>
        <p:spPr bwMode="auto">
          <a:xfrm>
            <a:off x="6510338" y="3362325"/>
            <a:ext cx="2857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7" name="Line 48"/>
          <p:cNvSpPr>
            <a:spLocks noChangeShapeType="1"/>
          </p:cNvSpPr>
          <p:nvPr/>
        </p:nvSpPr>
        <p:spPr bwMode="auto">
          <a:xfrm>
            <a:off x="6567488" y="3705225"/>
            <a:ext cx="223837" cy="4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8" name="Line 49"/>
          <p:cNvSpPr>
            <a:spLocks noChangeShapeType="1"/>
          </p:cNvSpPr>
          <p:nvPr/>
        </p:nvSpPr>
        <p:spPr bwMode="auto">
          <a:xfrm>
            <a:off x="6872288" y="3709988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59" name="Line 50"/>
          <p:cNvSpPr>
            <a:spLocks noChangeShapeType="1"/>
          </p:cNvSpPr>
          <p:nvPr/>
        </p:nvSpPr>
        <p:spPr bwMode="auto">
          <a:xfrm>
            <a:off x="1800225" y="3429000"/>
            <a:ext cx="0" cy="2762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0" name="Line 51"/>
          <p:cNvSpPr>
            <a:spLocks noChangeShapeType="1"/>
          </p:cNvSpPr>
          <p:nvPr/>
        </p:nvSpPr>
        <p:spPr bwMode="auto">
          <a:xfrm flipH="1">
            <a:off x="790575" y="3467100"/>
            <a:ext cx="0" cy="2381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1" name="Line 52"/>
          <p:cNvSpPr>
            <a:spLocks noChangeShapeType="1"/>
          </p:cNvSpPr>
          <p:nvPr/>
        </p:nvSpPr>
        <p:spPr bwMode="auto">
          <a:xfrm>
            <a:off x="1792288" y="2474913"/>
            <a:ext cx="0" cy="276225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2" name="Line 53"/>
          <p:cNvSpPr>
            <a:spLocks noChangeShapeType="1"/>
          </p:cNvSpPr>
          <p:nvPr/>
        </p:nvSpPr>
        <p:spPr bwMode="auto">
          <a:xfrm flipV="1">
            <a:off x="1471613" y="3725863"/>
            <a:ext cx="32702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3" name="Line 54"/>
          <p:cNvSpPr>
            <a:spLocks noChangeShapeType="1"/>
          </p:cNvSpPr>
          <p:nvPr/>
        </p:nvSpPr>
        <p:spPr bwMode="auto">
          <a:xfrm flipV="1">
            <a:off x="1190625" y="3252788"/>
            <a:ext cx="300038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4" name="Line 55"/>
          <p:cNvSpPr>
            <a:spLocks noChangeShapeType="1"/>
          </p:cNvSpPr>
          <p:nvPr/>
        </p:nvSpPr>
        <p:spPr bwMode="auto">
          <a:xfrm flipV="1">
            <a:off x="1176338" y="3719513"/>
            <a:ext cx="290512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5" name="Line 56"/>
          <p:cNvSpPr>
            <a:spLocks noChangeShapeType="1"/>
          </p:cNvSpPr>
          <p:nvPr/>
        </p:nvSpPr>
        <p:spPr bwMode="auto">
          <a:xfrm flipH="1">
            <a:off x="8401050" y="3733800"/>
            <a:ext cx="57150" cy="385763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6" name="Line 57"/>
          <p:cNvSpPr>
            <a:spLocks noChangeShapeType="1"/>
          </p:cNvSpPr>
          <p:nvPr/>
        </p:nvSpPr>
        <p:spPr bwMode="auto">
          <a:xfrm flipV="1">
            <a:off x="8664575" y="1987550"/>
            <a:ext cx="33338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7" name="Line 58"/>
          <p:cNvSpPr>
            <a:spLocks noChangeShapeType="1"/>
          </p:cNvSpPr>
          <p:nvPr/>
        </p:nvSpPr>
        <p:spPr bwMode="auto">
          <a:xfrm flipH="1">
            <a:off x="8558213" y="2219325"/>
            <a:ext cx="109537" cy="78105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8" name="Line 59"/>
          <p:cNvSpPr>
            <a:spLocks noChangeShapeType="1"/>
          </p:cNvSpPr>
          <p:nvPr/>
        </p:nvSpPr>
        <p:spPr bwMode="auto">
          <a:xfrm flipH="1">
            <a:off x="752475" y="4152900"/>
            <a:ext cx="290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69" name="Line 60"/>
          <p:cNvSpPr>
            <a:spLocks noChangeShapeType="1"/>
          </p:cNvSpPr>
          <p:nvPr/>
        </p:nvSpPr>
        <p:spPr bwMode="auto">
          <a:xfrm flipH="1">
            <a:off x="1557338" y="4152900"/>
            <a:ext cx="204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0" name="Line 61"/>
          <p:cNvSpPr>
            <a:spLocks noChangeShapeType="1"/>
          </p:cNvSpPr>
          <p:nvPr/>
        </p:nvSpPr>
        <p:spPr bwMode="auto">
          <a:xfrm flipH="1">
            <a:off x="1266825" y="41529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1" name="Line 62"/>
          <p:cNvSpPr>
            <a:spLocks noChangeShapeType="1"/>
          </p:cNvSpPr>
          <p:nvPr/>
        </p:nvSpPr>
        <p:spPr bwMode="auto">
          <a:xfrm flipH="1" flipV="1">
            <a:off x="1300163" y="4167188"/>
            <a:ext cx="0" cy="466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2" name="Line 63"/>
          <p:cNvSpPr>
            <a:spLocks noChangeShapeType="1"/>
          </p:cNvSpPr>
          <p:nvPr/>
        </p:nvSpPr>
        <p:spPr bwMode="auto">
          <a:xfrm>
            <a:off x="1052513" y="4157663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3" name="Line 64"/>
          <p:cNvSpPr>
            <a:spLocks noChangeShapeType="1"/>
          </p:cNvSpPr>
          <p:nvPr/>
        </p:nvSpPr>
        <p:spPr bwMode="auto">
          <a:xfrm>
            <a:off x="1347788" y="4152900"/>
            <a:ext cx="2095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4" name="Line 65"/>
          <p:cNvSpPr>
            <a:spLocks noChangeShapeType="1"/>
          </p:cNvSpPr>
          <p:nvPr/>
        </p:nvSpPr>
        <p:spPr bwMode="auto">
          <a:xfrm flipH="1">
            <a:off x="7396163" y="3409950"/>
            <a:ext cx="4762" cy="261938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5" name="Line 66"/>
          <p:cNvSpPr>
            <a:spLocks noChangeShapeType="1"/>
          </p:cNvSpPr>
          <p:nvPr/>
        </p:nvSpPr>
        <p:spPr bwMode="auto">
          <a:xfrm flipV="1">
            <a:off x="1827213" y="3395663"/>
            <a:ext cx="604837" cy="3175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6" name="Line 67"/>
          <p:cNvSpPr>
            <a:spLocks noChangeShapeType="1"/>
          </p:cNvSpPr>
          <p:nvPr/>
        </p:nvSpPr>
        <p:spPr bwMode="auto">
          <a:xfrm>
            <a:off x="2438400" y="3390900"/>
            <a:ext cx="28575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7" name="Line 85"/>
          <p:cNvSpPr>
            <a:spLocks noChangeShapeType="1"/>
          </p:cNvSpPr>
          <p:nvPr/>
        </p:nvSpPr>
        <p:spPr bwMode="auto">
          <a:xfrm flipV="1">
            <a:off x="6092825" y="3711575"/>
            <a:ext cx="460375" cy="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8" name="Line 86"/>
          <p:cNvSpPr>
            <a:spLocks noChangeShapeType="1"/>
          </p:cNvSpPr>
          <p:nvPr/>
        </p:nvSpPr>
        <p:spPr bwMode="auto">
          <a:xfrm>
            <a:off x="6105525" y="3381375"/>
            <a:ext cx="0" cy="3127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79" name="Line 87"/>
          <p:cNvSpPr>
            <a:spLocks noChangeShapeType="1"/>
          </p:cNvSpPr>
          <p:nvPr/>
        </p:nvSpPr>
        <p:spPr bwMode="auto">
          <a:xfrm flipV="1">
            <a:off x="5910263" y="3357563"/>
            <a:ext cx="584200" cy="635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80" name="Text Box 89"/>
          <p:cNvSpPr txBox="1">
            <a:spLocks noChangeArrowheads="1"/>
          </p:cNvSpPr>
          <p:nvPr/>
        </p:nvSpPr>
        <p:spPr bwMode="auto">
          <a:xfrm>
            <a:off x="3375025" y="2471738"/>
            <a:ext cx="101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Calcolo</a:t>
            </a:r>
          </a:p>
        </p:txBody>
      </p:sp>
      <p:sp>
        <p:nvSpPr>
          <p:cNvPr id="17481" name="Text Box 90"/>
          <p:cNvSpPr txBox="1">
            <a:spLocks noChangeArrowheads="1"/>
          </p:cNvSpPr>
          <p:nvPr/>
        </p:nvSpPr>
        <p:spPr bwMode="auto">
          <a:xfrm>
            <a:off x="1852613" y="5254625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Tier 2</a:t>
            </a:r>
          </a:p>
        </p:txBody>
      </p:sp>
      <p:sp>
        <p:nvSpPr>
          <p:cNvPr id="17482" name="Text Box 91"/>
          <p:cNvSpPr txBox="1">
            <a:spLocks noChangeArrowheads="1"/>
          </p:cNvSpPr>
          <p:nvPr/>
        </p:nvSpPr>
        <p:spPr bwMode="auto">
          <a:xfrm>
            <a:off x="6446838" y="2427288"/>
            <a:ext cx="68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Kloe</a:t>
            </a:r>
          </a:p>
        </p:txBody>
      </p:sp>
      <p:sp>
        <p:nvSpPr>
          <p:cNvPr id="17483" name="Text Box 92"/>
          <p:cNvSpPr txBox="1">
            <a:spLocks noChangeArrowheads="1"/>
          </p:cNvSpPr>
          <p:nvPr/>
        </p:nvSpPr>
        <p:spPr bwMode="auto">
          <a:xfrm>
            <a:off x="6859588" y="3960813"/>
            <a:ext cx="631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Garr</a:t>
            </a:r>
          </a:p>
        </p:txBody>
      </p:sp>
      <p:sp>
        <p:nvSpPr>
          <p:cNvPr id="17484" name="Text Box 93"/>
          <p:cNvSpPr txBox="1">
            <a:spLocks noChangeArrowheads="1"/>
          </p:cNvSpPr>
          <p:nvPr/>
        </p:nvSpPr>
        <p:spPr bwMode="auto">
          <a:xfrm>
            <a:off x="6097588" y="3910013"/>
            <a:ext cx="733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Nastri</a:t>
            </a:r>
          </a:p>
          <a:p>
            <a:pPr algn="ctr"/>
            <a:r>
              <a:rPr lang="en-US"/>
              <a:t>utenti</a:t>
            </a:r>
          </a:p>
        </p:txBody>
      </p:sp>
      <p:sp>
        <p:nvSpPr>
          <p:cNvPr id="17485" name="Text Box 94"/>
          <p:cNvSpPr txBox="1">
            <a:spLocks noChangeArrowheads="1"/>
          </p:cNvSpPr>
          <p:nvPr/>
        </p:nvSpPr>
        <p:spPr bwMode="auto">
          <a:xfrm>
            <a:off x="725488" y="2370138"/>
            <a:ext cx="954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Altri</a:t>
            </a:r>
          </a:p>
          <a:p>
            <a:pPr algn="ctr"/>
            <a:r>
              <a:rPr lang="en-US" sz="1600"/>
              <a:t>experim</a:t>
            </a:r>
          </a:p>
        </p:txBody>
      </p:sp>
      <p:sp>
        <p:nvSpPr>
          <p:cNvPr id="17486" name="Rectangle 96"/>
          <p:cNvSpPr>
            <a:spLocks noChangeArrowheads="1"/>
          </p:cNvSpPr>
          <p:nvPr/>
        </p:nvSpPr>
        <p:spPr bwMode="auto">
          <a:xfrm>
            <a:off x="2282825" y="4468813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87" name="Rectangle 97"/>
          <p:cNvSpPr>
            <a:spLocks noChangeArrowheads="1"/>
          </p:cNvSpPr>
          <p:nvPr/>
        </p:nvSpPr>
        <p:spPr bwMode="auto">
          <a:xfrm>
            <a:off x="3746500" y="4462463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88" name="Rectangle 98"/>
          <p:cNvSpPr>
            <a:spLocks noChangeArrowheads="1"/>
          </p:cNvSpPr>
          <p:nvPr/>
        </p:nvSpPr>
        <p:spPr bwMode="auto">
          <a:xfrm>
            <a:off x="5187950" y="4448175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89" name="Rectangle 99"/>
          <p:cNvSpPr>
            <a:spLocks noChangeArrowheads="1"/>
          </p:cNvSpPr>
          <p:nvPr/>
        </p:nvSpPr>
        <p:spPr bwMode="auto">
          <a:xfrm>
            <a:off x="2411413" y="206851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90" name="Rectangle 100"/>
          <p:cNvSpPr>
            <a:spLocks noChangeArrowheads="1"/>
          </p:cNvSpPr>
          <p:nvPr/>
        </p:nvSpPr>
        <p:spPr bwMode="auto">
          <a:xfrm>
            <a:off x="3771900" y="206216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91" name="Rectangle 101"/>
          <p:cNvSpPr>
            <a:spLocks noChangeArrowheads="1"/>
          </p:cNvSpPr>
          <p:nvPr/>
        </p:nvSpPr>
        <p:spPr bwMode="auto">
          <a:xfrm>
            <a:off x="5102225" y="205581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92" name="Rectangle 102"/>
          <p:cNvSpPr>
            <a:spLocks noChangeArrowheads="1"/>
          </p:cNvSpPr>
          <p:nvPr/>
        </p:nvSpPr>
        <p:spPr bwMode="auto">
          <a:xfrm>
            <a:off x="6454775" y="205581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93" name="Rectangle 103"/>
          <p:cNvSpPr>
            <a:spLocks noChangeArrowheads="1"/>
          </p:cNvSpPr>
          <p:nvPr/>
        </p:nvSpPr>
        <p:spPr bwMode="auto">
          <a:xfrm>
            <a:off x="7680325" y="2049463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40" name="Rectangle 104"/>
          <p:cNvSpPr>
            <a:spLocks noChangeArrowheads="1"/>
          </p:cNvSpPr>
          <p:nvPr/>
        </p:nvSpPr>
        <p:spPr bwMode="auto">
          <a:xfrm>
            <a:off x="2324100" y="4113213"/>
            <a:ext cx="144463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48" name="Rectangle 112"/>
          <p:cNvSpPr>
            <a:spLocks noChangeArrowheads="1"/>
          </p:cNvSpPr>
          <p:nvPr/>
        </p:nvSpPr>
        <p:spPr bwMode="auto">
          <a:xfrm>
            <a:off x="2468563" y="4114800"/>
            <a:ext cx="144462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49" name="Rectangle 113"/>
          <p:cNvSpPr>
            <a:spLocks noChangeArrowheads="1"/>
          </p:cNvSpPr>
          <p:nvPr/>
        </p:nvSpPr>
        <p:spPr bwMode="auto">
          <a:xfrm>
            <a:off x="2898775" y="4114800"/>
            <a:ext cx="144463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0" name="Rectangle 114"/>
          <p:cNvSpPr>
            <a:spLocks noChangeArrowheads="1"/>
          </p:cNvSpPr>
          <p:nvPr/>
        </p:nvSpPr>
        <p:spPr bwMode="auto">
          <a:xfrm>
            <a:off x="3043238" y="4116388"/>
            <a:ext cx="144462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1" name="Rectangle 115"/>
          <p:cNvSpPr>
            <a:spLocks noChangeArrowheads="1"/>
          </p:cNvSpPr>
          <p:nvPr/>
        </p:nvSpPr>
        <p:spPr bwMode="auto">
          <a:xfrm>
            <a:off x="3479800" y="4108450"/>
            <a:ext cx="144463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2" name="Rectangle 116"/>
          <p:cNvSpPr>
            <a:spLocks noChangeArrowheads="1"/>
          </p:cNvSpPr>
          <p:nvPr/>
        </p:nvSpPr>
        <p:spPr bwMode="auto">
          <a:xfrm>
            <a:off x="3624263" y="4110038"/>
            <a:ext cx="144462" cy="1746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3" name="Rectangle 117"/>
          <p:cNvSpPr>
            <a:spLocks noChangeArrowheads="1"/>
          </p:cNvSpPr>
          <p:nvPr/>
        </p:nvSpPr>
        <p:spPr bwMode="auto">
          <a:xfrm>
            <a:off x="4052888" y="4102100"/>
            <a:ext cx="144462" cy="174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4" name="Rectangle 118"/>
          <p:cNvSpPr>
            <a:spLocks noChangeArrowheads="1"/>
          </p:cNvSpPr>
          <p:nvPr/>
        </p:nvSpPr>
        <p:spPr bwMode="auto">
          <a:xfrm>
            <a:off x="4197350" y="4103688"/>
            <a:ext cx="144463" cy="173037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5" name="Rectangle 119"/>
          <p:cNvSpPr>
            <a:spLocks noChangeArrowheads="1"/>
          </p:cNvSpPr>
          <p:nvPr/>
        </p:nvSpPr>
        <p:spPr bwMode="auto">
          <a:xfrm>
            <a:off x="4619625" y="4087813"/>
            <a:ext cx="144463" cy="174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6" name="Rectangle 120"/>
          <p:cNvSpPr>
            <a:spLocks noChangeArrowheads="1"/>
          </p:cNvSpPr>
          <p:nvPr/>
        </p:nvSpPr>
        <p:spPr bwMode="auto">
          <a:xfrm>
            <a:off x="4764088" y="4087813"/>
            <a:ext cx="144462" cy="174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7" name="Rectangle 121"/>
          <p:cNvSpPr>
            <a:spLocks noChangeArrowheads="1"/>
          </p:cNvSpPr>
          <p:nvPr/>
        </p:nvSpPr>
        <p:spPr bwMode="auto">
          <a:xfrm>
            <a:off x="5184775" y="4089400"/>
            <a:ext cx="144463" cy="1746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8" name="Rectangle 122"/>
          <p:cNvSpPr>
            <a:spLocks noChangeArrowheads="1"/>
          </p:cNvSpPr>
          <p:nvPr/>
        </p:nvSpPr>
        <p:spPr bwMode="auto">
          <a:xfrm>
            <a:off x="5329238" y="4087813"/>
            <a:ext cx="144462" cy="1762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9" name="Rectangle 123" descr="Wide downward diagonal"/>
          <p:cNvSpPr>
            <a:spLocks noChangeArrowheads="1"/>
          </p:cNvSpPr>
          <p:nvPr/>
        </p:nvSpPr>
        <p:spPr bwMode="auto">
          <a:xfrm>
            <a:off x="2324100" y="3629025"/>
            <a:ext cx="144463" cy="174625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0" name="Rectangle 124" descr="Wide downward diagonal"/>
          <p:cNvSpPr>
            <a:spLocks noChangeArrowheads="1"/>
          </p:cNvSpPr>
          <p:nvPr/>
        </p:nvSpPr>
        <p:spPr bwMode="auto">
          <a:xfrm>
            <a:off x="2468563" y="3629025"/>
            <a:ext cx="144462" cy="176213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1" name="Rectangle 125" descr="Wide downward diagonal"/>
          <p:cNvSpPr>
            <a:spLocks noChangeArrowheads="1"/>
          </p:cNvSpPr>
          <p:nvPr/>
        </p:nvSpPr>
        <p:spPr bwMode="auto">
          <a:xfrm>
            <a:off x="2898775" y="3630613"/>
            <a:ext cx="144463" cy="174625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2" name="Rectangle 126" descr="Wide downward diagonal"/>
          <p:cNvSpPr>
            <a:spLocks noChangeArrowheads="1"/>
          </p:cNvSpPr>
          <p:nvPr/>
        </p:nvSpPr>
        <p:spPr bwMode="auto">
          <a:xfrm>
            <a:off x="3043238" y="3632200"/>
            <a:ext cx="144462" cy="174625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3" name="Rectangle 127" descr="Wide downward diagonal"/>
          <p:cNvSpPr>
            <a:spLocks noChangeArrowheads="1"/>
          </p:cNvSpPr>
          <p:nvPr/>
        </p:nvSpPr>
        <p:spPr bwMode="auto">
          <a:xfrm>
            <a:off x="3479800" y="3624263"/>
            <a:ext cx="144463" cy="174625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4" name="Rectangle 128" descr="Wide downward diagonal"/>
          <p:cNvSpPr>
            <a:spLocks noChangeArrowheads="1"/>
          </p:cNvSpPr>
          <p:nvPr/>
        </p:nvSpPr>
        <p:spPr bwMode="auto">
          <a:xfrm>
            <a:off x="3624263" y="3624263"/>
            <a:ext cx="144462" cy="176212"/>
          </a:xfrm>
          <a:prstGeom prst="rect">
            <a:avLst/>
          </a:prstGeom>
          <a:pattFill prst="wdDnDiag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5" name="Rectangle 129" descr="Wide downward diagonal"/>
          <p:cNvSpPr>
            <a:spLocks noChangeArrowheads="1"/>
          </p:cNvSpPr>
          <p:nvPr/>
        </p:nvSpPr>
        <p:spPr bwMode="auto">
          <a:xfrm>
            <a:off x="4052888" y="3609975"/>
            <a:ext cx="144462" cy="182563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6" name="Rectangle 130" descr="Wide downward diagonal"/>
          <p:cNvSpPr>
            <a:spLocks noChangeArrowheads="1"/>
          </p:cNvSpPr>
          <p:nvPr/>
        </p:nvSpPr>
        <p:spPr bwMode="auto">
          <a:xfrm>
            <a:off x="4197350" y="3609975"/>
            <a:ext cx="144463" cy="182563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7" name="Rectangle 131" descr="Wide downward diagonal"/>
          <p:cNvSpPr>
            <a:spLocks noChangeArrowheads="1"/>
          </p:cNvSpPr>
          <p:nvPr/>
        </p:nvSpPr>
        <p:spPr bwMode="auto">
          <a:xfrm>
            <a:off x="4619625" y="3603625"/>
            <a:ext cx="144463" cy="174625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8" name="Rectangle 132" descr="Wide downward diagonal"/>
          <p:cNvSpPr>
            <a:spLocks noChangeArrowheads="1"/>
          </p:cNvSpPr>
          <p:nvPr/>
        </p:nvSpPr>
        <p:spPr bwMode="auto">
          <a:xfrm>
            <a:off x="4764088" y="3605213"/>
            <a:ext cx="144462" cy="174625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9" name="Rectangle 133" descr="Wide downward diagonal"/>
          <p:cNvSpPr>
            <a:spLocks noChangeArrowheads="1"/>
          </p:cNvSpPr>
          <p:nvPr/>
        </p:nvSpPr>
        <p:spPr bwMode="auto">
          <a:xfrm>
            <a:off x="5184775" y="3605213"/>
            <a:ext cx="144463" cy="174625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0" name="Rectangle 134" descr="Wide downward diagonal"/>
          <p:cNvSpPr>
            <a:spLocks noChangeArrowheads="1"/>
          </p:cNvSpPr>
          <p:nvPr/>
        </p:nvSpPr>
        <p:spPr bwMode="auto">
          <a:xfrm>
            <a:off x="5329238" y="3606800"/>
            <a:ext cx="144462" cy="174625"/>
          </a:xfrm>
          <a:prstGeom prst="rect">
            <a:avLst/>
          </a:prstGeom>
          <a:pattFill prst="wdDnDiag">
            <a:fgClr>
              <a:srgbClr val="FF9933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18" name="Line 135"/>
          <p:cNvSpPr>
            <a:spLocks noChangeShapeType="1"/>
          </p:cNvSpPr>
          <p:nvPr/>
        </p:nvSpPr>
        <p:spPr bwMode="auto">
          <a:xfrm flipV="1">
            <a:off x="2032000" y="4483100"/>
            <a:ext cx="0" cy="768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19" name="Rectangle 138"/>
          <p:cNvSpPr>
            <a:spLocks noChangeArrowheads="1"/>
          </p:cNvSpPr>
          <p:nvPr/>
        </p:nvSpPr>
        <p:spPr bwMode="auto">
          <a:xfrm rot="5400000">
            <a:off x="1711325" y="3841750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20" name="Rectangle 139"/>
          <p:cNvSpPr>
            <a:spLocks noChangeArrowheads="1"/>
          </p:cNvSpPr>
          <p:nvPr/>
        </p:nvSpPr>
        <p:spPr bwMode="auto">
          <a:xfrm rot="5400000">
            <a:off x="5832475" y="3841750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6" name="Line 140"/>
          <p:cNvSpPr>
            <a:spLocks noChangeShapeType="1"/>
          </p:cNvSpPr>
          <p:nvPr/>
        </p:nvSpPr>
        <p:spPr bwMode="auto">
          <a:xfrm flipV="1">
            <a:off x="2170113" y="4213225"/>
            <a:ext cx="3681412" cy="238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7" name="Line 141"/>
          <p:cNvSpPr>
            <a:spLocks noChangeShapeType="1"/>
          </p:cNvSpPr>
          <p:nvPr/>
        </p:nvSpPr>
        <p:spPr bwMode="auto">
          <a:xfrm flipV="1">
            <a:off x="2171700" y="3689350"/>
            <a:ext cx="3665538" cy="23813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8" name="Line 142"/>
          <p:cNvSpPr>
            <a:spLocks noChangeShapeType="1"/>
          </p:cNvSpPr>
          <p:nvPr/>
        </p:nvSpPr>
        <p:spPr bwMode="auto">
          <a:xfrm flipV="1">
            <a:off x="876300" y="2887663"/>
            <a:ext cx="7362825" cy="476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9" name="Line 143"/>
          <p:cNvSpPr>
            <a:spLocks noChangeShapeType="1"/>
          </p:cNvSpPr>
          <p:nvPr/>
        </p:nvSpPr>
        <p:spPr bwMode="auto">
          <a:xfrm flipV="1">
            <a:off x="869950" y="2389188"/>
            <a:ext cx="7370763" cy="3968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25" name="Rectangle 144"/>
          <p:cNvSpPr>
            <a:spLocks noChangeArrowheads="1"/>
          </p:cNvSpPr>
          <p:nvPr/>
        </p:nvSpPr>
        <p:spPr bwMode="auto">
          <a:xfrm>
            <a:off x="7515225" y="2990850"/>
            <a:ext cx="581025" cy="158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QE</a:t>
            </a:r>
          </a:p>
        </p:txBody>
      </p:sp>
      <p:sp>
        <p:nvSpPr>
          <p:cNvPr id="17526" name="Line 146"/>
          <p:cNvSpPr>
            <a:spLocks noChangeShapeType="1"/>
          </p:cNvSpPr>
          <p:nvPr/>
        </p:nvSpPr>
        <p:spPr bwMode="auto">
          <a:xfrm>
            <a:off x="6394450" y="5213350"/>
            <a:ext cx="585788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27" name="Rectangle 148"/>
          <p:cNvSpPr>
            <a:spLocks noChangeArrowheads="1"/>
          </p:cNvSpPr>
          <p:nvPr/>
        </p:nvSpPr>
        <p:spPr bwMode="auto">
          <a:xfrm>
            <a:off x="6613525" y="5507038"/>
            <a:ext cx="358775" cy="142875"/>
          </a:xfrm>
          <a:prstGeom prst="rect">
            <a:avLst/>
          </a:prstGeom>
          <a:solidFill>
            <a:srgbClr val="A0F3FE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28" name="Rectangle 149"/>
          <p:cNvSpPr>
            <a:spLocks noChangeArrowheads="1"/>
          </p:cNvSpPr>
          <p:nvPr/>
        </p:nvSpPr>
        <p:spPr bwMode="auto">
          <a:xfrm>
            <a:off x="6396038" y="5878513"/>
            <a:ext cx="581025" cy="1587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QE</a:t>
            </a:r>
          </a:p>
        </p:txBody>
      </p:sp>
      <p:sp>
        <p:nvSpPr>
          <p:cNvPr id="17529" name="Text Box 150"/>
          <p:cNvSpPr txBox="1">
            <a:spLocks noChangeArrowheads="1"/>
          </p:cNvSpPr>
          <p:nvPr/>
        </p:nvSpPr>
        <p:spPr bwMode="auto">
          <a:xfrm>
            <a:off x="7108825" y="5070475"/>
            <a:ext cx="12827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Blindosbarre</a:t>
            </a:r>
          </a:p>
          <a:p>
            <a:endParaRPr lang="en-US" sz="1200"/>
          </a:p>
          <a:p>
            <a:r>
              <a:rPr lang="en-US" sz="1200"/>
              <a:t>Fancoils</a:t>
            </a:r>
          </a:p>
          <a:p>
            <a:endParaRPr lang="en-US" sz="1200"/>
          </a:p>
          <a:p>
            <a:r>
              <a:rPr lang="en-US" sz="1200"/>
              <a:t>Quadro Elettrico</a:t>
            </a:r>
          </a:p>
        </p:txBody>
      </p:sp>
      <p:sp>
        <p:nvSpPr>
          <p:cNvPr id="17530" name="Rectangle 151"/>
          <p:cNvSpPr>
            <a:spLocks noChangeArrowheads="1"/>
          </p:cNvSpPr>
          <p:nvPr/>
        </p:nvSpPr>
        <p:spPr bwMode="auto">
          <a:xfrm>
            <a:off x="6200775" y="5507038"/>
            <a:ext cx="358775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4" name="Rectangle 88"/>
          <p:cNvSpPr txBox="1">
            <a:spLocks noChangeArrowheads="1"/>
          </p:cNvSpPr>
          <p:nvPr/>
        </p:nvSpPr>
        <p:spPr>
          <a:xfrm>
            <a:off x="2703504" y="1015449"/>
            <a:ext cx="3613150" cy="4873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Edificio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Calcolo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lavori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ultimati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4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4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" grpId="0" animBg="1"/>
      <p:bldP spid="14448" grpId="0" animBg="1"/>
      <p:bldP spid="14449" grpId="0" animBg="1"/>
      <p:bldP spid="14450" grpId="0" animBg="1"/>
      <p:bldP spid="14451" grpId="0" animBg="1"/>
      <p:bldP spid="14452" grpId="0" animBg="1"/>
      <p:bldP spid="14453" grpId="0" animBg="1"/>
      <p:bldP spid="14454" grpId="0" animBg="1"/>
      <p:bldP spid="14455" grpId="0" animBg="1"/>
      <p:bldP spid="14456" grpId="0" animBg="1"/>
      <p:bldP spid="14457" grpId="0" animBg="1"/>
      <p:bldP spid="14458" grpId="0" animBg="1"/>
      <p:bldP spid="14459" grpId="0" animBg="1"/>
      <p:bldP spid="14460" grpId="0" animBg="1"/>
      <p:bldP spid="14461" grpId="0" animBg="1"/>
      <p:bldP spid="14462" grpId="0" animBg="1"/>
      <p:bldP spid="14463" grpId="0" animBg="1"/>
      <p:bldP spid="14464" grpId="0" animBg="1"/>
      <p:bldP spid="14465" grpId="0" animBg="1"/>
      <p:bldP spid="14466" grpId="0" animBg="1"/>
      <p:bldP spid="14467" grpId="0" animBg="1"/>
      <p:bldP spid="14468" grpId="0" animBg="1"/>
      <p:bldP spid="14469" grpId="0" animBg="1"/>
      <p:bldP spid="14470" grpId="0" animBg="1"/>
      <p:bldP spid="14476" grpId="0" animBg="1"/>
      <p:bldP spid="14477" grpId="0" animBg="1"/>
      <p:bldP spid="14478" grpId="0" animBg="1"/>
      <p:bldP spid="1447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5438775" y="5141913"/>
            <a:ext cx="1676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200775" y="2779713"/>
            <a:ext cx="762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UPS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200775" y="1179513"/>
            <a:ext cx="7620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Genera-</a:t>
            </a:r>
          </a:p>
          <a:p>
            <a:pPr algn="ctr"/>
            <a:r>
              <a:rPr lang="en-US" sz="1200"/>
              <a:t>tore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581775" y="1941513"/>
            <a:ext cx="0" cy="838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581775" y="3389313"/>
            <a:ext cx="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581775" y="798513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048375" y="341313"/>
            <a:ext cx="2590800" cy="19050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742648" y="785799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Cabina</a:t>
            </a:r>
            <a:r>
              <a:rPr lang="en-US" dirty="0"/>
              <a:t> </a:t>
            </a:r>
            <a:r>
              <a:rPr lang="en-US" dirty="0" err="1"/>
              <a:t>elettrica</a:t>
            </a:r>
            <a:endParaRPr lang="en-US" dirty="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002988" y="1160454"/>
            <a:ext cx="113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Linea ENEL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981575" y="4456113"/>
            <a:ext cx="0" cy="1828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7115175" y="4456113"/>
            <a:ext cx="0" cy="1828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981575" y="4456113"/>
            <a:ext cx="2133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3381375" y="4227513"/>
            <a:ext cx="0" cy="2057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438775" y="4227513"/>
            <a:ext cx="0" cy="2057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349625" y="4227513"/>
            <a:ext cx="20891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5438775" y="798513"/>
            <a:ext cx="0" cy="3429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5438775" y="798513"/>
            <a:ext cx="2971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7496175" y="2779713"/>
            <a:ext cx="762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Condiz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8410575" y="2551113"/>
            <a:ext cx="0" cy="35210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8258175" y="4532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8258175" y="4913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8258175" y="5294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8258175" y="5675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8258175" y="6056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8258175" y="30845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5210175" y="3922713"/>
            <a:ext cx="3429000" cy="25908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1857375" y="3922713"/>
            <a:ext cx="3352800" cy="25908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581775" y="3617913"/>
            <a:ext cx="77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Calcolo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076575" y="3617913"/>
            <a:ext cx="1303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Tier2 + GARR</a:t>
            </a: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6124575" y="498951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Srv</a:t>
            </a:r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8410575" y="798513"/>
            <a:ext cx="0" cy="1752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7496175" y="4379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7496175" y="4760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7496175" y="5141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7496175" y="5522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7496175" y="5903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1857375" y="2551113"/>
            <a:ext cx="6781800" cy="10668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1857375" y="2246313"/>
            <a:ext cx="195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Locale tecnico Calcolo</a:t>
            </a:r>
          </a:p>
        </p:txBody>
      </p:sp>
      <p:sp>
        <p:nvSpPr>
          <p:cNvPr id="19497" name="Line 43"/>
          <p:cNvSpPr>
            <a:spLocks noChangeShapeType="1"/>
          </p:cNvSpPr>
          <p:nvPr/>
        </p:nvSpPr>
        <p:spPr bwMode="auto">
          <a:xfrm flipH="1">
            <a:off x="7345363" y="3076575"/>
            <a:ext cx="15875" cy="2989263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98" name="Line 44"/>
          <p:cNvSpPr>
            <a:spLocks noChangeShapeType="1"/>
          </p:cNvSpPr>
          <p:nvPr/>
        </p:nvSpPr>
        <p:spPr bwMode="auto">
          <a:xfrm flipV="1">
            <a:off x="7346950" y="3092450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99" name="Line 45"/>
          <p:cNvSpPr>
            <a:spLocks noChangeShapeType="1"/>
          </p:cNvSpPr>
          <p:nvPr/>
        </p:nvSpPr>
        <p:spPr bwMode="auto">
          <a:xfrm flipV="1">
            <a:off x="7346950" y="4548188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00" name="Line 46"/>
          <p:cNvSpPr>
            <a:spLocks noChangeShapeType="1"/>
          </p:cNvSpPr>
          <p:nvPr/>
        </p:nvSpPr>
        <p:spPr bwMode="auto">
          <a:xfrm flipV="1">
            <a:off x="7354888" y="4914900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01" name="Line 47"/>
          <p:cNvSpPr>
            <a:spLocks noChangeShapeType="1"/>
          </p:cNvSpPr>
          <p:nvPr/>
        </p:nvSpPr>
        <p:spPr bwMode="auto">
          <a:xfrm flipV="1">
            <a:off x="7348538" y="5297488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02" name="Line 48"/>
          <p:cNvSpPr>
            <a:spLocks noChangeShapeType="1"/>
          </p:cNvSpPr>
          <p:nvPr/>
        </p:nvSpPr>
        <p:spPr bwMode="auto">
          <a:xfrm flipV="1">
            <a:off x="7348538" y="5664200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03" name="Line 49"/>
          <p:cNvSpPr>
            <a:spLocks noChangeShapeType="1"/>
          </p:cNvSpPr>
          <p:nvPr/>
        </p:nvSpPr>
        <p:spPr bwMode="auto">
          <a:xfrm flipV="1">
            <a:off x="7340600" y="6046788"/>
            <a:ext cx="150813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04" name="Line 50"/>
          <p:cNvSpPr>
            <a:spLocks noChangeShapeType="1"/>
          </p:cNvSpPr>
          <p:nvPr/>
        </p:nvSpPr>
        <p:spPr bwMode="auto">
          <a:xfrm>
            <a:off x="238125" y="5154613"/>
            <a:ext cx="228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05" name="Line 51"/>
          <p:cNvSpPr>
            <a:spLocks noChangeShapeType="1"/>
          </p:cNvSpPr>
          <p:nvPr/>
        </p:nvSpPr>
        <p:spPr bwMode="auto">
          <a:xfrm>
            <a:off x="238125" y="5903913"/>
            <a:ext cx="228600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06" name="Line 52"/>
          <p:cNvSpPr>
            <a:spLocks noChangeShapeType="1"/>
          </p:cNvSpPr>
          <p:nvPr/>
        </p:nvSpPr>
        <p:spPr bwMode="auto">
          <a:xfrm>
            <a:off x="238125" y="5522913"/>
            <a:ext cx="228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507" name="Text Box 53"/>
          <p:cNvSpPr txBox="1">
            <a:spLocks noChangeArrowheads="1"/>
          </p:cNvSpPr>
          <p:nvPr/>
        </p:nvSpPr>
        <p:spPr bwMode="auto">
          <a:xfrm>
            <a:off x="520700" y="5010150"/>
            <a:ext cx="1011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Cavi elettrici</a:t>
            </a:r>
          </a:p>
        </p:txBody>
      </p:sp>
      <p:sp>
        <p:nvSpPr>
          <p:cNvPr id="19508" name="Text Box 54"/>
          <p:cNvSpPr txBox="1">
            <a:spLocks noChangeArrowheads="1"/>
          </p:cNvSpPr>
          <p:nvPr/>
        </p:nvSpPr>
        <p:spPr bwMode="auto">
          <a:xfrm>
            <a:off x="514350" y="5386388"/>
            <a:ext cx="103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Blindosbarre</a:t>
            </a:r>
          </a:p>
        </p:txBody>
      </p:sp>
      <p:sp>
        <p:nvSpPr>
          <p:cNvPr id="19509" name="Text Box 55"/>
          <p:cNvSpPr txBox="1">
            <a:spLocks noChangeArrowheads="1"/>
          </p:cNvSpPr>
          <p:nvPr/>
        </p:nvSpPr>
        <p:spPr bwMode="auto">
          <a:xfrm>
            <a:off x="515938" y="5776913"/>
            <a:ext cx="103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Tubi idraulici</a:t>
            </a:r>
          </a:p>
        </p:txBody>
      </p:sp>
      <p:sp>
        <p:nvSpPr>
          <p:cNvPr id="55" name="Rectangle 88"/>
          <p:cNvSpPr txBox="1">
            <a:spLocks noChangeArrowheads="1"/>
          </p:cNvSpPr>
          <p:nvPr/>
        </p:nvSpPr>
        <p:spPr>
          <a:xfrm>
            <a:off x="1550988" y="1015448"/>
            <a:ext cx="2119313" cy="7943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Situazione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attuale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degli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impianti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51"/>
          <p:cNvSpPr>
            <a:spLocks noChangeShapeType="1"/>
          </p:cNvSpPr>
          <p:nvPr/>
        </p:nvSpPr>
        <p:spPr bwMode="auto">
          <a:xfrm flipV="1">
            <a:off x="2058988" y="2025650"/>
            <a:ext cx="63722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 flipH="1">
            <a:off x="5435600" y="1020763"/>
            <a:ext cx="0" cy="20637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4343400" y="3100388"/>
            <a:ext cx="22479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5438775" y="5141913"/>
            <a:ext cx="1676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3381375" y="5141913"/>
            <a:ext cx="1600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7" name="Line 9"/>
          <p:cNvSpPr>
            <a:spLocks noChangeShapeType="1"/>
          </p:cNvSpPr>
          <p:nvPr/>
        </p:nvSpPr>
        <p:spPr bwMode="auto">
          <a:xfrm>
            <a:off x="6581775" y="3086100"/>
            <a:ext cx="0" cy="137001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6048375" y="341313"/>
            <a:ext cx="2765425" cy="113347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6880225" y="595305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Cabina</a:t>
            </a:r>
            <a:r>
              <a:rPr lang="en-US" dirty="0"/>
              <a:t> </a:t>
            </a:r>
            <a:r>
              <a:rPr lang="en-US" dirty="0" err="1"/>
              <a:t>elettrica</a:t>
            </a:r>
            <a:endParaRPr lang="en-US" dirty="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6886575" y="1001713"/>
            <a:ext cx="113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Linea ENEL</a:t>
            </a:r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4981575" y="4456113"/>
            <a:ext cx="0" cy="1828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7115175" y="4456113"/>
            <a:ext cx="0" cy="18288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4981575" y="4456113"/>
            <a:ext cx="2133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>
            <a:off x="3381375" y="4227513"/>
            <a:ext cx="0" cy="2057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>
            <a:off x="5438775" y="4227513"/>
            <a:ext cx="0" cy="205740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>
            <a:off x="3381375" y="4227513"/>
            <a:ext cx="2057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 flipH="1">
            <a:off x="4349750" y="3086100"/>
            <a:ext cx="0" cy="11334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8" name="Line 21"/>
          <p:cNvSpPr>
            <a:spLocks noChangeShapeType="1"/>
          </p:cNvSpPr>
          <p:nvPr/>
        </p:nvSpPr>
        <p:spPr bwMode="auto">
          <a:xfrm>
            <a:off x="2598738" y="1028700"/>
            <a:ext cx="5811837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7496175" y="2779713"/>
            <a:ext cx="762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Condiz</a:t>
            </a:r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7496175" y="4379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01" name="Rectangle 24"/>
          <p:cNvSpPr>
            <a:spLocks noChangeArrowheads="1"/>
          </p:cNvSpPr>
          <p:nvPr/>
        </p:nvSpPr>
        <p:spPr bwMode="auto">
          <a:xfrm>
            <a:off x="7496175" y="4760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02" name="Rectangle 25"/>
          <p:cNvSpPr>
            <a:spLocks noChangeArrowheads="1"/>
          </p:cNvSpPr>
          <p:nvPr/>
        </p:nvSpPr>
        <p:spPr bwMode="auto">
          <a:xfrm>
            <a:off x="7496175" y="5141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7496175" y="5522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04" name="Rectangle 27"/>
          <p:cNvSpPr>
            <a:spLocks noChangeArrowheads="1"/>
          </p:cNvSpPr>
          <p:nvPr/>
        </p:nvSpPr>
        <p:spPr bwMode="auto">
          <a:xfrm>
            <a:off x="7496175" y="5903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05" name="Line 28"/>
          <p:cNvSpPr>
            <a:spLocks noChangeShapeType="1"/>
          </p:cNvSpPr>
          <p:nvPr/>
        </p:nvSpPr>
        <p:spPr bwMode="auto">
          <a:xfrm>
            <a:off x="8410575" y="2025650"/>
            <a:ext cx="0" cy="40306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06" name="Line 29"/>
          <p:cNvSpPr>
            <a:spLocks noChangeShapeType="1"/>
          </p:cNvSpPr>
          <p:nvPr/>
        </p:nvSpPr>
        <p:spPr bwMode="auto">
          <a:xfrm>
            <a:off x="8258175" y="4532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07" name="Line 30"/>
          <p:cNvSpPr>
            <a:spLocks noChangeShapeType="1"/>
          </p:cNvSpPr>
          <p:nvPr/>
        </p:nvSpPr>
        <p:spPr bwMode="auto">
          <a:xfrm>
            <a:off x="8258175" y="4913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08" name="Line 31"/>
          <p:cNvSpPr>
            <a:spLocks noChangeShapeType="1"/>
          </p:cNvSpPr>
          <p:nvPr/>
        </p:nvSpPr>
        <p:spPr bwMode="auto">
          <a:xfrm>
            <a:off x="8258175" y="5294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09" name="Line 32"/>
          <p:cNvSpPr>
            <a:spLocks noChangeShapeType="1"/>
          </p:cNvSpPr>
          <p:nvPr/>
        </p:nvSpPr>
        <p:spPr bwMode="auto">
          <a:xfrm>
            <a:off x="8258175" y="5675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0" name="Line 33"/>
          <p:cNvSpPr>
            <a:spLocks noChangeShapeType="1"/>
          </p:cNvSpPr>
          <p:nvPr/>
        </p:nvSpPr>
        <p:spPr bwMode="auto">
          <a:xfrm>
            <a:off x="8258175" y="6056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1" name="Line 34"/>
          <p:cNvSpPr>
            <a:spLocks noChangeShapeType="1"/>
          </p:cNvSpPr>
          <p:nvPr/>
        </p:nvSpPr>
        <p:spPr bwMode="auto">
          <a:xfrm>
            <a:off x="8258175" y="30845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2" name="Rectangle 35"/>
          <p:cNvSpPr>
            <a:spLocks noChangeArrowheads="1"/>
          </p:cNvSpPr>
          <p:nvPr/>
        </p:nvSpPr>
        <p:spPr bwMode="auto">
          <a:xfrm>
            <a:off x="5210175" y="3922713"/>
            <a:ext cx="3429000" cy="25908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3" name="Rectangle 36"/>
          <p:cNvSpPr>
            <a:spLocks noChangeArrowheads="1"/>
          </p:cNvSpPr>
          <p:nvPr/>
        </p:nvSpPr>
        <p:spPr bwMode="auto">
          <a:xfrm>
            <a:off x="1857375" y="3922713"/>
            <a:ext cx="3352800" cy="25908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14" name="Text Box 37"/>
          <p:cNvSpPr txBox="1">
            <a:spLocks noChangeArrowheads="1"/>
          </p:cNvSpPr>
          <p:nvPr/>
        </p:nvSpPr>
        <p:spPr bwMode="auto">
          <a:xfrm>
            <a:off x="6581775" y="3617913"/>
            <a:ext cx="77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Calcolo</a:t>
            </a:r>
          </a:p>
        </p:txBody>
      </p:sp>
      <p:sp>
        <p:nvSpPr>
          <p:cNvPr id="20515" name="Text Box 38"/>
          <p:cNvSpPr txBox="1">
            <a:spLocks noChangeArrowheads="1"/>
          </p:cNvSpPr>
          <p:nvPr/>
        </p:nvSpPr>
        <p:spPr bwMode="auto">
          <a:xfrm>
            <a:off x="3076575" y="3617913"/>
            <a:ext cx="646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Tier-2</a:t>
            </a:r>
          </a:p>
        </p:txBody>
      </p:sp>
      <p:sp>
        <p:nvSpPr>
          <p:cNvPr id="20516" name="Rectangle 39"/>
          <p:cNvSpPr>
            <a:spLocks noChangeArrowheads="1"/>
          </p:cNvSpPr>
          <p:nvPr/>
        </p:nvSpPr>
        <p:spPr bwMode="auto">
          <a:xfrm>
            <a:off x="6124575" y="498951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Srv</a:t>
            </a:r>
          </a:p>
        </p:txBody>
      </p:sp>
      <p:sp>
        <p:nvSpPr>
          <p:cNvPr id="20517" name="Rectangle 41"/>
          <p:cNvSpPr>
            <a:spLocks noChangeArrowheads="1"/>
          </p:cNvSpPr>
          <p:nvPr/>
        </p:nvSpPr>
        <p:spPr bwMode="auto">
          <a:xfrm>
            <a:off x="4067175" y="498951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Srv</a:t>
            </a:r>
          </a:p>
        </p:txBody>
      </p:sp>
      <p:sp>
        <p:nvSpPr>
          <p:cNvPr id="20518" name="Oval 42"/>
          <p:cNvSpPr>
            <a:spLocks noChangeArrowheads="1"/>
          </p:cNvSpPr>
          <p:nvPr/>
        </p:nvSpPr>
        <p:spPr bwMode="auto">
          <a:xfrm>
            <a:off x="5054600" y="1636713"/>
            <a:ext cx="762000" cy="76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Genera-</a:t>
            </a:r>
          </a:p>
          <a:p>
            <a:pPr algn="ctr"/>
            <a:r>
              <a:rPr lang="en-US" sz="1200"/>
              <a:t>tore</a:t>
            </a:r>
          </a:p>
        </p:txBody>
      </p:sp>
      <p:sp>
        <p:nvSpPr>
          <p:cNvPr id="20519" name="Rectangle 43"/>
          <p:cNvSpPr>
            <a:spLocks noChangeArrowheads="1"/>
          </p:cNvSpPr>
          <p:nvPr/>
        </p:nvSpPr>
        <p:spPr bwMode="auto">
          <a:xfrm>
            <a:off x="2238375" y="4379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20" name="Line 44"/>
          <p:cNvSpPr>
            <a:spLocks noChangeShapeType="1"/>
          </p:cNvSpPr>
          <p:nvPr/>
        </p:nvSpPr>
        <p:spPr bwMode="auto">
          <a:xfrm>
            <a:off x="2085975" y="4532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1" name="Line 45"/>
          <p:cNvSpPr>
            <a:spLocks noChangeShapeType="1"/>
          </p:cNvSpPr>
          <p:nvPr/>
        </p:nvSpPr>
        <p:spPr bwMode="auto">
          <a:xfrm>
            <a:off x="2085975" y="4913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2" name="Line 46"/>
          <p:cNvSpPr>
            <a:spLocks noChangeShapeType="1"/>
          </p:cNvSpPr>
          <p:nvPr/>
        </p:nvSpPr>
        <p:spPr bwMode="auto">
          <a:xfrm>
            <a:off x="2085975" y="5294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3" name="Line 47"/>
          <p:cNvSpPr>
            <a:spLocks noChangeShapeType="1"/>
          </p:cNvSpPr>
          <p:nvPr/>
        </p:nvSpPr>
        <p:spPr bwMode="auto">
          <a:xfrm>
            <a:off x="2085975" y="5675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4" name="Line 48"/>
          <p:cNvSpPr>
            <a:spLocks noChangeShapeType="1"/>
          </p:cNvSpPr>
          <p:nvPr/>
        </p:nvSpPr>
        <p:spPr bwMode="auto">
          <a:xfrm>
            <a:off x="2085975" y="6056313"/>
            <a:ext cx="152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5" name="Rectangle 49"/>
          <p:cNvSpPr>
            <a:spLocks noChangeArrowheads="1"/>
          </p:cNvSpPr>
          <p:nvPr/>
        </p:nvSpPr>
        <p:spPr bwMode="auto">
          <a:xfrm>
            <a:off x="2238375" y="1223963"/>
            <a:ext cx="762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Condiz</a:t>
            </a:r>
          </a:p>
          <a:p>
            <a:pPr algn="ctr"/>
            <a:r>
              <a:rPr lang="en-US"/>
              <a:t>Dafne</a:t>
            </a:r>
          </a:p>
        </p:txBody>
      </p:sp>
      <p:sp>
        <p:nvSpPr>
          <p:cNvPr id="20526" name="Line 50"/>
          <p:cNvSpPr>
            <a:spLocks noChangeShapeType="1"/>
          </p:cNvSpPr>
          <p:nvPr/>
        </p:nvSpPr>
        <p:spPr bwMode="auto">
          <a:xfrm>
            <a:off x="2076450" y="2043113"/>
            <a:ext cx="9525" cy="40211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27" name="Rectangle 52"/>
          <p:cNvSpPr>
            <a:spLocks noChangeArrowheads="1"/>
          </p:cNvSpPr>
          <p:nvPr/>
        </p:nvSpPr>
        <p:spPr bwMode="auto">
          <a:xfrm>
            <a:off x="2238375" y="4760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28" name="Rectangle 53"/>
          <p:cNvSpPr>
            <a:spLocks noChangeArrowheads="1"/>
          </p:cNvSpPr>
          <p:nvPr/>
        </p:nvSpPr>
        <p:spPr bwMode="auto">
          <a:xfrm>
            <a:off x="2238375" y="5141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29" name="Rectangle 54"/>
          <p:cNvSpPr>
            <a:spLocks noChangeArrowheads="1"/>
          </p:cNvSpPr>
          <p:nvPr/>
        </p:nvSpPr>
        <p:spPr bwMode="auto">
          <a:xfrm>
            <a:off x="2238375" y="5522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30" name="Rectangle 55"/>
          <p:cNvSpPr>
            <a:spLocks noChangeArrowheads="1"/>
          </p:cNvSpPr>
          <p:nvPr/>
        </p:nvSpPr>
        <p:spPr bwMode="auto">
          <a:xfrm>
            <a:off x="2238375" y="5903913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/>
              <a:t>Fancoil</a:t>
            </a:r>
          </a:p>
        </p:txBody>
      </p:sp>
      <p:sp>
        <p:nvSpPr>
          <p:cNvPr id="20532" name="Rectangle 57"/>
          <p:cNvSpPr>
            <a:spLocks noChangeArrowheads="1"/>
          </p:cNvSpPr>
          <p:nvPr/>
        </p:nvSpPr>
        <p:spPr bwMode="auto">
          <a:xfrm>
            <a:off x="1857375" y="2398713"/>
            <a:ext cx="6781800" cy="12192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33" name="Text Box 58"/>
          <p:cNvSpPr txBox="1">
            <a:spLocks noChangeArrowheads="1"/>
          </p:cNvSpPr>
          <p:nvPr/>
        </p:nvSpPr>
        <p:spPr bwMode="auto">
          <a:xfrm>
            <a:off x="3113088" y="2109788"/>
            <a:ext cx="195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Locale tecnico Calcolo</a:t>
            </a:r>
          </a:p>
        </p:txBody>
      </p:sp>
      <p:sp>
        <p:nvSpPr>
          <p:cNvPr id="20534" name="Line 61"/>
          <p:cNvSpPr>
            <a:spLocks noChangeShapeType="1"/>
          </p:cNvSpPr>
          <p:nvPr/>
        </p:nvSpPr>
        <p:spPr bwMode="auto">
          <a:xfrm flipH="1">
            <a:off x="7345363" y="2576513"/>
            <a:ext cx="0" cy="3489325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35" name="Line 62"/>
          <p:cNvSpPr>
            <a:spLocks noChangeShapeType="1"/>
          </p:cNvSpPr>
          <p:nvPr/>
        </p:nvSpPr>
        <p:spPr bwMode="auto">
          <a:xfrm flipV="1">
            <a:off x="7346950" y="3092450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36" name="Line 63"/>
          <p:cNvSpPr>
            <a:spLocks noChangeShapeType="1"/>
          </p:cNvSpPr>
          <p:nvPr/>
        </p:nvSpPr>
        <p:spPr bwMode="auto">
          <a:xfrm flipV="1">
            <a:off x="7346950" y="4548188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37" name="Line 64"/>
          <p:cNvSpPr>
            <a:spLocks noChangeShapeType="1"/>
          </p:cNvSpPr>
          <p:nvPr/>
        </p:nvSpPr>
        <p:spPr bwMode="auto">
          <a:xfrm flipV="1">
            <a:off x="7354888" y="4914900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38" name="Line 65"/>
          <p:cNvSpPr>
            <a:spLocks noChangeShapeType="1"/>
          </p:cNvSpPr>
          <p:nvPr/>
        </p:nvSpPr>
        <p:spPr bwMode="auto">
          <a:xfrm flipV="1">
            <a:off x="7348538" y="5297488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39" name="Line 66"/>
          <p:cNvSpPr>
            <a:spLocks noChangeShapeType="1"/>
          </p:cNvSpPr>
          <p:nvPr/>
        </p:nvSpPr>
        <p:spPr bwMode="auto">
          <a:xfrm flipV="1">
            <a:off x="7348538" y="5664200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0" name="Line 67"/>
          <p:cNvSpPr>
            <a:spLocks noChangeShapeType="1"/>
          </p:cNvSpPr>
          <p:nvPr/>
        </p:nvSpPr>
        <p:spPr bwMode="auto">
          <a:xfrm flipV="1">
            <a:off x="7348538" y="6046788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1" name="Line 68"/>
          <p:cNvSpPr>
            <a:spLocks noChangeShapeType="1"/>
          </p:cNvSpPr>
          <p:nvPr/>
        </p:nvSpPr>
        <p:spPr bwMode="auto">
          <a:xfrm flipH="1">
            <a:off x="3133725" y="1528763"/>
            <a:ext cx="0" cy="4538662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2" name="Line 69"/>
          <p:cNvSpPr>
            <a:spLocks noChangeShapeType="1"/>
          </p:cNvSpPr>
          <p:nvPr/>
        </p:nvSpPr>
        <p:spPr bwMode="auto">
          <a:xfrm flipV="1">
            <a:off x="3000375" y="1544638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3" name="Line 70"/>
          <p:cNvSpPr>
            <a:spLocks noChangeShapeType="1"/>
          </p:cNvSpPr>
          <p:nvPr/>
        </p:nvSpPr>
        <p:spPr bwMode="auto">
          <a:xfrm flipV="1">
            <a:off x="3000375" y="4549775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4" name="Line 71"/>
          <p:cNvSpPr>
            <a:spLocks noChangeShapeType="1"/>
          </p:cNvSpPr>
          <p:nvPr/>
        </p:nvSpPr>
        <p:spPr bwMode="auto">
          <a:xfrm flipV="1">
            <a:off x="3008313" y="4916488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5" name="Line 72"/>
          <p:cNvSpPr>
            <a:spLocks noChangeShapeType="1"/>
          </p:cNvSpPr>
          <p:nvPr/>
        </p:nvSpPr>
        <p:spPr bwMode="auto">
          <a:xfrm flipV="1">
            <a:off x="3001963" y="5299075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6" name="Line 73"/>
          <p:cNvSpPr>
            <a:spLocks noChangeShapeType="1"/>
          </p:cNvSpPr>
          <p:nvPr/>
        </p:nvSpPr>
        <p:spPr bwMode="auto">
          <a:xfrm flipV="1">
            <a:off x="3001963" y="5665788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7" name="Line 74"/>
          <p:cNvSpPr>
            <a:spLocks noChangeShapeType="1"/>
          </p:cNvSpPr>
          <p:nvPr/>
        </p:nvSpPr>
        <p:spPr bwMode="auto">
          <a:xfrm flipV="1">
            <a:off x="3001963" y="6048375"/>
            <a:ext cx="14287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8" name="Line 75"/>
          <p:cNvSpPr>
            <a:spLocks noChangeShapeType="1"/>
          </p:cNvSpPr>
          <p:nvPr/>
        </p:nvSpPr>
        <p:spPr bwMode="auto">
          <a:xfrm flipH="1">
            <a:off x="2614613" y="1030288"/>
            <a:ext cx="0" cy="1873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9" name="Line 77"/>
          <p:cNvSpPr>
            <a:spLocks noChangeShapeType="1"/>
          </p:cNvSpPr>
          <p:nvPr/>
        </p:nvSpPr>
        <p:spPr bwMode="auto">
          <a:xfrm flipV="1">
            <a:off x="3152775" y="2582863"/>
            <a:ext cx="4213225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18" name="Rectangle 78"/>
          <p:cNvSpPr>
            <a:spLocks noChangeArrowheads="1"/>
          </p:cNvSpPr>
          <p:nvPr/>
        </p:nvSpPr>
        <p:spPr bwMode="auto">
          <a:xfrm>
            <a:off x="5053013" y="2797175"/>
            <a:ext cx="762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UPS</a:t>
            </a:r>
          </a:p>
        </p:txBody>
      </p:sp>
      <p:sp>
        <p:nvSpPr>
          <p:cNvPr id="35919" name="Rectangle 79"/>
          <p:cNvSpPr>
            <a:spLocks noChangeArrowheads="1"/>
          </p:cNvSpPr>
          <p:nvPr/>
        </p:nvSpPr>
        <p:spPr bwMode="auto">
          <a:xfrm>
            <a:off x="5054600" y="2798763"/>
            <a:ext cx="762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UPS</a:t>
            </a:r>
          </a:p>
        </p:txBody>
      </p:sp>
      <p:sp>
        <p:nvSpPr>
          <p:cNvPr id="20552" name="Line 80"/>
          <p:cNvSpPr>
            <a:spLocks noChangeShapeType="1"/>
          </p:cNvSpPr>
          <p:nvPr/>
        </p:nvSpPr>
        <p:spPr bwMode="auto">
          <a:xfrm>
            <a:off x="238125" y="5154613"/>
            <a:ext cx="228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53" name="Line 81"/>
          <p:cNvSpPr>
            <a:spLocks noChangeShapeType="1"/>
          </p:cNvSpPr>
          <p:nvPr/>
        </p:nvSpPr>
        <p:spPr bwMode="auto">
          <a:xfrm>
            <a:off x="238125" y="5903913"/>
            <a:ext cx="228600" cy="0"/>
          </a:xfrm>
          <a:prstGeom prst="line">
            <a:avLst/>
          </a:prstGeom>
          <a:noFill/>
          <a:ln w="38100" cmpd="dbl">
            <a:solidFill>
              <a:srgbClr val="3399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54" name="Line 82"/>
          <p:cNvSpPr>
            <a:spLocks noChangeShapeType="1"/>
          </p:cNvSpPr>
          <p:nvPr/>
        </p:nvSpPr>
        <p:spPr bwMode="auto">
          <a:xfrm>
            <a:off x="238125" y="5522913"/>
            <a:ext cx="228600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55" name="Text Box 83"/>
          <p:cNvSpPr txBox="1">
            <a:spLocks noChangeArrowheads="1"/>
          </p:cNvSpPr>
          <p:nvPr/>
        </p:nvSpPr>
        <p:spPr bwMode="auto">
          <a:xfrm>
            <a:off x="520700" y="5010150"/>
            <a:ext cx="1011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Cavi elettrici</a:t>
            </a:r>
          </a:p>
        </p:txBody>
      </p:sp>
      <p:sp>
        <p:nvSpPr>
          <p:cNvPr id="20556" name="Text Box 84"/>
          <p:cNvSpPr txBox="1">
            <a:spLocks noChangeArrowheads="1"/>
          </p:cNvSpPr>
          <p:nvPr/>
        </p:nvSpPr>
        <p:spPr bwMode="auto">
          <a:xfrm>
            <a:off x="514350" y="5386388"/>
            <a:ext cx="103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Blindosbarre</a:t>
            </a:r>
          </a:p>
        </p:txBody>
      </p:sp>
      <p:sp>
        <p:nvSpPr>
          <p:cNvPr id="20557" name="Text Box 85"/>
          <p:cNvSpPr txBox="1">
            <a:spLocks noChangeArrowheads="1"/>
          </p:cNvSpPr>
          <p:nvPr/>
        </p:nvSpPr>
        <p:spPr bwMode="auto">
          <a:xfrm>
            <a:off x="515938" y="5776913"/>
            <a:ext cx="103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Tubi idraulici</a:t>
            </a: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971550" y="231771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80" name="Rectangle 88"/>
          <p:cNvSpPr txBox="1">
            <a:spLocks noChangeArrowheads="1"/>
          </p:cNvSpPr>
          <p:nvPr/>
        </p:nvSpPr>
        <p:spPr>
          <a:xfrm>
            <a:off x="158789" y="1148535"/>
            <a:ext cx="1624506" cy="104591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Progetto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per le </a:t>
            </a: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nuove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infrastrutture</a:t>
            </a:r>
            <a:endParaRPr lang="en-US" sz="20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82951E-7 L 0.12465 -7.8295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8.59393E-7 L -0.11875 8.59393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8" grpId="0" animBg="1"/>
      <p:bldP spid="359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550" y="19790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Proto-Tier2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Frascati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– accounting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3699076"/>
            <a:ext cx="4379383" cy="28117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01" y="4021666"/>
            <a:ext cx="2444749" cy="1955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52" y="834014"/>
            <a:ext cx="3270250" cy="261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661" y="834014"/>
            <a:ext cx="327025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162" name="Text Box 2"/>
          <p:cNvSpPr txBox="1">
            <a:spLocks noChangeArrowheads="1"/>
          </p:cNvSpPr>
          <p:nvPr/>
        </p:nvSpPr>
        <p:spPr bwMode="auto">
          <a:xfrm>
            <a:off x="1979613" y="2700655"/>
            <a:ext cx="5616575" cy="523220"/>
          </a:xfrm>
          <a:prstGeom prst="rect">
            <a:avLst/>
          </a:prstGeom>
          <a:gradFill rotWithShape="1">
            <a:gsLst>
              <a:gs pos="0">
                <a:srgbClr val="CCFFFF">
                  <a:alpha val="95000"/>
                </a:srgbClr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it-IT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" name="Text Box 9"/>
          <p:cNvSpPr txBox="1">
            <a:spLocks noGrp="1" noChangeArrowheads="1"/>
          </p:cNvSpPr>
          <p:nvPr>
            <p:ph type="sldNum" sz="quarter" idx="4294967295"/>
          </p:nvPr>
        </p:nvSpPr>
        <p:spPr bwMode="auto">
          <a:xfrm>
            <a:off x="8534400" y="65246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" algn="r"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tabLst>
                <a:tab pos="92075" algn="l"/>
              </a:tabLst>
              <a:defRPr sz="1000" b="0" i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marL="28575" marR="0" lvl="0" indent="0" algn="r" defTabSz="91440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075" algn="l"/>
              </a:tabLst>
              <a:defRPr/>
            </a:pPr>
            <a:fld id="{A5FBCB52-222E-6C4A-8CAF-60B8CE9A92A3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</a:rPr>
              <a:pPr marL="28575" marR="0" lvl="0" indent="0" algn="r" defTabSz="914400" eaLnBrk="1" fontAlgn="auto" latinLnBrk="0" hangingPunct="1">
                <a:lnSpc>
                  <a:spcPts val="2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92075" algn="l"/>
                </a:tabLst>
                <a:defRPr/>
              </a:pPr>
              <a:t>46</a:t>
            </a:fld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2F5F-71AC-274C-8F5B-714E69D834D1}" type="slidenum">
              <a:rPr lang="en-GB"/>
              <a:pPr/>
              <a:t>47</a:t>
            </a:fld>
            <a:endParaRPr lang="en-GB"/>
          </a:p>
        </p:txBody>
      </p:sp>
      <p:graphicFrame>
        <p:nvGraphicFramePr>
          <p:cNvPr id="3506269" name="Group 93"/>
          <p:cNvGraphicFramePr>
            <a:graphicFrameLocks noGrp="1"/>
          </p:cNvGraphicFramePr>
          <p:nvPr/>
        </p:nvGraphicFramePr>
        <p:xfrm>
          <a:off x="2307138" y="966800"/>
          <a:ext cx="4979458" cy="2984500"/>
        </p:xfrm>
        <a:graphic>
          <a:graphicData uri="http://schemas.openxmlformats.org/drawingml/2006/table">
            <a:tbl>
              <a:tblPr/>
              <a:tblGrid>
                <a:gridCol w="969424"/>
                <a:gridCol w="914409"/>
                <a:gridCol w="772583"/>
                <a:gridCol w="805119"/>
                <a:gridCol w="644940"/>
                <a:gridCol w="872983"/>
              </a:tblGrid>
              <a:tr h="487362">
                <a:tc row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TBn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5535">
                <a:tc v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HS06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WN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core</a:t>
                      </a:r>
                      <a:endParaRPr kumimoji="0" lang="it-IT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TBn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server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LNF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1259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Milano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3152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316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375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Napoli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3616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59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378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381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Roma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3507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330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14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Tot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11534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1170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506241" name="Text Box 65"/>
          <p:cNvSpPr txBox="1">
            <a:spLocks noChangeArrowheads="1"/>
          </p:cNvSpPr>
          <p:nvPr/>
        </p:nvSpPr>
        <p:spPr bwMode="auto">
          <a:xfrm>
            <a:off x="423333" y="3858649"/>
            <a:ext cx="8353425" cy="28014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charset="2"/>
              <a:buNone/>
            </a:pPr>
            <a:r>
              <a:rPr lang="en-US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CPU 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charset="2"/>
              <a:buChar char="Ø"/>
            </a:pPr>
            <a:r>
              <a:rPr lang="en-US" sz="1600" b="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Installazioni</a:t>
            </a:r>
            <a:r>
              <a:rPr lang="en-US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: </a:t>
            </a:r>
            <a:r>
              <a:rPr lang="en-US" sz="1600" b="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acquisti</a:t>
            </a:r>
            <a:r>
              <a:rPr lang="en-US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2009 in </a:t>
            </a:r>
            <a:r>
              <a:rPr lang="en-US" sz="1600" b="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produzione</a:t>
            </a:r>
            <a:r>
              <a:rPr lang="en-US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a Napoli </a:t>
            </a:r>
            <a:r>
              <a:rPr lang="en-US" sz="1600" b="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Roma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gennaio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, a Milano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inizio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marzo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la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settimana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prossima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a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Frascati</a:t>
            </a:r>
            <a:endParaRPr lang="en-US" sz="1600" b="0" i="0" dirty="0" smtClean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charset="2"/>
              <a:buChar char="Ø"/>
            </a:pPr>
            <a:r>
              <a:rPr lang="en-US" sz="1600" b="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Obsolescenza</a:t>
            </a:r>
            <a:r>
              <a:rPr lang="en-US" sz="16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:</a:t>
            </a:r>
            <a:r>
              <a:rPr lang="en-US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in </a:t>
            </a:r>
            <a:r>
              <a:rPr lang="en-US" sz="1600" b="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tutti</a:t>
            </a:r>
            <a:r>
              <a:rPr lang="en-US" sz="16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</a:t>
            </a:r>
            <a:r>
              <a:rPr lang="en-US" sz="16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siti</a:t>
            </a:r>
            <a:r>
              <a:rPr lang="en-US" sz="1600" b="0" i="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b="0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sono</a:t>
            </a:r>
            <a:r>
              <a:rPr lang="en-US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b="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già</a:t>
            </a:r>
            <a:r>
              <a:rPr lang="en-US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state </a:t>
            </a:r>
            <a:r>
              <a:rPr lang="en-US" sz="1600" b="0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dismesse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parte del</a:t>
            </a:r>
            <a:r>
              <a:rPr 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l</a:t>
            </a:r>
            <a:r>
              <a:rPr lang="it-IT" sz="1600" b="0" i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e risorse obsolete (2004-2005). La maggior parte (p.es. macchine CNAF a Milano</a:t>
            </a:r>
            <a:r>
              <a:rPr lang="it-IT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) è in corso di dismissione in quanto SL4 non è più supportato</a:t>
            </a:r>
          </a:p>
          <a:p>
            <a:pPr marL="342900" indent="-342900" eaLnBrk="0" hangingPunct="0">
              <a:spcBef>
                <a:spcPct val="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OS: per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tutti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WN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è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stata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misurata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la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potenza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di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calcolo</a:t>
            </a:r>
            <a:r>
              <a:rPr lang="en-US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in HS06 con SL5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 typeface="Wingdings" charset="2"/>
              <a:buNone/>
            </a:pPr>
            <a:r>
              <a:rPr lang="en-US" sz="1600" b="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Disco</a:t>
            </a:r>
          </a:p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>
                <a:srgbClr val="006600"/>
              </a:buClr>
              <a:buSzTx/>
              <a:buFont typeface="Wingdings" charset="2"/>
              <a:buChar char="Ø"/>
            </a:pPr>
            <a:r>
              <a:rPr lang="en-US" sz="1600" b="0" i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Installazioni</a:t>
            </a:r>
            <a:r>
              <a:rPr lang="en-US" sz="1600" b="0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: </a:t>
            </a:r>
            <a:r>
              <a:rPr lang="en-US" sz="1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acquisti</a:t>
            </a:r>
            <a:r>
              <a:rPr lang="en-US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2009 </a:t>
            </a:r>
            <a:r>
              <a:rPr lang="en-US" sz="1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verranno</a:t>
            </a:r>
            <a:r>
              <a:rPr lang="en-US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installati</a:t>
            </a:r>
            <a:r>
              <a:rPr lang="en-US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la </a:t>
            </a:r>
            <a:r>
              <a:rPr lang="en-US" sz="1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prossima</a:t>
            </a:r>
            <a:r>
              <a:rPr lang="en-US" sz="1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settimana</a:t>
            </a:r>
            <a:endParaRPr lang="en-US" sz="1600" b="0" i="0" dirty="0" smtClean="0">
              <a:solidFill>
                <a:srgbClr val="00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>
                <a:srgbClr val="006600"/>
              </a:buClr>
              <a:buSzTx/>
              <a:buFont typeface="Wingdings" charset="2"/>
              <a:buChar char="Ø"/>
            </a:pPr>
            <a:r>
              <a:rPr lang="en-US" sz="1600" b="0" i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Spazio</a:t>
            </a:r>
            <a:r>
              <a:rPr lang="en-US" sz="1600" b="0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disco </a:t>
            </a:r>
            <a:r>
              <a:rPr lang="en-US" sz="1600" b="0" i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netto</a:t>
            </a:r>
            <a:r>
              <a:rPr lang="en-US" sz="1600" b="0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b="0" i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reale</a:t>
            </a:r>
            <a:r>
              <a:rPr lang="en-US" sz="1600" b="0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, </a:t>
            </a:r>
            <a:r>
              <a:rPr lang="en-US" sz="1600" b="0" i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riportato</a:t>
            </a:r>
            <a:r>
              <a:rPr lang="en-US" sz="1600" b="0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r>
              <a:rPr lang="en-US" sz="1600" b="0" i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dall’srm</a:t>
            </a:r>
            <a:r>
              <a:rPr lang="en-US" sz="1600" b="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ea typeface="ＭＳ Ｐゴシック" charset="-128"/>
                <a:cs typeface="Comic Sans MS"/>
              </a:rPr>
              <a:t> </a:t>
            </a:r>
            <a:endParaRPr lang="it-IT" sz="1600" dirty="0" smtClean="0">
              <a:solidFill>
                <a:srgbClr val="00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ea typeface="ＭＳ Ｐゴシック" charset="-128"/>
              <a:cs typeface="Comic Sans MS"/>
            </a:endParaRPr>
          </a:p>
          <a:p>
            <a:pPr marL="342900" indent="-342900" algn="l" eaLnBrk="0" hangingPunct="0">
              <a:lnSpc>
                <a:spcPct val="100000"/>
              </a:lnSpc>
              <a:spcBef>
                <a:spcPct val="0"/>
              </a:spcBef>
              <a:buClr>
                <a:srgbClr val="006600"/>
              </a:buClr>
              <a:buSzTx/>
              <a:buFont typeface="Wingdings" charset="2"/>
              <a:buChar char="Ø"/>
            </a:pPr>
            <a:endParaRPr lang="en-US" sz="1600" b="0" i="0" dirty="0" smtClean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550" y="259294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disponibili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49252" y="2296546"/>
            <a:ext cx="269564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Risorse disponibili 03-2010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4B6D-5D9B-5946-A26C-BC2C44E9E8E1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550" y="22754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Gare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 2009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33351" y="36745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133351" y="9313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23129" y="1185338"/>
            <a:ext cx="400760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CPU</a:t>
            </a:r>
          </a:p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sz="1600" dirty="0" smtClean="0"/>
              <a:t>Twin </a:t>
            </a:r>
            <a:r>
              <a:rPr lang="it-IT" sz="1600" dirty="0" err="1" smtClean="0"/>
              <a:t>biprocessori-quadcore</a:t>
            </a:r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/>
              <a:t> Processore E5520 (stiamo studiano per quali processi possiamo usare l’</a:t>
            </a:r>
            <a:r>
              <a:rPr lang="it-IT" sz="1600" dirty="0" err="1" smtClean="0"/>
              <a:t>HyperThreading</a:t>
            </a:r>
            <a:r>
              <a:rPr lang="it-IT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circa 100 HS06 per WN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24 GB di RAM 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8</a:t>
            </a:r>
            <a:r>
              <a:rPr lang="it-IT" sz="1600" dirty="0" smtClean="0"/>
              <a:t> Twin Mi, </a:t>
            </a:r>
            <a:r>
              <a:rPr lang="it-IT" sz="1600" dirty="0" err="1" smtClean="0"/>
              <a:t>Na</a:t>
            </a:r>
            <a:r>
              <a:rPr lang="it-IT" sz="1600" dirty="0" smtClean="0"/>
              <a:t>, </a:t>
            </a:r>
            <a:r>
              <a:rPr lang="it-IT" sz="1600" dirty="0" err="1" smtClean="0"/>
              <a:t>Rm</a:t>
            </a:r>
            <a:r>
              <a:rPr lang="it-IT" sz="1600" dirty="0" smtClean="0"/>
              <a:t> e </a:t>
            </a:r>
            <a:r>
              <a:rPr lang="it-IT" sz="1600" dirty="0" err="1" smtClean="0"/>
              <a:t>3</a:t>
            </a:r>
            <a:r>
              <a:rPr lang="it-IT" sz="1600" dirty="0" smtClean="0"/>
              <a:t> Twin </a:t>
            </a:r>
            <a:r>
              <a:rPr lang="it-IT" sz="1600" dirty="0" err="1" smtClean="0"/>
              <a:t>Lnf</a:t>
            </a:r>
            <a:endParaRPr lang="it-IT" sz="1600" dirty="0" smtClean="0"/>
          </a:p>
          <a:p>
            <a:pPr>
              <a:buFont typeface="Arial"/>
              <a:buChar char="•"/>
            </a:pPr>
            <a:endParaRPr lang="it-IT" sz="1600" dirty="0" smtClean="0"/>
          </a:p>
          <a:p>
            <a:r>
              <a:rPr lang="it-IT" sz="1600" dirty="0" smtClean="0"/>
              <a:t>Disco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4</a:t>
            </a:r>
            <a:r>
              <a:rPr lang="it-IT" sz="1600" dirty="0" smtClean="0"/>
              <a:t> disk -server con schede 10 </a:t>
            </a:r>
            <a:r>
              <a:rPr lang="it-IT" sz="1600" dirty="0" err="1" smtClean="0"/>
              <a:t>Gbps</a:t>
            </a:r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/>
              <a:t> </a:t>
            </a:r>
            <a:r>
              <a:rPr lang="it-IT" sz="1600" dirty="0" err="1" smtClean="0"/>
              <a:t>4</a:t>
            </a:r>
            <a:r>
              <a:rPr lang="it-IT" sz="1600" dirty="0" smtClean="0"/>
              <a:t> FC per controller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0.9 </a:t>
            </a:r>
            <a:r>
              <a:rPr lang="it-IT" sz="1600" dirty="0" err="1" smtClean="0"/>
              <a:t>GBps</a:t>
            </a:r>
            <a:r>
              <a:rPr lang="it-IT" sz="1600" dirty="0" smtClean="0"/>
              <a:t> </a:t>
            </a:r>
            <a:r>
              <a:rPr lang="it-IT" sz="1600" dirty="0" err="1" smtClean="0"/>
              <a:t>throughput</a:t>
            </a:r>
            <a:endParaRPr lang="it-IT" sz="1600" dirty="0" smtClean="0"/>
          </a:p>
          <a:p>
            <a:pPr>
              <a:buFont typeface="Arial"/>
              <a:buChar char="•"/>
            </a:pPr>
            <a:r>
              <a:rPr lang="it-IT" sz="1600" dirty="0" smtClean="0"/>
              <a:t> Controller Box + </a:t>
            </a:r>
            <a:r>
              <a:rPr lang="it-IT" sz="1600" dirty="0" err="1" smtClean="0"/>
              <a:t>8</a:t>
            </a:r>
            <a:r>
              <a:rPr lang="it-IT" sz="1600" dirty="0" smtClean="0"/>
              <a:t> JBOD 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Dischi </a:t>
            </a:r>
            <a:r>
              <a:rPr lang="it-IT" sz="1600" dirty="0" err="1" smtClean="0"/>
              <a:t>2</a:t>
            </a:r>
            <a:r>
              <a:rPr lang="it-IT" sz="1600" dirty="0" smtClean="0"/>
              <a:t> TB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Tot disco sistema completo: 216 TB</a:t>
            </a:r>
          </a:p>
          <a:p>
            <a:pPr>
              <a:buFont typeface="Arial"/>
              <a:buChar char="•"/>
            </a:pPr>
            <a:r>
              <a:rPr lang="it-IT" sz="1600" dirty="0" smtClean="0"/>
              <a:t> acquistati: sistemi completi (216 TB) a Mi e </a:t>
            </a:r>
            <a:r>
              <a:rPr lang="it-IT" sz="1600" dirty="0" err="1" smtClean="0"/>
              <a:t>Na</a:t>
            </a:r>
            <a:r>
              <a:rPr lang="it-IT" sz="1600" dirty="0" smtClean="0"/>
              <a:t>, 168 TB a </a:t>
            </a:r>
            <a:r>
              <a:rPr lang="it-IT" sz="1600" dirty="0" err="1" smtClean="0"/>
              <a:t>Rm</a:t>
            </a:r>
            <a:r>
              <a:rPr lang="it-IT" sz="1600" dirty="0" smtClean="0"/>
              <a:t>, 48 TB a </a:t>
            </a:r>
            <a:r>
              <a:rPr lang="it-IT" sz="1600" dirty="0" err="1" smtClean="0"/>
              <a:t>Lnf</a:t>
            </a:r>
            <a:r>
              <a:rPr lang="it-IT" sz="1600" dirty="0" smtClean="0"/>
              <a:t> </a:t>
            </a:r>
          </a:p>
          <a:p>
            <a:endParaRPr lang="it-IT" sz="1600" dirty="0" smtClean="0"/>
          </a:p>
          <a:p>
            <a:pPr>
              <a:buFont typeface="Arial"/>
              <a:buChar char="•"/>
            </a:pPr>
            <a:endParaRPr lang="it-IT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E4B6D-5D9B-5946-A26C-BC2C44E9E8E1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550" y="22754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Finanziamenti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2010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38" y="1079507"/>
            <a:ext cx="7431617" cy="5194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98167" y="1259417"/>
            <a:ext cx="144252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Concezio</a:t>
            </a:r>
            <a:endParaRPr lang="it-IT" dirty="0" smtClean="0"/>
          </a:p>
          <a:p>
            <a:r>
              <a:rPr lang="it-IT" dirty="0" smtClean="0"/>
              <a:t>CSN1 Sett. 09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282575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Data Distribution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7022560" y="2159000"/>
            <a:ext cx="1981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pPr marL="533400" indent="-441325" eaLnBrk="0" hangingPunct="0">
              <a:lnSpc>
                <a:spcPct val="130000"/>
              </a:lnSpc>
              <a:buClr>
                <a:schemeClr val="tx2"/>
              </a:buClr>
              <a:buSzPct val="100000"/>
            </a:pPr>
            <a:r>
              <a:rPr lang="en-US" sz="1400" dirty="0">
                <a:solidFill>
                  <a:srgbClr val="FF6600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Calibration Tier-</a:t>
            </a:r>
            <a:r>
              <a:rPr lang="en-US" sz="1400" dirty="0" smtClean="0">
                <a:solidFill>
                  <a:srgbClr val="FF6600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2s</a:t>
            </a:r>
            <a:endParaRPr lang="en-US" sz="1400" dirty="0">
              <a:solidFill>
                <a:srgbClr val="FF6600"/>
              </a:solidFill>
              <a:latin typeface="Baskerville Semibol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0" y="1295400"/>
            <a:ext cx="396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prstTxWarp prst="textNoShape">
              <a:avLst/>
            </a:prstTxWarp>
          </a:bodyPr>
          <a:lstStyle/>
          <a:p>
            <a:pPr marL="533400" indent="-441325" eaLnBrk="0" hangingPunct="0">
              <a:lnSpc>
                <a:spcPct val="130000"/>
              </a:lnSpc>
              <a:buClr>
                <a:schemeClr val="tx2"/>
              </a:buClr>
              <a:buSzPct val="100000"/>
            </a:pPr>
            <a:r>
              <a:rPr lang="en-US" sz="1400" dirty="0">
                <a:latin typeface="Baskerville Semibold" charset="0"/>
                <a:ea typeface="ＭＳ Ｐゴシック" charset="-128"/>
                <a:cs typeface="ＭＳ Ｐゴシック" charset="-128"/>
              </a:rPr>
              <a:t>Tiers Of ATLAS</a:t>
            </a:r>
          </a:p>
          <a:p>
            <a:pPr marL="533400" indent="-441325" eaLnBrk="0" hangingPunct="0">
              <a:lnSpc>
                <a:spcPct val="130000"/>
              </a:lnSpc>
              <a:buClr>
                <a:schemeClr val="tx2"/>
              </a:buClr>
              <a:buSzPct val="100000"/>
              <a:buFont typeface="ZapfDingbats" pitchFamily="82" charset="2"/>
              <a:buChar char="l"/>
            </a:pPr>
            <a:r>
              <a:rPr lang="en-US" sz="900" dirty="0">
                <a:solidFill>
                  <a:schemeClr val="tx2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CERN (TAPE,DISK,TZERO,DAQ)</a:t>
            </a:r>
          </a:p>
          <a:p>
            <a:pPr marL="533400" indent="-441325" eaLnBrk="0" hangingPunct="0">
              <a:lnSpc>
                <a:spcPct val="130000"/>
              </a:lnSpc>
              <a:buClr>
                <a:schemeClr val="tx2"/>
              </a:buClr>
              <a:buSzPct val="100000"/>
              <a:buFont typeface="ZapfDingbats" pitchFamily="82" charset="2"/>
              <a:buChar char="l"/>
            </a:pPr>
            <a:r>
              <a:rPr lang="en-US" sz="1000" dirty="0">
                <a:solidFill>
                  <a:schemeClr val="tx2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10 Tier-1s : </a:t>
            </a:r>
            <a:r>
              <a:rPr lang="en-US" sz="1000" dirty="0">
                <a:solidFill>
                  <a:srgbClr val="00FF00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3</a:t>
            </a:r>
            <a:r>
              <a:rPr lang="en-US" sz="1000" dirty="0">
                <a:solidFill>
                  <a:schemeClr val="tx2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 + </a:t>
            </a:r>
            <a:r>
              <a:rPr lang="en-US" sz="1000" dirty="0">
                <a:solidFill>
                  <a:srgbClr val="66FF99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6</a:t>
            </a:r>
            <a:r>
              <a:rPr lang="en-US" sz="1000" dirty="0">
                <a:solidFill>
                  <a:schemeClr val="tx2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 + </a:t>
            </a:r>
            <a:r>
              <a:rPr lang="en-US" sz="1000" dirty="0">
                <a:solidFill>
                  <a:srgbClr val="99FF99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1</a:t>
            </a:r>
          </a:p>
          <a:p>
            <a:pPr marL="533400" indent="-441325" eaLnBrk="0" hangingPunct="0">
              <a:lnSpc>
                <a:spcPct val="130000"/>
              </a:lnSpc>
              <a:buClr>
                <a:schemeClr val="tx2"/>
              </a:buClr>
              <a:buSzPct val="100000"/>
              <a:buFont typeface="ZapfDingbats" pitchFamily="82" charset="2"/>
              <a:buChar char="l"/>
            </a:pPr>
            <a:r>
              <a:rPr lang="en-US" sz="1000" dirty="0">
                <a:solidFill>
                  <a:srgbClr val="FF6600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5 Calibration Tier-2s + </a:t>
            </a:r>
            <a:r>
              <a:rPr lang="en-US" sz="1000" dirty="0" err="1">
                <a:solidFill>
                  <a:srgbClr val="FF6600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UniGe</a:t>
            </a:r>
            <a:r>
              <a:rPr lang="en-US" sz="1000" dirty="0">
                <a:solidFill>
                  <a:srgbClr val="FF6600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 + BNL</a:t>
            </a:r>
          </a:p>
          <a:p>
            <a:pPr marL="533400" indent="-441325" eaLnBrk="0" hangingPunct="0">
              <a:lnSpc>
                <a:spcPct val="130000"/>
              </a:lnSpc>
              <a:buClr>
                <a:schemeClr val="tx2"/>
              </a:buClr>
              <a:buSzPct val="100000"/>
              <a:buFont typeface="ZapfDingbats" pitchFamily="82" charset="2"/>
              <a:buChar char="l"/>
            </a:pPr>
            <a:r>
              <a:rPr lang="en-US" sz="1000" dirty="0">
                <a:solidFill>
                  <a:srgbClr val="FF6600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50 Tier-2s</a:t>
            </a:r>
          </a:p>
          <a:p>
            <a:pPr marL="990600" lvl="1" indent="-441325" eaLnBrk="0" hangingPunct="0">
              <a:lnSpc>
                <a:spcPct val="130000"/>
              </a:lnSpc>
              <a:buClr>
                <a:schemeClr val="tx2"/>
              </a:buClr>
              <a:buSzPct val="100000"/>
            </a:pPr>
            <a:r>
              <a:rPr lang="en-US" sz="1000" dirty="0">
                <a:solidFill>
                  <a:srgbClr val="FF6600"/>
                </a:solidFill>
                <a:latin typeface="Baskerville Semibold" charset="0"/>
                <a:ea typeface="ＭＳ Ｐゴシック" charset="-128"/>
                <a:cs typeface="ＭＳ Ｐゴシック" charset="-128"/>
              </a:rPr>
              <a:t>  1-11 Tiers per cloud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682184" y="3835400"/>
            <a:ext cx="2461816" cy="581025"/>
            <a:chOff x="457200" y="6096000"/>
            <a:chExt cx="3306763" cy="581025"/>
          </a:xfrm>
        </p:grpSpPr>
        <p:cxnSp>
          <p:nvCxnSpPr>
            <p:cNvPr id="49" name="Straight Arrow Connector 81"/>
            <p:cNvCxnSpPr>
              <a:cxnSpLocks noChangeShapeType="1"/>
            </p:cNvCxnSpPr>
            <p:nvPr/>
          </p:nvCxnSpPr>
          <p:spPr bwMode="auto">
            <a:xfrm>
              <a:off x="457200" y="6400800"/>
              <a:ext cx="381000" cy="158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50" name="Straight Arrow Connector 82"/>
            <p:cNvCxnSpPr>
              <a:cxnSpLocks noChangeShapeType="1"/>
            </p:cNvCxnSpPr>
            <p:nvPr/>
          </p:nvCxnSpPr>
          <p:spPr bwMode="auto">
            <a:xfrm>
              <a:off x="457200" y="6553200"/>
              <a:ext cx="381000" cy="158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51" name="Straight Arrow Connector 83"/>
            <p:cNvCxnSpPr>
              <a:cxnSpLocks noChangeShapeType="1"/>
            </p:cNvCxnSpPr>
            <p:nvPr/>
          </p:nvCxnSpPr>
          <p:spPr bwMode="auto">
            <a:xfrm>
              <a:off x="457200" y="6248400"/>
              <a:ext cx="381000" cy="1588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sp>
          <p:nvSpPr>
            <p:cNvPr id="52" name="TextBox 85"/>
            <p:cNvSpPr txBox="1">
              <a:spLocks noChangeArrowheads="1"/>
            </p:cNvSpPr>
            <p:nvPr/>
          </p:nvSpPr>
          <p:spPr bwMode="auto">
            <a:xfrm>
              <a:off x="914400" y="6248400"/>
              <a:ext cx="28082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>
                  <a:solidFill>
                    <a:srgbClr val="FF0000"/>
                  </a:solidFill>
                </a:rPr>
                <a:t>RAW data transferred to tape</a:t>
              </a:r>
            </a:p>
          </p:txBody>
        </p:sp>
        <p:sp>
          <p:nvSpPr>
            <p:cNvPr id="53" name="TextBox 86"/>
            <p:cNvSpPr txBox="1">
              <a:spLocks noChangeArrowheads="1"/>
            </p:cNvSpPr>
            <p:nvPr/>
          </p:nvSpPr>
          <p:spPr bwMode="auto">
            <a:xfrm>
              <a:off x="914400" y="6400800"/>
              <a:ext cx="28082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i="1" dirty="0">
                  <a:solidFill>
                    <a:srgbClr val="FF0000"/>
                  </a:solidFill>
                </a:rPr>
                <a:t>RAW data transferred to disk</a:t>
              </a:r>
            </a:p>
          </p:txBody>
        </p:sp>
        <p:sp>
          <p:nvSpPr>
            <p:cNvPr id="54" name="TextBox 87"/>
            <p:cNvSpPr txBox="1">
              <a:spLocks noChangeArrowheads="1"/>
            </p:cNvSpPr>
            <p:nvPr/>
          </p:nvSpPr>
          <p:spPr bwMode="auto">
            <a:xfrm>
              <a:off x="838200" y="6096000"/>
              <a:ext cx="2925763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b="1" i="1" dirty="0">
                  <a:solidFill>
                    <a:srgbClr val="800000"/>
                  </a:solidFill>
                </a:rPr>
                <a:t>derived data transferred to disk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03300" y="939800"/>
            <a:ext cx="7391400" cy="3733800"/>
            <a:chOff x="762000" y="1219200"/>
            <a:chExt cx="7391400" cy="3733800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276600" y="1447800"/>
              <a:ext cx="1752600" cy="838200"/>
            </a:xfrm>
            <a:prstGeom prst="ellipse">
              <a:avLst/>
            </a:prstGeom>
            <a:solidFill>
              <a:srgbClr val="85D61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b="1" dirty="0">
                  <a:latin typeface="Comic Sans MS"/>
                  <a:cs typeface="Comic Sans MS"/>
                </a:rPr>
                <a:t>Tier-0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057400" y="2971800"/>
              <a:ext cx="914400" cy="609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000" b="1" dirty="0"/>
                <a:t>T1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200400" y="2971800"/>
              <a:ext cx="914400" cy="609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000" b="1" dirty="0"/>
                <a:t>T1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267200" y="2971800"/>
              <a:ext cx="914400" cy="609600"/>
            </a:xfrm>
            <a:prstGeom prst="ellipse">
              <a:avLst/>
            </a:prstGeom>
            <a:solidFill>
              <a:srgbClr val="99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000" b="1" dirty="0"/>
                <a:t>T1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200" y="2971800"/>
              <a:ext cx="914400" cy="609600"/>
            </a:xfrm>
            <a:prstGeom prst="ellipse">
              <a:avLst/>
            </a:prstGeom>
            <a:solidFill>
              <a:srgbClr val="99FF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000" b="1"/>
                <a:t>T1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7239000" y="2971800"/>
              <a:ext cx="914400" cy="609600"/>
            </a:xfrm>
            <a:prstGeom prst="ellipse">
              <a:avLst/>
            </a:prstGeom>
            <a:solidFill>
              <a:srgbClr val="B1D69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000" b="1"/>
                <a:t>T1</a:t>
              </a: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762000" y="2971800"/>
              <a:ext cx="914400" cy="609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000" b="1"/>
                <a:t>T1</a:t>
              </a:r>
            </a:p>
          </p:txBody>
        </p:sp>
        <p:cxnSp>
          <p:nvCxnSpPr>
            <p:cNvPr id="15" name="Straight Arrow Connector 12"/>
            <p:cNvCxnSpPr>
              <a:cxnSpLocks noChangeShapeType="1"/>
              <a:endCxn id="9" idx="0"/>
            </p:cNvCxnSpPr>
            <p:nvPr/>
          </p:nvCxnSpPr>
          <p:spPr bwMode="auto">
            <a:xfrm rot="10800000" flipV="1">
              <a:off x="2514600" y="2286000"/>
              <a:ext cx="17526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14"/>
            <p:cNvCxnSpPr>
              <a:cxnSpLocks noChangeShapeType="1"/>
              <a:endCxn id="9" idx="7"/>
            </p:cNvCxnSpPr>
            <p:nvPr/>
          </p:nvCxnSpPr>
          <p:spPr bwMode="auto">
            <a:xfrm rot="10800000" flipV="1">
              <a:off x="2838450" y="2286000"/>
              <a:ext cx="1428750" cy="7747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16"/>
            <p:cNvCxnSpPr>
              <a:cxnSpLocks noChangeShapeType="1"/>
              <a:endCxn id="14" idx="0"/>
            </p:cNvCxnSpPr>
            <p:nvPr/>
          </p:nvCxnSpPr>
          <p:spPr bwMode="auto">
            <a:xfrm rot="10800000" flipV="1">
              <a:off x="1219200" y="2286000"/>
              <a:ext cx="28956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18"/>
            <p:cNvCxnSpPr>
              <a:cxnSpLocks noChangeShapeType="1"/>
              <a:endCxn id="14" idx="7"/>
            </p:cNvCxnSpPr>
            <p:nvPr/>
          </p:nvCxnSpPr>
          <p:spPr bwMode="auto">
            <a:xfrm rot="10800000" flipV="1">
              <a:off x="1543050" y="2286000"/>
              <a:ext cx="2571750" cy="7747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20"/>
            <p:cNvCxnSpPr>
              <a:cxnSpLocks noChangeShapeType="1"/>
              <a:endCxn id="10" idx="0"/>
            </p:cNvCxnSpPr>
            <p:nvPr/>
          </p:nvCxnSpPr>
          <p:spPr bwMode="auto">
            <a:xfrm rot="5400000">
              <a:off x="3581400" y="2362200"/>
              <a:ext cx="685800" cy="5334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22"/>
            <p:cNvCxnSpPr>
              <a:cxnSpLocks noChangeShapeType="1"/>
              <a:endCxn id="10" idx="7"/>
            </p:cNvCxnSpPr>
            <p:nvPr/>
          </p:nvCxnSpPr>
          <p:spPr bwMode="auto">
            <a:xfrm rot="5400000">
              <a:off x="3698875" y="2568575"/>
              <a:ext cx="774700" cy="2095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24"/>
            <p:cNvCxnSpPr>
              <a:cxnSpLocks noChangeShapeType="1"/>
            </p:cNvCxnSpPr>
            <p:nvPr/>
          </p:nvCxnSpPr>
          <p:spPr bwMode="auto">
            <a:xfrm rot="16200000" flipH="1">
              <a:off x="4000500" y="2400300"/>
              <a:ext cx="685800" cy="4572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26"/>
            <p:cNvCxnSpPr>
              <a:cxnSpLocks noChangeShapeType="1"/>
            </p:cNvCxnSpPr>
            <p:nvPr/>
          </p:nvCxnSpPr>
          <p:spPr bwMode="auto">
            <a:xfrm>
              <a:off x="4114800" y="2286000"/>
              <a:ext cx="7620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28"/>
            <p:cNvCxnSpPr>
              <a:cxnSpLocks noChangeShapeType="1"/>
            </p:cNvCxnSpPr>
            <p:nvPr/>
          </p:nvCxnSpPr>
          <p:spPr bwMode="auto">
            <a:xfrm>
              <a:off x="4114800" y="2286000"/>
              <a:ext cx="15240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30"/>
            <p:cNvCxnSpPr>
              <a:cxnSpLocks noChangeShapeType="1"/>
              <a:endCxn id="12" idx="0"/>
            </p:cNvCxnSpPr>
            <p:nvPr/>
          </p:nvCxnSpPr>
          <p:spPr bwMode="auto">
            <a:xfrm>
              <a:off x="4114800" y="2286000"/>
              <a:ext cx="17526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32"/>
            <p:cNvCxnSpPr>
              <a:cxnSpLocks noChangeShapeType="1"/>
              <a:endCxn id="13" idx="1"/>
            </p:cNvCxnSpPr>
            <p:nvPr/>
          </p:nvCxnSpPr>
          <p:spPr bwMode="auto">
            <a:xfrm>
              <a:off x="4114800" y="2286000"/>
              <a:ext cx="3257550" cy="7747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6" name="Straight Arrow Connector 34"/>
            <p:cNvCxnSpPr>
              <a:cxnSpLocks noChangeShapeType="1"/>
              <a:endCxn id="13" idx="0"/>
            </p:cNvCxnSpPr>
            <p:nvPr/>
          </p:nvCxnSpPr>
          <p:spPr bwMode="auto">
            <a:xfrm>
              <a:off x="4114800" y="2286000"/>
              <a:ext cx="3581400" cy="6858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7" name="Straight Arrow Connector 40"/>
            <p:cNvCxnSpPr>
              <a:cxnSpLocks noChangeShapeType="1"/>
            </p:cNvCxnSpPr>
            <p:nvPr/>
          </p:nvCxnSpPr>
          <p:spPr bwMode="auto">
            <a:xfrm rot="10800000" flipV="1">
              <a:off x="1676400" y="2286000"/>
              <a:ext cx="2362200" cy="914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28" name="Curved Up Arrow 41"/>
            <p:cNvSpPr>
              <a:spLocks noChangeArrowheads="1"/>
            </p:cNvSpPr>
            <p:nvPr/>
          </p:nvSpPr>
          <p:spPr bwMode="auto">
            <a:xfrm>
              <a:off x="1143000" y="3581400"/>
              <a:ext cx="1371600" cy="45720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800000"/>
            </a:solidFill>
            <a:ln w="12700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29" name="Curved Up Arrow 42"/>
            <p:cNvSpPr>
              <a:spLocks noChangeArrowheads="1"/>
            </p:cNvSpPr>
            <p:nvPr/>
          </p:nvSpPr>
          <p:spPr bwMode="auto">
            <a:xfrm>
              <a:off x="1066800" y="3505200"/>
              <a:ext cx="2590800" cy="609600"/>
            </a:xfrm>
            <a:prstGeom prst="curvedUpArrow">
              <a:avLst>
                <a:gd name="adj1" fmla="val 25008"/>
                <a:gd name="adj2" fmla="val 49997"/>
                <a:gd name="adj3" fmla="val 25000"/>
              </a:avLst>
            </a:prstGeom>
            <a:solidFill>
              <a:srgbClr val="800000"/>
            </a:solidFill>
            <a:ln w="12700">
              <a:solidFill>
                <a:srgbClr val="8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30" name="Curved Up Arrow 43"/>
            <p:cNvSpPr>
              <a:spLocks noChangeArrowheads="1"/>
            </p:cNvSpPr>
            <p:nvPr/>
          </p:nvSpPr>
          <p:spPr bwMode="auto">
            <a:xfrm>
              <a:off x="1066800" y="3505200"/>
              <a:ext cx="3810000" cy="762000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800000"/>
            </a:solidFill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31" name="Curved Up Arrow 44"/>
            <p:cNvSpPr>
              <a:spLocks noChangeArrowheads="1"/>
            </p:cNvSpPr>
            <p:nvPr/>
          </p:nvSpPr>
          <p:spPr bwMode="auto">
            <a:xfrm>
              <a:off x="1066800" y="3505200"/>
              <a:ext cx="4953000" cy="762000"/>
            </a:xfrm>
            <a:prstGeom prst="curvedUpArrow">
              <a:avLst>
                <a:gd name="adj1" fmla="val 24977"/>
                <a:gd name="adj2" fmla="val 50014"/>
                <a:gd name="adj3" fmla="val 25000"/>
              </a:avLst>
            </a:prstGeom>
            <a:solidFill>
              <a:srgbClr val="8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32" name="Curved Up Arrow 45"/>
            <p:cNvSpPr>
              <a:spLocks noChangeArrowheads="1"/>
            </p:cNvSpPr>
            <p:nvPr/>
          </p:nvSpPr>
          <p:spPr bwMode="auto">
            <a:xfrm>
              <a:off x="1066800" y="3505200"/>
              <a:ext cx="6629400" cy="838200"/>
            </a:xfrm>
            <a:prstGeom prst="curvedUpArrow">
              <a:avLst>
                <a:gd name="adj1" fmla="val 24972"/>
                <a:gd name="adj2" fmla="val 50018"/>
                <a:gd name="adj3" fmla="val 25000"/>
              </a:avLst>
            </a:prstGeom>
            <a:solidFill>
              <a:srgbClr val="8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33" name="Curved Up Arrow 52"/>
            <p:cNvSpPr>
              <a:spLocks noChangeArrowheads="1"/>
            </p:cNvSpPr>
            <p:nvPr/>
          </p:nvSpPr>
          <p:spPr bwMode="auto">
            <a:xfrm>
              <a:off x="1295400" y="3505200"/>
              <a:ext cx="990600" cy="152400"/>
            </a:xfrm>
            <a:prstGeom prst="curvedUpArrow">
              <a:avLst>
                <a:gd name="adj1" fmla="val 24977"/>
                <a:gd name="adj2" fmla="val 50014"/>
                <a:gd name="adj3" fmla="val 25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34" name="Curved Up Arrow 53"/>
            <p:cNvSpPr>
              <a:spLocks noChangeArrowheads="1"/>
            </p:cNvSpPr>
            <p:nvPr/>
          </p:nvSpPr>
          <p:spPr bwMode="auto">
            <a:xfrm>
              <a:off x="1295400" y="3505200"/>
              <a:ext cx="2133600" cy="304800"/>
            </a:xfrm>
            <a:prstGeom prst="curvedUpArrow">
              <a:avLst>
                <a:gd name="adj1" fmla="val 24986"/>
                <a:gd name="adj2" fmla="val 50005"/>
                <a:gd name="adj3" fmla="val 25000"/>
              </a:avLst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35" name="Oval 54"/>
            <p:cNvSpPr>
              <a:spLocks noChangeArrowheads="1"/>
            </p:cNvSpPr>
            <p:nvPr/>
          </p:nvSpPr>
          <p:spPr bwMode="auto">
            <a:xfrm>
              <a:off x="6629400" y="2057400"/>
              <a:ext cx="838200" cy="4572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36" name="Oval 55"/>
            <p:cNvSpPr>
              <a:spLocks noChangeArrowheads="1"/>
            </p:cNvSpPr>
            <p:nvPr/>
          </p:nvSpPr>
          <p:spPr bwMode="auto">
            <a:xfrm>
              <a:off x="6400800" y="2057400"/>
              <a:ext cx="838200" cy="4572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37" name="Oval 56"/>
            <p:cNvSpPr>
              <a:spLocks noChangeArrowheads="1"/>
            </p:cNvSpPr>
            <p:nvPr/>
          </p:nvSpPr>
          <p:spPr bwMode="auto">
            <a:xfrm>
              <a:off x="6172200" y="2057400"/>
              <a:ext cx="838200" cy="4572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b="1" dirty="0"/>
                <a:t>cT2</a:t>
              </a:r>
            </a:p>
          </p:txBody>
        </p:sp>
        <p:cxnSp>
          <p:nvCxnSpPr>
            <p:cNvPr id="38" name="Straight Arrow Connector 58"/>
            <p:cNvCxnSpPr>
              <a:cxnSpLocks noChangeShapeType="1"/>
              <a:endCxn id="37" idx="2"/>
            </p:cNvCxnSpPr>
            <p:nvPr/>
          </p:nvCxnSpPr>
          <p:spPr bwMode="auto">
            <a:xfrm>
              <a:off x="4267200" y="2286000"/>
              <a:ext cx="1905000" cy="1588"/>
            </a:xfrm>
            <a:prstGeom prst="straightConnector1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arrow" w="med" len="med"/>
            </a:ln>
          </p:spPr>
        </p:cxnSp>
        <p:sp>
          <p:nvSpPr>
            <p:cNvPr id="39" name="Oval 61"/>
            <p:cNvSpPr>
              <a:spLocks noChangeArrowheads="1"/>
            </p:cNvSpPr>
            <p:nvPr/>
          </p:nvSpPr>
          <p:spPr bwMode="auto">
            <a:xfrm>
              <a:off x="5029200" y="4495800"/>
              <a:ext cx="533400" cy="457200"/>
            </a:xfrm>
            <a:prstGeom prst="ellipse">
              <a:avLst/>
            </a:prstGeom>
            <a:solidFill>
              <a:srgbClr val="FFED6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5257800" y="4495800"/>
              <a:ext cx="533400" cy="457200"/>
            </a:xfrm>
            <a:prstGeom prst="ellipse">
              <a:avLst/>
            </a:prstGeom>
            <a:solidFill>
              <a:srgbClr val="FFED6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5486400" y="4495800"/>
              <a:ext cx="533400" cy="457200"/>
            </a:xfrm>
            <a:prstGeom prst="ellipse">
              <a:avLst/>
            </a:prstGeom>
            <a:solidFill>
              <a:srgbClr val="FFED6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5715000" y="4495800"/>
              <a:ext cx="533400" cy="457200"/>
            </a:xfrm>
            <a:prstGeom prst="ellipse">
              <a:avLst/>
            </a:prstGeom>
            <a:solidFill>
              <a:srgbClr val="FFED6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300" b="1"/>
                <a:t>T2</a:t>
              </a:r>
            </a:p>
          </p:txBody>
        </p:sp>
        <p:cxnSp>
          <p:nvCxnSpPr>
            <p:cNvPr id="43" name="Straight Arrow Connector 67"/>
            <p:cNvCxnSpPr>
              <a:cxnSpLocks noChangeShapeType="1"/>
              <a:stCxn id="31" idx="4"/>
              <a:endCxn id="42" idx="0"/>
            </p:cNvCxnSpPr>
            <p:nvPr/>
          </p:nvCxnSpPr>
          <p:spPr bwMode="auto">
            <a:xfrm>
              <a:off x="5945188" y="3695700"/>
              <a:ext cx="36512" cy="800100"/>
            </a:xfrm>
            <a:prstGeom prst="straightConnector1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69"/>
            <p:cNvCxnSpPr>
              <a:cxnSpLocks noChangeShapeType="1"/>
              <a:stCxn id="31" idx="4"/>
              <a:endCxn id="41" idx="0"/>
            </p:cNvCxnSpPr>
            <p:nvPr/>
          </p:nvCxnSpPr>
          <p:spPr bwMode="auto">
            <a:xfrm flipH="1">
              <a:off x="5753100" y="3695700"/>
              <a:ext cx="192088" cy="800100"/>
            </a:xfrm>
            <a:prstGeom prst="straightConnector1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71"/>
            <p:cNvCxnSpPr>
              <a:cxnSpLocks noChangeShapeType="1"/>
              <a:stCxn id="31" idx="4"/>
              <a:endCxn id="40" idx="0"/>
            </p:cNvCxnSpPr>
            <p:nvPr/>
          </p:nvCxnSpPr>
          <p:spPr bwMode="auto">
            <a:xfrm flipH="1">
              <a:off x="5524500" y="3695700"/>
              <a:ext cx="420688" cy="800100"/>
            </a:xfrm>
            <a:prstGeom prst="straightConnector1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cxnSp>
          <p:nvCxnSpPr>
            <p:cNvPr id="46" name="Straight Arrow Connector 73"/>
            <p:cNvCxnSpPr>
              <a:cxnSpLocks noChangeShapeType="1"/>
              <a:stCxn id="31" idx="4"/>
              <a:endCxn id="39" idx="0"/>
            </p:cNvCxnSpPr>
            <p:nvPr/>
          </p:nvCxnSpPr>
          <p:spPr bwMode="auto">
            <a:xfrm flipH="1">
              <a:off x="5295900" y="3695700"/>
              <a:ext cx="649288" cy="800100"/>
            </a:xfrm>
            <a:prstGeom prst="straightConnector1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 type="arrow" w="med" len="med"/>
            </a:ln>
          </p:spPr>
        </p:cxn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1676400" y="1295400"/>
              <a:ext cx="914400" cy="609600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500" b="1"/>
                <a:t>CERN</a:t>
              </a:r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2209800" y="1219200"/>
              <a:ext cx="914400" cy="609600"/>
            </a:xfrm>
            <a:prstGeom prst="ellipse">
              <a:avLst/>
            </a:prstGeom>
            <a:solidFill>
              <a:srgbClr val="00C4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500" b="1"/>
                <a:t>CERN</a:t>
              </a:r>
            </a:p>
          </p:txBody>
        </p:sp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1981200" y="1447800"/>
              <a:ext cx="914400" cy="609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1500" b="1"/>
                <a:t>CERN</a:t>
              </a:r>
            </a:p>
          </p:txBody>
        </p:sp>
        <p:sp>
          <p:nvSpPr>
            <p:cNvPr id="59" name="Left Arrow 63"/>
            <p:cNvSpPr>
              <a:spLocks noChangeArrowheads="1"/>
            </p:cNvSpPr>
            <p:nvPr/>
          </p:nvSpPr>
          <p:spPr bwMode="auto">
            <a:xfrm>
              <a:off x="2819400" y="1752600"/>
              <a:ext cx="457200" cy="152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endParaRPr lang="it-IT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27001" y="3810000"/>
            <a:ext cx="49148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RAW data  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i Tier1 ricevono i RAW data dal Tier0 (disco e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tape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) in base al proprio share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3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Tier1 (BNL,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Lyon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e SARA) ricevono dagli altri Tier1 i rimanenti RAW (copia completa)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Tot: 3.5 repliche su disco 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(normale e’ la copia su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tape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in ogni Tier1 in base al proprio share)</a:t>
            </a:r>
          </a:p>
          <a:p>
            <a:endParaRPr lang="it-IT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ESD data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replica a tutti i Tier1 e ai Tier2 in base al proprio share 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(normale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2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copie sui Tier1)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041900" y="4673600"/>
            <a:ext cx="391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AOD e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dESD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data  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1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copia in ogni Tier1 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(normale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2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copie sui Tier1)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copia nei Tier2 di ogni </a:t>
            </a:r>
            <a:r>
              <a:rPr lang="it-IT" sz="1600" dirty="0" err="1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cloud</a:t>
            </a: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in base al proprio share 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(normale 10 copie nei Tier2,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not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cloud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based</a:t>
            </a:r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)</a:t>
            </a:r>
          </a:p>
          <a:p>
            <a:pPr>
              <a:buFont typeface="Arial"/>
              <a:buChar char="•"/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Comic Sans MS"/>
                <a:cs typeface="Comic Sans MS"/>
              </a:rPr>
              <a:t> 18 copie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48200" y="805934"/>
            <a:ext cx="4451133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Distribuzione eccezionale dei dati</a:t>
            </a:r>
            <a:endParaRPr lang="it-IT" sz="20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2F5F-71AC-274C-8F5B-714E69D834D1}" type="slidenum">
              <a:rPr lang="en-GB"/>
              <a:pPr/>
              <a:t>50</a:t>
            </a:fld>
            <a:endParaRPr lang="en-GB"/>
          </a:p>
        </p:txBody>
      </p:sp>
      <p:graphicFrame>
        <p:nvGraphicFramePr>
          <p:cNvPr id="3506269" name="Group 93"/>
          <p:cNvGraphicFramePr>
            <a:graphicFrameLocks noGrp="1"/>
          </p:cNvGraphicFramePr>
          <p:nvPr/>
        </p:nvGraphicFramePr>
        <p:xfrm>
          <a:off x="2355843" y="1104379"/>
          <a:ext cx="4412194" cy="2984500"/>
        </p:xfrm>
        <a:graphic>
          <a:graphicData uri="http://schemas.openxmlformats.org/drawingml/2006/table">
            <a:tbl>
              <a:tblPr/>
              <a:tblGrid>
                <a:gridCol w="743976"/>
                <a:gridCol w="850406"/>
                <a:gridCol w="850406"/>
                <a:gridCol w="983703"/>
                <a:gridCol w="983703"/>
              </a:tblGrid>
              <a:tr h="487362">
                <a:tc row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(HS06)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(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TBn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65535">
                <a:tc vMerge="1"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03-10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2010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03-10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2010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LNF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1259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1710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154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Milano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3152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4565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375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528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Napoli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3616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4925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381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543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Roma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3507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4825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330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530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Tot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11534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16025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1170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charset="0"/>
                        </a:rPr>
                        <a:t>1755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Previsione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2010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3" y="4550842"/>
            <a:ext cx="7865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Le stime 2010 sono ottenuto considerando:</a:t>
            </a:r>
          </a:p>
          <a:p>
            <a:pPr>
              <a:buFont typeface="Arial"/>
              <a:buChar char="•"/>
            </a:pPr>
            <a:r>
              <a:rPr lang="it-IT" dirty="0" smtClean="0"/>
              <a:t> i finanziamenti assegnati nel settembre 2010</a:t>
            </a:r>
          </a:p>
          <a:p>
            <a:pPr>
              <a:buFont typeface="Arial"/>
              <a:buChar char="•"/>
            </a:pPr>
            <a:r>
              <a:rPr lang="it-IT" dirty="0" smtClean="0"/>
              <a:t> le nuove stime dei costi: 30 </a:t>
            </a:r>
            <a:r>
              <a:rPr lang="it-IT" dirty="0" err="1" smtClean="0"/>
              <a:t>€</a:t>
            </a:r>
            <a:r>
              <a:rPr lang="it-IT" dirty="0" smtClean="0"/>
              <a:t>/HS e 700 </a:t>
            </a:r>
            <a:r>
              <a:rPr lang="it-IT" dirty="0" err="1" smtClean="0"/>
              <a:t>€</a:t>
            </a:r>
            <a:r>
              <a:rPr lang="it-IT" dirty="0" smtClean="0"/>
              <a:t>/</a:t>
            </a:r>
            <a:r>
              <a:rPr lang="it-IT" dirty="0" err="1" smtClean="0"/>
              <a:t>TBn</a:t>
            </a:r>
            <a:r>
              <a:rPr lang="it-IT" dirty="0" smtClean="0"/>
              <a:t> concordate con gli esperti INFN </a:t>
            </a:r>
          </a:p>
          <a:p>
            <a:pPr>
              <a:buFont typeface="Arial"/>
              <a:buChar char="•"/>
            </a:pPr>
            <a:r>
              <a:rPr lang="it-IT" dirty="0" smtClean="0"/>
              <a:t> gli acquisti </a:t>
            </a:r>
            <a:r>
              <a:rPr lang="it-IT" dirty="0" smtClean="0"/>
              <a:t>già </a:t>
            </a:r>
            <a:r>
              <a:rPr lang="it-IT" dirty="0" smtClean="0"/>
              <a:t>effettuati a Mi, </a:t>
            </a:r>
            <a:r>
              <a:rPr lang="it-IT" dirty="0" err="1" smtClean="0"/>
              <a:t>Na</a:t>
            </a:r>
            <a:r>
              <a:rPr lang="it-IT" dirty="0" smtClean="0"/>
              <a:t>, </a:t>
            </a:r>
            <a:r>
              <a:rPr lang="it-IT" dirty="0" err="1" smtClean="0"/>
              <a:t>Rm</a:t>
            </a:r>
            <a:r>
              <a:rPr lang="it-IT" dirty="0" smtClean="0"/>
              <a:t> per completare i sistemi di </a:t>
            </a:r>
            <a:r>
              <a:rPr lang="it-IT" dirty="0" err="1" smtClean="0"/>
              <a:t>storage</a:t>
            </a:r>
            <a:r>
              <a:rPr lang="it-IT" dirty="0" smtClean="0"/>
              <a:t> acquistati nel 2009 (~ 20k€ per sito)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A4E3B-B4F8-9A4D-90FD-AFD2A390CCEA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LHC running: 2010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6596" y="2349498"/>
          <a:ext cx="313266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25"/>
                <a:gridCol w="1227742"/>
              </a:tblGrid>
              <a:tr h="262467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Assunzioni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smtClean="0"/>
                        <a:t>Rate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 Hz</a:t>
                      </a:r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Run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efficiency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70%</a:t>
                      </a:r>
                      <a:endParaRPr lang="it-IT" dirty="0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r>
                        <a:rPr lang="it-IT" dirty="0" smtClean="0"/>
                        <a:t>LHC </a:t>
                      </a:r>
                      <a:r>
                        <a:rPr lang="it-IT" dirty="0" err="1" smtClean="0"/>
                        <a:t>efficiency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40%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42583" y="994833"/>
          <a:ext cx="47942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797"/>
                <a:gridCol w="2646984"/>
                <a:gridCol w="143247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LHC </a:t>
                      </a:r>
                      <a:r>
                        <a:rPr lang="it-IT" dirty="0" err="1" smtClean="0"/>
                        <a:t>Operations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Marzo 2010 </a:t>
                      </a:r>
                      <a:r>
                        <a:rPr lang="it-IT" dirty="0" err="1" smtClean="0"/>
                        <a:t>–</a:t>
                      </a:r>
                      <a:r>
                        <a:rPr lang="it-IT" baseline="0" dirty="0" smtClean="0"/>
                        <a:t> Marzo 2011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11 mesi </a:t>
                      </a:r>
                      <a:r>
                        <a:rPr lang="it-IT" dirty="0" err="1" smtClean="0"/>
                        <a:t>max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2011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Aprile 2011 </a:t>
                      </a:r>
                      <a:r>
                        <a:rPr lang="it-IT" dirty="0" err="1" smtClean="0"/>
                        <a:t>–</a:t>
                      </a:r>
                      <a:r>
                        <a:rPr lang="it-IT" baseline="0" dirty="0" smtClean="0"/>
                        <a:t> Marzo 2012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8</a:t>
                      </a:r>
                      <a:r>
                        <a:rPr lang="it-IT" baseline="0" dirty="0" smtClean="0"/>
                        <a:t> mesi </a:t>
                      </a:r>
                      <a:r>
                        <a:rPr lang="it-IT" baseline="0" dirty="0" err="1" smtClean="0"/>
                        <a:t>max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30630" y="2529417"/>
            <a:ext cx="44037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Run</a:t>
            </a:r>
            <a:r>
              <a:rPr lang="it-IT" dirty="0" smtClean="0"/>
              <a:t> </a:t>
            </a:r>
            <a:r>
              <a:rPr lang="it-IT" dirty="0" err="1" smtClean="0"/>
              <a:t>Efficiency</a:t>
            </a:r>
            <a:r>
              <a:rPr lang="it-IT" dirty="0" smtClean="0"/>
              <a:t> =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/ total </a:t>
            </a:r>
            <a:r>
              <a:rPr lang="it-IT" dirty="0" err="1" smtClean="0"/>
              <a:t>time</a:t>
            </a:r>
            <a:endParaRPr lang="it-IT" dirty="0" smtClean="0"/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/>
              <a:t> LHC </a:t>
            </a:r>
            <a:r>
              <a:rPr lang="it-IT" dirty="0" err="1" smtClean="0"/>
              <a:t>Efficiency</a:t>
            </a:r>
            <a:r>
              <a:rPr lang="it-IT" dirty="0" smtClean="0"/>
              <a:t> =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colliding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/</a:t>
            </a:r>
          </a:p>
          <a:p>
            <a:r>
              <a:rPr lang="it-IT" dirty="0" smtClean="0"/>
              <a:t>                               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                              </a:t>
            </a:r>
            <a:endParaRPr lang="it-IT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35663" y="4243927"/>
          <a:ext cx="55985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302"/>
                <a:gridCol w="1184948"/>
                <a:gridCol w="1291166"/>
                <a:gridCol w="1037167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LHC </a:t>
                      </a:r>
                      <a:r>
                        <a:rPr lang="it-IT" dirty="0" err="1" smtClean="0"/>
                        <a:t>parameters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2010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old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2010 (</a:t>
                      </a:r>
                      <a:r>
                        <a:rPr lang="it-IT" dirty="0" err="1" smtClean="0"/>
                        <a:t>new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Run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days</a:t>
                      </a:r>
                      <a:r>
                        <a:rPr lang="it-IT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240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Time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Msec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7.3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Real</a:t>
                      </a:r>
                      <a:r>
                        <a:rPr lang="it-IT" dirty="0" smtClean="0"/>
                        <a:t> Data (</a:t>
                      </a:r>
                      <a:r>
                        <a:rPr lang="it-IT" dirty="0" err="1" smtClean="0"/>
                        <a:t>M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ev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860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1450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1020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0594A-B6B1-0E4D-885E-B424C454D358}" type="slidenum">
              <a:rPr lang="en-GB"/>
              <a:pPr/>
              <a:t>52</a:t>
            </a:fld>
            <a:endParaRPr lang="en-GB"/>
          </a:p>
        </p:txBody>
      </p:sp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311150" y="2492548"/>
          <a:ext cx="8566150" cy="1957832"/>
        </p:xfrm>
        <a:graphic>
          <a:graphicData uri="http://schemas.openxmlformats.org/drawingml/2006/table">
            <a:tbl>
              <a:tblPr/>
              <a:tblGrid>
                <a:gridCol w="1247662"/>
                <a:gridCol w="967504"/>
                <a:gridCol w="1304851"/>
                <a:gridCol w="1375833"/>
                <a:gridCol w="1333500"/>
                <a:gridCol w="1214426"/>
                <a:gridCol w="1122374"/>
              </a:tblGrid>
              <a:tr h="4333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2010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Italia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ATLAS </a:t>
                      </a: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(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old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ATLAS (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new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T2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It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/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ATLAS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Pledges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ufficiali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Uso IT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(kHS06)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240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219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7,3%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12 (5%)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25%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Bn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1.76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21.3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22.8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7,7%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1.0 (4%)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43%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Previsione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2010 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nei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Tier2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150" y="1068917"/>
            <a:ext cx="846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Variazioni significative per i Tier2 che compensano l’aumento del numero di secondi:</a:t>
            </a:r>
          </a:p>
          <a:p>
            <a:endParaRPr lang="it-IT" dirty="0" smtClean="0"/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CPU: riduzione share simulazione (45%)  e riduzione </a:t>
            </a:r>
            <a:r>
              <a:rPr lang="it-IT" dirty="0" err="1" smtClean="0">
                <a:solidFill>
                  <a:srgbClr val="FF0000"/>
                </a:solidFill>
              </a:rPr>
              <a:t>simulation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time</a:t>
            </a:r>
            <a:r>
              <a:rPr lang="it-IT" dirty="0" smtClean="0">
                <a:solidFill>
                  <a:srgbClr val="FF0000"/>
                </a:solidFill>
              </a:rPr>
              <a:t> da </a:t>
            </a:r>
            <a:r>
              <a:rPr lang="it-IT" dirty="0" err="1" smtClean="0">
                <a:solidFill>
                  <a:srgbClr val="FF0000"/>
                </a:solidFill>
              </a:rPr>
              <a:t>8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kHS</a:t>
            </a:r>
            <a:r>
              <a:rPr lang="it-IT" dirty="0" smtClean="0">
                <a:solidFill>
                  <a:srgbClr val="FF0000"/>
                </a:solidFill>
              </a:rPr>
              <a:t> a </a:t>
            </a:r>
            <a:r>
              <a:rPr lang="it-IT" dirty="0" err="1" smtClean="0">
                <a:solidFill>
                  <a:srgbClr val="FF0000"/>
                </a:solidFill>
              </a:rPr>
              <a:t>6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kHS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Disco: riduzione frazione RAW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8" y="4868346"/>
            <a:ext cx="817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I buoni acquisti di disco effettuati nel 2009 ci permetteranno, se le stime degli acquisti 2010 saranno corrette, di avere una disponibilità</a:t>
            </a:r>
            <a:r>
              <a:rPr lang="it-IT" dirty="0" smtClean="0">
                <a:solidFill>
                  <a:schemeClr val="tx2"/>
                </a:solidFill>
              </a:rPr>
              <a:t> un po’ superiore </a:t>
            </a:r>
            <a:r>
              <a:rPr lang="it-IT" dirty="0" smtClean="0">
                <a:solidFill>
                  <a:schemeClr val="tx2"/>
                </a:solidFill>
              </a:rPr>
              <a:t>a quanto previsto precedentemente.  Potrà quindi aumentare lo share “</a:t>
            </a:r>
            <a:r>
              <a:rPr lang="it-IT" dirty="0" err="1" smtClean="0">
                <a:solidFill>
                  <a:schemeClr val="tx2"/>
                </a:solidFill>
              </a:rPr>
              <a:t>pledged</a:t>
            </a:r>
            <a:r>
              <a:rPr lang="it-IT" dirty="0" smtClean="0">
                <a:solidFill>
                  <a:schemeClr val="tx2"/>
                </a:solidFill>
              </a:rPr>
              <a:t>” a circa 1.3 PB, lasciando circa il 25% delle risorse all’uso italiano, in modo da conservare una quantità maggiore di dati ATLAS in Italia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0594A-B6B1-0E4D-885E-B424C454D358}" type="slidenum">
              <a:rPr lang="en-GB"/>
              <a:pPr/>
              <a:t>53</a:t>
            </a:fld>
            <a:endParaRPr lang="en-GB"/>
          </a:p>
        </p:txBody>
      </p:sp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1200122" y="1518912"/>
          <a:ext cx="6620947" cy="1456944"/>
        </p:xfrm>
        <a:graphic>
          <a:graphicData uri="http://schemas.openxmlformats.org/drawingml/2006/table">
            <a:tbl>
              <a:tblPr/>
              <a:tblGrid>
                <a:gridCol w="1687287"/>
                <a:gridCol w="1726908"/>
                <a:gridCol w="1682750"/>
                <a:gridCol w="1524002"/>
              </a:tblGrid>
              <a:tr h="433388"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CNAF - 2010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Gara </a:t>
                      </a: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Opzione base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Gara </a:t>
                      </a: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Opzione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Gara </a:t>
                      </a:r>
                    </a:p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Opzione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CPU (kHS06)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8.6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17.6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920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Disco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P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Bn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1.3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1.8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omic Sans MS" charset="0"/>
                        </a:rPr>
                        <a:t>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omic Sans MS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82133" y="269877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R</a:t>
            </a:r>
            <a:r>
              <a:rPr lang="en-US" sz="2400" b="1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isorse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 al </a:t>
            </a: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Tier1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5317" y="941921"/>
            <a:ext cx="115330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Gare 2009</a:t>
            </a:r>
            <a:endParaRPr lang="it-IT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r="2083"/>
          <a:stretch>
            <a:fillRect/>
          </a:stretch>
        </p:blipFill>
        <p:spPr>
          <a:xfrm>
            <a:off x="52915" y="3346386"/>
            <a:ext cx="8953502" cy="17117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2133" y="5302250"/>
            <a:ext cx="7027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Opzione base: installazione CPU in corso,  </a:t>
            </a:r>
            <a:r>
              <a:rPr lang="it-IT" dirty="0" smtClean="0"/>
              <a:t>i</a:t>
            </a:r>
            <a:r>
              <a:rPr lang="it-IT" dirty="0" smtClean="0"/>
              <a:t>nstallazione disco a fine aprile.</a:t>
            </a:r>
          </a:p>
          <a:p>
            <a:r>
              <a:rPr lang="it-IT" dirty="0" err="1" smtClean="0"/>
              <a:t>Pledges</a:t>
            </a:r>
            <a:r>
              <a:rPr lang="it-IT" dirty="0" smtClean="0"/>
              <a:t> da soddisfare il </a:t>
            </a:r>
            <a:r>
              <a:rPr lang="it-IT" dirty="0" err="1" smtClean="0"/>
              <a:t>1</a:t>
            </a:r>
            <a:r>
              <a:rPr lang="it-IT" dirty="0" smtClean="0"/>
              <a:t> Giugno</a:t>
            </a:r>
          </a:p>
          <a:p>
            <a:r>
              <a:rPr lang="it-IT" dirty="0" smtClean="0"/>
              <a:t>E’ auspicabile esercitare il prima possibile le opzioni previste dalle gare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450417" y="3238499"/>
            <a:ext cx="899583" cy="1840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ZapfDingbats" pitchFamily="82" charset="2"/>
              <a:buNone/>
              <a:tabLst/>
            </a:pPr>
            <a:endParaRPr kumimoji="0" lang="it-IT" sz="2400" b="1" i="1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29104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Data Distribution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4054"/>
          <a:stretch>
            <a:fillRect/>
          </a:stretch>
        </p:blipFill>
        <p:spPr>
          <a:xfrm>
            <a:off x="3503085" y="3261751"/>
            <a:ext cx="5634920" cy="3258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292" y="4165600"/>
            <a:ext cx="3310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Distribuzione dei RAW data sbilanciata perché lo share della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cloud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si applica # di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dataset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e non al reale volume di dati. Alla lunga si </a:t>
            </a:r>
            <a:r>
              <a:rPr lang="it-IT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bilancera’</a:t>
            </a:r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endParaRPr lang="it-IT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r>
              <a:rPr lang="it-IT" sz="1600" dirty="0" smtClean="0">
                <a:solidFill>
                  <a:schemeClr val="tx2"/>
                </a:solidFill>
                <a:latin typeface="Comic Sans MS"/>
                <a:cs typeface="Comic Sans MS"/>
              </a:rPr>
              <a:t>Piccola quantità di RAW arrivati al CNAF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1022508"/>
            <a:ext cx="3775075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4004" y="1022508"/>
            <a:ext cx="5334000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73300" y="1422400"/>
            <a:ext cx="13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Dataset</a:t>
            </a:r>
            <a:r>
              <a:rPr lang="it-IT" dirty="0" smtClean="0"/>
              <a:t> ai T1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4173128" y="1422400"/>
            <a:ext cx="13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Dataset</a:t>
            </a:r>
            <a:r>
              <a:rPr lang="it-IT" dirty="0" smtClean="0"/>
              <a:t> ai T2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441700"/>
            <a:ext cx="384056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Efficienza di distribuzione 100%</a:t>
            </a:r>
            <a:endParaRPr lang="it-IT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550" y="291043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Data Distribution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982B-461A-4648-BBFE-84BFD787F696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G. Carlino</a:t>
            </a:r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46" y="901700"/>
            <a:ext cx="8434654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A791446-FF0F-5A4E-9AFE-6FE9563F9613}" type="slidenum">
              <a:rPr lang="en-GB" smtClean="0"/>
              <a:pPr/>
              <a:t>8</a:t>
            </a:fld>
            <a:endParaRPr lang="en-GB" smtClean="0"/>
          </a:p>
        </p:txBody>
      </p:sp>
      <p:pic>
        <p:nvPicPr>
          <p:cNvPr id="28676" name="Picture 4" descr="drp_CR_TIER2S_dt_TW_bytie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983163"/>
            <a:ext cx="297180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drp_CR_TIER2S_dt_NL_bytier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0292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drp_CR_TIER2S_dt_ES_bytier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295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drp_CR_TIER2S_dt_CA_bytier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drp_CR_TIER2S_dt_DE_bytier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2954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drp_CR_TIER2S_dt_UK_bytier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766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drp_CR_TIER2S_dt_FR_bytier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2766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drp_CR_TIER2S_dt_IT_bytier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953000"/>
            <a:ext cx="2971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drp_CR_TIER2S_dt_US_bytier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3276600"/>
            <a:ext cx="279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7315200" y="51816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TW : &lt;8.7h&gt;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4191000" y="51816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NL : &lt;5.8h&gt;</a:t>
            </a: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4114800" y="14478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ES : &lt;2.4h&gt;</a:t>
            </a:r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685800" y="14478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CA : &lt;1.7h&gt;</a:t>
            </a: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7315200" y="14478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DE : &lt;2.9h&gt;</a:t>
            </a:r>
          </a:p>
        </p:txBody>
      </p:sp>
      <p:sp>
        <p:nvSpPr>
          <p:cNvPr id="28690" name="TextBox 18"/>
          <p:cNvSpPr txBox="1">
            <a:spLocks noChangeArrowheads="1"/>
          </p:cNvSpPr>
          <p:nvPr/>
        </p:nvSpPr>
        <p:spPr bwMode="auto">
          <a:xfrm>
            <a:off x="685800" y="34290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UK : &lt;3.8h&gt;</a:t>
            </a:r>
          </a:p>
        </p:txBody>
      </p:sp>
      <p:sp>
        <p:nvSpPr>
          <p:cNvPr id="28691" name="TextBox 19"/>
          <p:cNvSpPr txBox="1">
            <a:spLocks noChangeArrowheads="1"/>
          </p:cNvSpPr>
          <p:nvPr/>
        </p:nvSpPr>
        <p:spPr bwMode="auto">
          <a:xfrm>
            <a:off x="7315200" y="33909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FR : &lt;4.4h&gt;</a:t>
            </a:r>
          </a:p>
        </p:txBody>
      </p:sp>
      <p:sp>
        <p:nvSpPr>
          <p:cNvPr id="28692" name="TextBox 20"/>
          <p:cNvSpPr txBox="1">
            <a:spLocks noChangeArrowheads="1"/>
          </p:cNvSpPr>
          <p:nvPr/>
        </p:nvSpPr>
        <p:spPr bwMode="auto">
          <a:xfrm>
            <a:off x="609600" y="51054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IT : </a:t>
            </a:r>
            <a:r>
              <a:rPr lang="en-US" sz="1000" b="1" dirty="0" smtClean="0"/>
              <a:t>&lt;2.4h</a:t>
            </a:r>
            <a:r>
              <a:rPr lang="en-US" sz="1000" b="1" dirty="0"/>
              <a:t>&gt;</a:t>
            </a:r>
          </a:p>
        </p:txBody>
      </p:sp>
      <p:sp>
        <p:nvSpPr>
          <p:cNvPr id="28693" name="TextBox 21"/>
          <p:cNvSpPr txBox="1">
            <a:spLocks noChangeArrowheads="1"/>
          </p:cNvSpPr>
          <p:nvPr/>
        </p:nvSpPr>
        <p:spPr bwMode="auto">
          <a:xfrm>
            <a:off x="4114800" y="3429000"/>
            <a:ext cx="1066800" cy="246063"/>
          </a:xfrm>
          <a:prstGeom prst="rect">
            <a:avLst/>
          </a:prstGeom>
          <a:solidFill>
            <a:srgbClr val="FFED6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US : &lt;3.8h&gt;</a:t>
            </a:r>
          </a:p>
        </p:txBody>
      </p:sp>
      <p:pic>
        <p:nvPicPr>
          <p:cNvPr id="28694" name="Picture 22" descr="drp_CR_TIER2S_dt_CA-ALBERTA-WESTGRID-T2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0" y="17526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5" name="TextBox 23"/>
          <p:cNvSpPr txBox="1">
            <a:spLocks noChangeArrowheads="1"/>
          </p:cNvSpPr>
          <p:nvPr/>
        </p:nvSpPr>
        <p:spPr bwMode="auto">
          <a:xfrm>
            <a:off x="1447800" y="2057400"/>
            <a:ext cx="1292225" cy="2460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FF0000"/>
                </a:solidFill>
              </a:rPr>
              <a:t>ALBERTA &lt;1.4h&gt;</a:t>
            </a:r>
          </a:p>
        </p:txBody>
      </p:sp>
      <p:pic>
        <p:nvPicPr>
          <p:cNvPr id="28696" name="Picture 24" descr="drp_CR_TIER2S_dt_INFN-ROMA1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00200" y="5334000"/>
            <a:ext cx="1346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7" name="TextBox 25"/>
          <p:cNvSpPr txBox="1">
            <a:spLocks noChangeArrowheads="1"/>
          </p:cNvSpPr>
          <p:nvPr/>
        </p:nvSpPr>
        <p:spPr bwMode="auto">
          <a:xfrm>
            <a:off x="1828800" y="5562600"/>
            <a:ext cx="1060450" cy="2460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FF0000"/>
                </a:solidFill>
              </a:rPr>
              <a:t>ROMA &lt;2.5h&gt;</a:t>
            </a:r>
          </a:p>
        </p:txBody>
      </p:sp>
      <p:pic>
        <p:nvPicPr>
          <p:cNvPr id="28698" name="Picture 26" descr="drp_CR_TIER2S_dt_DESY-HH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1676400"/>
            <a:ext cx="1143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TextBox 27"/>
          <p:cNvSpPr txBox="1">
            <a:spLocks noChangeArrowheads="1"/>
          </p:cNvSpPr>
          <p:nvPr/>
        </p:nvSpPr>
        <p:spPr bwMode="auto">
          <a:xfrm>
            <a:off x="7924800" y="1905000"/>
            <a:ext cx="1060450" cy="2460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FF0000"/>
                </a:solidFill>
              </a:rPr>
              <a:t>DESY &lt;3.1h&gt;</a:t>
            </a:r>
          </a:p>
        </p:txBody>
      </p:sp>
      <p:pic>
        <p:nvPicPr>
          <p:cNvPr id="28700" name="Picture 28" descr="drp_CR_TIER2S_dt_IFAE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67200" y="1752600"/>
            <a:ext cx="172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TextBox 29"/>
          <p:cNvSpPr txBox="1">
            <a:spLocks noChangeArrowheads="1"/>
          </p:cNvSpPr>
          <p:nvPr/>
        </p:nvSpPr>
        <p:spPr bwMode="auto">
          <a:xfrm>
            <a:off x="4724400" y="2057400"/>
            <a:ext cx="1060450" cy="2460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FF0000"/>
                </a:solidFill>
              </a:rPr>
              <a:t>IFAE &lt;1.8h&gt;</a:t>
            </a:r>
          </a:p>
        </p:txBody>
      </p:sp>
      <p:pic>
        <p:nvPicPr>
          <p:cNvPr id="28702" name="Picture 30" descr="drp_CR_TIER2S_dt_MWT2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24400" y="3657600"/>
            <a:ext cx="134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3" name="TextBox 31"/>
          <p:cNvSpPr txBox="1">
            <a:spLocks noChangeArrowheads="1"/>
          </p:cNvSpPr>
          <p:nvPr/>
        </p:nvSpPr>
        <p:spPr bwMode="auto">
          <a:xfrm>
            <a:off x="4953000" y="3711575"/>
            <a:ext cx="1065213" cy="2460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FF0000"/>
                </a:solidFill>
              </a:rPr>
              <a:t>MWT2 &lt;3.4h&gt;</a:t>
            </a:r>
          </a:p>
        </p:txBody>
      </p:sp>
      <p:pic>
        <p:nvPicPr>
          <p:cNvPr id="28704" name="Picture 31" descr="drp_CR_TIER2S_dt_TOKYO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39000" y="36576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5" name="TextBox 31"/>
          <p:cNvSpPr txBox="1">
            <a:spLocks noChangeArrowheads="1"/>
          </p:cNvSpPr>
          <p:nvPr/>
        </p:nvSpPr>
        <p:spPr bwMode="auto">
          <a:xfrm>
            <a:off x="7467600" y="3733800"/>
            <a:ext cx="1138238" cy="2460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i="1">
                <a:solidFill>
                  <a:srgbClr val="FF0000"/>
                </a:solidFill>
              </a:rPr>
              <a:t>TOKYO &lt;5.1h&gt;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94287" y="5029200"/>
            <a:ext cx="404971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 err="1"/>
              <a:t>ΔΤ[h</a:t>
            </a:r>
            <a:r>
              <a:rPr lang="en-US" dirty="0"/>
              <a:t>] = </a:t>
            </a:r>
            <a:r>
              <a:rPr lang="en-US" dirty="0" err="1"/>
              <a:t>TcompleteReplica</a:t>
            </a:r>
            <a:r>
              <a:rPr lang="en-US" dirty="0"/>
              <a:t> - </a:t>
            </a:r>
            <a:r>
              <a:rPr lang="en-US" dirty="0" err="1"/>
              <a:t>Tsubscription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6642100"/>
            <a:ext cx="340995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i="1"/>
              <a:t>NDGF has unique data distribution model within cloud</a:t>
            </a: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971550" y="301626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Data Distribution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5485497"/>
            <a:ext cx="4032251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Maggior parte dei siti stabili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50 Tier2 su 75 coinvolti</a:t>
            </a:r>
          </a:p>
          <a:p>
            <a:pPr>
              <a:buFont typeface="Arial"/>
              <a:buChar char="•"/>
            </a:pP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Performance simili nei T2 italiani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9650" y="859366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In media i dati sono disponibili ai Tier2 per l’analisi in circa </a:t>
            </a:r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ore</a:t>
            </a:r>
            <a:endParaRPr lang="it-IT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971550" y="312209"/>
            <a:ext cx="7200900" cy="461665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Comic Sans MS"/>
              </a:rPr>
              <a:t>2009 LHC Run – Reprocessing</a:t>
            </a:r>
            <a:endParaRPr lang="en-US" sz="24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109" y="964168"/>
            <a:ext cx="3718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 Campagne: </a:t>
            </a:r>
          </a:p>
          <a:p>
            <a:r>
              <a:rPr lang="it-IT" dirty="0" smtClean="0">
                <a:solidFill>
                  <a:srgbClr val="FF0000"/>
                </a:solidFill>
                <a:latin typeface="Comic Sans MS"/>
                <a:cs typeface="Comic Sans MS"/>
              </a:rPr>
              <a:t>Dicembre 2009 e Febbraio 2010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39367" y="1662737"/>
            <a:ext cx="8045450" cy="4113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marL="342900" indent="-342900"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Dec </a:t>
            </a:r>
            <a:r>
              <a:rPr lang="en-GB" dirty="0">
                <a:solidFill>
                  <a:srgbClr val="0000FF"/>
                </a:solidFill>
                <a:ea typeface="DejaVu Sans" charset="0"/>
                <a:cs typeface="DejaVu Sans" charset="0"/>
              </a:rPr>
              <a:t>18 - Jan 11 :</a:t>
            </a: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 </a:t>
            </a:r>
          </a:p>
          <a:p>
            <a:pPr marL="342900" indent="-342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“fast repro” del 10% </a:t>
            </a:r>
            <a:r>
              <a:rPr lang="en-GB" dirty="0" err="1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dei</a:t>
            </a: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</a:t>
            </a:r>
            <a:r>
              <a:rPr lang="en-GB" dirty="0" err="1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dati</a:t>
            </a:r>
            <a:endParaRPr lang="en-GB" dirty="0" smtClean="0">
              <a:solidFill>
                <a:srgbClr val="0000FF"/>
              </a:solidFill>
              <a:ea typeface="DejaVu Sans" charset="0"/>
              <a:cs typeface="DejaVu Sans" charset="0"/>
            </a:endParaRPr>
          </a:p>
          <a:p>
            <a:pPr marL="342900" indent="-342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site </a:t>
            </a:r>
            <a:r>
              <a:rPr lang="en-GB" dirty="0">
                <a:solidFill>
                  <a:srgbClr val="0000FF"/>
                </a:solidFill>
                <a:ea typeface="DejaVu Sans" charset="0"/>
                <a:cs typeface="DejaVu Sans" charset="0"/>
              </a:rPr>
              <a:t>validation,</a:t>
            </a: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task </a:t>
            </a:r>
            <a:r>
              <a:rPr lang="en-GB" dirty="0">
                <a:solidFill>
                  <a:srgbClr val="0000FF"/>
                </a:solidFill>
                <a:ea typeface="DejaVu Sans" charset="0"/>
                <a:cs typeface="DejaVu Sans" charset="0"/>
              </a:rPr>
              <a:t>submission,</a:t>
            </a: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</a:t>
            </a:r>
          </a:p>
          <a:p>
            <a:pPr marL="342900" indent="-342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reprocessing</a:t>
            </a:r>
            <a:r>
              <a:rPr lang="en-GB" dirty="0">
                <a:solidFill>
                  <a:srgbClr val="0000FF"/>
                </a:solidFill>
                <a:ea typeface="DejaVu Sans" charset="0"/>
                <a:cs typeface="DejaVu Sans" charset="0"/>
              </a:rPr>
              <a:t>, </a:t>
            </a: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merging</a:t>
            </a:r>
          </a:p>
          <a:p>
            <a:pPr marL="342900" indent="-3429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solidFill>
                <a:srgbClr val="0000FF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ea typeface="DejaVu Sans" charset="0"/>
                <a:cs typeface="DejaVu Sans" charset="0"/>
              </a:rPr>
              <a:t>3 steps:</a:t>
            </a:r>
            <a:endParaRPr lang="en-GB" dirty="0" smtClean="0">
              <a:solidFill>
                <a:srgbClr val="0000FF"/>
              </a:solidFill>
              <a:ea typeface="DejaVu Sans" charset="0"/>
              <a:cs typeface="DejaVu Sans" charset="0"/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RAW </a:t>
            </a:r>
            <a:r>
              <a:rPr lang="en-GB" dirty="0">
                <a:solidFill>
                  <a:srgbClr val="0000FF"/>
                </a:solidFill>
                <a:ea typeface="DejaVu Sans" charset="0"/>
                <a:cs typeface="DejaVu Sans" charset="0"/>
              </a:rPr>
              <a:t>-&gt; ESD &amp; HIST &amp; NTUP &amp; TAG</a:t>
            </a:r>
            <a:endParaRPr lang="en-GB" dirty="0" smtClean="0">
              <a:solidFill>
                <a:srgbClr val="0000FF"/>
              </a:solidFill>
              <a:ea typeface="DejaVu Sans" charset="0"/>
              <a:cs typeface="DejaVu Sans" charset="0"/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ESD </a:t>
            </a:r>
            <a:r>
              <a:rPr lang="en-GB" dirty="0">
                <a:solidFill>
                  <a:srgbClr val="0000FF"/>
                </a:solidFill>
                <a:ea typeface="DejaVu Sans" charset="0"/>
                <a:cs typeface="DejaVu Sans" charset="0"/>
              </a:rPr>
              <a:t>-&gt; AOD &amp; DESD &amp; DESDM</a:t>
            </a:r>
            <a:endParaRPr lang="en-GB" dirty="0" smtClean="0">
              <a:solidFill>
                <a:srgbClr val="0000FF"/>
              </a:solidFill>
              <a:ea typeface="DejaVu Sans" charset="0"/>
              <a:cs typeface="DejaVu Sans" charset="0"/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ea typeface="DejaVu Sans" charset="0"/>
                <a:cs typeface="DejaVu Sans" charset="0"/>
              </a:rPr>
              <a:t> MERGING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 smtClean="0">
              <a:solidFill>
                <a:srgbClr val="6B0094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6B0094"/>
                </a:solidFill>
                <a:ea typeface="DejaVu Sans" charset="0"/>
                <a:cs typeface="DejaVu Sans" charset="0"/>
              </a:rPr>
              <a:t>2) Feb </a:t>
            </a:r>
            <a:r>
              <a:rPr lang="en-GB" dirty="0">
                <a:solidFill>
                  <a:srgbClr val="6B0094"/>
                </a:solidFill>
                <a:ea typeface="DejaVu Sans" charset="0"/>
                <a:cs typeface="DejaVu Sans" charset="0"/>
              </a:rPr>
              <a:t>11 – Mar 10: site validation, task submission, reprocessing, merging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solidFill>
                <a:srgbClr val="6B0094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6B0094"/>
                </a:solidFill>
                <a:ea typeface="DejaVu Sans" charset="0"/>
                <a:cs typeface="DejaVu Sans" charset="0"/>
              </a:rPr>
              <a:t>2 steps:</a:t>
            </a:r>
            <a:endParaRPr lang="en-GB" dirty="0" smtClean="0">
              <a:solidFill>
                <a:srgbClr val="6B0094"/>
              </a:solidFill>
              <a:ea typeface="DejaVu Sans" charset="0"/>
              <a:cs typeface="DejaVu Sans" charset="0"/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6B0094"/>
                </a:solidFill>
                <a:ea typeface="DejaVu Sans" charset="0"/>
                <a:cs typeface="DejaVu Sans" charset="0"/>
              </a:rPr>
              <a:t> RAW </a:t>
            </a:r>
            <a:r>
              <a:rPr lang="en-GB" dirty="0">
                <a:solidFill>
                  <a:srgbClr val="6B0094"/>
                </a:solidFill>
                <a:ea typeface="DejaVu Sans" charset="0"/>
                <a:cs typeface="DejaVu Sans" charset="0"/>
              </a:rPr>
              <a:t>-&gt; ESD &amp; AOD &amp; HIST &amp; NTUP &amp; TAG &amp; DESD &amp; DESDM</a:t>
            </a:r>
            <a:endParaRPr lang="en-GB" dirty="0" smtClean="0">
              <a:solidFill>
                <a:srgbClr val="6B0094"/>
              </a:solidFill>
              <a:ea typeface="DejaVu Sans" charset="0"/>
              <a:cs typeface="DejaVu Sans" charset="0"/>
            </a:endParaRPr>
          </a:p>
          <a:p>
            <a:pPr>
              <a:buFont typeface="Arial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6B0094"/>
                </a:solidFill>
                <a:ea typeface="DejaVu Sans" charset="0"/>
                <a:cs typeface="DejaVu Sans" charset="0"/>
              </a:rPr>
              <a:t> MERGING</a:t>
            </a:r>
            <a:endParaRPr lang="en-GB" dirty="0">
              <a:solidFill>
                <a:srgbClr val="6B0094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2277" y="5851828"/>
            <a:ext cx="64070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Problemi evidenziati al CNAF a causa della grande richiesta di memoria per la ricostruzioni di alcuni eventi (&gt;4GB)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36" y="964168"/>
            <a:ext cx="5072531" cy="3036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None/>
          <a:tabLst/>
          <a:defRPr kumimoji="0" lang="it-IT" sz="2400" b="1" i="1" u="none" strike="noStrike" cap="none" normalizeH="0" baseline="0">
            <a:ln>
              <a:noFill/>
            </a:ln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09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ario">
  <a:themeElements>
    <a:clrScheme name="">
      <a:dk1>
        <a:srgbClr val="000000"/>
      </a:dk1>
      <a:lt1>
        <a:srgbClr val="FFFFFF"/>
      </a:lt1>
      <a:dk2>
        <a:srgbClr val="3333FF"/>
      </a:dk2>
      <a:lt2>
        <a:srgbClr val="000000"/>
      </a:lt2>
      <a:accent1>
        <a:srgbClr val="D6009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8AAC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ari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533400" marR="0" indent="-441325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Char char="l"/>
          <a:tabLst/>
          <a:defRPr kumimoji="0" 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533400" marR="0" indent="-441325" algn="ctr" defTabSz="914400" rtl="0" eaLnBrk="1" fontAlgn="base" latinLnBrk="0" hangingPunct="1">
          <a:lnSpc>
            <a:spcPct val="115000"/>
          </a:lnSpc>
          <a:spcBef>
            <a:spcPct val="15000"/>
          </a:spcBef>
          <a:spcAft>
            <a:spcPct val="0"/>
          </a:spcAft>
          <a:buClr>
            <a:schemeClr val="tx2"/>
          </a:buClr>
          <a:buSzPct val="75000"/>
          <a:buFont typeface="ZapfDingbats" pitchFamily="82" charset="2"/>
          <a:buChar char="l"/>
          <a:tabLst/>
          <a:defRPr kumimoji="0" lang="it-IT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2_Dar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3693</Words>
  <Application>Microsoft Macintosh PowerPoint</Application>
  <PresentationFormat>On-screen Show (4:3)</PresentationFormat>
  <Paragraphs>718</Paragraphs>
  <Slides>53</Slides>
  <Notes>19</Notes>
  <HiddenSlides>0</HiddenSlides>
  <MMClips>0</MMClips>
  <ScaleCrop>false</ScaleCrop>
  <HeadingPairs>
    <vt:vector size="6" baseType="variant">
      <vt:variant>
        <vt:lpstr>Design Template</vt:lpstr>
      </vt:variant>
      <vt:variant>
        <vt:i4>7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2_Dario</vt:lpstr>
      <vt:lpstr>!OLE_LINK1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Edificio Calcolo attualmente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INFN Napoli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Gianpaolo Carlino</dc:creator>
  <cp:lastModifiedBy>Gianpaolo Carlino</cp:lastModifiedBy>
  <cp:revision>171</cp:revision>
  <cp:lastPrinted>2010-03-15T14:16:02Z</cp:lastPrinted>
  <dcterms:created xsi:type="dcterms:W3CDTF">2010-03-16T13:50:04Z</dcterms:created>
  <dcterms:modified xsi:type="dcterms:W3CDTF">2010-03-16T18:29:06Z</dcterms:modified>
</cp:coreProperties>
</file>