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301" r:id="rId4"/>
    <p:sldId id="280" r:id="rId5"/>
    <p:sldId id="282" r:id="rId6"/>
    <p:sldId id="284" r:id="rId7"/>
    <p:sldId id="260" r:id="rId8"/>
    <p:sldId id="288" r:id="rId9"/>
    <p:sldId id="289" r:id="rId10"/>
    <p:sldId id="261" r:id="rId11"/>
    <p:sldId id="263" r:id="rId12"/>
    <p:sldId id="293" r:id="rId13"/>
    <p:sldId id="294" r:id="rId14"/>
    <p:sldId id="264" r:id="rId15"/>
    <p:sldId id="265" r:id="rId16"/>
    <p:sldId id="266" r:id="rId17"/>
    <p:sldId id="295" r:id="rId18"/>
    <p:sldId id="297" r:id="rId19"/>
    <p:sldId id="298" r:id="rId20"/>
    <p:sldId id="276" r:id="rId21"/>
    <p:sldId id="277" r:id="rId22"/>
    <p:sldId id="285" r:id="rId23"/>
    <p:sldId id="299" r:id="rId24"/>
    <p:sldId id="300" r:id="rId25"/>
    <p:sldId id="281" r:id="rId26"/>
    <p:sldId id="290" r:id="rId27"/>
    <p:sldId id="291" r:id="rId28"/>
    <p:sldId id="292" r:id="rId29"/>
    <p:sldId id="296" r:id="rId30"/>
    <p:sldId id="278" r:id="rId31"/>
  </p:sldIdLst>
  <p:sldSz cx="12192000" cy="6858000"/>
  <p:notesSz cx="6858000" cy="12192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63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360BEF15-2222-42B1-8F3B-86AFB4BF1120}" type="datetimeFigureOut">
              <a:rPr lang="en-GB" smtClean="0"/>
              <a:t>21/10/2020</a:t>
            </a:fld>
            <a:endParaRPr lang="en-GB"/>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5F997587-4531-4EA2-AE3D-89674A31C8AF}" type="slidenum">
              <a:rPr lang="en-GB" smtClean="0"/>
              <a:t>‹#›</a:t>
            </a:fld>
            <a:endParaRPr lang="en-GB"/>
          </a:p>
        </p:txBody>
      </p:sp>
    </p:spTree>
    <p:extLst>
      <p:ext uri="{BB962C8B-B14F-4D97-AF65-F5344CB8AC3E}">
        <p14:creationId xmlns:p14="http://schemas.microsoft.com/office/powerpoint/2010/main" val="226867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endParaRPr lang="en-GB"/>
          </a:p>
        </p:txBody>
      </p:sp>
      <p:sp>
        <p:nvSpPr>
          <p:cNvPr id="5"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GB"/>
          </a:p>
        </p:txBody>
      </p:sp>
      <p:sp>
        <p:nvSpPr>
          <p:cNvPr id="6" name="Date Placeholder 3"/>
          <p:cNvSpPr>
            <a:spLocks noGrp="1"/>
          </p:cNvSpPr>
          <p:nvPr>
            <p:ph type="dt" sz="half" idx="10"/>
          </p:nvPr>
        </p:nvSpPr>
        <p:spPr bwMode="auto"/>
        <p:txBody>
          <a:bodyPr/>
          <a:lstStyle/>
          <a:p>
            <a:pPr>
              <a:defRPr/>
            </a:pPr>
            <a:fld id="{20CEDCE5-FE5B-4EC3-A6C3-F25B1EE87BEB}" type="datetime1">
              <a:rPr lang="en-GB" smtClean="0"/>
              <a:t>21/10/2020</a:t>
            </a:fld>
            <a:endParaRPr lang="en-GB"/>
          </a:p>
        </p:txBody>
      </p:sp>
      <p:sp>
        <p:nvSpPr>
          <p:cNvPr id="7" name="Footer Placeholder 4"/>
          <p:cNvSpPr>
            <a:spLocks noGrp="1"/>
          </p:cNvSpPr>
          <p:nvPr>
            <p:ph type="ftr" sz="quarter" idx="11"/>
          </p:nvPr>
        </p:nvSpPr>
        <p:spPr bwMode="auto"/>
        <p:txBody>
          <a:bodyPr/>
          <a:lstStyle/>
          <a:p>
            <a:pPr>
              <a:defRPr/>
            </a:pPr>
            <a:endParaRPr lang="en-GB"/>
          </a:p>
        </p:txBody>
      </p:sp>
      <p:sp>
        <p:nvSpPr>
          <p:cNvPr id="8" name="Slide Number Placeholder 5"/>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e Placeholder 3"/>
          <p:cNvSpPr>
            <a:spLocks noGrp="1"/>
          </p:cNvSpPr>
          <p:nvPr>
            <p:ph type="dt" sz="half" idx="10"/>
          </p:nvPr>
        </p:nvSpPr>
        <p:spPr bwMode="auto"/>
        <p:txBody>
          <a:bodyPr/>
          <a:lstStyle/>
          <a:p>
            <a:pPr>
              <a:defRPr/>
            </a:pPr>
            <a:fld id="{504067DA-B8A9-4DA9-BE70-3E2388A705B4}" type="datetime1">
              <a:rPr lang="en-GB" smtClean="0"/>
              <a:t>21/10/2020</a:t>
            </a:fld>
            <a:endParaRPr lang="en-GB"/>
          </a:p>
        </p:txBody>
      </p:sp>
      <p:sp>
        <p:nvSpPr>
          <p:cNvPr id="7" name="Footer Placeholder 4"/>
          <p:cNvSpPr>
            <a:spLocks noGrp="1"/>
          </p:cNvSpPr>
          <p:nvPr>
            <p:ph type="ftr" sz="quarter" idx="11"/>
          </p:nvPr>
        </p:nvSpPr>
        <p:spPr bwMode="auto"/>
        <p:txBody>
          <a:bodyPr/>
          <a:lstStyle/>
          <a:p>
            <a:pPr>
              <a:defRPr/>
            </a:pPr>
            <a:endParaRPr lang="en-GB"/>
          </a:p>
        </p:txBody>
      </p:sp>
      <p:sp>
        <p:nvSpPr>
          <p:cNvPr id="8" name="Slide Number Placeholder 5"/>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lang="en-GB"/>
          </a:p>
        </p:txBody>
      </p:sp>
      <p:sp>
        <p:nvSpPr>
          <p:cNvPr id="5" name="Vertical Text Placeholder 2"/>
          <p:cNvSpPr>
            <a:spLocks noGrp="1"/>
          </p:cNvSpPr>
          <p:nvPr>
            <p:ph type="body" orient="vert" idx="1"/>
          </p:nvPr>
        </p:nvSpPr>
        <p:spPr bwMode="auto">
          <a:xfrm>
            <a:off x="838200" y="365125"/>
            <a:ext cx="7734300" cy="5811838"/>
          </a:xfrm>
        </p:spPr>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e Placeholder 3"/>
          <p:cNvSpPr>
            <a:spLocks noGrp="1"/>
          </p:cNvSpPr>
          <p:nvPr>
            <p:ph type="dt" sz="half" idx="10"/>
          </p:nvPr>
        </p:nvSpPr>
        <p:spPr bwMode="auto"/>
        <p:txBody>
          <a:bodyPr/>
          <a:lstStyle/>
          <a:p>
            <a:pPr>
              <a:defRPr/>
            </a:pPr>
            <a:fld id="{9CB83DC9-CF75-443E-8ECC-1A0A8D33D372}" type="datetime1">
              <a:rPr lang="en-GB" smtClean="0"/>
              <a:t>21/10/2020</a:t>
            </a:fld>
            <a:endParaRPr lang="en-GB"/>
          </a:p>
        </p:txBody>
      </p:sp>
      <p:sp>
        <p:nvSpPr>
          <p:cNvPr id="7" name="Footer Placeholder 4"/>
          <p:cNvSpPr>
            <a:spLocks noGrp="1"/>
          </p:cNvSpPr>
          <p:nvPr>
            <p:ph type="ftr" sz="quarter" idx="11"/>
          </p:nvPr>
        </p:nvSpPr>
        <p:spPr bwMode="auto"/>
        <p:txBody>
          <a:bodyPr/>
          <a:lstStyle/>
          <a:p>
            <a:pPr>
              <a:defRPr/>
            </a:pPr>
            <a:endParaRPr lang="en-GB"/>
          </a:p>
        </p:txBody>
      </p:sp>
      <p:sp>
        <p:nvSpPr>
          <p:cNvPr id="8" name="Slide Number Placeholder 5"/>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e Placeholder 3"/>
          <p:cNvSpPr>
            <a:spLocks noGrp="1"/>
          </p:cNvSpPr>
          <p:nvPr>
            <p:ph type="dt" sz="half" idx="10"/>
          </p:nvPr>
        </p:nvSpPr>
        <p:spPr bwMode="auto"/>
        <p:txBody>
          <a:bodyPr/>
          <a:lstStyle/>
          <a:p>
            <a:pPr>
              <a:defRPr/>
            </a:pPr>
            <a:fld id="{6874B6E0-E2B4-4EA6-86B6-184DE21B6478}" type="datetime1">
              <a:rPr lang="en-GB" smtClean="0"/>
              <a:t>21/10/2020</a:t>
            </a:fld>
            <a:endParaRPr lang="en-GB"/>
          </a:p>
        </p:txBody>
      </p:sp>
      <p:sp>
        <p:nvSpPr>
          <p:cNvPr id="7" name="Footer Placeholder 4"/>
          <p:cNvSpPr>
            <a:spLocks noGrp="1"/>
          </p:cNvSpPr>
          <p:nvPr>
            <p:ph type="ftr" sz="quarter" idx="11"/>
          </p:nvPr>
        </p:nvSpPr>
        <p:spPr bwMode="auto"/>
        <p:txBody>
          <a:bodyPr/>
          <a:lstStyle/>
          <a:p>
            <a:pPr>
              <a:defRPr/>
            </a:pPr>
            <a:endParaRPr lang="en-GB"/>
          </a:p>
        </p:txBody>
      </p:sp>
      <p:sp>
        <p:nvSpPr>
          <p:cNvPr id="8" name="Slide Number Placeholder 5"/>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1850" y="1709738"/>
            <a:ext cx="10515600" cy="2852737"/>
          </a:xfrm>
        </p:spPr>
        <p:txBody>
          <a:bodyPr anchor="b"/>
          <a:lstStyle>
            <a:lvl1pPr>
              <a:defRPr sz="6000"/>
            </a:lvl1pPr>
          </a:lstStyle>
          <a:p>
            <a:pPr>
              <a:defRPr/>
            </a:pPr>
            <a:r>
              <a:rPr lang="en-US"/>
              <a:t>Click to edit Master title style</a:t>
            </a:r>
            <a:endParaRPr lang="en-GB"/>
          </a:p>
        </p:txBody>
      </p:sp>
      <p:sp>
        <p:nvSpPr>
          <p:cNvPr id="5"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Edit Master text styles</a:t>
            </a:r>
            <a:endParaRPr/>
          </a:p>
        </p:txBody>
      </p:sp>
      <p:sp>
        <p:nvSpPr>
          <p:cNvPr id="6" name="Date Placeholder 3"/>
          <p:cNvSpPr>
            <a:spLocks noGrp="1"/>
          </p:cNvSpPr>
          <p:nvPr>
            <p:ph type="dt" sz="half" idx="10"/>
          </p:nvPr>
        </p:nvSpPr>
        <p:spPr bwMode="auto"/>
        <p:txBody>
          <a:bodyPr/>
          <a:lstStyle/>
          <a:p>
            <a:pPr>
              <a:defRPr/>
            </a:pPr>
            <a:fld id="{6D077846-30A1-44D6-9D54-52A1FAA1A2B2}" type="datetime1">
              <a:rPr lang="en-GB" smtClean="0"/>
              <a:t>21/10/2020</a:t>
            </a:fld>
            <a:endParaRPr lang="en-GB"/>
          </a:p>
        </p:txBody>
      </p:sp>
      <p:sp>
        <p:nvSpPr>
          <p:cNvPr id="7" name="Footer Placeholder 4"/>
          <p:cNvSpPr>
            <a:spLocks noGrp="1"/>
          </p:cNvSpPr>
          <p:nvPr>
            <p:ph type="ftr" sz="quarter" idx="11"/>
          </p:nvPr>
        </p:nvSpPr>
        <p:spPr bwMode="auto"/>
        <p:txBody>
          <a:bodyPr/>
          <a:lstStyle/>
          <a:p>
            <a:pPr>
              <a:defRPr/>
            </a:pPr>
            <a:endParaRPr lang="en-GB"/>
          </a:p>
        </p:txBody>
      </p:sp>
      <p:sp>
        <p:nvSpPr>
          <p:cNvPr id="8" name="Slide Number Placeholder 5"/>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Content Placeholder 2"/>
          <p:cNvSpPr>
            <a:spLocks noGrp="1"/>
          </p:cNvSpPr>
          <p:nvPr>
            <p:ph sz="half" idx="1"/>
          </p:nvPr>
        </p:nvSpPr>
        <p:spPr bwMode="auto">
          <a:xfrm>
            <a:off x="838200" y="1825625"/>
            <a:ext cx="51816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Content Placeholder 3"/>
          <p:cNvSpPr>
            <a:spLocks noGrp="1"/>
          </p:cNvSpPr>
          <p:nvPr>
            <p:ph sz="half" idx="2"/>
          </p:nvPr>
        </p:nvSpPr>
        <p:spPr bwMode="auto">
          <a:xfrm>
            <a:off x="6172200" y="1825625"/>
            <a:ext cx="51816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Date Placeholder 4"/>
          <p:cNvSpPr>
            <a:spLocks noGrp="1"/>
          </p:cNvSpPr>
          <p:nvPr>
            <p:ph type="dt" sz="half" idx="10"/>
          </p:nvPr>
        </p:nvSpPr>
        <p:spPr bwMode="auto"/>
        <p:txBody>
          <a:bodyPr/>
          <a:lstStyle/>
          <a:p>
            <a:pPr>
              <a:defRPr/>
            </a:pPr>
            <a:fld id="{1F9C4049-E263-47A3-9A48-B87573BF380E}" type="datetime1">
              <a:rPr lang="en-GB" smtClean="0"/>
              <a:t>21/10/2020</a:t>
            </a:fld>
            <a:endParaRPr lang="en-GB"/>
          </a:p>
        </p:txBody>
      </p:sp>
      <p:sp>
        <p:nvSpPr>
          <p:cNvPr id="8" name="Footer Placeholder 5"/>
          <p:cNvSpPr>
            <a:spLocks noGrp="1"/>
          </p:cNvSpPr>
          <p:nvPr>
            <p:ph type="ftr" sz="quarter" idx="11"/>
          </p:nvPr>
        </p:nvSpPr>
        <p:spPr bwMode="auto"/>
        <p:txBody>
          <a:bodyPr/>
          <a:lstStyle/>
          <a:p>
            <a:pPr>
              <a:defRPr/>
            </a:pPr>
            <a:endParaRPr lang="en-GB"/>
          </a:p>
        </p:txBody>
      </p:sp>
      <p:sp>
        <p:nvSpPr>
          <p:cNvPr id="9" name="Slide Number Placeholder 6"/>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365125"/>
            <a:ext cx="10515600" cy="1325563"/>
          </a:xfrm>
        </p:spPr>
        <p:txBody>
          <a:bodyPr/>
          <a:lstStyle/>
          <a:p>
            <a:pPr>
              <a:defRPr/>
            </a:pPr>
            <a:r>
              <a:rPr lang="en-US"/>
              <a:t>Click to edit Master title style</a:t>
            </a:r>
            <a:endParaRPr lang="en-GB"/>
          </a:p>
        </p:txBody>
      </p:sp>
      <p:sp>
        <p:nvSpPr>
          <p:cNvPr id="5"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6" name="Content Placeholder 3"/>
          <p:cNvSpPr>
            <a:spLocks noGrp="1"/>
          </p:cNvSpPr>
          <p:nvPr>
            <p:ph sz="half" idx="2"/>
          </p:nvPr>
        </p:nvSpPr>
        <p:spPr bwMode="auto">
          <a:xfrm>
            <a:off x="839788" y="2505074"/>
            <a:ext cx="5157787"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7"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8" name="Content Placeholder 5"/>
          <p:cNvSpPr>
            <a:spLocks noGrp="1"/>
          </p:cNvSpPr>
          <p:nvPr>
            <p:ph sz="quarter" idx="4"/>
          </p:nvPr>
        </p:nvSpPr>
        <p:spPr bwMode="auto">
          <a:xfrm>
            <a:off x="6172200" y="2505074"/>
            <a:ext cx="5183188"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9" name="Date Placeholder 6"/>
          <p:cNvSpPr>
            <a:spLocks noGrp="1"/>
          </p:cNvSpPr>
          <p:nvPr>
            <p:ph type="dt" sz="half" idx="10"/>
          </p:nvPr>
        </p:nvSpPr>
        <p:spPr bwMode="auto"/>
        <p:txBody>
          <a:bodyPr/>
          <a:lstStyle/>
          <a:p>
            <a:pPr>
              <a:defRPr/>
            </a:pPr>
            <a:fld id="{F95A38B7-1236-493F-9CA0-1B91BB2EAAC6}" type="datetime1">
              <a:rPr lang="en-GB" smtClean="0"/>
              <a:t>21/10/2020</a:t>
            </a:fld>
            <a:endParaRPr lang="en-GB"/>
          </a:p>
        </p:txBody>
      </p:sp>
      <p:sp>
        <p:nvSpPr>
          <p:cNvPr id="10" name="Footer Placeholder 7"/>
          <p:cNvSpPr>
            <a:spLocks noGrp="1"/>
          </p:cNvSpPr>
          <p:nvPr>
            <p:ph type="ftr" sz="quarter" idx="11"/>
          </p:nvPr>
        </p:nvSpPr>
        <p:spPr bwMode="auto"/>
        <p:txBody>
          <a:bodyPr/>
          <a:lstStyle/>
          <a:p>
            <a:pPr>
              <a:defRPr/>
            </a:pPr>
            <a:endParaRPr lang="en-GB"/>
          </a:p>
        </p:txBody>
      </p:sp>
      <p:sp>
        <p:nvSpPr>
          <p:cNvPr id="11" name="Slide Number Placeholder 8"/>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lang="en-GB"/>
          </a:p>
        </p:txBody>
      </p:sp>
      <p:sp>
        <p:nvSpPr>
          <p:cNvPr id="5" name="Date Placeholder 2"/>
          <p:cNvSpPr>
            <a:spLocks noGrp="1"/>
          </p:cNvSpPr>
          <p:nvPr>
            <p:ph type="dt" sz="half" idx="10"/>
          </p:nvPr>
        </p:nvSpPr>
        <p:spPr bwMode="auto"/>
        <p:txBody>
          <a:bodyPr/>
          <a:lstStyle/>
          <a:p>
            <a:pPr>
              <a:defRPr/>
            </a:pPr>
            <a:fld id="{578750B5-E10B-45E8-B4BD-4511D5264C05}" type="datetime1">
              <a:rPr lang="en-GB" smtClean="0"/>
              <a:t>21/10/2020</a:t>
            </a:fld>
            <a:endParaRPr lang="en-GB"/>
          </a:p>
        </p:txBody>
      </p:sp>
      <p:sp>
        <p:nvSpPr>
          <p:cNvPr id="6" name="Footer Placeholder 3"/>
          <p:cNvSpPr>
            <a:spLocks noGrp="1"/>
          </p:cNvSpPr>
          <p:nvPr>
            <p:ph type="ftr" sz="quarter" idx="11"/>
          </p:nvPr>
        </p:nvSpPr>
        <p:spPr bwMode="auto"/>
        <p:txBody>
          <a:bodyPr/>
          <a:lstStyle/>
          <a:p>
            <a:pPr>
              <a:defRPr/>
            </a:pPr>
            <a:endParaRPr lang="en-GB"/>
          </a:p>
        </p:txBody>
      </p:sp>
      <p:sp>
        <p:nvSpPr>
          <p:cNvPr id="7" name="Slide Number Placeholder 4"/>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501A9F13-E7C4-4622-B08F-A84F5D61E6BC}" type="datetime1">
              <a:rPr lang="en-GB" smtClean="0"/>
              <a:t>21/10/2020</a:t>
            </a:fld>
            <a:endParaRPr lang="en-GB"/>
          </a:p>
        </p:txBody>
      </p:sp>
      <p:sp>
        <p:nvSpPr>
          <p:cNvPr id="5" name="Footer Placeholder 2"/>
          <p:cNvSpPr>
            <a:spLocks noGrp="1"/>
          </p:cNvSpPr>
          <p:nvPr>
            <p:ph type="ftr" sz="quarter" idx="11"/>
          </p:nvPr>
        </p:nvSpPr>
        <p:spPr bwMode="auto"/>
        <p:txBody>
          <a:bodyPr/>
          <a:lstStyle/>
          <a:p>
            <a:pPr>
              <a:defRPr/>
            </a:pPr>
            <a:endParaRPr lang="en-GB"/>
          </a:p>
        </p:txBody>
      </p:sp>
      <p:sp>
        <p:nvSpPr>
          <p:cNvPr id="6" name="Slide Number Placeholder 3"/>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5"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7CC1A247-05F2-4414-8EFC-CEE58FF0426D}" type="datetime1">
              <a:rPr lang="en-GB" smtClean="0"/>
              <a:t>21/10/2020</a:t>
            </a:fld>
            <a:endParaRPr lang="en-GB"/>
          </a:p>
        </p:txBody>
      </p:sp>
      <p:sp>
        <p:nvSpPr>
          <p:cNvPr id="8" name="Footer Placeholder 5"/>
          <p:cNvSpPr>
            <a:spLocks noGrp="1"/>
          </p:cNvSpPr>
          <p:nvPr>
            <p:ph type="ftr" sz="quarter" idx="11"/>
          </p:nvPr>
        </p:nvSpPr>
        <p:spPr bwMode="auto"/>
        <p:txBody>
          <a:bodyPr/>
          <a:lstStyle/>
          <a:p>
            <a:pPr>
              <a:defRPr/>
            </a:pPr>
            <a:endParaRPr lang="en-GB"/>
          </a:p>
        </p:txBody>
      </p:sp>
      <p:sp>
        <p:nvSpPr>
          <p:cNvPr id="9" name="Slide Number Placeholder 6"/>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lang="en-GB"/>
          </a:p>
        </p:txBody>
      </p:sp>
      <p:sp>
        <p:nvSpPr>
          <p:cNvPr id="5"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GB"/>
          </a:p>
        </p:txBody>
      </p:sp>
      <p:sp>
        <p:nvSpPr>
          <p:cNvPr id="6"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CFE09652-E85E-4D61-8BD5-FFAAA339DAEC}" type="datetime1">
              <a:rPr lang="en-GB" smtClean="0"/>
              <a:t>21/10/2020</a:t>
            </a:fld>
            <a:endParaRPr lang="en-GB"/>
          </a:p>
        </p:txBody>
      </p:sp>
      <p:sp>
        <p:nvSpPr>
          <p:cNvPr id="8" name="Footer Placeholder 5"/>
          <p:cNvSpPr>
            <a:spLocks noGrp="1"/>
          </p:cNvSpPr>
          <p:nvPr>
            <p:ph type="ftr" sz="quarter" idx="11"/>
          </p:nvPr>
        </p:nvSpPr>
        <p:spPr bwMode="auto"/>
        <p:txBody>
          <a:bodyPr/>
          <a:lstStyle/>
          <a:p>
            <a:pPr>
              <a:defRPr/>
            </a:pPr>
            <a:endParaRPr lang="en-GB"/>
          </a:p>
        </p:txBody>
      </p:sp>
      <p:sp>
        <p:nvSpPr>
          <p:cNvPr id="9" name="Slide Number Placeholder 6"/>
          <p:cNvSpPr>
            <a:spLocks noGrp="1"/>
          </p:cNvSpPr>
          <p:nvPr>
            <p:ph type="sldNum" sz="quarter" idx="12"/>
          </p:nvPr>
        </p:nvSpPr>
        <p:spPr bwMode="auto"/>
        <p:txBody>
          <a:bodyPr/>
          <a:lstStyle/>
          <a:p>
            <a:pPr>
              <a:defRPr/>
            </a:pPr>
            <a:fld id="{04917277-E70C-4AB8-8A22-26B79B503DCF}"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5"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905691A-8DF7-4414-B4A8-C10A570942D1}" type="datetime1">
              <a:rPr lang="en-GB" smtClean="0"/>
              <a:t>21/10/2020</a:t>
            </a:fld>
            <a:endParaRPr lang="en-GB"/>
          </a:p>
        </p:txBody>
      </p:sp>
      <p:sp>
        <p:nvSpPr>
          <p:cNvPr id="7"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8"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4917277-E70C-4AB8-8A22-26B79B503DCF}" type="slidenum">
              <a:rPr lang="en-GB"/>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hyperlink" Target="http://cds.cern.ch/record/267279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5" Type="http://schemas.openxmlformats.org/officeDocument/2006/relationships/hyperlink" Target="https://edms.cern.ch/document/2404437/1" TargetMode="Externa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cds.cern.ch/record/2672790" TargetMode="Externa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https://clear.cern/content/beam-line-description"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cds.cern.ch/record/2210892"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4000" y="2111839"/>
            <a:ext cx="9144000" cy="1937648"/>
          </a:xfrm>
        </p:spPr>
        <p:txBody>
          <a:bodyPr/>
          <a:lstStyle/>
          <a:p>
            <a:pPr>
              <a:defRPr/>
            </a:pPr>
            <a:r>
              <a:rPr lang="en-GB" sz="4400" dirty="0">
                <a:latin typeface="Arial" panose="020B0604020202020204" pitchFamily="34" charset="0"/>
                <a:cs typeface="Arial" panose="020B0604020202020204" pitchFamily="34" charset="0"/>
              </a:rPr>
              <a:t>Study of Wakefield Monitors </a:t>
            </a:r>
            <a:br>
              <a:rPr lang="en-GB" sz="4400" dirty="0">
                <a:latin typeface="Arial" panose="020B0604020202020204" pitchFamily="34" charset="0"/>
                <a:cs typeface="Arial" panose="020B0604020202020204" pitchFamily="34" charset="0"/>
              </a:rPr>
            </a:br>
            <a:r>
              <a:rPr lang="en-GB" sz="4400" dirty="0">
                <a:latin typeface="Arial" panose="020B0604020202020204" pitchFamily="34" charset="0"/>
                <a:cs typeface="Arial" panose="020B0604020202020204" pitchFamily="34" charset="0"/>
              </a:rPr>
              <a:t>in Accelerating Structures as Beam Diagnostics</a:t>
            </a:r>
            <a:endParaRPr dirty="0">
              <a:latin typeface="Arial" panose="020B0604020202020204" pitchFamily="34" charset="0"/>
              <a:cs typeface="Arial" panose="020B0604020202020204" pitchFamily="34" charset="0"/>
            </a:endParaRPr>
          </a:p>
        </p:txBody>
      </p:sp>
      <p:sp>
        <p:nvSpPr>
          <p:cNvPr id="5" name="Subtitle 2"/>
          <p:cNvSpPr>
            <a:spLocks noGrp="1"/>
          </p:cNvSpPr>
          <p:nvPr>
            <p:ph type="subTitle" idx="1"/>
          </p:nvPr>
        </p:nvSpPr>
        <p:spPr bwMode="auto">
          <a:xfrm>
            <a:off x="1524000" y="4300873"/>
            <a:ext cx="9144000" cy="1981174"/>
          </a:xfrm>
        </p:spPr>
        <p:txBody>
          <a:bodyPr>
            <a:noAutofit/>
          </a:bodyPr>
          <a:lstStyle/>
          <a:p>
            <a:pPr>
              <a:defRPr/>
            </a:pPr>
            <a:r>
              <a:rPr lang="en-GB" sz="1600" dirty="0">
                <a:latin typeface="Arial" panose="020B0604020202020204" pitchFamily="34" charset="0"/>
                <a:cs typeface="Arial" panose="020B0604020202020204" pitchFamily="34" charset="0"/>
              </a:rPr>
              <a:t>21.10.2020</a:t>
            </a:r>
          </a:p>
          <a:p>
            <a:pPr>
              <a:defRPr/>
            </a:pPr>
            <a:r>
              <a:rPr lang="en-GB" sz="1600" dirty="0">
                <a:latin typeface="Arial" panose="020B0604020202020204" pitchFamily="34" charset="0"/>
                <a:cs typeface="Arial" panose="020B0604020202020204" pitchFamily="34" charset="0"/>
              </a:rPr>
              <a:t>Hikmet Bursali </a:t>
            </a:r>
            <a:endParaRPr dirty="0">
              <a:latin typeface="Arial" panose="020B0604020202020204" pitchFamily="34" charset="0"/>
              <a:cs typeface="Arial" panose="020B0604020202020204" pitchFamily="34" charset="0"/>
            </a:endParaRPr>
          </a:p>
          <a:p>
            <a:pPr>
              <a:defRPr/>
            </a:pPr>
            <a:r>
              <a:rPr lang="en-GB" sz="1600" dirty="0" smtClean="0">
                <a:latin typeface="Arial" panose="020B0604020202020204" pitchFamily="34" charset="0"/>
                <a:cs typeface="Arial" panose="020B0604020202020204" pitchFamily="34" charset="0"/>
              </a:rPr>
              <a:t>Supervisors</a:t>
            </a:r>
            <a:r>
              <a:rPr lang="en-GB" sz="1600"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a:defRPr/>
            </a:pPr>
            <a:r>
              <a:rPr lang="en-GB" sz="1600" dirty="0" err="1">
                <a:latin typeface="Arial" panose="020B0604020202020204" pitchFamily="34" charset="0"/>
                <a:cs typeface="Arial" panose="020B0604020202020204" pitchFamily="34" charset="0"/>
              </a:rPr>
              <a:t>Prof.</a:t>
            </a:r>
            <a:r>
              <a:rPr lang="en-GB" sz="1600" dirty="0">
                <a:latin typeface="Arial" panose="020B0604020202020204" pitchFamily="34" charset="0"/>
                <a:cs typeface="Arial" panose="020B0604020202020204" pitchFamily="34" charset="0"/>
              </a:rPr>
              <a:t> Mauro </a:t>
            </a:r>
            <a:r>
              <a:rPr lang="en-GB" sz="1600" dirty="0" err="1">
                <a:latin typeface="Arial" panose="020B0604020202020204" pitchFamily="34" charset="0"/>
                <a:cs typeface="Arial" panose="020B0604020202020204" pitchFamily="34" charset="0"/>
              </a:rPr>
              <a:t>Migliorati</a:t>
            </a:r>
            <a:r>
              <a:rPr lang="en-GB" sz="1600" dirty="0">
                <a:latin typeface="Arial" panose="020B0604020202020204" pitchFamily="34" charset="0"/>
                <a:cs typeface="Arial" panose="020B0604020202020204" pitchFamily="34" charset="0"/>
              </a:rPr>
              <a:t> (Sapienza University of Rome)</a:t>
            </a:r>
          </a:p>
          <a:p>
            <a:pPr>
              <a:defRPr/>
            </a:pP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Prof.</a:t>
            </a:r>
            <a:r>
              <a:rPr lang="en-GB" sz="1600" dirty="0">
                <a:latin typeface="Arial" panose="020B0604020202020204" pitchFamily="34" charset="0"/>
                <a:cs typeface="Arial" panose="020B0604020202020204" pitchFamily="34" charset="0"/>
              </a:rPr>
              <a:t> Andrea </a:t>
            </a:r>
            <a:r>
              <a:rPr lang="en-GB" sz="1600" dirty="0" err="1">
                <a:latin typeface="Arial" panose="020B0604020202020204" pitchFamily="34" charset="0"/>
                <a:cs typeface="Arial" panose="020B0604020202020204" pitchFamily="34" charset="0"/>
              </a:rPr>
              <a:t>Mostacci</a:t>
            </a:r>
            <a:r>
              <a:rPr lang="en-GB" sz="1600" dirty="0">
                <a:latin typeface="Arial" panose="020B0604020202020204" pitchFamily="34" charset="0"/>
                <a:cs typeface="Arial" panose="020B0604020202020204" pitchFamily="34" charset="0"/>
              </a:rPr>
              <a:t> (Sapienza University of Rome)</a:t>
            </a:r>
          </a:p>
          <a:p>
            <a:pPr>
              <a:defRPr/>
            </a:pPr>
            <a:r>
              <a:rPr lang="en-GB" sz="1600" dirty="0" err="1">
                <a:latin typeface="Arial" panose="020B0604020202020204" pitchFamily="34" charset="0"/>
                <a:cs typeface="Arial" panose="020B0604020202020204" pitchFamily="34" charset="0"/>
              </a:rPr>
              <a:t>Dr.</a:t>
            </a:r>
            <a:r>
              <a:rPr lang="en-GB" sz="1600" dirty="0">
                <a:latin typeface="Arial" panose="020B0604020202020204" pitchFamily="34" charset="0"/>
                <a:cs typeface="Arial" panose="020B0604020202020204" pitchFamily="34" charset="0"/>
              </a:rPr>
              <a:t> Nuria Catalan Lasheras (CERN)</a:t>
            </a:r>
          </a:p>
          <a:p>
            <a:pPr>
              <a:defRPr/>
            </a:pPr>
            <a:endParaRPr lang="en-GB" sz="1600" dirty="0">
              <a:latin typeface="Arial" panose="020B0604020202020204" pitchFamily="34" charset="0"/>
              <a:cs typeface="Arial" panose="020B0604020202020204" pitchFamily="34" charset="0"/>
            </a:endParaRPr>
          </a:p>
        </p:txBody>
      </p:sp>
      <p:sp>
        <p:nvSpPr>
          <p:cNvPr id="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Picture 2" descr="clic logo ile ilgili görsel sonucu"/>
          <p:cNvPicPr>
            <a:picLocks noChangeAspect="1" noChangeArrowheads="1"/>
          </p:cNvPicPr>
          <p:nvPr/>
        </p:nvPicPr>
        <p:blipFill>
          <a:blip r:embed="rId2"/>
          <a:srcRect l="13553" t="11959" r="12778" b="11643"/>
          <a:stretch/>
        </p:blipFill>
        <p:spPr bwMode="auto">
          <a:xfrm>
            <a:off x="10304338" y="383346"/>
            <a:ext cx="1424354" cy="1477107"/>
          </a:xfrm>
          <a:prstGeom prst="rect">
            <a:avLst/>
          </a:prstGeom>
          <a:noFill/>
        </p:spPr>
      </p:pic>
      <p:pic>
        <p:nvPicPr>
          <p:cNvPr id="8" name="Picture 5" descr="cern logo ile ilgili görsel sonucu"/>
          <p:cNvPicPr>
            <a:picLocks noChangeAspect="1" noChangeArrowheads="1"/>
          </p:cNvPicPr>
          <p:nvPr/>
        </p:nvPicPr>
        <p:blipFill>
          <a:blip r:embed="rId3"/>
          <a:stretch/>
        </p:blipFill>
        <p:spPr bwMode="auto">
          <a:xfrm>
            <a:off x="463308" y="384271"/>
            <a:ext cx="1488586" cy="1476181"/>
          </a:xfrm>
          <a:prstGeom prst="rect">
            <a:avLst/>
          </a:prstGeom>
          <a:noFill/>
        </p:spPr>
      </p:pic>
      <p:pic>
        <p:nvPicPr>
          <p:cNvPr id="9" name="Picture 8" descr="IAS Rome 2019 IAS Rome 2019 - – Venue"/>
          <p:cNvPicPr>
            <a:picLocks noChangeAspect="1" noChangeArrowheads="1"/>
          </p:cNvPicPr>
          <p:nvPr/>
        </p:nvPicPr>
        <p:blipFill>
          <a:blip r:embed="rId4"/>
          <a:stretch/>
        </p:blipFill>
        <p:spPr bwMode="auto">
          <a:xfrm>
            <a:off x="4306540" y="383346"/>
            <a:ext cx="3573644" cy="1477107"/>
          </a:xfrm>
          <a:prstGeom prst="rect">
            <a:avLst/>
          </a:prstGeom>
          <a:noFill/>
        </p:spPr>
      </p:pic>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1</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normAutofit/>
          </a:bodyPr>
          <a:lstStyle/>
          <a:p>
            <a:pPr>
              <a:defRPr/>
            </a:pPr>
            <a:r>
              <a:rPr lang="en-GB" sz="4000" dirty="0">
                <a:latin typeface="Arial" panose="020B0604020202020204" pitchFamily="34" charset="0"/>
                <a:cs typeface="Arial" panose="020B0604020202020204" pitchFamily="34" charset="0"/>
              </a:rPr>
              <a:t>CLEAR Facility</a:t>
            </a:r>
            <a:endParaRPr sz="4000" dirty="0">
              <a:latin typeface="Arial" panose="020B0604020202020204" pitchFamily="34" charset="0"/>
              <a:cs typeface="Arial" panose="020B0604020202020204" pitchFamily="34" charset="0"/>
            </a:endParaRPr>
          </a:p>
        </p:txBody>
      </p:sp>
      <p:sp>
        <p:nvSpPr>
          <p:cNvPr id="5" name="Content Placeholder 2"/>
          <p:cNvSpPr>
            <a:spLocks noGrp="1"/>
          </p:cNvSpPr>
          <p:nvPr>
            <p:ph idx="1"/>
          </p:nvPr>
        </p:nvSpPr>
        <p:spPr bwMode="auto">
          <a:xfrm>
            <a:off x="838200" y="1825625"/>
            <a:ext cx="10515600" cy="1387351"/>
          </a:xfrm>
        </p:spPr>
        <p:txBody>
          <a:bodyPr>
            <a:normAutofit/>
          </a:bodyPr>
          <a:lstStyle/>
          <a:p>
            <a:pPr>
              <a:defRPr/>
            </a:pPr>
            <a:r>
              <a:rPr lang="en-GB" sz="1800" dirty="0">
                <a:solidFill>
                  <a:srgbClr val="FF0000"/>
                </a:solidFill>
                <a:latin typeface="Arial" panose="020B0604020202020204" pitchFamily="34" charset="0"/>
                <a:cs typeface="Arial" panose="020B0604020202020204" pitchFamily="34" charset="0"/>
              </a:rPr>
              <a:t>C</a:t>
            </a:r>
            <a:r>
              <a:rPr lang="en-GB" sz="1800" dirty="0">
                <a:latin typeface="Arial" panose="020B0604020202020204" pitchFamily="34" charset="0"/>
                <a:cs typeface="Arial" panose="020B0604020202020204" pitchFamily="34" charset="0"/>
              </a:rPr>
              <a:t>ERN </a:t>
            </a:r>
            <a:r>
              <a:rPr lang="en-GB" sz="1800" dirty="0">
                <a:solidFill>
                  <a:srgbClr val="FF0000"/>
                </a:solidFill>
                <a:latin typeface="Arial" panose="020B0604020202020204" pitchFamily="34" charset="0"/>
                <a:cs typeface="Arial" panose="020B0604020202020204" pitchFamily="34" charset="0"/>
              </a:rPr>
              <a:t>L</a:t>
            </a:r>
            <a:r>
              <a:rPr lang="en-GB" sz="1800" dirty="0">
                <a:latin typeface="Arial" panose="020B0604020202020204" pitchFamily="34" charset="0"/>
                <a:cs typeface="Arial" panose="020B0604020202020204" pitchFamily="34" charset="0"/>
              </a:rPr>
              <a:t>inear </a:t>
            </a:r>
            <a:r>
              <a:rPr lang="en-GB" sz="1800" dirty="0">
                <a:solidFill>
                  <a:srgbClr val="FF0000"/>
                </a:solidFill>
                <a:latin typeface="Arial" panose="020B0604020202020204" pitchFamily="34" charset="0"/>
                <a:cs typeface="Arial" panose="020B0604020202020204" pitchFamily="34" charset="0"/>
              </a:rPr>
              <a:t>E</a:t>
            </a:r>
            <a:r>
              <a:rPr lang="en-GB" sz="1800" dirty="0">
                <a:latin typeface="Arial" panose="020B0604020202020204" pitchFamily="34" charset="0"/>
                <a:cs typeface="Arial" panose="020B0604020202020204" pitchFamily="34" charset="0"/>
              </a:rPr>
              <a:t>lectron </a:t>
            </a:r>
            <a:r>
              <a:rPr lang="en-GB" sz="1800" dirty="0">
                <a:solidFill>
                  <a:srgbClr val="FF0000"/>
                </a:solidFill>
                <a:latin typeface="Arial" panose="020B0604020202020204" pitchFamily="34" charset="0"/>
                <a:cs typeface="Arial" panose="020B0604020202020204" pitchFamily="34" charset="0"/>
              </a:rPr>
              <a:t>A</a:t>
            </a:r>
            <a:r>
              <a:rPr lang="en-GB" sz="1800" dirty="0">
                <a:latin typeface="Arial" panose="020B0604020202020204" pitchFamily="34" charset="0"/>
                <a:cs typeface="Arial" panose="020B0604020202020204" pitchFamily="34" charset="0"/>
              </a:rPr>
              <a:t>ccelerator for </a:t>
            </a:r>
            <a:r>
              <a:rPr lang="en-GB" sz="1800" dirty="0" smtClean="0">
                <a:solidFill>
                  <a:srgbClr val="FF0000"/>
                </a:solidFill>
                <a:latin typeface="Arial" panose="020B0604020202020204" pitchFamily="34" charset="0"/>
                <a:cs typeface="Arial" panose="020B0604020202020204" pitchFamily="34" charset="0"/>
              </a:rPr>
              <a:t>R</a:t>
            </a:r>
            <a:r>
              <a:rPr lang="en-GB" sz="1800" dirty="0" smtClean="0">
                <a:latin typeface="Arial" panose="020B0604020202020204" pitchFamily="34" charset="0"/>
                <a:cs typeface="Arial" panose="020B0604020202020204" pitchFamily="34" charset="0"/>
              </a:rPr>
              <a:t>esearch (</a:t>
            </a:r>
            <a:r>
              <a:rPr lang="en-GB" sz="1800" dirty="0" smtClean="0">
                <a:solidFill>
                  <a:srgbClr val="FF0000"/>
                </a:solidFill>
                <a:latin typeface="Arial" panose="020B0604020202020204" pitchFamily="34" charset="0"/>
                <a:cs typeface="Arial" panose="020B0604020202020204" pitchFamily="34" charset="0"/>
              </a:rPr>
              <a:t>CLEAR</a:t>
            </a:r>
            <a:r>
              <a:rPr lang="en-GB" sz="1800" dirty="0" smtClean="0">
                <a:latin typeface="Arial" panose="020B0604020202020204" pitchFamily="34" charset="0"/>
                <a:cs typeface="Arial" panose="020B0604020202020204" pitchFamily="34" charset="0"/>
              </a:rPr>
              <a:t>) is an R&amp;D electron beam facility for existing and future accelerator studies.</a:t>
            </a:r>
            <a:endParaRPr lang="en-GB" sz="1800" dirty="0">
              <a:latin typeface="Arial" panose="020B0604020202020204" pitchFamily="34" charset="0"/>
              <a:cs typeface="Arial" panose="020B0604020202020204" pitchFamily="34" charset="0"/>
            </a:endParaRPr>
          </a:p>
          <a:p>
            <a:pPr>
              <a:defRPr/>
            </a:pPr>
            <a:r>
              <a:rPr lang="en-GB" sz="1800" dirty="0" smtClean="0">
                <a:latin typeface="Arial" panose="020B0604020202020204" pitchFamily="34" charset="0"/>
                <a:cs typeface="Arial" panose="020B0604020202020204" pitchFamily="34" charset="0"/>
              </a:rPr>
              <a:t>Includes experimental areas for plasma </a:t>
            </a:r>
            <a:r>
              <a:rPr lang="en-GB" sz="1800" dirty="0">
                <a:latin typeface="Arial" panose="020B0604020202020204" pitchFamily="34" charset="0"/>
                <a:cs typeface="Arial" panose="020B0604020202020204" pitchFamily="34" charset="0"/>
              </a:rPr>
              <a:t>technology, irradiation tests, characterisation of accelerator </a:t>
            </a:r>
            <a:r>
              <a:rPr lang="en-GB" sz="1800" dirty="0" smtClean="0">
                <a:latin typeface="Arial" panose="020B0604020202020204" pitchFamily="34" charset="0"/>
                <a:cs typeface="Arial" panose="020B0604020202020204" pitchFamily="34" charset="0"/>
              </a:rPr>
              <a:t>components, medical applications and one for CLIC WFM experiments also. [1]</a:t>
            </a:r>
            <a:endParaRPr sz="1800" dirty="0">
              <a:latin typeface="Arial" panose="020B0604020202020204" pitchFamily="34" charset="0"/>
              <a:cs typeface="Arial" panose="020B0604020202020204" pitchFamily="34" charset="0"/>
            </a:endParaRPr>
          </a:p>
          <a:p>
            <a:pPr>
              <a:defRPr/>
            </a:pPr>
            <a:endParaRPr lang="en-GB" sz="1800" dirty="0"/>
          </a:p>
        </p:txBody>
      </p:sp>
      <p:sp>
        <p:nvSpPr>
          <p:cNvPr id="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7" name="TextBox 4"/>
          <p:cNvSpPr>
            <a:spLocks/>
          </p:cNvSpPr>
          <p:nvPr/>
        </p:nvSpPr>
        <p:spPr bwMode="auto">
          <a:xfrm>
            <a:off x="551384" y="5862807"/>
            <a:ext cx="5200463" cy="461665"/>
          </a:xfrm>
          <a:prstGeom prst="rect">
            <a:avLst/>
          </a:prstGeom>
          <a:noFill/>
        </p:spPr>
        <p:txBody>
          <a:bodyPr wrap="none" rtlCol="0">
            <a:spAutoFit/>
          </a:bodyPr>
          <a:lstStyle/>
          <a:p>
            <a:pPr>
              <a:defRPr/>
            </a:pPr>
            <a:r>
              <a:rPr lang="en-GB" sz="1200" i="1" dirty="0" smtClean="0">
                <a:latin typeface="Arial" panose="020B0604020202020204" pitchFamily="34" charset="0"/>
                <a:cs typeface="Arial" panose="020B0604020202020204" pitchFamily="34" charset="0"/>
              </a:rPr>
              <a:t>1-https</a:t>
            </a:r>
            <a:r>
              <a:rPr lang="en-GB" sz="1200" i="1" dirty="0">
                <a:latin typeface="Arial" panose="020B0604020202020204" pitchFamily="34" charset="0"/>
                <a:cs typeface="Arial" panose="020B0604020202020204" pitchFamily="34" charset="0"/>
              </a:rPr>
              <a:t>://</a:t>
            </a:r>
            <a:r>
              <a:rPr lang="en-GB" sz="1200" i="1" dirty="0" smtClean="0">
                <a:latin typeface="Arial" panose="020B0604020202020204" pitchFamily="34" charset="0"/>
                <a:cs typeface="Arial" panose="020B0604020202020204" pitchFamily="34" charset="0"/>
              </a:rPr>
              <a:t>cds.cern.ch/record/2665487/files/10.1016.j.nima.2017.11.080.pdf</a:t>
            </a:r>
          </a:p>
          <a:p>
            <a:pPr>
              <a:defRPr/>
            </a:pPr>
            <a:r>
              <a:rPr lang="en-GB" sz="1200" i="1" dirty="0">
                <a:latin typeface="Arial" panose="020B0604020202020204" pitchFamily="34" charset="0"/>
                <a:cs typeface="Arial" panose="020B0604020202020204" pitchFamily="34" charset="0"/>
              </a:rPr>
              <a:t>2-https://</a:t>
            </a:r>
            <a:r>
              <a:rPr lang="en-GB" sz="1200" i="1" dirty="0" smtClean="0">
                <a:latin typeface="Arial" panose="020B0604020202020204" pitchFamily="34" charset="0"/>
                <a:cs typeface="Arial" panose="020B0604020202020204" pitchFamily="34" charset="0"/>
              </a:rPr>
              <a:t>clear.cern/content/beam-line-description</a:t>
            </a:r>
            <a:endParaRPr lang="en-GB" sz="1200" dirty="0">
              <a:latin typeface="Arial" panose="020B0604020202020204" pitchFamily="34" charset="0"/>
              <a:cs typeface="Arial" panose="020B0604020202020204" pitchFamily="34" charset="0"/>
            </a:endParaRPr>
          </a:p>
        </p:txBody>
      </p:sp>
      <p:pic>
        <p:nvPicPr>
          <p:cNvPr id="8" name="Picture 2" descr="CLEAR | CLEAR"/>
          <p:cNvPicPr>
            <a:picLocks noChangeAspect="1" noChangeArrowheads="1"/>
          </p:cNvPicPr>
          <p:nvPr/>
        </p:nvPicPr>
        <p:blipFill>
          <a:blip r:embed="rId2"/>
          <a:stretch/>
        </p:blipFill>
        <p:spPr bwMode="auto">
          <a:xfrm>
            <a:off x="8327070" y="626054"/>
            <a:ext cx="2891737" cy="1064634"/>
          </a:xfrm>
          <a:prstGeom prst="rect">
            <a:avLst/>
          </a:prstGeom>
          <a:noFill/>
        </p:spPr>
      </p:pic>
      <p:pic>
        <p:nvPicPr>
          <p:cNvPr id="10" name="Picture 5"/>
          <p:cNvPicPr>
            <a:picLocks noChangeAspect="1"/>
          </p:cNvPicPr>
          <p:nvPr/>
        </p:nvPicPr>
        <p:blipFill>
          <a:blip r:embed="rId3"/>
          <a:stretch/>
        </p:blipFill>
        <p:spPr bwMode="auto">
          <a:xfrm>
            <a:off x="6629331" y="3062216"/>
            <a:ext cx="5562705" cy="1659895"/>
          </a:xfrm>
          <a:prstGeom prst="rect">
            <a:avLst/>
          </a:prstGeom>
        </p:spPr>
      </p:pic>
      <p:pic>
        <p:nvPicPr>
          <p:cNvPr id="11" name="Picture 6"/>
          <p:cNvPicPr>
            <a:picLocks noChangeAspect="1"/>
          </p:cNvPicPr>
          <p:nvPr/>
        </p:nvPicPr>
        <p:blipFill>
          <a:blip r:embed="rId4"/>
          <a:stretch/>
        </p:blipFill>
        <p:spPr bwMode="auto">
          <a:xfrm>
            <a:off x="101283" y="2996952"/>
            <a:ext cx="6741928" cy="1790424"/>
          </a:xfrm>
          <a:prstGeom prst="rect">
            <a:avLst/>
          </a:prstGeom>
        </p:spPr>
      </p:pic>
      <p:pic>
        <p:nvPicPr>
          <p:cNvPr id="12" name="Picture 7"/>
          <p:cNvPicPr>
            <a:picLocks noChangeAspect="1"/>
          </p:cNvPicPr>
          <p:nvPr/>
        </p:nvPicPr>
        <p:blipFill>
          <a:blip r:embed="rId5"/>
          <a:srcRect r="52672"/>
          <a:stretch/>
        </p:blipFill>
        <p:spPr bwMode="auto">
          <a:xfrm>
            <a:off x="6240016" y="5233538"/>
            <a:ext cx="2660942" cy="925365"/>
          </a:xfrm>
          <a:prstGeom prst="rect">
            <a:avLst/>
          </a:prstGeom>
        </p:spPr>
      </p:pic>
      <p:pic>
        <p:nvPicPr>
          <p:cNvPr id="13" name="Picture 8"/>
          <p:cNvPicPr>
            <a:picLocks noChangeAspect="1"/>
          </p:cNvPicPr>
          <p:nvPr/>
        </p:nvPicPr>
        <p:blipFill>
          <a:blip r:embed="rId5"/>
          <a:srcRect l="47121"/>
          <a:stretch/>
        </p:blipFill>
        <p:spPr bwMode="auto">
          <a:xfrm>
            <a:off x="8980733" y="5233537"/>
            <a:ext cx="2973015" cy="925365"/>
          </a:xfrm>
          <a:prstGeom prst="rect">
            <a:avLst/>
          </a:prstGeom>
        </p:spPr>
      </p:pic>
      <p:sp>
        <p:nvSpPr>
          <p:cNvPr id="14" name="TextBox 9"/>
          <p:cNvSpPr>
            <a:spLocks/>
          </p:cNvSpPr>
          <p:nvPr/>
        </p:nvSpPr>
        <p:spPr bwMode="auto">
          <a:xfrm>
            <a:off x="7993924" y="4841179"/>
            <a:ext cx="1973617" cy="338554"/>
          </a:xfrm>
          <a:prstGeom prst="rect">
            <a:avLst/>
          </a:prstGeom>
          <a:noFill/>
        </p:spPr>
        <p:txBody>
          <a:bodyPr wrap="none" rtlCol="0">
            <a:spAutoFit/>
          </a:bodyPr>
          <a:lstStyle/>
          <a:p>
            <a:pPr>
              <a:defRPr/>
            </a:pPr>
            <a:r>
              <a:rPr lang="en-GB" sz="1600" b="1" i="1" u="sng" dirty="0">
                <a:latin typeface="Arial" panose="020B0604020202020204" pitchFamily="34" charset="0"/>
                <a:cs typeface="Arial" panose="020B0604020202020204" pitchFamily="34" charset="0"/>
              </a:rPr>
              <a:t>Legend for Layout</a:t>
            </a:r>
            <a:endParaRPr sz="1400" u="sng" dirty="0">
              <a:latin typeface="Arial" panose="020B0604020202020204" pitchFamily="34" charset="0"/>
              <a:cs typeface="Arial" panose="020B0604020202020204" pitchFamily="34" charset="0"/>
            </a:endParaRPr>
          </a:p>
        </p:txBody>
      </p:sp>
      <p:sp>
        <p:nvSpPr>
          <p:cNvPr id="2" name="TextBox 1"/>
          <p:cNvSpPr txBox="1"/>
          <p:nvPr/>
        </p:nvSpPr>
        <p:spPr>
          <a:xfrm>
            <a:off x="11732373" y="4553557"/>
            <a:ext cx="442750" cy="369332"/>
          </a:xfrm>
          <a:prstGeom prst="rect">
            <a:avLst/>
          </a:prstGeom>
          <a:noFill/>
        </p:spPr>
        <p:txBody>
          <a:bodyPr wrap="none" rtlCol="0">
            <a:spAutoFit/>
          </a:bodyPr>
          <a:lstStyle/>
          <a:p>
            <a:r>
              <a:rPr lang="en-GB" dirty="0" smtClean="0"/>
              <a:t>[2]</a:t>
            </a:r>
            <a:endParaRPr lang="en-GB" dirty="0"/>
          </a:p>
        </p:txBody>
      </p:sp>
      <p:sp>
        <p:nvSpPr>
          <p:cNvPr id="3" name="Oval 2"/>
          <p:cNvSpPr/>
          <p:nvPr/>
        </p:nvSpPr>
        <p:spPr>
          <a:xfrm>
            <a:off x="3046615" y="3055369"/>
            <a:ext cx="1800200" cy="1778963"/>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8"/>
          <p:cNvSpPr>
            <a:spLocks noGrp="1"/>
          </p:cNvSpPr>
          <p:nvPr>
            <p:ph type="sldNum" sz="quarter" idx="12"/>
          </p:nvPr>
        </p:nvSpPr>
        <p:spPr/>
        <p:txBody>
          <a:bodyPr/>
          <a:lstStyle/>
          <a:p>
            <a:pPr>
              <a:defRPr/>
            </a:pPr>
            <a:fld id="{04917277-E70C-4AB8-8A22-26B79B503DCF}" type="slidenum">
              <a:rPr lang="en-GB" smtClean="0">
                <a:solidFill>
                  <a:schemeClr val="bg1"/>
                </a:solidFill>
              </a:rPr>
              <a:t>10</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4"/>
          <p:cNvSpPr>
            <a:spLocks noGrp="1"/>
          </p:cNvSpPr>
          <p:nvPr>
            <p:ph type="title"/>
          </p:nvPr>
        </p:nvSpPr>
        <p:spPr bwMode="auto"/>
        <p:txBody>
          <a:bodyPr>
            <a:normAutofit/>
          </a:bodyPr>
          <a:lstStyle/>
          <a:p>
            <a:pPr>
              <a:defRPr/>
            </a:pPr>
            <a:r>
              <a:rPr lang="en-GB" sz="4000" dirty="0" smtClean="0">
                <a:latin typeface="Arial" panose="020B0604020202020204" pitchFamily="34" charset="0"/>
                <a:cs typeface="Arial" panose="020B0604020202020204" pitchFamily="34" charset="0"/>
              </a:rPr>
              <a:t>Superstructure in </a:t>
            </a:r>
            <a:r>
              <a:rPr lang="en-GB" sz="4000" dirty="0">
                <a:latin typeface="Arial" panose="020B0604020202020204" pitchFamily="34" charset="0"/>
                <a:cs typeface="Arial" panose="020B0604020202020204" pitchFamily="34" charset="0"/>
              </a:rPr>
              <a:t>CLEAR</a:t>
            </a:r>
            <a:endParaRPr sz="4000" dirty="0">
              <a:latin typeface="Arial" panose="020B0604020202020204" pitchFamily="34" charset="0"/>
              <a:cs typeface="Arial" panose="020B0604020202020204" pitchFamily="34" charset="0"/>
            </a:endParaRPr>
          </a:p>
        </p:txBody>
      </p:sp>
      <p:sp>
        <p:nvSpPr>
          <p:cNvPr id="5"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Picture 6"/>
          <p:cNvPicPr>
            <a:picLocks noChangeAspect="1"/>
          </p:cNvPicPr>
          <p:nvPr/>
        </p:nvPicPr>
        <p:blipFill>
          <a:blip r:embed="rId2"/>
          <a:stretch/>
        </p:blipFill>
        <p:spPr bwMode="auto">
          <a:xfrm>
            <a:off x="838200" y="4319038"/>
            <a:ext cx="7119676" cy="1890740"/>
          </a:xfrm>
          <a:prstGeom prst="rect">
            <a:avLst/>
          </a:prstGeom>
        </p:spPr>
      </p:pic>
      <p:sp>
        <p:nvSpPr>
          <p:cNvPr id="7" name="Rectangle 8"/>
          <p:cNvSpPr/>
          <p:nvPr/>
        </p:nvSpPr>
        <p:spPr bwMode="auto">
          <a:xfrm>
            <a:off x="4967654" y="4923692"/>
            <a:ext cx="474784" cy="3956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8" name="Rectangle 9"/>
          <p:cNvSpPr/>
          <p:nvPr/>
        </p:nvSpPr>
        <p:spPr bwMode="auto">
          <a:xfrm>
            <a:off x="6752491" y="1489375"/>
            <a:ext cx="4370669" cy="31090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9" name="Straight Connector 11"/>
          <p:cNvCxnSpPr>
            <a:cxnSpLocks/>
          </p:cNvCxnSpPr>
          <p:nvPr/>
        </p:nvCxnSpPr>
        <p:spPr bwMode="auto">
          <a:xfrm flipV="1">
            <a:off x="5442438" y="4598440"/>
            <a:ext cx="1310054" cy="72090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12"/>
          <p:cNvCxnSpPr>
            <a:cxnSpLocks/>
          </p:cNvCxnSpPr>
          <p:nvPr/>
        </p:nvCxnSpPr>
        <p:spPr bwMode="auto">
          <a:xfrm flipV="1">
            <a:off x="5442438" y="1489376"/>
            <a:ext cx="1308589" cy="3434316"/>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
          <p:cNvPicPr>
            <a:picLocks noChangeAspect="1"/>
          </p:cNvPicPr>
          <p:nvPr/>
        </p:nvPicPr>
        <p:blipFill>
          <a:blip r:embed="rId3"/>
          <a:srcRect t="3916"/>
          <a:stretch/>
        </p:blipFill>
        <p:spPr bwMode="auto">
          <a:xfrm>
            <a:off x="6751027" y="1489374"/>
            <a:ext cx="4372134" cy="3109065"/>
          </a:xfrm>
          <a:prstGeom prst="rect">
            <a:avLst/>
          </a:prstGeom>
        </p:spPr>
      </p:pic>
      <p:pic>
        <p:nvPicPr>
          <p:cNvPr id="12" name="Picture 2"/>
          <p:cNvPicPr>
            <a:picLocks noChangeAspect="1"/>
          </p:cNvPicPr>
          <p:nvPr/>
        </p:nvPicPr>
        <p:blipFill>
          <a:blip r:embed="rId4"/>
          <a:stretch/>
        </p:blipFill>
        <p:spPr bwMode="auto">
          <a:xfrm>
            <a:off x="1210163" y="1669323"/>
            <a:ext cx="3757491" cy="2441109"/>
          </a:xfrm>
          <a:prstGeom prst="rect">
            <a:avLst/>
          </a:prstGeom>
        </p:spPr>
      </p:pic>
      <p:sp>
        <p:nvSpPr>
          <p:cNvPr id="13" name="TextBox 5"/>
          <p:cNvSpPr>
            <a:spLocks/>
          </p:cNvSpPr>
          <p:nvPr/>
        </p:nvSpPr>
        <p:spPr bwMode="auto">
          <a:xfrm>
            <a:off x="838200" y="6209778"/>
            <a:ext cx="3002553" cy="276999"/>
          </a:xfrm>
          <a:prstGeom prst="rect">
            <a:avLst/>
          </a:prstGeom>
          <a:noFill/>
        </p:spPr>
        <p:txBody>
          <a:bodyPr wrap="none" rtlCol="0">
            <a:spAutoFit/>
          </a:bodyPr>
          <a:lstStyle/>
          <a:p>
            <a:pPr>
              <a:defRPr/>
            </a:pPr>
            <a:r>
              <a:rPr lang="en-GB" sz="1200" i="1"/>
              <a:t>*https://clear.cern/about-clear/photo-gallery</a:t>
            </a:r>
            <a:endParaRPr/>
          </a:p>
        </p:txBody>
      </p:sp>
      <p:sp>
        <p:nvSpPr>
          <p:cNvPr id="14" name="TextBox 7"/>
          <p:cNvSpPr>
            <a:spLocks/>
          </p:cNvSpPr>
          <p:nvPr/>
        </p:nvSpPr>
        <p:spPr bwMode="auto">
          <a:xfrm>
            <a:off x="5015880" y="3789040"/>
            <a:ext cx="300082" cy="369332"/>
          </a:xfrm>
          <a:prstGeom prst="rect">
            <a:avLst/>
          </a:prstGeom>
          <a:noFill/>
        </p:spPr>
        <p:txBody>
          <a:bodyPr wrap="none" rtlCol="0">
            <a:spAutoFit/>
          </a:bodyPr>
          <a:lstStyle/>
          <a:p>
            <a:pPr>
              <a:defRPr/>
            </a:pPr>
            <a:r>
              <a:rPr lang="en-GB" dirty="0"/>
              <a:t>*</a:t>
            </a:r>
            <a:endParaRPr dirty="0"/>
          </a:p>
        </p:txBody>
      </p:sp>
      <p:sp>
        <p:nvSpPr>
          <p:cNvPr id="15" name="TextBox 10"/>
          <p:cNvSpPr>
            <a:spLocks/>
          </p:cNvSpPr>
          <p:nvPr/>
        </p:nvSpPr>
        <p:spPr bwMode="auto">
          <a:xfrm>
            <a:off x="8205912" y="4974407"/>
            <a:ext cx="3988130" cy="1077218"/>
          </a:xfrm>
          <a:prstGeom prst="rect">
            <a:avLst/>
          </a:prstGeom>
          <a:noFill/>
        </p:spPr>
        <p:txBody>
          <a:bodyPr wrap="square" rtlCol="0">
            <a:spAutoFit/>
          </a:bodyPr>
          <a:lstStyle/>
          <a:p>
            <a:pPr marL="285750" indent="-285750">
              <a:buFont typeface="Wingdings" panose="05000000000000000000" pitchFamily="2" charset="2"/>
              <a:buChar char="§"/>
              <a:defRPr/>
            </a:pPr>
            <a:r>
              <a:rPr lang="en-GB" sz="1600" i="1" dirty="0">
                <a:latin typeface="Arial" panose="020B0604020202020204" pitchFamily="34" charset="0"/>
                <a:cs typeface="Arial" panose="020B0604020202020204" pitchFamily="34" charset="0"/>
              </a:rPr>
              <a:t>Superstructure prototype </a:t>
            </a:r>
            <a:r>
              <a:rPr lang="en-GB" sz="1600" i="1" dirty="0" smtClean="0">
                <a:latin typeface="Arial" panose="020B0604020202020204" pitchFamily="34" charset="0"/>
                <a:cs typeface="Arial" panose="020B0604020202020204" pitchFamily="34" charset="0"/>
              </a:rPr>
              <a:t>installed in </a:t>
            </a:r>
            <a:r>
              <a:rPr lang="en-GB" sz="1600" i="1" dirty="0">
                <a:latin typeface="Arial" panose="020B0604020202020204" pitchFamily="34" charset="0"/>
                <a:cs typeface="Arial" panose="020B0604020202020204" pitchFamily="34" charset="0"/>
              </a:rPr>
              <a:t>CLEAR experimental </a:t>
            </a:r>
            <a:r>
              <a:rPr lang="en-GB" sz="1600" i="1" dirty="0" smtClean="0">
                <a:latin typeface="Arial" panose="020B0604020202020204" pitchFamily="34" charset="0"/>
                <a:cs typeface="Arial" panose="020B0604020202020204" pitchFamily="34" charset="0"/>
              </a:rPr>
              <a:t>area.</a:t>
            </a:r>
          </a:p>
          <a:p>
            <a:pPr marL="285750" indent="-285750">
              <a:buFont typeface="Wingdings" panose="05000000000000000000" pitchFamily="2" charset="2"/>
              <a:buChar char="§"/>
              <a:defRPr/>
            </a:pPr>
            <a:r>
              <a:rPr lang="en-GB" sz="1600" i="1" dirty="0" smtClean="0">
                <a:latin typeface="Arial" panose="020B0604020202020204" pitchFamily="34" charset="0"/>
                <a:cs typeface="Arial" panose="020B0604020202020204" pitchFamily="34" charset="0"/>
              </a:rPr>
              <a:t>Equipped with WFM data acquisition electronics.</a:t>
            </a:r>
            <a:endParaRPr sz="16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11</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Beam Measurements in CLEAR</a:t>
            </a:r>
            <a:endParaRPr lang="en-GB" dirty="0"/>
          </a:p>
        </p:txBody>
      </p:sp>
      <p:sp>
        <p:nvSpPr>
          <p:cNvPr id="3"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4" name="Picture 3"/>
          <p:cNvPicPr>
            <a:picLocks noChangeAspect="1"/>
          </p:cNvPicPr>
          <p:nvPr/>
        </p:nvPicPr>
        <p:blipFill>
          <a:blip r:embed="rId2"/>
          <a:stretch>
            <a:fillRect/>
          </a:stretch>
        </p:blipFill>
        <p:spPr>
          <a:xfrm>
            <a:off x="484581" y="3250889"/>
            <a:ext cx="2982718" cy="2310406"/>
          </a:xfrm>
          <a:prstGeom prst="rect">
            <a:avLst/>
          </a:prstGeom>
        </p:spPr>
      </p:pic>
      <p:pic>
        <p:nvPicPr>
          <p:cNvPr id="5" name="Picture 4"/>
          <p:cNvPicPr>
            <a:picLocks noChangeAspect="1"/>
          </p:cNvPicPr>
          <p:nvPr/>
        </p:nvPicPr>
        <p:blipFill>
          <a:blip r:embed="rId3"/>
          <a:stretch>
            <a:fillRect/>
          </a:stretch>
        </p:blipFill>
        <p:spPr>
          <a:xfrm>
            <a:off x="3467299" y="3264818"/>
            <a:ext cx="2898311" cy="2296477"/>
          </a:xfrm>
          <a:prstGeom prst="rect">
            <a:avLst/>
          </a:prstGeom>
        </p:spPr>
      </p:pic>
      <p:pic>
        <p:nvPicPr>
          <p:cNvPr id="6" name="Picture 5"/>
          <p:cNvPicPr>
            <a:picLocks noChangeAspect="1"/>
          </p:cNvPicPr>
          <p:nvPr/>
        </p:nvPicPr>
        <p:blipFill>
          <a:blip r:embed="rId4"/>
          <a:stretch>
            <a:fillRect/>
          </a:stretch>
        </p:blipFill>
        <p:spPr>
          <a:xfrm>
            <a:off x="6724423" y="1340768"/>
            <a:ext cx="5019675" cy="3848100"/>
          </a:xfrm>
          <a:prstGeom prst="rect">
            <a:avLst/>
          </a:prstGeom>
        </p:spPr>
      </p:pic>
      <p:pic>
        <p:nvPicPr>
          <p:cNvPr id="7" name="Picture 6"/>
          <p:cNvPicPr>
            <a:picLocks noChangeAspect="1"/>
          </p:cNvPicPr>
          <p:nvPr/>
        </p:nvPicPr>
        <p:blipFill>
          <a:blip r:embed="rId5"/>
          <a:stretch>
            <a:fillRect/>
          </a:stretch>
        </p:blipFill>
        <p:spPr>
          <a:xfrm>
            <a:off x="623392" y="1503786"/>
            <a:ext cx="4392488" cy="963634"/>
          </a:xfrm>
          <a:prstGeom prst="rect">
            <a:avLst/>
          </a:prstGeom>
        </p:spPr>
      </p:pic>
      <p:sp>
        <p:nvSpPr>
          <p:cNvPr id="8" name="TextBox 7"/>
          <p:cNvSpPr txBox="1"/>
          <p:nvPr/>
        </p:nvSpPr>
        <p:spPr>
          <a:xfrm>
            <a:off x="360040" y="2526154"/>
            <a:ext cx="6312024" cy="738664"/>
          </a:xfrm>
          <a:prstGeom prst="rect">
            <a:avLst/>
          </a:prstGeom>
          <a:noFill/>
        </p:spPr>
        <p:txBody>
          <a:bodyPr wrap="square" rtlCol="0">
            <a:spAutoFit/>
          </a:bodyPr>
          <a:lstStyle/>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Wakefield monitor experiments are performed by using magnetic bump to scan the transverse space with keeping CLIC structure stable while WFM signals are observed from log detectors on a </a:t>
            </a:r>
            <a:r>
              <a:rPr lang="en-GB" sz="1400" dirty="0" smtClean="0">
                <a:latin typeface="Arial" panose="020B0604020202020204" pitchFamily="34" charset="0"/>
                <a:cs typeface="Arial" panose="020B0604020202020204" pitchFamily="34" charset="0"/>
              </a:rPr>
              <a:t>scope.</a:t>
            </a:r>
            <a:endParaRPr lang="en-GB" sz="1400" dirty="0"/>
          </a:p>
        </p:txBody>
      </p:sp>
      <p:sp>
        <p:nvSpPr>
          <p:cNvPr id="9" name="TextBox 8"/>
          <p:cNvSpPr txBox="1"/>
          <p:nvPr/>
        </p:nvSpPr>
        <p:spPr>
          <a:xfrm>
            <a:off x="642011" y="5448747"/>
            <a:ext cx="5904656" cy="738664"/>
          </a:xfrm>
          <a:prstGeom prst="rect">
            <a:avLst/>
          </a:prstGeom>
          <a:noFill/>
        </p:spPr>
        <p:txBody>
          <a:bodyPr wrap="square" rtlCol="0">
            <a:spAutoFit/>
          </a:bodyPr>
          <a:lstStyle/>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During these measurements, we saw a discrepancy between the offset measured using the two different modes read as WFM on the order of microns</a:t>
            </a:r>
            <a:r>
              <a:rPr lang="en-GB" sz="1400" dirty="0" smtClean="0">
                <a:latin typeface="Arial" panose="020B0604020202020204" pitchFamily="34" charset="0"/>
                <a:cs typeface="Arial" panose="020B0604020202020204" pitchFamily="34" charset="0"/>
              </a:rPr>
              <a:t>.</a:t>
            </a:r>
            <a:endParaRPr lang="en-GB" sz="1400" dirty="0"/>
          </a:p>
        </p:txBody>
      </p:sp>
      <p:sp>
        <p:nvSpPr>
          <p:cNvPr id="10" name="TextBox 9"/>
          <p:cNvSpPr txBox="1"/>
          <p:nvPr/>
        </p:nvSpPr>
        <p:spPr>
          <a:xfrm>
            <a:off x="7155735" y="5327367"/>
            <a:ext cx="4588363" cy="738664"/>
          </a:xfrm>
          <a:prstGeom prst="rect">
            <a:avLst/>
          </a:prstGeom>
          <a:noFill/>
        </p:spPr>
        <p:txBody>
          <a:bodyPr wrap="square" rtlCol="0">
            <a:spAutoFit/>
          </a:bodyPr>
          <a:lstStyle/>
          <a:p>
            <a:pPr marL="285750" indent="-285750">
              <a:buFont typeface="Wingdings" panose="05000000000000000000" pitchFamily="2" charset="2"/>
              <a:buChar char="§"/>
            </a:pPr>
            <a:r>
              <a:rPr lang="en-GB" sz="1400" dirty="0">
                <a:latin typeface="Arial" panose="020B0604020202020204" pitchFamily="34" charset="0"/>
                <a:cs typeface="Arial" panose="020B0604020202020204" pitchFamily="34" charset="0"/>
              </a:rPr>
              <a:t>This behaviour is consistent when repeating the measurement and recent data suggests it could have a link to bunch train quality. </a:t>
            </a:r>
            <a:endParaRPr lang="en-GB" sz="1400" dirty="0"/>
          </a:p>
        </p:txBody>
      </p:sp>
      <p:sp>
        <p:nvSpPr>
          <p:cNvPr id="11" name="TextBox 10"/>
          <p:cNvSpPr txBox="1"/>
          <p:nvPr/>
        </p:nvSpPr>
        <p:spPr>
          <a:xfrm>
            <a:off x="484581" y="6143765"/>
            <a:ext cx="4188967" cy="276999"/>
          </a:xfrm>
          <a:prstGeom prst="rect">
            <a:avLst/>
          </a:prstGeom>
          <a:noFill/>
        </p:spPr>
        <p:txBody>
          <a:bodyPr wrap="none" rtlCol="0">
            <a:spAutoFit/>
          </a:bodyPr>
          <a:lstStyle/>
          <a:p>
            <a:r>
              <a:rPr lang="en-GB" sz="1200" i="1" dirty="0" smtClean="0">
                <a:latin typeface="Arial" panose="020B0604020202020204" pitchFamily="34" charset="0"/>
                <a:cs typeface="Arial" panose="020B0604020202020204" pitchFamily="34" charset="0"/>
              </a:rPr>
              <a:t>*Description </a:t>
            </a:r>
            <a:r>
              <a:rPr lang="en-GB" sz="1200" i="1" dirty="0">
                <a:latin typeface="Arial" panose="020B0604020202020204" pitchFamily="34" charset="0"/>
                <a:cs typeface="Arial" panose="020B0604020202020204" pitchFamily="34" charset="0"/>
              </a:rPr>
              <a:t>of CLEAR WFM acquisition system, K. </a:t>
            </a:r>
            <a:r>
              <a:rPr lang="en-GB" sz="1200" i="1" dirty="0" err="1" smtClean="0">
                <a:latin typeface="Arial" panose="020B0604020202020204" pitchFamily="34" charset="0"/>
                <a:cs typeface="Arial" panose="020B0604020202020204" pitchFamily="34" charset="0"/>
              </a:rPr>
              <a:t>Sjobak</a:t>
            </a:r>
            <a:endParaRPr lang="en-GB" sz="1200" i="1" dirty="0">
              <a:latin typeface="Arial" panose="020B0604020202020204" pitchFamily="34" charset="0"/>
              <a:cs typeface="Arial" panose="020B0604020202020204" pitchFamily="34" charset="0"/>
            </a:endParaRPr>
          </a:p>
        </p:txBody>
      </p:sp>
      <p:sp>
        <p:nvSpPr>
          <p:cNvPr id="12" name="TextBox 11"/>
          <p:cNvSpPr txBox="1"/>
          <p:nvPr/>
        </p:nvSpPr>
        <p:spPr>
          <a:xfrm>
            <a:off x="5130715" y="2272331"/>
            <a:ext cx="24397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13" name="TextBox 12"/>
          <p:cNvSpPr txBox="1"/>
          <p:nvPr/>
        </p:nvSpPr>
        <p:spPr>
          <a:xfrm>
            <a:off x="6249071" y="5050368"/>
            <a:ext cx="24397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14" name="TextBox 13"/>
          <p:cNvSpPr txBox="1"/>
          <p:nvPr/>
        </p:nvSpPr>
        <p:spPr>
          <a:xfrm>
            <a:off x="11622109" y="4829688"/>
            <a:ext cx="24397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15" name="Slide Number Placeholder 14"/>
          <p:cNvSpPr>
            <a:spLocks noGrp="1"/>
          </p:cNvSpPr>
          <p:nvPr>
            <p:ph type="sldNum" sz="quarter" idx="12"/>
          </p:nvPr>
        </p:nvSpPr>
        <p:spPr/>
        <p:txBody>
          <a:bodyPr/>
          <a:lstStyle/>
          <a:p>
            <a:pPr>
              <a:defRPr/>
            </a:pPr>
            <a:fld id="{04917277-E70C-4AB8-8A22-26B79B503DCF}" type="slidenum">
              <a:rPr lang="en-GB" smtClean="0">
                <a:solidFill>
                  <a:schemeClr val="bg1"/>
                </a:solidFill>
              </a:rPr>
              <a:t>12</a:t>
            </a:fld>
            <a:endParaRPr lang="en-GB" dirty="0">
              <a:solidFill>
                <a:schemeClr val="bg1"/>
              </a:solidFill>
            </a:endParaRPr>
          </a:p>
        </p:txBody>
      </p:sp>
    </p:spTree>
    <p:extLst>
      <p:ext uri="{BB962C8B-B14F-4D97-AF65-F5344CB8AC3E}">
        <p14:creationId xmlns:p14="http://schemas.microsoft.com/office/powerpoint/2010/main" val="4139930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CST Wakefield Solver Simulations</a:t>
            </a:r>
            <a:endParaRPr lang="en-GB" dirty="0"/>
          </a:p>
        </p:txBody>
      </p:sp>
      <p:sp>
        <p:nvSpPr>
          <p:cNvPr id="4" name="Content Placeholder 3"/>
          <p:cNvSpPr>
            <a:spLocks noGrp="1"/>
          </p:cNvSpPr>
          <p:nvPr>
            <p:ph idx="1"/>
          </p:nvPr>
        </p:nvSpPr>
        <p:spPr>
          <a:xfrm>
            <a:off x="838200" y="5049021"/>
            <a:ext cx="9578280" cy="1227566"/>
          </a:xfrm>
        </p:spPr>
        <p:txBody>
          <a:bodyPr>
            <a:normAutofit/>
          </a:bodyPr>
          <a:lstStyle/>
          <a:p>
            <a:r>
              <a:rPr lang="en-GB" sz="1600" dirty="0">
                <a:latin typeface="Arial" panose="020B0604020202020204" pitchFamily="34" charset="0"/>
                <a:cs typeface="Arial" panose="020B0604020202020204" pitchFamily="34" charset="0"/>
              </a:rPr>
              <a:t>In order to </a:t>
            </a:r>
            <a:r>
              <a:rPr lang="en-GB" sz="1600" dirty="0" smtClean="0">
                <a:latin typeface="Arial" panose="020B0604020202020204" pitchFamily="34" charset="0"/>
                <a:cs typeface="Arial" panose="020B0604020202020204" pitchFamily="34" charset="0"/>
              </a:rPr>
              <a:t>verify bunch train quality effect with making comparison on measurement, </a:t>
            </a:r>
            <a:r>
              <a:rPr lang="en-GB" sz="1600" dirty="0">
                <a:latin typeface="Arial" panose="020B0604020202020204" pitchFamily="34" charset="0"/>
                <a:cs typeface="Arial" panose="020B0604020202020204" pitchFamily="34" charset="0"/>
              </a:rPr>
              <a:t>I have performed CST </a:t>
            </a:r>
            <a:r>
              <a:rPr lang="en-GB" sz="1600" dirty="0" err="1">
                <a:latin typeface="Arial" panose="020B0604020202020204" pitchFamily="34" charset="0"/>
                <a:cs typeface="Arial" panose="020B0604020202020204" pitchFamily="34" charset="0"/>
              </a:rPr>
              <a:t>wakefield</a:t>
            </a:r>
            <a:r>
              <a:rPr lang="en-GB" sz="1600" dirty="0">
                <a:latin typeface="Arial" panose="020B0604020202020204" pitchFamily="34" charset="0"/>
                <a:cs typeface="Arial" panose="020B0604020202020204" pitchFamily="34" charset="0"/>
              </a:rPr>
              <a:t> solver simulations with CLEAR beam parameters (0.5 </a:t>
            </a:r>
            <a:r>
              <a:rPr lang="en-GB" sz="1600" dirty="0" err="1">
                <a:latin typeface="Arial" panose="020B0604020202020204" pitchFamily="34" charset="0"/>
                <a:cs typeface="Arial" panose="020B0604020202020204" pitchFamily="34" charset="0"/>
              </a:rPr>
              <a:t>nC</a:t>
            </a:r>
            <a:r>
              <a:rPr lang="en-GB" sz="1600" dirty="0">
                <a:latin typeface="Arial" panose="020B0604020202020204" pitchFamily="34" charset="0"/>
                <a:cs typeface="Arial" panose="020B0604020202020204" pitchFamily="34" charset="0"/>
              </a:rPr>
              <a:t> bunch charge and 1mm bunch length) with scanning on x-axis to calculate the wake potentials for second </a:t>
            </a:r>
            <a:r>
              <a:rPr lang="en-GB" sz="1600" dirty="0" smtClean="0">
                <a:latin typeface="Arial" panose="020B0604020202020204" pitchFamily="34" charset="0"/>
                <a:cs typeface="Arial" panose="020B0604020202020204" pitchFamily="34" charset="0"/>
              </a:rPr>
              <a:t>structure.</a:t>
            </a:r>
          </a:p>
          <a:p>
            <a:r>
              <a:rPr lang="en-GB" sz="1600" dirty="0" smtClean="0">
                <a:latin typeface="Arial" panose="020B0604020202020204" pitchFamily="34" charset="0"/>
                <a:cs typeface="Arial" panose="020B0604020202020204" pitchFamily="34" charset="0"/>
              </a:rPr>
              <a:t>Next workflow will include evaluation of </a:t>
            </a:r>
            <a:r>
              <a:rPr lang="en-GB" sz="1600" dirty="0" err="1" smtClean="0">
                <a:latin typeface="Arial" panose="020B0604020202020204" pitchFamily="34" charset="0"/>
                <a:cs typeface="Arial" panose="020B0604020202020204" pitchFamily="34" charset="0"/>
              </a:rPr>
              <a:t>wakefield</a:t>
            </a:r>
            <a:r>
              <a:rPr lang="en-GB" sz="1600" dirty="0" smtClean="0">
                <a:latin typeface="Arial" panose="020B0604020202020204" pitchFamily="34" charset="0"/>
                <a:cs typeface="Arial" panose="020B0604020202020204" pitchFamily="34" charset="0"/>
              </a:rPr>
              <a:t> monitor port signals.</a:t>
            </a:r>
            <a:endParaRPr lang="en-GB" sz="1600" dirty="0">
              <a:latin typeface="Arial" panose="020B0604020202020204" pitchFamily="34" charset="0"/>
              <a:cs typeface="Arial" panose="020B0604020202020204" pitchFamily="34" charset="0"/>
            </a:endParaRPr>
          </a:p>
        </p:txBody>
      </p:sp>
      <p:sp>
        <p:nvSpPr>
          <p:cNvPr id="3"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Picture 4"/>
          <p:cNvPicPr>
            <a:picLocks noChangeAspect="1"/>
          </p:cNvPicPr>
          <p:nvPr/>
        </p:nvPicPr>
        <p:blipFill>
          <a:blip r:embed="rId2"/>
          <a:stretch>
            <a:fillRect/>
          </a:stretch>
        </p:blipFill>
        <p:spPr>
          <a:xfrm>
            <a:off x="-1" y="1832484"/>
            <a:ext cx="5246491" cy="2930723"/>
          </a:xfrm>
          <a:prstGeom prst="rect">
            <a:avLst/>
          </a:prstGeom>
        </p:spPr>
      </p:pic>
      <p:pic>
        <p:nvPicPr>
          <p:cNvPr id="7" name="Picture 6"/>
          <p:cNvPicPr>
            <a:picLocks noChangeAspect="1"/>
          </p:cNvPicPr>
          <p:nvPr/>
        </p:nvPicPr>
        <p:blipFill>
          <a:blip r:embed="rId3"/>
          <a:stretch>
            <a:fillRect/>
          </a:stretch>
        </p:blipFill>
        <p:spPr>
          <a:xfrm>
            <a:off x="5246491" y="1768264"/>
            <a:ext cx="6945510" cy="3203180"/>
          </a:xfrm>
          <a:prstGeom prst="rect">
            <a:avLst/>
          </a:prstGeom>
        </p:spPr>
      </p:pic>
      <p:sp>
        <p:nvSpPr>
          <p:cNvPr id="6" name="Slide Number Placeholder 5"/>
          <p:cNvSpPr>
            <a:spLocks noGrp="1"/>
          </p:cNvSpPr>
          <p:nvPr>
            <p:ph type="sldNum" sz="quarter" idx="12"/>
          </p:nvPr>
        </p:nvSpPr>
        <p:spPr/>
        <p:txBody>
          <a:bodyPr/>
          <a:lstStyle/>
          <a:p>
            <a:pPr>
              <a:defRPr/>
            </a:pPr>
            <a:fld id="{04917277-E70C-4AB8-8A22-26B79B503DCF}" type="slidenum">
              <a:rPr lang="en-GB" smtClean="0">
                <a:solidFill>
                  <a:schemeClr val="bg1"/>
                </a:solidFill>
              </a:rPr>
              <a:t>13</a:t>
            </a:fld>
            <a:endParaRPr lang="en-GB" dirty="0">
              <a:solidFill>
                <a:schemeClr val="bg1"/>
              </a:solidFill>
            </a:endParaRPr>
          </a:p>
        </p:txBody>
      </p:sp>
    </p:spTree>
    <p:extLst>
      <p:ext uri="{BB962C8B-B14F-4D97-AF65-F5344CB8AC3E}">
        <p14:creationId xmlns:p14="http://schemas.microsoft.com/office/powerpoint/2010/main" val="26332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4"/>
          <p:cNvSpPr>
            <a:spLocks noGrp="1"/>
          </p:cNvSpPr>
          <p:nvPr>
            <p:ph type="title"/>
          </p:nvPr>
        </p:nvSpPr>
        <p:spPr bwMode="auto"/>
        <p:txBody>
          <a:bodyPr>
            <a:normAutofit/>
          </a:bodyPr>
          <a:lstStyle/>
          <a:p>
            <a:pPr>
              <a:defRPr/>
            </a:pPr>
            <a:r>
              <a:rPr lang="en-GB" sz="4000" dirty="0" smtClean="0">
                <a:latin typeface="Arial" panose="020B0604020202020204" pitchFamily="34" charset="0"/>
                <a:cs typeface="Arial" panose="020B0604020202020204" pitchFamily="34" charset="0"/>
              </a:rPr>
              <a:t>X-Band </a:t>
            </a:r>
            <a:r>
              <a:rPr lang="en-GB" sz="4000" dirty="0">
                <a:latin typeface="Arial" panose="020B0604020202020204" pitchFamily="34" charset="0"/>
                <a:cs typeface="Arial" panose="020B0604020202020204" pitchFamily="34" charset="0"/>
              </a:rPr>
              <a:t>High Gradient Test Facility</a:t>
            </a:r>
            <a:endParaRPr sz="4000" dirty="0">
              <a:latin typeface="Arial" panose="020B0604020202020204" pitchFamily="34" charset="0"/>
              <a:cs typeface="Arial" panose="020B0604020202020204" pitchFamily="34" charset="0"/>
            </a:endParaRPr>
          </a:p>
        </p:txBody>
      </p:sp>
      <p:sp>
        <p:nvSpPr>
          <p:cNvPr id="5"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Picture 5"/>
          <p:cNvPicPr>
            <a:picLocks noChangeAspect="1"/>
          </p:cNvPicPr>
          <p:nvPr/>
        </p:nvPicPr>
        <p:blipFill rotWithShape="1">
          <a:blip r:embed="rId2"/>
          <a:srcRect l="2537" r="8462"/>
          <a:stretch/>
        </p:blipFill>
        <p:spPr bwMode="auto">
          <a:xfrm>
            <a:off x="2711624" y="3689414"/>
            <a:ext cx="3503712" cy="2694304"/>
          </a:xfrm>
          <a:prstGeom prst="rect">
            <a:avLst/>
          </a:prstGeom>
        </p:spPr>
      </p:pic>
      <p:pic>
        <p:nvPicPr>
          <p:cNvPr id="7" name="Picture 6"/>
          <p:cNvPicPr>
            <a:picLocks noChangeAspect="1"/>
          </p:cNvPicPr>
          <p:nvPr/>
        </p:nvPicPr>
        <p:blipFill>
          <a:blip r:embed="rId3"/>
          <a:stretch/>
        </p:blipFill>
        <p:spPr bwMode="auto">
          <a:xfrm>
            <a:off x="6457256" y="3685018"/>
            <a:ext cx="3483473" cy="2703096"/>
          </a:xfrm>
          <a:prstGeom prst="rect">
            <a:avLst/>
          </a:prstGeom>
        </p:spPr>
      </p:pic>
      <p:sp>
        <p:nvSpPr>
          <p:cNvPr id="8" name="TextBox 7"/>
          <p:cNvSpPr>
            <a:spLocks/>
          </p:cNvSpPr>
          <p:nvPr/>
        </p:nvSpPr>
        <p:spPr bwMode="auto">
          <a:xfrm>
            <a:off x="8464171" y="6014386"/>
            <a:ext cx="1476558" cy="369332"/>
          </a:xfrm>
          <a:prstGeom prst="rect">
            <a:avLst/>
          </a:prstGeom>
          <a:noFill/>
        </p:spPr>
        <p:txBody>
          <a:bodyPr wrap="none" rtlCol="0">
            <a:spAutoFit/>
          </a:bodyPr>
          <a:lstStyle/>
          <a:p>
            <a:pPr>
              <a:defRPr/>
            </a:pPr>
            <a:r>
              <a:rPr lang="en-GB" b="1" i="1" dirty="0">
                <a:solidFill>
                  <a:srgbClr val="FF0000"/>
                </a:solidFill>
              </a:rPr>
              <a:t>Inside Bunker</a:t>
            </a:r>
            <a:endParaRPr dirty="0"/>
          </a:p>
        </p:txBody>
      </p:sp>
      <p:sp>
        <p:nvSpPr>
          <p:cNvPr id="9" name="TextBox 1"/>
          <p:cNvSpPr>
            <a:spLocks/>
          </p:cNvSpPr>
          <p:nvPr/>
        </p:nvSpPr>
        <p:spPr bwMode="auto">
          <a:xfrm>
            <a:off x="838790" y="1687634"/>
            <a:ext cx="11090448" cy="2123658"/>
          </a:xfrm>
          <a:prstGeom prst="rect">
            <a:avLst/>
          </a:prstGeom>
          <a:noFill/>
        </p:spPr>
        <p:txBody>
          <a:bodyPr wrap="square" rtlCol="0">
            <a:spAutoFit/>
          </a:bodyPr>
          <a:lstStyle/>
          <a:p>
            <a:pPr marL="285750" indent="-285750">
              <a:buFont typeface="Wingdings" panose="05000000000000000000" pitchFamily="2" charset="2"/>
              <a:buChar char="§"/>
              <a:defRPr/>
            </a:pPr>
            <a:r>
              <a:rPr lang="en-GB" sz="1600" dirty="0">
                <a:latin typeface="Arial" panose="020B0604020202020204" pitchFamily="34" charset="0"/>
                <a:cs typeface="Arial" panose="020B0604020202020204" pitchFamily="34" charset="0"/>
              </a:rPr>
              <a:t>In the X-band </a:t>
            </a:r>
            <a:r>
              <a:rPr lang="en-GB" sz="1600" dirty="0" smtClean="0">
                <a:latin typeface="Arial" panose="020B0604020202020204" pitchFamily="34" charset="0"/>
                <a:cs typeface="Arial" panose="020B0604020202020204" pitchFamily="34" charset="0"/>
              </a:rPr>
              <a:t>HG Test </a:t>
            </a:r>
            <a:r>
              <a:rPr lang="en-GB" sz="1600" dirty="0">
                <a:latin typeface="Arial" panose="020B0604020202020204" pitchFamily="34" charset="0"/>
                <a:cs typeface="Arial" panose="020B0604020202020204" pitchFamily="34" charset="0"/>
              </a:rPr>
              <a:t>Facility at CERN we perform high power conditioning studies of the CLIC normal-conducting, high-gradient, accelerating </a:t>
            </a:r>
            <a:r>
              <a:rPr lang="en-GB" sz="1600" dirty="0" smtClean="0">
                <a:latin typeface="Arial" panose="020B0604020202020204" pitchFamily="34" charset="0"/>
                <a:cs typeface="Arial" panose="020B0604020202020204" pitchFamily="34" charset="0"/>
              </a:rPr>
              <a:t>structure </a:t>
            </a:r>
            <a:r>
              <a:rPr lang="en-GB" sz="1600" dirty="0">
                <a:latin typeface="Arial" panose="020B0604020202020204" pitchFamily="34" charset="0"/>
                <a:cs typeface="Arial" panose="020B0604020202020204" pitchFamily="34" charset="0"/>
              </a:rPr>
              <a:t>prototypes</a:t>
            </a:r>
            <a:r>
              <a:rPr lang="en-GB" sz="16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defRPr/>
            </a:pPr>
            <a:r>
              <a:rPr lang="en-GB" sz="1600" dirty="0">
                <a:latin typeface="Arial" panose="020B0604020202020204" pitchFamily="34" charset="0"/>
                <a:cs typeface="Arial" panose="020B0604020202020204" pitchFamily="34" charset="0"/>
              </a:rPr>
              <a:t>Prototypes are tested at increased input power </a:t>
            </a:r>
            <a:r>
              <a:rPr lang="en-GB" sz="1600" dirty="0" smtClean="0">
                <a:latin typeface="Arial" panose="020B0604020202020204" pitchFamily="34" charset="0"/>
                <a:cs typeface="Arial" panose="020B0604020202020204" pitchFamily="34" charset="0"/>
              </a:rPr>
              <a:t>and </a:t>
            </a:r>
            <a:r>
              <a:rPr lang="en-GB" sz="1600" dirty="0">
                <a:latin typeface="Arial" panose="020B0604020202020204" pitchFamily="34" charset="0"/>
                <a:cs typeface="Arial" panose="020B0604020202020204" pitchFamily="34" charset="0"/>
              </a:rPr>
              <a:t>pulse length while keeping the breakdown rate per pulse under control</a:t>
            </a:r>
            <a:r>
              <a:rPr lang="en-GB" sz="1600" dirty="0" smtClean="0">
                <a:latin typeface="Arial" panose="020B0604020202020204" pitchFamily="34" charset="0"/>
                <a:cs typeface="Arial" panose="020B0604020202020204" pitchFamily="34" charset="0"/>
              </a:rPr>
              <a:t>.</a:t>
            </a:r>
          </a:p>
          <a:p>
            <a:pPr marL="285750" indent="-285750">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rPr>
              <a:t>CLIC </a:t>
            </a:r>
            <a:r>
              <a:rPr lang="en-GB" sz="1600" dirty="0">
                <a:latin typeface="Arial" panose="020B0604020202020204" pitchFamily="34" charset="0"/>
                <a:cs typeface="Arial" panose="020B0604020202020204" pitchFamily="34" charset="0"/>
              </a:rPr>
              <a:t>requires breakdown rate should be kept below 3x10</a:t>
            </a:r>
            <a:r>
              <a:rPr lang="en-GB" sz="1600" baseline="30000" dirty="0">
                <a:latin typeface="Arial" panose="020B0604020202020204" pitchFamily="34" charset="0"/>
                <a:cs typeface="Arial" panose="020B0604020202020204" pitchFamily="34" charset="0"/>
              </a:rPr>
              <a:t>-7</a:t>
            </a:r>
            <a:r>
              <a:rPr lang="en-GB" sz="1600" dirty="0">
                <a:latin typeface="Arial" panose="020B0604020202020204" pitchFamily="34" charset="0"/>
                <a:cs typeface="Arial" panose="020B0604020202020204" pitchFamily="34" charset="0"/>
              </a:rPr>
              <a:t> per pulse per meter of structure at nominal gradient of around 100 </a:t>
            </a:r>
            <a:r>
              <a:rPr lang="en-GB" sz="1600" dirty="0" smtClean="0">
                <a:latin typeface="Arial" panose="020B0604020202020204" pitchFamily="34" charset="0"/>
                <a:cs typeface="Arial" panose="020B0604020202020204" pitchFamily="34" charset="0"/>
              </a:rPr>
              <a:t>MV/m.</a:t>
            </a:r>
          </a:p>
          <a:p>
            <a:pPr marL="285750" indent="-285750">
              <a:buFont typeface="Wingdings" panose="05000000000000000000" pitchFamily="2" charset="2"/>
              <a:buChar char="§"/>
              <a:defRPr/>
            </a:pPr>
            <a:r>
              <a:rPr lang="en-GB" dirty="0"/>
              <a:t>The facility uses a 50 MW klystron and a pulse compressor unit to reach peak powers up to 120 MW on a 250 ns pulse length. </a:t>
            </a:r>
            <a:endParaRPr sz="16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14</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normAutofit/>
          </a:bodyPr>
          <a:lstStyle/>
          <a:p>
            <a:pPr>
              <a:defRPr/>
            </a:pPr>
            <a:r>
              <a:rPr lang="en-GB" sz="4000" dirty="0">
                <a:latin typeface="Arial" panose="020B0604020202020204" pitchFamily="34" charset="0"/>
                <a:cs typeface="Arial" panose="020B0604020202020204" pitchFamily="34" charset="0"/>
              </a:rPr>
              <a:t>Superstructure </a:t>
            </a:r>
            <a:r>
              <a:rPr lang="en-GB" sz="4000" dirty="0" smtClean="0">
                <a:latin typeface="Arial" panose="020B0604020202020204" pitchFamily="34" charset="0"/>
                <a:cs typeface="Arial" panose="020B0604020202020204" pitchFamily="34" charset="0"/>
              </a:rPr>
              <a:t>installed in </a:t>
            </a:r>
            <a:r>
              <a:rPr lang="en-GB" sz="4000" dirty="0">
                <a:latin typeface="Arial" panose="020B0604020202020204" pitchFamily="34" charset="0"/>
                <a:cs typeface="Arial" panose="020B0604020202020204" pitchFamily="34" charset="0"/>
              </a:rPr>
              <a:t>Xbox2</a:t>
            </a:r>
            <a:endParaRPr sz="4000" dirty="0">
              <a:latin typeface="Arial" panose="020B0604020202020204" pitchFamily="34" charset="0"/>
              <a:cs typeface="Arial" panose="020B0604020202020204" pitchFamily="34" charset="0"/>
            </a:endParaRPr>
          </a:p>
        </p:txBody>
      </p:sp>
      <p:sp>
        <p:nvSpPr>
          <p:cNvPr id="5" name="Rectangle 2"/>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Picture 5"/>
          <p:cNvPicPr>
            <a:picLocks noChangeAspect="1"/>
          </p:cNvPicPr>
          <p:nvPr/>
        </p:nvPicPr>
        <p:blipFill>
          <a:blip r:embed="rId2"/>
          <a:stretch/>
        </p:blipFill>
        <p:spPr bwMode="auto">
          <a:xfrm>
            <a:off x="8901192" y="1418565"/>
            <a:ext cx="3290809" cy="4408941"/>
          </a:xfrm>
          <a:prstGeom prst="rect">
            <a:avLst/>
          </a:prstGeom>
        </p:spPr>
      </p:pic>
      <p:pic>
        <p:nvPicPr>
          <p:cNvPr id="7" name="Picture 7"/>
          <p:cNvPicPr>
            <a:picLocks noChangeAspect="1"/>
          </p:cNvPicPr>
          <p:nvPr/>
        </p:nvPicPr>
        <p:blipFill>
          <a:blip r:embed="rId3"/>
          <a:stretch/>
        </p:blipFill>
        <p:spPr bwMode="auto">
          <a:xfrm>
            <a:off x="2780803" y="1412776"/>
            <a:ext cx="6120389" cy="3009021"/>
          </a:xfrm>
          <a:prstGeom prst="rect">
            <a:avLst/>
          </a:prstGeom>
        </p:spPr>
      </p:pic>
      <p:sp>
        <p:nvSpPr>
          <p:cNvPr id="8" name="TextBox 8"/>
          <p:cNvSpPr>
            <a:spLocks/>
          </p:cNvSpPr>
          <p:nvPr/>
        </p:nvSpPr>
        <p:spPr bwMode="auto">
          <a:xfrm>
            <a:off x="132322" y="1988840"/>
            <a:ext cx="3659422" cy="3785652"/>
          </a:xfrm>
          <a:prstGeom prst="rect">
            <a:avLst/>
          </a:prstGeom>
          <a:noFill/>
        </p:spPr>
        <p:txBody>
          <a:bodyPr wrap="square" rtlCol="0">
            <a:spAutoFit/>
          </a:bodyPr>
          <a:lstStyle/>
          <a:p>
            <a:pPr marL="285750" indent="-285750">
              <a:buFont typeface="Wingdings" panose="05000000000000000000" pitchFamily="2" charset="2"/>
              <a:buChar char="§"/>
              <a:defRPr/>
            </a:pPr>
            <a:r>
              <a:rPr lang="en-GB" sz="1600" dirty="0">
                <a:latin typeface="Arial" panose="020B0604020202020204" pitchFamily="34" charset="0"/>
                <a:cs typeface="Arial" panose="020B0604020202020204" pitchFamily="34" charset="0"/>
              </a:rPr>
              <a:t>Xbox2 is one of the </a:t>
            </a:r>
            <a:r>
              <a:rPr lang="en-GB" sz="1600" dirty="0" smtClean="0">
                <a:latin typeface="Arial" panose="020B0604020202020204" pitchFamily="34" charset="0"/>
                <a:cs typeface="Arial" panose="020B0604020202020204" pitchFamily="34" charset="0"/>
              </a:rPr>
              <a:t>experiment lines </a:t>
            </a:r>
            <a:r>
              <a:rPr lang="en-GB" sz="1600" dirty="0">
                <a:latin typeface="Arial" panose="020B0604020202020204" pitchFamily="34" charset="0"/>
                <a:cs typeface="Arial" panose="020B0604020202020204" pitchFamily="34" charset="0"/>
              </a:rPr>
              <a:t>in </a:t>
            </a:r>
            <a:r>
              <a:rPr lang="en-GB" sz="1600" dirty="0" smtClean="0">
                <a:latin typeface="Arial" panose="020B0604020202020204" pitchFamily="34" charset="0"/>
                <a:cs typeface="Arial" panose="020B0604020202020204" pitchFamily="34" charset="0"/>
              </a:rPr>
              <a:t>X-Band </a:t>
            </a:r>
            <a:r>
              <a:rPr lang="en-GB" sz="1600" dirty="0">
                <a:latin typeface="Arial" panose="020B0604020202020204" pitchFamily="34" charset="0"/>
                <a:cs typeface="Arial" panose="020B0604020202020204" pitchFamily="34" charset="0"/>
              </a:rPr>
              <a:t>HG Test </a:t>
            </a:r>
            <a:r>
              <a:rPr lang="en-GB" sz="1600" dirty="0" smtClean="0">
                <a:latin typeface="Arial" panose="020B0604020202020204" pitchFamily="34" charset="0"/>
                <a:cs typeface="Arial" panose="020B0604020202020204" pitchFamily="34" charset="0"/>
              </a:rPr>
              <a:t>Facility and superstructure has been installed at that line.</a:t>
            </a:r>
          </a:p>
          <a:p>
            <a:pPr marL="285750" indent="-285750">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rPr>
              <a:t>It has variable power splitter to share the RF power to the structures and phase shifter to change the RF phase difference between structures.</a:t>
            </a:r>
          </a:p>
          <a:p>
            <a:pPr marL="285750" indent="-285750">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rPr>
              <a:t>There are directional couplers for measuring the transmitted and reflected power and high power loads to absorb the remaining RF power through the structures at the end of the network.</a:t>
            </a:r>
            <a:endParaRPr sz="1600" dirty="0">
              <a:latin typeface="Arial" panose="020B0604020202020204" pitchFamily="34" charset="0"/>
              <a:cs typeface="Arial" panose="020B0604020202020204" pitchFamily="34" charset="0"/>
            </a:endParaRPr>
          </a:p>
        </p:txBody>
      </p:sp>
      <p:sp>
        <p:nvSpPr>
          <p:cNvPr id="9" name="TextBox 9"/>
          <p:cNvSpPr>
            <a:spLocks/>
          </p:cNvSpPr>
          <p:nvPr/>
        </p:nvSpPr>
        <p:spPr bwMode="auto">
          <a:xfrm>
            <a:off x="3906012" y="4437112"/>
            <a:ext cx="3869970" cy="276999"/>
          </a:xfrm>
          <a:prstGeom prst="rect">
            <a:avLst/>
          </a:prstGeom>
          <a:noFill/>
        </p:spPr>
        <p:txBody>
          <a:bodyPr wrap="none" rtlCol="0">
            <a:spAutoFit/>
          </a:bodyPr>
          <a:lstStyle/>
          <a:p>
            <a:pPr>
              <a:defRPr/>
            </a:pPr>
            <a:r>
              <a:rPr lang="en-GB" sz="1200" i="1" dirty="0">
                <a:latin typeface="Arial" panose="020B0604020202020204" pitchFamily="34" charset="0"/>
                <a:cs typeface="Arial" panose="020B0604020202020204" pitchFamily="34" charset="0"/>
              </a:rPr>
              <a:t>Experimental Arrangement of Superstructure in Xbox2</a:t>
            </a:r>
            <a:endParaRPr sz="1200" dirty="0">
              <a:latin typeface="Arial" panose="020B0604020202020204" pitchFamily="34" charset="0"/>
              <a:cs typeface="Arial" panose="020B0604020202020204" pitchFamily="34" charset="0"/>
            </a:endParaRPr>
          </a:p>
        </p:txBody>
      </p:sp>
      <p:sp>
        <p:nvSpPr>
          <p:cNvPr id="10" name="TextBox 10"/>
          <p:cNvSpPr>
            <a:spLocks/>
          </p:cNvSpPr>
          <p:nvPr/>
        </p:nvSpPr>
        <p:spPr bwMode="auto">
          <a:xfrm>
            <a:off x="132322" y="5949280"/>
            <a:ext cx="10926389" cy="461665"/>
          </a:xfrm>
          <a:prstGeom prst="rect">
            <a:avLst/>
          </a:prstGeom>
          <a:noFill/>
        </p:spPr>
        <p:txBody>
          <a:bodyPr wrap="none" rtlCol="0">
            <a:spAutoFit/>
          </a:bodyPr>
          <a:lstStyle/>
          <a:p>
            <a:pPr>
              <a:defRPr/>
            </a:pPr>
            <a:r>
              <a:rPr lang="en-GB" sz="1200" i="1" dirty="0">
                <a:latin typeface="Arial" panose="020B0604020202020204" pitchFamily="34" charset="0"/>
                <a:cs typeface="Arial" panose="020B0604020202020204" pitchFamily="34" charset="0"/>
              </a:rPr>
              <a:t>*CLIC Project Meeting, 24.07.2020, L. </a:t>
            </a:r>
            <a:r>
              <a:rPr lang="en-GB" sz="1200" i="1" dirty="0" smtClean="0">
                <a:latin typeface="Arial" panose="020B0604020202020204" pitchFamily="34" charset="0"/>
                <a:cs typeface="Arial" panose="020B0604020202020204" pitchFamily="34" charset="0"/>
              </a:rPr>
              <a:t>Millar</a:t>
            </a:r>
          </a:p>
          <a:p>
            <a:pPr>
              <a:defRPr/>
            </a:pPr>
            <a:r>
              <a:rPr lang="en-GB" sz="1200" i="1" dirty="0" smtClean="0">
                <a:latin typeface="Arial" panose="020B0604020202020204" pitchFamily="34" charset="0"/>
                <a:cs typeface="Arial" panose="020B0604020202020204" pitchFamily="34" charset="0"/>
              </a:rPr>
              <a:t>**</a:t>
            </a:r>
            <a:r>
              <a:rPr lang="en-GB" sz="1200" i="1" dirty="0">
                <a:latin typeface="Arial" panose="020B0604020202020204" pitchFamily="34" charset="0"/>
                <a:cs typeface="Arial" panose="020B0604020202020204" pitchFamily="34" charset="0"/>
              </a:rPr>
              <a:t> Dark current analysis at CERN’s X-band facility</a:t>
            </a:r>
            <a:r>
              <a:rPr lang="tr-TR" sz="1200" i="1" dirty="0">
                <a:latin typeface="Arial" panose="020B0604020202020204" pitchFamily="34" charset="0"/>
                <a:cs typeface="Arial" panose="020B0604020202020204" pitchFamily="34" charset="0"/>
              </a:rPr>
              <a:t>, </a:t>
            </a:r>
            <a:r>
              <a:rPr lang="en-GB" sz="1200" i="1" dirty="0">
                <a:latin typeface="Arial" panose="020B0604020202020204" pitchFamily="34" charset="0"/>
                <a:cs typeface="Arial" panose="020B0604020202020204" pitchFamily="34" charset="0"/>
                <a:hlinkClick r:id="rId4"/>
              </a:rPr>
              <a:t>10th International Particle Accelerator Conference</a:t>
            </a:r>
            <a:r>
              <a:rPr lang="en-GB" sz="1200" i="1" dirty="0">
                <a:latin typeface="Arial" panose="020B0604020202020204" pitchFamily="34" charset="0"/>
                <a:cs typeface="Arial" panose="020B0604020202020204" pitchFamily="34" charset="0"/>
              </a:rPr>
              <a:t>, Melbourne, Australia, 19 - 24 May 2019, pp.WEPRB059</a:t>
            </a:r>
            <a:endParaRPr sz="1200" i="1" dirty="0">
              <a:latin typeface="Arial" panose="020B0604020202020204" pitchFamily="34" charset="0"/>
              <a:cs typeface="Arial" panose="020B0604020202020204" pitchFamily="34" charset="0"/>
            </a:endParaRPr>
          </a:p>
        </p:txBody>
      </p:sp>
      <p:sp>
        <p:nvSpPr>
          <p:cNvPr id="11" name="TextBox 11"/>
          <p:cNvSpPr>
            <a:spLocks/>
          </p:cNvSpPr>
          <p:nvPr/>
        </p:nvSpPr>
        <p:spPr bwMode="auto">
          <a:xfrm>
            <a:off x="7680176" y="4365104"/>
            <a:ext cx="285006" cy="307777"/>
          </a:xfrm>
          <a:prstGeom prst="rect">
            <a:avLst/>
          </a:prstGeom>
          <a:noFill/>
        </p:spPr>
        <p:txBody>
          <a:bodyPr wrap="square" rtlCol="0">
            <a:spAutoFit/>
          </a:bodyPr>
          <a:lstStyle/>
          <a:p>
            <a:pPr>
              <a:defRPr/>
            </a:pPr>
            <a:r>
              <a:rPr lang="en-GB" sz="1400" dirty="0">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p:txBody>
      </p:sp>
      <p:sp>
        <p:nvSpPr>
          <p:cNvPr id="2" name="TextBox 1"/>
          <p:cNvSpPr txBox="1"/>
          <p:nvPr/>
        </p:nvSpPr>
        <p:spPr>
          <a:xfrm>
            <a:off x="3575720" y="4653136"/>
            <a:ext cx="5377928" cy="1569660"/>
          </a:xfrm>
          <a:prstGeom prst="rect">
            <a:avLst/>
          </a:prstGeom>
          <a:noFill/>
        </p:spPr>
        <p:txBody>
          <a:bodyPr wrap="square" rtlCol="0">
            <a:spAutoFit/>
          </a:bodyPr>
          <a:lstStyle/>
          <a:p>
            <a:pPr marL="285750" indent="-285750">
              <a:buFont typeface="Wingdings" panose="05000000000000000000" pitchFamily="2" charset="2"/>
              <a:buChar char="§"/>
            </a:pPr>
            <a:r>
              <a:rPr lang="en-GB" sz="1600" i="1" dirty="0" smtClean="0">
                <a:latin typeface="Arial" panose="020B0604020202020204" pitchFamily="34" charset="0"/>
                <a:cs typeface="Arial" panose="020B0604020202020204" pitchFamily="34" charset="0"/>
              </a:rPr>
              <a:t>During </a:t>
            </a:r>
            <a:r>
              <a:rPr lang="en-GB" sz="1600" i="1" dirty="0">
                <a:latin typeface="Arial" panose="020B0604020202020204" pitchFamily="34" charset="0"/>
                <a:cs typeface="Arial" panose="020B0604020202020204" pitchFamily="34" charset="0"/>
              </a:rPr>
              <a:t>conditioning </a:t>
            </a:r>
            <a:r>
              <a:rPr lang="en-GB" sz="1600" i="1" dirty="0" smtClean="0">
                <a:latin typeface="Arial" panose="020B0604020202020204" pitchFamily="34" charset="0"/>
                <a:cs typeface="Arial" panose="020B0604020202020204" pitchFamily="34" charset="0"/>
              </a:rPr>
              <a:t>of </a:t>
            </a:r>
            <a:r>
              <a:rPr lang="en-GB" sz="1600" i="1" dirty="0">
                <a:latin typeface="Arial" panose="020B0604020202020204" pitchFamily="34" charset="0"/>
                <a:cs typeface="Arial" panose="020B0604020202020204" pitchFamily="34" charset="0"/>
              </a:rPr>
              <a:t>superstructure, we start to see dark current </a:t>
            </a:r>
            <a:r>
              <a:rPr lang="en-GB" sz="1600" i="1" dirty="0" smtClean="0">
                <a:latin typeface="Arial" panose="020B0604020202020204" pitchFamily="34" charset="0"/>
                <a:cs typeface="Arial" panose="020B0604020202020204" pitchFamily="34" charset="0"/>
              </a:rPr>
              <a:t>(which can </a:t>
            </a:r>
            <a:r>
              <a:rPr lang="en-GB" sz="1600" i="1" dirty="0">
                <a:latin typeface="Arial" panose="020B0604020202020204" pitchFamily="34" charset="0"/>
                <a:cs typeface="Arial" panose="020B0604020202020204" pitchFamily="34" charset="0"/>
              </a:rPr>
              <a:t>cause damage to diagnostic elements and energy loss during normal </a:t>
            </a:r>
            <a:r>
              <a:rPr lang="en-GB" sz="1600" i="1" dirty="0" smtClean="0">
                <a:latin typeface="Arial" panose="020B0604020202020204" pitchFamily="34" charset="0"/>
                <a:cs typeface="Arial" panose="020B0604020202020204" pitchFamily="34" charset="0"/>
              </a:rPr>
              <a:t>operation**) on </a:t>
            </a:r>
            <a:r>
              <a:rPr lang="en-GB" sz="1600" i="1" dirty="0">
                <a:latin typeface="Arial" panose="020B0604020202020204" pitchFamily="34" charset="0"/>
                <a:cs typeface="Arial" panose="020B0604020202020204" pitchFamily="34" charset="0"/>
              </a:rPr>
              <a:t>the Faraday Cups above 20 MW RF </a:t>
            </a:r>
            <a:r>
              <a:rPr lang="en-GB" sz="1600" i="1" dirty="0" smtClean="0">
                <a:latin typeface="Arial" panose="020B0604020202020204" pitchFamily="34" charset="0"/>
                <a:cs typeface="Arial" panose="020B0604020202020204" pitchFamily="34" charset="0"/>
              </a:rPr>
              <a:t>power.</a:t>
            </a:r>
          </a:p>
          <a:p>
            <a:pPr marL="285750" indent="-285750">
              <a:buFont typeface="Wingdings" panose="05000000000000000000" pitchFamily="2" charset="2"/>
              <a:buChar char="§"/>
            </a:pPr>
            <a:r>
              <a:rPr lang="en-GB" sz="1600" i="1" dirty="0" smtClean="0">
                <a:latin typeface="Arial" panose="020B0604020202020204" pitchFamily="34" charset="0"/>
                <a:cs typeface="Arial" panose="020B0604020202020204" pitchFamily="34" charset="0"/>
              </a:rPr>
              <a:t>In our experiment, we are using the dark current for generation of signals on WFMs.</a:t>
            </a:r>
            <a:endParaRPr lang="en-GB" sz="1600" i="1" dirty="0">
              <a:latin typeface="Arial" panose="020B0604020202020204" pitchFamily="34" charset="0"/>
              <a:cs typeface="Arial" panose="020B0604020202020204" pitchFamily="34" charset="0"/>
            </a:endParaRPr>
          </a:p>
        </p:txBody>
      </p:sp>
      <p:sp>
        <p:nvSpPr>
          <p:cNvPr id="12" name="TextBox 11"/>
          <p:cNvSpPr txBox="1"/>
          <p:nvPr/>
        </p:nvSpPr>
        <p:spPr bwMode="auto">
          <a:xfrm>
            <a:off x="9494064" y="5795391"/>
            <a:ext cx="2105063" cy="307777"/>
          </a:xfrm>
          <a:prstGeom prst="rect">
            <a:avLst/>
          </a:prstGeom>
          <a:noFill/>
        </p:spPr>
        <p:txBody>
          <a:bodyPr wrap="none" rtlCol="0">
            <a:spAutoFit/>
          </a:bodyPr>
          <a:lstStyle/>
          <a:p>
            <a:r>
              <a:rPr lang="en-GB" sz="1400" i="1" dirty="0" smtClean="0">
                <a:latin typeface="Arial" panose="020B0604020202020204" pitchFamily="34" charset="0"/>
                <a:cs typeface="Arial" panose="020B0604020202020204" pitchFamily="34" charset="0"/>
              </a:rPr>
              <a:t>Superstructure in Xbox2</a:t>
            </a:r>
            <a:endParaRPr lang="en-GB" sz="1400" i="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04917277-E70C-4AB8-8A22-26B79B503DCF}" type="slidenum">
              <a:rPr lang="en-GB" smtClean="0">
                <a:solidFill>
                  <a:schemeClr val="bg1"/>
                </a:solidFill>
              </a:rPr>
              <a:t>15</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normAutofit/>
          </a:bodyPr>
          <a:lstStyle/>
          <a:p>
            <a:pPr>
              <a:defRPr/>
            </a:pPr>
            <a:r>
              <a:rPr lang="en-GB" sz="4000" dirty="0">
                <a:latin typeface="Arial" panose="020B0604020202020204" pitchFamily="34" charset="0"/>
                <a:cs typeface="Arial" panose="020B0604020202020204" pitchFamily="34" charset="0"/>
              </a:rPr>
              <a:t>Dark Current Simulations</a:t>
            </a:r>
            <a:endParaRPr sz="4000" dirty="0">
              <a:latin typeface="Arial" panose="020B0604020202020204" pitchFamily="34" charset="0"/>
              <a:cs typeface="Arial" panose="020B0604020202020204" pitchFamily="34" charset="0"/>
            </a:endParaRPr>
          </a:p>
        </p:txBody>
      </p:sp>
      <p:sp>
        <p:nvSpPr>
          <p:cNvPr id="5" name="Content Placeholder 3"/>
          <p:cNvSpPr>
            <a:spLocks noGrp="1"/>
          </p:cNvSpPr>
          <p:nvPr>
            <p:ph idx="1"/>
          </p:nvPr>
        </p:nvSpPr>
        <p:spPr bwMode="auto">
          <a:xfrm>
            <a:off x="263352" y="5129688"/>
            <a:ext cx="11184078" cy="1331096"/>
          </a:xfrm>
        </p:spPr>
        <p:txBody>
          <a:bodyPr>
            <a:noAutofit/>
          </a:bodyPr>
          <a:lstStyle/>
          <a:p>
            <a:pPr>
              <a:buFont typeface="Wingdings" panose="05000000000000000000" pitchFamily="2" charset="2"/>
              <a:buChar char="§"/>
            </a:pPr>
            <a:r>
              <a:rPr lang="en-GB" sz="1400" dirty="0">
                <a:latin typeface="Arial" panose="020B0604020202020204" pitchFamily="34" charset="0"/>
                <a:cs typeface="Arial" panose="020B0604020202020204" pitchFamily="34" charset="0"/>
              </a:rPr>
              <a:t>In order to observe the captured and accelerated dark current from first structure to second one, I have created CST PIC solver simulation model for </a:t>
            </a:r>
            <a:r>
              <a:rPr lang="en-GB" sz="1400" dirty="0" smtClean="0">
                <a:latin typeface="Arial" panose="020B0604020202020204" pitchFamily="34" charset="0"/>
                <a:cs typeface="Arial" panose="020B0604020202020204" pitchFamily="34" charset="0"/>
              </a:rPr>
              <a:t>superstructure.</a:t>
            </a:r>
          </a:p>
          <a:p>
            <a:pPr>
              <a:buFont typeface="Wingdings" panose="05000000000000000000" pitchFamily="2" charset="2"/>
              <a:buChar char="§"/>
            </a:pPr>
            <a:r>
              <a:rPr lang="en-GB" sz="1400" dirty="0" smtClean="0">
                <a:latin typeface="Arial" panose="020B0604020202020204" pitchFamily="34" charset="0"/>
                <a:cs typeface="Arial" panose="020B0604020202020204" pitchFamily="34" charset="0"/>
              </a:rPr>
              <a:t>Different set </a:t>
            </a:r>
            <a:r>
              <a:rPr lang="en-GB" sz="1400" dirty="0">
                <a:latin typeface="Arial" panose="020B0604020202020204" pitchFamily="34" charset="0"/>
                <a:cs typeface="Arial" panose="020B0604020202020204" pitchFamily="34" charset="0"/>
              </a:rPr>
              <a:t>of RF phase differences </a:t>
            </a:r>
            <a:r>
              <a:rPr lang="en-GB" sz="1400" dirty="0" smtClean="0">
                <a:latin typeface="Arial" panose="020B0604020202020204" pitchFamily="34" charset="0"/>
                <a:cs typeface="Arial" panose="020B0604020202020204" pitchFamily="34" charset="0"/>
              </a:rPr>
              <a:t>have been applied between </a:t>
            </a:r>
            <a:r>
              <a:rPr lang="en-GB" sz="1400" dirty="0">
                <a:latin typeface="Arial" panose="020B0604020202020204" pitchFamily="34" charset="0"/>
                <a:cs typeface="Arial" panose="020B0604020202020204" pitchFamily="34" charset="0"/>
              </a:rPr>
              <a:t>structures to observe the change on captured energy </a:t>
            </a:r>
            <a:r>
              <a:rPr lang="en-GB" sz="1400" dirty="0" smtClean="0">
                <a:latin typeface="Arial" panose="020B0604020202020204" pitchFamily="34" charset="0"/>
                <a:cs typeface="Arial" panose="020B0604020202020204" pitchFamily="34" charset="0"/>
              </a:rPr>
              <a:t>level.</a:t>
            </a:r>
          </a:p>
          <a:p>
            <a:pPr>
              <a:buFont typeface="Wingdings" panose="05000000000000000000" pitchFamily="2" charset="2"/>
              <a:buChar char="§"/>
            </a:pPr>
            <a:r>
              <a:rPr lang="en-GB" sz="1400" dirty="0" smtClean="0">
                <a:latin typeface="Arial" panose="020B0604020202020204" pitchFamily="34" charset="0"/>
                <a:cs typeface="Arial" panose="020B0604020202020204" pitchFamily="34" charset="0"/>
              </a:rPr>
              <a:t>The </a:t>
            </a:r>
            <a:r>
              <a:rPr lang="en-GB" sz="1400" dirty="0">
                <a:latin typeface="Arial" panose="020B0604020202020204" pitchFamily="34" charset="0"/>
                <a:cs typeface="Arial" panose="020B0604020202020204" pitchFamily="34" charset="0"/>
              </a:rPr>
              <a:t>energy of the accelerated dark current has been observed at 2D PIC monitors which are placed both between the structures and end of the second structure. </a:t>
            </a:r>
          </a:p>
        </p:txBody>
      </p:sp>
      <p:sp>
        <p:nvSpPr>
          <p:cNvPr id="6" name="Rectangle 2"/>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aphicFrame>
        <p:nvGraphicFramePr>
          <p:cNvPr id="8" name="Table 7"/>
          <p:cNvGraphicFramePr>
            <a:graphicFrameLocks noGrp="1"/>
          </p:cNvGraphicFramePr>
          <p:nvPr>
            <p:extLst>
              <p:ext uri="{D42A27DB-BD31-4B8C-83A1-F6EECF244321}">
                <p14:modId xmlns:p14="http://schemas.microsoft.com/office/powerpoint/2010/main" val="2227105222"/>
              </p:ext>
            </p:extLst>
          </p:nvPr>
        </p:nvGraphicFramePr>
        <p:xfrm>
          <a:off x="6312024" y="1551730"/>
          <a:ext cx="5184576" cy="3327393"/>
        </p:xfrm>
        <a:graphic>
          <a:graphicData uri="http://schemas.openxmlformats.org/drawingml/2006/table">
            <a:tbl>
              <a:tblPr firstRow="1" bandRow="1"/>
              <a:tblGrid>
                <a:gridCol w="2115454">
                  <a:extLst>
                    <a:ext uri="{9D8B030D-6E8A-4147-A177-3AD203B41FA5}">
                      <a16:colId xmlns:a16="http://schemas.microsoft.com/office/drawing/2014/main" val="20000"/>
                    </a:ext>
                  </a:extLst>
                </a:gridCol>
                <a:gridCol w="1518223">
                  <a:extLst>
                    <a:ext uri="{9D8B030D-6E8A-4147-A177-3AD203B41FA5}">
                      <a16:colId xmlns:a16="http://schemas.microsoft.com/office/drawing/2014/main" val="20001"/>
                    </a:ext>
                  </a:extLst>
                </a:gridCol>
                <a:gridCol w="1550899">
                  <a:extLst>
                    <a:ext uri="{9D8B030D-6E8A-4147-A177-3AD203B41FA5}">
                      <a16:colId xmlns:a16="http://schemas.microsoft.com/office/drawing/2014/main" val="20002"/>
                    </a:ext>
                  </a:extLst>
                </a:gridCol>
              </a:tblGrid>
              <a:tr h="370839">
                <a:tc>
                  <a:txBody>
                    <a:bodyPr/>
                    <a:lstStyle/>
                    <a:p>
                      <a:pPr algn="ctr">
                        <a:defRPr/>
                      </a:pPr>
                      <a:r>
                        <a:rPr lang="en-GB" sz="1400" dirty="0">
                          <a:latin typeface="Arial" panose="020B0604020202020204" pitchFamily="34" charset="0"/>
                          <a:cs typeface="Arial" panose="020B0604020202020204" pitchFamily="34" charset="0"/>
                        </a:rPr>
                        <a:t>E-field Phase Difference ( </a:t>
                      </a:r>
                      <a:r>
                        <a:rPr lang="en-GB" sz="1400" baseline="30000" dirty="0">
                          <a:latin typeface="Arial" panose="020B0604020202020204" pitchFamily="34" charset="0"/>
                          <a:cs typeface="Arial" panose="020B0604020202020204" pitchFamily="34" charset="0"/>
                        </a:rPr>
                        <a:t>o</a:t>
                      </a:r>
                      <a:r>
                        <a:rPr lang="en-GB" sz="1400" dirty="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a:p>
                      <a:pPr algn="ctr">
                        <a:defRPr/>
                      </a:pPr>
                      <a:r>
                        <a:rPr lang="en-GB" sz="1400" dirty="0">
                          <a:latin typeface="Arial" panose="020B0604020202020204" pitchFamily="34" charset="0"/>
                          <a:cs typeface="Arial" panose="020B0604020202020204" pitchFamily="34" charset="0"/>
                        </a:rPr>
                        <a:t>Between two Structures</a:t>
                      </a:r>
                      <a:endParaRPr sz="1400" dirty="0">
                        <a:latin typeface="Arial" panose="020B0604020202020204" pitchFamily="34" charset="0"/>
                        <a:cs typeface="Arial" panose="020B0604020202020204" pitchFamily="34" charset="0"/>
                      </a:endParaRPr>
                    </a:p>
                  </a:txBody>
                  <a:tcPr/>
                </a:tc>
                <a:tc>
                  <a:txBody>
                    <a:bodyPr/>
                    <a:lstStyle/>
                    <a:p>
                      <a:pPr algn="ctr">
                        <a:defRPr/>
                      </a:pPr>
                      <a:r>
                        <a:rPr lang="en-GB" sz="1400" dirty="0" smtClean="0">
                          <a:latin typeface="Arial" panose="020B0604020202020204" pitchFamily="34" charset="0"/>
                          <a:cs typeface="Arial" panose="020B0604020202020204" pitchFamily="34" charset="0"/>
                        </a:rPr>
                        <a:t>1</a:t>
                      </a:r>
                      <a:r>
                        <a:rPr lang="en-GB" sz="1400" baseline="30000" dirty="0" smtClean="0">
                          <a:latin typeface="Arial" panose="020B0604020202020204" pitchFamily="34" charset="0"/>
                          <a:cs typeface="Arial" panose="020B0604020202020204" pitchFamily="34" charset="0"/>
                        </a:rPr>
                        <a:t>st</a:t>
                      </a:r>
                      <a:r>
                        <a:rPr lang="en-GB" sz="1400" dirty="0" smtClean="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a:p>
                      <a:pPr algn="ctr">
                        <a:defRPr/>
                      </a:pPr>
                      <a:r>
                        <a:rPr lang="en-GB" sz="1400" dirty="0">
                          <a:latin typeface="Arial" panose="020B0604020202020204" pitchFamily="34" charset="0"/>
                          <a:cs typeface="Arial" panose="020B0604020202020204" pitchFamily="34" charset="0"/>
                        </a:rPr>
                        <a:t>Pic 2D Monitor</a:t>
                      </a:r>
                      <a:endParaRPr sz="1400" dirty="0">
                        <a:latin typeface="Arial" panose="020B0604020202020204" pitchFamily="34" charset="0"/>
                        <a:cs typeface="Arial" panose="020B0604020202020204" pitchFamily="34" charset="0"/>
                      </a:endParaRPr>
                    </a:p>
                    <a:p>
                      <a:pPr algn="ctr">
                        <a:defRPr/>
                      </a:pPr>
                      <a:r>
                        <a:rPr lang="en-GB" sz="1400" dirty="0">
                          <a:latin typeface="Arial" panose="020B0604020202020204" pitchFamily="34" charset="0"/>
                          <a:cs typeface="Arial" panose="020B0604020202020204" pitchFamily="34" charset="0"/>
                        </a:rPr>
                        <a:t>(MeV)</a:t>
                      </a:r>
                    </a:p>
                  </a:txBody>
                  <a:tcPr/>
                </a:tc>
                <a:tc>
                  <a:txBody>
                    <a:bodyPr/>
                    <a:lstStyle/>
                    <a:p>
                      <a:pPr algn="ctr">
                        <a:defRPr/>
                      </a:pPr>
                      <a:r>
                        <a:rPr lang="en-GB" sz="1400" dirty="0" smtClean="0">
                          <a:latin typeface="Arial" panose="020B0604020202020204" pitchFamily="34" charset="0"/>
                          <a:cs typeface="Arial" panose="020B0604020202020204" pitchFamily="34" charset="0"/>
                        </a:rPr>
                        <a:t>2</a:t>
                      </a:r>
                      <a:r>
                        <a:rPr lang="en-GB" sz="1400" baseline="30000" dirty="0" smtClean="0">
                          <a:latin typeface="Arial" panose="020B0604020202020204" pitchFamily="34" charset="0"/>
                          <a:cs typeface="Arial" panose="020B0604020202020204" pitchFamily="34" charset="0"/>
                        </a:rPr>
                        <a:t>nd</a:t>
                      </a:r>
                      <a:r>
                        <a:rPr lang="en-GB" sz="1400" dirty="0" smtClean="0">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a:p>
                      <a:pPr algn="ctr">
                        <a:defRPr/>
                      </a:pPr>
                      <a:r>
                        <a:rPr lang="en-GB" sz="1400" dirty="0">
                          <a:latin typeface="Arial" panose="020B0604020202020204" pitchFamily="34" charset="0"/>
                          <a:cs typeface="Arial" panose="020B0604020202020204" pitchFamily="34" charset="0"/>
                        </a:rPr>
                        <a:t>Pic 2D Monitor</a:t>
                      </a:r>
                      <a:endParaRPr sz="1400" dirty="0">
                        <a:latin typeface="Arial" panose="020B0604020202020204" pitchFamily="34" charset="0"/>
                        <a:cs typeface="Arial" panose="020B0604020202020204" pitchFamily="34" charset="0"/>
                      </a:endParaRPr>
                    </a:p>
                    <a:p>
                      <a:pPr algn="ctr">
                        <a:defRPr/>
                      </a:pPr>
                      <a:r>
                        <a:rPr lang="en-GB" sz="1400" dirty="0">
                          <a:latin typeface="Arial" panose="020B0604020202020204" pitchFamily="34" charset="0"/>
                          <a:cs typeface="Arial" panose="020B0604020202020204" pitchFamily="34" charset="0"/>
                        </a:rPr>
                        <a:t>(MeV)</a:t>
                      </a:r>
                    </a:p>
                  </a:txBody>
                  <a:tcPr/>
                </a:tc>
                <a:extLst>
                  <a:ext uri="{0D108BD9-81ED-4DB2-BD59-A6C34878D82A}">
                    <a16:rowId xmlns:a16="http://schemas.microsoft.com/office/drawing/2014/main" val="10000"/>
                  </a:ext>
                </a:extLst>
              </a:tr>
              <a:tr h="370839">
                <a:tc>
                  <a:txBody>
                    <a:bodyPr/>
                    <a:lstStyle/>
                    <a:p>
                      <a:pPr algn="ctr">
                        <a:defRPr/>
                      </a:pPr>
                      <a:r>
                        <a:rPr lang="en-GB" sz="1400">
                          <a:latin typeface="Arial" panose="020B0604020202020204" pitchFamily="34" charset="0"/>
                          <a:cs typeface="Arial" panose="020B0604020202020204" pitchFamily="34" charset="0"/>
                        </a:rPr>
                        <a:t>-150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25.7</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39">
                <a:tc>
                  <a:txBody>
                    <a:bodyPr/>
                    <a:lstStyle/>
                    <a:p>
                      <a:pPr algn="ctr">
                        <a:defRPr/>
                      </a:pPr>
                      <a:r>
                        <a:rPr lang="en-GB" sz="1400">
                          <a:latin typeface="Arial" panose="020B0604020202020204" pitchFamily="34" charset="0"/>
                          <a:cs typeface="Arial" panose="020B0604020202020204" pitchFamily="34" charset="0"/>
                        </a:rPr>
                        <a:t>-120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33.3</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39">
                <a:tc>
                  <a:txBody>
                    <a:bodyPr/>
                    <a:lstStyle/>
                    <a:p>
                      <a:pPr algn="ctr">
                        <a:defRPr/>
                      </a:pPr>
                      <a:r>
                        <a:rPr lang="en-GB" sz="1400">
                          <a:latin typeface="Arial" panose="020B0604020202020204" pitchFamily="34" charset="0"/>
                          <a:cs typeface="Arial" panose="020B0604020202020204" pitchFamily="34" charset="0"/>
                        </a:rPr>
                        <a:t>-60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41</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39">
                <a:tc>
                  <a:txBody>
                    <a:bodyPr/>
                    <a:lstStyle/>
                    <a:p>
                      <a:pPr algn="ctr">
                        <a:defRPr/>
                      </a:pPr>
                      <a:r>
                        <a:rPr lang="en-GB" sz="1400">
                          <a:latin typeface="Arial" panose="020B0604020202020204" pitchFamily="34" charset="0"/>
                          <a:cs typeface="Arial" panose="020B0604020202020204" pitchFamily="34" charset="0"/>
                        </a:rPr>
                        <a:t>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28.2</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39">
                <a:tc>
                  <a:txBody>
                    <a:bodyPr/>
                    <a:lstStyle/>
                    <a:p>
                      <a:pPr algn="ctr">
                        <a:defRPr/>
                      </a:pPr>
                      <a:r>
                        <a:rPr lang="en-GB" sz="1400">
                          <a:latin typeface="Arial" panose="020B0604020202020204" pitchFamily="34" charset="0"/>
                          <a:cs typeface="Arial" panose="020B0604020202020204" pitchFamily="34" charset="0"/>
                        </a:rPr>
                        <a:t>+60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21.9</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39">
                <a:tc>
                  <a:txBody>
                    <a:bodyPr/>
                    <a:lstStyle/>
                    <a:p>
                      <a:pPr algn="ctr">
                        <a:defRPr/>
                      </a:pPr>
                      <a:r>
                        <a:rPr lang="en-GB" sz="1400">
                          <a:latin typeface="Arial" panose="020B0604020202020204" pitchFamily="34" charset="0"/>
                          <a:cs typeface="Arial" panose="020B0604020202020204" pitchFamily="34" charset="0"/>
                        </a:rPr>
                        <a:t>+120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19.27</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a:latin typeface="Arial" panose="020B0604020202020204" pitchFamily="34" charset="0"/>
                          <a:cs typeface="Arial" panose="020B0604020202020204" pitchFamily="34" charset="0"/>
                        </a:rPr>
                        <a:t>22.2</a:t>
                      </a:r>
                      <a:endParaRP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0839">
                <a:tc>
                  <a:txBody>
                    <a:bodyPr/>
                    <a:lstStyle/>
                    <a:p>
                      <a:pPr algn="ctr">
                        <a:defRPr/>
                      </a:pPr>
                      <a:r>
                        <a:rPr lang="en-GB" sz="1400">
                          <a:latin typeface="Arial" panose="020B0604020202020204" pitchFamily="34" charset="0"/>
                          <a:cs typeface="Arial" panose="020B0604020202020204" pitchFamily="34" charset="0"/>
                        </a:rPr>
                        <a:t>+150</a:t>
                      </a:r>
                      <a:endParaRPr sz="1400">
                        <a:latin typeface="Arial" panose="020B0604020202020204" pitchFamily="34" charset="0"/>
                        <a:cs typeface="Arial" panose="020B0604020202020204" pitchFamily="34" charset="0"/>
                      </a:endParaRPr>
                    </a:p>
                  </a:txBody>
                  <a:tcPr/>
                </a:tc>
                <a:tc>
                  <a:txBody>
                    <a:bodyPr/>
                    <a:lstStyle/>
                    <a:p>
                      <a:pPr algn="ctr">
                        <a:defRPr/>
                      </a:pPr>
                      <a:r>
                        <a:rPr lang="en-GB" sz="1400" dirty="0">
                          <a:latin typeface="Arial" panose="020B0604020202020204" pitchFamily="34" charset="0"/>
                          <a:cs typeface="Arial" panose="020B0604020202020204" pitchFamily="34" charset="0"/>
                        </a:rPr>
                        <a:t>19.27</a:t>
                      </a:r>
                      <a:endParaRPr sz="1400" dirty="0">
                        <a:latin typeface="Arial" panose="020B0604020202020204" pitchFamily="34" charset="0"/>
                        <a:cs typeface="Arial" panose="020B0604020202020204" pitchFamily="34" charset="0"/>
                      </a:endParaRPr>
                    </a:p>
                  </a:txBody>
                  <a:tcPr/>
                </a:tc>
                <a:tc>
                  <a:txBody>
                    <a:bodyPr/>
                    <a:lstStyle/>
                    <a:p>
                      <a:pPr algn="ctr">
                        <a:defRPr/>
                      </a:pPr>
                      <a:r>
                        <a:rPr lang="en-GB" sz="1400" dirty="0">
                          <a:latin typeface="Arial" panose="020B0604020202020204" pitchFamily="34" charset="0"/>
                          <a:cs typeface="Arial" panose="020B0604020202020204" pitchFamily="34" charset="0"/>
                        </a:rPr>
                        <a:t>22.5</a:t>
                      </a:r>
                      <a:endParaRP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224" y="1358426"/>
            <a:ext cx="4393704" cy="3771262"/>
          </a:xfrm>
          <a:prstGeom prst="rect">
            <a:avLst/>
          </a:prstGeom>
        </p:spPr>
      </p:pic>
      <p:cxnSp>
        <p:nvCxnSpPr>
          <p:cNvPr id="9" name="Straight Arrow Connector 8"/>
          <p:cNvCxnSpPr/>
          <p:nvPr/>
        </p:nvCxnSpPr>
        <p:spPr>
          <a:xfrm flipH="1">
            <a:off x="3251076" y="2060848"/>
            <a:ext cx="5293196" cy="936104"/>
          </a:xfrm>
          <a:prstGeom prst="straightConnector1">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7"/>
          <p:cNvSpPr>
            <a:spLocks/>
          </p:cNvSpPr>
          <p:nvPr/>
        </p:nvSpPr>
        <p:spPr bwMode="auto">
          <a:xfrm>
            <a:off x="2866193" y="2073501"/>
            <a:ext cx="1217000" cy="307777"/>
          </a:xfrm>
          <a:prstGeom prst="rect">
            <a:avLst/>
          </a:prstGeom>
          <a:noFill/>
        </p:spPr>
        <p:txBody>
          <a:bodyPr wrap="none" rtlCol="0">
            <a:spAutoFit/>
          </a:bodyPr>
          <a:lstStyle/>
          <a:p>
            <a:pPr>
              <a:defRPr/>
            </a:pPr>
            <a:r>
              <a:rPr lang="en-GB" sz="1400" b="1" i="1" dirty="0">
                <a:solidFill>
                  <a:srgbClr val="FF0000"/>
                </a:solidFill>
                <a:latin typeface="Arial" panose="020B0604020202020204" pitchFamily="34" charset="0"/>
                <a:cs typeface="Arial" panose="020B0604020202020204" pitchFamily="34" charset="0"/>
              </a:rPr>
              <a:t>1</a:t>
            </a:r>
            <a:r>
              <a:rPr lang="en-GB" sz="1400" b="1" i="1" baseline="30000" dirty="0">
                <a:solidFill>
                  <a:srgbClr val="FF0000"/>
                </a:solidFill>
                <a:latin typeface="Arial" panose="020B0604020202020204" pitchFamily="34" charset="0"/>
                <a:cs typeface="Arial" panose="020B0604020202020204" pitchFamily="34" charset="0"/>
              </a:rPr>
              <a:t>st</a:t>
            </a:r>
            <a:r>
              <a:rPr lang="en-GB" sz="1400" b="1" i="1" dirty="0">
                <a:solidFill>
                  <a:srgbClr val="FF0000"/>
                </a:solidFill>
                <a:latin typeface="Arial" panose="020B0604020202020204" pitchFamily="34" charset="0"/>
                <a:cs typeface="Arial" panose="020B0604020202020204" pitchFamily="34" charset="0"/>
              </a:rPr>
              <a:t> structure</a:t>
            </a:r>
            <a:endParaRPr sz="1400" dirty="0">
              <a:latin typeface="Arial" panose="020B0604020202020204" pitchFamily="34" charset="0"/>
              <a:cs typeface="Arial" panose="020B0604020202020204" pitchFamily="34" charset="0"/>
            </a:endParaRPr>
          </a:p>
        </p:txBody>
      </p:sp>
      <p:sp>
        <p:nvSpPr>
          <p:cNvPr id="13" name="TextBox 8"/>
          <p:cNvSpPr>
            <a:spLocks/>
          </p:cNvSpPr>
          <p:nvPr/>
        </p:nvSpPr>
        <p:spPr bwMode="auto">
          <a:xfrm>
            <a:off x="1054224" y="3049256"/>
            <a:ext cx="1257075" cy="307777"/>
          </a:xfrm>
          <a:prstGeom prst="rect">
            <a:avLst/>
          </a:prstGeom>
          <a:noFill/>
        </p:spPr>
        <p:txBody>
          <a:bodyPr wrap="none" rtlCol="0">
            <a:spAutoFit/>
          </a:bodyPr>
          <a:lstStyle/>
          <a:p>
            <a:pPr>
              <a:defRPr/>
            </a:pPr>
            <a:r>
              <a:rPr lang="en-GB" sz="1400" b="1" i="1" dirty="0">
                <a:solidFill>
                  <a:srgbClr val="FF0000"/>
                </a:solidFill>
                <a:latin typeface="Arial" panose="020B0604020202020204" pitchFamily="34" charset="0"/>
                <a:cs typeface="Arial" panose="020B0604020202020204" pitchFamily="34" charset="0"/>
              </a:rPr>
              <a:t>2</a:t>
            </a:r>
            <a:r>
              <a:rPr lang="en-GB" sz="1400" b="1" i="1" baseline="30000" dirty="0">
                <a:solidFill>
                  <a:srgbClr val="FF0000"/>
                </a:solidFill>
                <a:latin typeface="Arial" panose="020B0604020202020204" pitchFamily="34" charset="0"/>
                <a:cs typeface="Arial" panose="020B0604020202020204" pitchFamily="34" charset="0"/>
              </a:rPr>
              <a:t>nd</a:t>
            </a:r>
            <a:r>
              <a:rPr lang="en-GB" sz="1400" b="1" i="1" dirty="0">
                <a:solidFill>
                  <a:srgbClr val="FF0000"/>
                </a:solidFill>
                <a:latin typeface="Arial" panose="020B0604020202020204" pitchFamily="34" charset="0"/>
                <a:cs typeface="Arial" panose="020B0604020202020204" pitchFamily="34" charset="0"/>
              </a:rPr>
              <a:t> structure</a:t>
            </a:r>
            <a:endParaRPr sz="1400" dirty="0">
              <a:latin typeface="Arial" panose="020B0604020202020204" pitchFamily="34" charset="0"/>
              <a:cs typeface="Arial" panose="020B0604020202020204" pitchFamily="34" charset="0"/>
            </a:endParaRPr>
          </a:p>
        </p:txBody>
      </p:sp>
      <p:sp>
        <p:nvSpPr>
          <p:cNvPr id="14" name="TextBox 9"/>
          <p:cNvSpPr>
            <a:spLocks/>
          </p:cNvSpPr>
          <p:nvPr/>
        </p:nvSpPr>
        <p:spPr bwMode="auto">
          <a:xfrm rot="19810545">
            <a:off x="1277952" y="1716566"/>
            <a:ext cx="1478290" cy="307777"/>
          </a:xfrm>
          <a:prstGeom prst="rect">
            <a:avLst/>
          </a:prstGeom>
          <a:noFill/>
        </p:spPr>
        <p:txBody>
          <a:bodyPr wrap="none" rtlCol="0">
            <a:spAutoFit/>
          </a:bodyPr>
          <a:lstStyle/>
          <a:p>
            <a:pPr>
              <a:defRPr/>
            </a:pPr>
            <a:r>
              <a:rPr lang="en-GB" sz="1400" b="1" i="1" dirty="0">
                <a:solidFill>
                  <a:srgbClr val="FF0000"/>
                </a:solidFill>
                <a:latin typeface="Arial" panose="020B0604020202020204" pitchFamily="34" charset="0"/>
                <a:cs typeface="Arial" panose="020B0604020202020204" pitchFamily="34" charset="0"/>
              </a:rPr>
              <a:t>Beam direction</a:t>
            </a:r>
            <a:endParaRPr sz="1400" dirty="0">
              <a:latin typeface="Arial" panose="020B0604020202020204" pitchFamily="34" charset="0"/>
              <a:cs typeface="Arial" panose="020B0604020202020204" pitchFamily="34" charset="0"/>
            </a:endParaRPr>
          </a:p>
        </p:txBody>
      </p:sp>
      <p:cxnSp>
        <p:nvCxnSpPr>
          <p:cNvPr id="15" name="Straight Arrow Connector 11"/>
          <p:cNvCxnSpPr>
            <a:cxnSpLocks/>
          </p:cNvCxnSpPr>
          <p:nvPr/>
        </p:nvCxnSpPr>
        <p:spPr bwMode="auto">
          <a:xfrm flipH="1">
            <a:off x="1421241" y="1690688"/>
            <a:ext cx="1292655" cy="7656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bwMode="auto">
          <a:xfrm>
            <a:off x="2783632" y="2963535"/>
            <a:ext cx="292312" cy="24944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0" name="Rectangle 19"/>
          <p:cNvSpPr/>
          <p:nvPr/>
        </p:nvSpPr>
        <p:spPr bwMode="auto">
          <a:xfrm>
            <a:off x="1299312" y="3804423"/>
            <a:ext cx="292312" cy="24944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1" name="Rectangle 6"/>
          <p:cNvSpPr/>
          <p:nvPr/>
        </p:nvSpPr>
        <p:spPr bwMode="auto">
          <a:xfrm>
            <a:off x="6273738" y="2996952"/>
            <a:ext cx="5222862" cy="3789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2" name="Left Arrow 7"/>
          <p:cNvSpPr/>
          <p:nvPr/>
        </p:nvSpPr>
        <p:spPr bwMode="auto">
          <a:xfrm>
            <a:off x="5555650" y="3013404"/>
            <a:ext cx="718088" cy="320634"/>
          </a:xfrm>
          <a:prstGeom prst="leftArrow">
            <a:avLst>
              <a:gd name="adj1" fmla="val 5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cxnSp>
        <p:nvCxnSpPr>
          <p:cNvPr id="23" name="Straight Arrow Connector 22"/>
          <p:cNvCxnSpPr/>
          <p:nvPr/>
        </p:nvCxnSpPr>
        <p:spPr bwMode="auto">
          <a:xfrm flipH="1">
            <a:off x="1703512" y="2132856"/>
            <a:ext cx="8496944" cy="1759150"/>
          </a:xfrm>
          <a:prstGeom prst="straightConnector1">
            <a:avLst/>
          </a:prstGeom>
          <a:ln w="28575">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639616" y="4366138"/>
            <a:ext cx="2276408" cy="584775"/>
          </a:xfrm>
          <a:prstGeom prst="rect">
            <a:avLst/>
          </a:prstGeom>
          <a:noFill/>
        </p:spPr>
        <p:txBody>
          <a:bodyPr wrap="square" rtlCol="0">
            <a:spAutoFit/>
          </a:bodyPr>
          <a:lstStyle/>
          <a:p>
            <a:r>
              <a:rPr lang="en-GB" sz="1600" i="1" dirty="0" smtClean="0">
                <a:latin typeface="Arial" panose="020B0604020202020204" pitchFamily="34" charset="0"/>
                <a:cs typeface="Arial" panose="020B0604020202020204" pitchFamily="34" charset="0"/>
              </a:rPr>
              <a:t>Visible bunching of captured dark current.</a:t>
            </a:r>
            <a:endParaRPr lang="en-GB" sz="1600" i="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04917277-E70C-4AB8-8A22-26B79B503DCF}" type="slidenum">
              <a:rPr lang="en-GB" smtClean="0">
                <a:solidFill>
                  <a:schemeClr val="bg1"/>
                </a:solidFill>
              </a:rPr>
              <a:t>16</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Arial" panose="020B0604020202020204" pitchFamily="34" charset="0"/>
                <a:cs typeface="Arial" panose="020B0604020202020204" pitchFamily="34" charset="0"/>
              </a:rPr>
              <a:t>Dark Current Study on WFMs</a:t>
            </a:r>
            <a:endParaRPr lang="en-GB"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000" dirty="0">
                <a:latin typeface="Arial" panose="020B0604020202020204" pitchFamily="34" charset="0"/>
                <a:cs typeface="Arial" panose="020B0604020202020204" pitchFamily="34" charset="0"/>
              </a:rPr>
              <a:t>On the experimental part, we have installed data acquisition electronics almost identical to that in CLEAR Facility. However, given the large current observed during breakdowns, we added attenuators to the acquisition cables in order to protect the electronics</a:t>
            </a:r>
            <a:r>
              <a:rPr lang="en-GB" sz="2000" dirty="0" smtClean="0">
                <a:latin typeface="Arial" panose="020B0604020202020204" pitchFamily="34" charset="0"/>
                <a:cs typeface="Arial" panose="020B0604020202020204" pitchFamily="34" charset="0"/>
              </a:rPr>
              <a:t>.</a:t>
            </a:r>
          </a:p>
          <a:p>
            <a:pPr>
              <a:buFont typeface="Wingdings" panose="05000000000000000000" pitchFamily="2" charset="2"/>
              <a:buChar char="§"/>
            </a:pPr>
            <a:endParaRPr lang="en-GB" sz="20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We </a:t>
            </a:r>
            <a:r>
              <a:rPr lang="en-GB" sz="2000" dirty="0">
                <a:latin typeface="Arial" panose="020B0604020202020204" pitchFamily="34" charset="0"/>
                <a:cs typeface="Arial" panose="020B0604020202020204" pitchFamily="34" charset="0"/>
              </a:rPr>
              <a:t>have not observed signal above the noise in operating conditions. We expect to see WFM signals on </a:t>
            </a:r>
            <a:r>
              <a:rPr lang="en-GB" sz="2000" dirty="0" err="1">
                <a:latin typeface="Arial" panose="020B0604020202020204" pitchFamily="34" charset="0"/>
                <a:cs typeface="Arial" panose="020B0604020202020204" pitchFamily="34" charset="0"/>
              </a:rPr>
              <a:t>wakefield</a:t>
            </a:r>
            <a:r>
              <a:rPr lang="en-GB" sz="2000" dirty="0">
                <a:latin typeface="Arial" panose="020B0604020202020204" pitchFamily="34" charset="0"/>
                <a:cs typeface="Arial" panose="020B0604020202020204" pitchFamily="34" charset="0"/>
              </a:rPr>
              <a:t> monitors after removing the log detectors and other software updates foreseen on the coming weeks</a:t>
            </a:r>
            <a:r>
              <a:rPr lang="en-GB" sz="2000" dirty="0" smtClean="0">
                <a:latin typeface="Arial" panose="020B0604020202020204" pitchFamily="34" charset="0"/>
                <a:cs typeface="Arial" panose="020B0604020202020204" pitchFamily="34" charset="0"/>
              </a:rPr>
              <a:t>.</a:t>
            </a:r>
          </a:p>
          <a:p>
            <a:pPr>
              <a:buFont typeface="Wingdings" panose="05000000000000000000" pitchFamily="2" charset="2"/>
              <a:buChar char="§"/>
            </a:pPr>
            <a:endParaRPr lang="en-GB" sz="20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GB" sz="2000" dirty="0" smtClean="0">
                <a:latin typeface="Arial" panose="020B0604020202020204" pitchFamily="34" charset="0"/>
                <a:cs typeface="Arial" panose="020B0604020202020204" pitchFamily="34" charset="0"/>
              </a:rPr>
              <a:t>We </a:t>
            </a:r>
            <a:r>
              <a:rPr lang="en-GB" sz="2000" dirty="0">
                <a:latin typeface="Arial" panose="020B0604020202020204" pitchFamily="34" charset="0"/>
                <a:cs typeface="Arial" panose="020B0604020202020204" pitchFamily="34" charset="0"/>
              </a:rPr>
              <a:t>plan to investigate the WFM signal dependencies on dark and breakdown current. We are preparing a simulation workflow to gauge the dependency of signals with the dark current energy and intensity at 2D PIC monitors depending on field emission intensity, </a:t>
            </a:r>
            <a:r>
              <a:rPr lang="en-GB" sz="2000" dirty="0" smtClean="0">
                <a:latin typeface="Arial" panose="020B0604020202020204" pitchFamily="34" charset="0"/>
                <a:cs typeface="Arial" panose="020B0604020202020204" pitchFamily="34" charset="0"/>
              </a:rPr>
              <a:t>gradient </a:t>
            </a:r>
            <a:r>
              <a:rPr lang="en-GB" sz="2000" dirty="0">
                <a:latin typeface="Arial" panose="020B0604020202020204" pitchFamily="34" charset="0"/>
                <a:cs typeface="Arial" panose="020B0604020202020204" pitchFamily="34" charset="0"/>
              </a:rPr>
              <a:t>and RF phase between the two structures</a:t>
            </a:r>
            <a:r>
              <a:rPr lang="en-GB" sz="2000" dirty="0" smtClean="0">
                <a:latin typeface="Arial" panose="020B0604020202020204" pitchFamily="34" charset="0"/>
                <a:cs typeface="Arial" panose="020B0604020202020204" pitchFamily="34" charset="0"/>
              </a:rPr>
              <a:t>.</a:t>
            </a:r>
            <a:endParaRPr lang="en-GB" sz="2000" dirty="0">
              <a:latin typeface="Arial" panose="020B0604020202020204" pitchFamily="34" charset="0"/>
              <a:cs typeface="Arial" panose="020B0604020202020204" pitchFamily="34" charset="0"/>
            </a:endParaRPr>
          </a:p>
        </p:txBody>
      </p:sp>
      <p:sp>
        <p:nvSpPr>
          <p:cNvPr id="5" name="Rectangle 2"/>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Slide Number Placeholder 3"/>
          <p:cNvSpPr>
            <a:spLocks noGrp="1"/>
          </p:cNvSpPr>
          <p:nvPr>
            <p:ph type="sldNum" sz="quarter" idx="12"/>
          </p:nvPr>
        </p:nvSpPr>
        <p:spPr/>
        <p:txBody>
          <a:bodyPr/>
          <a:lstStyle/>
          <a:p>
            <a:pPr>
              <a:defRPr/>
            </a:pPr>
            <a:fld id="{04917277-E70C-4AB8-8A22-26B79B503DCF}" type="slidenum">
              <a:rPr lang="en-GB" smtClean="0">
                <a:solidFill>
                  <a:schemeClr val="bg1"/>
                </a:solidFill>
              </a:rPr>
              <a:t>17</a:t>
            </a:fld>
            <a:endParaRPr lang="en-GB" dirty="0">
              <a:solidFill>
                <a:schemeClr val="bg1"/>
              </a:solidFill>
            </a:endParaRPr>
          </a:p>
        </p:txBody>
      </p:sp>
    </p:spTree>
    <p:extLst>
      <p:ext uri="{BB962C8B-B14F-4D97-AF65-F5344CB8AC3E}">
        <p14:creationId xmlns:p14="http://schemas.microsoft.com/office/powerpoint/2010/main" val="37246269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Design and Construction of a 3D Printed Spiral </a:t>
            </a:r>
            <a:r>
              <a:rPr lang="en-GB" sz="3200" dirty="0" smtClean="0">
                <a:latin typeface="Arial" panose="020B0604020202020204" pitchFamily="34" charset="0"/>
                <a:cs typeface="Arial" panose="020B0604020202020204" pitchFamily="34" charset="0"/>
              </a:rPr>
              <a:t>Load (1)</a:t>
            </a:r>
            <a:endParaRPr lang="en-GB" sz="3200" dirty="0"/>
          </a:p>
        </p:txBody>
      </p:sp>
      <p:sp>
        <p:nvSpPr>
          <p:cNvPr id="4" name="Content Placeholder 3"/>
          <p:cNvSpPr>
            <a:spLocks noGrp="1"/>
          </p:cNvSpPr>
          <p:nvPr>
            <p:ph idx="1"/>
          </p:nvPr>
        </p:nvSpPr>
        <p:spPr>
          <a:xfrm>
            <a:off x="838200" y="1700808"/>
            <a:ext cx="5185792" cy="1819399"/>
          </a:xfrm>
        </p:spPr>
        <p:txBody>
          <a:bodyPr>
            <a:normAutofit/>
          </a:bodyPr>
          <a:lstStyle/>
          <a:p>
            <a:pPr>
              <a:buFont typeface="Wingdings" panose="05000000000000000000" pitchFamily="2" charset="2"/>
              <a:buChar char="§"/>
            </a:pPr>
            <a:r>
              <a:rPr lang="en-GB" sz="1800" dirty="0">
                <a:latin typeface="Arial" panose="020B0604020202020204" pitchFamily="34" charset="0"/>
                <a:cs typeface="Arial" panose="020B0604020202020204" pitchFamily="34" charset="0"/>
              </a:rPr>
              <a:t>CLIC accelerating structures are </a:t>
            </a:r>
            <a:r>
              <a:rPr lang="en-GB" sz="1800" dirty="0" smtClean="0">
                <a:latin typeface="Arial" panose="020B0604020202020204" pitchFamily="34" charset="0"/>
                <a:cs typeface="Arial" panose="020B0604020202020204" pitchFamily="34" charset="0"/>
              </a:rPr>
              <a:t>constant gradient traveling </a:t>
            </a:r>
            <a:r>
              <a:rPr lang="en-GB" sz="1800" dirty="0">
                <a:latin typeface="Arial" panose="020B0604020202020204" pitchFamily="34" charset="0"/>
                <a:cs typeface="Arial" panose="020B0604020202020204" pitchFamily="34" charset="0"/>
              </a:rPr>
              <a:t>wave type structures operating at X-Band (12 </a:t>
            </a:r>
            <a:r>
              <a:rPr lang="en-GB" sz="1800" dirty="0" smtClean="0">
                <a:latin typeface="Arial" panose="020B0604020202020204" pitchFamily="34" charset="0"/>
                <a:cs typeface="Arial" panose="020B0604020202020204" pitchFamily="34" charset="0"/>
              </a:rPr>
              <a:t>GHz), TM</a:t>
            </a:r>
            <a:r>
              <a:rPr lang="en-GB" sz="1800" baseline="-25000" dirty="0" smtClean="0">
                <a:latin typeface="Arial" panose="020B0604020202020204" pitchFamily="34" charset="0"/>
                <a:cs typeface="Arial" panose="020B0604020202020204" pitchFamily="34" charset="0"/>
              </a:rPr>
              <a:t>01</a:t>
            </a:r>
            <a:r>
              <a:rPr lang="en-GB" sz="1800" dirty="0" smtClean="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mode with 2π/3 phase difference </a:t>
            </a:r>
            <a:r>
              <a:rPr lang="en-GB" sz="1800" dirty="0" smtClean="0">
                <a:latin typeface="Arial" panose="020B0604020202020204" pitchFamily="34" charset="0"/>
                <a:cs typeface="Arial" panose="020B0604020202020204" pitchFamily="34" charset="0"/>
              </a:rPr>
              <a:t>and require </a:t>
            </a:r>
            <a:r>
              <a:rPr lang="en-GB" sz="1800" dirty="0">
                <a:latin typeface="Arial" panose="020B0604020202020204" pitchFamily="34" charset="0"/>
                <a:cs typeface="Arial" panose="020B0604020202020204" pitchFamily="34" charset="0"/>
              </a:rPr>
              <a:t>RF loads to absorb remaining RF power passing through structures. </a:t>
            </a:r>
          </a:p>
        </p:txBody>
      </p:sp>
      <p:sp>
        <p:nvSpPr>
          <p:cNvPr id="3" name="Rectangle 3"/>
          <p:cNvSpPr/>
          <p:nvPr/>
        </p:nvSpPr>
        <p:spPr bwMode="auto">
          <a:xfrm>
            <a:off x="1" y="6427177"/>
            <a:ext cx="12192000" cy="4308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Picture 4"/>
          <p:cNvPicPr>
            <a:picLocks noChangeAspect="1"/>
          </p:cNvPicPr>
          <p:nvPr/>
        </p:nvPicPr>
        <p:blipFill>
          <a:blip r:embed="rId2"/>
          <a:stretch>
            <a:fillRect/>
          </a:stretch>
        </p:blipFill>
        <p:spPr>
          <a:xfrm>
            <a:off x="779231" y="4442673"/>
            <a:ext cx="5679661" cy="1944216"/>
          </a:xfrm>
          <a:prstGeom prst="rect">
            <a:avLst/>
          </a:prstGeom>
        </p:spPr>
      </p:pic>
      <p:sp>
        <p:nvSpPr>
          <p:cNvPr id="8" name="TextBox 6"/>
          <p:cNvSpPr>
            <a:spLocks/>
          </p:cNvSpPr>
          <p:nvPr/>
        </p:nvSpPr>
        <p:spPr bwMode="auto">
          <a:xfrm>
            <a:off x="6191654" y="1628800"/>
            <a:ext cx="5912248" cy="2585323"/>
          </a:xfrm>
          <a:prstGeom prst="rect">
            <a:avLst/>
          </a:prstGeom>
          <a:noFill/>
        </p:spPr>
        <p:txBody>
          <a:bodyPr wrap="square" rtlCol="0">
            <a:spAutoFit/>
          </a:bodyPr>
          <a:lstStyle/>
          <a:p>
            <a:pPr marL="285750" indent="-285750">
              <a:buFont typeface="Wingdings" panose="05000000000000000000" pitchFamily="2" charset="2"/>
              <a:buChar char="§"/>
              <a:defRPr/>
            </a:pPr>
            <a:r>
              <a:rPr lang="en-GB" dirty="0">
                <a:latin typeface="Arial" panose="020B0604020202020204" pitchFamily="34" charset="0"/>
                <a:cs typeface="Arial" panose="020B0604020202020204" pitchFamily="34" charset="0"/>
              </a:rPr>
              <a:t>We have several RF spiral loads which were designed (</a:t>
            </a:r>
            <a:r>
              <a:rPr lang="en-GB" dirty="0" smtClean="0">
                <a:latin typeface="Arial" panose="020B0604020202020204" pitchFamily="34" charset="0"/>
                <a:cs typeface="Arial" panose="020B0604020202020204" pitchFamily="34" charset="0"/>
              </a:rPr>
              <a:t>CLIACOMP0071, CLIACOMP0094</a:t>
            </a:r>
            <a:r>
              <a:rPr lang="en-GB" dirty="0">
                <a:latin typeface="Arial" panose="020B0604020202020204" pitchFamily="34" charset="0"/>
                <a:cs typeface="Arial" panose="020B0604020202020204" pitchFamily="34" charset="0"/>
              </a:rPr>
              <a:t>), fabricated (at CERN or Vendor companies) and tested successfully. </a:t>
            </a:r>
            <a:r>
              <a:rPr lang="en-GB" i="1" dirty="0">
                <a:latin typeface="Arial" panose="020B0604020202020204" pitchFamily="34" charset="0"/>
                <a:cs typeface="Arial" panose="020B0604020202020204" pitchFamily="34" charset="0"/>
              </a:rPr>
              <a:t>(Materials; Stainless-Steel “316L”, Titanium alloy “Ti6A14V”)</a:t>
            </a:r>
          </a:p>
          <a:p>
            <a:pPr marL="285750" indent="-285750">
              <a:buFont typeface="Wingdings" panose="05000000000000000000" pitchFamily="2" charset="2"/>
              <a:buChar char="§"/>
              <a:defRPr/>
            </a:pPr>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current designs allow to produce </a:t>
            </a:r>
            <a:r>
              <a:rPr lang="en-GB" i="1" u="sng" dirty="0">
                <a:latin typeface="Arial" panose="020B0604020202020204" pitchFamily="34" charset="0"/>
                <a:cs typeface="Arial" panose="020B0604020202020204" pitchFamily="34" charset="0"/>
              </a:rPr>
              <a:t>only one load </a:t>
            </a:r>
            <a:r>
              <a:rPr lang="en-GB" dirty="0">
                <a:latin typeface="Arial" panose="020B0604020202020204" pitchFamily="34" charset="0"/>
                <a:cs typeface="Arial" panose="020B0604020202020204" pitchFamily="34" charset="0"/>
              </a:rPr>
              <a:t>during an additive manufacturing cycle because of 45° oblique placing and 3D printing machine dimensions</a:t>
            </a:r>
            <a:r>
              <a:rPr lang="en-GB" dirty="0" smtClean="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3"/>
          <a:srcRect l="14123" r="7272" b="2683"/>
          <a:stretch/>
        </p:blipFill>
        <p:spPr bwMode="auto">
          <a:xfrm>
            <a:off x="6542723" y="4521059"/>
            <a:ext cx="2566670" cy="1787445"/>
          </a:xfrm>
          <a:prstGeom prst="rect">
            <a:avLst/>
          </a:prstGeom>
        </p:spPr>
      </p:pic>
      <p:sp>
        <p:nvSpPr>
          <p:cNvPr id="10" name="TextBox 1"/>
          <p:cNvSpPr>
            <a:spLocks/>
          </p:cNvSpPr>
          <p:nvPr/>
        </p:nvSpPr>
        <p:spPr bwMode="auto">
          <a:xfrm>
            <a:off x="7320136" y="5722615"/>
            <a:ext cx="2011023" cy="646331"/>
          </a:xfrm>
          <a:prstGeom prst="rect">
            <a:avLst/>
          </a:prstGeom>
          <a:noFill/>
        </p:spPr>
        <p:txBody>
          <a:bodyPr wrap="square" rtlCol="0">
            <a:spAutoFit/>
          </a:bodyPr>
          <a:lstStyle/>
          <a:p>
            <a:pPr>
              <a:defRPr/>
            </a:pPr>
            <a:r>
              <a:rPr lang="en-GB" b="1" i="1" dirty="0">
                <a:solidFill>
                  <a:schemeClr val="accent4">
                    <a:lumMod val="60000"/>
                    <a:lumOff val="40000"/>
                  </a:schemeClr>
                </a:solidFill>
              </a:rPr>
              <a:t>Spiral Load in 3D printing machine</a:t>
            </a:r>
            <a:endParaRPr dirty="0"/>
          </a:p>
        </p:txBody>
      </p:sp>
      <p:pic>
        <p:nvPicPr>
          <p:cNvPr id="11" name="Picture 10"/>
          <p:cNvPicPr>
            <a:picLocks noChangeAspect="1"/>
          </p:cNvPicPr>
          <p:nvPr/>
        </p:nvPicPr>
        <p:blipFill>
          <a:blip r:embed="rId4"/>
          <a:srcRect r="1147"/>
          <a:stretch/>
        </p:blipFill>
        <p:spPr bwMode="auto">
          <a:xfrm>
            <a:off x="1703512" y="3496166"/>
            <a:ext cx="2745347" cy="1402917"/>
          </a:xfrm>
          <a:prstGeom prst="rect">
            <a:avLst/>
          </a:prstGeom>
        </p:spPr>
      </p:pic>
      <p:cxnSp>
        <p:nvCxnSpPr>
          <p:cNvPr id="13" name="Straight Arrow Connector 12"/>
          <p:cNvCxnSpPr/>
          <p:nvPr/>
        </p:nvCxnSpPr>
        <p:spPr>
          <a:xfrm flipH="1" flipV="1">
            <a:off x="4448859" y="4442673"/>
            <a:ext cx="783045" cy="29061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5"/>
          <a:stretch>
            <a:fillRect/>
          </a:stretch>
        </p:blipFill>
        <p:spPr>
          <a:xfrm>
            <a:off x="9253335" y="4221088"/>
            <a:ext cx="2688462" cy="2087416"/>
          </a:xfrm>
          <a:prstGeom prst="rect">
            <a:avLst/>
          </a:prstGeom>
        </p:spPr>
      </p:pic>
      <p:sp>
        <p:nvSpPr>
          <p:cNvPr id="6" name="Slide Number Placeholder 5"/>
          <p:cNvSpPr>
            <a:spLocks noGrp="1"/>
          </p:cNvSpPr>
          <p:nvPr>
            <p:ph type="sldNum" sz="quarter" idx="12"/>
          </p:nvPr>
        </p:nvSpPr>
        <p:spPr/>
        <p:txBody>
          <a:bodyPr/>
          <a:lstStyle/>
          <a:p>
            <a:pPr>
              <a:defRPr/>
            </a:pPr>
            <a:fld id="{04917277-E70C-4AB8-8A22-26B79B503DCF}" type="slidenum">
              <a:rPr lang="en-GB" smtClean="0">
                <a:solidFill>
                  <a:schemeClr val="bg1"/>
                </a:solidFill>
              </a:rPr>
              <a:t>18</a:t>
            </a:fld>
            <a:endParaRPr lang="en-GB" dirty="0">
              <a:solidFill>
                <a:schemeClr val="bg1"/>
              </a:solidFill>
            </a:endParaRPr>
          </a:p>
        </p:txBody>
      </p:sp>
    </p:spTree>
    <p:extLst>
      <p:ext uri="{BB962C8B-B14F-4D97-AF65-F5344CB8AC3E}">
        <p14:creationId xmlns:p14="http://schemas.microsoft.com/office/powerpoint/2010/main" val="2439368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Design and Construction of a 3D Printed Spiral </a:t>
            </a:r>
            <a:r>
              <a:rPr lang="en-GB" sz="3200" dirty="0" smtClean="0">
                <a:latin typeface="Arial" panose="020B0604020202020204" pitchFamily="34" charset="0"/>
                <a:cs typeface="Arial" panose="020B0604020202020204" pitchFamily="34" charset="0"/>
              </a:rPr>
              <a:t>Load (2)</a:t>
            </a:r>
            <a:endParaRPr lang="en-GB" sz="3200" dirty="0"/>
          </a:p>
        </p:txBody>
      </p:sp>
      <p:sp>
        <p:nvSpPr>
          <p:cNvPr id="5" name="Rectangle 3"/>
          <p:cNvSpPr/>
          <p:nvPr/>
        </p:nvSpPr>
        <p:spPr bwMode="auto">
          <a:xfrm>
            <a:off x="1" y="6427177"/>
            <a:ext cx="12192000" cy="4308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6" name="Content Placeholder 2"/>
          <p:cNvSpPr txBox="1">
            <a:spLocks/>
          </p:cNvSpPr>
          <p:nvPr/>
        </p:nvSpPr>
        <p:spPr bwMode="auto">
          <a:xfrm>
            <a:off x="191345" y="1556792"/>
            <a:ext cx="5472608" cy="2461567"/>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Font typeface="Wingdings" panose="05000000000000000000" pitchFamily="2" charset="2"/>
              <a:buChar char="§"/>
              <a:defRPr/>
            </a:pPr>
            <a:r>
              <a:rPr lang="en-GB" sz="1600" dirty="0" smtClean="0">
                <a:latin typeface="Arial" panose="020B0604020202020204" pitchFamily="34" charset="0"/>
                <a:cs typeface="Arial" panose="020B0604020202020204" pitchFamily="34" charset="0"/>
              </a:rPr>
              <a:t>The aim of this study is to optimise the internal cross-section of RF loads in order to create a stackable design to increase number of products per additive manufacturing cycle and so decreasing the unit price.</a:t>
            </a:r>
          </a:p>
          <a:p>
            <a:pPr>
              <a:buFont typeface="Wingdings" panose="05000000000000000000" pitchFamily="2" charset="2"/>
              <a:buChar char="§"/>
              <a:defRPr/>
            </a:pPr>
            <a:r>
              <a:rPr lang="en-GB" sz="1600" dirty="0">
                <a:latin typeface="Arial" panose="020B0604020202020204" pitchFamily="34" charset="0"/>
                <a:cs typeface="Arial" panose="020B0604020202020204" pitchFamily="34" charset="0"/>
              </a:rPr>
              <a:t>I have performed several simulations o</a:t>
            </a:r>
            <a:r>
              <a:rPr lang="en-GB" sz="1600" dirty="0" smtClean="0">
                <a:latin typeface="Arial" panose="020B0604020202020204" pitchFamily="34" charset="0"/>
                <a:cs typeface="Arial" panose="020B0604020202020204" pitchFamily="34" charset="0"/>
              </a:rPr>
              <a:t>n HFSS for </a:t>
            </a:r>
            <a:r>
              <a:rPr lang="en-GB" sz="1600" dirty="0">
                <a:latin typeface="Arial" panose="020B0604020202020204" pitchFamily="34" charset="0"/>
                <a:cs typeface="Arial" panose="020B0604020202020204" pitchFamily="34" charset="0"/>
              </a:rPr>
              <a:t>optimizing the RF performance of load related to outcomes of meetings and feedbacks from mechanical design </a:t>
            </a:r>
            <a:r>
              <a:rPr lang="en-GB" sz="1600" dirty="0" smtClean="0">
                <a:latin typeface="Arial" panose="020B0604020202020204" pitchFamily="34" charset="0"/>
                <a:cs typeface="Arial" panose="020B0604020202020204" pitchFamily="34" charset="0"/>
              </a:rPr>
              <a:t>team.</a:t>
            </a:r>
            <a:endParaRPr lang="en-GB" sz="1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328" r="2844"/>
          <a:stretch/>
        </p:blipFill>
        <p:spPr>
          <a:xfrm>
            <a:off x="1" y="3928925"/>
            <a:ext cx="4079775" cy="2094966"/>
          </a:xfrm>
          <a:prstGeom prst="rect">
            <a:avLst/>
          </a:prstGeom>
        </p:spPr>
      </p:pic>
      <p:sp>
        <p:nvSpPr>
          <p:cNvPr id="8" name="TextBox 7"/>
          <p:cNvSpPr txBox="1"/>
          <p:nvPr/>
        </p:nvSpPr>
        <p:spPr>
          <a:xfrm>
            <a:off x="479376" y="6150178"/>
            <a:ext cx="3538148" cy="276999"/>
          </a:xfrm>
          <a:prstGeom prst="rect">
            <a:avLst/>
          </a:prstGeom>
          <a:noFill/>
        </p:spPr>
        <p:txBody>
          <a:bodyPr wrap="none" rtlCol="0">
            <a:spAutoFit/>
          </a:bodyPr>
          <a:lstStyle/>
          <a:p>
            <a:r>
              <a:rPr lang="en-GB" sz="1200" i="1" dirty="0">
                <a:latin typeface="Arial" panose="020B0604020202020204" pitchFamily="34" charset="0"/>
                <a:cs typeface="Arial" panose="020B0604020202020204" pitchFamily="34" charset="0"/>
              </a:rPr>
              <a:t>*Oleg Gumenyuk, Benoit Riffaud, Romain </a:t>
            </a:r>
            <a:r>
              <a:rPr lang="en-GB" sz="1200" i="1" dirty="0" smtClean="0">
                <a:latin typeface="Arial" panose="020B0604020202020204" pitchFamily="34" charset="0"/>
                <a:cs typeface="Arial" panose="020B0604020202020204" pitchFamily="34" charset="0"/>
              </a:rPr>
              <a:t>Gerard</a:t>
            </a:r>
            <a:endParaRPr lang="en-GB" sz="1200" i="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5715229" y="2797928"/>
            <a:ext cx="6476772" cy="3616007"/>
          </a:xfrm>
          <a:prstGeom prst="rect">
            <a:avLst/>
          </a:prstGeom>
        </p:spPr>
      </p:pic>
      <p:sp>
        <p:nvSpPr>
          <p:cNvPr id="10" name="TextBox 9"/>
          <p:cNvSpPr txBox="1"/>
          <p:nvPr/>
        </p:nvSpPr>
        <p:spPr>
          <a:xfrm>
            <a:off x="5869456" y="1825814"/>
            <a:ext cx="6346182" cy="830997"/>
          </a:xfrm>
          <a:prstGeom prst="rect">
            <a:avLst/>
          </a:prstGeom>
          <a:noFill/>
        </p:spPr>
        <p:txBody>
          <a:bodyPr wrap="square" rtlCol="0">
            <a:spAutoFit/>
          </a:bodyPr>
          <a:lstStyle/>
          <a:p>
            <a:pPr marL="285750" indent="-285750">
              <a:buFont typeface="Wingdings" panose="05000000000000000000" pitchFamily="2" charset="2"/>
              <a:buChar char="§"/>
            </a:pPr>
            <a:r>
              <a:rPr lang="en-GB" sz="1600" dirty="0">
                <a:latin typeface="Arial" panose="020B0604020202020204" pitchFamily="34" charset="0"/>
                <a:cs typeface="Arial" panose="020B0604020202020204" pitchFamily="34" charset="0"/>
              </a:rPr>
              <a:t>The </a:t>
            </a:r>
            <a:r>
              <a:rPr lang="en-GB" sz="1600" dirty="0" smtClean="0">
                <a:latin typeface="Arial" panose="020B0604020202020204" pitchFamily="34" charset="0"/>
                <a:cs typeface="Arial" panose="020B0604020202020204" pitchFamily="34" charset="0"/>
              </a:rPr>
              <a:t>RF and mechanical </a:t>
            </a:r>
            <a:r>
              <a:rPr lang="en-GB" sz="1600" dirty="0">
                <a:latin typeface="Arial" panose="020B0604020202020204" pitchFamily="34" charset="0"/>
                <a:cs typeface="Arial" panose="020B0604020202020204" pitchFamily="34" charset="0"/>
              </a:rPr>
              <a:t>design of the load has finished and the first prototypes will be printed in January 2021 and tested electrically afterwards.</a:t>
            </a:r>
          </a:p>
        </p:txBody>
      </p:sp>
      <p:pic>
        <p:nvPicPr>
          <p:cNvPr id="11" name="Picture 10"/>
          <p:cNvPicPr>
            <a:picLocks noChangeAspect="1"/>
          </p:cNvPicPr>
          <p:nvPr/>
        </p:nvPicPr>
        <p:blipFill rotWithShape="1">
          <a:blip r:embed="rId4"/>
          <a:srcRect l="5453" t="8958" r="39251" b="8431"/>
          <a:stretch/>
        </p:blipFill>
        <p:spPr>
          <a:xfrm>
            <a:off x="3976474" y="3608371"/>
            <a:ext cx="1738755" cy="1102209"/>
          </a:xfrm>
          <a:prstGeom prst="rect">
            <a:avLst/>
          </a:prstGeom>
        </p:spPr>
      </p:pic>
      <p:pic>
        <p:nvPicPr>
          <p:cNvPr id="12" name="Picture 11"/>
          <p:cNvPicPr>
            <a:picLocks noChangeAspect="1"/>
          </p:cNvPicPr>
          <p:nvPr/>
        </p:nvPicPr>
        <p:blipFill rotWithShape="1">
          <a:blip r:embed="rId5"/>
          <a:srcRect l="22450" t="32916" r="8677" b="14197"/>
          <a:stretch/>
        </p:blipFill>
        <p:spPr>
          <a:xfrm>
            <a:off x="3915029" y="5332326"/>
            <a:ext cx="1800200" cy="1049002"/>
          </a:xfrm>
          <a:prstGeom prst="rect">
            <a:avLst/>
          </a:prstGeom>
        </p:spPr>
      </p:pic>
      <p:sp>
        <p:nvSpPr>
          <p:cNvPr id="13" name="TextBox 12"/>
          <p:cNvSpPr txBox="1"/>
          <p:nvPr/>
        </p:nvSpPr>
        <p:spPr>
          <a:xfrm>
            <a:off x="3891247" y="3304986"/>
            <a:ext cx="1675459" cy="338554"/>
          </a:xfrm>
          <a:prstGeom prst="rect">
            <a:avLst/>
          </a:prstGeom>
          <a:noFill/>
        </p:spPr>
        <p:txBody>
          <a:bodyPr wrap="none" rtlCol="0">
            <a:spAutoFit/>
          </a:bodyPr>
          <a:lstStyle/>
          <a:p>
            <a:r>
              <a:rPr lang="en-GB" sz="1600" i="1" dirty="0" smtClean="0">
                <a:solidFill>
                  <a:srgbClr val="FF0000"/>
                </a:solidFill>
                <a:latin typeface="Arial" panose="020B0604020202020204" pitchFamily="34" charset="0"/>
                <a:cs typeface="Arial" panose="020B0604020202020204" pitchFamily="34" charset="0"/>
              </a:rPr>
              <a:t>Previous Design</a:t>
            </a:r>
            <a:endParaRPr lang="en-GB" sz="1600" i="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a:xfrm>
            <a:off x="4045896" y="5040749"/>
            <a:ext cx="1287532" cy="338554"/>
          </a:xfrm>
          <a:prstGeom prst="rect">
            <a:avLst/>
          </a:prstGeom>
          <a:noFill/>
        </p:spPr>
        <p:txBody>
          <a:bodyPr wrap="none" rtlCol="0">
            <a:spAutoFit/>
          </a:bodyPr>
          <a:lstStyle/>
          <a:p>
            <a:r>
              <a:rPr lang="en-GB" sz="1600" i="1" dirty="0" smtClean="0">
                <a:solidFill>
                  <a:srgbClr val="FF0000"/>
                </a:solidFill>
                <a:latin typeface="Arial" panose="020B0604020202020204" pitchFamily="34" charset="0"/>
                <a:cs typeface="Arial" panose="020B0604020202020204" pitchFamily="34" charset="0"/>
              </a:rPr>
              <a:t>New </a:t>
            </a:r>
            <a:r>
              <a:rPr lang="en-GB" sz="1600" i="1" dirty="0">
                <a:solidFill>
                  <a:srgbClr val="FF0000"/>
                </a:solidFill>
                <a:latin typeface="Arial" panose="020B0604020202020204" pitchFamily="34" charset="0"/>
                <a:cs typeface="Arial" panose="020B0604020202020204" pitchFamily="34" charset="0"/>
              </a:rPr>
              <a:t>D</a:t>
            </a:r>
            <a:r>
              <a:rPr lang="en-GB" sz="1600" i="1" dirty="0" smtClean="0">
                <a:solidFill>
                  <a:srgbClr val="FF0000"/>
                </a:solidFill>
                <a:latin typeface="Arial" panose="020B0604020202020204" pitchFamily="34" charset="0"/>
                <a:cs typeface="Arial" panose="020B0604020202020204" pitchFamily="34" charset="0"/>
              </a:rPr>
              <a:t>esign</a:t>
            </a:r>
            <a:endParaRPr lang="en-GB" sz="1600" i="1" dirty="0">
              <a:solidFill>
                <a:srgbClr val="FF0000"/>
              </a:solidFill>
              <a:latin typeface="Arial" panose="020B0604020202020204" pitchFamily="34" charset="0"/>
              <a:cs typeface="Arial" panose="020B0604020202020204" pitchFamily="34" charset="0"/>
            </a:endParaRPr>
          </a:p>
        </p:txBody>
      </p:sp>
      <p:sp>
        <p:nvSpPr>
          <p:cNvPr id="15" name="Down Arrow 14"/>
          <p:cNvSpPr/>
          <p:nvPr/>
        </p:nvSpPr>
        <p:spPr>
          <a:xfrm>
            <a:off x="4511824" y="4748881"/>
            <a:ext cx="262019" cy="33630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19</a:t>
            </a:fld>
            <a:endParaRPr lang="en-GB" dirty="0">
              <a:solidFill>
                <a:schemeClr val="bg1"/>
              </a:solidFill>
            </a:endParaRPr>
          </a:p>
        </p:txBody>
      </p:sp>
    </p:spTree>
    <p:extLst>
      <p:ext uri="{BB962C8B-B14F-4D97-AF65-F5344CB8AC3E}">
        <p14:creationId xmlns:p14="http://schemas.microsoft.com/office/powerpoint/2010/main" val="18543217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dirty="0"/>
              <a:t>Outline</a:t>
            </a:r>
          </a:p>
        </p:txBody>
      </p:sp>
      <p:sp>
        <p:nvSpPr>
          <p:cNvPr id="5" name="Content Placeholder 2"/>
          <p:cNvSpPr>
            <a:spLocks noGrp="1"/>
          </p:cNvSpPr>
          <p:nvPr>
            <p:ph idx="1"/>
          </p:nvPr>
        </p:nvSpPr>
        <p:spPr bwMode="auto"/>
        <p:txBody>
          <a:bodyPr>
            <a:normAutofit fontScale="92500" lnSpcReduction="20000"/>
          </a:bodyPr>
          <a:lstStyle/>
          <a:p>
            <a:pPr>
              <a:defRPr/>
            </a:pPr>
            <a:r>
              <a:rPr lang="en-GB" dirty="0" smtClean="0"/>
              <a:t>Introduction</a:t>
            </a:r>
          </a:p>
          <a:p>
            <a:pPr>
              <a:defRPr/>
            </a:pPr>
            <a:r>
              <a:rPr lang="en-GB" dirty="0" smtClean="0"/>
              <a:t>Compact </a:t>
            </a:r>
            <a:r>
              <a:rPr lang="en-GB" dirty="0"/>
              <a:t>Linear </a:t>
            </a:r>
            <a:r>
              <a:rPr lang="en-GB" u="none" dirty="0"/>
              <a:t>Collider  Study </a:t>
            </a:r>
            <a:r>
              <a:rPr lang="en-GB" dirty="0"/>
              <a:t>(CLIC)</a:t>
            </a:r>
            <a:endParaRPr dirty="0"/>
          </a:p>
          <a:p>
            <a:pPr>
              <a:defRPr/>
            </a:pPr>
            <a:r>
              <a:rPr lang="en-GB" dirty="0" smtClean="0"/>
              <a:t>Super Accelerating Structure</a:t>
            </a:r>
          </a:p>
          <a:p>
            <a:pPr>
              <a:defRPr/>
            </a:pPr>
            <a:r>
              <a:rPr lang="en-GB" dirty="0" smtClean="0"/>
              <a:t>Wakefield Monitors &amp; WFM Data </a:t>
            </a:r>
            <a:r>
              <a:rPr lang="en-GB" dirty="0"/>
              <a:t>Acquisition </a:t>
            </a:r>
            <a:r>
              <a:rPr lang="en-GB" dirty="0" smtClean="0"/>
              <a:t>Electronics</a:t>
            </a:r>
            <a:endParaRPr dirty="0"/>
          </a:p>
          <a:p>
            <a:pPr>
              <a:defRPr/>
            </a:pPr>
            <a:r>
              <a:rPr lang="en-GB" dirty="0"/>
              <a:t>CERN Linear Electron Accelerator for Research (CLEAR) Facility</a:t>
            </a:r>
            <a:endParaRPr dirty="0"/>
          </a:p>
          <a:p>
            <a:pPr lvl="1">
              <a:defRPr/>
            </a:pPr>
            <a:r>
              <a:rPr lang="en-GB" dirty="0" smtClean="0"/>
              <a:t>Beam </a:t>
            </a:r>
            <a:r>
              <a:rPr lang="en-GB" dirty="0"/>
              <a:t>Measurements at </a:t>
            </a:r>
            <a:r>
              <a:rPr lang="en-GB" dirty="0" smtClean="0"/>
              <a:t>CLEAR</a:t>
            </a:r>
          </a:p>
          <a:p>
            <a:pPr lvl="1">
              <a:defRPr/>
            </a:pPr>
            <a:r>
              <a:rPr lang="en-GB" dirty="0" smtClean="0"/>
              <a:t>CST Wakefield Solver Simulations</a:t>
            </a:r>
            <a:endParaRPr dirty="0"/>
          </a:p>
          <a:p>
            <a:pPr>
              <a:defRPr/>
            </a:pPr>
            <a:r>
              <a:rPr lang="en-GB" dirty="0" smtClean="0"/>
              <a:t>X-Band </a:t>
            </a:r>
            <a:r>
              <a:rPr lang="en-GB" dirty="0"/>
              <a:t>High Gradient Test Facility</a:t>
            </a:r>
            <a:endParaRPr dirty="0"/>
          </a:p>
          <a:p>
            <a:pPr lvl="1">
              <a:defRPr/>
            </a:pPr>
            <a:r>
              <a:rPr lang="en-GB" dirty="0"/>
              <a:t>Xbox2 </a:t>
            </a:r>
            <a:r>
              <a:rPr lang="en-GB" dirty="0" smtClean="0"/>
              <a:t>Experiment Line</a:t>
            </a:r>
          </a:p>
          <a:p>
            <a:pPr lvl="1">
              <a:defRPr/>
            </a:pPr>
            <a:r>
              <a:rPr lang="en-GB" dirty="0" smtClean="0"/>
              <a:t>Dark </a:t>
            </a:r>
            <a:r>
              <a:rPr lang="en-GB" dirty="0"/>
              <a:t>Current </a:t>
            </a:r>
            <a:r>
              <a:rPr lang="en-GB" dirty="0" smtClean="0"/>
              <a:t>Simulations</a:t>
            </a:r>
          </a:p>
          <a:p>
            <a:pPr lvl="1">
              <a:defRPr/>
            </a:pPr>
            <a:r>
              <a:rPr lang="en-GB" dirty="0" smtClean="0"/>
              <a:t>Dark Current Study on WFMs</a:t>
            </a:r>
            <a:endParaRPr dirty="0"/>
          </a:p>
          <a:p>
            <a:pPr>
              <a:defRPr/>
            </a:pPr>
            <a:r>
              <a:rPr lang="en-GB" dirty="0"/>
              <a:t>Design and Construction of a 3D Printed Spiral Load</a:t>
            </a:r>
          </a:p>
        </p:txBody>
      </p:sp>
      <p:sp>
        <p:nvSpPr>
          <p:cNvPr id="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2</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2"/>
          <p:cNvSpPr/>
          <p:nvPr/>
        </p:nvSpPr>
        <p:spPr bwMode="auto">
          <a:xfrm>
            <a:off x="1" y="6427177"/>
            <a:ext cx="12192000" cy="4308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Title 2"/>
          <p:cNvSpPr>
            <a:spLocks noGrp="1"/>
          </p:cNvSpPr>
          <p:nvPr>
            <p:ph type="title"/>
          </p:nvPr>
        </p:nvSpPr>
        <p:spPr bwMode="auto">
          <a:xfrm>
            <a:off x="838200" y="365126"/>
            <a:ext cx="10515600" cy="1029566"/>
          </a:xfrm>
        </p:spPr>
        <p:txBody>
          <a:bodyPr>
            <a:normAutofit/>
          </a:bodyPr>
          <a:lstStyle/>
          <a:p>
            <a:pPr>
              <a:defRPr/>
            </a:pPr>
            <a:r>
              <a:rPr lang="en-GB" sz="4000" dirty="0" smtClean="0"/>
              <a:t>Spiral Load Final Model</a:t>
            </a:r>
            <a:endParaRPr sz="4000" dirty="0"/>
          </a:p>
        </p:txBody>
      </p:sp>
      <p:pic>
        <p:nvPicPr>
          <p:cNvPr id="6" name="Picture 7"/>
          <p:cNvPicPr>
            <a:picLocks noChangeAspect="1"/>
          </p:cNvPicPr>
          <p:nvPr/>
        </p:nvPicPr>
        <p:blipFill>
          <a:blip r:embed="rId2"/>
          <a:srcRect l="23765" t="13364" r="18013"/>
          <a:stretch/>
        </p:blipFill>
        <p:spPr bwMode="auto">
          <a:xfrm>
            <a:off x="838200" y="1556792"/>
            <a:ext cx="4564299" cy="4320480"/>
          </a:xfrm>
          <a:prstGeom prst="rect">
            <a:avLst/>
          </a:prstGeom>
        </p:spPr>
      </p:pic>
      <p:pic>
        <p:nvPicPr>
          <p:cNvPr id="9" name="Picture 15"/>
          <p:cNvPicPr>
            <a:picLocks noChangeAspect="1"/>
          </p:cNvPicPr>
          <p:nvPr/>
        </p:nvPicPr>
        <p:blipFill>
          <a:blip r:embed="rId3"/>
          <a:srcRect l="22933" t="5185" r="19807" b="2573"/>
          <a:stretch/>
        </p:blipFill>
        <p:spPr bwMode="auto">
          <a:xfrm>
            <a:off x="7536160" y="3501008"/>
            <a:ext cx="3351150" cy="2684297"/>
          </a:xfrm>
          <a:prstGeom prst="rect">
            <a:avLst/>
          </a:prstGeom>
        </p:spPr>
      </p:pic>
      <p:pic>
        <p:nvPicPr>
          <p:cNvPr id="10" name="Picture 16"/>
          <p:cNvPicPr>
            <a:picLocks noChangeAspect="1"/>
          </p:cNvPicPr>
          <p:nvPr/>
        </p:nvPicPr>
        <p:blipFill>
          <a:blip r:embed="rId4"/>
          <a:srcRect l="8437" t="13162" r="2284" b="11855"/>
          <a:stretch/>
        </p:blipFill>
        <p:spPr bwMode="auto">
          <a:xfrm rot="10800000">
            <a:off x="6456040" y="1556792"/>
            <a:ext cx="4720989" cy="1971528"/>
          </a:xfrm>
          <a:prstGeom prst="rect">
            <a:avLst/>
          </a:prstGeom>
        </p:spPr>
      </p:pic>
      <p:sp>
        <p:nvSpPr>
          <p:cNvPr id="2" name="TextBox 1"/>
          <p:cNvSpPr txBox="1"/>
          <p:nvPr/>
        </p:nvSpPr>
        <p:spPr>
          <a:xfrm>
            <a:off x="1473103" y="1266194"/>
            <a:ext cx="3294492" cy="338554"/>
          </a:xfrm>
          <a:prstGeom prst="rect">
            <a:avLst/>
          </a:prstGeom>
          <a:noFill/>
        </p:spPr>
        <p:txBody>
          <a:bodyPr wrap="none" rtlCol="0">
            <a:spAutoFit/>
          </a:bodyPr>
          <a:lstStyle/>
          <a:p>
            <a:r>
              <a:rPr lang="en-GB" sz="1600" i="1" u="sng" dirty="0" smtClean="0">
                <a:latin typeface="Arial" panose="020B0604020202020204" pitchFamily="34" charset="0"/>
                <a:cs typeface="Arial" panose="020B0604020202020204" pitchFamily="34" charset="0"/>
              </a:rPr>
              <a:t>Vacuum Model (RF design)-HFSS</a:t>
            </a:r>
            <a:endParaRPr lang="en-GB" sz="1600" i="1" u="sng" dirty="0">
              <a:latin typeface="Arial" panose="020B0604020202020204" pitchFamily="34" charset="0"/>
              <a:cs typeface="Arial" panose="020B0604020202020204" pitchFamily="34" charset="0"/>
            </a:endParaRPr>
          </a:p>
        </p:txBody>
      </p:sp>
      <p:sp>
        <p:nvSpPr>
          <p:cNvPr id="3" name="TextBox 2"/>
          <p:cNvSpPr txBox="1"/>
          <p:nvPr/>
        </p:nvSpPr>
        <p:spPr>
          <a:xfrm>
            <a:off x="7918753" y="1266194"/>
            <a:ext cx="2585964" cy="338554"/>
          </a:xfrm>
          <a:prstGeom prst="rect">
            <a:avLst/>
          </a:prstGeom>
          <a:noFill/>
        </p:spPr>
        <p:txBody>
          <a:bodyPr wrap="none" rtlCol="0">
            <a:spAutoFit/>
          </a:bodyPr>
          <a:lstStyle/>
          <a:p>
            <a:r>
              <a:rPr lang="en-GB" sz="1600" i="1" u="sng" dirty="0" smtClean="0">
                <a:latin typeface="Arial" panose="020B0604020202020204" pitchFamily="34" charset="0"/>
                <a:cs typeface="Arial" panose="020B0604020202020204" pitchFamily="34" charset="0"/>
              </a:rPr>
              <a:t>Mechanical Design-CATIA</a:t>
            </a:r>
            <a:endParaRPr lang="en-GB" sz="1600" i="1" u="sng" dirty="0">
              <a:latin typeface="Arial" panose="020B0604020202020204" pitchFamily="34" charset="0"/>
              <a:cs typeface="Arial" panose="020B0604020202020204" pitchFamily="34" charset="0"/>
            </a:endParaRPr>
          </a:p>
        </p:txBody>
      </p:sp>
      <p:sp>
        <p:nvSpPr>
          <p:cNvPr id="7" name="TextBox 6"/>
          <p:cNvSpPr txBox="1"/>
          <p:nvPr/>
        </p:nvSpPr>
        <p:spPr>
          <a:xfrm>
            <a:off x="563926" y="5996290"/>
            <a:ext cx="7848623" cy="430887"/>
          </a:xfrm>
          <a:prstGeom prst="rect">
            <a:avLst/>
          </a:prstGeom>
          <a:noFill/>
        </p:spPr>
        <p:txBody>
          <a:bodyPr wrap="none" rtlCol="0">
            <a:spAutoFit/>
          </a:bodyPr>
          <a:lstStyle/>
          <a:p>
            <a:r>
              <a:rPr lang="en-GB" sz="1100" i="1" dirty="0" smtClean="0">
                <a:latin typeface="Arial" panose="020B0604020202020204" pitchFamily="34" charset="0"/>
                <a:cs typeface="Arial" panose="020B0604020202020204" pitchFamily="34" charset="0"/>
              </a:rPr>
              <a:t>*X-Band Spiral Load RF Design (Optimized cross-section) H. Bursali, A. Grudiev, </a:t>
            </a:r>
            <a:r>
              <a:rPr lang="en-GB" sz="1100" i="1" dirty="0">
                <a:solidFill>
                  <a:srgbClr val="0645AD"/>
                </a:solidFill>
                <a:latin typeface="Arial" panose="020B0604020202020204" pitchFamily="34" charset="0"/>
                <a:cs typeface="Arial" panose="020B0604020202020204" pitchFamily="34" charset="0"/>
                <a:hlinkClick r:id="rId5"/>
              </a:rPr>
              <a:t>https://edms.cern.ch/document/2404437/1</a:t>
            </a:r>
            <a:endParaRPr lang="en-GB" sz="1100" i="1" dirty="0">
              <a:latin typeface="Arial" panose="020B0604020202020204" pitchFamily="34" charset="0"/>
              <a:cs typeface="Arial" panose="020B0604020202020204" pitchFamily="34" charset="0"/>
            </a:endParaRPr>
          </a:p>
          <a:p>
            <a:r>
              <a:rPr lang="en-GB" sz="1100" i="1" dirty="0" smtClean="0">
                <a:latin typeface="Arial" panose="020B0604020202020204" pitchFamily="34" charset="0"/>
                <a:cs typeface="Arial" panose="020B0604020202020204" pitchFamily="34" charset="0"/>
              </a:rPr>
              <a:t>**Pedro Morales Sanchez</a:t>
            </a:r>
            <a:endParaRPr lang="en-GB" sz="1100" i="1" dirty="0">
              <a:latin typeface="Arial" panose="020B0604020202020204" pitchFamily="34" charset="0"/>
              <a:cs typeface="Arial" panose="020B0604020202020204" pitchFamily="34" charset="0"/>
            </a:endParaRPr>
          </a:p>
        </p:txBody>
      </p:sp>
      <p:sp>
        <p:nvSpPr>
          <p:cNvPr id="13" name="TextBox 12"/>
          <p:cNvSpPr txBox="1"/>
          <p:nvPr/>
        </p:nvSpPr>
        <p:spPr>
          <a:xfrm>
            <a:off x="5397318" y="5507940"/>
            <a:ext cx="300082" cy="369332"/>
          </a:xfrm>
          <a:prstGeom prst="rect">
            <a:avLst/>
          </a:prstGeom>
          <a:noFill/>
        </p:spPr>
        <p:txBody>
          <a:bodyPr wrap="none" rtlCol="0">
            <a:spAutoFit/>
          </a:bodyPr>
          <a:lstStyle/>
          <a:p>
            <a:r>
              <a:rPr lang="en-GB" dirty="0" smtClean="0"/>
              <a:t>*</a:t>
            </a:r>
            <a:endParaRPr lang="en-GB" dirty="0"/>
          </a:p>
        </p:txBody>
      </p:sp>
      <p:sp>
        <p:nvSpPr>
          <p:cNvPr id="14" name="TextBox 13"/>
          <p:cNvSpPr txBox="1"/>
          <p:nvPr/>
        </p:nvSpPr>
        <p:spPr>
          <a:xfrm>
            <a:off x="10969280" y="5507940"/>
            <a:ext cx="415498" cy="369332"/>
          </a:xfrm>
          <a:prstGeom prst="rect">
            <a:avLst/>
          </a:prstGeom>
          <a:noFill/>
        </p:spPr>
        <p:txBody>
          <a:bodyPr wrap="none" rtlCol="0">
            <a:spAutoFit/>
          </a:bodyPr>
          <a:lstStyle/>
          <a:p>
            <a:r>
              <a:rPr lang="en-GB" dirty="0" smtClean="0"/>
              <a:t>**</a:t>
            </a:r>
            <a:endParaRPr lang="en-GB" dirty="0"/>
          </a:p>
        </p:txBody>
      </p:sp>
      <p:sp>
        <p:nvSpPr>
          <p:cNvPr id="8" name="Slide Number Placeholder 7"/>
          <p:cNvSpPr>
            <a:spLocks noGrp="1"/>
          </p:cNvSpPr>
          <p:nvPr>
            <p:ph type="sldNum" sz="quarter" idx="12"/>
          </p:nvPr>
        </p:nvSpPr>
        <p:spPr/>
        <p:txBody>
          <a:bodyPr/>
          <a:lstStyle/>
          <a:p>
            <a:pPr>
              <a:defRPr/>
            </a:pPr>
            <a:fld id="{04917277-E70C-4AB8-8A22-26B79B503DCF}" type="slidenum">
              <a:rPr lang="en-GB" smtClean="0">
                <a:solidFill>
                  <a:schemeClr val="bg1"/>
                </a:solidFill>
              </a:rPr>
              <a:t>20</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523999" y="2692974"/>
            <a:ext cx="9144000" cy="2387599"/>
          </a:xfrm>
        </p:spPr>
        <p:txBody>
          <a:bodyPr anchor="b"/>
          <a:lstStyle>
            <a:lvl1pPr algn="ctr">
              <a:defRPr sz="6000"/>
            </a:lvl1pPr>
          </a:lstStyle>
          <a:p>
            <a:pPr>
              <a:defRPr/>
            </a:pPr>
            <a:r>
              <a:rPr/>
              <a:t>Thank you for your attention!</a:t>
            </a:r>
          </a:p>
        </p:txBody>
      </p:sp>
      <p:sp>
        <p:nvSpPr>
          <p:cNvPr id="5" name="Rectangle 2"/>
          <p:cNvSpPr/>
          <p:nvPr/>
        </p:nvSpPr>
        <p:spPr bwMode="auto">
          <a:xfrm>
            <a:off x="21415" y="6456676"/>
            <a:ext cx="12191999" cy="4308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6" name="Picture 2" descr="clic logo ile ilgili görsel sonucu"/>
          <p:cNvPicPr>
            <a:picLocks noChangeAspect="1" noChangeArrowheads="1"/>
          </p:cNvPicPr>
          <p:nvPr/>
        </p:nvPicPr>
        <p:blipFill>
          <a:blip r:embed="rId2"/>
          <a:srcRect l="13553" t="11959" r="12778" b="11643"/>
          <a:stretch/>
        </p:blipFill>
        <p:spPr bwMode="auto">
          <a:xfrm>
            <a:off x="10304337" y="383346"/>
            <a:ext cx="1424353" cy="1477106"/>
          </a:xfrm>
          <a:prstGeom prst="rect">
            <a:avLst/>
          </a:prstGeom>
          <a:noFill/>
        </p:spPr>
      </p:pic>
      <p:pic>
        <p:nvPicPr>
          <p:cNvPr id="7" name="Picture 5" descr="cern logo ile ilgili görsel sonucu"/>
          <p:cNvPicPr>
            <a:picLocks noChangeAspect="1" noChangeArrowheads="1"/>
          </p:cNvPicPr>
          <p:nvPr/>
        </p:nvPicPr>
        <p:blipFill>
          <a:blip r:embed="rId3"/>
          <a:stretch/>
        </p:blipFill>
        <p:spPr bwMode="auto">
          <a:xfrm>
            <a:off x="463307" y="384270"/>
            <a:ext cx="1488585" cy="1476180"/>
          </a:xfrm>
          <a:prstGeom prst="rect">
            <a:avLst/>
          </a:prstGeom>
          <a:noFill/>
        </p:spPr>
      </p:pic>
      <p:pic>
        <p:nvPicPr>
          <p:cNvPr id="8" name="Picture 8" descr="IAS Rome 2019 IAS Rome 2019 - – Venue"/>
          <p:cNvPicPr>
            <a:picLocks noChangeAspect="1" noChangeArrowheads="1"/>
          </p:cNvPicPr>
          <p:nvPr/>
        </p:nvPicPr>
        <p:blipFill>
          <a:blip r:embed="rId4"/>
          <a:stretch/>
        </p:blipFill>
        <p:spPr bwMode="auto">
          <a:xfrm>
            <a:off x="4306539" y="383346"/>
            <a:ext cx="3573643" cy="1477106"/>
          </a:xfrm>
          <a:prstGeom prst="rect">
            <a:avLst/>
          </a:prstGeom>
          <a:noFill/>
        </p:spPr>
      </p:pic>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21</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Backup Slides</a:t>
            </a:r>
            <a:endParaRPr lang="en-GB" dirty="0"/>
          </a:p>
        </p:txBody>
      </p:sp>
      <p:sp>
        <p:nvSpPr>
          <p:cNvPr id="4" name="Rectangle 2"/>
          <p:cNvSpPr/>
          <p:nvPr/>
        </p:nvSpPr>
        <p:spPr bwMode="auto">
          <a:xfrm>
            <a:off x="0" y="6427176"/>
            <a:ext cx="12191999" cy="430822"/>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 name="Slide Number Placeholder 1"/>
          <p:cNvSpPr>
            <a:spLocks noGrp="1"/>
          </p:cNvSpPr>
          <p:nvPr>
            <p:ph type="sldNum" sz="quarter" idx="12"/>
          </p:nvPr>
        </p:nvSpPr>
        <p:spPr/>
        <p:txBody>
          <a:bodyPr/>
          <a:lstStyle/>
          <a:p>
            <a:pPr>
              <a:defRPr/>
            </a:pPr>
            <a:fld id="{04917277-E70C-4AB8-8A22-26B79B503DCF}" type="slidenum">
              <a:rPr lang="en-GB" smtClean="0">
                <a:solidFill>
                  <a:schemeClr val="bg1"/>
                </a:solidFill>
              </a:rPr>
              <a:t>22</a:t>
            </a:fld>
            <a:endParaRPr lang="en-GB" dirty="0">
              <a:solidFill>
                <a:schemeClr val="bg1"/>
              </a:solidFill>
            </a:endParaRPr>
          </a:p>
        </p:txBody>
      </p:sp>
    </p:spTree>
    <p:extLst>
      <p:ext uri="{BB962C8B-B14F-4D97-AF65-F5344CB8AC3E}">
        <p14:creationId xmlns:p14="http://schemas.microsoft.com/office/powerpoint/2010/main" val="1446774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err="1" smtClean="0">
                <a:latin typeface="Arial" panose="020B0604020202020204" pitchFamily="34" charset="0"/>
                <a:cs typeface="Arial" panose="020B0604020202020204" pitchFamily="34" charset="0"/>
              </a:rPr>
              <a:t>Wakefields</a:t>
            </a:r>
            <a:r>
              <a:rPr lang="en-GB" sz="4000" dirty="0" smtClean="0">
                <a:latin typeface="Arial" panose="020B0604020202020204" pitchFamily="34" charset="0"/>
                <a:cs typeface="Arial" panose="020B0604020202020204" pitchFamily="34" charset="0"/>
              </a:rPr>
              <a:t> and Impedances</a:t>
            </a:r>
            <a:endParaRPr lang="en-GB"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2420888"/>
            <a:ext cx="6204438" cy="2736305"/>
          </a:xfrm>
        </p:spPr>
        <p:txBody>
          <a:bodyPr>
            <a:normAutofit/>
          </a:bodyPr>
          <a:lstStyle/>
          <a:p>
            <a:pPr>
              <a:buFont typeface="Wingdings" panose="05000000000000000000" pitchFamily="2" charset="2"/>
              <a:buChar char="§"/>
            </a:pPr>
            <a:r>
              <a:rPr lang="en-GB" sz="2400" dirty="0" smtClean="0">
                <a:latin typeface="Arial" panose="020B0604020202020204" pitchFamily="34" charset="0"/>
                <a:cs typeface="Arial" panose="020B0604020202020204" pitchFamily="34" charset="0"/>
              </a:rPr>
              <a:t>The electromagnetic fields carried along with the particle bunch induce surface charges and currents on the wall of the surrounding structure and these become the sources of fields that act back on the particles in the bunch. These are called </a:t>
            </a:r>
            <a:r>
              <a:rPr lang="en-GB" sz="2400" dirty="0" smtClean="0">
                <a:solidFill>
                  <a:srgbClr val="FF0000"/>
                </a:solidFill>
                <a:latin typeface="Arial" panose="020B0604020202020204" pitchFamily="34" charset="0"/>
                <a:cs typeface="Arial" panose="020B0604020202020204" pitchFamily="34" charset="0"/>
              </a:rPr>
              <a:t>‘</a:t>
            </a:r>
            <a:r>
              <a:rPr lang="en-GB" sz="2400" dirty="0" err="1" smtClean="0">
                <a:solidFill>
                  <a:srgbClr val="FF0000"/>
                </a:solidFill>
                <a:latin typeface="Arial" panose="020B0604020202020204" pitchFamily="34" charset="0"/>
                <a:cs typeface="Arial" panose="020B0604020202020204" pitchFamily="34" charset="0"/>
              </a:rPr>
              <a:t>wakefields</a:t>
            </a:r>
            <a:r>
              <a:rPr lang="en-GB" sz="2400" dirty="0" smtClean="0">
                <a:solidFill>
                  <a:srgbClr val="FF0000"/>
                </a:solidFill>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 in time domain and </a:t>
            </a:r>
            <a:r>
              <a:rPr lang="en-GB" sz="2400" dirty="0" smtClean="0">
                <a:solidFill>
                  <a:srgbClr val="FF0000"/>
                </a:solidFill>
                <a:latin typeface="Arial" panose="020B0604020202020204" pitchFamily="34" charset="0"/>
                <a:cs typeface="Arial" panose="020B0604020202020204" pitchFamily="34" charset="0"/>
              </a:rPr>
              <a:t>‘impedances’</a:t>
            </a:r>
            <a:r>
              <a:rPr lang="en-GB" sz="2400" dirty="0" smtClean="0">
                <a:latin typeface="Arial" panose="020B0604020202020204" pitchFamily="34" charset="0"/>
                <a:cs typeface="Arial" panose="020B0604020202020204" pitchFamily="34" charset="0"/>
              </a:rPr>
              <a:t> in frequency domain.</a:t>
            </a:r>
            <a:r>
              <a:rPr lang="en-GB" sz="1600" dirty="0" smtClean="0">
                <a:latin typeface="Arial" panose="020B0604020202020204" pitchFamily="34" charset="0"/>
                <a:cs typeface="Arial" panose="020B0604020202020204" pitchFamily="34" charset="0"/>
              </a:rPr>
              <a:t>[1]</a:t>
            </a:r>
          </a:p>
        </p:txBody>
      </p:sp>
      <p:sp>
        <p:nvSpPr>
          <p:cNvPr id="4" name="Rectangle 3"/>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838200" y="5893946"/>
            <a:ext cx="6204438" cy="461665"/>
          </a:xfrm>
          <a:prstGeom prst="rect">
            <a:avLst/>
          </a:prstGeom>
          <a:noFill/>
        </p:spPr>
        <p:txBody>
          <a:bodyPr wrap="square" rtlCol="0">
            <a:spAutoFit/>
          </a:bodyPr>
          <a:lstStyle/>
          <a:p>
            <a:r>
              <a:rPr lang="en-GB" sz="1200" i="1" dirty="0" smtClean="0">
                <a:latin typeface="Arial" panose="020B0604020202020204" pitchFamily="34" charset="0"/>
                <a:cs typeface="Arial" panose="020B0604020202020204" pitchFamily="34" charset="0"/>
              </a:rPr>
              <a:t>1-RF Linear Accelerators, Thomas P. </a:t>
            </a:r>
            <a:r>
              <a:rPr lang="en-GB" sz="1200" i="1" dirty="0" err="1" smtClean="0">
                <a:latin typeface="Arial" panose="020B0604020202020204" pitchFamily="34" charset="0"/>
                <a:cs typeface="Arial" panose="020B0604020202020204" pitchFamily="34" charset="0"/>
              </a:rPr>
              <a:t>Wangler</a:t>
            </a:r>
            <a:r>
              <a:rPr lang="en-GB" sz="1200" i="1" dirty="0" smtClean="0">
                <a:latin typeface="Arial" panose="020B0604020202020204" pitchFamily="34" charset="0"/>
                <a:cs typeface="Arial" panose="020B0604020202020204" pitchFamily="34" charset="0"/>
              </a:rPr>
              <a:t>, 2</a:t>
            </a:r>
            <a:r>
              <a:rPr lang="en-GB" sz="1200" i="1" baseline="30000" dirty="0" smtClean="0">
                <a:latin typeface="Arial" panose="020B0604020202020204" pitchFamily="34" charset="0"/>
                <a:cs typeface="Arial" panose="020B0604020202020204" pitchFamily="34" charset="0"/>
              </a:rPr>
              <a:t>nd</a:t>
            </a:r>
            <a:r>
              <a:rPr lang="en-GB" sz="1200" i="1" dirty="0" smtClean="0">
                <a:latin typeface="Arial" panose="020B0604020202020204" pitchFamily="34" charset="0"/>
                <a:cs typeface="Arial" panose="020B0604020202020204" pitchFamily="34" charset="0"/>
              </a:rPr>
              <a:t> Edition, Wiley</a:t>
            </a:r>
          </a:p>
          <a:p>
            <a:r>
              <a:rPr lang="en-GB" sz="1200" i="1" dirty="0" smtClean="0">
                <a:latin typeface="Arial" panose="020B0604020202020204" pitchFamily="34" charset="0"/>
                <a:cs typeface="Arial" panose="020B0604020202020204" pitchFamily="34" charset="0"/>
              </a:rPr>
              <a:t>2-CST Workflow Example Pillbox Cavity</a:t>
            </a:r>
            <a:endParaRPr lang="en-GB" sz="1200" i="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638" y="2068198"/>
            <a:ext cx="4982498" cy="3448237"/>
          </a:xfrm>
          <a:prstGeom prst="rect">
            <a:avLst/>
          </a:prstGeom>
        </p:spPr>
      </p:pic>
      <p:sp>
        <p:nvSpPr>
          <p:cNvPr id="8" name="TextBox 7"/>
          <p:cNvSpPr txBox="1"/>
          <p:nvPr/>
        </p:nvSpPr>
        <p:spPr>
          <a:xfrm>
            <a:off x="11330150" y="5970890"/>
            <a:ext cx="442750" cy="369332"/>
          </a:xfrm>
          <a:prstGeom prst="rect">
            <a:avLst/>
          </a:prstGeom>
          <a:noFill/>
        </p:spPr>
        <p:txBody>
          <a:bodyPr wrap="none" rtlCol="0">
            <a:spAutoFit/>
          </a:bodyPr>
          <a:lstStyle/>
          <a:p>
            <a:r>
              <a:rPr lang="en-GB" dirty="0" smtClean="0"/>
              <a:t>[2]</a:t>
            </a:r>
            <a:endParaRPr lang="en-GB" dirty="0"/>
          </a:p>
        </p:txBody>
      </p:sp>
      <p:sp>
        <p:nvSpPr>
          <p:cNvPr id="6" name="Slide Number Placeholder 5"/>
          <p:cNvSpPr>
            <a:spLocks noGrp="1"/>
          </p:cNvSpPr>
          <p:nvPr>
            <p:ph type="sldNum" sz="quarter" idx="12"/>
          </p:nvPr>
        </p:nvSpPr>
        <p:spPr/>
        <p:txBody>
          <a:bodyPr/>
          <a:lstStyle/>
          <a:p>
            <a:pPr>
              <a:defRPr/>
            </a:pPr>
            <a:fld id="{04917277-E70C-4AB8-8A22-26B79B503DCF}" type="slidenum">
              <a:rPr lang="en-GB" smtClean="0">
                <a:solidFill>
                  <a:schemeClr val="bg1"/>
                </a:solidFill>
              </a:rPr>
              <a:t>23</a:t>
            </a:fld>
            <a:endParaRPr lang="en-GB" dirty="0">
              <a:solidFill>
                <a:schemeClr val="bg1"/>
              </a:solidFill>
            </a:endParaRPr>
          </a:p>
        </p:txBody>
      </p:sp>
    </p:spTree>
    <p:extLst>
      <p:ext uri="{BB962C8B-B14F-4D97-AF65-F5344CB8AC3E}">
        <p14:creationId xmlns:p14="http://schemas.microsoft.com/office/powerpoint/2010/main" val="821522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4000" dirty="0" smtClean="0">
                <a:latin typeface="Arial" panose="020B0604020202020204" pitchFamily="34" charset="0"/>
                <a:cs typeface="Arial" panose="020B0604020202020204" pitchFamily="34" charset="0"/>
              </a:rPr>
              <a:t>Dark Current</a:t>
            </a:r>
            <a:endParaRPr lang="en-GB" sz="4000" dirty="0">
              <a:latin typeface="Arial" panose="020B0604020202020204" pitchFamily="34" charset="0"/>
              <a:cs typeface="Arial" panose="020B0604020202020204" pitchFamily="34" charset="0"/>
            </a:endParaRPr>
          </a:p>
        </p:txBody>
      </p:sp>
      <p:sp>
        <p:nvSpPr>
          <p:cNvPr id="5" name="TextBox 4"/>
          <p:cNvSpPr txBox="1"/>
          <p:nvPr/>
        </p:nvSpPr>
        <p:spPr>
          <a:xfrm>
            <a:off x="584688" y="5594166"/>
            <a:ext cx="11268807" cy="707886"/>
          </a:xfrm>
          <a:prstGeom prst="rect">
            <a:avLst/>
          </a:prstGeom>
          <a:noFill/>
        </p:spPr>
        <p:txBody>
          <a:bodyPr wrap="square" rtlCol="0">
            <a:spAutoFit/>
          </a:bodyPr>
          <a:lstStyle/>
          <a:p>
            <a:r>
              <a:rPr lang="tr-TR" sz="1000" i="1" dirty="0" smtClean="0">
                <a:latin typeface="Arial" panose="020B0604020202020204" pitchFamily="34" charset="0"/>
                <a:cs typeface="Arial" panose="020B0604020202020204" pitchFamily="34" charset="0"/>
              </a:rPr>
              <a:t>1-</a:t>
            </a:r>
            <a:r>
              <a:rPr lang="en-GB" sz="1000" i="1" dirty="0" smtClean="0">
                <a:latin typeface="Arial" panose="020B0604020202020204" pitchFamily="34" charset="0"/>
                <a:cs typeface="Arial" panose="020B0604020202020204" pitchFamily="34" charset="0"/>
              </a:rPr>
              <a:t>K</a:t>
            </a:r>
            <a:r>
              <a:rPr lang="en-GB" sz="1000" i="1" dirty="0">
                <a:latin typeface="Arial" panose="020B0604020202020204" pitchFamily="34" charset="0"/>
                <a:cs typeface="Arial" panose="020B0604020202020204" pitchFamily="34" charset="0"/>
              </a:rPr>
              <a:t>. L. F. Bane, V. A. </a:t>
            </a:r>
            <a:r>
              <a:rPr lang="en-GB" sz="1000" i="1" dirty="0" err="1">
                <a:latin typeface="Arial" panose="020B0604020202020204" pitchFamily="34" charset="0"/>
                <a:cs typeface="Arial" panose="020B0604020202020204" pitchFamily="34" charset="0"/>
              </a:rPr>
              <a:t>Dolgashev</a:t>
            </a:r>
            <a:r>
              <a:rPr lang="en-GB" sz="1000" i="1" dirty="0">
                <a:latin typeface="Arial" panose="020B0604020202020204" pitchFamily="34" charset="0"/>
                <a:cs typeface="Arial" panose="020B0604020202020204" pitchFamily="34" charset="0"/>
              </a:rPr>
              <a:t>, T. </a:t>
            </a:r>
            <a:r>
              <a:rPr lang="en-GB" sz="1000" i="1" dirty="0" err="1">
                <a:latin typeface="Arial" panose="020B0604020202020204" pitchFamily="34" charset="0"/>
                <a:cs typeface="Arial" panose="020B0604020202020204" pitchFamily="34" charset="0"/>
              </a:rPr>
              <a:t>Raubenheimer</a:t>
            </a:r>
            <a:r>
              <a:rPr lang="en-GB" sz="1000" i="1" dirty="0">
                <a:latin typeface="Arial" panose="020B0604020202020204" pitchFamily="34" charset="0"/>
                <a:cs typeface="Arial" panose="020B0604020202020204" pitchFamily="34" charset="0"/>
              </a:rPr>
              <a:t>, G. V. </a:t>
            </a:r>
            <a:r>
              <a:rPr lang="en-GB" sz="1000" i="1" dirty="0" err="1" smtClean="0">
                <a:latin typeface="Arial" panose="020B0604020202020204" pitchFamily="34" charset="0"/>
                <a:cs typeface="Arial" panose="020B0604020202020204" pitchFamily="34" charset="0"/>
              </a:rPr>
              <a:t>Stupakov</a:t>
            </a:r>
            <a:r>
              <a:rPr lang="en-GB" sz="1000" i="1" dirty="0">
                <a:latin typeface="Arial" panose="020B0604020202020204" pitchFamily="34" charset="0"/>
                <a:cs typeface="Arial" panose="020B0604020202020204" pitchFamily="34" charset="0"/>
              </a:rPr>
              <a:t>, and J. Wu, “Dark currents and their effect on the </a:t>
            </a:r>
            <a:r>
              <a:rPr lang="en-GB" sz="1000" i="1" dirty="0" smtClean="0">
                <a:latin typeface="Arial" panose="020B0604020202020204" pitchFamily="34" charset="0"/>
                <a:cs typeface="Arial" panose="020B0604020202020204" pitchFamily="34" charset="0"/>
              </a:rPr>
              <a:t>primary</a:t>
            </a:r>
            <a:r>
              <a:rPr lang="tr-TR" sz="1000" i="1" dirty="0" smtClean="0">
                <a:latin typeface="Arial" panose="020B0604020202020204" pitchFamily="34" charset="0"/>
                <a:cs typeface="Arial" panose="020B0604020202020204" pitchFamily="34" charset="0"/>
              </a:rPr>
              <a:t> </a:t>
            </a:r>
            <a:r>
              <a:rPr lang="en-GB" sz="1000" i="1" dirty="0" smtClean="0">
                <a:latin typeface="Arial" panose="020B0604020202020204" pitchFamily="34" charset="0"/>
                <a:cs typeface="Arial" panose="020B0604020202020204" pitchFamily="34" charset="0"/>
              </a:rPr>
              <a:t>beam </a:t>
            </a:r>
            <a:r>
              <a:rPr lang="en-GB" sz="1000" i="1" dirty="0">
                <a:latin typeface="Arial" panose="020B0604020202020204" pitchFamily="34" charset="0"/>
                <a:cs typeface="Arial" panose="020B0604020202020204" pitchFamily="34" charset="0"/>
              </a:rPr>
              <a:t>in an X-band </a:t>
            </a:r>
            <a:r>
              <a:rPr lang="en-GB" sz="1000" i="1" dirty="0" err="1">
                <a:latin typeface="Arial" panose="020B0604020202020204" pitchFamily="34" charset="0"/>
                <a:cs typeface="Arial" panose="020B0604020202020204" pitchFamily="34" charset="0"/>
              </a:rPr>
              <a:t>linac</a:t>
            </a:r>
            <a:r>
              <a:rPr lang="en-GB" sz="1000" i="1" dirty="0">
                <a:latin typeface="Arial" panose="020B0604020202020204" pitchFamily="34" charset="0"/>
                <a:cs typeface="Arial" panose="020B0604020202020204" pitchFamily="34" charset="0"/>
              </a:rPr>
              <a:t>,” Physical Review Accelerators </a:t>
            </a:r>
            <a:r>
              <a:rPr lang="en-GB" sz="1000" i="1" dirty="0" smtClean="0">
                <a:latin typeface="Arial" panose="020B0604020202020204" pitchFamily="34" charset="0"/>
                <a:cs typeface="Arial" panose="020B0604020202020204" pitchFamily="34" charset="0"/>
              </a:rPr>
              <a:t>and</a:t>
            </a:r>
            <a:r>
              <a:rPr lang="tr-TR" sz="1000" i="1" dirty="0" smtClean="0">
                <a:latin typeface="Arial" panose="020B0604020202020204" pitchFamily="34" charset="0"/>
                <a:cs typeface="Arial" panose="020B0604020202020204" pitchFamily="34" charset="0"/>
              </a:rPr>
              <a:t> </a:t>
            </a:r>
            <a:r>
              <a:rPr lang="en-GB" sz="1000" i="1" dirty="0" smtClean="0">
                <a:latin typeface="Arial" panose="020B0604020202020204" pitchFamily="34" charset="0"/>
                <a:cs typeface="Arial" panose="020B0604020202020204" pitchFamily="34" charset="0"/>
              </a:rPr>
              <a:t>Beams</a:t>
            </a:r>
            <a:r>
              <a:rPr lang="en-GB" sz="1000" i="1" dirty="0">
                <a:latin typeface="Arial" panose="020B0604020202020204" pitchFamily="34" charset="0"/>
                <a:cs typeface="Arial" panose="020B0604020202020204" pitchFamily="34" charset="0"/>
              </a:rPr>
              <a:t>, vol. 8, no. 064401, 2005</a:t>
            </a:r>
            <a:r>
              <a:rPr lang="en-GB" sz="1000" i="1" dirty="0" smtClean="0">
                <a:latin typeface="Arial" panose="020B0604020202020204" pitchFamily="34" charset="0"/>
                <a:cs typeface="Arial" panose="020B0604020202020204" pitchFamily="34" charset="0"/>
              </a:rPr>
              <a:t>.</a:t>
            </a:r>
            <a:endParaRPr lang="tr-TR" sz="1000" i="1" dirty="0" smtClean="0">
              <a:latin typeface="Arial" panose="020B0604020202020204" pitchFamily="34" charset="0"/>
              <a:cs typeface="Arial" panose="020B0604020202020204" pitchFamily="34" charset="0"/>
            </a:endParaRPr>
          </a:p>
          <a:p>
            <a:r>
              <a:rPr lang="tr-TR" sz="1000" i="1" dirty="0" smtClean="0">
                <a:latin typeface="Arial" panose="020B0604020202020204" pitchFamily="34" charset="0"/>
                <a:cs typeface="Arial" panose="020B0604020202020204" pitchFamily="34" charset="0"/>
              </a:rPr>
              <a:t>2-</a:t>
            </a:r>
            <a:r>
              <a:rPr lang="en-GB" sz="1000" i="1" dirty="0">
                <a:latin typeface="Arial" panose="020B0604020202020204" pitchFamily="34" charset="0"/>
                <a:cs typeface="Arial" panose="020B0604020202020204" pitchFamily="34" charset="0"/>
              </a:rPr>
              <a:t>Dark current analysis at CERN’s X-band </a:t>
            </a:r>
            <a:r>
              <a:rPr lang="en-GB" sz="1000" i="1" dirty="0" smtClean="0">
                <a:latin typeface="Arial" panose="020B0604020202020204" pitchFamily="34" charset="0"/>
                <a:cs typeface="Arial" panose="020B0604020202020204" pitchFamily="34" charset="0"/>
              </a:rPr>
              <a:t>facility</a:t>
            </a:r>
            <a:r>
              <a:rPr lang="tr-TR" sz="1000" i="1" dirty="0" smtClean="0">
                <a:latin typeface="Arial" panose="020B0604020202020204" pitchFamily="34" charset="0"/>
                <a:cs typeface="Arial" panose="020B0604020202020204" pitchFamily="34" charset="0"/>
              </a:rPr>
              <a:t>, </a:t>
            </a:r>
            <a:r>
              <a:rPr lang="en-GB" sz="1000" i="1" dirty="0">
                <a:latin typeface="Arial" panose="020B0604020202020204" pitchFamily="34" charset="0"/>
                <a:cs typeface="Arial" panose="020B0604020202020204" pitchFamily="34" charset="0"/>
                <a:hlinkClick r:id="rId2"/>
              </a:rPr>
              <a:t>10th International Particle Accelerator Conference</a:t>
            </a:r>
            <a:r>
              <a:rPr lang="en-GB" sz="1000" i="1" dirty="0">
                <a:latin typeface="Arial" panose="020B0604020202020204" pitchFamily="34" charset="0"/>
                <a:cs typeface="Arial" panose="020B0604020202020204" pitchFamily="34" charset="0"/>
              </a:rPr>
              <a:t>, Melbourne, Australia, 19 - 24 May 2019, </a:t>
            </a:r>
            <a:r>
              <a:rPr lang="en-GB" sz="1000" i="1" dirty="0" smtClean="0">
                <a:latin typeface="Arial" panose="020B0604020202020204" pitchFamily="34" charset="0"/>
                <a:cs typeface="Arial" panose="020B0604020202020204" pitchFamily="34" charset="0"/>
              </a:rPr>
              <a:t>pp.WEPRB059</a:t>
            </a:r>
          </a:p>
          <a:p>
            <a:r>
              <a:rPr lang="en-GB" sz="1000" i="1" dirty="0" smtClean="0">
                <a:latin typeface="Arial" panose="020B0604020202020204" pitchFamily="34" charset="0"/>
                <a:cs typeface="Arial" panose="020B0604020202020204" pitchFamily="34" charset="0"/>
              </a:rPr>
              <a:t>3-</a:t>
            </a:r>
            <a:r>
              <a:rPr lang="en-GB" sz="1000" i="1" dirty="0">
                <a:latin typeface="Arial" panose="020B0604020202020204" pitchFamily="34" charset="0"/>
                <a:cs typeface="Arial" panose="020B0604020202020204" pitchFamily="34" charset="0"/>
              </a:rPr>
              <a:t> R. H. Fowler and L. </a:t>
            </a:r>
            <a:r>
              <a:rPr lang="en-GB" sz="1000" i="1" dirty="0" err="1">
                <a:latin typeface="Arial" panose="020B0604020202020204" pitchFamily="34" charset="0"/>
                <a:cs typeface="Arial" panose="020B0604020202020204" pitchFamily="34" charset="0"/>
              </a:rPr>
              <a:t>Nordheim</a:t>
            </a:r>
            <a:r>
              <a:rPr lang="en-GB" sz="1000" i="1" dirty="0">
                <a:latin typeface="Arial" panose="020B0604020202020204" pitchFamily="34" charset="0"/>
                <a:cs typeface="Arial" panose="020B0604020202020204" pitchFamily="34" charset="0"/>
              </a:rPr>
              <a:t>, “Electron emission in intense electric fields,” Proc. R. Soc. </a:t>
            </a:r>
            <a:r>
              <a:rPr lang="en-GB" sz="1000" i="1" dirty="0" err="1">
                <a:latin typeface="Arial" panose="020B0604020202020204" pitchFamily="34" charset="0"/>
                <a:cs typeface="Arial" panose="020B0604020202020204" pitchFamily="34" charset="0"/>
              </a:rPr>
              <a:t>Lond</a:t>
            </a:r>
            <a:r>
              <a:rPr lang="en-GB" sz="1000" i="1" dirty="0">
                <a:latin typeface="Arial" panose="020B0604020202020204" pitchFamily="34" charset="0"/>
                <a:cs typeface="Arial" panose="020B0604020202020204" pitchFamily="34" charset="0"/>
              </a:rPr>
              <a:t>. Ser. A Math. Phys. Eng. Sci., vol. 173, no. 119, 1928</a:t>
            </a:r>
          </a:p>
        </p:txBody>
      </p:sp>
      <p:sp>
        <p:nvSpPr>
          <p:cNvPr id="8" name="TextBox 7"/>
          <p:cNvSpPr txBox="1"/>
          <p:nvPr/>
        </p:nvSpPr>
        <p:spPr>
          <a:xfrm>
            <a:off x="838200" y="1690688"/>
            <a:ext cx="10761785" cy="2031325"/>
          </a:xfrm>
          <a:prstGeom prst="rect">
            <a:avLst/>
          </a:prstGeom>
          <a:noFill/>
        </p:spPr>
        <p:txBody>
          <a:bodyPr wrap="square" rtlCol="0">
            <a:spAutoFit/>
          </a:bodyPr>
          <a:lstStyle/>
          <a:p>
            <a:r>
              <a:rPr lang="tr-TR" dirty="0" smtClean="0">
                <a:latin typeface="Arial" panose="020B0604020202020204" pitchFamily="34" charset="0"/>
                <a:cs typeface="Arial" panose="020B0604020202020204" pitchFamily="34" charset="0"/>
              </a:rPr>
              <a:t>During high gradient operation of normal conducting linacs, electrons are emitted from inner surface of linacs, then captured and accelerated by RF fields. This is called ‘</a:t>
            </a:r>
            <a:r>
              <a:rPr lang="tr-TR" i="1" dirty="0" smtClean="0">
                <a:latin typeface="Arial" panose="020B0604020202020204" pitchFamily="34" charset="0"/>
                <a:cs typeface="Arial" panose="020B0604020202020204" pitchFamily="34" charset="0"/>
              </a:rPr>
              <a:t>dark current</a:t>
            </a:r>
            <a:r>
              <a:rPr lang="tr-TR" dirty="0" smtClean="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a:t>
            </a:r>
            <a:r>
              <a:rPr lang="tr-TR" dirty="0" smtClean="0">
                <a:latin typeface="Arial" panose="020B0604020202020204" pitchFamily="34" charset="0"/>
                <a:cs typeface="Arial" panose="020B0604020202020204" pitchFamily="34" charset="0"/>
              </a:rPr>
              <a:t> [1]</a:t>
            </a:r>
          </a:p>
          <a:p>
            <a:endParaRPr lang="tr-TR" dirty="0" smtClean="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Dark current can cause [2];</a:t>
            </a:r>
          </a:p>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RF energy absorbtion in linac</a:t>
            </a:r>
          </a:p>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Noise in beam position monitors</a:t>
            </a:r>
          </a:p>
          <a:p>
            <a:pPr marL="285750" indent="-285750">
              <a:buFont typeface="Arial" panose="020B0604020202020204" pitchFamily="34" charset="0"/>
              <a:buChar char="•"/>
            </a:pPr>
            <a:r>
              <a:rPr lang="tr-TR" dirty="0" smtClean="0">
                <a:latin typeface="Arial" panose="020B0604020202020204" pitchFamily="34" charset="0"/>
                <a:cs typeface="Arial" panose="020B0604020202020204" pitchFamily="34" charset="0"/>
              </a:rPr>
              <a:t>Ionasing radiation</a:t>
            </a:r>
            <a:endParaRPr lang="en-GB" dirty="0">
              <a:latin typeface="Arial" panose="020B0604020202020204" pitchFamily="34" charset="0"/>
              <a:cs typeface="Arial" panose="020B0604020202020204" pitchFamily="34" charset="0"/>
            </a:endParaRPr>
          </a:p>
        </p:txBody>
      </p:sp>
      <p:sp>
        <p:nvSpPr>
          <p:cNvPr id="10" name="TextBox 9"/>
          <p:cNvSpPr txBox="1"/>
          <p:nvPr/>
        </p:nvSpPr>
        <p:spPr>
          <a:xfrm>
            <a:off x="838200" y="3767570"/>
            <a:ext cx="4927952" cy="369332"/>
          </a:xfrm>
          <a:prstGeom prst="rect">
            <a:avLst/>
          </a:prstGeom>
          <a:noFill/>
        </p:spPr>
        <p:txBody>
          <a:bodyPr wrap="none" rtlCol="0">
            <a:spAutoFit/>
          </a:bodyPr>
          <a:lstStyle/>
          <a:p>
            <a:r>
              <a:rPr lang="en-GB" i="1" dirty="0" smtClean="0"/>
              <a:t>Dark </a:t>
            </a:r>
            <a:r>
              <a:rPr lang="en-GB" i="1" dirty="0" smtClean="0">
                <a:latin typeface="Arial" panose="020B0604020202020204" pitchFamily="34" charset="0"/>
                <a:cs typeface="Arial" panose="020B0604020202020204" pitchFamily="34" charset="0"/>
              </a:rPr>
              <a:t>current</a:t>
            </a:r>
            <a:r>
              <a:rPr lang="en-GB" i="1" dirty="0" smtClean="0"/>
              <a:t> follows the </a:t>
            </a:r>
            <a:r>
              <a:rPr lang="tr-TR" i="1" dirty="0" smtClean="0"/>
              <a:t>Fowler-Nordheim </a:t>
            </a:r>
            <a:r>
              <a:rPr lang="en-GB" i="1" dirty="0" smtClean="0"/>
              <a:t>law [3];</a:t>
            </a:r>
            <a:endParaRPr lang="en-GB" i="1" dirty="0"/>
          </a:p>
        </p:txBody>
      </p:sp>
      <mc:AlternateContent xmlns:mc="http://schemas.openxmlformats.org/markup-compatibility/2006" xmlns:a14="http://schemas.microsoft.com/office/drawing/2010/main">
        <mc:Choice Requires="a14">
          <p:sp>
            <p:nvSpPr>
              <p:cNvPr id="4" name="TextBox 3"/>
              <p:cNvSpPr txBox="1"/>
              <p:nvPr/>
            </p:nvSpPr>
            <p:spPr>
              <a:xfrm>
                <a:off x="1041153" y="4378890"/>
                <a:ext cx="1944507" cy="5957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2400" b="0" i="1" smtClean="0">
                          <a:latin typeface="Cambria Math" panose="02040503050406030204" pitchFamily="18" charset="0"/>
                        </a:rPr>
                        <m:t>𝐽</m:t>
                      </m:r>
                      <m:r>
                        <a:rPr lang="en-GB" sz="2400" i="1" smtClean="0">
                          <a:latin typeface="Cambria Math" panose="02040503050406030204" pitchFamily="18" charset="0"/>
                        </a:rPr>
                        <m:t>=</m:t>
                      </m:r>
                      <m:r>
                        <a:rPr lang="tr-TR" sz="2400" b="0" i="1" smtClean="0">
                          <a:latin typeface="Cambria Math" panose="02040503050406030204" pitchFamily="18" charset="0"/>
                        </a:rPr>
                        <m:t>𝑎</m:t>
                      </m:r>
                      <m:sSup>
                        <m:sSupPr>
                          <m:ctrlPr>
                            <a:rPr lang="tr-TR" sz="2400" b="0" i="1" smtClean="0">
                              <a:latin typeface="Cambria Math" panose="02040503050406030204" pitchFamily="18" charset="0"/>
                            </a:rPr>
                          </m:ctrlPr>
                        </m:sSupPr>
                        <m:e>
                          <m:r>
                            <a:rPr lang="tr-TR" sz="2400" b="0" i="1" smtClean="0">
                              <a:latin typeface="Cambria Math" panose="02040503050406030204" pitchFamily="18" charset="0"/>
                              <a:ea typeface="Cambria Math" panose="02040503050406030204" pitchFamily="18" charset="0"/>
                            </a:rPr>
                            <m:t>𝛽</m:t>
                          </m:r>
                        </m:e>
                        <m:sup>
                          <m:r>
                            <a:rPr lang="en-GB" sz="2400" b="0" i="1" smtClean="0">
                              <a:latin typeface="Cambria Math" panose="02040503050406030204" pitchFamily="18" charset="0"/>
                            </a:rPr>
                            <m:t>2</m:t>
                          </m:r>
                        </m:sup>
                      </m:sSup>
                      <m:sSup>
                        <m:sSupPr>
                          <m:ctrlPr>
                            <a:rPr lang="en-GB" sz="2400" i="1" smtClean="0">
                              <a:latin typeface="Cambria Math" panose="02040503050406030204" pitchFamily="18" charset="0"/>
                            </a:rPr>
                          </m:ctrlPr>
                        </m:sSupPr>
                        <m:e>
                          <m:r>
                            <a:rPr lang="tr-TR" sz="2400" b="0" i="1" smtClean="0">
                              <a:latin typeface="Cambria Math" panose="02040503050406030204" pitchFamily="18" charset="0"/>
                            </a:rPr>
                            <m:t>𝐸</m:t>
                          </m:r>
                        </m:e>
                        <m:sup>
                          <m:r>
                            <a:rPr lang="en-GB" sz="2400" i="1" smtClean="0">
                              <a:latin typeface="Cambria Math" panose="02040503050406030204" pitchFamily="18" charset="0"/>
                            </a:rPr>
                            <m:t>2</m:t>
                          </m:r>
                        </m:sup>
                      </m:sSup>
                      <m:sSup>
                        <m:sSupPr>
                          <m:ctrlPr>
                            <a:rPr lang="en-GB" sz="2400" i="1" smtClean="0">
                              <a:latin typeface="Cambria Math" panose="02040503050406030204" pitchFamily="18" charset="0"/>
                            </a:rPr>
                          </m:ctrlPr>
                        </m:sSupPr>
                        <m:e>
                          <m:r>
                            <a:rPr lang="tr-TR" sz="2400" b="0" i="1" smtClean="0">
                              <a:latin typeface="Cambria Math" panose="02040503050406030204" pitchFamily="18" charset="0"/>
                            </a:rPr>
                            <m:t>𝑒</m:t>
                          </m:r>
                        </m:e>
                        <m:sup>
                          <m:f>
                            <m:fPr>
                              <m:ctrlPr>
                                <a:rPr lang="en-GB" sz="2400" i="1" smtClean="0">
                                  <a:latin typeface="Cambria Math" panose="02040503050406030204" pitchFamily="18" charset="0"/>
                                </a:rPr>
                              </m:ctrlPr>
                            </m:fPr>
                            <m:num>
                              <m:r>
                                <a:rPr lang="tr-TR" sz="2400" b="0" i="1" smtClean="0">
                                  <a:latin typeface="Cambria Math" panose="02040503050406030204" pitchFamily="18" charset="0"/>
                                </a:rPr>
                                <m:t>−</m:t>
                              </m:r>
                              <m:r>
                                <a:rPr lang="tr-TR" sz="2400" b="0" i="1" smtClean="0">
                                  <a:latin typeface="Cambria Math" panose="02040503050406030204" pitchFamily="18" charset="0"/>
                                </a:rPr>
                                <m:t>𝑏</m:t>
                              </m:r>
                            </m:num>
                            <m:den>
                              <m:r>
                                <a:rPr lang="tr-TR" sz="2400" b="0" i="1" smtClean="0">
                                  <a:latin typeface="Cambria Math" panose="02040503050406030204" pitchFamily="18" charset="0"/>
                                  <a:ea typeface="Cambria Math" panose="02040503050406030204" pitchFamily="18" charset="0"/>
                                </a:rPr>
                                <m:t>𝛽</m:t>
                              </m:r>
                              <m:r>
                                <a:rPr lang="tr-TR" sz="2400" b="0" i="1" smtClean="0">
                                  <a:latin typeface="Cambria Math" panose="02040503050406030204" pitchFamily="18" charset="0"/>
                                </a:rPr>
                                <m:t>𝐸</m:t>
                              </m:r>
                            </m:den>
                          </m:f>
                        </m:sup>
                      </m:sSup>
                    </m:oMath>
                  </m:oMathPara>
                </a14:m>
                <a:endParaRPr lang="en-GB"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1041153" y="4378890"/>
                <a:ext cx="1944507" cy="595741"/>
              </a:xfrm>
              <a:prstGeom prst="rect">
                <a:avLst/>
              </a:prstGeom>
              <a:blipFill>
                <a:blip r:embed="rId3"/>
                <a:stretch>
                  <a:fillRect/>
                </a:stretch>
              </a:blipFill>
            </p:spPr>
            <p:txBody>
              <a:bodyPr/>
              <a:lstStyle/>
              <a:p>
                <a:r>
                  <a:rPr lang="en-GB">
                    <a:noFill/>
                  </a:rPr>
                  <a:t> </a:t>
                </a:r>
              </a:p>
            </p:txBody>
          </p:sp>
        </mc:Fallback>
      </mc:AlternateContent>
      <p:sp>
        <p:nvSpPr>
          <p:cNvPr id="9" name="Rectangle 8"/>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 name="TextBox 5"/>
              <p:cNvSpPr txBox="1"/>
              <p:nvPr/>
            </p:nvSpPr>
            <p:spPr>
              <a:xfrm>
                <a:off x="3657600" y="4339060"/>
                <a:ext cx="5852884" cy="1200329"/>
              </a:xfrm>
              <a:prstGeom prst="rect">
                <a:avLst/>
              </a:prstGeom>
              <a:noFill/>
            </p:spPr>
            <p:txBody>
              <a:bodyPr wrap="none" rtlCol="0">
                <a:spAutoFit/>
              </a:bodyPr>
              <a:lstStyle/>
              <a:p>
                <a:pPr marL="285750" indent="-285750">
                  <a:buFont typeface="Wingdings" panose="05000000000000000000" pitchFamily="2" charset="2"/>
                  <a:buChar char="§"/>
                </a:pPr>
                <a:r>
                  <a:rPr lang="en-GB" i="1" dirty="0" smtClean="0">
                    <a:latin typeface="Arial" panose="020B0604020202020204" pitchFamily="34" charset="0"/>
                    <a:cs typeface="Arial" panose="020B0604020202020204" pitchFamily="34" charset="0"/>
                  </a:rPr>
                  <a:t>a </a:t>
                </a:r>
                <a:r>
                  <a:rPr lang="en-GB" dirty="0" smtClean="0">
                    <a:latin typeface="Arial" panose="020B0604020202020204" pitchFamily="34" charset="0"/>
                    <a:cs typeface="Arial" panose="020B0604020202020204" pitchFamily="34" charset="0"/>
                  </a:rPr>
                  <a:t>and </a:t>
                </a:r>
                <a:r>
                  <a:rPr lang="en-GB" i="1" dirty="0" smtClean="0">
                    <a:latin typeface="Arial" panose="020B0604020202020204" pitchFamily="34" charset="0"/>
                    <a:cs typeface="Arial" panose="020B0604020202020204" pitchFamily="34" charset="0"/>
                  </a:rPr>
                  <a:t>b </a:t>
                </a:r>
                <a:r>
                  <a:rPr lang="en-GB" dirty="0" smtClean="0">
                    <a:latin typeface="Arial" panose="020B0604020202020204" pitchFamily="34" charset="0"/>
                    <a:cs typeface="Arial" panose="020B0604020202020204" pitchFamily="34" charset="0"/>
                  </a:rPr>
                  <a:t>= constants (depend on metal work function)</a:t>
                </a:r>
              </a:p>
              <a:p>
                <a:pPr marL="285750" indent="-285750">
                  <a:buFont typeface="Wingdings" panose="05000000000000000000" pitchFamily="2" charset="2"/>
                  <a:buChar char="§"/>
                </a:pPr>
                <a:r>
                  <a:rPr lang="en-GB" i="1" dirty="0" smtClean="0">
                    <a:latin typeface="Arial" panose="020B0604020202020204" pitchFamily="34" charset="0"/>
                    <a:cs typeface="Arial" panose="020B0604020202020204" pitchFamily="34" charset="0"/>
                  </a:rPr>
                  <a:t>E            </a:t>
                </a:r>
                <a:r>
                  <a:rPr lang="en-GB" dirty="0" smtClean="0">
                    <a:latin typeface="Arial" panose="020B0604020202020204" pitchFamily="34" charset="0"/>
                    <a:cs typeface="Arial" panose="020B0604020202020204" pitchFamily="34" charset="0"/>
                  </a:rPr>
                  <a:t>= surface electric field</a:t>
                </a:r>
              </a:p>
              <a:p>
                <a:pPr marL="285750" indent="-285750">
                  <a:buFont typeface="Wingdings" panose="05000000000000000000" pitchFamily="2" charset="2"/>
                  <a:buChar char="§"/>
                </a:pPr>
                <a14:m>
                  <m:oMath xmlns:m="http://schemas.openxmlformats.org/officeDocument/2006/math">
                    <m:r>
                      <a:rPr lang="tr-TR" i="1">
                        <a:latin typeface="Cambria Math" panose="02040503050406030204" pitchFamily="18" charset="0"/>
                        <a:ea typeface="Cambria Math" panose="02040503050406030204" pitchFamily="18" charset="0"/>
                      </a:rPr>
                      <m:t>𝛽</m:t>
                    </m:r>
                    <m:r>
                      <a:rPr lang="tr-TR" i="1">
                        <a:latin typeface="Cambria Math" panose="02040503050406030204" pitchFamily="18" charset="0"/>
                        <a:ea typeface="Cambria Math" panose="02040503050406030204" pitchFamily="18" charset="0"/>
                      </a:rPr>
                      <m:t> </m:t>
                    </m:r>
                  </m:oMath>
                </a14:m>
                <a:r>
                  <a:rPr lang="en-GB" dirty="0" smtClean="0">
                    <a:latin typeface="Arial" panose="020B0604020202020204" pitchFamily="34" charset="0"/>
                    <a:cs typeface="Arial" panose="020B0604020202020204" pitchFamily="34" charset="0"/>
                  </a:rPr>
                  <a:t>          = field enhancement factor in emitters</a:t>
                </a:r>
              </a:p>
              <a:p>
                <a:pPr marL="285750" indent="-285750">
                  <a:buFont typeface="Wingdings" panose="05000000000000000000" pitchFamily="2" charset="2"/>
                  <a:buChar char="§"/>
                </a:pPr>
                <a:endParaRPr lang="en-GB"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57600" y="4339060"/>
                <a:ext cx="5852884" cy="1200329"/>
              </a:xfrm>
              <a:prstGeom prst="rect">
                <a:avLst/>
              </a:prstGeom>
              <a:blipFill>
                <a:blip r:embed="rId4"/>
                <a:stretch>
                  <a:fillRect l="-625" t="-3046" r="-208"/>
                </a:stretch>
              </a:blipFill>
            </p:spPr>
            <p:txBody>
              <a:bodyPr/>
              <a:lstStyle/>
              <a:p>
                <a:r>
                  <a:rPr lang="en-GB">
                    <a:noFill/>
                  </a:rPr>
                  <a:t> </a:t>
                </a:r>
              </a:p>
            </p:txBody>
          </p:sp>
        </mc:Fallback>
      </mc:AlternateContent>
      <p:sp>
        <p:nvSpPr>
          <p:cNvPr id="3" name="Slide Number Placeholder 2"/>
          <p:cNvSpPr>
            <a:spLocks noGrp="1"/>
          </p:cNvSpPr>
          <p:nvPr>
            <p:ph type="sldNum" sz="quarter" idx="12"/>
          </p:nvPr>
        </p:nvSpPr>
        <p:spPr/>
        <p:txBody>
          <a:bodyPr/>
          <a:lstStyle/>
          <a:p>
            <a:pPr>
              <a:defRPr/>
            </a:pPr>
            <a:fld id="{04917277-E70C-4AB8-8A22-26B79B503DCF}" type="slidenum">
              <a:rPr lang="en-GB" smtClean="0">
                <a:solidFill>
                  <a:schemeClr val="bg1"/>
                </a:solidFill>
              </a:rPr>
              <a:t>24</a:t>
            </a:fld>
            <a:endParaRPr lang="en-GB" dirty="0">
              <a:solidFill>
                <a:schemeClr val="bg1"/>
              </a:solidFill>
            </a:endParaRPr>
          </a:p>
        </p:txBody>
      </p:sp>
    </p:spTree>
    <p:extLst>
      <p:ext uri="{BB962C8B-B14F-4D97-AF65-F5344CB8AC3E}">
        <p14:creationId xmlns:p14="http://schemas.microsoft.com/office/powerpoint/2010/main" val="42897169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838200" y="365126"/>
            <a:ext cx="10515600" cy="813044"/>
          </a:xfrm>
        </p:spPr>
        <p:txBody>
          <a:bodyPr>
            <a:normAutofit/>
          </a:bodyPr>
          <a:lstStyle/>
          <a:p>
            <a:pPr algn="ctr"/>
            <a:r>
              <a:rPr lang="en-GB" sz="4000" dirty="0" smtClean="0">
                <a:latin typeface="Arial" panose="020B0604020202020204" pitchFamily="34" charset="0"/>
                <a:cs typeface="Arial" panose="020B0604020202020204" pitchFamily="34" charset="0"/>
              </a:rPr>
              <a:t>CLIC Study</a:t>
            </a:r>
            <a:endParaRPr lang="en-GB" sz="4000"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p:txBody>
          <a:bodyPr/>
          <a:lstStyle/>
          <a:p>
            <a:fld id="{A9974D96-E02E-430D-BD64-55840D5FB848}" type="slidenum">
              <a:rPr lang="en-US" smtClean="0">
                <a:solidFill>
                  <a:schemeClr val="bg1"/>
                </a:solidFill>
                <a:latin typeface="Arial" panose="020B0604020202020204" pitchFamily="34" charset="0"/>
                <a:cs typeface="Arial" panose="020B0604020202020204" pitchFamily="34" charset="0"/>
              </a:rPr>
              <a:t>25</a:t>
            </a:fld>
            <a:endParaRPr lang="en-US" dirty="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6004774" y="1913127"/>
            <a:ext cx="5886168" cy="3245910"/>
          </a:xfrm>
          <a:prstGeom prst="rect">
            <a:avLst/>
          </a:prstGeom>
        </p:spPr>
      </p:pic>
      <p:pic>
        <p:nvPicPr>
          <p:cNvPr id="18" name="Picture 17"/>
          <p:cNvPicPr>
            <a:picLocks noChangeAspect="1"/>
          </p:cNvPicPr>
          <p:nvPr/>
        </p:nvPicPr>
        <p:blipFill>
          <a:blip r:embed="rId3"/>
          <a:stretch>
            <a:fillRect/>
          </a:stretch>
        </p:blipFill>
        <p:spPr>
          <a:xfrm>
            <a:off x="703385" y="1915402"/>
            <a:ext cx="5219700" cy="3336216"/>
          </a:xfrm>
          <a:prstGeom prst="rect">
            <a:avLst/>
          </a:prstGeom>
        </p:spPr>
      </p:pic>
      <p:sp>
        <p:nvSpPr>
          <p:cNvPr id="19" name="TextBox 18"/>
          <p:cNvSpPr txBox="1"/>
          <p:nvPr/>
        </p:nvSpPr>
        <p:spPr>
          <a:xfrm>
            <a:off x="677008" y="5569658"/>
            <a:ext cx="5671038" cy="276999"/>
          </a:xfrm>
          <a:prstGeom prst="rect">
            <a:avLst/>
          </a:prstGeom>
          <a:noFill/>
        </p:spPr>
        <p:txBody>
          <a:bodyPr wrap="square" rtlCol="0">
            <a:spAutoFit/>
          </a:bodyPr>
          <a:lstStyle/>
          <a:p>
            <a:r>
              <a:rPr lang="en-GB" sz="1200" i="1" dirty="0" smtClean="0">
                <a:latin typeface="Arial" panose="020B0604020202020204" pitchFamily="34" charset="0"/>
                <a:cs typeface="Arial" panose="020B0604020202020204" pitchFamily="34" charset="0"/>
              </a:rPr>
              <a:t>1-https</a:t>
            </a:r>
            <a:r>
              <a:rPr lang="en-GB" sz="1200" i="1" dirty="0">
                <a:latin typeface="Arial" panose="020B0604020202020204" pitchFamily="34" charset="0"/>
                <a:cs typeface="Arial" panose="020B0604020202020204" pitchFamily="34" charset="0"/>
              </a:rPr>
              <a:t>://cds.cern.ch/record/2210892/files/arXiv:1608.07537.pdf</a:t>
            </a:r>
          </a:p>
        </p:txBody>
      </p:sp>
      <p:sp>
        <p:nvSpPr>
          <p:cNvPr id="4" name="TextBox 3"/>
          <p:cNvSpPr txBox="1"/>
          <p:nvPr/>
        </p:nvSpPr>
        <p:spPr>
          <a:xfrm>
            <a:off x="677008" y="5805628"/>
            <a:ext cx="5416061" cy="276999"/>
          </a:xfrm>
          <a:prstGeom prst="rect">
            <a:avLst/>
          </a:prstGeom>
          <a:noFill/>
        </p:spPr>
        <p:txBody>
          <a:bodyPr wrap="square" rtlCol="0">
            <a:spAutoFit/>
          </a:bodyPr>
          <a:lstStyle/>
          <a:p>
            <a:r>
              <a:rPr lang="en-GB" sz="1200" i="1" dirty="0" smtClean="0">
                <a:latin typeface="Arial" panose="020B0604020202020204" pitchFamily="34" charset="0"/>
                <a:cs typeface="Arial" panose="020B0604020202020204" pitchFamily="34" charset="0"/>
              </a:rPr>
              <a:t>2-</a:t>
            </a:r>
            <a:r>
              <a:rPr lang="tr-TR" sz="1200" i="1" dirty="0" smtClean="0">
                <a:latin typeface="Arial" panose="020B0604020202020204" pitchFamily="34" charset="0"/>
                <a:cs typeface="Arial" panose="020B0604020202020204" pitchFamily="34" charset="0"/>
              </a:rPr>
              <a:t>Updated </a:t>
            </a:r>
            <a:r>
              <a:rPr lang="tr-TR" sz="1200" i="1" dirty="0">
                <a:latin typeface="Arial" panose="020B0604020202020204" pitchFamily="34" charset="0"/>
                <a:cs typeface="Arial" panose="020B0604020202020204" pitchFamily="34" charset="0"/>
              </a:rPr>
              <a:t>Baseline for a Staged </a:t>
            </a:r>
            <a:r>
              <a:rPr lang="tr-TR" sz="1200" i="1" dirty="0" smtClean="0">
                <a:latin typeface="Arial" panose="020B0604020202020204" pitchFamily="34" charset="0"/>
                <a:cs typeface="Arial" panose="020B0604020202020204" pitchFamily="34" charset="0"/>
              </a:rPr>
              <a:t>CLIC</a:t>
            </a:r>
            <a:r>
              <a:rPr lang="en-GB" sz="1200" i="1" dirty="0" smtClean="0">
                <a:latin typeface="Arial" panose="020B0604020202020204" pitchFamily="34" charset="0"/>
                <a:cs typeface="Arial" panose="020B0604020202020204" pitchFamily="34" charset="0"/>
              </a:rPr>
              <a:t>, https</a:t>
            </a:r>
            <a:r>
              <a:rPr lang="en-GB" sz="1200" i="1" dirty="0">
                <a:latin typeface="Arial" panose="020B0604020202020204" pitchFamily="34" charset="0"/>
                <a:cs typeface="Arial" panose="020B0604020202020204" pitchFamily="34" charset="0"/>
              </a:rPr>
              <a:t>://cds.cern.ch/record/2210892</a:t>
            </a:r>
          </a:p>
        </p:txBody>
      </p:sp>
      <p:sp>
        <p:nvSpPr>
          <p:cNvPr id="7" name="TextBox 6"/>
          <p:cNvSpPr txBox="1"/>
          <p:nvPr/>
        </p:nvSpPr>
        <p:spPr>
          <a:xfrm>
            <a:off x="7598839" y="1420436"/>
            <a:ext cx="2700419"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CLIC Layout for 3 </a:t>
            </a:r>
            <a:r>
              <a:rPr lang="en-GB" sz="2000" dirty="0" err="1" smtClean="0">
                <a:latin typeface="Arial" panose="020B0604020202020204" pitchFamily="34" charset="0"/>
                <a:cs typeface="Arial" panose="020B0604020202020204" pitchFamily="34" charset="0"/>
              </a:rPr>
              <a:t>TeV</a:t>
            </a:r>
            <a:endParaRPr lang="en-GB" sz="2000" dirty="0">
              <a:latin typeface="Arial" panose="020B0604020202020204" pitchFamily="34" charset="0"/>
              <a:cs typeface="Arial" panose="020B0604020202020204" pitchFamily="34" charset="0"/>
            </a:endParaRPr>
          </a:p>
        </p:txBody>
      </p:sp>
      <p:sp>
        <p:nvSpPr>
          <p:cNvPr id="20" name="TextBox 19"/>
          <p:cNvSpPr txBox="1"/>
          <p:nvPr/>
        </p:nvSpPr>
        <p:spPr>
          <a:xfrm>
            <a:off x="5744991" y="4882038"/>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[1]</a:t>
            </a:r>
            <a:endParaRPr lang="en-GB" sz="1200" dirty="0">
              <a:latin typeface="Arial" panose="020B0604020202020204" pitchFamily="34" charset="0"/>
              <a:cs typeface="Arial" panose="020B0604020202020204" pitchFamily="34" charset="0"/>
            </a:endParaRPr>
          </a:p>
        </p:txBody>
      </p:sp>
      <p:sp>
        <p:nvSpPr>
          <p:cNvPr id="21" name="TextBox 20"/>
          <p:cNvSpPr txBox="1"/>
          <p:nvPr/>
        </p:nvSpPr>
        <p:spPr>
          <a:xfrm>
            <a:off x="11427753" y="4974619"/>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[2]</a:t>
            </a:r>
            <a:endParaRPr lang="en-GB" sz="1200" dirty="0">
              <a:latin typeface="Arial" panose="020B0604020202020204" pitchFamily="34" charset="0"/>
              <a:cs typeface="Arial" panose="020B0604020202020204" pitchFamily="34" charset="0"/>
            </a:endParaRPr>
          </a:p>
        </p:txBody>
      </p:sp>
      <p:sp>
        <p:nvSpPr>
          <p:cNvPr id="22" name="TextBox 21"/>
          <p:cNvSpPr txBox="1"/>
          <p:nvPr/>
        </p:nvSpPr>
        <p:spPr>
          <a:xfrm>
            <a:off x="2045031" y="1420436"/>
            <a:ext cx="2164375"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CLIC Parameters</a:t>
            </a:r>
            <a:endParaRPr lang="en-GB" sz="2000" dirty="0">
              <a:latin typeface="Arial" panose="020B0604020202020204" pitchFamily="34" charset="0"/>
              <a:cs typeface="Arial" panose="020B0604020202020204" pitchFamily="34" charset="0"/>
            </a:endParaRPr>
          </a:p>
        </p:txBody>
      </p:sp>
      <p:sp>
        <p:nvSpPr>
          <p:cNvPr id="2" name="TextBox 1"/>
          <p:cNvSpPr txBox="1"/>
          <p:nvPr/>
        </p:nvSpPr>
        <p:spPr>
          <a:xfrm>
            <a:off x="6261866" y="5229179"/>
            <a:ext cx="5371983" cy="338554"/>
          </a:xfrm>
          <a:prstGeom prst="rect">
            <a:avLst/>
          </a:prstGeom>
          <a:noFill/>
        </p:spPr>
        <p:txBody>
          <a:bodyPr wrap="none" rtlCol="0">
            <a:spAutoFit/>
          </a:bodyPr>
          <a:lstStyle/>
          <a:p>
            <a:r>
              <a:rPr lang="tr-TR" sz="1600" dirty="0" smtClean="0">
                <a:latin typeface="Arial" panose="020B0604020202020204" pitchFamily="34" charset="0"/>
                <a:cs typeface="Arial" panose="020B0604020202020204" pitchFamily="34" charset="0"/>
              </a:rPr>
              <a:t>CLIC </a:t>
            </a:r>
            <a:r>
              <a:rPr lang="tr-TR" sz="1600" dirty="0">
                <a:latin typeface="Arial" panose="020B0604020202020204" pitchFamily="34" charset="0"/>
                <a:cs typeface="Arial" panose="020B0604020202020204" pitchFamily="34" charset="0"/>
              </a:rPr>
              <a:t>final stage includes </a:t>
            </a:r>
            <a:r>
              <a:rPr lang="tr-TR" sz="1600" i="1" u="sng" dirty="0">
                <a:solidFill>
                  <a:srgbClr val="FF0000"/>
                </a:solidFill>
                <a:latin typeface="Arial" panose="020B0604020202020204" pitchFamily="34" charset="0"/>
                <a:cs typeface="Arial" panose="020B0604020202020204" pitchFamily="34" charset="0"/>
              </a:rPr>
              <a:t>142812</a:t>
            </a:r>
            <a:r>
              <a:rPr lang="tr-TR" sz="1600" dirty="0">
                <a:latin typeface="Arial" panose="020B0604020202020204" pitchFamily="34" charset="0"/>
                <a:cs typeface="Arial" panose="020B0604020202020204" pitchFamily="34" charset="0"/>
              </a:rPr>
              <a:t> accelerating </a:t>
            </a:r>
            <a:r>
              <a:rPr lang="tr-TR" sz="1600" dirty="0" smtClean="0">
                <a:latin typeface="Arial" panose="020B0604020202020204" pitchFamily="34" charset="0"/>
                <a:cs typeface="Arial" panose="020B0604020202020204" pitchFamily="34" charset="0"/>
              </a:rPr>
              <a:t>structures</a:t>
            </a:r>
            <a:r>
              <a:rPr lang="en-GB" sz="1600" dirty="0">
                <a:latin typeface="Arial" panose="020B0604020202020204" pitchFamily="34" charset="0"/>
                <a:cs typeface="Arial" panose="020B0604020202020204" pitchFamily="34" charset="0"/>
              </a:rPr>
              <a:t>.</a:t>
            </a:r>
            <a:endParaRPr lang="tr-TR" sz="1600" dirty="0">
              <a:latin typeface="Arial" panose="020B0604020202020204" pitchFamily="34" charset="0"/>
              <a:cs typeface="Arial" panose="020B0604020202020204" pitchFamily="34" charset="0"/>
            </a:endParaRPr>
          </a:p>
        </p:txBody>
      </p:sp>
      <p:sp>
        <p:nvSpPr>
          <p:cNvPr id="3" name="TextBox 2"/>
          <p:cNvSpPr txBox="1"/>
          <p:nvPr/>
        </p:nvSpPr>
        <p:spPr>
          <a:xfrm>
            <a:off x="7470491" y="5730167"/>
            <a:ext cx="3159839" cy="584775"/>
          </a:xfrm>
          <a:prstGeom prst="rect">
            <a:avLst/>
          </a:prstGeom>
          <a:noFill/>
        </p:spPr>
        <p:txBody>
          <a:bodyPr wrap="none" rtlCol="0">
            <a:spAutoFit/>
          </a:bodyPr>
          <a:lstStyle/>
          <a:p>
            <a:pPr algn="ctr"/>
            <a:r>
              <a:rPr lang="en-GB" sz="1600" dirty="0" smtClean="0">
                <a:latin typeface="Arial" panose="020B0604020202020204" pitchFamily="34" charset="0"/>
                <a:cs typeface="Arial" panose="020B0604020202020204" pitchFamily="34" charset="0"/>
              </a:rPr>
              <a:t>One of the main challenges,</a:t>
            </a:r>
          </a:p>
          <a:p>
            <a:pPr algn="ctr"/>
            <a:r>
              <a:rPr lang="en-GB" sz="1600" dirty="0" smtClean="0">
                <a:latin typeface="Arial" panose="020B0604020202020204" pitchFamily="34" charset="0"/>
                <a:cs typeface="Arial" panose="020B0604020202020204" pitchFamily="34" charset="0"/>
              </a:rPr>
              <a:t> optimisation process is ongoing.</a:t>
            </a:r>
            <a:endParaRPr lang="en-GB" sz="1600" dirty="0">
              <a:latin typeface="Arial" panose="020B0604020202020204" pitchFamily="34" charset="0"/>
              <a:cs typeface="Arial" panose="020B0604020202020204" pitchFamily="34" charset="0"/>
            </a:endParaRPr>
          </a:p>
        </p:txBody>
      </p:sp>
      <p:sp>
        <p:nvSpPr>
          <p:cNvPr id="6" name="Down Arrow 5"/>
          <p:cNvSpPr/>
          <p:nvPr/>
        </p:nvSpPr>
        <p:spPr>
          <a:xfrm>
            <a:off x="8947857" y="5522674"/>
            <a:ext cx="205108" cy="23789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23" name="Slide Number Placeholder 1"/>
          <p:cNvSpPr txBox="1">
            <a:spLocks/>
          </p:cNvSpPr>
          <p:nvPr/>
        </p:nvSpPr>
        <p:spPr bwMode="auto">
          <a:xfrm>
            <a:off x="8763000" y="6381328"/>
            <a:ext cx="2743200" cy="365125"/>
          </a:xfrm>
          <a:prstGeom prst="rect">
            <a:avLst/>
          </a:prstGeom>
        </p:spPr>
        <p:txBody>
          <a:bodyPr vert="horz" lIns="91440" tIns="45720" rIns="91440" bIns="45720" rtlCol="0" anchor="ctr"/>
          <a:lstStyle>
            <a:defPPr>
              <a:defRPr lang="en-US"/>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fld id="{A3AD2427-21E2-4A20-B25B-506B4F981237}" type="slidenum">
              <a:rPr lang="en-GB" smtClean="0">
                <a:solidFill>
                  <a:schemeClr val="bg1"/>
                </a:solidFill>
              </a:rPr>
              <a:pPr/>
              <a:t>25</a:t>
            </a:fld>
            <a:endParaRPr lang="en-GB" dirty="0">
              <a:solidFill>
                <a:schemeClr val="bg1"/>
              </a:solidFill>
            </a:endParaRPr>
          </a:p>
        </p:txBody>
      </p:sp>
    </p:spTree>
    <p:extLst>
      <p:ext uri="{BB962C8B-B14F-4D97-AF65-F5344CB8AC3E}">
        <p14:creationId xmlns:p14="http://schemas.microsoft.com/office/powerpoint/2010/main" val="3716494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CLEAR Beam Parameters</a:t>
            </a:r>
          </a:p>
        </p:txBody>
      </p:sp>
      <p:pic>
        <p:nvPicPr>
          <p:cNvPr id="6" name="Picture 5"/>
          <p:cNvPicPr>
            <a:picLocks noChangeAspect="1"/>
          </p:cNvPicPr>
          <p:nvPr/>
        </p:nvPicPr>
        <p:blipFill>
          <a:blip r:embed="rId2"/>
          <a:stretch>
            <a:fillRect/>
          </a:stretch>
        </p:blipFill>
        <p:spPr>
          <a:xfrm>
            <a:off x="838200" y="1690688"/>
            <a:ext cx="7962900" cy="4448175"/>
          </a:xfrm>
          <a:prstGeom prst="rect">
            <a:avLst/>
          </a:prstGeom>
        </p:spPr>
      </p:pic>
      <p:sp>
        <p:nvSpPr>
          <p:cNvPr id="7" name="TextBox 6"/>
          <p:cNvSpPr txBox="1"/>
          <p:nvPr/>
        </p:nvSpPr>
        <p:spPr>
          <a:xfrm>
            <a:off x="838200" y="6138863"/>
            <a:ext cx="3717043" cy="307777"/>
          </a:xfrm>
          <a:prstGeom prst="rect">
            <a:avLst/>
          </a:prstGeom>
          <a:noFill/>
        </p:spPr>
        <p:txBody>
          <a:bodyPr wrap="none" rtlCol="0">
            <a:spAutoFit/>
          </a:bodyPr>
          <a:lstStyle/>
          <a:p>
            <a:r>
              <a:rPr lang="en-GB" sz="1400" i="1" dirty="0">
                <a:hlinkClick r:id="rId3"/>
              </a:rPr>
              <a:t>https://clear.cern/content/beam-line-description</a:t>
            </a:r>
            <a:endParaRPr lang="en-GB" sz="1400" i="1" dirty="0"/>
          </a:p>
        </p:txBody>
      </p:sp>
      <p:sp>
        <p:nvSpPr>
          <p:cNvPr id="3" name="TextBox 2"/>
          <p:cNvSpPr txBox="1"/>
          <p:nvPr/>
        </p:nvSpPr>
        <p:spPr>
          <a:xfrm>
            <a:off x="8880231" y="3614852"/>
            <a:ext cx="3000437" cy="923330"/>
          </a:xfrm>
          <a:prstGeom prst="rect">
            <a:avLst/>
          </a:prstGeom>
          <a:noFill/>
        </p:spPr>
        <p:txBody>
          <a:bodyPr wrap="none" rtlCol="0">
            <a:spAutoFit/>
          </a:bodyPr>
          <a:lstStyle/>
          <a:p>
            <a:r>
              <a:rPr lang="en-GB" i="1" dirty="0"/>
              <a:t>Parameters used in this study;</a:t>
            </a:r>
          </a:p>
          <a:p>
            <a:pPr marL="285750" indent="-285750">
              <a:buFont typeface="Arial" panose="020B0604020202020204" pitchFamily="34" charset="0"/>
              <a:buChar char="•"/>
            </a:pPr>
            <a:r>
              <a:rPr lang="en-GB" i="1" dirty="0"/>
              <a:t>Bunch charge - 0.5nC</a:t>
            </a:r>
          </a:p>
          <a:p>
            <a:pPr marL="285750" indent="-285750">
              <a:buFont typeface="Arial" panose="020B0604020202020204" pitchFamily="34" charset="0"/>
              <a:buChar char="•"/>
            </a:pPr>
            <a:r>
              <a:rPr lang="en-GB" i="1" dirty="0"/>
              <a:t>Bunch Length - 1mm</a:t>
            </a:r>
          </a:p>
        </p:txBody>
      </p:sp>
      <p:sp>
        <p:nvSpPr>
          <p:cNvPr id="8" name="Rectangle 7"/>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p:cNvSpPr>
            <a:spLocks noGrp="1"/>
          </p:cNvSpPr>
          <p:nvPr>
            <p:ph type="sldNum" sz="quarter" idx="12"/>
          </p:nvPr>
        </p:nvSpPr>
        <p:spPr/>
        <p:txBody>
          <a:bodyPr/>
          <a:lstStyle/>
          <a:p>
            <a:fld id="{A3AD2427-21E2-4A20-B25B-506B4F981237}" type="slidenum">
              <a:rPr lang="en-GB" smtClean="0">
                <a:solidFill>
                  <a:schemeClr val="bg1"/>
                </a:solidFill>
              </a:rPr>
              <a:t>26</a:t>
            </a:fld>
            <a:endParaRPr lang="en-GB" dirty="0">
              <a:solidFill>
                <a:schemeClr val="bg1"/>
              </a:solidFill>
            </a:endParaRPr>
          </a:p>
        </p:txBody>
      </p:sp>
    </p:spTree>
    <p:extLst>
      <p:ext uri="{BB962C8B-B14F-4D97-AF65-F5344CB8AC3E}">
        <p14:creationId xmlns:p14="http://schemas.microsoft.com/office/powerpoint/2010/main" val="1612569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Particle Beam Properties on CST</a:t>
            </a:r>
          </a:p>
        </p:txBody>
      </p:sp>
      <p:sp>
        <p:nvSpPr>
          <p:cNvPr id="3" name="Rectangle 2"/>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838200" y="1542654"/>
            <a:ext cx="8524937" cy="4814171"/>
          </a:xfrm>
          <a:prstGeom prst="rect">
            <a:avLst/>
          </a:prstGeom>
        </p:spPr>
      </p:pic>
      <p:sp>
        <p:nvSpPr>
          <p:cNvPr id="6" name="TextBox 5"/>
          <p:cNvSpPr txBox="1"/>
          <p:nvPr/>
        </p:nvSpPr>
        <p:spPr>
          <a:xfrm>
            <a:off x="1793630" y="2868217"/>
            <a:ext cx="1164101" cy="369332"/>
          </a:xfrm>
          <a:prstGeom prst="rect">
            <a:avLst/>
          </a:prstGeom>
          <a:noFill/>
        </p:spPr>
        <p:txBody>
          <a:bodyPr wrap="none" rtlCol="0">
            <a:spAutoFit/>
          </a:bodyPr>
          <a:lstStyle/>
          <a:p>
            <a:r>
              <a:rPr lang="en-GB" b="1" i="1" dirty="0">
                <a:solidFill>
                  <a:srgbClr val="0070C0"/>
                </a:solidFill>
              </a:rPr>
              <a:t>Beam axis</a:t>
            </a:r>
          </a:p>
        </p:txBody>
      </p:sp>
      <p:sp>
        <p:nvSpPr>
          <p:cNvPr id="7" name="TextBox 6"/>
          <p:cNvSpPr txBox="1"/>
          <p:nvPr/>
        </p:nvSpPr>
        <p:spPr>
          <a:xfrm>
            <a:off x="4756639" y="5055576"/>
            <a:ext cx="2673039" cy="369332"/>
          </a:xfrm>
          <a:prstGeom prst="rect">
            <a:avLst/>
          </a:prstGeom>
          <a:noFill/>
        </p:spPr>
        <p:txBody>
          <a:bodyPr wrap="none" rtlCol="0">
            <a:spAutoFit/>
          </a:bodyPr>
          <a:lstStyle/>
          <a:p>
            <a:r>
              <a:rPr lang="en-GB" b="1" i="1" dirty="0">
                <a:solidFill>
                  <a:schemeClr val="accent2"/>
                </a:solidFill>
              </a:rPr>
              <a:t>Wakefield calculation axis</a:t>
            </a:r>
          </a:p>
        </p:txBody>
      </p:sp>
      <p:cxnSp>
        <p:nvCxnSpPr>
          <p:cNvPr id="8" name="Straight Arrow Connector 7"/>
          <p:cNvCxnSpPr>
            <a:endCxn id="6" idx="2"/>
          </p:cNvCxnSpPr>
          <p:nvPr/>
        </p:nvCxnSpPr>
        <p:spPr>
          <a:xfrm flipH="1" flipV="1">
            <a:off x="2375681" y="3237549"/>
            <a:ext cx="1009357" cy="90555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7" idx="0"/>
          </p:cNvCxnSpPr>
          <p:nvPr/>
        </p:nvCxnSpPr>
        <p:spPr>
          <a:xfrm>
            <a:off x="5196254" y="4143102"/>
            <a:ext cx="896905" cy="91247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9377119" y="1542653"/>
            <a:ext cx="2764574" cy="4814171"/>
          </a:xfrm>
          <a:prstGeom prst="rect">
            <a:avLst/>
          </a:prstGeom>
        </p:spPr>
      </p:pic>
      <p:sp>
        <p:nvSpPr>
          <p:cNvPr id="4" name="TextBox 3"/>
          <p:cNvSpPr txBox="1"/>
          <p:nvPr/>
        </p:nvSpPr>
        <p:spPr>
          <a:xfrm>
            <a:off x="8379070" y="4686244"/>
            <a:ext cx="759632" cy="369332"/>
          </a:xfrm>
          <a:prstGeom prst="rect">
            <a:avLst/>
          </a:prstGeom>
          <a:noFill/>
        </p:spPr>
        <p:txBody>
          <a:bodyPr wrap="none" rtlCol="0">
            <a:spAutoFit/>
          </a:bodyPr>
          <a:lstStyle/>
          <a:p>
            <a:r>
              <a:rPr lang="en-GB" b="1" i="1" dirty="0">
                <a:solidFill>
                  <a:srgbClr val="FF0000"/>
                </a:solidFill>
              </a:rPr>
              <a:t>Port 1</a:t>
            </a:r>
          </a:p>
        </p:txBody>
      </p:sp>
      <p:sp>
        <p:nvSpPr>
          <p:cNvPr id="12" name="TextBox 11"/>
          <p:cNvSpPr txBox="1"/>
          <p:nvPr/>
        </p:nvSpPr>
        <p:spPr>
          <a:xfrm>
            <a:off x="7854462" y="1699452"/>
            <a:ext cx="758028" cy="369332"/>
          </a:xfrm>
          <a:prstGeom prst="rect">
            <a:avLst/>
          </a:prstGeom>
          <a:noFill/>
        </p:spPr>
        <p:txBody>
          <a:bodyPr wrap="none" rtlCol="0">
            <a:spAutoFit/>
          </a:bodyPr>
          <a:lstStyle/>
          <a:p>
            <a:r>
              <a:rPr lang="en-GB" b="1" i="1" dirty="0">
                <a:solidFill>
                  <a:srgbClr val="FF0000"/>
                </a:solidFill>
              </a:rPr>
              <a:t>Port 2</a:t>
            </a:r>
          </a:p>
        </p:txBody>
      </p:sp>
      <p:sp>
        <p:nvSpPr>
          <p:cNvPr id="13" name="TextBox 12"/>
          <p:cNvSpPr txBox="1"/>
          <p:nvPr/>
        </p:nvSpPr>
        <p:spPr>
          <a:xfrm>
            <a:off x="4861519" y="2192399"/>
            <a:ext cx="758028" cy="369332"/>
          </a:xfrm>
          <a:prstGeom prst="rect">
            <a:avLst/>
          </a:prstGeom>
          <a:noFill/>
        </p:spPr>
        <p:txBody>
          <a:bodyPr wrap="none" rtlCol="0">
            <a:spAutoFit/>
          </a:bodyPr>
          <a:lstStyle/>
          <a:p>
            <a:r>
              <a:rPr lang="en-GB" b="1" i="1" dirty="0">
                <a:solidFill>
                  <a:srgbClr val="FF0000"/>
                </a:solidFill>
              </a:rPr>
              <a:t>Port 3</a:t>
            </a:r>
          </a:p>
        </p:txBody>
      </p:sp>
      <p:sp>
        <p:nvSpPr>
          <p:cNvPr id="14" name="TextBox 13"/>
          <p:cNvSpPr txBox="1"/>
          <p:nvPr/>
        </p:nvSpPr>
        <p:spPr>
          <a:xfrm>
            <a:off x="6262427" y="5994106"/>
            <a:ext cx="758028" cy="369332"/>
          </a:xfrm>
          <a:prstGeom prst="rect">
            <a:avLst/>
          </a:prstGeom>
          <a:noFill/>
        </p:spPr>
        <p:txBody>
          <a:bodyPr wrap="none" rtlCol="0">
            <a:spAutoFit/>
          </a:bodyPr>
          <a:lstStyle/>
          <a:p>
            <a:r>
              <a:rPr lang="en-GB" b="1" i="1" dirty="0">
                <a:solidFill>
                  <a:srgbClr val="FF0000"/>
                </a:solidFill>
              </a:rPr>
              <a:t>Port 4</a:t>
            </a:r>
          </a:p>
        </p:txBody>
      </p:sp>
      <p:cxnSp>
        <p:nvCxnSpPr>
          <p:cNvPr id="15" name="Straight Arrow Connector 14"/>
          <p:cNvCxnSpPr/>
          <p:nvPr/>
        </p:nvCxnSpPr>
        <p:spPr>
          <a:xfrm>
            <a:off x="6632649" y="5562306"/>
            <a:ext cx="8792" cy="5010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30901" y="4554481"/>
            <a:ext cx="255899" cy="2285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2" idx="1"/>
          </p:cNvCxnSpPr>
          <p:nvPr/>
        </p:nvCxnSpPr>
        <p:spPr>
          <a:xfrm>
            <a:off x="7472415" y="1884118"/>
            <a:ext cx="38204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3" idx="2"/>
          </p:cNvCxnSpPr>
          <p:nvPr/>
        </p:nvCxnSpPr>
        <p:spPr>
          <a:xfrm flipH="1" flipV="1">
            <a:off x="5240533" y="2561731"/>
            <a:ext cx="379014" cy="2133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873589" y="1230187"/>
            <a:ext cx="3579698" cy="369332"/>
          </a:xfrm>
          <a:prstGeom prst="rect">
            <a:avLst/>
          </a:prstGeom>
          <a:noFill/>
        </p:spPr>
        <p:txBody>
          <a:bodyPr wrap="none" rtlCol="0">
            <a:spAutoFit/>
          </a:bodyPr>
          <a:lstStyle/>
          <a:p>
            <a:r>
              <a:rPr lang="en-GB" i="1" dirty="0">
                <a:solidFill>
                  <a:srgbClr val="FF0000"/>
                </a:solidFill>
              </a:rPr>
              <a:t>Wakefield monitors defined as ports</a:t>
            </a:r>
          </a:p>
        </p:txBody>
      </p:sp>
      <p:sp>
        <p:nvSpPr>
          <p:cNvPr id="10" name="Slide Number Placeholder 9"/>
          <p:cNvSpPr>
            <a:spLocks noGrp="1"/>
          </p:cNvSpPr>
          <p:nvPr>
            <p:ph type="sldNum" sz="quarter" idx="12"/>
          </p:nvPr>
        </p:nvSpPr>
        <p:spPr/>
        <p:txBody>
          <a:bodyPr/>
          <a:lstStyle/>
          <a:p>
            <a:fld id="{A3AD2427-21E2-4A20-B25B-506B4F981237}" type="slidenum">
              <a:rPr lang="en-GB" smtClean="0">
                <a:solidFill>
                  <a:schemeClr val="bg1"/>
                </a:solidFill>
              </a:rPr>
              <a:t>27</a:t>
            </a:fld>
            <a:endParaRPr lang="en-GB" dirty="0">
              <a:solidFill>
                <a:schemeClr val="bg1"/>
              </a:solidFill>
            </a:endParaRPr>
          </a:p>
        </p:txBody>
      </p:sp>
    </p:spTree>
    <p:extLst>
      <p:ext uri="{BB962C8B-B14F-4D97-AF65-F5344CB8AC3E}">
        <p14:creationId xmlns:p14="http://schemas.microsoft.com/office/powerpoint/2010/main" val="371963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Particle Beam – Wakefield settings</a:t>
            </a:r>
          </a:p>
        </p:txBody>
      </p:sp>
      <p:sp>
        <p:nvSpPr>
          <p:cNvPr id="3" name="Rectangle 2"/>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stretch>
            <a:fillRect/>
          </a:stretch>
        </p:blipFill>
        <p:spPr>
          <a:xfrm>
            <a:off x="838200" y="1690688"/>
            <a:ext cx="2669931" cy="4649361"/>
          </a:xfrm>
          <a:prstGeom prst="rect">
            <a:avLst/>
          </a:prstGeom>
        </p:spPr>
      </p:pic>
      <p:pic>
        <p:nvPicPr>
          <p:cNvPr id="6" name="Picture 5"/>
          <p:cNvPicPr>
            <a:picLocks noChangeAspect="1"/>
          </p:cNvPicPr>
          <p:nvPr/>
        </p:nvPicPr>
        <p:blipFill>
          <a:blip r:embed="rId3"/>
          <a:stretch>
            <a:fillRect/>
          </a:stretch>
        </p:blipFill>
        <p:spPr>
          <a:xfrm>
            <a:off x="4026877" y="1751753"/>
            <a:ext cx="2743200" cy="2962275"/>
          </a:xfrm>
          <a:prstGeom prst="rect">
            <a:avLst/>
          </a:prstGeom>
        </p:spPr>
      </p:pic>
      <p:sp>
        <p:nvSpPr>
          <p:cNvPr id="8" name="Rectangle 7"/>
          <p:cNvSpPr/>
          <p:nvPr/>
        </p:nvSpPr>
        <p:spPr>
          <a:xfrm>
            <a:off x="2857500" y="2681654"/>
            <a:ext cx="650631" cy="184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stCxn id="8" idx="3"/>
          </p:cNvCxnSpPr>
          <p:nvPr/>
        </p:nvCxnSpPr>
        <p:spPr>
          <a:xfrm>
            <a:off x="3508131" y="2773973"/>
            <a:ext cx="51874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a:srcRect r="2024"/>
          <a:stretch/>
        </p:blipFill>
        <p:spPr>
          <a:xfrm>
            <a:off x="6945923" y="1981258"/>
            <a:ext cx="5108331" cy="873254"/>
          </a:xfrm>
          <a:prstGeom prst="rect">
            <a:avLst/>
          </a:prstGeom>
        </p:spPr>
      </p:pic>
      <p:cxnSp>
        <p:nvCxnSpPr>
          <p:cNvPr id="13" name="Straight Arrow Connector 12"/>
          <p:cNvCxnSpPr>
            <a:stCxn id="16" idx="3"/>
            <a:endCxn id="11" idx="1"/>
          </p:cNvCxnSpPr>
          <p:nvPr/>
        </p:nvCxnSpPr>
        <p:spPr>
          <a:xfrm>
            <a:off x="5662246" y="2417885"/>
            <a:ext cx="12836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02723" y="2303585"/>
            <a:ext cx="1459523"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3639659" y="6103549"/>
            <a:ext cx="8552341" cy="261610"/>
          </a:xfrm>
          <a:prstGeom prst="rect">
            <a:avLst/>
          </a:prstGeom>
          <a:noFill/>
        </p:spPr>
        <p:txBody>
          <a:bodyPr wrap="none" rtlCol="0">
            <a:spAutoFit/>
          </a:bodyPr>
          <a:lstStyle/>
          <a:p>
            <a:r>
              <a:rPr lang="en-GB" sz="1100" i="1" dirty="0"/>
              <a:t>*http://www.mweda.com/cst/cst2013/mergedProjects/CST_PARTICLE_STUDIO/special_beams/special_beams_wakefield_calculation_settings.htm</a:t>
            </a:r>
          </a:p>
        </p:txBody>
      </p:sp>
      <p:sp>
        <p:nvSpPr>
          <p:cNvPr id="20" name="TextBox 19"/>
          <p:cNvSpPr txBox="1"/>
          <p:nvPr/>
        </p:nvSpPr>
        <p:spPr>
          <a:xfrm>
            <a:off x="11926655" y="2444749"/>
            <a:ext cx="255198" cy="261610"/>
          </a:xfrm>
          <a:prstGeom prst="rect">
            <a:avLst/>
          </a:prstGeom>
          <a:noFill/>
        </p:spPr>
        <p:txBody>
          <a:bodyPr wrap="square" rtlCol="0">
            <a:spAutoFit/>
          </a:bodyPr>
          <a:lstStyle/>
          <a:p>
            <a:r>
              <a:rPr lang="en-GB" sz="1100" dirty="0"/>
              <a:t>*</a:t>
            </a:r>
          </a:p>
        </p:txBody>
      </p:sp>
      <p:pic>
        <p:nvPicPr>
          <p:cNvPr id="21" name="Picture 20"/>
          <p:cNvPicPr>
            <a:picLocks noChangeAspect="1"/>
          </p:cNvPicPr>
          <p:nvPr/>
        </p:nvPicPr>
        <p:blipFill>
          <a:blip r:embed="rId5"/>
          <a:stretch>
            <a:fillRect/>
          </a:stretch>
        </p:blipFill>
        <p:spPr>
          <a:xfrm>
            <a:off x="6945923" y="3581709"/>
            <a:ext cx="4835221" cy="1929371"/>
          </a:xfrm>
          <a:prstGeom prst="rect">
            <a:avLst/>
          </a:prstGeom>
        </p:spPr>
      </p:pic>
      <p:sp>
        <p:nvSpPr>
          <p:cNvPr id="22" name="TextBox 21"/>
          <p:cNvSpPr txBox="1"/>
          <p:nvPr/>
        </p:nvSpPr>
        <p:spPr>
          <a:xfrm>
            <a:off x="7855054" y="5529239"/>
            <a:ext cx="3290068" cy="369332"/>
          </a:xfrm>
          <a:prstGeom prst="rect">
            <a:avLst/>
          </a:prstGeom>
          <a:noFill/>
        </p:spPr>
        <p:txBody>
          <a:bodyPr wrap="none" rtlCol="0">
            <a:spAutoFit/>
          </a:bodyPr>
          <a:lstStyle/>
          <a:p>
            <a:r>
              <a:rPr lang="en-GB" i="1" dirty="0"/>
              <a:t>Beam pipes are bigger than irises</a:t>
            </a:r>
          </a:p>
        </p:txBody>
      </p:sp>
      <p:cxnSp>
        <p:nvCxnSpPr>
          <p:cNvPr id="24" name="Straight Arrow Connector 23"/>
          <p:cNvCxnSpPr/>
          <p:nvPr/>
        </p:nvCxnSpPr>
        <p:spPr>
          <a:xfrm flipH="1" flipV="1">
            <a:off x="8106508" y="4826977"/>
            <a:ext cx="764930" cy="702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821008" y="4714028"/>
            <a:ext cx="395654" cy="850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9828038" y="4624754"/>
            <a:ext cx="1492930" cy="939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A3AD2427-21E2-4A20-B25B-506B4F981237}" type="slidenum">
              <a:rPr lang="en-GB" smtClean="0">
                <a:solidFill>
                  <a:schemeClr val="bg1"/>
                </a:solidFill>
              </a:rPr>
              <a:t>28</a:t>
            </a:fld>
            <a:endParaRPr lang="en-GB" dirty="0">
              <a:solidFill>
                <a:schemeClr val="bg1"/>
              </a:solidFill>
            </a:endParaRPr>
          </a:p>
        </p:txBody>
      </p:sp>
    </p:spTree>
    <p:extLst>
      <p:ext uri="{BB962C8B-B14F-4D97-AF65-F5344CB8AC3E}">
        <p14:creationId xmlns:p14="http://schemas.microsoft.com/office/powerpoint/2010/main" val="25914924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Dark Current Simulation Results (1)</a:t>
            </a:r>
          </a:p>
        </p:txBody>
      </p:sp>
      <p:sp>
        <p:nvSpPr>
          <p:cNvPr id="3" name="Slide Number Placeholder 2"/>
          <p:cNvSpPr>
            <a:spLocks noGrp="1"/>
          </p:cNvSpPr>
          <p:nvPr>
            <p:ph type="sldNum" sz="quarter" idx="12"/>
          </p:nvPr>
        </p:nvSpPr>
        <p:spPr/>
        <p:txBody>
          <a:bodyPr/>
          <a:lstStyle/>
          <a:p>
            <a:fld id="{A3AD2427-21E2-4A20-B25B-506B4F981237}" type="slidenum">
              <a:rPr lang="en-GB" smtClean="0"/>
              <a:t>29</a:t>
            </a:fld>
            <a:endParaRPr lang="en-GB"/>
          </a:p>
        </p:txBody>
      </p:sp>
      <p:sp>
        <p:nvSpPr>
          <p:cNvPr id="4" name="Rectangle 3"/>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268" y="1827213"/>
            <a:ext cx="6820664" cy="4529137"/>
          </a:xfrm>
          <a:prstGeom prst="rect">
            <a:avLst/>
          </a:prstGeom>
        </p:spPr>
      </p:pic>
      <p:pic>
        <p:nvPicPr>
          <p:cNvPr id="6" name="Picture 5"/>
          <p:cNvPicPr>
            <a:picLocks noChangeAspect="1"/>
          </p:cNvPicPr>
          <p:nvPr/>
        </p:nvPicPr>
        <p:blipFill>
          <a:blip r:embed="rId3"/>
          <a:stretch>
            <a:fillRect/>
          </a:stretch>
        </p:blipFill>
        <p:spPr>
          <a:xfrm>
            <a:off x="0" y="1963243"/>
            <a:ext cx="4959699" cy="4257075"/>
          </a:xfrm>
          <a:prstGeom prst="rect">
            <a:avLst/>
          </a:prstGeom>
        </p:spPr>
      </p:pic>
      <p:sp>
        <p:nvSpPr>
          <p:cNvPr id="7" name="TextBox 6"/>
          <p:cNvSpPr txBox="1"/>
          <p:nvPr/>
        </p:nvSpPr>
        <p:spPr>
          <a:xfrm>
            <a:off x="2390619" y="2728468"/>
            <a:ext cx="1320298" cy="369332"/>
          </a:xfrm>
          <a:prstGeom prst="rect">
            <a:avLst/>
          </a:prstGeom>
          <a:noFill/>
        </p:spPr>
        <p:txBody>
          <a:bodyPr wrap="none" rtlCol="0">
            <a:spAutoFit/>
          </a:bodyPr>
          <a:lstStyle/>
          <a:p>
            <a:r>
              <a:rPr lang="en-GB" b="1" i="1" dirty="0">
                <a:solidFill>
                  <a:srgbClr val="FF0000"/>
                </a:solidFill>
              </a:rPr>
              <a:t>1</a:t>
            </a:r>
            <a:r>
              <a:rPr lang="en-GB" b="1" i="1" baseline="30000" dirty="0">
                <a:solidFill>
                  <a:srgbClr val="FF0000"/>
                </a:solidFill>
              </a:rPr>
              <a:t>st</a:t>
            </a:r>
            <a:r>
              <a:rPr lang="en-GB" b="1" i="1" dirty="0">
                <a:solidFill>
                  <a:srgbClr val="FF0000"/>
                </a:solidFill>
              </a:rPr>
              <a:t> structure</a:t>
            </a:r>
          </a:p>
        </p:txBody>
      </p:sp>
      <p:sp>
        <p:nvSpPr>
          <p:cNvPr id="8" name="TextBox 7"/>
          <p:cNvSpPr txBox="1"/>
          <p:nvPr/>
        </p:nvSpPr>
        <p:spPr>
          <a:xfrm>
            <a:off x="201411" y="3859182"/>
            <a:ext cx="1435521" cy="369332"/>
          </a:xfrm>
          <a:prstGeom prst="rect">
            <a:avLst/>
          </a:prstGeom>
          <a:noFill/>
        </p:spPr>
        <p:txBody>
          <a:bodyPr wrap="none" rtlCol="0">
            <a:spAutoFit/>
          </a:bodyPr>
          <a:lstStyle/>
          <a:p>
            <a:r>
              <a:rPr lang="en-GB" b="1" i="1" dirty="0">
                <a:solidFill>
                  <a:srgbClr val="FF0000"/>
                </a:solidFill>
              </a:rPr>
              <a:t>2</a:t>
            </a:r>
            <a:r>
              <a:rPr lang="en-GB" b="1" i="1" baseline="30000" dirty="0">
                <a:solidFill>
                  <a:srgbClr val="FF0000"/>
                </a:solidFill>
              </a:rPr>
              <a:t>nd</a:t>
            </a:r>
            <a:r>
              <a:rPr lang="en-GB" b="1" i="1" dirty="0">
                <a:solidFill>
                  <a:srgbClr val="FF0000"/>
                </a:solidFill>
              </a:rPr>
              <a:t> structure</a:t>
            </a:r>
          </a:p>
        </p:txBody>
      </p:sp>
      <p:sp>
        <p:nvSpPr>
          <p:cNvPr id="9" name="TextBox 8"/>
          <p:cNvSpPr txBox="1"/>
          <p:nvPr/>
        </p:nvSpPr>
        <p:spPr>
          <a:xfrm rot="19810545">
            <a:off x="193571" y="2345855"/>
            <a:ext cx="1636987" cy="369332"/>
          </a:xfrm>
          <a:prstGeom prst="rect">
            <a:avLst/>
          </a:prstGeom>
          <a:noFill/>
        </p:spPr>
        <p:txBody>
          <a:bodyPr wrap="none" rtlCol="0">
            <a:spAutoFit/>
          </a:bodyPr>
          <a:lstStyle/>
          <a:p>
            <a:r>
              <a:rPr lang="en-GB" b="1" i="1" dirty="0">
                <a:solidFill>
                  <a:srgbClr val="FF0000"/>
                </a:solidFill>
              </a:rPr>
              <a:t>Beam direction</a:t>
            </a:r>
          </a:p>
        </p:txBody>
      </p:sp>
      <p:cxnSp>
        <p:nvCxnSpPr>
          <p:cNvPr id="10" name="Straight Arrow Connector 9"/>
          <p:cNvCxnSpPr/>
          <p:nvPr/>
        </p:nvCxnSpPr>
        <p:spPr>
          <a:xfrm flipH="1">
            <a:off x="210135" y="2141978"/>
            <a:ext cx="1925835" cy="11187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390619" y="3705101"/>
            <a:ext cx="5955353" cy="239636"/>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3240" y="4940639"/>
            <a:ext cx="5362760" cy="121103"/>
          </a:xfrm>
          <a:prstGeom prst="straightConnector1">
            <a:avLst/>
          </a:prstGeom>
          <a:ln w="3810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23180" y="4942238"/>
            <a:ext cx="1103187" cy="369332"/>
          </a:xfrm>
          <a:prstGeom prst="rect">
            <a:avLst/>
          </a:prstGeom>
          <a:noFill/>
        </p:spPr>
        <p:txBody>
          <a:bodyPr wrap="none" rtlCol="0">
            <a:spAutoFit/>
          </a:bodyPr>
          <a:lstStyle/>
          <a:p>
            <a:r>
              <a:rPr lang="en-GB" b="1" dirty="0">
                <a:solidFill>
                  <a:schemeClr val="accent2"/>
                </a:solidFill>
              </a:rPr>
              <a:t>39.1 MeV</a:t>
            </a:r>
          </a:p>
        </p:txBody>
      </p:sp>
      <p:sp>
        <p:nvSpPr>
          <p:cNvPr id="16" name="TextBox 15"/>
          <p:cNvSpPr txBox="1"/>
          <p:nvPr/>
        </p:nvSpPr>
        <p:spPr>
          <a:xfrm>
            <a:off x="8976070" y="3468895"/>
            <a:ext cx="1220206" cy="369332"/>
          </a:xfrm>
          <a:prstGeom prst="rect">
            <a:avLst/>
          </a:prstGeom>
          <a:noFill/>
        </p:spPr>
        <p:txBody>
          <a:bodyPr wrap="none" rtlCol="0">
            <a:spAutoFit/>
          </a:bodyPr>
          <a:lstStyle/>
          <a:p>
            <a:r>
              <a:rPr lang="en-GB" b="1" dirty="0">
                <a:solidFill>
                  <a:schemeClr val="accent2"/>
                </a:solidFill>
              </a:rPr>
              <a:t>19.27 MeV</a:t>
            </a:r>
          </a:p>
        </p:txBody>
      </p:sp>
      <p:sp>
        <p:nvSpPr>
          <p:cNvPr id="17" name="Rectangle 16"/>
          <p:cNvSpPr/>
          <p:nvPr/>
        </p:nvSpPr>
        <p:spPr>
          <a:xfrm>
            <a:off x="6096000" y="4965877"/>
            <a:ext cx="362658" cy="3355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05212" y="3565890"/>
            <a:ext cx="362658" cy="3355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287188" y="3391040"/>
            <a:ext cx="1985099" cy="369332"/>
          </a:xfrm>
          <a:prstGeom prst="rect">
            <a:avLst/>
          </a:prstGeom>
          <a:noFill/>
        </p:spPr>
        <p:txBody>
          <a:bodyPr wrap="square" rtlCol="0">
            <a:spAutoFit/>
          </a:bodyPr>
          <a:lstStyle/>
          <a:p>
            <a:pPr algn="ctr"/>
            <a:r>
              <a:rPr lang="en-GB" b="1" i="1" dirty="0"/>
              <a:t>1</a:t>
            </a:r>
            <a:r>
              <a:rPr lang="en-GB" b="1" i="1" baseline="30000" dirty="0"/>
              <a:t>st</a:t>
            </a:r>
            <a:r>
              <a:rPr lang="en-GB" b="1" i="1" dirty="0"/>
              <a:t>  Pic 2D Monitor</a:t>
            </a:r>
          </a:p>
        </p:txBody>
      </p:sp>
      <p:sp>
        <p:nvSpPr>
          <p:cNvPr id="20" name="TextBox 19"/>
          <p:cNvSpPr txBox="1"/>
          <p:nvPr/>
        </p:nvSpPr>
        <p:spPr>
          <a:xfrm>
            <a:off x="2718367" y="4566604"/>
            <a:ext cx="1985099" cy="369332"/>
          </a:xfrm>
          <a:prstGeom prst="rect">
            <a:avLst/>
          </a:prstGeom>
          <a:noFill/>
        </p:spPr>
        <p:txBody>
          <a:bodyPr wrap="square" rtlCol="0">
            <a:spAutoFit/>
          </a:bodyPr>
          <a:lstStyle/>
          <a:p>
            <a:pPr algn="ctr"/>
            <a:r>
              <a:rPr lang="en-GB" b="1" i="1" dirty="0"/>
              <a:t>2</a:t>
            </a:r>
            <a:r>
              <a:rPr lang="en-GB" b="1" i="1" baseline="30000" dirty="0"/>
              <a:t>nd</a:t>
            </a:r>
            <a:r>
              <a:rPr lang="en-GB" b="1" i="1" dirty="0"/>
              <a:t> Pic 2D Monitor</a:t>
            </a:r>
          </a:p>
        </p:txBody>
      </p:sp>
      <p:sp>
        <p:nvSpPr>
          <p:cNvPr id="22" name="TextBox 21"/>
          <p:cNvSpPr txBox="1"/>
          <p:nvPr/>
        </p:nvSpPr>
        <p:spPr>
          <a:xfrm>
            <a:off x="8568605" y="2171532"/>
            <a:ext cx="1320298" cy="369332"/>
          </a:xfrm>
          <a:prstGeom prst="rect">
            <a:avLst/>
          </a:prstGeom>
          <a:noFill/>
        </p:spPr>
        <p:txBody>
          <a:bodyPr wrap="none" rtlCol="0">
            <a:spAutoFit/>
          </a:bodyPr>
          <a:lstStyle/>
          <a:p>
            <a:r>
              <a:rPr lang="en-GB" b="1" i="1" dirty="0">
                <a:solidFill>
                  <a:srgbClr val="FF0000"/>
                </a:solidFill>
              </a:rPr>
              <a:t>1</a:t>
            </a:r>
            <a:r>
              <a:rPr lang="en-GB" b="1" i="1" baseline="30000" dirty="0">
                <a:solidFill>
                  <a:srgbClr val="FF0000"/>
                </a:solidFill>
              </a:rPr>
              <a:t>st</a:t>
            </a:r>
            <a:r>
              <a:rPr lang="en-GB" b="1" i="1" dirty="0">
                <a:solidFill>
                  <a:srgbClr val="FF0000"/>
                </a:solidFill>
              </a:rPr>
              <a:t> structure</a:t>
            </a:r>
          </a:p>
        </p:txBody>
      </p:sp>
      <p:sp>
        <p:nvSpPr>
          <p:cNvPr id="23" name="TextBox 22"/>
          <p:cNvSpPr txBox="1"/>
          <p:nvPr/>
        </p:nvSpPr>
        <p:spPr>
          <a:xfrm>
            <a:off x="6061979" y="4023568"/>
            <a:ext cx="1435521" cy="369332"/>
          </a:xfrm>
          <a:prstGeom prst="rect">
            <a:avLst/>
          </a:prstGeom>
          <a:noFill/>
        </p:spPr>
        <p:txBody>
          <a:bodyPr wrap="none" rtlCol="0">
            <a:spAutoFit/>
          </a:bodyPr>
          <a:lstStyle/>
          <a:p>
            <a:r>
              <a:rPr lang="en-GB" b="1" i="1" dirty="0">
                <a:solidFill>
                  <a:srgbClr val="FF0000"/>
                </a:solidFill>
              </a:rPr>
              <a:t>2</a:t>
            </a:r>
            <a:r>
              <a:rPr lang="en-GB" b="1" i="1" baseline="30000" dirty="0">
                <a:solidFill>
                  <a:srgbClr val="FF0000"/>
                </a:solidFill>
              </a:rPr>
              <a:t>nd</a:t>
            </a:r>
            <a:r>
              <a:rPr lang="en-GB" b="1" i="1" dirty="0">
                <a:solidFill>
                  <a:srgbClr val="FF0000"/>
                </a:solidFill>
              </a:rPr>
              <a:t> structure</a:t>
            </a:r>
          </a:p>
        </p:txBody>
      </p:sp>
      <p:sp>
        <p:nvSpPr>
          <p:cNvPr id="24" name="TextBox 23"/>
          <p:cNvSpPr txBox="1"/>
          <p:nvPr/>
        </p:nvSpPr>
        <p:spPr>
          <a:xfrm>
            <a:off x="7678066" y="4701214"/>
            <a:ext cx="3995378" cy="1477328"/>
          </a:xfrm>
          <a:prstGeom prst="rect">
            <a:avLst/>
          </a:prstGeom>
          <a:noFill/>
        </p:spPr>
        <p:txBody>
          <a:bodyPr wrap="square" rtlCol="0">
            <a:spAutoFit/>
          </a:bodyPr>
          <a:lstStyle/>
          <a:p>
            <a:pPr marL="285750" indent="-285750">
              <a:buFont typeface="Wingdings" panose="05000000000000000000" pitchFamily="2" charset="2"/>
              <a:buChar char="§"/>
            </a:pPr>
            <a:r>
              <a:rPr lang="en-GB" dirty="0"/>
              <a:t>1</a:t>
            </a:r>
            <a:r>
              <a:rPr lang="en-GB" baseline="30000" dirty="0"/>
              <a:t>st</a:t>
            </a:r>
            <a:r>
              <a:rPr lang="en-GB" dirty="0"/>
              <a:t> and 2</a:t>
            </a:r>
            <a:r>
              <a:rPr lang="en-GB" baseline="30000" dirty="0"/>
              <a:t>nd</a:t>
            </a:r>
            <a:r>
              <a:rPr lang="en-GB" dirty="0"/>
              <a:t> accelerating structures are in </a:t>
            </a:r>
            <a:r>
              <a:rPr lang="en-GB" i="1" u="sng" dirty="0"/>
              <a:t>phase</a:t>
            </a:r>
            <a:r>
              <a:rPr lang="en-GB" dirty="0"/>
              <a:t>.</a:t>
            </a:r>
          </a:p>
          <a:p>
            <a:pPr marL="285750" indent="-285750">
              <a:buFont typeface="Wingdings" panose="05000000000000000000" pitchFamily="2" charset="2"/>
              <a:buChar char="§"/>
            </a:pPr>
            <a:r>
              <a:rPr lang="en-GB" dirty="0"/>
              <a:t>Energy of the captured dark current at 1</a:t>
            </a:r>
            <a:r>
              <a:rPr lang="en-GB" baseline="30000" dirty="0"/>
              <a:t>st</a:t>
            </a:r>
            <a:r>
              <a:rPr lang="en-GB" dirty="0"/>
              <a:t> pic monitor has reached nearly double at 2</a:t>
            </a:r>
            <a:r>
              <a:rPr lang="en-GB" baseline="30000" dirty="0"/>
              <a:t>nd</a:t>
            </a:r>
            <a:r>
              <a:rPr lang="en-GB" dirty="0"/>
              <a:t> pic monitor. </a:t>
            </a:r>
          </a:p>
        </p:txBody>
      </p:sp>
      <p:sp>
        <p:nvSpPr>
          <p:cNvPr id="25" name="Slide Number Placeholder 10"/>
          <p:cNvSpPr txBox="1">
            <a:spLocks/>
          </p:cNvSpPr>
          <p:nvPr/>
        </p:nvSpPr>
        <p:spPr>
          <a:xfrm>
            <a:off x="8763000" y="63900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AD2427-21E2-4A20-B25B-506B4F981237}" type="slidenum">
              <a:rPr lang="en-GB" smtClean="0">
                <a:solidFill>
                  <a:schemeClr val="bg1"/>
                </a:solidFill>
              </a:rPr>
              <a:pPr/>
              <a:t>29</a:t>
            </a:fld>
            <a:endParaRPr lang="en-GB" dirty="0">
              <a:solidFill>
                <a:schemeClr val="bg1"/>
              </a:solidFill>
            </a:endParaRPr>
          </a:p>
        </p:txBody>
      </p:sp>
    </p:spTree>
    <p:extLst>
      <p:ext uri="{BB962C8B-B14F-4D97-AF65-F5344CB8AC3E}">
        <p14:creationId xmlns:p14="http://schemas.microsoft.com/office/powerpoint/2010/main" val="345035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smtClean="0">
                <a:latin typeface="Arial" panose="020B0604020202020204" pitchFamily="34" charset="0"/>
                <a:cs typeface="Arial" panose="020B0604020202020204" pitchFamily="34" charset="0"/>
              </a:rPr>
              <a:t>Introduction</a:t>
            </a:r>
            <a:endParaRPr lang="en-GB"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825625"/>
            <a:ext cx="10515600" cy="3979640"/>
          </a:xfrm>
        </p:spPr>
        <p:txBody>
          <a:bodyPr>
            <a:noAutofit/>
          </a:bodyPr>
          <a:lstStyle/>
          <a:p>
            <a:pP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CLIC Study accelerating structures are made of OFE copper (99.99% pure) and operating between 70-120 MV/m accelerating gradient at X-Band (11.9942 GHz). In order to reach these nominal gradients, the beam apertures of structures must be kept small and this generates transverse short and long range </a:t>
            </a:r>
            <a:r>
              <a:rPr lang="en-GB" sz="1600" dirty="0" err="1" smtClean="0">
                <a:latin typeface="Arial" panose="020B0604020202020204" pitchFamily="34" charset="0"/>
                <a:cs typeface="Arial" panose="020B0604020202020204" pitchFamily="34" charset="0"/>
              </a:rPr>
              <a:t>wakefields</a:t>
            </a:r>
            <a:r>
              <a:rPr lang="en-GB" sz="1600" dirty="0" smtClean="0">
                <a:latin typeface="Arial" panose="020B0604020202020204" pitchFamily="34" charset="0"/>
                <a:cs typeface="Arial" panose="020B0604020202020204" pitchFamily="34" charset="0"/>
              </a:rPr>
              <a:t>. </a:t>
            </a:r>
          </a:p>
          <a:p>
            <a:pPr>
              <a:buFont typeface="Wingdings" panose="05000000000000000000" pitchFamily="2" charset="2"/>
              <a:buChar char="§"/>
            </a:pPr>
            <a:r>
              <a:rPr lang="tr-TR" sz="1600" dirty="0" smtClean="0">
                <a:latin typeface="Arial" panose="020B0604020202020204" pitchFamily="34" charset="0"/>
                <a:cs typeface="Arial" panose="020B0604020202020204" pitchFamily="34" charset="0"/>
              </a:rPr>
              <a:t>CLIC </a:t>
            </a:r>
            <a:r>
              <a:rPr lang="tr-TR" sz="1600" dirty="0">
                <a:latin typeface="Arial" panose="020B0604020202020204" pitchFamily="34" charset="0"/>
                <a:cs typeface="Arial" panose="020B0604020202020204" pitchFamily="34" charset="0"/>
              </a:rPr>
              <a:t>structures have an integrated wake-field monitor (WFM) meant to be used as beam positioning monitor in order to realign the structures to an average reference further minimizing the </a:t>
            </a:r>
            <a:r>
              <a:rPr lang="tr-TR" sz="1600" dirty="0" smtClean="0">
                <a:latin typeface="Arial" panose="020B0604020202020204" pitchFamily="34" charset="0"/>
                <a:cs typeface="Arial" panose="020B0604020202020204" pitchFamily="34" charset="0"/>
              </a:rPr>
              <a:t>wakefields</a:t>
            </a:r>
            <a:r>
              <a:rPr lang="tr-TR" sz="1600" dirty="0">
                <a:latin typeface="Arial" panose="020B0604020202020204" pitchFamily="34" charset="0"/>
                <a:cs typeface="Arial" panose="020B0604020202020204" pitchFamily="34" charset="0"/>
              </a:rPr>
              <a:t>. The accuracy of this system is to be kept below 5-7 </a:t>
            </a:r>
            <a:r>
              <a:rPr lang="tr-TR" sz="1600" dirty="0" smtClean="0">
                <a:latin typeface="Arial" panose="020B0604020202020204" pitchFamily="34" charset="0"/>
                <a:cs typeface="Arial" panose="020B0604020202020204" pitchFamily="34" charset="0"/>
              </a:rPr>
              <a:t>μm</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which</a:t>
            </a: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is the combined effect of geometric imperfections of the WFM cell, misalignment errors during fabrication, cables and feedthroughs mismatch and errors coming for the acquisition </a:t>
            </a:r>
            <a:r>
              <a:rPr lang="tr-TR" sz="1600" dirty="0" smtClean="0">
                <a:latin typeface="Arial" panose="020B0604020202020204" pitchFamily="34" charset="0"/>
                <a:cs typeface="Arial" panose="020B0604020202020204" pitchFamily="34" charset="0"/>
              </a:rPr>
              <a:t>electronics</a:t>
            </a:r>
            <a:r>
              <a:rPr lang="en-GB" sz="1600" dirty="0" smtClean="0">
                <a:latin typeface="Arial" panose="020B0604020202020204" pitchFamily="34" charset="0"/>
                <a:cs typeface="Arial" panose="020B0604020202020204" pitchFamily="34" charset="0"/>
              </a:rPr>
              <a:t>. </a:t>
            </a:r>
          </a:p>
          <a:p>
            <a:pP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R</a:t>
            </a:r>
            <a:r>
              <a:rPr lang="tr-TR" sz="1600" dirty="0" smtClean="0">
                <a:latin typeface="Arial" panose="020B0604020202020204" pitchFamily="34" charset="0"/>
                <a:cs typeface="Arial" panose="020B0604020202020204" pitchFamily="34" charset="0"/>
              </a:rPr>
              <a:t>ecent </a:t>
            </a:r>
            <a:r>
              <a:rPr lang="tr-TR" sz="1600" dirty="0">
                <a:latin typeface="Arial" panose="020B0604020202020204" pitchFamily="34" charset="0"/>
                <a:cs typeface="Arial" panose="020B0604020202020204" pitchFamily="34" charset="0"/>
              </a:rPr>
              <a:t>studies have shown that a fully electromagnetic measurement </a:t>
            </a:r>
            <a:r>
              <a:rPr lang="tr-TR" sz="1600" dirty="0" smtClean="0">
                <a:latin typeface="Arial" panose="020B0604020202020204" pitchFamily="34" charset="0"/>
                <a:cs typeface="Arial" panose="020B0604020202020204" pitchFamily="34" charset="0"/>
              </a:rPr>
              <a:t>using</a:t>
            </a:r>
            <a:r>
              <a:rPr lang="en-GB" sz="1600" dirty="0" smtClean="0">
                <a:latin typeface="Arial" panose="020B0604020202020204" pitchFamily="34" charset="0"/>
                <a:cs typeface="Arial" panose="020B0604020202020204" pitchFamily="34" charset="0"/>
              </a:rPr>
              <a:t> only</a:t>
            </a: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RF transmission from the transverse ports of the WFM cell can determine the geometrical center of the WFM cell with microns </a:t>
            </a:r>
            <a:r>
              <a:rPr lang="tr-TR" sz="1600" dirty="0" smtClean="0">
                <a:latin typeface="Arial" panose="020B0604020202020204" pitchFamily="34" charset="0"/>
                <a:cs typeface="Arial" panose="020B0604020202020204" pitchFamily="34" charset="0"/>
              </a:rPr>
              <a:t>accuracy</a:t>
            </a:r>
            <a:r>
              <a:rPr lang="en-GB" sz="1600" dirty="0" smtClean="0">
                <a:latin typeface="Arial" panose="020B0604020202020204" pitchFamily="34" charset="0"/>
                <a:cs typeface="Arial" panose="020B0604020202020204" pitchFamily="34" charset="0"/>
              </a:rPr>
              <a:t> [1].</a:t>
            </a: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Same results have been observed with beam in the CTF3 and CLEAR facilities and have shown a good reproducibility </a:t>
            </a:r>
            <a:r>
              <a:rPr lang="tr-TR" sz="1600" dirty="0" smtClean="0">
                <a:latin typeface="Arial" panose="020B0604020202020204" pitchFamily="34" charset="0"/>
                <a:cs typeface="Arial" panose="020B0604020202020204" pitchFamily="34" charset="0"/>
              </a:rPr>
              <a:t>[</a:t>
            </a:r>
            <a:r>
              <a:rPr lang="en-GB" sz="1600" dirty="0" smtClean="0">
                <a:latin typeface="Arial" panose="020B0604020202020204" pitchFamily="34" charset="0"/>
                <a:cs typeface="Arial" panose="020B0604020202020204" pitchFamily="34" charset="0"/>
              </a:rPr>
              <a:t>2</a:t>
            </a:r>
            <a:r>
              <a:rPr lang="tr-TR" sz="160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However, measurement chain at CLEAR </a:t>
            </a:r>
            <a:r>
              <a:rPr lang="tr-TR" sz="1600" dirty="0">
                <a:latin typeface="Arial" panose="020B0604020202020204" pitchFamily="34" charset="0"/>
                <a:cs typeface="Arial" panose="020B0604020202020204" pitchFamily="34" charset="0"/>
              </a:rPr>
              <a:t>showed the limitations of the system in real operational conditions when a large RF power is injected into the structure.  </a:t>
            </a:r>
            <a:endParaRPr lang="en-GB" sz="16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This research includes investigating the accuracy and reproducibility of </a:t>
            </a:r>
            <a:r>
              <a:rPr lang="en-GB" sz="1600" dirty="0" err="1" smtClean="0">
                <a:latin typeface="Arial" panose="020B0604020202020204" pitchFamily="34" charset="0"/>
                <a:cs typeface="Arial" panose="020B0604020202020204" pitchFamily="34" charset="0"/>
              </a:rPr>
              <a:t>wakefield</a:t>
            </a:r>
            <a:r>
              <a:rPr lang="en-GB" sz="1600" dirty="0" smtClean="0">
                <a:latin typeface="Arial" panose="020B0604020202020204" pitchFamily="34" charset="0"/>
                <a:cs typeface="Arial" panose="020B0604020202020204" pitchFamily="34" charset="0"/>
              </a:rPr>
              <a:t> monitors with measurements in the presence of RF, dark current (at X-Band HG Test Facility) and beam (CLEAR Facility) by using current structure prototypes.</a:t>
            </a: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1600" dirty="0">
              <a:latin typeface="Arial" panose="020B0604020202020204" pitchFamily="34" charset="0"/>
              <a:cs typeface="Arial" panose="020B0604020202020204" pitchFamily="34" charset="0"/>
            </a:endParaRPr>
          </a:p>
        </p:txBody>
      </p:sp>
      <p:sp>
        <p:nvSpPr>
          <p:cNvPr id="4" name="Rectangle 3"/>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31404" y="5877726"/>
            <a:ext cx="10729192" cy="507831"/>
          </a:xfrm>
          <a:prstGeom prst="rect">
            <a:avLst/>
          </a:prstGeom>
          <a:noFill/>
        </p:spPr>
        <p:txBody>
          <a:bodyPr wrap="square" rtlCol="0">
            <a:spAutoFit/>
          </a:bodyPr>
          <a:lstStyle/>
          <a:p>
            <a:r>
              <a:rPr lang="en-GB" sz="900" i="1" dirty="0" smtClean="0">
                <a:latin typeface="Arial" panose="020B0604020202020204" pitchFamily="34" charset="0"/>
                <a:cs typeface="Arial" panose="020B0604020202020204" pitchFamily="34" charset="0"/>
              </a:rPr>
              <a:t>1-</a:t>
            </a:r>
            <a:r>
              <a:rPr lang="en-GB" sz="900" i="1" dirty="0">
                <a:latin typeface="Arial" panose="020B0604020202020204" pitchFamily="34" charset="0"/>
                <a:cs typeface="Arial" panose="020B0604020202020204" pitchFamily="34" charset="0"/>
              </a:rPr>
              <a:t>Development of direct measurement techniques for the in-situ internal alignment of accelerating structures (PhD Thesis) Natalia Galindo Munoz, February </a:t>
            </a:r>
            <a:r>
              <a:rPr lang="en-GB" sz="900" i="1" dirty="0" smtClean="0">
                <a:latin typeface="Arial" panose="020B0604020202020204" pitchFamily="34" charset="0"/>
                <a:cs typeface="Arial" panose="020B0604020202020204" pitchFamily="34" charset="0"/>
              </a:rPr>
              <a:t>2018</a:t>
            </a:r>
          </a:p>
          <a:p>
            <a:r>
              <a:rPr lang="en-GB" sz="900" i="1" dirty="0" smtClean="0">
                <a:latin typeface="Arial" panose="020B0604020202020204" pitchFamily="34" charset="0"/>
                <a:cs typeface="Arial" panose="020B0604020202020204" pitchFamily="34" charset="0"/>
              </a:rPr>
              <a:t>2-</a:t>
            </a:r>
            <a:r>
              <a:rPr lang="en-GB" sz="900" i="1" dirty="0">
                <a:latin typeface="Arial" panose="020B0604020202020204" pitchFamily="34" charset="0"/>
                <a:cs typeface="Arial" panose="020B0604020202020204" pitchFamily="34" charset="0"/>
              </a:rPr>
              <a:t>Wakefield Monitor Experiments with X-Band Accelerating Structures, R. L. </a:t>
            </a:r>
            <a:r>
              <a:rPr lang="en-GB" sz="900" i="1" dirty="0" err="1">
                <a:latin typeface="Arial" panose="020B0604020202020204" pitchFamily="34" charset="0"/>
                <a:cs typeface="Arial" panose="020B0604020202020204" pitchFamily="34" charset="0"/>
              </a:rPr>
              <a:t>Lillestøl</a:t>
            </a:r>
            <a:r>
              <a:rPr lang="en-GB" sz="900" i="1" dirty="0">
                <a:latin typeface="Arial" panose="020B0604020202020204" pitchFamily="34" charset="0"/>
                <a:cs typeface="Arial" panose="020B0604020202020204" pitchFamily="34" charset="0"/>
              </a:rPr>
              <a:t>∗, E. </a:t>
            </a:r>
            <a:r>
              <a:rPr lang="en-GB" sz="900" i="1" dirty="0" err="1">
                <a:latin typeface="Arial" panose="020B0604020202020204" pitchFamily="34" charset="0"/>
                <a:cs typeface="Arial" panose="020B0604020202020204" pitchFamily="34" charset="0"/>
              </a:rPr>
              <a:t>Adli</a:t>
            </a:r>
            <a:r>
              <a:rPr lang="en-GB" sz="900" i="1" dirty="0">
                <a:latin typeface="Arial" panose="020B0604020202020204" pitchFamily="34" charset="0"/>
                <a:cs typeface="Arial" panose="020B0604020202020204" pitchFamily="34" charset="0"/>
              </a:rPr>
              <a:t>, J. </a:t>
            </a:r>
            <a:r>
              <a:rPr lang="en-GB" sz="900" i="1" dirty="0" err="1">
                <a:latin typeface="Arial" panose="020B0604020202020204" pitchFamily="34" charset="0"/>
                <a:cs typeface="Arial" panose="020B0604020202020204" pitchFamily="34" charset="0"/>
              </a:rPr>
              <a:t>Pﬁngstner</a:t>
            </a:r>
            <a:r>
              <a:rPr lang="en-GB" sz="900" i="1" dirty="0">
                <a:latin typeface="Arial" panose="020B0604020202020204" pitchFamily="34" charset="0"/>
                <a:cs typeface="Arial" panose="020B0604020202020204" pitchFamily="34" charset="0"/>
              </a:rPr>
              <a:t>, Department of Physics, University of Oslo, Norway, W. </a:t>
            </a:r>
            <a:r>
              <a:rPr lang="en-GB" sz="900" i="1" dirty="0" err="1">
                <a:latin typeface="Arial" panose="020B0604020202020204" pitchFamily="34" charset="0"/>
                <a:cs typeface="Arial" panose="020B0604020202020204" pitchFamily="34" charset="0"/>
              </a:rPr>
              <a:t>Farabolini</a:t>
            </a:r>
            <a:r>
              <a:rPr lang="en-GB" sz="900" i="1" dirty="0">
                <a:latin typeface="Arial" panose="020B0604020202020204" pitchFamily="34" charset="0"/>
                <a:cs typeface="Arial" panose="020B0604020202020204" pitchFamily="34" charset="0"/>
              </a:rPr>
              <a:t>, R. Corsini, S. </a:t>
            </a:r>
            <a:r>
              <a:rPr lang="en-GB" sz="900" i="1" dirty="0" err="1">
                <a:latin typeface="Arial" panose="020B0604020202020204" pitchFamily="34" charset="0"/>
                <a:cs typeface="Arial" panose="020B0604020202020204" pitchFamily="34" charset="0"/>
              </a:rPr>
              <a:t>Döbert</a:t>
            </a:r>
            <a:r>
              <a:rPr lang="en-GB" sz="900" i="1" dirty="0">
                <a:latin typeface="Arial" panose="020B0604020202020204" pitchFamily="34" charset="0"/>
                <a:cs typeface="Arial" panose="020B0604020202020204" pitchFamily="34" charset="0"/>
              </a:rPr>
              <a:t>, A. Grudiev, L. </a:t>
            </a:r>
            <a:r>
              <a:rPr lang="en-GB" sz="900" i="1" dirty="0" err="1">
                <a:latin typeface="Arial" panose="020B0604020202020204" pitchFamily="34" charset="0"/>
                <a:cs typeface="Arial" panose="020B0604020202020204" pitchFamily="34" charset="0"/>
              </a:rPr>
              <a:t>Malina</a:t>
            </a:r>
            <a:r>
              <a:rPr lang="en-GB" sz="900" i="1" dirty="0">
                <a:latin typeface="Arial" panose="020B0604020202020204" pitchFamily="34" charset="0"/>
                <a:cs typeface="Arial" panose="020B0604020202020204" pitchFamily="34" charset="0"/>
              </a:rPr>
              <a:t>, W. </a:t>
            </a:r>
            <a:r>
              <a:rPr lang="en-GB" sz="900" i="1" dirty="0" err="1">
                <a:latin typeface="Arial" panose="020B0604020202020204" pitchFamily="34" charset="0"/>
                <a:cs typeface="Arial" panose="020B0604020202020204" pitchFamily="34" charset="0"/>
              </a:rPr>
              <a:t>Wuench</a:t>
            </a:r>
            <a:r>
              <a:rPr lang="en-GB" sz="900" i="1" dirty="0">
                <a:latin typeface="Arial" panose="020B0604020202020204" pitchFamily="34" charset="0"/>
                <a:cs typeface="Arial" panose="020B0604020202020204" pitchFamily="34" charset="0"/>
              </a:rPr>
              <a:t>, CERN, Geneva, Switzerland. Proceedings of IPAC2015, Richmond, VA, </a:t>
            </a:r>
            <a:r>
              <a:rPr lang="en-GB" sz="900" i="1" dirty="0" smtClean="0">
                <a:latin typeface="Arial" panose="020B0604020202020204" pitchFamily="34" charset="0"/>
                <a:cs typeface="Arial" panose="020B0604020202020204" pitchFamily="34" charset="0"/>
              </a:rPr>
              <a:t>USA</a:t>
            </a:r>
            <a:endParaRPr lang="en-GB" sz="900" i="1"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a:defRPr/>
            </a:pPr>
            <a:fld id="{04917277-E70C-4AB8-8A22-26B79B503DCF}" type="slidenum">
              <a:rPr lang="en-GB" smtClean="0">
                <a:solidFill>
                  <a:schemeClr val="bg1"/>
                </a:solidFill>
              </a:rPr>
              <a:t>3</a:t>
            </a:fld>
            <a:endParaRPr lang="en-GB" dirty="0">
              <a:solidFill>
                <a:schemeClr val="bg1"/>
              </a:solidFill>
            </a:endParaRPr>
          </a:p>
        </p:txBody>
      </p:sp>
    </p:spTree>
    <p:extLst>
      <p:ext uri="{BB962C8B-B14F-4D97-AF65-F5344CB8AC3E}">
        <p14:creationId xmlns:p14="http://schemas.microsoft.com/office/powerpoint/2010/main" val="42441326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p:nvPr/>
        </p:nvSpPr>
        <p:spPr bwMode="auto">
          <a:xfrm>
            <a:off x="1" y="6427177"/>
            <a:ext cx="12192000" cy="430823"/>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 name="Title 2"/>
          <p:cNvSpPr>
            <a:spLocks noGrp="1"/>
          </p:cNvSpPr>
          <p:nvPr>
            <p:ph type="title"/>
          </p:nvPr>
        </p:nvSpPr>
        <p:spPr bwMode="auto">
          <a:xfrm>
            <a:off x="838200" y="365126"/>
            <a:ext cx="10515600" cy="1029566"/>
          </a:xfrm>
        </p:spPr>
        <p:txBody>
          <a:bodyPr/>
          <a:lstStyle/>
          <a:p>
            <a:pPr>
              <a:defRPr/>
            </a:pPr>
            <a:r>
              <a:rPr lang="en-GB"/>
              <a:t>Final Model (in CATIA)</a:t>
            </a:r>
            <a:endParaRPr/>
          </a:p>
        </p:txBody>
      </p:sp>
      <p:sp>
        <p:nvSpPr>
          <p:cNvPr id="6" name="TextBox 6"/>
          <p:cNvSpPr>
            <a:spLocks/>
          </p:cNvSpPr>
          <p:nvPr/>
        </p:nvSpPr>
        <p:spPr bwMode="auto">
          <a:xfrm>
            <a:off x="438188" y="6075456"/>
            <a:ext cx="2365456" cy="369332"/>
          </a:xfrm>
          <a:prstGeom prst="rect">
            <a:avLst/>
          </a:prstGeom>
          <a:noFill/>
        </p:spPr>
        <p:txBody>
          <a:bodyPr wrap="none" rtlCol="0">
            <a:spAutoFit/>
          </a:bodyPr>
          <a:lstStyle/>
          <a:p>
            <a:pPr>
              <a:defRPr/>
            </a:pPr>
            <a:r>
              <a:rPr lang="en-GB" i="1"/>
              <a:t>Pedro Morales Sanchez</a:t>
            </a:r>
            <a:endParaRPr/>
          </a:p>
        </p:txBody>
      </p:sp>
      <p:pic>
        <p:nvPicPr>
          <p:cNvPr id="7" name="Picture 9"/>
          <p:cNvPicPr>
            <a:picLocks noChangeAspect="1"/>
          </p:cNvPicPr>
          <p:nvPr/>
        </p:nvPicPr>
        <p:blipFill>
          <a:blip r:embed="rId2"/>
          <a:srcRect l="12256" r="7385"/>
          <a:stretch/>
        </p:blipFill>
        <p:spPr bwMode="auto">
          <a:xfrm>
            <a:off x="205154" y="1626319"/>
            <a:ext cx="6815950" cy="4217509"/>
          </a:xfrm>
          <a:prstGeom prst="rect">
            <a:avLst/>
          </a:prstGeom>
        </p:spPr>
      </p:pic>
      <p:pic>
        <p:nvPicPr>
          <p:cNvPr id="8" name="Picture 10"/>
          <p:cNvPicPr>
            <a:picLocks noChangeAspect="1"/>
          </p:cNvPicPr>
          <p:nvPr/>
        </p:nvPicPr>
        <p:blipFill>
          <a:blip r:embed="rId3"/>
          <a:srcRect l="22933" t="5185" r="19807" b="2573"/>
          <a:stretch/>
        </p:blipFill>
        <p:spPr bwMode="auto">
          <a:xfrm>
            <a:off x="7595978" y="3408999"/>
            <a:ext cx="3726965" cy="2985328"/>
          </a:xfrm>
          <a:prstGeom prst="rect">
            <a:avLst/>
          </a:prstGeom>
        </p:spPr>
      </p:pic>
      <p:pic>
        <p:nvPicPr>
          <p:cNvPr id="9" name="Picture 11"/>
          <p:cNvPicPr>
            <a:picLocks noChangeAspect="1"/>
          </p:cNvPicPr>
          <p:nvPr/>
        </p:nvPicPr>
        <p:blipFill>
          <a:blip r:embed="rId4"/>
          <a:srcRect l="8437" t="13162" r="2284" b="11855"/>
          <a:stretch/>
        </p:blipFill>
        <p:spPr bwMode="auto">
          <a:xfrm rot="10800000">
            <a:off x="6847619" y="1264705"/>
            <a:ext cx="5223685" cy="2181458"/>
          </a:xfrm>
          <a:prstGeom prst="rect">
            <a:avLst/>
          </a:prstGeom>
        </p:spPr>
      </p:pic>
      <p:sp>
        <p:nvSpPr>
          <p:cNvPr id="10" name="TextBox 3"/>
          <p:cNvSpPr>
            <a:spLocks/>
          </p:cNvSpPr>
          <p:nvPr/>
        </p:nvSpPr>
        <p:spPr bwMode="auto">
          <a:xfrm>
            <a:off x="8680016" y="896051"/>
            <a:ext cx="1558888" cy="369332"/>
          </a:xfrm>
          <a:prstGeom prst="rect">
            <a:avLst/>
          </a:prstGeom>
          <a:noFill/>
        </p:spPr>
        <p:txBody>
          <a:bodyPr wrap="none" rtlCol="0">
            <a:spAutoFit/>
          </a:bodyPr>
          <a:lstStyle/>
          <a:p>
            <a:pPr>
              <a:defRPr/>
            </a:pPr>
            <a:r>
              <a:rPr lang="en-GB" b="1" i="1">
                <a:solidFill>
                  <a:srgbClr val="FF0000"/>
                </a:solidFill>
              </a:rPr>
              <a:t>Internal Views</a:t>
            </a:r>
            <a:endParaRPr/>
          </a:p>
        </p:txBody>
      </p:sp>
      <p:sp>
        <p:nvSpPr>
          <p:cNvPr id="11" name="TextBox 12"/>
          <p:cNvSpPr>
            <a:spLocks/>
          </p:cNvSpPr>
          <p:nvPr/>
        </p:nvSpPr>
        <p:spPr bwMode="auto">
          <a:xfrm>
            <a:off x="4805541" y="1394691"/>
            <a:ext cx="1203984" cy="369332"/>
          </a:xfrm>
          <a:prstGeom prst="rect">
            <a:avLst/>
          </a:prstGeom>
          <a:noFill/>
        </p:spPr>
        <p:txBody>
          <a:bodyPr wrap="none" rtlCol="0">
            <a:spAutoFit/>
          </a:bodyPr>
          <a:lstStyle/>
          <a:p>
            <a:pPr>
              <a:defRPr/>
            </a:pPr>
            <a:r>
              <a:rPr lang="en-GB" b="1" i="1">
                <a:solidFill>
                  <a:srgbClr val="FF0000"/>
                </a:solidFill>
              </a:rPr>
              <a:t>Side Views</a:t>
            </a:r>
            <a:endParaRPr/>
          </a:p>
        </p:txBody>
      </p:sp>
      <p:sp>
        <p:nvSpPr>
          <p:cNvPr id="12" name="Slide Number Placeholder 4"/>
          <p:cNvSpPr>
            <a:spLocks noGrp="1"/>
          </p:cNvSpPr>
          <p:nvPr>
            <p:ph type="sldNum" sz="quarter" idx="12"/>
          </p:nvPr>
        </p:nvSpPr>
        <p:spPr bwMode="auto"/>
        <p:txBody>
          <a:bodyPr/>
          <a:lstStyle/>
          <a:p>
            <a:pPr>
              <a:defRPr/>
            </a:pPr>
            <a:fld id="{A3AD2427-21E2-4A20-B25B-506B4F981237}" type="slidenum">
              <a:rPr lang="en-GB">
                <a:solidFill>
                  <a:schemeClr val="bg1"/>
                </a:solidFill>
              </a:rPr>
              <a:t>30</a:t>
            </a:fld>
            <a:endParaRPr lang="en-GB">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41386" y="1407693"/>
            <a:ext cx="4505398" cy="2536824"/>
          </a:xfrm>
          <a:prstGeom prst="rect">
            <a:avLst/>
          </a:prstGeom>
        </p:spPr>
      </p:pic>
      <p:sp>
        <p:nvSpPr>
          <p:cNvPr id="9" name="TextBox 8"/>
          <p:cNvSpPr txBox="1"/>
          <p:nvPr/>
        </p:nvSpPr>
        <p:spPr>
          <a:xfrm>
            <a:off x="541386" y="5739665"/>
            <a:ext cx="4094987" cy="276999"/>
          </a:xfrm>
          <a:prstGeom prst="rect">
            <a:avLst/>
          </a:prstGeom>
          <a:noFill/>
        </p:spPr>
        <p:txBody>
          <a:bodyPr wrap="square" rtlCol="0">
            <a:spAutoFit/>
          </a:bodyPr>
          <a:lstStyle/>
          <a:p>
            <a:r>
              <a:rPr lang="en-GB" sz="1200" i="1" dirty="0" smtClean="0">
                <a:latin typeface="Arial" panose="020B0604020202020204" pitchFamily="34" charset="0"/>
                <a:cs typeface="Arial" panose="020B0604020202020204" pitchFamily="34" charset="0"/>
              </a:rPr>
              <a:t>1-http</a:t>
            </a:r>
            <a:r>
              <a:rPr lang="en-GB" sz="1200" i="1" dirty="0">
                <a:latin typeface="Arial" panose="020B0604020202020204" pitchFamily="34" charset="0"/>
                <a:cs typeface="Arial" panose="020B0604020202020204" pitchFamily="34" charset="0"/>
              </a:rPr>
              <a:t>://clic-study.web.cern.ch/content/list-members</a:t>
            </a:r>
          </a:p>
        </p:txBody>
      </p:sp>
      <p:pic>
        <p:nvPicPr>
          <p:cNvPr id="11" name="Picture 10"/>
          <p:cNvPicPr>
            <a:picLocks noChangeAspect="1"/>
          </p:cNvPicPr>
          <p:nvPr/>
        </p:nvPicPr>
        <p:blipFill>
          <a:blip r:embed="rId3"/>
          <a:stretch>
            <a:fillRect/>
          </a:stretch>
        </p:blipFill>
        <p:spPr>
          <a:xfrm>
            <a:off x="6257030" y="1408551"/>
            <a:ext cx="4921554" cy="3430175"/>
          </a:xfrm>
          <a:prstGeom prst="rect">
            <a:avLst/>
          </a:prstGeom>
        </p:spPr>
      </p:pic>
      <p:sp>
        <p:nvSpPr>
          <p:cNvPr id="14" name="Title 13"/>
          <p:cNvSpPr>
            <a:spLocks noGrp="1"/>
          </p:cNvSpPr>
          <p:nvPr>
            <p:ph type="title"/>
          </p:nvPr>
        </p:nvSpPr>
        <p:spPr>
          <a:xfrm>
            <a:off x="838200" y="365126"/>
            <a:ext cx="10515600" cy="813044"/>
          </a:xfrm>
        </p:spPr>
        <p:txBody>
          <a:bodyPr>
            <a:normAutofit/>
          </a:bodyPr>
          <a:lstStyle/>
          <a:p>
            <a:pPr algn="ctr"/>
            <a:r>
              <a:rPr lang="en-GB" sz="3200" dirty="0">
                <a:solidFill>
                  <a:srgbClr val="FF0000"/>
                </a:solidFill>
                <a:latin typeface="Arial" panose="020B0604020202020204" pitchFamily="34" charset="0"/>
                <a:cs typeface="Arial" panose="020B0604020202020204" pitchFamily="34" charset="0"/>
              </a:rPr>
              <a:t>C</a:t>
            </a:r>
            <a:r>
              <a:rPr lang="en-GB" sz="3200" dirty="0">
                <a:latin typeface="Arial" panose="020B0604020202020204" pitchFamily="34" charset="0"/>
                <a:cs typeface="Arial" panose="020B0604020202020204" pitchFamily="34" charset="0"/>
              </a:rPr>
              <a:t>ompact </a:t>
            </a:r>
            <a:r>
              <a:rPr lang="en-GB" sz="3200" dirty="0">
                <a:solidFill>
                  <a:srgbClr val="FF0000"/>
                </a:solidFill>
                <a:latin typeface="Arial" panose="020B0604020202020204" pitchFamily="34" charset="0"/>
                <a:cs typeface="Arial" panose="020B0604020202020204" pitchFamily="34" charset="0"/>
              </a:rPr>
              <a:t>Li</a:t>
            </a:r>
            <a:r>
              <a:rPr lang="en-GB" sz="3200" dirty="0">
                <a:latin typeface="Arial" panose="020B0604020202020204" pitchFamily="34" charset="0"/>
                <a:cs typeface="Arial" panose="020B0604020202020204" pitchFamily="34" charset="0"/>
              </a:rPr>
              <a:t>near </a:t>
            </a:r>
            <a:r>
              <a:rPr lang="en-GB" sz="3200" dirty="0">
                <a:solidFill>
                  <a:srgbClr val="FF0000"/>
                </a:solidFill>
                <a:latin typeface="Arial" panose="020B0604020202020204" pitchFamily="34" charset="0"/>
                <a:cs typeface="Arial" panose="020B0604020202020204" pitchFamily="34" charset="0"/>
              </a:rPr>
              <a:t>C</a:t>
            </a:r>
            <a:r>
              <a:rPr lang="en-GB" sz="3200" dirty="0">
                <a:latin typeface="Arial" panose="020B0604020202020204" pitchFamily="34" charset="0"/>
                <a:cs typeface="Arial" panose="020B0604020202020204" pitchFamily="34" charset="0"/>
              </a:rPr>
              <a:t>ollider (</a:t>
            </a:r>
            <a:r>
              <a:rPr lang="en-GB" sz="3200" dirty="0">
                <a:solidFill>
                  <a:srgbClr val="FF0000"/>
                </a:solidFill>
                <a:latin typeface="Arial" panose="020B0604020202020204" pitchFamily="34" charset="0"/>
                <a:cs typeface="Arial" panose="020B0604020202020204" pitchFamily="34" charset="0"/>
              </a:rPr>
              <a:t>CLIC</a:t>
            </a:r>
            <a:r>
              <a:rPr lang="en-GB" sz="3200" dirty="0">
                <a:latin typeface="Arial" panose="020B0604020202020204" pitchFamily="34" charset="0"/>
                <a:cs typeface="Arial" panose="020B0604020202020204" pitchFamily="34" charset="0"/>
              </a:rPr>
              <a:t>) Study</a:t>
            </a:r>
          </a:p>
        </p:txBody>
      </p:sp>
      <p:sp>
        <p:nvSpPr>
          <p:cNvPr id="12" name="Slide Number Placeholder 11"/>
          <p:cNvSpPr>
            <a:spLocks noGrp="1"/>
          </p:cNvSpPr>
          <p:nvPr>
            <p:ph type="sldNum" sz="quarter" idx="12"/>
          </p:nvPr>
        </p:nvSpPr>
        <p:spPr/>
        <p:txBody>
          <a:bodyPr/>
          <a:lstStyle/>
          <a:p>
            <a:fld id="{A9974D96-E02E-430D-BD64-55840D5FB848}" type="slidenum">
              <a:rPr lang="en-US" smtClean="0">
                <a:solidFill>
                  <a:schemeClr val="bg1"/>
                </a:solidFill>
                <a:latin typeface="Arial" panose="020B0604020202020204" pitchFamily="34" charset="0"/>
                <a:cs typeface="Arial" panose="020B0604020202020204" pitchFamily="34" charset="0"/>
              </a:rPr>
              <a:t>4</a:t>
            </a:fld>
            <a:endParaRPr lang="en-US"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541386" y="4124567"/>
            <a:ext cx="4505398" cy="1477328"/>
          </a:xfrm>
          <a:prstGeom prst="rect">
            <a:avLst/>
          </a:prstGeom>
          <a:noFill/>
        </p:spPr>
        <p:txBody>
          <a:bodyPr wrap="square" rtlCol="0">
            <a:spAutoFit/>
          </a:bodyPr>
          <a:lstStyle/>
          <a:p>
            <a:pPr algn="just"/>
            <a:r>
              <a:rPr lang="tr-TR" dirty="0" smtClean="0">
                <a:latin typeface="Arial" panose="020B0604020202020204" pitchFamily="34" charset="0"/>
                <a:cs typeface="Arial" panose="020B0604020202020204" pitchFamily="34" charset="0"/>
              </a:rPr>
              <a:t>Compact Linear Collider (CLIC) is an internatinal collaboration (30 countries and more than 70 institutes) for building a linear accelerator to collide electrons and positrons within three energy stages.</a:t>
            </a:r>
          </a:p>
        </p:txBody>
      </p:sp>
      <p:sp>
        <p:nvSpPr>
          <p:cNvPr id="2" name="TextBox 1"/>
          <p:cNvSpPr txBox="1"/>
          <p:nvPr/>
        </p:nvSpPr>
        <p:spPr>
          <a:xfrm>
            <a:off x="1332788" y="1008441"/>
            <a:ext cx="2922595"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CLIC Collaboration Map</a:t>
            </a: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5046784" y="3667517"/>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[1]</a:t>
            </a:r>
            <a:endParaRPr lang="en-GB" sz="1200" dirty="0">
              <a:latin typeface="Arial" panose="020B0604020202020204" pitchFamily="34" charset="0"/>
              <a:cs typeface="Arial" panose="020B0604020202020204" pitchFamily="34" charset="0"/>
            </a:endParaRPr>
          </a:p>
        </p:txBody>
      </p:sp>
      <p:sp>
        <p:nvSpPr>
          <p:cNvPr id="13" name="TextBox 12"/>
          <p:cNvSpPr txBox="1"/>
          <p:nvPr/>
        </p:nvSpPr>
        <p:spPr>
          <a:xfrm>
            <a:off x="7277347" y="1005583"/>
            <a:ext cx="2880917" cy="400110"/>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CLIC Planning Location</a:t>
            </a:r>
            <a:endParaRPr lang="en-GB" sz="2000" dirty="0">
              <a:latin typeface="Arial" panose="020B0604020202020204" pitchFamily="34" charset="0"/>
              <a:cs typeface="Arial" panose="020B0604020202020204" pitchFamily="34" charset="0"/>
            </a:endParaRPr>
          </a:p>
        </p:txBody>
      </p:sp>
      <p:sp>
        <p:nvSpPr>
          <p:cNvPr id="15" name="TextBox 14"/>
          <p:cNvSpPr txBox="1"/>
          <p:nvPr/>
        </p:nvSpPr>
        <p:spPr>
          <a:xfrm>
            <a:off x="541386" y="5961996"/>
            <a:ext cx="5821328" cy="276999"/>
          </a:xfrm>
          <a:prstGeom prst="rect">
            <a:avLst/>
          </a:prstGeom>
          <a:noFill/>
        </p:spPr>
        <p:txBody>
          <a:bodyPr wrap="square" rtlCol="0">
            <a:spAutoFit/>
          </a:bodyPr>
          <a:lstStyle/>
          <a:p>
            <a:r>
              <a:rPr lang="en-GB" sz="1200" i="1" dirty="0" smtClean="0">
                <a:latin typeface="Arial" panose="020B0604020202020204" pitchFamily="34" charset="0"/>
                <a:cs typeface="Arial" panose="020B0604020202020204" pitchFamily="34" charset="0"/>
              </a:rPr>
              <a:t>2-https</a:t>
            </a:r>
            <a:r>
              <a:rPr lang="en-GB" sz="1200" i="1" dirty="0">
                <a:latin typeface="Arial" panose="020B0604020202020204" pitchFamily="34" charset="0"/>
                <a:cs typeface="Arial" panose="020B0604020202020204" pitchFamily="34" charset="0"/>
              </a:rPr>
              <a:t>://cds.cern.ch/record/2210892/files/arXiv:1608.07537.pdf</a:t>
            </a:r>
          </a:p>
        </p:txBody>
      </p:sp>
      <p:sp>
        <p:nvSpPr>
          <p:cNvPr id="16" name="TextBox 15"/>
          <p:cNvSpPr txBox="1"/>
          <p:nvPr/>
        </p:nvSpPr>
        <p:spPr>
          <a:xfrm>
            <a:off x="11178584" y="4557045"/>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[2]</a:t>
            </a:r>
            <a:endParaRPr lang="en-GB" sz="1200" dirty="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713397093"/>
              </p:ext>
            </p:extLst>
          </p:nvPr>
        </p:nvGraphicFramePr>
        <p:xfrm>
          <a:off x="6749097" y="5002087"/>
          <a:ext cx="3937419" cy="1167416"/>
        </p:xfrm>
        <a:graphic>
          <a:graphicData uri="http://schemas.openxmlformats.org/drawingml/2006/table">
            <a:tbl>
              <a:tblPr firstRow="1" bandRow="1">
                <a:tableStyleId>{21E4AEA4-8DFA-4A89-87EB-49C32662AFE0}</a:tableStyleId>
              </a:tblPr>
              <a:tblGrid>
                <a:gridCol w="1312473">
                  <a:extLst>
                    <a:ext uri="{9D8B030D-6E8A-4147-A177-3AD203B41FA5}">
                      <a16:colId xmlns:a16="http://schemas.microsoft.com/office/drawing/2014/main" val="1526345216"/>
                    </a:ext>
                  </a:extLst>
                </a:gridCol>
                <a:gridCol w="1312473">
                  <a:extLst>
                    <a:ext uri="{9D8B030D-6E8A-4147-A177-3AD203B41FA5}">
                      <a16:colId xmlns:a16="http://schemas.microsoft.com/office/drawing/2014/main" val="530470428"/>
                    </a:ext>
                  </a:extLst>
                </a:gridCol>
                <a:gridCol w="1312473">
                  <a:extLst>
                    <a:ext uri="{9D8B030D-6E8A-4147-A177-3AD203B41FA5}">
                      <a16:colId xmlns:a16="http://schemas.microsoft.com/office/drawing/2014/main" val="4123520859"/>
                    </a:ext>
                  </a:extLst>
                </a:gridCol>
              </a:tblGrid>
              <a:tr h="291854">
                <a:tc>
                  <a:txBody>
                    <a:bodyPr/>
                    <a:lstStyle/>
                    <a:p>
                      <a:pPr algn="ctr"/>
                      <a:r>
                        <a:rPr lang="en-GB" sz="1200" dirty="0" smtClean="0">
                          <a:latin typeface="Arial" panose="020B0604020202020204" pitchFamily="34" charset="0"/>
                          <a:cs typeface="Arial" panose="020B0604020202020204" pitchFamily="34" charset="0"/>
                        </a:rPr>
                        <a:t>Stage</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Length</a:t>
                      </a:r>
                      <a:r>
                        <a:rPr lang="en-GB" sz="1200" baseline="0" dirty="0" smtClean="0">
                          <a:latin typeface="Arial" panose="020B0604020202020204" pitchFamily="34" charset="0"/>
                          <a:cs typeface="Arial" panose="020B0604020202020204" pitchFamily="34" charset="0"/>
                        </a:rPr>
                        <a:t> </a:t>
                      </a:r>
                      <a:r>
                        <a:rPr lang="en-GB" sz="1200" dirty="0" smtClean="0">
                          <a:latin typeface="Arial" panose="020B0604020202020204" pitchFamily="34" charset="0"/>
                          <a:cs typeface="Arial" panose="020B0604020202020204" pitchFamily="34" charset="0"/>
                        </a:rPr>
                        <a:t>(km)</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Energy (</a:t>
                      </a:r>
                      <a:r>
                        <a:rPr lang="en-GB" sz="1200" dirty="0" err="1" smtClean="0">
                          <a:latin typeface="Arial" panose="020B0604020202020204" pitchFamily="34" charset="0"/>
                          <a:cs typeface="Arial" panose="020B0604020202020204" pitchFamily="34" charset="0"/>
                        </a:rPr>
                        <a:t>TeV</a:t>
                      </a:r>
                      <a:r>
                        <a:rPr lang="en-GB" sz="1200" dirty="0" smtClean="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3025708568"/>
                  </a:ext>
                </a:extLst>
              </a:tr>
              <a:tr h="291854">
                <a:tc>
                  <a:txBody>
                    <a:bodyPr/>
                    <a:lstStyle/>
                    <a:p>
                      <a:pPr algn="ctr"/>
                      <a:r>
                        <a:rPr lang="en-GB" sz="1200" dirty="0" smtClean="0">
                          <a:latin typeface="Arial" panose="020B0604020202020204" pitchFamily="34" charset="0"/>
                          <a:cs typeface="Arial" panose="020B0604020202020204" pitchFamily="34" charset="0"/>
                        </a:rPr>
                        <a:t>First</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11.4</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0.38</a:t>
                      </a:r>
                      <a:endParaRPr lang="en-GB" sz="12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446648378"/>
                  </a:ext>
                </a:extLst>
              </a:tr>
              <a:tr h="291854">
                <a:tc>
                  <a:txBody>
                    <a:bodyPr/>
                    <a:lstStyle/>
                    <a:p>
                      <a:pPr algn="ctr"/>
                      <a:r>
                        <a:rPr lang="en-GB" sz="1200" dirty="0" smtClean="0">
                          <a:latin typeface="Arial" panose="020B0604020202020204" pitchFamily="34" charset="0"/>
                          <a:cs typeface="Arial" panose="020B0604020202020204" pitchFamily="34" charset="0"/>
                        </a:rPr>
                        <a:t>Second</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29</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1.5</a:t>
                      </a:r>
                      <a:endParaRPr lang="en-GB" sz="12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990220857"/>
                  </a:ext>
                </a:extLst>
              </a:tr>
              <a:tr h="291854">
                <a:tc>
                  <a:txBody>
                    <a:bodyPr/>
                    <a:lstStyle/>
                    <a:p>
                      <a:pPr algn="ctr"/>
                      <a:r>
                        <a:rPr lang="en-GB" sz="1200" dirty="0" smtClean="0">
                          <a:latin typeface="Arial" panose="020B0604020202020204" pitchFamily="34" charset="0"/>
                          <a:cs typeface="Arial" panose="020B0604020202020204" pitchFamily="34" charset="0"/>
                        </a:rPr>
                        <a:t>Third</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50.1</a:t>
                      </a:r>
                      <a:endParaRPr lang="en-GB" sz="1200" dirty="0">
                        <a:latin typeface="Arial" panose="020B0604020202020204" pitchFamily="34" charset="0"/>
                        <a:cs typeface="Arial" panose="020B0604020202020204" pitchFamily="34" charset="0"/>
                      </a:endParaRPr>
                    </a:p>
                  </a:txBody>
                  <a:tcPr>
                    <a:solidFill>
                      <a:srgbClr val="00B0F0"/>
                    </a:solidFill>
                  </a:tcPr>
                </a:tc>
                <a:tc>
                  <a:txBody>
                    <a:bodyPr/>
                    <a:lstStyle/>
                    <a:p>
                      <a:pPr algn="ctr"/>
                      <a:r>
                        <a:rPr lang="en-GB" sz="1200" dirty="0" smtClean="0">
                          <a:latin typeface="Arial" panose="020B0604020202020204" pitchFamily="34" charset="0"/>
                          <a:cs typeface="Arial" panose="020B0604020202020204" pitchFamily="34" charset="0"/>
                        </a:rPr>
                        <a:t>3</a:t>
                      </a:r>
                      <a:endParaRPr lang="en-GB" sz="12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3549256513"/>
                  </a:ext>
                </a:extLst>
              </a:tr>
            </a:tbl>
          </a:graphicData>
        </a:graphic>
      </p:graphicFrame>
      <p:sp>
        <p:nvSpPr>
          <p:cNvPr id="17"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8" name="Slide Number Placeholder 11"/>
          <p:cNvSpPr txBox="1">
            <a:spLocks/>
          </p:cNvSpPr>
          <p:nvPr/>
        </p:nvSpPr>
        <p:spPr bwMode="auto">
          <a:xfrm>
            <a:off x="8763000" y="6381328"/>
            <a:ext cx="2743200" cy="365125"/>
          </a:xfrm>
          <a:prstGeom prst="rect">
            <a:avLst/>
          </a:prstGeom>
        </p:spPr>
        <p:txBody>
          <a:bodyPr vert="horz" lIns="91440" tIns="45720" rIns="91440" bIns="45720" rtlCol="0" anchor="ctr"/>
          <a:lstStyle>
            <a:defPPr>
              <a:defRPr lang="en-US"/>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04917277-E70C-4AB8-8A22-26B79B503DCF}" type="slidenum">
              <a:rPr lang="en-GB" smtClean="0">
                <a:solidFill>
                  <a:schemeClr val="bg1"/>
                </a:solidFill>
              </a:rPr>
              <a:pPr>
                <a:defRPr/>
              </a:pPr>
              <a:t>4</a:t>
            </a:fld>
            <a:endParaRPr lang="en-GB" dirty="0">
              <a:solidFill>
                <a:schemeClr val="bg1"/>
              </a:solidFill>
            </a:endParaRPr>
          </a:p>
        </p:txBody>
      </p:sp>
    </p:spTree>
    <p:extLst>
      <p:ext uri="{BB962C8B-B14F-4D97-AF65-F5344CB8AC3E}">
        <p14:creationId xmlns:p14="http://schemas.microsoft.com/office/powerpoint/2010/main" val="3120132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RN-VIDEO-2019-033-008-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Slide Number Placeholder 1"/>
          <p:cNvSpPr>
            <a:spLocks noGrp="1"/>
          </p:cNvSpPr>
          <p:nvPr>
            <p:ph type="sldNum" sz="quarter" idx="12"/>
          </p:nvPr>
        </p:nvSpPr>
        <p:spPr/>
        <p:txBody>
          <a:bodyPr/>
          <a:lstStyle/>
          <a:p>
            <a:pPr>
              <a:defRPr/>
            </a:pPr>
            <a:fld id="{04917277-E70C-4AB8-8A22-26B79B503DCF}" type="slidenum">
              <a:rPr lang="en-GB" smtClean="0"/>
              <a:t>5</a:t>
            </a:fld>
            <a:endParaRPr lang="en-GB"/>
          </a:p>
        </p:txBody>
      </p:sp>
    </p:spTree>
    <p:extLst>
      <p:ext uri="{BB962C8B-B14F-4D97-AF65-F5344CB8AC3E}">
        <p14:creationId xmlns:p14="http://schemas.microsoft.com/office/powerpoint/2010/main" val="9847551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838200" y="365126"/>
            <a:ext cx="10515600" cy="813044"/>
          </a:xfrm>
        </p:spPr>
        <p:txBody>
          <a:bodyPr>
            <a:normAutofit/>
          </a:bodyPr>
          <a:lstStyle/>
          <a:p>
            <a:pPr algn="ctr"/>
            <a:r>
              <a:rPr lang="en-GB" sz="4000" dirty="0" smtClean="0">
                <a:latin typeface="Arial" panose="020B0604020202020204" pitchFamily="34" charset="0"/>
                <a:cs typeface="Arial" panose="020B0604020202020204" pitchFamily="34" charset="0"/>
              </a:rPr>
              <a:t>CLIC Study</a:t>
            </a:r>
            <a:endParaRPr lang="en-GB" sz="4000"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p:txBody>
          <a:bodyPr/>
          <a:lstStyle/>
          <a:p>
            <a:fld id="{A9974D96-E02E-430D-BD64-55840D5FB848}" type="slidenum">
              <a:rPr lang="en-US" smtClean="0">
                <a:solidFill>
                  <a:schemeClr val="bg1"/>
                </a:solidFill>
                <a:latin typeface="Arial" panose="020B0604020202020204" pitchFamily="34" charset="0"/>
                <a:cs typeface="Arial" panose="020B0604020202020204" pitchFamily="34" charset="0"/>
              </a:rPr>
              <a:t>6</a:t>
            </a:fld>
            <a:endParaRPr lang="en-US" dirty="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117670" y="1996750"/>
            <a:ext cx="6354880" cy="3504380"/>
          </a:xfrm>
          <a:prstGeom prst="rect">
            <a:avLst/>
          </a:prstGeom>
        </p:spPr>
      </p:pic>
      <p:sp>
        <p:nvSpPr>
          <p:cNvPr id="4" name="TextBox 3"/>
          <p:cNvSpPr txBox="1"/>
          <p:nvPr/>
        </p:nvSpPr>
        <p:spPr>
          <a:xfrm>
            <a:off x="335360" y="5987497"/>
            <a:ext cx="10602298" cy="430887"/>
          </a:xfrm>
          <a:prstGeom prst="rect">
            <a:avLst/>
          </a:prstGeom>
          <a:noFill/>
        </p:spPr>
        <p:txBody>
          <a:bodyPr wrap="square" rtlCol="0">
            <a:spAutoFit/>
          </a:bodyPr>
          <a:lstStyle/>
          <a:p>
            <a:r>
              <a:rPr lang="en-GB" sz="1100" i="1" dirty="0">
                <a:latin typeface="Arial" panose="020B0604020202020204" pitchFamily="34" charset="0"/>
                <a:cs typeface="Arial" panose="020B0604020202020204" pitchFamily="34" charset="0"/>
              </a:rPr>
              <a:t>1</a:t>
            </a:r>
            <a:r>
              <a:rPr lang="en-GB" sz="1100" i="1" dirty="0" smtClean="0">
                <a:latin typeface="Arial" panose="020B0604020202020204" pitchFamily="34" charset="0"/>
                <a:cs typeface="Arial" panose="020B0604020202020204" pitchFamily="34" charset="0"/>
              </a:rPr>
              <a:t>-</a:t>
            </a:r>
            <a:r>
              <a:rPr lang="tr-TR" sz="1100" i="1" dirty="0" smtClean="0">
                <a:latin typeface="Arial" panose="020B0604020202020204" pitchFamily="34" charset="0"/>
                <a:cs typeface="Arial" panose="020B0604020202020204" pitchFamily="34" charset="0"/>
              </a:rPr>
              <a:t>Updated </a:t>
            </a:r>
            <a:r>
              <a:rPr lang="tr-TR" sz="1100" i="1" dirty="0">
                <a:latin typeface="Arial" panose="020B0604020202020204" pitchFamily="34" charset="0"/>
                <a:cs typeface="Arial" panose="020B0604020202020204" pitchFamily="34" charset="0"/>
              </a:rPr>
              <a:t>Baseline for a Staged </a:t>
            </a:r>
            <a:r>
              <a:rPr lang="tr-TR" sz="1100" i="1" dirty="0" smtClean="0">
                <a:latin typeface="Arial" panose="020B0604020202020204" pitchFamily="34" charset="0"/>
                <a:cs typeface="Arial" panose="020B0604020202020204" pitchFamily="34" charset="0"/>
              </a:rPr>
              <a:t>CLIC</a:t>
            </a:r>
            <a:r>
              <a:rPr lang="en-GB" sz="1100" i="1" dirty="0" smtClean="0">
                <a:latin typeface="Arial" panose="020B0604020202020204" pitchFamily="34" charset="0"/>
                <a:cs typeface="Arial" panose="020B0604020202020204" pitchFamily="34" charset="0"/>
              </a:rPr>
              <a:t>, </a:t>
            </a:r>
            <a:r>
              <a:rPr lang="en-GB" sz="1100" i="1" dirty="0" smtClean="0">
                <a:latin typeface="Arial" panose="020B0604020202020204" pitchFamily="34" charset="0"/>
                <a:cs typeface="Arial" panose="020B0604020202020204" pitchFamily="34" charset="0"/>
                <a:hlinkClick r:id="rId3"/>
              </a:rPr>
              <a:t>https</a:t>
            </a:r>
            <a:r>
              <a:rPr lang="en-GB" sz="1100" i="1" dirty="0">
                <a:latin typeface="Arial" panose="020B0604020202020204" pitchFamily="34" charset="0"/>
                <a:cs typeface="Arial" panose="020B0604020202020204" pitchFamily="34" charset="0"/>
                <a:hlinkClick r:id="rId3"/>
              </a:rPr>
              <a:t>://</a:t>
            </a:r>
            <a:r>
              <a:rPr lang="en-GB" sz="1100" i="1" dirty="0" smtClean="0">
                <a:latin typeface="Arial" panose="020B0604020202020204" pitchFamily="34" charset="0"/>
                <a:cs typeface="Arial" panose="020B0604020202020204" pitchFamily="34" charset="0"/>
                <a:hlinkClick r:id="rId3"/>
              </a:rPr>
              <a:t>cds.cern.ch/record/2210892</a:t>
            </a:r>
            <a:endParaRPr lang="en-GB" sz="1100" i="1" dirty="0" smtClean="0">
              <a:latin typeface="Arial" panose="020B0604020202020204" pitchFamily="34" charset="0"/>
              <a:cs typeface="Arial" panose="020B0604020202020204" pitchFamily="34" charset="0"/>
            </a:endParaRPr>
          </a:p>
          <a:p>
            <a:r>
              <a:rPr lang="en-GB" sz="1100" i="1" dirty="0" smtClean="0">
                <a:latin typeface="Arial" panose="020B0604020202020204" pitchFamily="34" charset="0"/>
                <a:cs typeface="Arial" panose="020B0604020202020204" pitchFamily="34" charset="0"/>
              </a:rPr>
              <a:t>2-The Compact Linear Collider (CLIC) – Project Implementation Plan (Vol. 4 (</a:t>
            </a:r>
            <a:r>
              <a:rPr lang="en-GB" sz="1100" i="1" dirty="0">
                <a:latin typeface="Arial" panose="020B0604020202020204" pitchFamily="34" charset="0"/>
                <a:cs typeface="Arial" panose="020B0604020202020204" pitchFamily="34" charset="0"/>
              </a:rPr>
              <a:t>2018)-</a:t>
            </a:r>
            <a:r>
              <a:rPr lang="en-GB" sz="1100" i="1" u="sng" dirty="0">
                <a:solidFill>
                  <a:srgbClr val="0070C0"/>
                </a:solidFill>
                <a:latin typeface="Arial" panose="020B0604020202020204" pitchFamily="34" charset="0"/>
                <a:cs typeface="Arial" panose="020B0604020202020204" pitchFamily="34" charset="0"/>
              </a:rPr>
              <a:t>https://e-publishing.cern.ch/</a:t>
            </a:r>
            <a:r>
              <a:rPr lang="en-GB" sz="1100" i="1" u="sng" dirty="0" err="1">
                <a:solidFill>
                  <a:srgbClr val="0070C0"/>
                </a:solidFill>
                <a:latin typeface="Arial" panose="020B0604020202020204" pitchFamily="34" charset="0"/>
                <a:cs typeface="Arial" panose="020B0604020202020204" pitchFamily="34" charset="0"/>
              </a:rPr>
              <a:t>index.php</a:t>
            </a:r>
            <a:r>
              <a:rPr lang="en-GB" sz="1100" i="1" u="sng" dirty="0">
                <a:solidFill>
                  <a:srgbClr val="0070C0"/>
                </a:solidFill>
                <a:latin typeface="Arial" panose="020B0604020202020204" pitchFamily="34" charset="0"/>
                <a:cs typeface="Arial" panose="020B0604020202020204" pitchFamily="34" charset="0"/>
              </a:rPr>
              <a:t>/CYRM/issue/view/68</a:t>
            </a:r>
          </a:p>
        </p:txBody>
      </p:sp>
      <p:sp>
        <p:nvSpPr>
          <p:cNvPr id="7" name="TextBox 6"/>
          <p:cNvSpPr txBox="1"/>
          <p:nvPr/>
        </p:nvSpPr>
        <p:spPr>
          <a:xfrm>
            <a:off x="1928390" y="1596152"/>
            <a:ext cx="2733441" cy="400110"/>
          </a:xfrm>
          <a:prstGeom prst="rect">
            <a:avLst/>
          </a:prstGeom>
          <a:noFill/>
        </p:spPr>
        <p:txBody>
          <a:bodyPr wrap="none" rtlCol="0">
            <a:spAutoFit/>
          </a:bodyPr>
          <a:lstStyle/>
          <a:p>
            <a:r>
              <a:rPr lang="en-GB" sz="2000" i="1" dirty="0" smtClean="0">
                <a:latin typeface="Arial" panose="020B0604020202020204" pitchFamily="34" charset="0"/>
                <a:cs typeface="Arial" panose="020B0604020202020204" pitchFamily="34" charset="0"/>
              </a:rPr>
              <a:t>CLIC Layout for 3 </a:t>
            </a:r>
            <a:r>
              <a:rPr lang="en-GB" sz="2000" i="1" dirty="0" err="1" smtClean="0">
                <a:latin typeface="Arial" panose="020B0604020202020204" pitchFamily="34" charset="0"/>
                <a:cs typeface="Arial" panose="020B0604020202020204" pitchFamily="34" charset="0"/>
              </a:rPr>
              <a:t>TeV</a:t>
            </a:r>
            <a:endParaRPr lang="en-GB" sz="2000" i="1" dirty="0">
              <a:latin typeface="Arial" panose="020B0604020202020204" pitchFamily="34" charset="0"/>
              <a:cs typeface="Arial" panose="020B0604020202020204" pitchFamily="34" charset="0"/>
            </a:endParaRPr>
          </a:p>
        </p:txBody>
      </p:sp>
      <p:sp>
        <p:nvSpPr>
          <p:cNvPr id="21" name="TextBox 20"/>
          <p:cNvSpPr txBox="1"/>
          <p:nvPr/>
        </p:nvSpPr>
        <p:spPr>
          <a:xfrm>
            <a:off x="5738151" y="5175747"/>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[1]</a:t>
            </a:r>
            <a:endParaRPr lang="en-GB" sz="1200" dirty="0">
              <a:latin typeface="Arial" panose="020B0604020202020204" pitchFamily="34" charset="0"/>
              <a:cs typeface="Arial" panose="020B0604020202020204" pitchFamily="34" charset="0"/>
            </a:endParaRPr>
          </a:p>
        </p:txBody>
      </p:sp>
      <p:sp>
        <p:nvSpPr>
          <p:cNvPr id="2" name="TextBox 1"/>
          <p:cNvSpPr txBox="1"/>
          <p:nvPr/>
        </p:nvSpPr>
        <p:spPr>
          <a:xfrm>
            <a:off x="6501857" y="1931348"/>
            <a:ext cx="5616624" cy="1569660"/>
          </a:xfrm>
          <a:prstGeom prst="rect">
            <a:avLst/>
          </a:prstGeom>
          <a:noFill/>
        </p:spPr>
        <p:txBody>
          <a:bodyPr wrap="square" rtlCol="0">
            <a:spAutoFit/>
          </a:bodyPr>
          <a:lstStyle/>
          <a:p>
            <a:pPr marL="285750" indent="-285750">
              <a:buFont typeface="Wingdings" panose="05000000000000000000" pitchFamily="2" charset="2"/>
              <a:buChar char="§"/>
            </a:pPr>
            <a:r>
              <a:rPr lang="tr-TR" sz="1600" dirty="0" smtClean="0">
                <a:latin typeface="Arial" panose="020B0604020202020204" pitchFamily="34" charset="0"/>
                <a:cs typeface="Arial" panose="020B0604020202020204" pitchFamily="34" charset="0"/>
              </a:rPr>
              <a:t>CLIC includes </a:t>
            </a:r>
            <a:r>
              <a:rPr lang="tr-TR" sz="1600" i="1" u="sng" dirty="0">
                <a:solidFill>
                  <a:srgbClr val="FF0000"/>
                </a:solidFill>
                <a:latin typeface="Arial" panose="020B0604020202020204" pitchFamily="34" charset="0"/>
                <a:cs typeface="Arial" panose="020B0604020202020204" pitchFamily="34" charset="0"/>
              </a:rPr>
              <a:t>142812</a:t>
            </a:r>
            <a:r>
              <a:rPr lang="tr-TR" sz="1600" dirty="0">
                <a:latin typeface="Arial" panose="020B0604020202020204" pitchFamily="34" charset="0"/>
                <a:cs typeface="Arial" panose="020B0604020202020204" pitchFamily="34" charset="0"/>
              </a:rPr>
              <a:t> accelerating </a:t>
            </a:r>
            <a:r>
              <a:rPr lang="tr-TR" sz="1600" dirty="0" smtClean="0">
                <a:latin typeface="Arial" panose="020B0604020202020204" pitchFamily="34" charset="0"/>
                <a:cs typeface="Arial" panose="020B0604020202020204" pitchFamily="34" charset="0"/>
              </a:rPr>
              <a:t>structures</a:t>
            </a:r>
            <a:r>
              <a:rPr lang="en-GB" sz="1600" dirty="0" smtClean="0">
                <a:latin typeface="Arial" panose="020B0604020202020204" pitchFamily="34" charset="0"/>
                <a:cs typeface="Arial" panose="020B0604020202020204" pitchFamily="34" charset="0"/>
              </a:rPr>
              <a:t> at final stage.</a:t>
            </a:r>
          </a:p>
          <a:p>
            <a:pPr marL="285750" indent="-285750">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Alignment and diagnostics of this number of structures is one of the main challenges.</a:t>
            </a:r>
          </a:p>
          <a:p>
            <a:pPr marL="285750" indent="-285750">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CLIC has superstructure as main accelerating structure equipped with </a:t>
            </a:r>
            <a:r>
              <a:rPr lang="en-GB" sz="1600" dirty="0" err="1" smtClean="0">
                <a:latin typeface="Arial" panose="020B0604020202020204" pitchFamily="34" charset="0"/>
                <a:cs typeface="Arial" panose="020B0604020202020204" pitchFamily="34" charset="0"/>
              </a:rPr>
              <a:t>wakefield</a:t>
            </a:r>
            <a:r>
              <a:rPr lang="en-GB" sz="1600" dirty="0" smtClean="0">
                <a:latin typeface="Arial" panose="020B0604020202020204" pitchFamily="34" charset="0"/>
                <a:cs typeface="Arial" panose="020B0604020202020204" pitchFamily="34" charset="0"/>
              </a:rPr>
              <a:t> monitors for beam positioning.</a:t>
            </a:r>
            <a:endParaRPr lang="tr-TR" sz="1600" dirty="0">
              <a:latin typeface="Arial" panose="020B0604020202020204" pitchFamily="34" charset="0"/>
              <a:cs typeface="Arial" panose="020B0604020202020204" pitchFamily="34" charset="0"/>
            </a:endParaRPr>
          </a:p>
        </p:txBody>
      </p:sp>
      <p:sp>
        <p:nvSpPr>
          <p:cNvPr id="1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5" name="Picture 4"/>
          <p:cNvPicPr>
            <a:picLocks noChangeAspect="1"/>
          </p:cNvPicPr>
          <p:nvPr/>
        </p:nvPicPr>
        <p:blipFill>
          <a:blip r:embed="rId4"/>
          <a:stretch>
            <a:fillRect/>
          </a:stretch>
        </p:blipFill>
        <p:spPr>
          <a:xfrm>
            <a:off x="7736754" y="3599676"/>
            <a:ext cx="3146831" cy="2340676"/>
          </a:xfrm>
          <a:prstGeom prst="rect">
            <a:avLst/>
          </a:prstGeom>
        </p:spPr>
      </p:pic>
      <p:sp>
        <p:nvSpPr>
          <p:cNvPr id="8" name="TextBox 7"/>
          <p:cNvSpPr txBox="1"/>
          <p:nvPr/>
        </p:nvSpPr>
        <p:spPr>
          <a:xfrm>
            <a:off x="11496600" y="5537954"/>
            <a:ext cx="356188" cy="276999"/>
          </a:xfrm>
          <a:prstGeom prst="rect">
            <a:avLst/>
          </a:prstGeom>
          <a:noFill/>
        </p:spPr>
        <p:txBody>
          <a:bodyPr wrap="none" rtlCol="0">
            <a:spAutoFit/>
          </a:bodyPr>
          <a:lstStyle/>
          <a:p>
            <a:r>
              <a:rPr lang="en-GB" sz="1200" dirty="0" smtClean="0">
                <a:latin typeface="Arial" panose="020B0604020202020204" pitchFamily="34" charset="0"/>
                <a:cs typeface="Arial" panose="020B0604020202020204" pitchFamily="34" charset="0"/>
              </a:rPr>
              <a:t>[2]</a:t>
            </a:r>
            <a:endParaRPr lang="en-GB" sz="1200" dirty="0">
              <a:latin typeface="Arial" panose="020B0604020202020204" pitchFamily="34" charset="0"/>
              <a:cs typeface="Arial" panose="020B0604020202020204" pitchFamily="34" charset="0"/>
            </a:endParaRPr>
          </a:p>
        </p:txBody>
      </p:sp>
      <p:sp>
        <p:nvSpPr>
          <p:cNvPr id="9" name="TextBox 8"/>
          <p:cNvSpPr txBox="1"/>
          <p:nvPr/>
        </p:nvSpPr>
        <p:spPr>
          <a:xfrm>
            <a:off x="7493668" y="5894924"/>
            <a:ext cx="3645550" cy="276999"/>
          </a:xfrm>
          <a:prstGeom prst="rect">
            <a:avLst/>
          </a:prstGeom>
          <a:noFill/>
        </p:spPr>
        <p:txBody>
          <a:bodyPr wrap="none" rtlCol="0">
            <a:spAutoFit/>
          </a:bodyPr>
          <a:lstStyle/>
          <a:p>
            <a:r>
              <a:rPr lang="en-GB" sz="1200" i="1" dirty="0" smtClean="0">
                <a:latin typeface="Arial" panose="020B0604020202020204" pitchFamily="34" charset="0"/>
                <a:cs typeface="Arial" panose="020B0604020202020204" pitchFamily="34" charset="0"/>
              </a:rPr>
              <a:t>Engineering Model of Super-Accelerating Structure</a:t>
            </a:r>
            <a:endParaRPr lang="en-GB" sz="1200" i="1" dirty="0">
              <a:latin typeface="Arial" panose="020B0604020202020204" pitchFamily="34" charset="0"/>
              <a:cs typeface="Arial" panose="020B0604020202020204" pitchFamily="34" charset="0"/>
            </a:endParaRPr>
          </a:p>
        </p:txBody>
      </p:sp>
      <p:sp>
        <p:nvSpPr>
          <p:cNvPr id="13" name="Slide Number Placeholder 11"/>
          <p:cNvSpPr txBox="1">
            <a:spLocks/>
          </p:cNvSpPr>
          <p:nvPr/>
        </p:nvSpPr>
        <p:spPr bwMode="auto">
          <a:xfrm>
            <a:off x="8763000" y="6381328"/>
            <a:ext cx="2743200" cy="365125"/>
          </a:xfrm>
          <a:prstGeom prst="rect">
            <a:avLst/>
          </a:prstGeom>
        </p:spPr>
        <p:txBody>
          <a:bodyPr vert="horz" lIns="91440" tIns="45720" rIns="91440" bIns="45720" rtlCol="0" anchor="ctr"/>
          <a:lstStyle>
            <a:defPPr>
              <a:defRPr lang="en-US"/>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04917277-E70C-4AB8-8A22-26B79B503DCF}" type="slidenum">
              <a:rPr lang="en-GB" smtClean="0">
                <a:solidFill>
                  <a:schemeClr val="bg1"/>
                </a:solidFill>
              </a:rPr>
              <a:pPr>
                <a:defRPr/>
              </a:pPr>
              <a:t>6</a:t>
            </a:fld>
            <a:endParaRPr lang="en-GB" dirty="0">
              <a:solidFill>
                <a:schemeClr val="bg1"/>
              </a:solidFill>
            </a:endParaRPr>
          </a:p>
        </p:txBody>
      </p:sp>
    </p:spTree>
    <p:extLst>
      <p:ext uri="{BB962C8B-B14F-4D97-AF65-F5344CB8AC3E}">
        <p14:creationId xmlns:p14="http://schemas.microsoft.com/office/powerpoint/2010/main" val="2414982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GB"/>
              <a:t>Super Accelerating Structure (SAS)</a:t>
            </a:r>
            <a:endParaRPr/>
          </a:p>
        </p:txBody>
      </p:sp>
      <p:sp>
        <p:nvSpPr>
          <p:cNvPr id="5" name="Content Placeholder 2"/>
          <p:cNvSpPr>
            <a:spLocks noGrp="1"/>
          </p:cNvSpPr>
          <p:nvPr>
            <p:ph idx="1"/>
          </p:nvPr>
        </p:nvSpPr>
        <p:spPr bwMode="auto">
          <a:xfrm>
            <a:off x="5985211" y="4049218"/>
            <a:ext cx="6159461" cy="2304256"/>
          </a:xfrm>
        </p:spPr>
        <p:txBody>
          <a:bodyPr>
            <a:noAutofit/>
          </a:bodyPr>
          <a:lstStyle/>
          <a:p>
            <a:pPr>
              <a:buFont typeface="Wingdings"/>
              <a:buChar char="§"/>
              <a:defRPr/>
            </a:pPr>
            <a:r>
              <a:rPr lang="en-GB" sz="1400" dirty="0">
                <a:latin typeface="Arial" panose="020B0604020202020204" pitchFamily="34" charset="0"/>
                <a:cs typeface="Arial" panose="020B0604020202020204" pitchFamily="34" charset="0"/>
              </a:rPr>
              <a:t>2xTD26CCs (combination of two structures</a:t>
            </a:r>
            <a:r>
              <a:rPr lang="en-GB" sz="1400" dirty="0" smtClean="0">
                <a:latin typeface="Arial" panose="020B0604020202020204" pitchFamily="34" charset="0"/>
                <a:cs typeface="Arial" panose="020B0604020202020204" pitchFamily="34" charset="0"/>
              </a:rPr>
              <a:t>), Normal Cond., OFE copper</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Operating Frequency: 11.9942 </a:t>
            </a:r>
            <a:r>
              <a:rPr lang="en-GB" sz="1400" dirty="0" smtClean="0">
                <a:latin typeface="Arial" panose="020B0604020202020204" pitchFamily="34" charset="0"/>
                <a:cs typeface="Arial" panose="020B0604020202020204" pitchFamily="34" charset="0"/>
              </a:rPr>
              <a:t>GHz (at </a:t>
            </a:r>
            <a:r>
              <a:rPr lang="en-GB" sz="1400" dirty="0" smtClean="0">
                <a:latin typeface="Arial" panose="020B0604020202020204" pitchFamily="34" charset="0"/>
                <a:cs typeface="Arial" panose="020B0604020202020204" pitchFamily="34" charset="0"/>
              </a:rPr>
              <a:t>30</a:t>
            </a:r>
            <a:r>
              <a:rPr lang="en-GB" sz="1400" baseline="30000" dirty="0" smtClean="0">
                <a:latin typeface="Arial" panose="020B0604020202020204" pitchFamily="34" charset="0"/>
                <a:cs typeface="Arial" panose="020B0604020202020204" pitchFamily="34" charset="0"/>
              </a:rPr>
              <a:t>o</a:t>
            </a:r>
            <a:r>
              <a:rPr lang="en-GB" sz="1400" dirty="0" smtClean="0">
                <a:latin typeface="Arial" panose="020B0604020202020204" pitchFamily="34" charset="0"/>
                <a:cs typeface="Arial" panose="020B0604020202020204" pitchFamily="34" charset="0"/>
              </a:rPr>
              <a:t>C)</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Operating Mode        : TM</a:t>
            </a:r>
            <a:r>
              <a:rPr lang="en-GB" sz="1400" baseline="-25000" dirty="0">
                <a:latin typeface="Arial" panose="020B0604020202020204" pitchFamily="34" charset="0"/>
                <a:cs typeface="Arial" panose="020B0604020202020204" pitchFamily="34" charset="0"/>
              </a:rPr>
              <a:t>01</a:t>
            </a:r>
            <a:r>
              <a:rPr lang="en-GB" sz="1400" dirty="0">
                <a:latin typeface="Arial" panose="020B0604020202020204" pitchFamily="34" charset="0"/>
                <a:cs typeface="Arial" panose="020B0604020202020204" pitchFamily="34" charset="0"/>
              </a:rPr>
              <a:t> with 2</a:t>
            </a:r>
            <a:r>
              <a:rPr lang="el-GR" sz="1400" dirty="0">
                <a:latin typeface="Arial" panose="020B0604020202020204" pitchFamily="34" charset="0"/>
                <a:cs typeface="Arial" panose="020B0604020202020204" pitchFamily="34" charset="0"/>
              </a:rPr>
              <a:t>π</a:t>
            </a:r>
            <a:r>
              <a:rPr lang="en-GB" sz="1400" dirty="0">
                <a:latin typeface="Arial" panose="020B0604020202020204" pitchFamily="34" charset="0"/>
                <a:cs typeface="Arial" panose="020B0604020202020204" pitchFamily="34" charset="0"/>
              </a:rPr>
              <a:t>/3</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Input Power               : 43.7 MW</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Filling Time                 : 66.98 ns</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Group Velocity           : 1.65%c-0.83%c</a:t>
            </a:r>
            <a:endParaRPr sz="1400" dirty="0">
              <a:latin typeface="Arial" panose="020B0604020202020204" pitchFamily="34" charset="0"/>
              <a:cs typeface="Arial" panose="020B0604020202020204" pitchFamily="34" charset="0"/>
            </a:endParaRPr>
          </a:p>
          <a:p>
            <a:pPr>
              <a:buFont typeface="Wingdings"/>
              <a:buChar char="§"/>
              <a:defRPr/>
            </a:pPr>
            <a:r>
              <a:rPr lang="en-GB" sz="1400" dirty="0">
                <a:latin typeface="Arial" panose="020B0604020202020204" pitchFamily="34" charset="0"/>
                <a:cs typeface="Arial" panose="020B0604020202020204" pitchFamily="34" charset="0"/>
              </a:rPr>
              <a:t>Quality Factor            : </a:t>
            </a:r>
            <a:r>
              <a:rPr lang="en-GB" sz="1400" dirty="0" smtClean="0">
                <a:latin typeface="Arial" panose="020B0604020202020204" pitchFamily="34" charset="0"/>
                <a:cs typeface="Arial" panose="020B0604020202020204" pitchFamily="34" charset="0"/>
              </a:rPr>
              <a:t>5657</a:t>
            </a:r>
            <a:endParaRPr sz="1400" dirty="0">
              <a:latin typeface="Arial" panose="020B0604020202020204" pitchFamily="34" charset="0"/>
              <a:cs typeface="Arial" panose="020B0604020202020204" pitchFamily="34" charset="0"/>
            </a:endParaRPr>
          </a:p>
        </p:txBody>
      </p:sp>
      <p:sp>
        <p:nvSpPr>
          <p:cNvPr id="6"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Picture 4"/>
          <p:cNvPicPr>
            <a:picLocks noChangeAspect="1"/>
          </p:cNvPicPr>
          <p:nvPr/>
        </p:nvPicPr>
        <p:blipFill>
          <a:blip r:embed="rId2"/>
          <a:stretch/>
        </p:blipFill>
        <p:spPr bwMode="auto">
          <a:xfrm>
            <a:off x="6528048" y="1458777"/>
            <a:ext cx="4169988" cy="2432904"/>
          </a:xfrm>
          <a:prstGeom prst="rect">
            <a:avLst/>
          </a:prstGeom>
        </p:spPr>
      </p:pic>
      <p:sp>
        <p:nvSpPr>
          <p:cNvPr id="8" name="TextBox 5"/>
          <p:cNvSpPr>
            <a:spLocks/>
          </p:cNvSpPr>
          <p:nvPr/>
        </p:nvSpPr>
        <p:spPr bwMode="auto">
          <a:xfrm>
            <a:off x="838200" y="6021288"/>
            <a:ext cx="4190571" cy="461665"/>
          </a:xfrm>
          <a:prstGeom prst="rect">
            <a:avLst/>
          </a:prstGeom>
          <a:noFill/>
        </p:spPr>
        <p:txBody>
          <a:bodyPr wrap="none" rtlCol="0">
            <a:spAutoFit/>
          </a:bodyPr>
          <a:lstStyle/>
          <a:p>
            <a:pPr>
              <a:defRPr/>
            </a:pPr>
            <a:r>
              <a:rPr lang="en-GB" sz="1200" i="1" dirty="0">
                <a:latin typeface="Arial" panose="020B0604020202020204" pitchFamily="34" charset="0"/>
                <a:cs typeface="Arial" panose="020B0604020202020204" pitchFamily="34" charset="0"/>
              </a:rPr>
              <a:t>*</a:t>
            </a:r>
            <a:r>
              <a:rPr lang="tr-TR" sz="1200" i="1" dirty="0">
                <a:latin typeface="Arial" panose="020B0604020202020204" pitchFamily="34" charset="0"/>
                <a:cs typeface="Arial" panose="020B0604020202020204" pitchFamily="34" charset="0"/>
              </a:rPr>
              <a:t>CLIC Engineering Design Meeting, Annex 1.1, 12.01.2012</a:t>
            </a:r>
            <a:endParaRPr lang="en-GB" sz="1200" i="1" dirty="0">
              <a:latin typeface="Arial" panose="020B0604020202020204" pitchFamily="34" charset="0"/>
              <a:cs typeface="Arial" panose="020B0604020202020204" pitchFamily="34" charset="0"/>
            </a:endParaRPr>
          </a:p>
          <a:p>
            <a:pPr>
              <a:defRPr/>
            </a:pPr>
            <a:r>
              <a:rPr lang="en-GB" sz="1200" i="1" dirty="0">
                <a:latin typeface="Arial" panose="020B0604020202020204" pitchFamily="34" charset="0"/>
                <a:cs typeface="Arial" panose="020B0604020202020204" pitchFamily="34" charset="0"/>
              </a:rPr>
              <a:t>**CERN EDMS No.1078698</a:t>
            </a:r>
            <a:endParaRPr sz="1600" dirty="0">
              <a:latin typeface="Arial" panose="020B0604020202020204" pitchFamily="34" charset="0"/>
              <a:cs typeface="Arial" panose="020B0604020202020204" pitchFamily="34" charset="0"/>
            </a:endParaRPr>
          </a:p>
        </p:txBody>
      </p:sp>
      <p:sp>
        <p:nvSpPr>
          <p:cNvPr id="9" name="TextBox 6"/>
          <p:cNvSpPr>
            <a:spLocks/>
          </p:cNvSpPr>
          <p:nvPr/>
        </p:nvSpPr>
        <p:spPr bwMode="auto">
          <a:xfrm>
            <a:off x="10622678" y="3689522"/>
            <a:ext cx="255198" cy="307777"/>
          </a:xfrm>
          <a:prstGeom prst="rect">
            <a:avLst/>
          </a:prstGeom>
          <a:noFill/>
        </p:spPr>
        <p:txBody>
          <a:bodyPr wrap="none" rtlCol="0">
            <a:spAutoFit/>
          </a:bodyPr>
          <a:lstStyle/>
          <a:p>
            <a:pPr>
              <a:defRPr/>
            </a:pPr>
            <a:r>
              <a:rPr lang="en-GB" sz="1400" dirty="0">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p:txBody>
      </p:sp>
      <p:sp>
        <p:nvSpPr>
          <p:cNvPr id="10" name="TextBox 7"/>
          <p:cNvSpPr>
            <a:spLocks/>
          </p:cNvSpPr>
          <p:nvPr/>
        </p:nvSpPr>
        <p:spPr bwMode="auto">
          <a:xfrm>
            <a:off x="10587412" y="5994690"/>
            <a:ext cx="325730" cy="307777"/>
          </a:xfrm>
          <a:prstGeom prst="rect">
            <a:avLst/>
          </a:prstGeom>
          <a:noFill/>
        </p:spPr>
        <p:txBody>
          <a:bodyPr wrap="none" rtlCol="0">
            <a:spAutoFit/>
          </a:bodyPr>
          <a:lstStyle/>
          <a:p>
            <a:pPr>
              <a:defRPr/>
            </a:pPr>
            <a:r>
              <a:rPr lang="en-GB" sz="1400" dirty="0">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p:txBody>
      </p:sp>
      <p:sp>
        <p:nvSpPr>
          <p:cNvPr id="11" name="TextBox 8"/>
          <p:cNvSpPr>
            <a:spLocks/>
          </p:cNvSpPr>
          <p:nvPr/>
        </p:nvSpPr>
        <p:spPr bwMode="auto">
          <a:xfrm>
            <a:off x="626452" y="4974243"/>
            <a:ext cx="5070727" cy="830997"/>
          </a:xfrm>
          <a:prstGeom prst="rect">
            <a:avLst/>
          </a:prstGeom>
          <a:noFill/>
        </p:spPr>
        <p:txBody>
          <a:bodyPr wrap="square" rtlCol="0">
            <a:spAutoFit/>
          </a:bodyPr>
          <a:lstStyle/>
          <a:p>
            <a:pPr>
              <a:defRPr/>
            </a:pPr>
            <a:r>
              <a:rPr lang="en-GB" sz="1600" i="1" dirty="0" smtClean="0">
                <a:latin typeface="Arial" panose="020B0604020202020204" pitchFamily="34" charset="0"/>
                <a:cs typeface="Arial" panose="020B0604020202020204" pitchFamily="34" charset="0"/>
              </a:rPr>
              <a:t>Two superstructure prototypes have been installed both CLEAR and X-Band High Gradient Test Facility for </a:t>
            </a:r>
            <a:r>
              <a:rPr lang="en-GB" sz="1600" i="1" dirty="0" err="1" smtClean="0">
                <a:latin typeface="Arial" panose="020B0604020202020204" pitchFamily="34" charset="0"/>
                <a:cs typeface="Arial" panose="020B0604020202020204" pitchFamily="34" charset="0"/>
              </a:rPr>
              <a:t>wakefield</a:t>
            </a:r>
            <a:r>
              <a:rPr lang="en-GB" sz="1600" i="1" dirty="0" smtClean="0">
                <a:latin typeface="Arial" panose="020B0604020202020204" pitchFamily="34" charset="0"/>
                <a:cs typeface="Arial" panose="020B0604020202020204" pitchFamily="34" charset="0"/>
              </a:rPr>
              <a:t> monitor studies.</a:t>
            </a:r>
            <a:endParaRPr sz="1600" dirty="0">
              <a:latin typeface="Arial" panose="020B0604020202020204" pitchFamily="34" charset="0"/>
              <a:cs typeface="Arial" panose="020B0604020202020204" pitchFamily="34" charset="0"/>
            </a:endParaRPr>
          </a:p>
        </p:txBody>
      </p:sp>
      <p:pic>
        <p:nvPicPr>
          <p:cNvPr id="13" name="Picture 12"/>
          <p:cNvPicPr/>
          <p:nvPr/>
        </p:nvPicPr>
        <p:blipFill rotWithShape="1">
          <a:blip r:embed="rId3"/>
          <a:srcRect l="45953" t="17490"/>
          <a:stretch/>
        </p:blipFill>
        <p:spPr>
          <a:xfrm>
            <a:off x="470736" y="1594918"/>
            <a:ext cx="4833176" cy="2842193"/>
          </a:xfrm>
          <a:prstGeom prst="rect">
            <a:avLst/>
          </a:prstGeom>
        </p:spPr>
      </p:pic>
      <p:sp>
        <p:nvSpPr>
          <p:cNvPr id="2" name="TextBox 1"/>
          <p:cNvSpPr txBox="1"/>
          <p:nvPr/>
        </p:nvSpPr>
        <p:spPr>
          <a:xfrm>
            <a:off x="3708554" y="2997876"/>
            <a:ext cx="1217000" cy="307777"/>
          </a:xfrm>
          <a:prstGeom prst="rect">
            <a:avLst/>
          </a:prstGeom>
          <a:noFill/>
        </p:spPr>
        <p:txBody>
          <a:bodyPr wrap="none" rtlCol="0">
            <a:spAutoFit/>
          </a:bodyPr>
          <a:lstStyle/>
          <a:p>
            <a:r>
              <a:rPr lang="en-GB" sz="1400" b="1" dirty="0" smtClean="0">
                <a:solidFill>
                  <a:srgbClr val="FF0000"/>
                </a:solidFill>
                <a:latin typeface="Arial" panose="020B0604020202020204" pitchFamily="34" charset="0"/>
                <a:cs typeface="Arial" panose="020B0604020202020204" pitchFamily="34" charset="0"/>
              </a:rPr>
              <a:t>1</a:t>
            </a:r>
            <a:r>
              <a:rPr lang="en-GB" sz="1400" b="1" baseline="30000" dirty="0" smtClean="0">
                <a:solidFill>
                  <a:srgbClr val="FF0000"/>
                </a:solidFill>
                <a:latin typeface="Arial" panose="020B0604020202020204" pitchFamily="34" charset="0"/>
                <a:cs typeface="Arial" panose="020B0604020202020204" pitchFamily="34" charset="0"/>
              </a:rPr>
              <a:t>st</a:t>
            </a:r>
            <a:r>
              <a:rPr lang="en-GB" sz="1400" b="1" dirty="0" smtClean="0">
                <a:solidFill>
                  <a:srgbClr val="FF0000"/>
                </a:solidFill>
                <a:latin typeface="Arial" panose="020B0604020202020204" pitchFamily="34" charset="0"/>
                <a:cs typeface="Arial" panose="020B0604020202020204" pitchFamily="34" charset="0"/>
              </a:rPr>
              <a:t> structure</a:t>
            </a:r>
            <a:endParaRPr lang="en-GB" sz="1400" b="1" dirty="0">
              <a:solidFill>
                <a:srgbClr val="FF0000"/>
              </a:solidFill>
              <a:latin typeface="Arial" panose="020B0604020202020204" pitchFamily="34" charset="0"/>
              <a:cs typeface="Arial" panose="020B0604020202020204" pitchFamily="34" charset="0"/>
            </a:endParaRPr>
          </a:p>
        </p:txBody>
      </p:sp>
      <p:sp>
        <p:nvSpPr>
          <p:cNvPr id="14" name="TextBox 13"/>
          <p:cNvSpPr txBox="1"/>
          <p:nvPr/>
        </p:nvSpPr>
        <p:spPr bwMode="auto">
          <a:xfrm>
            <a:off x="1343472" y="4011097"/>
            <a:ext cx="1306768" cy="307777"/>
          </a:xfrm>
          <a:prstGeom prst="rect">
            <a:avLst/>
          </a:prstGeom>
          <a:noFill/>
        </p:spPr>
        <p:txBody>
          <a:bodyPr wrap="none" rtlCol="0">
            <a:spAutoFit/>
          </a:bodyPr>
          <a:lstStyle/>
          <a:p>
            <a:r>
              <a:rPr lang="en-GB" sz="1400" b="1" dirty="0" smtClean="0">
                <a:solidFill>
                  <a:srgbClr val="FF0000"/>
                </a:solidFill>
                <a:latin typeface="Arial" panose="020B0604020202020204" pitchFamily="34" charset="0"/>
                <a:cs typeface="Arial" panose="020B0604020202020204" pitchFamily="34" charset="0"/>
              </a:rPr>
              <a:t>2</a:t>
            </a:r>
            <a:r>
              <a:rPr lang="en-GB" sz="1400" b="1" baseline="30000" dirty="0" smtClean="0">
                <a:solidFill>
                  <a:srgbClr val="FF0000"/>
                </a:solidFill>
                <a:latin typeface="Arial" panose="020B0604020202020204" pitchFamily="34" charset="0"/>
                <a:cs typeface="Arial" panose="020B0604020202020204" pitchFamily="34" charset="0"/>
              </a:rPr>
              <a:t>nd</a:t>
            </a:r>
            <a:r>
              <a:rPr lang="en-GB" sz="1400" b="1" dirty="0" smtClean="0">
                <a:solidFill>
                  <a:srgbClr val="FF0000"/>
                </a:solidFill>
                <a:latin typeface="Arial" panose="020B0604020202020204" pitchFamily="34" charset="0"/>
                <a:cs typeface="Arial" panose="020B0604020202020204" pitchFamily="34" charset="0"/>
              </a:rPr>
              <a:t> structure</a:t>
            </a:r>
            <a:endParaRPr lang="en-GB" sz="14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1458645" y="4386144"/>
            <a:ext cx="2601994" cy="307777"/>
          </a:xfrm>
          <a:prstGeom prst="rect">
            <a:avLst/>
          </a:prstGeom>
          <a:noFill/>
        </p:spPr>
        <p:txBody>
          <a:bodyPr wrap="none" rtlCol="0">
            <a:spAutoFit/>
          </a:bodyPr>
          <a:lstStyle/>
          <a:p>
            <a:r>
              <a:rPr lang="en-GB" sz="1400" i="1" dirty="0" smtClean="0">
                <a:latin typeface="Arial" panose="020B0604020202020204" pitchFamily="34" charset="0"/>
                <a:cs typeface="Arial" panose="020B0604020202020204" pitchFamily="34" charset="0"/>
              </a:rPr>
              <a:t>Superstructure Vacuum Model</a:t>
            </a:r>
            <a:endParaRPr lang="en-GB" sz="1400" i="1" dirty="0">
              <a:latin typeface="Arial" panose="020B0604020202020204" pitchFamily="34" charset="0"/>
              <a:cs typeface="Arial" panose="020B0604020202020204" pitchFamily="34" charset="0"/>
            </a:endParaRPr>
          </a:p>
        </p:txBody>
      </p:sp>
      <p:sp>
        <p:nvSpPr>
          <p:cNvPr id="15" name="TextBox 14"/>
          <p:cNvSpPr txBox="1"/>
          <p:nvPr/>
        </p:nvSpPr>
        <p:spPr>
          <a:xfrm>
            <a:off x="3161816" y="3842785"/>
            <a:ext cx="1932961" cy="523220"/>
          </a:xfrm>
          <a:prstGeom prst="rect">
            <a:avLst/>
          </a:prstGeom>
          <a:noFill/>
        </p:spPr>
        <p:txBody>
          <a:bodyPr wrap="square" rtlCol="0">
            <a:spAutoFit/>
          </a:bodyPr>
          <a:lstStyle/>
          <a:p>
            <a:pPr algn="ctr"/>
            <a:r>
              <a:rPr lang="en-GB" sz="1400" b="1" i="1" dirty="0" smtClean="0">
                <a:solidFill>
                  <a:srgbClr val="FF0000"/>
                </a:solidFill>
                <a:latin typeface="Arial" panose="020B0604020202020204" pitchFamily="34" charset="0"/>
                <a:cs typeface="Arial" panose="020B0604020202020204" pitchFamily="34" charset="0"/>
              </a:rPr>
              <a:t>Wakefield Monitor Waveguides</a:t>
            </a:r>
            <a:endParaRPr lang="en-GB" sz="1400" b="1" i="1" dirty="0">
              <a:solidFill>
                <a:srgbClr val="FF0000"/>
              </a:solidFill>
              <a:latin typeface="Arial" panose="020B0604020202020204" pitchFamily="34" charset="0"/>
              <a:cs typeface="Arial" panose="020B0604020202020204" pitchFamily="34" charset="0"/>
            </a:endParaRPr>
          </a:p>
        </p:txBody>
      </p:sp>
      <p:cxnSp>
        <p:nvCxnSpPr>
          <p:cNvPr id="17" name="Straight Arrow Connector 16"/>
          <p:cNvCxnSpPr/>
          <p:nvPr/>
        </p:nvCxnSpPr>
        <p:spPr>
          <a:xfrm>
            <a:off x="3383660" y="3298886"/>
            <a:ext cx="99897" cy="5243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a:off x="2638463" y="3636050"/>
            <a:ext cx="660548" cy="374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a:off x="2016123" y="2636912"/>
            <a:ext cx="1325212" cy="1335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a:off x="2783632" y="2182847"/>
            <a:ext cx="647466" cy="1734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1085654" y="1806605"/>
            <a:ext cx="1693614" cy="74077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rot="20217832">
            <a:off x="1033297" y="1841707"/>
            <a:ext cx="1585690" cy="338554"/>
          </a:xfrm>
          <a:prstGeom prst="rect">
            <a:avLst/>
          </a:prstGeom>
          <a:noFill/>
        </p:spPr>
        <p:txBody>
          <a:bodyPr wrap="none" rtlCol="0">
            <a:spAutoFit/>
          </a:bodyPr>
          <a:lstStyle/>
          <a:p>
            <a:r>
              <a:rPr lang="en-GB" sz="1600" dirty="0" smtClean="0">
                <a:solidFill>
                  <a:srgbClr val="0070C0"/>
                </a:solidFill>
                <a:latin typeface="Arial" panose="020B0604020202020204" pitchFamily="34" charset="0"/>
                <a:cs typeface="Arial" panose="020B0604020202020204" pitchFamily="34" charset="0"/>
              </a:rPr>
              <a:t>Beam Direction</a:t>
            </a:r>
            <a:endParaRPr lang="en-GB" sz="1600" dirty="0">
              <a:solidFill>
                <a:srgbClr val="0070C0"/>
              </a:solidFill>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p:txBody>
          <a:bodyPr/>
          <a:lstStyle/>
          <a:p>
            <a:pPr>
              <a:defRPr/>
            </a:pPr>
            <a:fld id="{04917277-E70C-4AB8-8A22-26B79B503DCF}" type="slidenum">
              <a:rPr lang="en-GB" smtClean="0">
                <a:solidFill>
                  <a:schemeClr val="bg1"/>
                </a:solidFill>
              </a:rPr>
              <a:t>7</a:t>
            </a:fld>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latin typeface="Arial" panose="020B0604020202020204" pitchFamily="34" charset="0"/>
                <a:cs typeface="Arial" panose="020B0604020202020204" pitchFamily="34" charset="0"/>
              </a:rPr>
              <a:t>Wakefield Monitors</a:t>
            </a:r>
          </a:p>
        </p:txBody>
      </p:sp>
      <p:sp>
        <p:nvSpPr>
          <p:cNvPr id="4" name="Rectangle 3"/>
          <p:cNvSpPr/>
          <p:nvPr/>
        </p:nvSpPr>
        <p:spPr>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stretch>
            <a:fillRect/>
          </a:stretch>
        </p:blipFill>
        <p:spPr>
          <a:xfrm>
            <a:off x="8665399" y="1693576"/>
            <a:ext cx="3526601" cy="4724808"/>
          </a:xfrm>
          <a:prstGeom prst="rect">
            <a:avLst/>
          </a:prstGeom>
        </p:spPr>
      </p:pic>
      <p:pic>
        <p:nvPicPr>
          <p:cNvPr id="10" name="Picture 9"/>
          <p:cNvPicPr>
            <a:picLocks noChangeAspect="1"/>
          </p:cNvPicPr>
          <p:nvPr/>
        </p:nvPicPr>
        <p:blipFill>
          <a:blip r:embed="rId3"/>
          <a:stretch>
            <a:fillRect/>
          </a:stretch>
        </p:blipFill>
        <p:spPr>
          <a:xfrm>
            <a:off x="0" y="1800633"/>
            <a:ext cx="3854722" cy="3826544"/>
          </a:xfrm>
          <a:prstGeom prst="rect">
            <a:avLst/>
          </a:prstGeom>
        </p:spPr>
      </p:pic>
      <p:cxnSp>
        <p:nvCxnSpPr>
          <p:cNvPr id="14" name="Straight Arrow Connector 13"/>
          <p:cNvCxnSpPr>
            <a:stCxn id="40" idx="3"/>
          </p:cNvCxnSpPr>
          <p:nvPr/>
        </p:nvCxnSpPr>
        <p:spPr>
          <a:xfrm flipV="1">
            <a:off x="8665399" y="3111378"/>
            <a:ext cx="763609" cy="661128"/>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665399" y="3779466"/>
            <a:ext cx="1795143" cy="139787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665399" y="5183293"/>
            <a:ext cx="1986767" cy="5749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8665399" y="3119302"/>
            <a:ext cx="1297998" cy="20570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90753" y="2863584"/>
            <a:ext cx="3974646" cy="584775"/>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WFMs installed on the first cell of 2</a:t>
            </a:r>
            <a:r>
              <a:rPr lang="en-GB" sz="1600" baseline="30000" dirty="0">
                <a:latin typeface="Arial" panose="020B0604020202020204" pitchFamily="34" charset="0"/>
                <a:cs typeface="Arial" panose="020B0604020202020204" pitchFamily="34" charset="0"/>
              </a:rPr>
              <a:t>nd</a:t>
            </a:r>
            <a:r>
              <a:rPr lang="en-GB" sz="1600" dirty="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structure. </a:t>
            </a:r>
            <a:r>
              <a:rPr lang="en-GB" sz="1600" dirty="0">
                <a:latin typeface="Arial" panose="020B0604020202020204" pitchFamily="34" charset="0"/>
                <a:cs typeface="Arial" panose="020B0604020202020204" pitchFamily="34" charset="0"/>
              </a:rPr>
              <a:t>(4 </a:t>
            </a:r>
            <a:r>
              <a:rPr lang="en-GB" sz="1600" dirty="0" smtClean="0">
                <a:latin typeface="Arial" panose="020B0604020202020204" pitchFamily="34" charset="0"/>
                <a:cs typeface="Arial" panose="020B0604020202020204" pitchFamily="34" charset="0"/>
              </a:rPr>
              <a:t>pairs, </a:t>
            </a:r>
            <a:r>
              <a:rPr lang="en-GB" sz="1600" dirty="0">
                <a:latin typeface="Arial" panose="020B0604020202020204" pitchFamily="34" charset="0"/>
                <a:cs typeface="Arial" panose="020B0604020202020204" pitchFamily="34" charset="0"/>
              </a:rPr>
              <a:t>8 in total.)</a:t>
            </a:r>
          </a:p>
        </p:txBody>
      </p:sp>
      <p:pic>
        <p:nvPicPr>
          <p:cNvPr id="37" name="Picture 36"/>
          <p:cNvPicPr>
            <a:picLocks noChangeAspect="1"/>
          </p:cNvPicPr>
          <p:nvPr/>
        </p:nvPicPr>
        <p:blipFill>
          <a:blip r:embed="rId4"/>
          <a:stretch>
            <a:fillRect/>
          </a:stretch>
        </p:blipFill>
        <p:spPr>
          <a:xfrm>
            <a:off x="4690752" y="3582517"/>
            <a:ext cx="3664381" cy="2793281"/>
          </a:xfrm>
          <a:prstGeom prst="rect">
            <a:avLst/>
          </a:prstGeom>
        </p:spPr>
      </p:pic>
      <p:sp>
        <p:nvSpPr>
          <p:cNvPr id="38" name="TextBox 37"/>
          <p:cNvSpPr txBox="1"/>
          <p:nvPr/>
        </p:nvSpPr>
        <p:spPr>
          <a:xfrm>
            <a:off x="3385029" y="1877923"/>
            <a:ext cx="5280370" cy="830997"/>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Wakefield monitors are the pickup antennas equipped  with CF16 flange to take the signals belong to TM and TE like modes on the </a:t>
            </a:r>
            <a:r>
              <a:rPr lang="en-GB" sz="1600" dirty="0" err="1" smtClean="0">
                <a:latin typeface="Arial" panose="020B0604020202020204" pitchFamily="34" charset="0"/>
                <a:cs typeface="Arial" panose="020B0604020202020204" pitchFamily="34" charset="0"/>
              </a:rPr>
              <a:t>wakefield</a:t>
            </a:r>
            <a:r>
              <a:rPr lang="en-GB" sz="1600" dirty="0" smtClean="0">
                <a:latin typeface="Arial" panose="020B0604020202020204" pitchFamily="34" charset="0"/>
                <a:cs typeface="Arial" panose="020B0604020202020204" pitchFamily="34" charset="0"/>
              </a:rPr>
              <a:t> monitor waveguides. [</a:t>
            </a:r>
            <a:r>
              <a:rPr lang="en-GB" sz="1600" dirty="0">
                <a:latin typeface="Arial" panose="020B0604020202020204" pitchFamily="34" charset="0"/>
                <a:cs typeface="Arial" panose="020B0604020202020204" pitchFamily="34" charset="0"/>
              </a:rPr>
              <a:t>1]</a:t>
            </a:r>
          </a:p>
        </p:txBody>
      </p:sp>
      <p:sp>
        <p:nvSpPr>
          <p:cNvPr id="39" name="TextBox 38"/>
          <p:cNvSpPr txBox="1"/>
          <p:nvPr/>
        </p:nvSpPr>
        <p:spPr>
          <a:xfrm>
            <a:off x="7594095" y="4731503"/>
            <a:ext cx="1148318" cy="646331"/>
          </a:xfrm>
          <a:prstGeom prst="rect">
            <a:avLst/>
          </a:prstGeom>
          <a:noFill/>
        </p:spPr>
        <p:txBody>
          <a:bodyPr wrap="square" rtlCol="0">
            <a:spAutoFit/>
          </a:bodyPr>
          <a:lstStyle/>
          <a:p>
            <a:pPr algn="ctr"/>
            <a:r>
              <a:rPr lang="en-GB" b="1" i="1" dirty="0">
                <a:solidFill>
                  <a:srgbClr val="FF0000"/>
                </a:solidFill>
                <a:latin typeface="Arial" panose="020B0604020202020204" pitchFamily="34" charset="0"/>
                <a:cs typeface="Arial" panose="020B0604020202020204" pitchFamily="34" charset="0"/>
              </a:rPr>
              <a:t>TE pickups</a:t>
            </a:r>
          </a:p>
        </p:txBody>
      </p:sp>
      <p:sp>
        <p:nvSpPr>
          <p:cNvPr id="40" name="TextBox 39"/>
          <p:cNvSpPr txBox="1"/>
          <p:nvPr/>
        </p:nvSpPr>
        <p:spPr>
          <a:xfrm>
            <a:off x="7586641" y="3390740"/>
            <a:ext cx="1255196" cy="646331"/>
          </a:xfrm>
          <a:prstGeom prst="rect">
            <a:avLst/>
          </a:prstGeom>
          <a:noFill/>
        </p:spPr>
        <p:txBody>
          <a:bodyPr wrap="square" rtlCol="0">
            <a:spAutoFit/>
          </a:bodyPr>
          <a:lstStyle/>
          <a:p>
            <a:pPr algn="ctr"/>
            <a:r>
              <a:rPr lang="en-GB" b="1" i="1" dirty="0">
                <a:solidFill>
                  <a:srgbClr val="00B0F0"/>
                </a:solidFill>
                <a:latin typeface="Arial" panose="020B0604020202020204" pitchFamily="34" charset="0"/>
                <a:cs typeface="Arial" panose="020B0604020202020204" pitchFamily="34" charset="0"/>
              </a:rPr>
              <a:t>TM pickups</a:t>
            </a:r>
          </a:p>
        </p:txBody>
      </p:sp>
      <p:sp>
        <p:nvSpPr>
          <p:cNvPr id="46" name="TextBox 45"/>
          <p:cNvSpPr txBox="1"/>
          <p:nvPr/>
        </p:nvSpPr>
        <p:spPr>
          <a:xfrm>
            <a:off x="0" y="6046867"/>
            <a:ext cx="5548314" cy="430887"/>
          </a:xfrm>
          <a:prstGeom prst="rect">
            <a:avLst/>
          </a:prstGeom>
          <a:noFill/>
        </p:spPr>
        <p:txBody>
          <a:bodyPr wrap="none" rtlCol="0">
            <a:spAutoFit/>
          </a:bodyPr>
          <a:lstStyle/>
          <a:p>
            <a:r>
              <a:rPr lang="en-GB" sz="1100" i="1" dirty="0">
                <a:latin typeface="Arial" panose="020B0604020202020204" pitchFamily="34" charset="0"/>
                <a:cs typeface="Arial" panose="020B0604020202020204" pitchFamily="34" charset="0"/>
              </a:rPr>
              <a:t>1-Status of Wakefield Monitor Experiments at The CLIC Test Facility, CLIC-Note-1086</a:t>
            </a:r>
          </a:p>
          <a:p>
            <a:r>
              <a:rPr lang="en-GB" sz="1100" i="1" dirty="0">
                <a:latin typeface="Arial" panose="020B0604020202020204" pitchFamily="34" charset="0"/>
                <a:cs typeface="Arial" panose="020B0604020202020204" pitchFamily="34" charset="0"/>
              </a:rPr>
              <a:t>2-Description of CLEAR WFM acquisition system, K. </a:t>
            </a:r>
            <a:r>
              <a:rPr lang="en-GB" sz="1100" i="1" dirty="0" err="1">
                <a:latin typeface="Arial" panose="020B0604020202020204" pitchFamily="34" charset="0"/>
                <a:cs typeface="Arial" panose="020B0604020202020204" pitchFamily="34" charset="0"/>
              </a:rPr>
              <a:t>Sjobak</a:t>
            </a:r>
            <a:endParaRPr lang="en-GB" sz="1100" i="1" dirty="0">
              <a:latin typeface="Arial" panose="020B0604020202020204" pitchFamily="34" charset="0"/>
              <a:cs typeface="Arial" panose="020B0604020202020204" pitchFamily="34" charset="0"/>
            </a:endParaRPr>
          </a:p>
        </p:txBody>
      </p:sp>
      <p:sp>
        <p:nvSpPr>
          <p:cNvPr id="47" name="TextBox 46"/>
          <p:cNvSpPr txBox="1"/>
          <p:nvPr/>
        </p:nvSpPr>
        <p:spPr>
          <a:xfrm>
            <a:off x="8222649" y="5714799"/>
            <a:ext cx="383438"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[2]</a:t>
            </a:r>
          </a:p>
        </p:txBody>
      </p:sp>
      <p:pic>
        <p:nvPicPr>
          <p:cNvPr id="5" name="Picture 4"/>
          <p:cNvPicPr>
            <a:picLocks noChangeAspect="1"/>
          </p:cNvPicPr>
          <p:nvPr/>
        </p:nvPicPr>
        <p:blipFill rotWithShape="1">
          <a:blip r:embed="rId5"/>
          <a:srcRect l="7111" r="6154"/>
          <a:stretch/>
        </p:blipFill>
        <p:spPr>
          <a:xfrm>
            <a:off x="2949969" y="4767582"/>
            <a:ext cx="1585650" cy="1279285"/>
          </a:xfrm>
          <a:prstGeom prst="rect">
            <a:avLst/>
          </a:prstGeom>
        </p:spPr>
      </p:pic>
      <p:sp>
        <p:nvSpPr>
          <p:cNvPr id="7" name="TextBox 6"/>
          <p:cNvSpPr txBox="1"/>
          <p:nvPr/>
        </p:nvSpPr>
        <p:spPr>
          <a:xfrm>
            <a:off x="3068689" y="4028918"/>
            <a:ext cx="1348210" cy="738664"/>
          </a:xfrm>
          <a:prstGeom prst="rect">
            <a:avLst/>
          </a:prstGeom>
          <a:noFill/>
        </p:spPr>
        <p:txBody>
          <a:bodyPr wrap="square" rtlCol="0">
            <a:spAutoFit/>
          </a:bodyPr>
          <a:lstStyle/>
          <a:p>
            <a:pPr algn="ctr"/>
            <a:r>
              <a:rPr lang="en-GB" sz="1400" b="1" i="1" dirty="0" smtClean="0">
                <a:latin typeface="Arial" panose="020B0604020202020204" pitchFamily="34" charset="0"/>
                <a:cs typeface="Arial" panose="020B0604020202020204" pitchFamily="34" charset="0"/>
              </a:rPr>
              <a:t>4 HOM waveguides per cell</a:t>
            </a:r>
            <a:endParaRPr lang="en-GB" sz="1400" b="1" i="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04917277-E70C-4AB8-8A22-26B79B503DCF}" type="slidenum">
              <a:rPr lang="en-GB" smtClean="0">
                <a:solidFill>
                  <a:schemeClr val="bg1"/>
                </a:solidFill>
              </a:rPr>
              <a:t>8</a:t>
            </a:fld>
            <a:endParaRPr lang="en-GB" dirty="0">
              <a:solidFill>
                <a:schemeClr val="bg1"/>
              </a:solidFill>
            </a:endParaRPr>
          </a:p>
        </p:txBody>
      </p:sp>
    </p:spTree>
    <p:extLst>
      <p:ext uri="{BB962C8B-B14F-4D97-AF65-F5344CB8AC3E}">
        <p14:creationId xmlns:p14="http://schemas.microsoft.com/office/powerpoint/2010/main" val="1181386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Arial" panose="020B0604020202020204" pitchFamily="34" charset="0"/>
                <a:cs typeface="Arial" panose="020B0604020202020204" pitchFamily="34" charset="0"/>
              </a:rPr>
              <a:t>Wakefield Monitor Data Acquisition </a:t>
            </a:r>
            <a:r>
              <a:rPr lang="en-GB" sz="3600" dirty="0" smtClean="0">
                <a:latin typeface="Arial" panose="020B0604020202020204" pitchFamily="34" charset="0"/>
                <a:cs typeface="Arial" panose="020B0604020202020204" pitchFamily="34" charset="0"/>
              </a:rPr>
              <a:t>Electronics</a:t>
            </a:r>
            <a:endParaRPr lang="en-GB" sz="3600" dirty="0">
              <a:latin typeface="Arial" panose="020B0604020202020204" pitchFamily="34" charset="0"/>
              <a:cs typeface="Arial" panose="020B0604020202020204" pitchFamily="34" charset="0"/>
            </a:endParaRPr>
          </a:p>
        </p:txBody>
      </p:sp>
      <p:sp>
        <p:nvSpPr>
          <p:cNvPr id="3" name="Rectangle 3"/>
          <p:cNvSpPr/>
          <p:nvPr/>
        </p:nvSpPr>
        <p:spPr bwMode="auto">
          <a:xfrm>
            <a:off x="0" y="6418384"/>
            <a:ext cx="12192000" cy="439616"/>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 name="TextBox 40"/>
          <p:cNvSpPr>
            <a:spLocks/>
          </p:cNvSpPr>
          <p:nvPr/>
        </p:nvSpPr>
        <p:spPr bwMode="auto">
          <a:xfrm>
            <a:off x="393193" y="5946990"/>
            <a:ext cx="5062604" cy="246221"/>
          </a:xfrm>
          <a:prstGeom prst="rect">
            <a:avLst/>
          </a:prstGeom>
          <a:noFill/>
        </p:spPr>
        <p:txBody>
          <a:bodyPr wrap="none" rtlCol="0">
            <a:spAutoFit/>
          </a:bodyPr>
          <a:lstStyle/>
          <a:p>
            <a:pPr>
              <a:defRPr/>
            </a:pPr>
            <a:r>
              <a:rPr lang="en-GB" sz="1000" i="1" dirty="0" smtClean="0">
                <a:latin typeface="Arial" panose="020B0604020202020204" pitchFamily="34" charset="0"/>
                <a:cs typeface="Arial" panose="020B0604020202020204" pitchFamily="34" charset="0"/>
              </a:rPr>
              <a:t>1-Kyrre </a:t>
            </a:r>
            <a:r>
              <a:rPr lang="en-GB" sz="1000" i="1" dirty="0" err="1">
                <a:latin typeface="Arial" panose="020B0604020202020204" pitchFamily="34" charset="0"/>
                <a:cs typeface="Arial" panose="020B0604020202020204" pitchFamily="34" charset="0"/>
              </a:rPr>
              <a:t>Sjobak</a:t>
            </a:r>
            <a:r>
              <a:rPr lang="en-GB" sz="1000" i="1" dirty="0">
                <a:latin typeface="Arial" panose="020B0604020202020204" pitchFamily="34" charset="0"/>
                <a:cs typeface="Arial" panose="020B0604020202020204" pitchFamily="34" charset="0"/>
              </a:rPr>
              <a:t>, Tests of Wakefield Monitors (WFMs) at CLEAR, CLIC Workshop </a:t>
            </a:r>
            <a:r>
              <a:rPr lang="en-GB" sz="1000" i="1" dirty="0" smtClean="0">
                <a:latin typeface="Arial" panose="020B0604020202020204" pitchFamily="34" charset="0"/>
                <a:cs typeface="Arial" panose="020B0604020202020204" pitchFamily="34" charset="0"/>
              </a:rPr>
              <a:t>2019</a:t>
            </a:r>
          </a:p>
        </p:txBody>
      </p:sp>
      <p:pic>
        <p:nvPicPr>
          <p:cNvPr id="5" name="Picture 4"/>
          <p:cNvPicPr>
            <a:picLocks noChangeAspect="1"/>
          </p:cNvPicPr>
          <p:nvPr/>
        </p:nvPicPr>
        <p:blipFill>
          <a:blip r:embed="rId2"/>
          <a:stretch>
            <a:fillRect/>
          </a:stretch>
        </p:blipFill>
        <p:spPr>
          <a:xfrm>
            <a:off x="728745" y="1704716"/>
            <a:ext cx="9454103" cy="3466504"/>
          </a:xfrm>
          <a:prstGeom prst="rect">
            <a:avLst/>
          </a:prstGeom>
        </p:spPr>
      </p:pic>
      <p:sp>
        <p:nvSpPr>
          <p:cNvPr id="9" name="TextBox 8"/>
          <p:cNvSpPr txBox="1"/>
          <p:nvPr/>
        </p:nvSpPr>
        <p:spPr>
          <a:xfrm>
            <a:off x="10056440" y="4086608"/>
            <a:ext cx="358347" cy="276999"/>
          </a:xfrm>
          <a:prstGeom prst="rect">
            <a:avLst/>
          </a:prstGeom>
          <a:noFill/>
        </p:spPr>
        <p:txBody>
          <a:bodyPr wrap="square" rtlCol="0">
            <a:spAutoFit/>
          </a:bodyPr>
          <a:lstStyle/>
          <a:p>
            <a:r>
              <a:rPr lang="en-GB" sz="1200" dirty="0" smtClean="0">
                <a:latin typeface="Arial" panose="020B0604020202020204" pitchFamily="34" charset="0"/>
                <a:cs typeface="Arial" panose="020B0604020202020204" pitchFamily="34" charset="0"/>
              </a:rPr>
              <a:t>[1]</a:t>
            </a:r>
            <a:endParaRPr lang="en-GB" sz="1200" dirty="0">
              <a:latin typeface="Arial" panose="020B0604020202020204" pitchFamily="34" charset="0"/>
              <a:cs typeface="Arial" panose="020B0604020202020204" pitchFamily="34" charset="0"/>
            </a:endParaRPr>
          </a:p>
        </p:txBody>
      </p:sp>
      <p:sp>
        <p:nvSpPr>
          <p:cNvPr id="11" name="TextBox 10"/>
          <p:cNvSpPr txBox="1"/>
          <p:nvPr/>
        </p:nvSpPr>
        <p:spPr>
          <a:xfrm>
            <a:off x="6168008" y="4509120"/>
            <a:ext cx="5534454" cy="1569660"/>
          </a:xfrm>
          <a:prstGeom prst="rect">
            <a:avLst/>
          </a:prstGeom>
          <a:noFill/>
        </p:spPr>
        <p:txBody>
          <a:bodyPr wrap="square" rtlCol="0">
            <a:spAutoFit/>
          </a:bodyPr>
          <a:lstStyle/>
          <a:p>
            <a:pPr marL="285750" indent="-285750">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Superstructure has been equipped with WFM data acquisition electronics as shown above. </a:t>
            </a:r>
          </a:p>
          <a:p>
            <a:pPr marL="285750" indent="-285750">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Hybrids make sum and subtraction process of signals for each plane (H/V). </a:t>
            </a:r>
          </a:p>
          <a:p>
            <a:pPr marL="285750" indent="-285750">
              <a:buFont typeface="Wingdings" panose="05000000000000000000" pitchFamily="2" charset="2"/>
              <a:buChar char="§"/>
            </a:pPr>
            <a:r>
              <a:rPr lang="en-GB" sz="1600" dirty="0" smtClean="0">
                <a:latin typeface="Arial" panose="020B0604020202020204" pitchFamily="34" charset="0"/>
                <a:cs typeface="Arial" panose="020B0604020202020204" pitchFamily="34" charset="0"/>
              </a:rPr>
              <a:t>After filtering (18/24 GHz), signals are sending to ADCs through limiters and log detectors for post processing.</a:t>
            </a:r>
            <a:endParaRPr lang="en-GB" sz="1600" dirty="0">
              <a:latin typeface="Arial" panose="020B0604020202020204" pitchFamily="34" charset="0"/>
              <a:cs typeface="Arial" panose="020B0604020202020204" pitchFamily="34" charset="0"/>
            </a:endParaRPr>
          </a:p>
        </p:txBody>
      </p:sp>
      <p:sp>
        <p:nvSpPr>
          <p:cNvPr id="12" name="TextBox 11"/>
          <p:cNvSpPr txBox="1"/>
          <p:nvPr/>
        </p:nvSpPr>
        <p:spPr>
          <a:xfrm>
            <a:off x="119336" y="2056732"/>
            <a:ext cx="1526343" cy="923330"/>
          </a:xfrm>
          <a:prstGeom prst="rect">
            <a:avLst/>
          </a:prstGeom>
          <a:noFill/>
        </p:spPr>
        <p:txBody>
          <a:bodyPr wrap="square" rtlCol="0">
            <a:spAutoFit/>
          </a:bodyPr>
          <a:lstStyle/>
          <a:p>
            <a:r>
              <a:rPr lang="en-GB" i="1" dirty="0" smtClean="0"/>
              <a:t>WFM signals from pickup antennas</a:t>
            </a:r>
            <a:endParaRPr lang="en-GB" i="1" dirty="0"/>
          </a:p>
        </p:txBody>
      </p:sp>
      <p:sp>
        <p:nvSpPr>
          <p:cNvPr id="6" name="Slide Number Placeholder 5"/>
          <p:cNvSpPr>
            <a:spLocks noGrp="1"/>
          </p:cNvSpPr>
          <p:nvPr>
            <p:ph type="sldNum" sz="quarter" idx="12"/>
          </p:nvPr>
        </p:nvSpPr>
        <p:spPr/>
        <p:txBody>
          <a:bodyPr/>
          <a:lstStyle/>
          <a:p>
            <a:pPr>
              <a:defRPr/>
            </a:pPr>
            <a:fld id="{04917277-E70C-4AB8-8A22-26B79B503DCF}" type="slidenum">
              <a:rPr lang="en-GB" smtClean="0">
                <a:solidFill>
                  <a:schemeClr val="bg1"/>
                </a:solidFill>
              </a:rPr>
              <a:t>9</a:t>
            </a:fld>
            <a:endParaRPr lang="en-GB" dirty="0">
              <a:solidFill>
                <a:schemeClr val="bg1"/>
              </a:solidFill>
            </a:endParaRPr>
          </a:p>
        </p:txBody>
      </p:sp>
    </p:spTree>
    <p:extLst>
      <p:ext uri="{BB962C8B-B14F-4D97-AF65-F5344CB8AC3E}">
        <p14:creationId xmlns:p14="http://schemas.microsoft.com/office/powerpoint/2010/main" val="4080972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924</TotalTime>
  <Words>2512</Words>
  <Application>Microsoft Office PowerPoint</Application>
  <DocSecurity>0</DocSecurity>
  <PresentationFormat>Widescreen</PresentationFormat>
  <Paragraphs>292</Paragraphs>
  <Slides>30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Cambria Math</vt:lpstr>
      <vt:lpstr>Wingdings</vt:lpstr>
      <vt:lpstr>Office Theme</vt:lpstr>
      <vt:lpstr>Study of Wakefield Monitors  in Accelerating Structures as Beam Diagnostics</vt:lpstr>
      <vt:lpstr>Outline</vt:lpstr>
      <vt:lpstr>Introduction</vt:lpstr>
      <vt:lpstr>Compact Linear Collider (CLIC) Study</vt:lpstr>
      <vt:lpstr>PowerPoint Presentation</vt:lpstr>
      <vt:lpstr>CLIC Study</vt:lpstr>
      <vt:lpstr>Super Accelerating Structure (SAS)</vt:lpstr>
      <vt:lpstr>Wakefield Monitors</vt:lpstr>
      <vt:lpstr>Wakefield Monitor Data Acquisition Electronics</vt:lpstr>
      <vt:lpstr>CLEAR Facility</vt:lpstr>
      <vt:lpstr>Superstructure in CLEAR</vt:lpstr>
      <vt:lpstr>Beam Measurements in CLEAR</vt:lpstr>
      <vt:lpstr>CST Wakefield Solver Simulations</vt:lpstr>
      <vt:lpstr>X-Band High Gradient Test Facility</vt:lpstr>
      <vt:lpstr>Superstructure installed in Xbox2</vt:lpstr>
      <vt:lpstr>Dark Current Simulations</vt:lpstr>
      <vt:lpstr>Dark Current Study on WFMs</vt:lpstr>
      <vt:lpstr>Design and Construction of a 3D Printed Spiral Load (1)</vt:lpstr>
      <vt:lpstr>Design and Construction of a 3D Printed Spiral Load (2)</vt:lpstr>
      <vt:lpstr>Spiral Load Final Model</vt:lpstr>
      <vt:lpstr>Thank you for your attention!</vt:lpstr>
      <vt:lpstr>Backup Slides</vt:lpstr>
      <vt:lpstr>Wakefields and Impedances</vt:lpstr>
      <vt:lpstr>Dark Current</vt:lpstr>
      <vt:lpstr>CLIC Study</vt:lpstr>
      <vt:lpstr>CLEAR Beam Parameters</vt:lpstr>
      <vt:lpstr>Particle Beam Properties on CST</vt:lpstr>
      <vt:lpstr>Particle Beam – Wakefield settings</vt:lpstr>
      <vt:lpstr>Dark Current Simulation Results (1)</vt:lpstr>
      <vt:lpstr>Final Model (in CATIA)</vt:lpstr>
    </vt:vector>
  </TitlesOfParts>
  <Manager/>
  <Company>CERN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Hikmet Bursali</dc:creator>
  <cp:keywords/>
  <dc:description/>
  <cp:lastModifiedBy>Hikmet Bursali</cp:lastModifiedBy>
  <cp:revision>284</cp:revision>
  <dcterms:created xsi:type="dcterms:W3CDTF">2020-09-14T13:35:14Z</dcterms:created>
  <dcterms:modified xsi:type="dcterms:W3CDTF">2020-10-21T07:32:00Z</dcterms:modified>
  <cp:category/>
  <dc:identifier/>
  <cp:contentStatus/>
  <dc:language/>
  <cp:version/>
</cp:coreProperties>
</file>