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69" r:id="rId5"/>
    <p:sldId id="270" r:id="rId6"/>
    <p:sldId id="259" r:id="rId7"/>
    <p:sldId id="287" r:id="rId8"/>
    <p:sldId id="283" r:id="rId9"/>
    <p:sldId id="260" r:id="rId10"/>
    <p:sldId id="271" r:id="rId11"/>
    <p:sldId id="266" r:id="rId12"/>
    <p:sldId id="267" r:id="rId13"/>
    <p:sldId id="268" r:id="rId14"/>
    <p:sldId id="281" r:id="rId15"/>
    <p:sldId id="264" r:id="rId16"/>
    <p:sldId id="276" r:id="rId17"/>
    <p:sldId id="272" r:id="rId18"/>
    <p:sldId id="263" r:id="rId19"/>
    <p:sldId id="277" r:id="rId20"/>
    <p:sldId id="28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har Arjmand" initials="SA" lastIdx="1" clrIdx="0">
    <p:extLst>
      <p:ext uri="{19B8F6BF-5375-455C-9EA6-DF929625EA0E}">
        <p15:presenceInfo xmlns:p15="http://schemas.microsoft.com/office/powerpoint/2012/main" userId="S::arjmand@infn.it::fd7ddb87-b2ec-4fbb-90be-c81bbf0541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5" autoAdjust="0"/>
    <p:restoredTop sz="92511" autoAdjust="0"/>
  </p:normalViewPr>
  <p:slideViewPr>
    <p:cSldViewPr snapToGrid="0">
      <p:cViewPr varScale="1">
        <p:scale>
          <a:sx n="109" d="100"/>
          <a:sy n="109" d="100"/>
        </p:scale>
        <p:origin x="17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FD3AC-BB05-4DD5-A683-12D5C8A09C89}" type="datetimeFigureOut">
              <a:rPr lang="it-IT" smtClean="0"/>
              <a:t>21/10/20</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462EF-E182-4F06-9C93-6D5E44227199}" type="slidenum">
              <a:rPr lang="it-IT" smtClean="0"/>
              <a:t>‹#›</a:t>
            </a:fld>
            <a:endParaRPr lang="it-IT"/>
          </a:p>
        </p:txBody>
      </p:sp>
    </p:spTree>
    <p:extLst>
      <p:ext uri="{BB962C8B-B14F-4D97-AF65-F5344CB8AC3E}">
        <p14:creationId xmlns:p14="http://schemas.microsoft.com/office/powerpoint/2010/main" val="295697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6</a:t>
            </a:fld>
            <a:endParaRPr lang="it-IT"/>
          </a:p>
        </p:txBody>
      </p:sp>
    </p:spTree>
    <p:extLst>
      <p:ext uri="{BB962C8B-B14F-4D97-AF65-F5344CB8AC3E}">
        <p14:creationId xmlns:p14="http://schemas.microsoft.com/office/powerpoint/2010/main" val="357517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8</a:t>
            </a:fld>
            <a:endParaRPr lang="it-IT"/>
          </a:p>
        </p:txBody>
      </p:sp>
    </p:spTree>
    <p:extLst>
      <p:ext uri="{BB962C8B-B14F-4D97-AF65-F5344CB8AC3E}">
        <p14:creationId xmlns:p14="http://schemas.microsoft.com/office/powerpoint/2010/main" val="260586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10</a:t>
            </a:fld>
            <a:endParaRPr lang="it-IT"/>
          </a:p>
        </p:txBody>
      </p:sp>
    </p:spTree>
    <p:extLst>
      <p:ext uri="{BB962C8B-B14F-4D97-AF65-F5344CB8AC3E}">
        <p14:creationId xmlns:p14="http://schemas.microsoft.com/office/powerpoint/2010/main" val="29080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11</a:t>
            </a:fld>
            <a:endParaRPr lang="it-IT"/>
          </a:p>
        </p:txBody>
      </p:sp>
    </p:spTree>
    <p:extLst>
      <p:ext uri="{BB962C8B-B14F-4D97-AF65-F5344CB8AC3E}">
        <p14:creationId xmlns:p14="http://schemas.microsoft.com/office/powerpoint/2010/main" val="153458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12</a:t>
            </a:fld>
            <a:endParaRPr lang="it-IT"/>
          </a:p>
        </p:txBody>
      </p:sp>
    </p:spTree>
    <p:extLst>
      <p:ext uri="{BB962C8B-B14F-4D97-AF65-F5344CB8AC3E}">
        <p14:creationId xmlns:p14="http://schemas.microsoft.com/office/powerpoint/2010/main" val="35633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386F921F-BF78-4B40-B6BB-C0BFD4522AA4}" type="slidenum">
              <a:rPr lang="it-IT" smtClean="0"/>
              <a:t>15</a:t>
            </a:fld>
            <a:endParaRPr lang="it-IT"/>
          </a:p>
        </p:txBody>
      </p:sp>
    </p:spTree>
    <p:extLst>
      <p:ext uri="{BB962C8B-B14F-4D97-AF65-F5344CB8AC3E}">
        <p14:creationId xmlns:p14="http://schemas.microsoft.com/office/powerpoint/2010/main" val="2957172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BAEBCF-E87C-4497-BFA9-153FA34B5AD4}" type="datetimeFigureOut">
              <a:rPr lang="it-IT" smtClean="0"/>
              <a:t>21/10/20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16537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AEBCF-E87C-4497-BFA9-153FA34B5AD4}" type="datetimeFigureOut">
              <a:rPr lang="it-IT" smtClean="0"/>
              <a:t>21/10/20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102618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AEBCF-E87C-4497-BFA9-153FA34B5AD4}" type="datetimeFigureOut">
              <a:rPr lang="it-IT" smtClean="0"/>
              <a:t>21/10/20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415341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AEBCF-E87C-4497-BFA9-153FA34B5AD4}" type="datetimeFigureOut">
              <a:rPr lang="it-IT" smtClean="0"/>
              <a:t>21/10/20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3520662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AEBCF-E87C-4497-BFA9-153FA34B5AD4}" type="datetimeFigureOut">
              <a:rPr lang="it-IT" smtClean="0"/>
              <a:t>21/10/20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335910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BAEBCF-E87C-4497-BFA9-153FA34B5AD4}" type="datetimeFigureOut">
              <a:rPr lang="it-IT" smtClean="0"/>
              <a:t>21/10/20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201736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AEBCF-E87C-4497-BFA9-153FA34B5AD4}" type="datetimeFigureOut">
              <a:rPr lang="it-IT" smtClean="0"/>
              <a:t>21/10/20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207434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BAEBCF-E87C-4497-BFA9-153FA34B5AD4}" type="datetimeFigureOut">
              <a:rPr lang="it-IT" smtClean="0"/>
              <a:t>21/10/20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257940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AEBCF-E87C-4497-BFA9-153FA34B5AD4}" type="datetimeFigureOut">
              <a:rPr lang="it-IT" smtClean="0"/>
              <a:t>21/10/20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773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BAEBCF-E87C-4497-BFA9-153FA34B5AD4}" type="datetimeFigureOut">
              <a:rPr lang="it-IT" smtClean="0"/>
              <a:t>21/10/20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260263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BAEBCF-E87C-4497-BFA9-153FA34B5AD4}" type="datetimeFigureOut">
              <a:rPr lang="it-IT" smtClean="0"/>
              <a:t>21/10/20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87EF0D-BECD-4741-BD41-CC4F76D1EA81}" type="slidenum">
              <a:rPr lang="it-IT" smtClean="0"/>
              <a:t>‹#›</a:t>
            </a:fld>
            <a:endParaRPr lang="it-IT"/>
          </a:p>
        </p:txBody>
      </p:sp>
    </p:spTree>
    <p:extLst>
      <p:ext uri="{BB962C8B-B14F-4D97-AF65-F5344CB8AC3E}">
        <p14:creationId xmlns:p14="http://schemas.microsoft.com/office/powerpoint/2010/main" val="117183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AEBCF-E87C-4497-BFA9-153FA34B5AD4}" type="datetimeFigureOut">
              <a:rPr lang="it-IT" smtClean="0"/>
              <a:t>21/10/20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7EF0D-BECD-4741-BD41-CC4F76D1EA81}" type="slidenum">
              <a:rPr lang="it-IT" smtClean="0"/>
              <a:t>‹#›</a:t>
            </a:fld>
            <a:endParaRPr lang="it-IT"/>
          </a:p>
        </p:txBody>
      </p:sp>
    </p:spTree>
    <p:extLst>
      <p:ext uri="{BB962C8B-B14F-4D97-AF65-F5344CB8AC3E}">
        <p14:creationId xmlns:p14="http://schemas.microsoft.com/office/powerpoint/2010/main" val="1292337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avi"/><Relationship Id="rId7" Type="http://schemas.openxmlformats.org/officeDocument/2006/relationships/image" Target="../media/image4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0.jpeg"/><Relationship Id="rId5" Type="http://schemas.openxmlformats.org/officeDocument/2006/relationships/slideLayout" Target="../slideLayouts/slideLayout2.xml"/><Relationship Id="rId4" Type="http://schemas.openxmlformats.org/officeDocument/2006/relationships/video" Target="../media/media2.avi"/><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9F804E-ED33-4BE0-8EFC-9D161EE8786A}"/>
              </a:ext>
            </a:extLst>
          </p:cNvPr>
          <p:cNvSpPr/>
          <p:nvPr/>
        </p:nvSpPr>
        <p:spPr>
          <a:xfrm>
            <a:off x="-1" y="0"/>
            <a:ext cx="9144000" cy="6858000"/>
          </a:xfrm>
          <a:prstGeom prst="rect">
            <a:avLst/>
          </a:prstGeom>
          <a:blipFill dpi="0" rotWithShape="1">
            <a:blip r:embed="rId2" cstate="print">
              <a:alphaModFix amt="43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10" name="Immagine 7">
            <a:extLst>
              <a:ext uri="{FF2B5EF4-FFF2-40B4-BE49-F238E27FC236}">
                <a16:creationId xmlns:a16="http://schemas.microsoft.com/office/drawing/2014/main" id="{83E5DEF5-0596-471C-9DF7-218D30D7C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165011" y="139700"/>
            <a:ext cx="2033617" cy="595205"/>
          </a:xfrm>
          <a:prstGeom prst="rect">
            <a:avLst/>
          </a:prstGeom>
          <a:ln w="19050">
            <a:noFill/>
          </a:ln>
        </p:spPr>
      </p:pic>
      <p:cxnSp>
        <p:nvCxnSpPr>
          <p:cNvPr id="19" name="Connettore 1 25">
            <a:extLst>
              <a:ext uri="{FF2B5EF4-FFF2-40B4-BE49-F238E27FC236}">
                <a16:creationId xmlns:a16="http://schemas.microsoft.com/office/drawing/2014/main" id="{EC67F682-8812-4763-A608-C67832C8E5BC}"/>
              </a:ext>
            </a:extLst>
          </p:cNvPr>
          <p:cNvCxnSpPr>
            <a:cxnSpLocks/>
          </p:cNvCxnSpPr>
          <p:nvPr/>
        </p:nvCxnSpPr>
        <p:spPr>
          <a:xfrm>
            <a:off x="1250629" y="6254258"/>
            <a:ext cx="7493321"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6DA3BCA-1BB7-486F-ADB2-E4920859D326}"/>
              </a:ext>
            </a:extLst>
          </p:cNvPr>
          <p:cNvSpPr txBox="1"/>
          <p:nvPr/>
        </p:nvSpPr>
        <p:spPr>
          <a:xfrm>
            <a:off x="442183" y="882562"/>
            <a:ext cx="8259629" cy="1938992"/>
          </a:xfrm>
          <a:prstGeom prst="rect">
            <a:avLst/>
          </a:prstGeom>
          <a:noFill/>
        </p:spPr>
        <p:txBody>
          <a:bodyPr wrap="square" rtlCol="0">
            <a:spAutoFit/>
          </a:bodyPr>
          <a:lstStyle/>
          <a:p>
            <a:pPr lvl="0" algn="ctr"/>
            <a:r>
              <a:rPr lang="en-US" sz="4000" b="1" dirty="0"/>
              <a:t>Development and Characterization of Plasma Sources for Plasma-based Accelerators</a:t>
            </a:r>
            <a:endParaRPr lang="it-IT" altLang="it-IT" sz="4000" b="1" dirty="0">
              <a:latin typeface="Arial" panose="020B0604020202020204" pitchFamily="34" charset="0"/>
              <a:cs typeface="Arial" panose="020B0604020202020204" pitchFamily="34" charset="0"/>
            </a:endParaRPr>
          </a:p>
        </p:txBody>
      </p:sp>
      <p:sp>
        <p:nvSpPr>
          <p:cNvPr id="23" name="Rettangolo 11">
            <a:extLst>
              <a:ext uri="{FF2B5EF4-FFF2-40B4-BE49-F238E27FC236}">
                <a16:creationId xmlns:a16="http://schemas.microsoft.com/office/drawing/2014/main" id="{81CE290E-611D-4D46-ABC8-03A3B39E7756}"/>
              </a:ext>
            </a:extLst>
          </p:cNvPr>
          <p:cNvSpPr/>
          <p:nvPr/>
        </p:nvSpPr>
        <p:spPr>
          <a:xfrm>
            <a:off x="2337960" y="3022296"/>
            <a:ext cx="4468073" cy="2400657"/>
          </a:xfrm>
          <a:prstGeom prst="rect">
            <a:avLst/>
          </a:prstGeom>
        </p:spPr>
        <p:txBody>
          <a:bodyPr wrap="square">
            <a:spAutoFit/>
          </a:bodyPr>
          <a:lstStyle/>
          <a:p>
            <a:pPr algn="ctr"/>
            <a:r>
              <a:rPr lang="en-US" sz="2400" b="1" dirty="0">
                <a:ea typeface="Microsoft JhengHei" panose="020B0604030504040204" pitchFamily="34" charset="-120"/>
                <a:cs typeface="Arial" panose="020B0604020202020204" pitchFamily="34" charset="0"/>
              </a:rPr>
              <a:t>Sahar. Arjmand</a:t>
            </a:r>
          </a:p>
          <a:p>
            <a:pPr algn="ctr"/>
            <a:endParaRPr lang="en-US" b="1" dirty="0">
              <a:ea typeface="Microsoft JhengHei" panose="020B0604030504040204" pitchFamily="34" charset="-120"/>
              <a:cs typeface="Arial" panose="020B0604020202020204" pitchFamily="34" charset="0"/>
            </a:endParaRPr>
          </a:p>
          <a:p>
            <a:pPr algn="ctr"/>
            <a:r>
              <a:rPr lang="en-US" b="1" dirty="0">
                <a:ea typeface="Microsoft JhengHei" panose="020B0604030504040204" pitchFamily="34" charset="-120"/>
                <a:cs typeface="Arial" panose="020B0604020202020204" pitchFamily="34" charset="0"/>
              </a:rPr>
              <a:t>Prof. Massimo Ferrario</a:t>
            </a:r>
          </a:p>
          <a:p>
            <a:pPr algn="ctr"/>
            <a:r>
              <a:rPr lang="en-US" b="1" dirty="0">
                <a:ea typeface="Microsoft JhengHei" panose="020B0604030504040204" pitchFamily="34" charset="-120"/>
                <a:cs typeface="Arial" panose="020B0604020202020204" pitchFamily="34" charset="0"/>
              </a:rPr>
              <a:t>Dr. Angelo Biagioni</a:t>
            </a:r>
          </a:p>
          <a:p>
            <a:pPr algn="ctr"/>
            <a:endParaRPr lang="en-US" b="1" dirty="0">
              <a:ea typeface="Microsoft JhengHei" panose="020B0604030504040204" pitchFamily="34" charset="-120"/>
              <a:cs typeface="Arial" panose="020B0604020202020204" pitchFamily="34" charset="0"/>
            </a:endParaRPr>
          </a:p>
          <a:p>
            <a:pPr algn="ctr"/>
            <a:r>
              <a:rPr lang="it-IT" b="1" dirty="0">
                <a:ea typeface="Microsoft JhengHei" panose="020B0604030504040204" pitchFamily="34" charset="-120"/>
                <a:cs typeface="Arial" pitchFamily="34" charset="0"/>
              </a:rPr>
              <a:t>On behalf of </a:t>
            </a:r>
            <a:r>
              <a:rPr lang="it-IT" b="1" i="1" dirty="0">
                <a:ea typeface="Microsoft JhengHei" panose="020B0604030504040204" pitchFamily="34" charset="-120"/>
                <a:cs typeface="Arial" pitchFamily="34" charset="0"/>
              </a:rPr>
              <a:t>SPARC_LAB</a:t>
            </a:r>
          </a:p>
          <a:p>
            <a:pPr algn="ctr"/>
            <a:r>
              <a:rPr lang="it-IT" b="1" dirty="0">
                <a:ea typeface="Microsoft JhengHei" panose="020B0604030504040204" pitchFamily="34" charset="-120"/>
                <a:cs typeface="Arial" pitchFamily="34" charset="0"/>
              </a:rPr>
              <a:t>collaboration</a:t>
            </a:r>
            <a:endParaRPr lang="en-US" b="1" dirty="0">
              <a:ea typeface="Microsoft JhengHei" panose="020B0604030504040204" pitchFamily="34" charset="-120"/>
              <a:cs typeface="Arial" pitchFamily="34" charset="0"/>
            </a:endParaRPr>
          </a:p>
          <a:p>
            <a:pPr algn="ctr"/>
            <a:endParaRPr lang="en-US" b="1" dirty="0">
              <a:latin typeface="Arial" panose="020B0604020202020204" pitchFamily="34" charset="0"/>
              <a:ea typeface="Microsoft JhengHei" panose="020B0604030504040204" pitchFamily="34" charset="-120"/>
              <a:cs typeface="Arial" panose="020B0604020202020204" pitchFamily="34" charset="0"/>
            </a:endParaRPr>
          </a:p>
        </p:txBody>
      </p:sp>
      <p:cxnSp>
        <p:nvCxnSpPr>
          <p:cNvPr id="26" name="Connettore 1 25">
            <a:extLst>
              <a:ext uri="{FF2B5EF4-FFF2-40B4-BE49-F238E27FC236}">
                <a16:creationId xmlns:a16="http://schemas.microsoft.com/office/drawing/2014/main" id="{40A198EF-5EFA-4E4A-B1FE-647C86E4D0B8}"/>
              </a:ext>
            </a:extLst>
          </p:cNvPr>
          <p:cNvCxnSpPr>
            <a:cxnSpLocks/>
          </p:cNvCxnSpPr>
          <p:nvPr/>
        </p:nvCxnSpPr>
        <p:spPr>
          <a:xfrm flipV="1">
            <a:off x="2363640" y="653209"/>
            <a:ext cx="6510762" cy="28611"/>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0CF8AB9-56C5-4D86-95FE-6378A706A076}"/>
              </a:ext>
            </a:extLst>
          </p:cNvPr>
          <p:cNvSpPr/>
          <p:nvPr/>
        </p:nvSpPr>
        <p:spPr>
          <a:xfrm>
            <a:off x="5826339" y="6401916"/>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4" name="Rectangle 3">
            <a:extLst>
              <a:ext uri="{FF2B5EF4-FFF2-40B4-BE49-F238E27FC236}">
                <a16:creationId xmlns:a16="http://schemas.microsoft.com/office/drawing/2014/main" id="{969AC772-6441-41FC-84D4-AFF1A3E116AF}"/>
              </a:ext>
            </a:extLst>
          </p:cNvPr>
          <p:cNvSpPr/>
          <p:nvPr/>
        </p:nvSpPr>
        <p:spPr>
          <a:xfrm>
            <a:off x="2987824" y="5319009"/>
            <a:ext cx="4572000" cy="830997"/>
          </a:xfrm>
          <a:prstGeom prst="rect">
            <a:avLst/>
          </a:prstGeom>
        </p:spPr>
        <p:txBody>
          <a:bodyPr>
            <a:spAutoFit/>
          </a:bodyPr>
          <a:lstStyle/>
          <a:p>
            <a:pPr algn="r">
              <a:defRPr/>
            </a:pPr>
            <a:r>
              <a:rPr lang="it-IT" sz="2400" dirty="0">
                <a:solidFill>
                  <a:schemeClr val="tx2">
                    <a:lumMod val="75000"/>
                  </a:schemeClr>
                </a:solidFill>
                <a:latin typeface="Arial" pitchFamily="34" charset="0"/>
                <a:cs typeface="Arial" pitchFamily="34" charset="0"/>
              </a:rPr>
              <a:t>Laboratori Nazionali di Frascati</a:t>
            </a:r>
          </a:p>
          <a:p>
            <a:pPr algn="r">
              <a:defRPr/>
            </a:pPr>
            <a:r>
              <a:rPr lang="it-IT" sz="2400" dirty="0">
                <a:solidFill>
                  <a:schemeClr val="tx2">
                    <a:lumMod val="75000"/>
                  </a:schemeClr>
                </a:solidFill>
                <a:latin typeface="Arial" pitchFamily="34" charset="0"/>
                <a:cs typeface="Arial" pitchFamily="34" charset="0"/>
              </a:rPr>
              <a:t>INFN</a:t>
            </a:r>
          </a:p>
        </p:txBody>
      </p:sp>
      <p:pic>
        <p:nvPicPr>
          <p:cNvPr id="5" name="Picture 425" descr="http://www.lnf.infn.it/logo/logo_infn_lnf_1_sigla_lnf.png">
            <a:extLst>
              <a:ext uri="{FF2B5EF4-FFF2-40B4-BE49-F238E27FC236}">
                <a16:creationId xmlns:a16="http://schemas.microsoft.com/office/drawing/2014/main" id="{D1CB002C-B37D-4787-8776-6D4C26BC5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397" y="5267106"/>
            <a:ext cx="1251229" cy="78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4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9">
            <a:extLst>
              <a:ext uri="{FF2B5EF4-FFF2-40B4-BE49-F238E27FC236}">
                <a16:creationId xmlns:a16="http://schemas.microsoft.com/office/drawing/2014/main" id="{4C59C378-CEE9-40D1-9532-EAEBBCF9A231}"/>
              </a:ext>
            </a:extLst>
          </p:cNvPr>
          <p:cNvGrpSpPr/>
          <p:nvPr/>
        </p:nvGrpSpPr>
        <p:grpSpPr>
          <a:xfrm>
            <a:off x="162612" y="223837"/>
            <a:ext cx="8309098" cy="461821"/>
            <a:chOff x="35496" y="96783"/>
            <a:chExt cx="8928992" cy="615761"/>
          </a:xfrm>
        </p:grpSpPr>
        <p:pic>
          <p:nvPicPr>
            <p:cNvPr id="25" name="Immagine 4">
              <a:extLst>
                <a:ext uri="{FF2B5EF4-FFF2-40B4-BE49-F238E27FC236}">
                  <a16:creationId xmlns:a16="http://schemas.microsoft.com/office/drawing/2014/main" id="{D01FD4A8-9DA7-49A5-BDE0-EB92A500A3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a:extLst>
                <a:ext uri="{FF2B5EF4-FFF2-40B4-BE49-F238E27FC236}">
                  <a16:creationId xmlns:a16="http://schemas.microsoft.com/office/drawing/2014/main" id="{37021531-B230-491E-93D4-73DEC94DA383}"/>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7" name="CasellaDiTesto 23">
            <a:extLst>
              <a:ext uri="{FF2B5EF4-FFF2-40B4-BE49-F238E27FC236}">
                <a16:creationId xmlns:a16="http://schemas.microsoft.com/office/drawing/2014/main" id="{9386479A-BB51-48FC-BDBF-6161DBA0B2D5}"/>
              </a:ext>
            </a:extLst>
          </p:cNvPr>
          <p:cNvSpPr txBox="1"/>
          <p:nvPr/>
        </p:nvSpPr>
        <p:spPr>
          <a:xfrm>
            <a:off x="1522138" y="120120"/>
            <a:ext cx="7616141"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Density Measurement</a:t>
            </a:r>
          </a:p>
        </p:txBody>
      </p:sp>
      <p:sp>
        <p:nvSpPr>
          <p:cNvPr id="9" name="Rectangle 8">
            <a:extLst>
              <a:ext uri="{FF2B5EF4-FFF2-40B4-BE49-F238E27FC236}">
                <a16:creationId xmlns:a16="http://schemas.microsoft.com/office/drawing/2014/main" id="{8C65FB79-5436-4004-99B7-9DA88D198849}"/>
              </a:ext>
            </a:extLst>
          </p:cNvPr>
          <p:cNvSpPr/>
          <p:nvPr/>
        </p:nvSpPr>
        <p:spPr>
          <a:xfrm>
            <a:off x="806024" y="980567"/>
            <a:ext cx="1561358" cy="1077218"/>
          </a:xfrm>
          <a:prstGeom prst="rect">
            <a:avLst/>
          </a:prstGeom>
          <a:solidFill>
            <a:srgbClr val="92D050"/>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Capillary 20mmx1mm </a:t>
            </a:r>
          </a:p>
          <a:p>
            <a:r>
              <a:rPr lang="en-US" sz="1600" b="1" dirty="0">
                <a:latin typeface="Calibri" panose="020F0502020204030204" pitchFamily="34" charset="0"/>
                <a:cs typeface="Calibri" panose="020F0502020204030204" pitchFamily="34" charset="0"/>
              </a:rPr>
              <a:t>Single inlet </a:t>
            </a:r>
          </a:p>
          <a:p>
            <a:r>
              <a:rPr lang="en-US" sz="1600" b="1" dirty="0">
                <a:latin typeface="Calibri" panose="020F0502020204030204" pitchFamily="34" charset="0"/>
                <a:cs typeface="Calibri" panose="020F0502020204030204" pitchFamily="34" charset="0"/>
              </a:rPr>
              <a:t>NO SPACERS</a:t>
            </a:r>
          </a:p>
        </p:txBody>
      </p:sp>
      <p:cxnSp>
        <p:nvCxnSpPr>
          <p:cNvPr id="37" name="Connettore 1 25">
            <a:extLst>
              <a:ext uri="{FF2B5EF4-FFF2-40B4-BE49-F238E27FC236}">
                <a16:creationId xmlns:a16="http://schemas.microsoft.com/office/drawing/2014/main" id="{BEBCB23C-2D97-4EFC-9C98-2E7F66CDE762}"/>
              </a:ext>
            </a:extLst>
          </p:cNvPr>
          <p:cNvCxnSpPr>
            <a:cxnSpLocks/>
          </p:cNvCxnSpPr>
          <p:nvPr/>
        </p:nvCxnSpPr>
        <p:spPr>
          <a:xfrm>
            <a:off x="818678" y="6310151"/>
            <a:ext cx="7669635"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699304-091A-4486-A70C-C41B7C3C69D9}"/>
              </a:ext>
            </a:extLst>
          </p:cNvPr>
          <p:cNvSpPr/>
          <p:nvPr/>
        </p:nvSpPr>
        <p:spPr>
          <a:xfrm>
            <a:off x="6213454" y="6311564"/>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7" name="Heptagon 16">
            <a:extLst>
              <a:ext uri="{FF2B5EF4-FFF2-40B4-BE49-F238E27FC236}">
                <a16:creationId xmlns:a16="http://schemas.microsoft.com/office/drawing/2014/main" id="{6064C155-C0D8-4C0D-A270-AEC223A511C4}"/>
              </a:ext>
            </a:extLst>
          </p:cNvPr>
          <p:cNvSpPr/>
          <p:nvPr/>
        </p:nvSpPr>
        <p:spPr>
          <a:xfrm>
            <a:off x="8226046" y="612052"/>
            <a:ext cx="685800" cy="461821"/>
          </a:xfrm>
          <a:prstGeom prst="heptag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1</a:t>
            </a:r>
            <a:endParaRPr lang="en-GB" sz="1350" dirty="0">
              <a:solidFill>
                <a:schemeClr val="tx1"/>
              </a:solidFill>
            </a:endParaRPr>
          </a:p>
        </p:txBody>
      </p:sp>
      <p:sp>
        <p:nvSpPr>
          <p:cNvPr id="2" name="Rectangle 1">
            <a:extLst>
              <a:ext uri="{FF2B5EF4-FFF2-40B4-BE49-F238E27FC236}">
                <a16:creationId xmlns:a16="http://schemas.microsoft.com/office/drawing/2014/main" id="{80E27D5D-E29A-4ED6-B925-7F452CFCF12D}"/>
              </a:ext>
            </a:extLst>
          </p:cNvPr>
          <p:cNvSpPr/>
          <p:nvPr/>
        </p:nvSpPr>
        <p:spPr>
          <a:xfrm>
            <a:off x="2692250" y="2491319"/>
            <a:ext cx="3759500" cy="338554"/>
          </a:xfrm>
          <a:prstGeom prst="rect">
            <a:avLst/>
          </a:prstGeom>
          <a:solidFill>
            <a:schemeClr val="accent4"/>
          </a:solidFill>
          <a:ln>
            <a:solidFill>
              <a:schemeClr val="tx1"/>
            </a:solidFill>
          </a:ln>
        </p:spPr>
        <p:txBody>
          <a:bodyPr wrap="square">
            <a:spAutoFit/>
          </a:bodyPr>
          <a:lstStyle/>
          <a:p>
            <a:r>
              <a:rPr lang="en-US" sz="1600" b="1" dirty="0">
                <a:latin typeface="Arial" panose="020B0604020202020204" pitchFamily="34" charset="0"/>
                <a:cs typeface="Arial" panose="020B0604020202020204" pitchFamily="34" charset="0"/>
              </a:rPr>
              <a:t>Longitudinal Plasma Density Profile</a:t>
            </a:r>
            <a:endParaRPr lang="it-IT" sz="1600" b="1" dirty="0">
              <a:latin typeface="Arial" panose="020B0604020202020204" pitchFamily="34" charset="0"/>
              <a:cs typeface="Arial" panose="020B0604020202020204" pitchFamily="34" charset="0"/>
            </a:endParaRPr>
          </a:p>
        </p:txBody>
      </p:sp>
      <p:pic>
        <p:nvPicPr>
          <p:cNvPr id="15" name="Picture 14" descr="Chart&#10;&#10;Description automatically generated">
            <a:extLst>
              <a:ext uri="{FF2B5EF4-FFF2-40B4-BE49-F238E27FC236}">
                <a16:creationId xmlns:a16="http://schemas.microsoft.com/office/drawing/2014/main" id="{5D63A976-3084-3A4F-9B04-EBF91E5F33A3}"/>
              </a:ext>
            </a:extLst>
          </p:cNvPr>
          <p:cNvPicPr/>
          <p:nvPr/>
        </p:nvPicPr>
        <p:blipFill rotWithShape="1">
          <a:blip r:embed="rId4" cstate="print">
            <a:extLst>
              <a:ext uri="{28A0092B-C50C-407E-A947-70E740481C1C}">
                <a14:useLocalDpi xmlns:a14="http://schemas.microsoft.com/office/drawing/2010/main" val="0"/>
              </a:ext>
            </a:extLst>
          </a:blip>
          <a:srcRect l="4383" t="9321" r="11850" b="3111"/>
          <a:stretch/>
        </p:blipFill>
        <p:spPr bwMode="auto">
          <a:xfrm>
            <a:off x="476292" y="3153826"/>
            <a:ext cx="3880935" cy="2472515"/>
          </a:xfrm>
          <a:prstGeom prst="rect">
            <a:avLst/>
          </a:prstGeom>
          <a:ln>
            <a:noFill/>
          </a:ln>
          <a:extLst>
            <a:ext uri="{53640926-AAD7-44D8-BBD7-CCE9431645EC}">
              <a14:shadowObscured xmlns:a14="http://schemas.microsoft.com/office/drawing/2010/main"/>
            </a:ext>
          </a:extLst>
        </p:spPr>
      </p:pic>
      <p:pic>
        <p:nvPicPr>
          <p:cNvPr id="18" name="Picture 17" descr="Chart, histogram&#10;&#10;Description automatically generated">
            <a:extLst>
              <a:ext uri="{FF2B5EF4-FFF2-40B4-BE49-F238E27FC236}">
                <a16:creationId xmlns:a16="http://schemas.microsoft.com/office/drawing/2014/main" id="{99505C22-AD5E-A04B-BD7E-3C810FE10D8D}"/>
              </a:ext>
            </a:extLst>
          </p:cNvPr>
          <p:cNvPicPr/>
          <p:nvPr/>
        </p:nvPicPr>
        <p:blipFill rotWithShape="1">
          <a:blip r:embed="rId5" cstate="print">
            <a:extLst>
              <a:ext uri="{28A0092B-C50C-407E-A947-70E740481C1C}">
                <a14:useLocalDpi xmlns:a14="http://schemas.microsoft.com/office/drawing/2010/main" val="0"/>
              </a:ext>
            </a:extLst>
          </a:blip>
          <a:srcRect l="1704" t="10144" r="11845" b="3872"/>
          <a:stretch/>
        </p:blipFill>
        <p:spPr bwMode="auto">
          <a:xfrm>
            <a:off x="4688011" y="3162090"/>
            <a:ext cx="3880935" cy="2425643"/>
          </a:xfrm>
          <a:prstGeom prst="rect">
            <a:avLst/>
          </a:prstGeom>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12E16246-581F-8747-B440-1AB1D799A53D}"/>
              </a:ext>
            </a:extLst>
          </p:cNvPr>
          <p:cNvSpPr/>
          <p:nvPr/>
        </p:nvSpPr>
        <p:spPr>
          <a:xfrm>
            <a:off x="6483541" y="1001999"/>
            <a:ext cx="1561358" cy="1077218"/>
          </a:xfrm>
          <a:prstGeom prst="rect">
            <a:avLst/>
          </a:prstGeom>
          <a:solidFill>
            <a:srgbClr val="92D050"/>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Capillary 20mmx2mm </a:t>
            </a:r>
          </a:p>
          <a:p>
            <a:r>
              <a:rPr lang="en-US" sz="1600" b="1" dirty="0">
                <a:latin typeface="Calibri" panose="020F0502020204030204" pitchFamily="34" charset="0"/>
                <a:cs typeface="Calibri" panose="020F0502020204030204" pitchFamily="34" charset="0"/>
              </a:rPr>
              <a:t>Single inlet </a:t>
            </a:r>
          </a:p>
          <a:p>
            <a:r>
              <a:rPr lang="en-US" sz="1600" b="1" dirty="0">
                <a:latin typeface="Calibri" panose="020F0502020204030204" pitchFamily="34" charset="0"/>
                <a:cs typeface="Calibri" panose="020F0502020204030204" pitchFamily="34" charset="0"/>
              </a:rPr>
              <a:t>NO SPACERS</a:t>
            </a:r>
          </a:p>
        </p:txBody>
      </p:sp>
      <p:sp>
        <p:nvSpPr>
          <p:cNvPr id="21" name="Rectangle 20">
            <a:extLst>
              <a:ext uri="{FF2B5EF4-FFF2-40B4-BE49-F238E27FC236}">
                <a16:creationId xmlns:a16="http://schemas.microsoft.com/office/drawing/2014/main" id="{B9D95DA5-17C9-0D47-8CE3-569ED34852C7}"/>
              </a:ext>
            </a:extLst>
          </p:cNvPr>
          <p:cNvSpPr/>
          <p:nvPr/>
        </p:nvSpPr>
        <p:spPr>
          <a:xfrm>
            <a:off x="3089735" y="688742"/>
            <a:ext cx="3212659" cy="400110"/>
          </a:xfrm>
          <a:prstGeom prst="rect">
            <a:avLst/>
          </a:prstGeom>
          <a:solidFill>
            <a:srgbClr val="FFFF00"/>
          </a:solidFill>
          <a:ln>
            <a:solidFill>
              <a:schemeClr val="tx1"/>
            </a:solidFill>
          </a:ln>
        </p:spPr>
        <p:txBody>
          <a:bodyPr wrap="square">
            <a:spAutoFit/>
          </a:bodyPr>
          <a:lstStyle/>
          <a:p>
            <a:r>
              <a:rPr lang="en-US" sz="2000" b="1" dirty="0">
                <a:latin typeface="Arial" panose="020B0604020202020204" pitchFamily="34" charset="0"/>
                <a:cs typeface="Arial" panose="020B0604020202020204" pitchFamily="34" charset="0"/>
              </a:rPr>
              <a:t>Diameter Configuration</a:t>
            </a:r>
            <a:endParaRPr lang="it-IT" sz="20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0E605EB8-549A-5446-A0DB-CC0FB6BF8A7F}"/>
              </a:ext>
            </a:extLst>
          </p:cNvPr>
          <p:cNvSpPr/>
          <p:nvPr/>
        </p:nvSpPr>
        <p:spPr>
          <a:xfrm>
            <a:off x="3657325" y="1294049"/>
            <a:ext cx="1992339" cy="830997"/>
          </a:xfrm>
          <a:prstGeom prst="rect">
            <a:avLst/>
          </a:prstGeom>
          <a:solidFill>
            <a:schemeClr val="accent1">
              <a:lumMod val="60000"/>
              <a:lumOff val="40000"/>
            </a:schemeClr>
          </a:solidFill>
          <a:ln>
            <a:solidFill>
              <a:schemeClr val="tx1"/>
            </a:solidFill>
          </a:ln>
        </p:spPr>
        <p:txBody>
          <a:bodyPr wrap="square">
            <a:spAutoFit/>
          </a:bodyPr>
          <a:lstStyle/>
          <a:p>
            <a:r>
              <a:rPr lang="en-US" sz="1600" b="1" dirty="0">
                <a:latin typeface="CMR10"/>
              </a:rPr>
              <a:t>Voltage: 9 kV </a:t>
            </a:r>
          </a:p>
          <a:p>
            <a:r>
              <a:rPr lang="en-US" sz="1600" b="1" dirty="0">
                <a:latin typeface="CMR10"/>
              </a:rPr>
              <a:t>Current: 300 A</a:t>
            </a:r>
          </a:p>
          <a:p>
            <a:r>
              <a:rPr lang="en-US" sz="1600" b="1" dirty="0">
                <a:latin typeface="CMR10"/>
              </a:rPr>
              <a:t>Pressure: 300 mbar</a:t>
            </a:r>
            <a:endParaRPr lang="it-IT" sz="1350" b="1" dirty="0"/>
          </a:p>
        </p:txBody>
      </p:sp>
      <p:cxnSp>
        <p:nvCxnSpPr>
          <p:cNvPr id="22" name="Straight Arrow Connector 21">
            <a:extLst>
              <a:ext uri="{FF2B5EF4-FFF2-40B4-BE49-F238E27FC236}">
                <a16:creationId xmlns:a16="http://schemas.microsoft.com/office/drawing/2014/main" id="{DF73D9D4-21E7-2A4B-B46D-C429556C235A}"/>
              </a:ext>
            </a:extLst>
          </p:cNvPr>
          <p:cNvCxnSpPr>
            <a:cxnSpLocks/>
          </p:cNvCxnSpPr>
          <p:nvPr/>
        </p:nvCxnSpPr>
        <p:spPr>
          <a:xfrm>
            <a:off x="1517037" y="2213841"/>
            <a:ext cx="0" cy="55495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C0ED92FE-6CBD-E247-9712-6B1BD3052A44}"/>
              </a:ext>
            </a:extLst>
          </p:cNvPr>
          <p:cNvCxnSpPr>
            <a:cxnSpLocks/>
          </p:cNvCxnSpPr>
          <p:nvPr/>
        </p:nvCxnSpPr>
        <p:spPr>
          <a:xfrm>
            <a:off x="7318581" y="2213840"/>
            <a:ext cx="0" cy="55495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723241B1-7E93-4C30-AAF0-FF82508074D9}"/>
              </a:ext>
            </a:extLst>
          </p:cNvPr>
          <p:cNvSpPr/>
          <p:nvPr/>
        </p:nvSpPr>
        <p:spPr>
          <a:xfrm>
            <a:off x="5834644" y="5783580"/>
            <a:ext cx="2210255" cy="369332"/>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b="1" dirty="0">
                <a:latin typeface="Calibri" panose="020F0502020204030204" pitchFamily="34" charset="0"/>
                <a:ea typeface="Calibri" panose="020F0502020204030204" pitchFamily="34" charset="0"/>
                <a:cs typeface="Arial" panose="020B0604020202020204" pitchFamily="34" charset="0"/>
              </a:rPr>
              <a:t>Reduction of 65 %</a:t>
            </a:r>
            <a:endParaRPr lang="en-GB" b="1" dirty="0"/>
          </a:p>
        </p:txBody>
      </p:sp>
      <p:sp>
        <p:nvSpPr>
          <p:cNvPr id="5" name="Rectangle 4">
            <a:extLst>
              <a:ext uri="{FF2B5EF4-FFF2-40B4-BE49-F238E27FC236}">
                <a16:creationId xmlns:a16="http://schemas.microsoft.com/office/drawing/2014/main" id="{E28A9B2A-2C2D-4800-BCFE-E596E6327BE4}"/>
              </a:ext>
            </a:extLst>
          </p:cNvPr>
          <p:cNvSpPr/>
          <p:nvPr/>
        </p:nvSpPr>
        <p:spPr>
          <a:xfrm>
            <a:off x="1761050" y="5791836"/>
            <a:ext cx="2210255" cy="369332"/>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b="1" dirty="0">
                <a:latin typeface="Calibri" panose="020F0502020204030204" pitchFamily="34" charset="0"/>
                <a:ea typeface="Calibri" panose="020F0502020204030204" pitchFamily="34" charset="0"/>
                <a:cs typeface="Arial" panose="020B0604020202020204" pitchFamily="34" charset="0"/>
              </a:rPr>
              <a:t>Reduction of 75 %</a:t>
            </a:r>
            <a:endParaRPr lang="en-GB" b="1" dirty="0"/>
          </a:p>
        </p:txBody>
      </p:sp>
      <p:cxnSp>
        <p:nvCxnSpPr>
          <p:cNvPr id="36" name="Connector: Curved 35">
            <a:extLst>
              <a:ext uri="{FF2B5EF4-FFF2-40B4-BE49-F238E27FC236}">
                <a16:creationId xmlns:a16="http://schemas.microsoft.com/office/drawing/2014/main" id="{952AEA52-2683-4F31-8BDE-D72AA08C97E9}"/>
              </a:ext>
            </a:extLst>
          </p:cNvPr>
          <p:cNvCxnSpPr>
            <a:cxnSpLocks/>
          </p:cNvCxnSpPr>
          <p:nvPr/>
        </p:nvCxnSpPr>
        <p:spPr>
          <a:xfrm rot="16200000" flipH="1">
            <a:off x="7244498" y="3275896"/>
            <a:ext cx="518348" cy="478904"/>
          </a:xfrm>
          <a:prstGeom prst="curvedConnector3">
            <a:avLst>
              <a:gd name="adj1" fmla="val 11632"/>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49" name="Connector: Curved 48">
            <a:extLst>
              <a:ext uri="{FF2B5EF4-FFF2-40B4-BE49-F238E27FC236}">
                <a16:creationId xmlns:a16="http://schemas.microsoft.com/office/drawing/2014/main" id="{6F63CF95-E38C-460F-A981-80D0262805EE}"/>
              </a:ext>
            </a:extLst>
          </p:cNvPr>
          <p:cNvCxnSpPr>
            <a:cxnSpLocks/>
          </p:cNvCxnSpPr>
          <p:nvPr/>
        </p:nvCxnSpPr>
        <p:spPr>
          <a:xfrm rot="16200000" flipH="1">
            <a:off x="2882833" y="3318708"/>
            <a:ext cx="518348" cy="478904"/>
          </a:xfrm>
          <a:prstGeom prst="curvedConnector3">
            <a:avLst>
              <a:gd name="adj1" fmla="val 11632"/>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sp>
        <p:nvSpPr>
          <p:cNvPr id="3" name="Rectangle 2">
            <a:extLst>
              <a:ext uri="{FF2B5EF4-FFF2-40B4-BE49-F238E27FC236}">
                <a16:creationId xmlns:a16="http://schemas.microsoft.com/office/drawing/2014/main" id="{716567EA-9F7C-4E7A-BBC2-09B8518F51D9}"/>
              </a:ext>
            </a:extLst>
          </p:cNvPr>
          <p:cNvSpPr/>
          <p:nvPr/>
        </p:nvSpPr>
        <p:spPr>
          <a:xfrm>
            <a:off x="3541438" y="3774522"/>
            <a:ext cx="914552" cy="307777"/>
          </a:xfrm>
          <a:prstGeom prst="rect">
            <a:avLst/>
          </a:prstGeom>
        </p:spPr>
        <p:txBody>
          <a:bodyPr wrap="square">
            <a:spAutoFit/>
          </a:bodyPr>
          <a:lstStyle/>
          <a:p>
            <a:pPr lvl="0" algn="just"/>
            <a:r>
              <a:rPr lang="en-US" sz="1400" i="1" dirty="0">
                <a:solidFill>
                  <a:srgbClr val="FF0000"/>
                </a:solidFill>
                <a:cs typeface="Arial" pitchFamily="34" charset="0"/>
              </a:rPr>
              <a:t>2×1</a:t>
            </a:r>
            <a:r>
              <a:rPr lang="en-US" sz="1400" dirty="0">
                <a:solidFill>
                  <a:srgbClr val="FF0000"/>
                </a:solidFill>
                <a:effectLst/>
                <a:ea typeface="Calibri" panose="020F0502020204030204" pitchFamily="34" charset="0"/>
                <a:cs typeface="Arial" panose="020B0604020202020204" pitchFamily="34" charset="0"/>
              </a:rPr>
              <a:t>0</a:t>
            </a:r>
            <a:r>
              <a:rPr lang="en-US" sz="1400" baseline="30000" dirty="0">
                <a:solidFill>
                  <a:srgbClr val="FF0000"/>
                </a:solidFill>
                <a:effectLst/>
                <a:ea typeface="Calibri" panose="020F0502020204030204" pitchFamily="34" charset="0"/>
                <a:cs typeface="Arial" panose="020B0604020202020204" pitchFamily="34" charset="0"/>
              </a:rPr>
              <a:t>17</a:t>
            </a:r>
            <a:r>
              <a:rPr lang="en-US" sz="1350" i="1" dirty="0">
                <a:latin typeface="Arial" pitchFamily="34" charset="0"/>
                <a:cs typeface="Arial" pitchFamily="34" charset="0"/>
              </a:rPr>
              <a:t> </a:t>
            </a:r>
            <a:endParaRPr lang="it-IT" sz="1350" i="1" dirty="0"/>
          </a:p>
        </p:txBody>
      </p:sp>
      <p:sp>
        <p:nvSpPr>
          <p:cNvPr id="8" name="Rectangle 7">
            <a:extLst>
              <a:ext uri="{FF2B5EF4-FFF2-40B4-BE49-F238E27FC236}">
                <a16:creationId xmlns:a16="http://schemas.microsoft.com/office/drawing/2014/main" id="{83E6817A-AF54-49CA-AEEA-D5CB03B84D47}"/>
              </a:ext>
            </a:extLst>
          </p:cNvPr>
          <p:cNvSpPr/>
          <p:nvPr/>
        </p:nvSpPr>
        <p:spPr>
          <a:xfrm>
            <a:off x="2350897" y="2917619"/>
            <a:ext cx="1030562" cy="338554"/>
          </a:xfrm>
          <a:prstGeom prst="rect">
            <a:avLst/>
          </a:prstGeom>
        </p:spPr>
        <p:txBody>
          <a:bodyPr wrap="square">
            <a:spAutoFit/>
          </a:bodyPr>
          <a:lstStyle/>
          <a:p>
            <a:pPr lvl="0" algn="just"/>
            <a:r>
              <a:rPr lang="en-US" sz="1600" i="1" dirty="0">
                <a:solidFill>
                  <a:srgbClr val="FF0000"/>
                </a:solidFill>
                <a:cs typeface="Arial" pitchFamily="34" charset="0"/>
              </a:rPr>
              <a:t>3.5×1</a:t>
            </a:r>
            <a:r>
              <a:rPr lang="en-US" sz="1600" dirty="0">
                <a:solidFill>
                  <a:srgbClr val="FF0000"/>
                </a:solidFill>
                <a:effectLst/>
                <a:ea typeface="Calibri" panose="020F0502020204030204" pitchFamily="34" charset="0"/>
                <a:cs typeface="Arial" panose="020B0604020202020204" pitchFamily="34" charset="0"/>
              </a:rPr>
              <a:t>0</a:t>
            </a:r>
            <a:r>
              <a:rPr lang="en-US" sz="1600" baseline="30000" dirty="0">
                <a:solidFill>
                  <a:srgbClr val="FF0000"/>
                </a:solidFill>
                <a:effectLst/>
                <a:ea typeface="Calibri" panose="020F0502020204030204" pitchFamily="34" charset="0"/>
                <a:cs typeface="Arial" panose="020B0604020202020204" pitchFamily="34" charset="0"/>
              </a:rPr>
              <a:t>17</a:t>
            </a:r>
            <a:r>
              <a:rPr lang="en-US" sz="1350" i="1" dirty="0">
                <a:latin typeface="Arial" pitchFamily="34" charset="0"/>
                <a:cs typeface="Arial" pitchFamily="34" charset="0"/>
              </a:rPr>
              <a:t> </a:t>
            </a:r>
            <a:endParaRPr lang="it-IT" sz="1350" i="1" dirty="0"/>
          </a:p>
        </p:txBody>
      </p:sp>
      <p:sp>
        <p:nvSpPr>
          <p:cNvPr id="10" name="Rectangle 9">
            <a:extLst>
              <a:ext uri="{FF2B5EF4-FFF2-40B4-BE49-F238E27FC236}">
                <a16:creationId xmlns:a16="http://schemas.microsoft.com/office/drawing/2014/main" id="{F78C2E72-F1AB-4835-A20E-4293AE75D861}"/>
              </a:ext>
            </a:extLst>
          </p:cNvPr>
          <p:cNvSpPr/>
          <p:nvPr/>
        </p:nvSpPr>
        <p:spPr>
          <a:xfrm>
            <a:off x="6803300" y="2887086"/>
            <a:ext cx="1030562" cy="338554"/>
          </a:xfrm>
          <a:prstGeom prst="rect">
            <a:avLst/>
          </a:prstGeom>
        </p:spPr>
        <p:txBody>
          <a:bodyPr wrap="square">
            <a:spAutoFit/>
          </a:bodyPr>
          <a:lstStyle/>
          <a:p>
            <a:pPr lvl="0" algn="just"/>
            <a:r>
              <a:rPr lang="en-US" sz="1600" i="1" dirty="0">
                <a:solidFill>
                  <a:srgbClr val="FF0000"/>
                </a:solidFill>
                <a:cs typeface="Arial" pitchFamily="34" charset="0"/>
              </a:rPr>
              <a:t>1×1</a:t>
            </a:r>
            <a:r>
              <a:rPr lang="en-US" sz="1600" dirty="0">
                <a:solidFill>
                  <a:srgbClr val="FF0000"/>
                </a:solidFill>
                <a:effectLst/>
                <a:ea typeface="Calibri" panose="020F0502020204030204" pitchFamily="34" charset="0"/>
                <a:cs typeface="Arial" panose="020B0604020202020204" pitchFamily="34" charset="0"/>
              </a:rPr>
              <a:t>0</a:t>
            </a:r>
            <a:r>
              <a:rPr lang="en-US" sz="1600" baseline="30000" dirty="0">
                <a:solidFill>
                  <a:srgbClr val="FF0000"/>
                </a:solidFill>
                <a:effectLst/>
                <a:ea typeface="Calibri" panose="020F0502020204030204" pitchFamily="34" charset="0"/>
                <a:cs typeface="Arial" panose="020B0604020202020204" pitchFamily="34" charset="0"/>
              </a:rPr>
              <a:t>17</a:t>
            </a:r>
            <a:r>
              <a:rPr lang="en-US" sz="1350" i="1" dirty="0">
                <a:latin typeface="Arial" pitchFamily="34" charset="0"/>
                <a:cs typeface="Arial" pitchFamily="34" charset="0"/>
              </a:rPr>
              <a:t> </a:t>
            </a:r>
            <a:endParaRPr lang="it-IT" sz="1350" i="1" dirty="0"/>
          </a:p>
        </p:txBody>
      </p:sp>
      <p:sp>
        <p:nvSpPr>
          <p:cNvPr id="11" name="Rectangle 10">
            <a:extLst>
              <a:ext uri="{FF2B5EF4-FFF2-40B4-BE49-F238E27FC236}">
                <a16:creationId xmlns:a16="http://schemas.microsoft.com/office/drawing/2014/main" id="{DB32FA6D-D271-4F43-8066-6A032236CD8E}"/>
              </a:ext>
            </a:extLst>
          </p:cNvPr>
          <p:cNvSpPr/>
          <p:nvPr/>
        </p:nvSpPr>
        <p:spPr>
          <a:xfrm>
            <a:off x="7804951" y="3703550"/>
            <a:ext cx="1030562" cy="338554"/>
          </a:xfrm>
          <a:prstGeom prst="rect">
            <a:avLst/>
          </a:prstGeom>
        </p:spPr>
        <p:txBody>
          <a:bodyPr wrap="square">
            <a:spAutoFit/>
          </a:bodyPr>
          <a:lstStyle/>
          <a:p>
            <a:pPr lvl="0" algn="just"/>
            <a:r>
              <a:rPr lang="en-US" sz="1600" i="1" dirty="0">
                <a:solidFill>
                  <a:srgbClr val="FF0000"/>
                </a:solidFill>
                <a:cs typeface="Arial" pitchFamily="34" charset="0"/>
              </a:rPr>
              <a:t>6×1</a:t>
            </a:r>
            <a:r>
              <a:rPr lang="en-US" sz="1600" dirty="0">
                <a:solidFill>
                  <a:srgbClr val="FF0000"/>
                </a:solidFill>
                <a:effectLst/>
                <a:ea typeface="Calibri" panose="020F0502020204030204" pitchFamily="34" charset="0"/>
                <a:cs typeface="Arial" panose="020B0604020202020204" pitchFamily="34" charset="0"/>
              </a:rPr>
              <a:t>0</a:t>
            </a:r>
            <a:r>
              <a:rPr lang="en-US" sz="1600" baseline="30000" dirty="0">
                <a:solidFill>
                  <a:srgbClr val="FF0000"/>
                </a:solidFill>
                <a:effectLst/>
                <a:ea typeface="Calibri" panose="020F0502020204030204" pitchFamily="34" charset="0"/>
                <a:cs typeface="Arial" panose="020B0604020202020204" pitchFamily="34" charset="0"/>
              </a:rPr>
              <a:t>16</a:t>
            </a:r>
            <a:r>
              <a:rPr lang="en-US" sz="1350" i="1" dirty="0">
                <a:latin typeface="Arial" pitchFamily="34" charset="0"/>
                <a:cs typeface="Arial" pitchFamily="34" charset="0"/>
              </a:rPr>
              <a:t> </a:t>
            </a:r>
            <a:endParaRPr lang="it-IT" sz="1350" i="1" dirty="0"/>
          </a:p>
        </p:txBody>
      </p:sp>
    </p:spTree>
    <p:extLst>
      <p:ext uri="{BB962C8B-B14F-4D97-AF65-F5344CB8AC3E}">
        <p14:creationId xmlns:p14="http://schemas.microsoft.com/office/powerpoint/2010/main" val="3031090192"/>
      </p:ext>
    </p:extLst>
  </p:cSld>
  <p:clrMapOvr>
    <a:masterClrMapping/>
  </p:clrMapOvr>
  <p:timing>
    <p:tnLst>
      <p:par>
        <p:cTn id="1" dur="indefinite" restart="never" nodeType="tmRoot">
          <p:childTnLst>
            <p:par>
              <p:cTn id="2"/>
            </p:par>
            <p:par>
              <p:cTn id="3"/>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9">
            <a:extLst>
              <a:ext uri="{FF2B5EF4-FFF2-40B4-BE49-F238E27FC236}">
                <a16:creationId xmlns:a16="http://schemas.microsoft.com/office/drawing/2014/main" id="{4C59C378-CEE9-40D1-9532-EAEBBCF9A231}"/>
              </a:ext>
            </a:extLst>
          </p:cNvPr>
          <p:cNvGrpSpPr/>
          <p:nvPr/>
        </p:nvGrpSpPr>
        <p:grpSpPr>
          <a:xfrm>
            <a:off x="348645" y="155774"/>
            <a:ext cx="7623298" cy="461821"/>
            <a:chOff x="35496" y="96783"/>
            <a:chExt cx="8928992" cy="615761"/>
          </a:xfrm>
        </p:grpSpPr>
        <p:pic>
          <p:nvPicPr>
            <p:cNvPr id="25" name="Immagine 4">
              <a:extLst>
                <a:ext uri="{FF2B5EF4-FFF2-40B4-BE49-F238E27FC236}">
                  <a16:creationId xmlns:a16="http://schemas.microsoft.com/office/drawing/2014/main" id="{D01FD4A8-9DA7-49A5-BDE0-EB92A500A3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a:extLst>
                <a:ext uri="{FF2B5EF4-FFF2-40B4-BE49-F238E27FC236}">
                  <a16:creationId xmlns:a16="http://schemas.microsoft.com/office/drawing/2014/main" id="{37021531-B230-491E-93D4-73DEC94DA383}"/>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7" name="CasellaDiTesto 23">
            <a:extLst>
              <a:ext uri="{FF2B5EF4-FFF2-40B4-BE49-F238E27FC236}">
                <a16:creationId xmlns:a16="http://schemas.microsoft.com/office/drawing/2014/main" id="{9386479A-BB51-48FC-BDBF-6161DBA0B2D5}"/>
              </a:ext>
            </a:extLst>
          </p:cNvPr>
          <p:cNvSpPr txBox="1"/>
          <p:nvPr/>
        </p:nvSpPr>
        <p:spPr>
          <a:xfrm>
            <a:off x="1527859" y="5300"/>
            <a:ext cx="7616141"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Density Measurement</a:t>
            </a:r>
          </a:p>
        </p:txBody>
      </p:sp>
      <p:sp>
        <p:nvSpPr>
          <p:cNvPr id="9" name="Rectangle 8">
            <a:extLst>
              <a:ext uri="{FF2B5EF4-FFF2-40B4-BE49-F238E27FC236}">
                <a16:creationId xmlns:a16="http://schemas.microsoft.com/office/drawing/2014/main" id="{8C65FB79-5436-4004-99B7-9DA88D198849}"/>
              </a:ext>
            </a:extLst>
          </p:cNvPr>
          <p:cNvSpPr/>
          <p:nvPr/>
        </p:nvSpPr>
        <p:spPr>
          <a:xfrm>
            <a:off x="1080445" y="912768"/>
            <a:ext cx="1561358" cy="1200329"/>
          </a:xfrm>
          <a:prstGeom prst="rect">
            <a:avLst/>
          </a:prstGeom>
          <a:solidFill>
            <a:srgbClr val="92D050"/>
          </a:solidFill>
          <a:ln>
            <a:solidFill>
              <a:schemeClr val="tx1"/>
            </a:solidFill>
          </a:ln>
        </p:spPr>
        <p:txBody>
          <a:bodyPr wrap="square">
            <a:spAutoFit/>
          </a:bodyPr>
          <a:lstStyle/>
          <a:p>
            <a:r>
              <a:rPr lang="en-US" b="1" dirty="0">
                <a:latin typeface="Calibri" panose="020F0502020204030204" pitchFamily="34" charset="0"/>
                <a:cs typeface="Calibri" panose="020F0502020204030204" pitchFamily="34" charset="0"/>
              </a:rPr>
              <a:t>Capillary 30mmx1mm </a:t>
            </a:r>
          </a:p>
          <a:p>
            <a:r>
              <a:rPr lang="en-US" b="1" dirty="0">
                <a:latin typeface="Calibri" panose="020F0502020204030204" pitchFamily="34" charset="0"/>
                <a:cs typeface="Calibri" panose="020F0502020204030204" pitchFamily="34" charset="0"/>
              </a:rPr>
              <a:t>Single inlet </a:t>
            </a:r>
          </a:p>
          <a:p>
            <a:r>
              <a:rPr lang="en-US" b="1" dirty="0">
                <a:latin typeface="Calibri" panose="020F0502020204030204" pitchFamily="34" charset="0"/>
                <a:cs typeface="Calibri" panose="020F0502020204030204" pitchFamily="34" charset="0"/>
              </a:rPr>
              <a:t>NO SPACERS</a:t>
            </a:r>
          </a:p>
        </p:txBody>
      </p:sp>
      <p:sp>
        <p:nvSpPr>
          <p:cNvPr id="10" name="Rectangle 9">
            <a:extLst>
              <a:ext uri="{FF2B5EF4-FFF2-40B4-BE49-F238E27FC236}">
                <a16:creationId xmlns:a16="http://schemas.microsoft.com/office/drawing/2014/main" id="{9441F9DA-F639-4C58-B00D-4D79954E1535}"/>
              </a:ext>
            </a:extLst>
          </p:cNvPr>
          <p:cNvSpPr/>
          <p:nvPr/>
        </p:nvSpPr>
        <p:spPr>
          <a:xfrm>
            <a:off x="3436029" y="1076075"/>
            <a:ext cx="2045281" cy="923330"/>
          </a:xfrm>
          <a:prstGeom prst="rect">
            <a:avLst/>
          </a:prstGeom>
          <a:solidFill>
            <a:schemeClr val="accent1">
              <a:lumMod val="60000"/>
              <a:lumOff val="40000"/>
            </a:schemeClr>
          </a:solidFill>
          <a:ln>
            <a:solidFill>
              <a:schemeClr val="tx1"/>
            </a:solidFill>
          </a:ln>
        </p:spPr>
        <p:txBody>
          <a:bodyPr wrap="square">
            <a:spAutoFit/>
          </a:bodyPr>
          <a:lstStyle/>
          <a:p>
            <a:r>
              <a:rPr lang="en-US" b="1" dirty="0">
                <a:latin typeface="CMR10"/>
              </a:rPr>
              <a:t>Voltage: 9 kV </a:t>
            </a:r>
          </a:p>
          <a:p>
            <a:r>
              <a:rPr lang="en-US" b="1" dirty="0">
                <a:latin typeface="CMR10"/>
              </a:rPr>
              <a:t>Current: 300 A</a:t>
            </a:r>
          </a:p>
          <a:p>
            <a:r>
              <a:rPr lang="en-US" b="1" dirty="0">
                <a:latin typeface="CMR10"/>
              </a:rPr>
              <a:t>Pressure: 300 mbar</a:t>
            </a:r>
            <a:endParaRPr lang="it-IT" b="1" dirty="0"/>
          </a:p>
        </p:txBody>
      </p:sp>
      <p:sp>
        <p:nvSpPr>
          <p:cNvPr id="13" name="Rectangle 12">
            <a:extLst>
              <a:ext uri="{FF2B5EF4-FFF2-40B4-BE49-F238E27FC236}">
                <a16:creationId xmlns:a16="http://schemas.microsoft.com/office/drawing/2014/main" id="{012E7BC7-973B-44F2-948E-7772A113229D}"/>
              </a:ext>
            </a:extLst>
          </p:cNvPr>
          <p:cNvSpPr/>
          <p:nvPr/>
        </p:nvSpPr>
        <p:spPr>
          <a:xfrm>
            <a:off x="3317631" y="523334"/>
            <a:ext cx="2464044" cy="400110"/>
          </a:xfrm>
          <a:prstGeom prst="rect">
            <a:avLst/>
          </a:prstGeom>
          <a:solidFill>
            <a:srgbClr val="FFFF00"/>
          </a:solidFill>
          <a:ln>
            <a:solidFill>
              <a:schemeClr val="tx1"/>
            </a:solidFill>
          </a:ln>
        </p:spPr>
        <p:txBody>
          <a:bodyPr wrap="square">
            <a:spAutoFit/>
          </a:bodyPr>
          <a:lstStyle/>
          <a:p>
            <a:r>
              <a:rPr lang="en-US" sz="2000" b="1" dirty="0">
                <a:latin typeface="Arial" panose="020B0604020202020204" pitchFamily="34" charset="0"/>
                <a:cs typeface="Arial" panose="020B0604020202020204" pitchFamily="34" charset="0"/>
              </a:rPr>
              <a:t>Inlet Configuration</a:t>
            </a:r>
            <a:endParaRPr lang="it-IT" sz="2000" b="1" dirty="0">
              <a:latin typeface="Arial" panose="020B0604020202020204" pitchFamily="34" charset="0"/>
              <a:cs typeface="Arial" panose="020B0604020202020204" pitchFamily="34" charset="0"/>
            </a:endParaRPr>
          </a:p>
        </p:txBody>
      </p:sp>
      <p:cxnSp>
        <p:nvCxnSpPr>
          <p:cNvPr id="37" name="Connettore 1 25">
            <a:extLst>
              <a:ext uri="{FF2B5EF4-FFF2-40B4-BE49-F238E27FC236}">
                <a16:creationId xmlns:a16="http://schemas.microsoft.com/office/drawing/2014/main" id="{BEBCB23C-2D97-4EFC-9C98-2E7F66CDE762}"/>
              </a:ext>
            </a:extLst>
          </p:cNvPr>
          <p:cNvCxnSpPr>
            <a:cxnSpLocks/>
          </p:cNvCxnSpPr>
          <p:nvPr/>
        </p:nvCxnSpPr>
        <p:spPr>
          <a:xfrm>
            <a:off x="854921" y="6338726"/>
            <a:ext cx="7669635"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8699304-091A-4486-A70C-C41B7C3C69D9}"/>
              </a:ext>
            </a:extLst>
          </p:cNvPr>
          <p:cNvSpPr/>
          <p:nvPr/>
        </p:nvSpPr>
        <p:spPr>
          <a:xfrm>
            <a:off x="6314301" y="6392327"/>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7" name="Heptagon 16">
            <a:extLst>
              <a:ext uri="{FF2B5EF4-FFF2-40B4-BE49-F238E27FC236}">
                <a16:creationId xmlns:a16="http://schemas.microsoft.com/office/drawing/2014/main" id="{6064C155-C0D8-4C0D-A270-AEC223A511C4}"/>
              </a:ext>
            </a:extLst>
          </p:cNvPr>
          <p:cNvSpPr/>
          <p:nvPr/>
        </p:nvSpPr>
        <p:spPr>
          <a:xfrm>
            <a:off x="8238643" y="460750"/>
            <a:ext cx="685800" cy="461821"/>
          </a:xfrm>
          <a:prstGeom prst="heptag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2</a:t>
            </a:r>
            <a:endParaRPr lang="en-GB" sz="1350" dirty="0">
              <a:solidFill>
                <a:schemeClr val="tx1"/>
              </a:solidFill>
            </a:endParaRPr>
          </a:p>
        </p:txBody>
      </p:sp>
      <p:sp>
        <p:nvSpPr>
          <p:cNvPr id="19" name="Rectangle 18">
            <a:extLst>
              <a:ext uri="{FF2B5EF4-FFF2-40B4-BE49-F238E27FC236}">
                <a16:creationId xmlns:a16="http://schemas.microsoft.com/office/drawing/2014/main" id="{12E16246-581F-8747-B440-1AB1D799A53D}"/>
              </a:ext>
            </a:extLst>
          </p:cNvPr>
          <p:cNvSpPr/>
          <p:nvPr/>
        </p:nvSpPr>
        <p:spPr>
          <a:xfrm>
            <a:off x="6325217" y="892356"/>
            <a:ext cx="1561358" cy="1200329"/>
          </a:xfrm>
          <a:prstGeom prst="rect">
            <a:avLst/>
          </a:prstGeom>
          <a:solidFill>
            <a:srgbClr val="92D050"/>
          </a:solidFill>
          <a:ln>
            <a:solidFill>
              <a:schemeClr val="tx1"/>
            </a:solidFill>
          </a:ln>
        </p:spPr>
        <p:txBody>
          <a:bodyPr wrap="square">
            <a:spAutoFit/>
          </a:bodyPr>
          <a:lstStyle/>
          <a:p>
            <a:r>
              <a:rPr lang="en-US" b="1" dirty="0">
                <a:latin typeface="Calibri" panose="020F0502020204030204" pitchFamily="34" charset="0"/>
                <a:cs typeface="Calibri" panose="020F0502020204030204" pitchFamily="34" charset="0"/>
              </a:rPr>
              <a:t>Capillary 30mmx1mm </a:t>
            </a:r>
          </a:p>
          <a:p>
            <a:r>
              <a:rPr lang="en-US" b="1" dirty="0">
                <a:latin typeface="Calibri" panose="020F0502020204030204" pitchFamily="34" charset="0"/>
                <a:cs typeface="Calibri" panose="020F0502020204030204" pitchFamily="34" charset="0"/>
              </a:rPr>
              <a:t>Double inlets</a:t>
            </a:r>
          </a:p>
          <a:p>
            <a:r>
              <a:rPr lang="en-US" b="1" dirty="0">
                <a:latin typeface="Calibri" panose="020F0502020204030204" pitchFamily="34" charset="0"/>
                <a:cs typeface="Calibri" panose="020F0502020204030204" pitchFamily="34" charset="0"/>
              </a:rPr>
              <a:t>NO SPACERS</a:t>
            </a:r>
          </a:p>
        </p:txBody>
      </p:sp>
      <p:pic>
        <p:nvPicPr>
          <p:cNvPr id="20" name="Picture 19" descr="Chart, histogram&#10;&#10;Description automatically generated">
            <a:extLst>
              <a:ext uri="{FF2B5EF4-FFF2-40B4-BE49-F238E27FC236}">
                <a16:creationId xmlns:a16="http://schemas.microsoft.com/office/drawing/2014/main" id="{9369B041-AA11-3244-9FBB-17625B4E8F99}"/>
              </a:ext>
            </a:extLst>
          </p:cNvPr>
          <p:cNvPicPr/>
          <p:nvPr/>
        </p:nvPicPr>
        <p:blipFill rotWithShape="1">
          <a:blip r:embed="rId4" cstate="print">
            <a:extLst>
              <a:ext uri="{28A0092B-C50C-407E-A947-70E740481C1C}">
                <a14:useLocalDpi xmlns:a14="http://schemas.microsoft.com/office/drawing/2010/main" val="0"/>
              </a:ext>
            </a:extLst>
          </a:blip>
          <a:srcRect l="3951" t="8935" r="12012" b="3575"/>
          <a:stretch/>
        </p:blipFill>
        <p:spPr bwMode="auto">
          <a:xfrm>
            <a:off x="432356" y="2980180"/>
            <a:ext cx="3846551" cy="3015469"/>
          </a:xfrm>
          <a:prstGeom prst="rect">
            <a:avLst/>
          </a:prstGeom>
          <a:ln>
            <a:noFill/>
          </a:ln>
          <a:extLst>
            <a:ext uri="{53640926-AAD7-44D8-BBD7-CCE9431645EC}">
              <a14:shadowObscured xmlns:a14="http://schemas.microsoft.com/office/drawing/2010/main"/>
            </a:ext>
          </a:extLst>
        </p:spPr>
      </p:pic>
      <p:pic>
        <p:nvPicPr>
          <p:cNvPr id="21" name="Picture 20" descr="Chart, histogram&#10;&#10;Description automatically generated">
            <a:extLst>
              <a:ext uri="{FF2B5EF4-FFF2-40B4-BE49-F238E27FC236}">
                <a16:creationId xmlns:a16="http://schemas.microsoft.com/office/drawing/2014/main" id="{97AC4FF9-D0FA-094B-B2A0-B68EBB3B6891}"/>
              </a:ext>
            </a:extLst>
          </p:cNvPr>
          <p:cNvPicPr/>
          <p:nvPr/>
        </p:nvPicPr>
        <p:blipFill rotWithShape="1">
          <a:blip r:embed="rId5" cstate="print">
            <a:extLst>
              <a:ext uri="{28A0092B-C50C-407E-A947-70E740481C1C}">
                <a14:useLocalDpi xmlns:a14="http://schemas.microsoft.com/office/drawing/2010/main" val="0"/>
              </a:ext>
            </a:extLst>
          </a:blip>
          <a:srcRect l="3032" t="7780" r="11308" b="2185"/>
          <a:stretch/>
        </p:blipFill>
        <p:spPr bwMode="auto">
          <a:xfrm>
            <a:off x="4505394" y="2954249"/>
            <a:ext cx="4019145" cy="3151276"/>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F9402F65-9F1E-BF47-9884-C70FAF0A8A6C}"/>
              </a:ext>
            </a:extLst>
          </p:cNvPr>
          <p:cNvSpPr/>
          <p:nvPr/>
        </p:nvSpPr>
        <p:spPr>
          <a:xfrm>
            <a:off x="2016080" y="2342482"/>
            <a:ext cx="4946419" cy="369332"/>
          </a:xfrm>
          <a:prstGeom prst="rect">
            <a:avLst/>
          </a:prstGeom>
          <a:solidFill>
            <a:schemeClr val="accent4"/>
          </a:solidFill>
          <a:ln>
            <a:solidFill>
              <a:schemeClr val="tx1"/>
            </a:solidFill>
          </a:ln>
        </p:spPr>
        <p:txBody>
          <a:bodyPr wrap="square">
            <a:spAutoFit/>
          </a:bodyPr>
          <a:lstStyle/>
          <a:p>
            <a:r>
              <a:rPr lang="en-US" b="1" dirty="0">
                <a:latin typeface="Arial" panose="020B0604020202020204" pitchFamily="34" charset="0"/>
                <a:cs typeface="Arial" panose="020B0604020202020204" pitchFamily="34" charset="0"/>
              </a:rPr>
              <a:t>Longitudinal Plasma Density Distribution</a:t>
            </a:r>
            <a:endParaRPr lang="it-IT"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8F591FF1-EEA4-E849-8CF7-5D6A3C47225A}"/>
              </a:ext>
            </a:extLst>
          </p:cNvPr>
          <p:cNvCxnSpPr>
            <a:cxnSpLocks/>
          </p:cNvCxnSpPr>
          <p:nvPr/>
        </p:nvCxnSpPr>
        <p:spPr>
          <a:xfrm>
            <a:off x="1693238" y="2269161"/>
            <a:ext cx="0" cy="55495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D3BC6582-B76D-2A49-887E-1B983888AB28}"/>
              </a:ext>
            </a:extLst>
          </p:cNvPr>
          <p:cNvCxnSpPr>
            <a:cxnSpLocks/>
          </p:cNvCxnSpPr>
          <p:nvPr/>
        </p:nvCxnSpPr>
        <p:spPr>
          <a:xfrm>
            <a:off x="7268504" y="2247889"/>
            <a:ext cx="0" cy="56685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 name="Oval 1">
            <a:extLst>
              <a:ext uri="{FF2B5EF4-FFF2-40B4-BE49-F238E27FC236}">
                <a16:creationId xmlns:a16="http://schemas.microsoft.com/office/drawing/2014/main" id="{BBF1642B-0AE1-4887-94DB-BB225EC145AE}"/>
              </a:ext>
            </a:extLst>
          </p:cNvPr>
          <p:cNvSpPr/>
          <p:nvPr/>
        </p:nvSpPr>
        <p:spPr>
          <a:xfrm>
            <a:off x="2627631" y="3299261"/>
            <a:ext cx="690000" cy="554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 2">
            <a:extLst>
              <a:ext uri="{FF2B5EF4-FFF2-40B4-BE49-F238E27FC236}">
                <a16:creationId xmlns:a16="http://schemas.microsoft.com/office/drawing/2014/main" id="{1405F9D4-B604-4560-8D7F-41A9D17BDD37}"/>
              </a:ext>
            </a:extLst>
          </p:cNvPr>
          <p:cNvSpPr/>
          <p:nvPr/>
        </p:nvSpPr>
        <p:spPr>
          <a:xfrm>
            <a:off x="6467296" y="3157819"/>
            <a:ext cx="1047242" cy="554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6934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par>
              <p:cTn id="14"/>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5737" b="25271"/>
          <a:stretch/>
        </p:blipFill>
        <p:spPr>
          <a:xfrm>
            <a:off x="80955" y="3043661"/>
            <a:ext cx="8982090" cy="3028159"/>
          </a:xfrm>
          <a:prstGeom prst="rect">
            <a:avLst/>
          </a:prstGeom>
        </p:spPr>
      </p:pic>
      <p:grpSp>
        <p:nvGrpSpPr>
          <p:cNvPr id="9" name="Gruppo 29">
            <a:extLst>
              <a:ext uri="{FF2B5EF4-FFF2-40B4-BE49-F238E27FC236}">
                <a16:creationId xmlns:a16="http://schemas.microsoft.com/office/drawing/2014/main" id="{593CBEA4-E72B-4A59-8E52-2409B9C62D5D}"/>
              </a:ext>
            </a:extLst>
          </p:cNvPr>
          <p:cNvGrpSpPr/>
          <p:nvPr/>
        </p:nvGrpSpPr>
        <p:grpSpPr>
          <a:xfrm>
            <a:off x="152833" y="220138"/>
            <a:ext cx="8082023" cy="461821"/>
            <a:chOff x="35496" y="96783"/>
            <a:chExt cx="8928992" cy="615761"/>
          </a:xfrm>
        </p:grpSpPr>
        <p:pic>
          <p:nvPicPr>
            <p:cNvPr id="10" name="Immagine 4">
              <a:extLst>
                <a:ext uri="{FF2B5EF4-FFF2-40B4-BE49-F238E27FC236}">
                  <a16:creationId xmlns:a16="http://schemas.microsoft.com/office/drawing/2014/main" id="{63684E96-0E54-47AC-BE54-D80A772184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11" name="Connettore 1 25">
              <a:extLst>
                <a:ext uri="{FF2B5EF4-FFF2-40B4-BE49-F238E27FC236}">
                  <a16:creationId xmlns:a16="http://schemas.microsoft.com/office/drawing/2014/main" id="{E4B85B37-BEB5-4E08-ACDB-F424485E2E18}"/>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4" name="CasellaDiTesto 23">
            <a:extLst>
              <a:ext uri="{FF2B5EF4-FFF2-40B4-BE49-F238E27FC236}">
                <a16:creationId xmlns:a16="http://schemas.microsoft.com/office/drawing/2014/main" id="{047697A1-1CE6-4BFD-9ACA-BAF96599B7E2}"/>
              </a:ext>
            </a:extLst>
          </p:cNvPr>
          <p:cNvSpPr txBox="1"/>
          <p:nvPr/>
        </p:nvSpPr>
        <p:spPr>
          <a:xfrm>
            <a:off x="2268209" y="97319"/>
            <a:ext cx="6510759"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Plasma Ramps</a:t>
            </a:r>
          </a:p>
        </p:txBody>
      </p:sp>
      <p:cxnSp>
        <p:nvCxnSpPr>
          <p:cNvPr id="14" name="Connettore 1 25">
            <a:extLst>
              <a:ext uri="{FF2B5EF4-FFF2-40B4-BE49-F238E27FC236}">
                <a16:creationId xmlns:a16="http://schemas.microsoft.com/office/drawing/2014/main" id="{1D917401-55CE-41EB-B0EA-36A8B3D36A44}"/>
              </a:ext>
            </a:extLst>
          </p:cNvPr>
          <p:cNvCxnSpPr>
            <a:cxnSpLocks/>
          </p:cNvCxnSpPr>
          <p:nvPr/>
        </p:nvCxnSpPr>
        <p:spPr>
          <a:xfrm flipV="1">
            <a:off x="645022" y="6392500"/>
            <a:ext cx="7589834" cy="1"/>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12A1FBA-6B41-43DC-A78E-60C66C6681CD}"/>
              </a:ext>
            </a:extLst>
          </p:cNvPr>
          <p:cNvSpPr/>
          <p:nvPr/>
        </p:nvSpPr>
        <p:spPr>
          <a:xfrm>
            <a:off x="6140912" y="6406951"/>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8" name="Rectangle 7">
            <a:extLst>
              <a:ext uri="{FF2B5EF4-FFF2-40B4-BE49-F238E27FC236}">
                <a16:creationId xmlns:a16="http://schemas.microsoft.com/office/drawing/2014/main" id="{EDC5C201-2419-4773-82FA-29458DBB44C9}"/>
              </a:ext>
            </a:extLst>
          </p:cNvPr>
          <p:cNvSpPr/>
          <p:nvPr/>
        </p:nvSpPr>
        <p:spPr>
          <a:xfrm>
            <a:off x="383014" y="1062210"/>
            <a:ext cx="3075294" cy="1477328"/>
          </a:xfrm>
          <a:prstGeom prst="rect">
            <a:avLst/>
          </a:prstGeom>
          <a:solidFill>
            <a:schemeClr val="accent2">
              <a:lumMod val="20000"/>
              <a:lumOff val="80000"/>
            </a:schemeClr>
          </a:solidFill>
          <a:ln>
            <a:solidFill>
              <a:schemeClr val="accent1">
                <a:lumMod val="40000"/>
                <a:lumOff val="60000"/>
              </a:schemeClr>
            </a:solidFill>
          </a:ln>
        </p:spPr>
        <p:txBody>
          <a:bodyPr wrap="square">
            <a:spAutoFit/>
          </a:bodyPr>
          <a:lstStyle/>
          <a:p>
            <a:r>
              <a:rPr lang="en-US" dirty="0">
                <a:latin typeface="Calibri" panose="020F0502020204030204" pitchFamily="34" charset="0"/>
                <a:cs typeface="Calibri" panose="020F0502020204030204" pitchFamily="34" charset="0"/>
              </a:rPr>
              <a:t>Ramps Comparison of: </a:t>
            </a:r>
          </a:p>
          <a:p>
            <a:pPr marL="214313" indent="-214313">
              <a:buFont typeface="Arial" panose="020B0604020202020204" pitchFamily="34" charset="0"/>
              <a:buChar char="•"/>
            </a:pPr>
            <a:r>
              <a:rPr lang="en-US" dirty="0">
                <a:latin typeface="Calibri" panose="020F0502020204030204" pitchFamily="34" charset="0"/>
                <a:cs typeface="Calibri" panose="020F0502020204030204" pitchFamily="34" charset="0"/>
              </a:rPr>
              <a:t>Capillary with Linear Spacer</a:t>
            </a:r>
          </a:p>
          <a:p>
            <a:pPr marL="214313" indent="-214313">
              <a:buFont typeface="Arial" panose="020B0604020202020204" pitchFamily="34" charset="0"/>
              <a:buChar char="•"/>
            </a:pPr>
            <a:r>
              <a:rPr lang="en-US" dirty="0">
                <a:latin typeface="Calibri" panose="020F0502020204030204" pitchFamily="34" charset="0"/>
                <a:cs typeface="Calibri" panose="020F0502020204030204" pitchFamily="34" charset="0"/>
              </a:rPr>
              <a:t>Standard Geometry</a:t>
            </a:r>
          </a:p>
          <a:p>
            <a:pPr marL="214313" indent="-214313">
              <a:buFont typeface="Arial" panose="020B0604020202020204" pitchFamily="34" charset="0"/>
              <a:buChar char="•"/>
            </a:pPr>
            <a:r>
              <a:rPr lang="en-US" dirty="0">
                <a:latin typeface="Calibri" panose="020F0502020204030204" pitchFamily="34" charset="0"/>
                <a:cs typeface="Calibri" panose="020F0502020204030204" pitchFamily="34" charset="0"/>
              </a:rPr>
              <a:t>Capillary with Spacer and deflector</a:t>
            </a:r>
            <a:endParaRPr lang="it-IT" dirty="0">
              <a:latin typeface="Calibri" panose="020F0502020204030204" pitchFamily="34" charset="0"/>
              <a:cs typeface="Calibri" panose="020F0502020204030204" pitchFamily="34" charset="0"/>
            </a:endParaRPr>
          </a:p>
        </p:txBody>
      </p:sp>
      <p:sp>
        <p:nvSpPr>
          <p:cNvPr id="12" name="Heptagon 11">
            <a:extLst>
              <a:ext uri="{FF2B5EF4-FFF2-40B4-BE49-F238E27FC236}">
                <a16:creationId xmlns:a16="http://schemas.microsoft.com/office/drawing/2014/main" id="{1E23833D-A824-0C4C-8E77-3C4D7AEB0010}"/>
              </a:ext>
            </a:extLst>
          </p:cNvPr>
          <p:cNvSpPr/>
          <p:nvPr/>
        </p:nvSpPr>
        <p:spPr>
          <a:xfrm>
            <a:off x="8438997" y="485751"/>
            <a:ext cx="538700" cy="392415"/>
          </a:xfrm>
          <a:prstGeom prst="heptag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3</a:t>
            </a:r>
            <a:endParaRPr lang="en-GB" sz="1350" dirty="0">
              <a:solidFill>
                <a:schemeClr val="tx1"/>
              </a:solidFill>
            </a:endParaRPr>
          </a:p>
        </p:txBody>
      </p:sp>
      <p:pic>
        <p:nvPicPr>
          <p:cNvPr id="13" name="Picture 12">
            <a:extLst>
              <a:ext uri="{FF2B5EF4-FFF2-40B4-BE49-F238E27FC236}">
                <a16:creationId xmlns:a16="http://schemas.microsoft.com/office/drawing/2014/main" id="{38A49E9B-4FF2-DF40-8F25-431F8604447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609238" y="878167"/>
            <a:ext cx="4913439" cy="1996352"/>
          </a:xfrm>
          <a:prstGeom prst="rect">
            <a:avLst/>
          </a:prstGeom>
        </p:spPr>
      </p:pic>
    </p:spTree>
    <p:extLst>
      <p:ext uri="{BB962C8B-B14F-4D97-AF65-F5344CB8AC3E}">
        <p14:creationId xmlns:p14="http://schemas.microsoft.com/office/powerpoint/2010/main" val="413650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9">
            <a:extLst>
              <a:ext uri="{FF2B5EF4-FFF2-40B4-BE49-F238E27FC236}">
                <a16:creationId xmlns:a16="http://schemas.microsoft.com/office/drawing/2014/main" id="{26AB859C-0B0C-458C-AE74-31BAAB9CC552}"/>
              </a:ext>
            </a:extLst>
          </p:cNvPr>
          <p:cNvGrpSpPr/>
          <p:nvPr/>
        </p:nvGrpSpPr>
        <p:grpSpPr>
          <a:xfrm>
            <a:off x="206184" y="98573"/>
            <a:ext cx="8114377" cy="461821"/>
            <a:chOff x="35496" y="96783"/>
            <a:chExt cx="8928992" cy="615761"/>
          </a:xfrm>
        </p:grpSpPr>
        <p:pic>
          <p:nvPicPr>
            <p:cNvPr id="5" name="Immagine 4">
              <a:extLst>
                <a:ext uri="{FF2B5EF4-FFF2-40B4-BE49-F238E27FC236}">
                  <a16:creationId xmlns:a16="http://schemas.microsoft.com/office/drawing/2014/main" id="{C4F75F09-8CF7-4CE3-B699-EAC9CC90A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6" name="Connettore 1 25">
              <a:extLst>
                <a:ext uri="{FF2B5EF4-FFF2-40B4-BE49-F238E27FC236}">
                  <a16:creationId xmlns:a16="http://schemas.microsoft.com/office/drawing/2014/main" id="{B087E94F-490F-471E-967C-D441FB7B071D}"/>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cxnSp>
        <p:nvCxnSpPr>
          <p:cNvPr id="7" name="Connettore 1 25">
            <a:extLst>
              <a:ext uri="{FF2B5EF4-FFF2-40B4-BE49-F238E27FC236}">
                <a16:creationId xmlns:a16="http://schemas.microsoft.com/office/drawing/2014/main" id="{DCEA6C97-380C-4A7E-8323-541EC38D89CC}"/>
              </a:ext>
            </a:extLst>
          </p:cNvPr>
          <p:cNvCxnSpPr>
            <a:cxnSpLocks/>
          </p:cNvCxnSpPr>
          <p:nvPr/>
        </p:nvCxnSpPr>
        <p:spPr>
          <a:xfrm>
            <a:off x="970939" y="6431787"/>
            <a:ext cx="7493619"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3EA976-1A76-4976-82BD-3AA3E94F7613}"/>
              </a:ext>
            </a:extLst>
          </p:cNvPr>
          <p:cNvSpPr/>
          <p:nvPr/>
        </p:nvSpPr>
        <p:spPr>
          <a:xfrm>
            <a:off x="6110306" y="6431787"/>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2" name="CasellaDiTesto 23">
            <a:extLst>
              <a:ext uri="{FF2B5EF4-FFF2-40B4-BE49-F238E27FC236}">
                <a16:creationId xmlns:a16="http://schemas.microsoft.com/office/drawing/2014/main" id="{A1774CC9-F05B-4EDF-9D48-646F91E19D21}"/>
              </a:ext>
            </a:extLst>
          </p:cNvPr>
          <p:cNvSpPr txBox="1"/>
          <p:nvPr/>
        </p:nvSpPr>
        <p:spPr>
          <a:xfrm>
            <a:off x="2734176" y="-8508"/>
            <a:ext cx="6409824"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Plasma Ramps </a:t>
            </a:r>
          </a:p>
        </p:txBody>
      </p:sp>
      <p:pic>
        <p:nvPicPr>
          <p:cNvPr id="10" name="movie_3ms_delay2000ns_pressione  -0.2">
            <a:hlinkClick r:id="" action="ppaction://media"/>
            <a:extLst>
              <a:ext uri="{FF2B5EF4-FFF2-40B4-BE49-F238E27FC236}">
                <a16:creationId xmlns:a16="http://schemas.microsoft.com/office/drawing/2014/main" id="{E2343BF7-AE6F-4451-A422-A0A4D2CC73E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34176" y="4662553"/>
            <a:ext cx="6167718" cy="1520740"/>
          </a:xfrm>
          <a:prstGeom prst="rect">
            <a:avLst/>
          </a:prstGeom>
        </p:spPr>
      </p:pic>
      <p:sp>
        <p:nvSpPr>
          <p:cNvPr id="3" name="Rectangle 2">
            <a:extLst>
              <a:ext uri="{FF2B5EF4-FFF2-40B4-BE49-F238E27FC236}">
                <a16:creationId xmlns:a16="http://schemas.microsoft.com/office/drawing/2014/main" id="{EE1F7165-0408-47A9-A0B8-C869B40A8673}"/>
              </a:ext>
            </a:extLst>
          </p:cNvPr>
          <p:cNvSpPr/>
          <p:nvPr/>
        </p:nvSpPr>
        <p:spPr>
          <a:xfrm>
            <a:off x="292841" y="727046"/>
            <a:ext cx="1965935" cy="323165"/>
          </a:xfrm>
          <a:prstGeom prst="rect">
            <a:avLst/>
          </a:prstGeom>
          <a:solidFill>
            <a:srgbClr val="FFFF00"/>
          </a:solidFill>
          <a:ln w="15875">
            <a:solidFill>
              <a:schemeClr val="tx1"/>
            </a:solidFill>
          </a:ln>
        </p:spPr>
        <p:txBody>
          <a:bodyPr wrap="square">
            <a:spAutoFit/>
          </a:bodyPr>
          <a:lstStyle/>
          <a:p>
            <a:r>
              <a:rPr lang="it-IT" sz="1500" b="1" dirty="0"/>
              <a:t>Ramps Stabilization</a:t>
            </a:r>
            <a:endParaRPr lang="it-IT" sz="1500" dirty="0"/>
          </a:p>
        </p:txBody>
      </p:sp>
      <p:sp>
        <p:nvSpPr>
          <p:cNvPr id="13" name="Rectangle 12">
            <a:extLst>
              <a:ext uri="{FF2B5EF4-FFF2-40B4-BE49-F238E27FC236}">
                <a16:creationId xmlns:a16="http://schemas.microsoft.com/office/drawing/2014/main" id="{FB0B3295-E85E-4597-A5B6-1CDD2F0F0375}"/>
              </a:ext>
            </a:extLst>
          </p:cNvPr>
          <p:cNvSpPr/>
          <p:nvPr/>
        </p:nvSpPr>
        <p:spPr>
          <a:xfrm>
            <a:off x="2948959" y="4335640"/>
            <a:ext cx="4266474" cy="323165"/>
          </a:xfrm>
          <a:prstGeom prst="rect">
            <a:avLst/>
          </a:prstGeom>
          <a:solidFill>
            <a:schemeClr val="accent2">
              <a:lumMod val="40000"/>
              <a:lumOff val="60000"/>
            </a:schemeClr>
          </a:solidFill>
          <a:ln w="15875">
            <a:solidFill>
              <a:schemeClr val="tx1"/>
            </a:solidFill>
          </a:ln>
        </p:spPr>
        <p:txBody>
          <a:bodyPr wrap="square">
            <a:spAutoFit/>
          </a:bodyPr>
          <a:lstStyle/>
          <a:p>
            <a:r>
              <a:rPr lang="it-IT" sz="1500" dirty="0"/>
              <a:t>Spacers _3ms_delay2000ns_Pressure -0.2</a:t>
            </a:r>
          </a:p>
        </p:txBody>
      </p:sp>
      <p:pic>
        <p:nvPicPr>
          <p:cNvPr id="14" name="movie_3ms_delay2000ns_pressione  -0.2">
            <a:hlinkClick r:id="" action="ppaction://media"/>
            <a:extLst>
              <a:ext uri="{FF2B5EF4-FFF2-40B4-BE49-F238E27FC236}">
                <a16:creationId xmlns:a16="http://schemas.microsoft.com/office/drawing/2014/main" id="{C457FB24-44A7-4867-8E34-97F7D262C7B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734176" y="1299092"/>
            <a:ext cx="6167718" cy="1522322"/>
          </a:xfrm>
          <a:prstGeom prst="rect">
            <a:avLst/>
          </a:prstGeom>
        </p:spPr>
      </p:pic>
      <p:sp>
        <p:nvSpPr>
          <p:cNvPr id="18" name="Rectangle 17">
            <a:extLst>
              <a:ext uri="{FF2B5EF4-FFF2-40B4-BE49-F238E27FC236}">
                <a16:creationId xmlns:a16="http://schemas.microsoft.com/office/drawing/2014/main" id="{1376EA2A-FA66-4A6F-A66B-D09054A3BE12}"/>
              </a:ext>
            </a:extLst>
          </p:cNvPr>
          <p:cNvSpPr/>
          <p:nvPr/>
        </p:nvSpPr>
        <p:spPr>
          <a:xfrm>
            <a:off x="2948959" y="976985"/>
            <a:ext cx="4266474" cy="323165"/>
          </a:xfrm>
          <a:prstGeom prst="rect">
            <a:avLst/>
          </a:prstGeom>
          <a:solidFill>
            <a:schemeClr val="accent2">
              <a:lumMod val="40000"/>
              <a:lumOff val="60000"/>
            </a:schemeClr>
          </a:solidFill>
          <a:ln w="15875">
            <a:solidFill>
              <a:schemeClr val="tx1"/>
            </a:solidFill>
          </a:ln>
        </p:spPr>
        <p:txBody>
          <a:bodyPr wrap="square">
            <a:spAutoFit/>
          </a:bodyPr>
          <a:lstStyle/>
          <a:p>
            <a:r>
              <a:rPr lang="it-IT" sz="1500" dirty="0"/>
              <a:t>No spacers _3ms_delay2000ns_Pressure -0.2</a:t>
            </a:r>
          </a:p>
        </p:txBody>
      </p:sp>
      <p:pic>
        <p:nvPicPr>
          <p:cNvPr id="15" name="Picture 14">
            <a:extLst>
              <a:ext uri="{FF2B5EF4-FFF2-40B4-BE49-F238E27FC236}">
                <a16:creationId xmlns:a16="http://schemas.microsoft.com/office/drawing/2014/main" id="{E1EA1864-559F-44CA-AEDC-E045E70318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95" r="12654" b="3138"/>
          <a:stretch/>
        </p:blipFill>
        <p:spPr>
          <a:xfrm flipH="1">
            <a:off x="206183" y="2549414"/>
            <a:ext cx="2365658" cy="1864643"/>
          </a:xfrm>
          <a:prstGeom prst="rect">
            <a:avLst/>
          </a:prstGeom>
          <a:ln w="12700">
            <a:solidFill>
              <a:srgbClr val="FF0000"/>
            </a:solidFill>
          </a:ln>
        </p:spPr>
      </p:pic>
      <p:sp>
        <p:nvSpPr>
          <p:cNvPr id="11" name="Oval 10">
            <a:extLst>
              <a:ext uri="{FF2B5EF4-FFF2-40B4-BE49-F238E27FC236}">
                <a16:creationId xmlns:a16="http://schemas.microsoft.com/office/drawing/2014/main" id="{B241CDA0-0B37-452D-92E0-F1D59D690283}"/>
              </a:ext>
            </a:extLst>
          </p:cNvPr>
          <p:cNvSpPr/>
          <p:nvPr/>
        </p:nvSpPr>
        <p:spPr>
          <a:xfrm>
            <a:off x="1539484" y="3239235"/>
            <a:ext cx="375438" cy="53976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0" name="Straight Arrow Connector 19">
            <a:extLst>
              <a:ext uri="{FF2B5EF4-FFF2-40B4-BE49-F238E27FC236}">
                <a16:creationId xmlns:a16="http://schemas.microsoft.com/office/drawing/2014/main" id="{0B0C066E-7DB9-4382-992E-F00D3188075A}"/>
              </a:ext>
            </a:extLst>
          </p:cNvPr>
          <p:cNvCxnSpPr>
            <a:cxnSpLocks/>
          </p:cNvCxnSpPr>
          <p:nvPr/>
        </p:nvCxnSpPr>
        <p:spPr>
          <a:xfrm flipH="1" flipV="1">
            <a:off x="1791830" y="3533946"/>
            <a:ext cx="187719" cy="437199"/>
          </a:xfrm>
          <a:prstGeom prst="straightConnector1">
            <a:avLst/>
          </a:prstGeom>
          <a:ln w="158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8A9AF63-23F1-4041-9EF5-253139D4AA0C}"/>
              </a:ext>
            </a:extLst>
          </p:cNvPr>
          <p:cNvSpPr/>
          <p:nvPr/>
        </p:nvSpPr>
        <p:spPr>
          <a:xfrm>
            <a:off x="1381752" y="3939858"/>
            <a:ext cx="1223344" cy="307777"/>
          </a:xfrm>
          <a:prstGeom prst="rect">
            <a:avLst/>
          </a:prstGeom>
        </p:spPr>
        <p:txBody>
          <a:bodyPr wrap="square">
            <a:spAutoFit/>
          </a:bodyPr>
          <a:lstStyle/>
          <a:p>
            <a:r>
              <a:rPr lang="it-IT" sz="1400" b="1" dirty="0">
                <a:solidFill>
                  <a:schemeClr val="bg1"/>
                </a:solidFill>
              </a:rPr>
              <a:t>Plasma plume</a:t>
            </a:r>
            <a:endParaRPr lang="it-IT" sz="1400" dirty="0"/>
          </a:p>
        </p:txBody>
      </p:sp>
      <p:sp>
        <p:nvSpPr>
          <p:cNvPr id="25" name="Rectangle 24">
            <a:extLst>
              <a:ext uri="{FF2B5EF4-FFF2-40B4-BE49-F238E27FC236}">
                <a16:creationId xmlns:a16="http://schemas.microsoft.com/office/drawing/2014/main" id="{6E9C5CDE-75F7-4936-B91B-78A71DAD4B70}"/>
              </a:ext>
            </a:extLst>
          </p:cNvPr>
          <p:cNvSpPr/>
          <p:nvPr/>
        </p:nvSpPr>
        <p:spPr>
          <a:xfrm>
            <a:off x="172929" y="3801182"/>
            <a:ext cx="982113" cy="523220"/>
          </a:xfrm>
          <a:prstGeom prst="rect">
            <a:avLst/>
          </a:prstGeom>
        </p:spPr>
        <p:txBody>
          <a:bodyPr wrap="square">
            <a:spAutoFit/>
          </a:bodyPr>
          <a:lstStyle/>
          <a:p>
            <a:r>
              <a:rPr lang="it-IT" sz="1400" b="1" dirty="0">
                <a:solidFill>
                  <a:schemeClr val="bg1"/>
                </a:solidFill>
              </a:rPr>
              <a:t>Plasma discharge</a:t>
            </a:r>
            <a:endParaRPr lang="it-IT" sz="1400" dirty="0"/>
          </a:p>
        </p:txBody>
      </p:sp>
      <p:cxnSp>
        <p:nvCxnSpPr>
          <p:cNvPr id="26" name="Straight Arrow Connector 25">
            <a:extLst>
              <a:ext uri="{FF2B5EF4-FFF2-40B4-BE49-F238E27FC236}">
                <a16:creationId xmlns:a16="http://schemas.microsoft.com/office/drawing/2014/main" id="{1C921F36-E7FC-42E8-BAFA-0ABA086358A0}"/>
              </a:ext>
            </a:extLst>
          </p:cNvPr>
          <p:cNvCxnSpPr>
            <a:cxnSpLocks/>
          </p:cNvCxnSpPr>
          <p:nvPr/>
        </p:nvCxnSpPr>
        <p:spPr>
          <a:xfrm flipV="1">
            <a:off x="882565" y="3463589"/>
            <a:ext cx="173730" cy="392415"/>
          </a:xfrm>
          <a:prstGeom prst="straightConnector1">
            <a:avLst/>
          </a:prstGeom>
          <a:ln w="158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1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video>
              <p:cMediaNode vol="80000">
                <p:cTn id="19"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9">
            <a:extLst>
              <a:ext uri="{FF2B5EF4-FFF2-40B4-BE49-F238E27FC236}">
                <a16:creationId xmlns:a16="http://schemas.microsoft.com/office/drawing/2014/main" id="{CA5A9A1A-5D88-4FB2-980A-A22D90457712}"/>
              </a:ext>
            </a:extLst>
          </p:cNvPr>
          <p:cNvGrpSpPr/>
          <p:nvPr/>
        </p:nvGrpSpPr>
        <p:grpSpPr>
          <a:xfrm>
            <a:off x="115972" y="199497"/>
            <a:ext cx="8685128" cy="461821"/>
            <a:chOff x="35496" y="96783"/>
            <a:chExt cx="8928992" cy="615761"/>
          </a:xfrm>
        </p:grpSpPr>
        <p:pic>
          <p:nvPicPr>
            <p:cNvPr id="5" name="Immagine 4">
              <a:extLst>
                <a:ext uri="{FF2B5EF4-FFF2-40B4-BE49-F238E27FC236}">
                  <a16:creationId xmlns:a16="http://schemas.microsoft.com/office/drawing/2014/main" id="{5A3023A4-9D7E-44D8-A3FA-5492C8D42D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6" name="Connettore 1 25">
              <a:extLst>
                <a:ext uri="{FF2B5EF4-FFF2-40B4-BE49-F238E27FC236}">
                  <a16:creationId xmlns:a16="http://schemas.microsoft.com/office/drawing/2014/main" id="{14B6C8E7-0FD1-43A1-A2C5-7C4A8AEA436F}"/>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8" name="CasellaDiTesto 23">
            <a:extLst>
              <a:ext uri="{FF2B5EF4-FFF2-40B4-BE49-F238E27FC236}">
                <a16:creationId xmlns:a16="http://schemas.microsoft.com/office/drawing/2014/main" id="{3A45A68C-2FE3-41C7-A3E1-450C6FD6E870}"/>
              </a:ext>
            </a:extLst>
          </p:cNvPr>
          <p:cNvSpPr txBox="1"/>
          <p:nvPr/>
        </p:nvSpPr>
        <p:spPr>
          <a:xfrm>
            <a:off x="1373125" y="45548"/>
            <a:ext cx="7603726"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Laser Trigger Technique </a:t>
            </a:r>
          </a:p>
        </p:txBody>
      </p:sp>
      <p:cxnSp>
        <p:nvCxnSpPr>
          <p:cNvPr id="9" name="Connettore 1 25">
            <a:extLst>
              <a:ext uri="{FF2B5EF4-FFF2-40B4-BE49-F238E27FC236}">
                <a16:creationId xmlns:a16="http://schemas.microsoft.com/office/drawing/2014/main" id="{CBD8BB84-8D69-4586-BC43-3E34323A154B}"/>
              </a:ext>
            </a:extLst>
          </p:cNvPr>
          <p:cNvCxnSpPr>
            <a:cxnSpLocks/>
          </p:cNvCxnSpPr>
          <p:nvPr/>
        </p:nvCxnSpPr>
        <p:spPr>
          <a:xfrm>
            <a:off x="732005" y="6472076"/>
            <a:ext cx="7523175"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6CC99D3-D559-4302-95CD-4B4837FAFC21}"/>
              </a:ext>
            </a:extLst>
          </p:cNvPr>
          <p:cNvSpPr/>
          <p:nvPr/>
        </p:nvSpPr>
        <p:spPr>
          <a:xfrm>
            <a:off x="6007108" y="6427592"/>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3" name="Heptagon 12">
            <a:extLst>
              <a:ext uri="{FF2B5EF4-FFF2-40B4-BE49-F238E27FC236}">
                <a16:creationId xmlns:a16="http://schemas.microsoft.com/office/drawing/2014/main" id="{2E933473-D69C-4EFA-BA62-95A67A3AB1C9}"/>
              </a:ext>
            </a:extLst>
          </p:cNvPr>
          <p:cNvSpPr/>
          <p:nvPr/>
        </p:nvSpPr>
        <p:spPr>
          <a:xfrm>
            <a:off x="8255180" y="579056"/>
            <a:ext cx="685800" cy="487170"/>
          </a:xfrm>
          <a:prstGeom prst="heptag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4</a:t>
            </a:r>
            <a:endParaRPr lang="en-GB" sz="1350" dirty="0">
              <a:solidFill>
                <a:schemeClr val="tx1"/>
              </a:solidFill>
            </a:endParaRPr>
          </a:p>
        </p:txBody>
      </p:sp>
      <p:sp>
        <p:nvSpPr>
          <p:cNvPr id="15" name="Rectangle 14">
            <a:extLst>
              <a:ext uri="{FF2B5EF4-FFF2-40B4-BE49-F238E27FC236}">
                <a16:creationId xmlns:a16="http://schemas.microsoft.com/office/drawing/2014/main" id="{53736589-2DA1-43DC-89A9-FE9AE82D1D69}"/>
              </a:ext>
            </a:extLst>
          </p:cNvPr>
          <p:cNvSpPr/>
          <p:nvPr/>
        </p:nvSpPr>
        <p:spPr>
          <a:xfrm>
            <a:off x="1679953" y="547612"/>
            <a:ext cx="2043387" cy="300082"/>
          </a:xfrm>
          <a:prstGeom prst="rect">
            <a:avLst/>
          </a:prstGeom>
          <a:solidFill>
            <a:srgbClr val="FFFF00"/>
          </a:solidFill>
          <a:ln>
            <a:solidFill>
              <a:schemeClr val="tx1"/>
            </a:solidFill>
          </a:ln>
        </p:spPr>
        <p:txBody>
          <a:bodyPr wrap="square">
            <a:spAutoFit/>
          </a:bodyPr>
          <a:lstStyle/>
          <a:p>
            <a:r>
              <a:rPr lang="en-US" sz="1350" b="1" dirty="0">
                <a:latin typeface="CMR10"/>
              </a:rPr>
              <a:t>Laser Trigger Setup</a:t>
            </a:r>
            <a:endParaRPr lang="it-IT" sz="1350" b="1" dirty="0"/>
          </a:p>
        </p:txBody>
      </p:sp>
      <p:pic>
        <p:nvPicPr>
          <p:cNvPr id="30" name="Picture 29" descr="A close up of a map&#10;&#10;Description automatically generated">
            <a:extLst>
              <a:ext uri="{FF2B5EF4-FFF2-40B4-BE49-F238E27FC236}">
                <a16:creationId xmlns:a16="http://schemas.microsoft.com/office/drawing/2014/main" id="{CAEB425E-15EF-4C23-B205-0EAC486DC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7" y="1066226"/>
            <a:ext cx="5501912" cy="4744019"/>
          </a:xfrm>
          <a:prstGeom prst="rect">
            <a:avLst/>
          </a:prstGeom>
        </p:spPr>
      </p:pic>
      <p:sp>
        <p:nvSpPr>
          <p:cNvPr id="41" name="Rectangle 40">
            <a:extLst>
              <a:ext uri="{FF2B5EF4-FFF2-40B4-BE49-F238E27FC236}">
                <a16:creationId xmlns:a16="http://schemas.microsoft.com/office/drawing/2014/main" id="{CA529742-A80E-4570-9D1B-44477CFF0A03}"/>
              </a:ext>
            </a:extLst>
          </p:cNvPr>
          <p:cNvSpPr/>
          <p:nvPr/>
        </p:nvSpPr>
        <p:spPr>
          <a:xfrm>
            <a:off x="6927992" y="1227126"/>
            <a:ext cx="1454008" cy="830997"/>
          </a:xfrm>
          <a:prstGeom prst="rect">
            <a:avLst/>
          </a:prstGeom>
          <a:solidFill>
            <a:srgbClr val="92D050"/>
          </a:solidFill>
          <a:ln>
            <a:solidFill>
              <a:schemeClr val="tx1"/>
            </a:solidFill>
          </a:ln>
        </p:spPr>
        <p:txBody>
          <a:bodyPr wrap="square">
            <a:spAutoFit/>
          </a:bodyPr>
          <a:lstStyle/>
          <a:p>
            <a:r>
              <a:rPr lang="en-US" sz="1600" b="1" dirty="0">
                <a:latin typeface="CMR10"/>
              </a:rPr>
              <a:t>Capillary</a:t>
            </a:r>
          </a:p>
          <a:p>
            <a:r>
              <a:rPr lang="en-US" sz="1600" b="1" dirty="0">
                <a:latin typeface="CMR10"/>
              </a:rPr>
              <a:t>30mmx1mm</a:t>
            </a:r>
          </a:p>
          <a:p>
            <a:r>
              <a:rPr lang="en-US" sz="1600" b="1" dirty="0">
                <a:latin typeface="CMR10"/>
              </a:rPr>
              <a:t>2 inlets</a:t>
            </a:r>
            <a:endParaRPr lang="it-IT" sz="1600" b="1" dirty="0"/>
          </a:p>
        </p:txBody>
      </p:sp>
      <p:sp>
        <p:nvSpPr>
          <p:cNvPr id="43" name="Rectangle 42">
            <a:extLst>
              <a:ext uri="{FF2B5EF4-FFF2-40B4-BE49-F238E27FC236}">
                <a16:creationId xmlns:a16="http://schemas.microsoft.com/office/drawing/2014/main" id="{85E203AB-9BA0-4E41-94B8-D5807894B5F9}"/>
              </a:ext>
            </a:extLst>
          </p:cNvPr>
          <p:cNvSpPr/>
          <p:nvPr/>
        </p:nvSpPr>
        <p:spPr>
          <a:xfrm>
            <a:off x="5080374" y="4459420"/>
            <a:ext cx="3970479" cy="1815882"/>
          </a:xfrm>
          <a:prstGeom prst="rect">
            <a:avLst/>
          </a:prstGeom>
          <a:solidFill>
            <a:schemeClr val="accent1">
              <a:lumMod val="40000"/>
              <a:lumOff val="60000"/>
            </a:schemeClr>
          </a:solidFill>
          <a:ln>
            <a:solidFill>
              <a:schemeClr val="tx2">
                <a:lumMod val="60000"/>
                <a:lumOff val="40000"/>
              </a:schemeClr>
            </a:solidFill>
          </a:ln>
        </p:spPr>
        <p:txBody>
          <a:bodyPr wrap="square">
            <a:spAutoFit/>
          </a:bodyPr>
          <a:lstStyle/>
          <a:p>
            <a:pPr algn="just"/>
            <a:r>
              <a:rPr lang="it-IT" sz="1600" b="1" dirty="0">
                <a:latin typeface="CMR10"/>
              </a:rPr>
              <a:t>By applying laser at the one entrance of</a:t>
            </a:r>
          </a:p>
          <a:p>
            <a:pPr algn="just"/>
            <a:r>
              <a:rPr lang="it-IT" sz="1600" b="1" dirty="0">
                <a:latin typeface="CMR10"/>
              </a:rPr>
              <a:t>the capillary, it is possible to stabilize</a:t>
            </a:r>
          </a:p>
          <a:p>
            <a:pPr algn="just"/>
            <a:r>
              <a:rPr lang="it-IT" sz="1600" b="1" dirty="0">
                <a:latin typeface="CMR10"/>
              </a:rPr>
              <a:t>the plasma formation, depending on:</a:t>
            </a:r>
          </a:p>
          <a:p>
            <a:pPr marL="214313" indent="-214313" algn="just">
              <a:buFont typeface="Arial" panose="020B0604020202020204" pitchFamily="34" charset="0"/>
              <a:buChar char="•"/>
            </a:pPr>
            <a:r>
              <a:rPr lang="it-IT" sz="1600" b="1" dirty="0">
                <a:latin typeface="CMR10"/>
              </a:rPr>
              <a:t>Voltage</a:t>
            </a:r>
          </a:p>
          <a:p>
            <a:pPr marL="214313" indent="-214313" algn="just">
              <a:buFont typeface="Arial" panose="020B0604020202020204" pitchFamily="34" charset="0"/>
              <a:buChar char="•"/>
            </a:pPr>
            <a:r>
              <a:rPr lang="it-IT" sz="1600" b="1" dirty="0">
                <a:latin typeface="CMR10"/>
              </a:rPr>
              <a:t>Pressure</a:t>
            </a:r>
          </a:p>
          <a:p>
            <a:pPr marL="214313" indent="-214313" algn="just">
              <a:buFont typeface="Arial" panose="020B0604020202020204" pitchFamily="34" charset="0"/>
              <a:buChar char="•"/>
            </a:pPr>
            <a:r>
              <a:rPr lang="it-IT" sz="1600" b="1" dirty="0">
                <a:latin typeface="CMR10"/>
              </a:rPr>
              <a:t>Laser energy</a:t>
            </a:r>
          </a:p>
          <a:p>
            <a:pPr marL="214313" indent="-214313" algn="just">
              <a:buFont typeface="Arial" panose="020B0604020202020204" pitchFamily="34" charset="0"/>
              <a:buChar char="•"/>
            </a:pPr>
            <a:r>
              <a:rPr lang="it-IT" sz="1600" b="1" dirty="0">
                <a:latin typeface="CMR10"/>
              </a:rPr>
              <a:t>Laser spot </a:t>
            </a:r>
            <a:r>
              <a:rPr lang="it-IT" sz="1400" b="1" dirty="0">
                <a:latin typeface="CMR10"/>
              </a:rPr>
              <a:t>position along the capillary</a:t>
            </a:r>
          </a:p>
        </p:txBody>
      </p:sp>
      <p:sp>
        <p:nvSpPr>
          <p:cNvPr id="45" name="Rectangle 44">
            <a:extLst>
              <a:ext uri="{FF2B5EF4-FFF2-40B4-BE49-F238E27FC236}">
                <a16:creationId xmlns:a16="http://schemas.microsoft.com/office/drawing/2014/main" id="{D26AB2BE-3780-40D9-9127-AD33941CE9D2}"/>
              </a:ext>
            </a:extLst>
          </p:cNvPr>
          <p:cNvSpPr/>
          <p:nvPr/>
        </p:nvSpPr>
        <p:spPr>
          <a:xfrm>
            <a:off x="5682296" y="2357946"/>
            <a:ext cx="1242138" cy="584775"/>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sz="1600" b="1" dirty="0">
                <a:latin typeface="CMR10"/>
              </a:rPr>
              <a:t>Density measures</a:t>
            </a:r>
          </a:p>
        </p:txBody>
      </p:sp>
      <p:cxnSp>
        <p:nvCxnSpPr>
          <p:cNvPr id="48" name="Straight Arrow Connector 47">
            <a:extLst>
              <a:ext uri="{FF2B5EF4-FFF2-40B4-BE49-F238E27FC236}">
                <a16:creationId xmlns:a16="http://schemas.microsoft.com/office/drawing/2014/main" id="{3BC5E892-A798-4CCD-88AD-93D75F38628E}"/>
              </a:ext>
            </a:extLst>
          </p:cNvPr>
          <p:cNvCxnSpPr>
            <a:cxnSpLocks/>
          </p:cNvCxnSpPr>
          <p:nvPr/>
        </p:nvCxnSpPr>
        <p:spPr>
          <a:xfrm>
            <a:off x="4970501" y="2284142"/>
            <a:ext cx="649096" cy="30782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2" name="Picture 1">
            <a:extLst>
              <a:ext uri="{FF2B5EF4-FFF2-40B4-BE49-F238E27FC236}">
                <a16:creationId xmlns:a16="http://schemas.microsoft.com/office/drawing/2014/main" id="{DBDE2119-37AB-4CFA-B97B-4DC7981649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26" t="36350" r="27163" b="8000"/>
          <a:stretch/>
        </p:blipFill>
        <p:spPr>
          <a:xfrm>
            <a:off x="5535564" y="831350"/>
            <a:ext cx="1186710" cy="1008684"/>
          </a:xfrm>
          <a:prstGeom prst="rect">
            <a:avLst/>
          </a:prstGeom>
          <a:ln w="25400">
            <a:noFill/>
          </a:ln>
        </p:spPr>
      </p:pic>
      <p:sp>
        <p:nvSpPr>
          <p:cNvPr id="18" name="Rectangle 17">
            <a:extLst>
              <a:ext uri="{FF2B5EF4-FFF2-40B4-BE49-F238E27FC236}">
                <a16:creationId xmlns:a16="http://schemas.microsoft.com/office/drawing/2014/main" id="{2BD6748F-3D72-D442-9400-70FA2C8182C1}"/>
              </a:ext>
            </a:extLst>
          </p:cNvPr>
          <p:cNvSpPr/>
          <p:nvPr/>
        </p:nvSpPr>
        <p:spPr>
          <a:xfrm>
            <a:off x="7596845" y="2141988"/>
            <a:ext cx="1454008" cy="830997"/>
          </a:xfrm>
          <a:prstGeom prst="rect">
            <a:avLst/>
          </a:prstGeom>
          <a:solidFill>
            <a:srgbClr val="92D050"/>
          </a:solidFill>
          <a:ln>
            <a:solidFill>
              <a:schemeClr val="accent1"/>
            </a:solidFill>
          </a:ln>
        </p:spPr>
        <p:txBody>
          <a:bodyPr wrap="square">
            <a:spAutoFit/>
          </a:bodyPr>
          <a:lstStyle/>
          <a:p>
            <a:r>
              <a:rPr lang="en-US" sz="1600" b="1" dirty="0">
                <a:latin typeface="Calibri" panose="020F0502020204030204" pitchFamily="34" charset="0"/>
                <a:cs typeface="Calibri" panose="020F0502020204030204" pitchFamily="34" charset="0"/>
              </a:rPr>
              <a:t>Voltage: 5.5 kV</a:t>
            </a:r>
          </a:p>
          <a:p>
            <a:r>
              <a:rPr lang="en-US" sz="1600" b="1" dirty="0">
                <a:latin typeface="Calibri" panose="020F0502020204030204" pitchFamily="34" charset="0"/>
                <a:cs typeface="Calibri" panose="020F0502020204030204" pitchFamily="34" charset="0"/>
              </a:rPr>
              <a:t>Laser: 80 mJ</a:t>
            </a:r>
          </a:p>
          <a:p>
            <a:r>
              <a:rPr lang="en-US" sz="1600" b="1" dirty="0">
                <a:latin typeface="Calibri" panose="020F0502020204030204" pitchFamily="34" charset="0"/>
                <a:cs typeface="Calibri" panose="020F0502020204030204" pitchFamily="34" charset="0"/>
              </a:rPr>
              <a:t>Current: 110 A</a:t>
            </a:r>
          </a:p>
        </p:txBody>
      </p:sp>
      <p:sp>
        <p:nvSpPr>
          <p:cNvPr id="21" name="Rectangle 20">
            <a:extLst>
              <a:ext uri="{FF2B5EF4-FFF2-40B4-BE49-F238E27FC236}">
                <a16:creationId xmlns:a16="http://schemas.microsoft.com/office/drawing/2014/main" id="{9736B716-A2D9-DA40-BDE6-843995D3F970}"/>
              </a:ext>
            </a:extLst>
          </p:cNvPr>
          <p:cNvSpPr/>
          <p:nvPr/>
        </p:nvSpPr>
        <p:spPr>
          <a:xfrm>
            <a:off x="898863" y="4372274"/>
            <a:ext cx="781091" cy="954107"/>
          </a:xfrm>
          <a:prstGeom prst="rect">
            <a:avLst/>
          </a:prstGeom>
          <a:solidFill>
            <a:srgbClr val="92D050"/>
          </a:solidFill>
          <a:ln>
            <a:solidFill>
              <a:schemeClr val="accent1"/>
            </a:solidFill>
          </a:ln>
        </p:spPr>
        <p:txBody>
          <a:bodyPr wrap="square">
            <a:spAutoFit/>
          </a:bodyPr>
          <a:lstStyle/>
          <a:p>
            <a:r>
              <a:rPr lang="en-US" sz="1400" b="1" dirty="0">
                <a:latin typeface="Calibri" panose="020F0502020204030204" pitchFamily="34" charset="0"/>
                <a:cs typeface="Calibri" panose="020F0502020204030204" pitchFamily="34" charset="0"/>
              </a:rPr>
              <a:t>Laser:</a:t>
            </a:r>
          </a:p>
          <a:p>
            <a:r>
              <a:rPr lang="en-US" sz="1400" b="1" dirty="0">
                <a:latin typeface="Calibri" panose="020F0502020204030204" pitchFamily="34" charset="0"/>
                <a:cs typeface="Calibri" panose="020F0502020204030204" pitchFamily="34" charset="0"/>
              </a:rPr>
              <a:t>80 mJ</a:t>
            </a:r>
          </a:p>
          <a:p>
            <a:r>
              <a:rPr lang="en-US" sz="1400" b="1" dirty="0">
                <a:latin typeface="Calibri" panose="020F0502020204030204" pitchFamily="34" charset="0"/>
                <a:cs typeface="Calibri" panose="020F0502020204030204" pitchFamily="34" charset="0"/>
              </a:rPr>
              <a:t>11 ns</a:t>
            </a:r>
          </a:p>
          <a:p>
            <a:r>
              <a:rPr lang="en-US" sz="1400" b="1" dirty="0">
                <a:latin typeface="Calibri" panose="020F0502020204030204" pitchFamily="34" charset="0"/>
                <a:cs typeface="Calibri" panose="020F0502020204030204" pitchFamily="34" charset="0"/>
              </a:rPr>
              <a:t>100 um</a:t>
            </a:r>
          </a:p>
        </p:txBody>
      </p:sp>
      <p:sp>
        <p:nvSpPr>
          <p:cNvPr id="35" name="Rectangle 34">
            <a:extLst>
              <a:ext uri="{FF2B5EF4-FFF2-40B4-BE49-F238E27FC236}">
                <a16:creationId xmlns:a16="http://schemas.microsoft.com/office/drawing/2014/main" id="{8AA3FED8-880B-1047-8566-C11B428B75E6}"/>
              </a:ext>
            </a:extLst>
          </p:cNvPr>
          <p:cNvSpPr/>
          <p:nvPr/>
        </p:nvSpPr>
        <p:spPr>
          <a:xfrm>
            <a:off x="1039110" y="1123283"/>
            <a:ext cx="1115180" cy="830997"/>
          </a:xfrm>
          <a:prstGeom prst="rect">
            <a:avLst/>
          </a:prstGeom>
          <a:solidFill>
            <a:srgbClr val="92D050"/>
          </a:solidFill>
          <a:ln>
            <a:solidFill>
              <a:schemeClr val="accent1"/>
            </a:solidFill>
          </a:ln>
        </p:spPr>
        <p:txBody>
          <a:bodyPr wrap="square">
            <a:spAutoFit/>
          </a:bodyPr>
          <a:lstStyle/>
          <a:p>
            <a:r>
              <a:rPr lang="en-US" sz="1600" b="1" dirty="0">
                <a:latin typeface="Calibri" panose="020F0502020204030204" pitchFamily="34" charset="0"/>
                <a:cs typeface="Calibri" panose="020F0502020204030204" pitchFamily="34" charset="0"/>
              </a:rPr>
              <a:t>Lens to change the focal spot</a:t>
            </a:r>
          </a:p>
        </p:txBody>
      </p:sp>
      <p:sp>
        <p:nvSpPr>
          <p:cNvPr id="7" name="Rectangle 6">
            <a:extLst>
              <a:ext uri="{FF2B5EF4-FFF2-40B4-BE49-F238E27FC236}">
                <a16:creationId xmlns:a16="http://schemas.microsoft.com/office/drawing/2014/main" id="{80925419-0211-41CE-B1CB-D85B1E0C5AF7}"/>
              </a:ext>
            </a:extLst>
          </p:cNvPr>
          <p:cNvSpPr/>
          <p:nvPr/>
        </p:nvSpPr>
        <p:spPr>
          <a:xfrm>
            <a:off x="4973990" y="3057020"/>
            <a:ext cx="1242138" cy="584775"/>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sz="1600" b="1" dirty="0">
                <a:latin typeface="CMR10"/>
              </a:rPr>
              <a:t>Discharge Capillary</a:t>
            </a:r>
          </a:p>
        </p:txBody>
      </p:sp>
      <p:sp>
        <p:nvSpPr>
          <p:cNvPr id="12" name="Rectangle 11">
            <a:extLst>
              <a:ext uri="{FF2B5EF4-FFF2-40B4-BE49-F238E27FC236}">
                <a16:creationId xmlns:a16="http://schemas.microsoft.com/office/drawing/2014/main" id="{94722D6A-EAC6-4001-B294-8E39EBF10292}"/>
              </a:ext>
            </a:extLst>
          </p:cNvPr>
          <p:cNvSpPr/>
          <p:nvPr/>
        </p:nvSpPr>
        <p:spPr>
          <a:xfrm>
            <a:off x="2696309" y="3637619"/>
            <a:ext cx="1218856" cy="307777"/>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sz="1400" b="1" dirty="0">
                <a:latin typeface="CMR10"/>
              </a:rPr>
              <a:t>Plasma Light</a:t>
            </a:r>
          </a:p>
        </p:txBody>
      </p:sp>
    </p:spTree>
    <p:extLst>
      <p:ext uri="{BB962C8B-B14F-4D97-AF65-F5344CB8AC3E}">
        <p14:creationId xmlns:p14="http://schemas.microsoft.com/office/powerpoint/2010/main" val="238556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3635" y="718944"/>
            <a:ext cx="3157965" cy="2479309"/>
            <a:chOff x="323528" y="862703"/>
            <a:chExt cx="3592908" cy="2579127"/>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13" t="10774" r="11413" b="2929"/>
            <a:stretch/>
          </p:blipFill>
          <p:spPr>
            <a:xfrm>
              <a:off x="323528" y="887946"/>
              <a:ext cx="3515736" cy="2553884"/>
            </a:xfrm>
            <a:prstGeom prst="rect">
              <a:avLst/>
            </a:prstGeom>
          </p:spPr>
        </p:pic>
        <p:sp>
          <p:nvSpPr>
            <p:cNvPr id="7" name="Oval 6"/>
            <p:cNvSpPr/>
            <p:nvPr/>
          </p:nvSpPr>
          <p:spPr>
            <a:xfrm>
              <a:off x="1267158" y="978692"/>
              <a:ext cx="1224137" cy="97675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Rectangle 7"/>
            <p:cNvSpPr/>
            <p:nvPr/>
          </p:nvSpPr>
          <p:spPr>
            <a:xfrm>
              <a:off x="2441122" y="862703"/>
              <a:ext cx="1475314" cy="308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3" name="Rectangle 12"/>
          <p:cNvSpPr/>
          <p:nvPr/>
        </p:nvSpPr>
        <p:spPr>
          <a:xfrm>
            <a:off x="5585812" y="4273456"/>
            <a:ext cx="1106486" cy="231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896" t="4961" r="3024" b="4031"/>
          <a:stretch/>
        </p:blipFill>
        <p:spPr>
          <a:xfrm>
            <a:off x="5514276" y="3801225"/>
            <a:ext cx="3491937" cy="226424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788" t="5427" r="3023" b="3721"/>
          <a:stretch/>
        </p:blipFill>
        <p:spPr>
          <a:xfrm>
            <a:off x="108207" y="3901851"/>
            <a:ext cx="3610017" cy="2163619"/>
          </a:xfrm>
          <a:prstGeom prst="rect">
            <a:avLst/>
          </a:prstGeom>
        </p:spPr>
      </p:pic>
      <p:cxnSp>
        <p:nvCxnSpPr>
          <p:cNvPr id="18" name="Connettore 1 25">
            <a:extLst>
              <a:ext uri="{FF2B5EF4-FFF2-40B4-BE49-F238E27FC236}">
                <a16:creationId xmlns:a16="http://schemas.microsoft.com/office/drawing/2014/main" id="{6BEA0448-2C9C-4142-9EE6-415B39110188}"/>
              </a:ext>
            </a:extLst>
          </p:cNvPr>
          <p:cNvCxnSpPr>
            <a:cxnSpLocks/>
          </p:cNvCxnSpPr>
          <p:nvPr/>
        </p:nvCxnSpPr>
        <p:spPr>
          <a:xfrm>
            <a:off x="796017" y="6337410"/>
            <a:ext cx="7543953" cy="34172"/>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7939D60-7090-455A-BA4A-5D1631A59C43}"/>
              </a:ext>
            </a:extLst>
          </p:cNvPr>
          <p:cNvSpPr/>
          <p:nvPr/>
        </p:nvSpPr>
        <p:spPr>
          <a:xfrm>
            <a:off x="6236072" y="6376790"/>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2" name="Rectangle 11">
            <a:extLst>
              <a:ext uri="{FF2B5EF4-FFF2-40B4-BE49-F238E27FC236}">
                <a16:creationId xmlns:a16="http://schemas.microsoft.com/office/drawing/2014/main" id="{122EA276-CB6F-48A3-987F-AB7B52777994}"/>
              </a:ext>
            </a:extLst>
          </p:cNvPr>
          <p:cNvSpPr/>
          <p:nvPr/>
        </p:nvSpPr>
        <p:spPr>
          <a:xfrm>
            <a:off x="282987" y="3314642"/>
            <a:ext cx="3145277" cy="507831"/>
          </a:xfrm>
          <a:prstGeom prst="rect">
            <a:avLst/>
          </a:prstGeom>
          <a:solidFill>
            <a:schemeClr val="accent2">
              <a:lumMod val="20000"/>
              <a:lumOff val="80000"/>
            </a:schemeClr>
          </a:solidFill>
          <a:ln>
            <a:solidFill>
              <a:schemeClr val="tx1"/>
            </a:solidFill>
          </a:ln>
        </p:spPr>
        <p:txBody>
          <a:bodyPr wrap="square">
            <a:spAutoFit/>
          </a:bodyPr>
          <a:lstStyle/>
          <a:p>
            <a:r>
              <a:rPr lang="en-US" sz="1350" b="1" dirty="0">
                <a:latin typeface="Calibri" panose="020F0502020204030204" pitchFamily="34" charset="0"/>
                <a:cs typeface="Calibri" panose="020F0502020204030204" pitchFamily="34" charset="0"/>
              </a:rPr>
              <a:t>Instability without laser (50 shots)</a:t>
            </a:r>
          </a:p>
          <a:p>
            <a:r>
              <a:rPr lang="en-US" sz="1350" b="1" dirty="0">
                <a:latin typeface="Calibri" panose="020F0502020204030204" pitchFamily="34" charset="0"/>
                <a:cs typeface="Calibri" panose="020F0502020204030204" pitchFamily="34" charset="0"/>
              </a:rPr>
              <a:t>(relative standard deviation reaches 25%)</a:t>
            </a:r>
            <a:endParaRPr lang="it-IT" sz="1350" b="1"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47AFB17-FAEF-48B5-82B4-93C7AA0AD4D7}"/>
              </a:ext>
            </a:extLst>
          </p:cNvPr>
          <p:cNvSpPr/>
          <p:nvPr/>
        </p:nvSpPr>
        <p:spPr>
          <a:xfrm>
            <a:off x="5747081" y="3198253"/>
            <a:ext cx="3145277" cy="507831"/>
          </a:xfrm>
          <a:prstGeom prst="rect">
            <a:avLst/>
          </a:prstGeom>
          <a:solidFill>
            <a:schemeClr val="accent2">
              <a:lumMod val="20000"/>
              <a:lumOff val="80000"/>
            </a:schemeClr>
          </a:solidFill>
          <a:ln>
            <a:solidFill>
              <a:schemeClr val="tx1"/>
            </a:solidFill>
          </a:ln>
        </p:spPr>
        <p:txBody>
          <a:bodyPr wrap="square">
            <a:spAutoFit/>
          </a:bodyPr>
          <a:lstStyle/>
          <a:p>
            <a:r>
              <a:rPr lang="en-US" sz="1350" b="1" dirty="0">
                <a:latin typeface="Calibri" panose="020F0502020204030204" pitchFamily="34" charset="0"/>
                <a:cs typeface="Calibri" panose="020F0502020204030204" pitchFamily="34" charset="0"/>
              </a:rPr>
              <a:t>Stability with laser (50 shots)</a:t>
            </a:r>
          </a:p>
          <a:p>
            <a:r>
              <a:rPr lang="en-US" sz="1350" b="1" dirty="0">
                <a:latin typeface="Calibri" panose="020F0502020204030204" pitchFamily="34" charset="0"/>
                <a:cs typeface="Calibri" panose="020F0502020204030204" pitchFamily="34" charset="0"/>
              </a:rPr>
              <a:t>(Relative standard deviation 10-12%)</a:t>
            </a:r>
            <a:endParaRPr lang="it-IT" sz="1350" b="1" dirty="0">
              <a:latin typeface="Calibri" panose="020F0502020204030204" pitchFamily="34" charset="0"/>
              <a:cs typeface="Calibri" panose="020F0502020204030204" pitchFamily="34" charset="0"/>
            </a:endParaRPr>
          </a:p>
        </p:txBody>
      </p:sp>
      <p:grpSp>
        <p:nvGrpSpPr>
          <p:cNvPr id="26" name="Gruppo 29">
            <a:extLst>
              <a:ext uri="{FF2B5EF4-FFF2-40B4-BE49-F238E27FC236}">
                <a16:creationId xmlns:a16="http://schemas.microsoft.com/office/drawing/2014/main" id="{4509DF77-0721-4DF4-B781-A9AFC32C204A}"/>
              </a:ext>
            </a:extLst>
          </p:cNvPr>
          <p:cNvGrpSpPr/>
          <p:nvPr/>
        </p:nvGrpSpPr>
        <p:grpSpPr>
          <a:xfrm>
            <a:off x="282987" y="123122"/>
            <a:ext cx="7623298" cy="461821"/>
            <a:chOff x="35496" y="96783"/>
            <a:chExt cx="8928992" cy="615761"/>
          </a:xfrm>
        </p:grpSpPr>
        <p:pic>
          <p:nvPicPr>
            <p:cNvPr id="29" name="Immagine 4">
              <a:extLst>
                <a:ext uri="{FF2B5EF4-FFF2-40B4-BE49-F238E27FC236}">
                  <a16:creationId xmlns:a16="http://schemas.microsoft.com/office/drawing/2014/main" id="{96999F44-550C-4528-9B13-52C8C2A9E4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30" name="Connettore 1 25">
              <a:extLst>
                <a:ext uri="{FF2B5EF4-FFF2-40B4-BE49-F238E27FC236}">
                  <a16:creationId xmlns:a16="http://schemas.microsoft.com/office/drawing/2014/main" id="{D845EA51-03C2-4D21-ABF3-24E5489F0D68}"/>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15" name="CasellaDiTesto 23">
            <a:extLst>
              <a:ext uri="{FF2B5EF4-FFF2-40B4-BE49-F238E27FC236}">
                <a16:creationId xmlns:a16="http://schemas.microsoft.com/office/drawing/2014/main" id="{3BCFA05F-8682-436A-B686-3D6E567CA11A}"/>
              </a:ext>
            </a:extLst>
          </p:cNvPr>
          <p:cNvSpPr txBox="1"/>
          <p:nvPr/>
        </p:nvSpPr>
        <p:spPr>
          <a:xfrm>
            <a:off x="1561257" y="-10879"/>
            <a:ext cx="8414609"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Charecterization Results: Laser Trigger Technique </a:t>
            </a:r>
          </a:p>
        </p:txBody>
      </p:sp>
      <p:sp>
        <p:nvSpPr>
          <p:cNvPr id="16" name="Rectangle 15">
            <a:extLst>
              <a:ext uri="{FF2B5EF4-FFF2-40B4-BE49-F238E27FC236}">
                <a16:creationId xmlns:a16="http://schemas.microsoft.com/office/drawing/2014/main" id="{B47B0D99-8C8E-420C-916E-E7E1D0C33D75}"/>
              </a:ext>
            </a:extLst>
          </p:cNvPr>
          <p:cNvSpPr/>
          <p:nvPr/>
        </p:nvSpPr>
        <p:spPr>
          <a:xfrm>
            <a:off x="3736408" y="2275897"/>
            <a:ext cx="1699538" cy="2677656"/>
          </a:xfrm>
          <a:prstGeom prst="rect">
            <a:avLst/>
          </a:prstGeom>
          <a:solidFill>
            <a:schemeClr val="accent1">
              <a:lumMod val="40000"/>
              <a:lumOff val="60000"/>
            </a:schemeClr>
          </a:solidFill>
          <a:ln>
            <a:solidFill>
              <a:schemeClr val="tx1"/>
            </a:solidFill>
          </a:ln>
        </p:spPr>
        <p:txBody>
          <a:bodyPr wrap="square">
            <a:spAutoFit/>
          </a:bodyPr>
          <a:lstStyle/>
          <a:p>
            <a:r>
              <a:rPr lang="en-GB" sz="1400" dirty="0"/>
              <a:t>The laser trigger technique used to reduce the plasma instabilities within the discharge capillaries, on the area close to the electrodes and has shown that could remove the current oscillations around the peak value.</a:t>
            </a:r>
          </a:p>
        </p:txBody>
      </p:sp>
      <p:pic>
        <p:nvPicPr>
          <p:cNvPr id="33" name="Picture 32" descr="A close up of a device&#10;&#10;Description automatically generated">
            <a:extLst>
              <a:ext uri="{FF2B5EF4-FFF2-40B4-BE49-F238E27FC236}">
                <a16:creationId xmlns:a16="http://schemas.microsoft.com/office/drawing/2014/main" id="{130BACBF-AB80-4D9C-97E0-9A5B4A7917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884" y="687217"/>
            <a:ext cx="2915329" cy="2422475"/>
          </a:xfrm>
          <a:prstGeom prst="rect">
            <a:avLst/>
          </a:prstGeom>
        </p:spPr>
      </p:pic>
      <p:sp>
        <p:nvSpPr>
          <p:cNvPr id="25" name="Rectangle 24">
            <a:extLst>
              <a:ext uri="{FF2B5EF4-FFF2-40B4-BE49-F238E27FC236}">
                <a16:creationId xmlns:a16="http://schemas.microsoft.com/office/drawing/2014/main" id="{8A74D7C8-0720-D844-9ED7-795B688D6A4B}"/>
              </a:ext>
            </a:extLst>
          </p:cNvPr>
          <p:cNvSpPr/>
          <p:nvPr/>
        </p:nvSpPr>
        <p:spPr>
          <a:xfrm>
            <a:off x="2557632" y="923877"/>
            <a:ext cx="1540106" cy="830997"/>
          </a:xfrm>
          <a:prstGeom prst="rect">
            <a:avLst/>
          </a:prstGeom>
          <a:solidFill>
            <a:srgbClr val="92D050"/>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Capillary</a:t>
            </a:r>
          </a:p>
          <a:p>
            <a:r>
              <a:rPr lang="en-US" sz="1600" b="1" dirty="0">
                <a:latin typeface="Calibri" panose="020F0502020204030204" pitchFamily="34" charset="0"/>
                <a:cs typeface="Calibri" panose="020F0502020204030204" pitchFamily="34" charset="0"/>
              </a:rPr>
              <a:t>30mmx1mm</a:t>
            </a:r>
          </a:p>
          <a:p>
            <a:r>
              <a:rPr lang="en-US" sz="1600" b="1" dirty="0">
                <a:latin typeface="Calibri" panose="020F0502020204030204" pitchFamily="34" charset="0"/>
                <a:cs typeface="Calibri" panose="020F0502020204030204" pitchFamily="34" charset="0"/>
              </a:rPr>
              <a:t>2 inlets</a:t>
            </a:r>
            <a:endParaRPr lang="it-IT" sz="16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F871BAFA-1C64-984B-9A39-3A03FAE3BC0F}"/>
              </a:ext>
            </a:extLst>
          </p:cNvPr>
          <p:cNvSpPr/>
          <p:nvPr/>
        </p:nvSpPr>
        <p:spPr>
          <a:xfrm>
            <a:off x="4224931" y="938398"/>
            <a:ext cx="1757794" cy="830997"/>
          </a:xfrm>
          <a:prstGeom prst="rect">
            <a:avLst/>
          </a:prstGeom>
          <a:solidFill>
            <a:srgbClr val="92D050"/>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Voltage: 5.5 kV</a:t>
            </a:r>
          </a:p>
          <a:p>
            <a:r>
              <a:rPr lang="en-US" sz="1600" b="1" dirty="0">
                <a:latin typeface="Calibri" panose="020F0502020204030204" pitchFamily="34" charset="0"/>
                <a:cs typeface="Calibri" panose="020F0502020204030204" pitchFamily="34" charset="0"/>
              </a:rPr>
              <a:t>Laser: 80 mJ</a:t>
            </a:r>
          </a:p>
          <a:p>
            <a:r>
              <a:rPr lang="en-US" sz="1600" b="1" dirty="0">
                <a:latin typeface="Calibri" panose="020F0502020204030204" pitchFamily="34" charset="0"/>
                <a:cs typeface="Calibri" panose="020F0502020204030204" pitchFamily="34" charset="0"/>
              </a:rPr>
              <a:t>Current: 110 A</a:t>
            </a:r>
          </a:p>
        </p:txBody>
      </p:sp>
      <p:sp>
        <p:nvSpPr>
          <p:cNvPr id="31" name="Rectangle 30">
            <a:extLst>
              <a:ext uri="{FF2B5EF4-FFF2-40B4-BE49-F238E27FC236}">
                <a16:creationId xmlns:a16="http://schemas.microsoft.com/office/drawing/2014/main" id="{6095B00A-0679-A54E-A541-8B4771090AB8}"/>
              </a:ext>
            </a:extLst>
          </p:cNvPr>
          <p:cNvSpPr/>
          <p:nvPr/>
        </p:nvSpPr>
        <p:spPr>
          <a:xfrm>
            <a:off x="1855625" y="416927"/>
            <a:ext cx="5553360" cy="338554"/>
          </a:xfrm>
          <a:prstGeom prst="rect">
            <a:avLst/>
          </a:prstGeom>
          <a:solidFill>
            <a:srgbClr val="FFFF00"/>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Longitudinal S</a:t>
            </a:r>
            <a:r>
              <a:rPr lang="en-GB" sz="1600" b="1" dirty="0"/>
              <a:t>hot-to-shot Stability of the Plasma Formation </a:t>
            </a:r>
            <a:endParaRPr lang="en-GB" sz="1350" b="1" dirty="0"/>
          </a:p>
        </p:txBody>
      </p:sp>
      <p:sp>
        <p:nvSpPr>
          <p:cNvPr id="23" name="Rectangle 22">
            <a:extLst>
              <a:ext uri="{FF2B5EF4-FFF2-40B4-BE49-F238E27FC236}">
                <a16:creationId xmlns:a16="http://schemas.microsoft.com/office/drawing/2014/main" id="{34FEFD17-38F7-0C46-9AE6-E5D086298E63}"/>
              </a:ext>
            </a:extLst>
          </p:cNvPr>
          <p:cNvSpPr/>
          <p:nvPr/>
        </p:nvSpPr>
        <p:spPr>
          <a:xfrm>
            <a:off x="3293770" y="5880432"/>
            <a:ext cx="2688955" cy="369332"/>
          </a:xfrm>
          <a:prstGeom prst="rect">
            <a:avLst/>
          </a:prstGeom>
          <a:solidFill>
            <a:schemeClr val="accent2">
              <a:lumMod val="40000"/>
              <a:lumOff val="60000"/>
            </a:schemeClr>
          </a:solidFill>
          <a:ln>
            <a:solidFill>
              <a:schemeClr val="tx2">
                <a:lumMod val="60000"/>
                <a:lumOff val="40000"/>
              </a:schemeClr>
            </a:solidFill>
          </a:ln>
        </p:spPr>
        <p:txBody>
          <a:bodyPr wrap="square">
            <a:spAutoFit/>
          </a:bodyPr>
          <a:lstStyle/>
          <a:p>
            <a:r>
              <a:rPr lang="en-US" b="1" dirty="0">
                <a:latin typeface="Calibri" panose="020F0502020204030204" pitchFamily="34" charset="0"/>
                <a:ea typeface="Calibri" panose="020F0502020204030204" pitchFamily="34" charset="0"/>
                <a:cs typeface="Arial" panose="020B0604020202020204" pitchFamily="34" charset="0"/>
              </a:rPr>
              <a:t>Reduction of ∼ 15-13 %</a:t>
            </a:r>
            <a:endParaRPr lang="en-GB" b="1" dirty="0"/>
          </a:p>
        </p:txBody>
      </p:sp>
    </p:spTree>
    <p:extLst>
      <p:ext uri="{BB962C8B-B14F-4D97-AF65-F5344CB8AC3E}">
        <p14:creationId xmlns:p14="http://schemas.microsoft.com/office/powerpoint/2010/main" val="1540095816"/>
      </p:ext>
    </p:extLst>
  </p:cSld>
  <p:clrMapOvr>
    <a:masterClrMapping/>
  </p:clrMapOvr>
  <p:timing>
    <p:tnLst>
      <p:par>
        <p:cTn id="1" dur="indefinite" restart="never" nodeType="tmRoot">
          <p:childTnLst>
            <p:par>
              <p:cTn id="2"/>
            </p:par>
            <p:par>
              <p:cTn id="3"/>
            </p:par>
            <p:par>
              <p:cTn id="4"/>
            </p:par>
            <p:par>
              <p:cTn id="5"/>
            </p:par>
            <p:par>
              <p:cTn id="6"/>
            </p:par>
            <p:par>
              <p:cTn id="7"/>
            </p:par>
            <p:par>
              <p:cTn id="8"/>
            </p:par>
            <p:par>
              <p:cTn id="9"/>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9">
            <a:extLst>
              <a:ext uri="{FF2B5EF4-FFF2-40B4-BE49-F238E27FC236}">
                <a16:creationId xmlns:a16="http://schemas.microsoft.com/office/drawing/2014/main" id="{BF706F64-56C4-41C4-9DF5-8076070DC9CC}"/>
              </a:ext>
            </a:extLst>
          </p:cNvPr>
          <p:cNvGrpSpPr/>
          <p:nvPr/>
        </p:nvGrpSpPr>
        <p:grpSpPr>
          <a:xfrm>
            <a:off x="298749" y="209832"/>
            <a:ext cx="8114377" cy="461821"/>
            <a:chOff x="35496" y="96783"/>
            <a:chExt cx="8928992" cy="615761"/>
          </a:xfrm>
        </p:grpSpPr>
        <p:pic>
          <p:nvPicPr>
            <p:cNvPr id="5" name="Immagine 4">
              <a:extLst>
                <a:ext uri="{FF2B5EF4-FFF2-40B4-BE49-F238E27FC236}">
                  <a16:creationId xmlns:a16="http://schemas.microsoft.com/office/drawing/2014/main" id="{DFD888E9-9187-4758-8B0F-445C6E4225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6" name="Connettore 1 25">
              <a:extLst>
                <a:ext uri="{FF2B5EF4-FFF2-40B4-BE49-F238E27FC236}">
                  <a16:creationId xmlns:a16="http://schemas.microsoft.com/office/drawing/2014/main" id="{9C19BF01-95A0-45CB-9A93-42214120E4B4}"/>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8" name="CasellaDiTesto 23">
            <a:extLst>
              <a:ext uri="{FF2B5EF4-FFF2-40B4-BE49-F238E27FC236}">
                <a16:creationId xmlns:a16="http://schemas.microsoft.com/office/drawing/2014/main" id="{33AA90F1-79D7-4A14-B440-7DFCE8561961}"/>
              </a:ext>
            </a:extLst>
          </p:cNvPr>
          <p:cNvSpPr txBox="1"/>
          <p:nvPr/>
        </p:nvSpPr>
        <p:spPr>
          <a:xfrm>
            <a:off x="6401189" y="30736"/>
            <a:ext cx="2444062"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Future Frontier</a:t>
            </a:r>
          </a:p>
        </p:txBody>
      </p:sp>
      <p:cxnSp>
        <p:nvCxnSpPr>
          <p:cNvPr id="9" name="Connettore 1 25">
            <a:extLst>
              <a:ext uri="{FF2B5EF4-FFF2-40B4-BE49-F238E27FC236}">
                <a16:creationId xmlns:a16="http://schemas.microsoft.com/office/drawing/2014/main" id="{CCFC5EBB-2964-499A-8C1A-D532FC3E144A}"/>
              </a:ext>
            </a:extLst>
          </p:cNvPr>
          <p:cNvCxnSpPr>
            <a:cxnSpLocks/>
          </p:cNvCxnSpPr>
          <p:nvPr/>
        </p:nvCxnSpPr>
        <p:spPr>
          <a:xfrm>
            <a:off x="783272" y="6269862"/>
            <a:ext cx="7512494" cy="6339"/>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E2D2928-0ABF-4DB0-9C74-4EEBFCECD266}"/>
              </a:ext>
            </a:extLst>
          </p:cNvPr>
          <p:cNvSpPr/>
          <p:nvPr/>
        </p:nvSpPr>
        <p:spPr>
          <a:xfrm>
            <a:off x="6050581" y="6269862"/>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grpSp>
        <p:nvGrpSpPr>
          <p:cNvPr id="10" name="Group 9">
            <a:extLst>
              <a:ext uri="{FF2B5EF4-FFF2-40B4-BE49-F238E27FC236}">
                <a16:creationId xmlns:a16="http://schemas.microsoft.com/office/drawing/2014/main" id="{A7091396-5B00-486A-A0CE-23E1338451AC}"/>
              </a:ext>
            </a:extLst>
          </p:cNvPr>
          <p:cNvGrpSpPr/>
          <p:nvPr/>
        </p:nvGrpSpPr>
        <p:grpSpPr>
          <a:xfrm>
            <a:off x="508471" y="685097"/>
            <a:ext cx="7904655" cy="1844456"/>
            <a:chOff x="228189" y="3371097"/>
            <a:chExt cx="5306539" cy="2448272"/>
          </a:xfrm>
        </p:grpSpPr>
        <p:pic>
          <p:nvPicPr>
            <p:cNvPr id="12" name="Picture 11">
              <a:extLst>
                <a:ext uri="{FF2B5EF4-FFF2-40B4-BE49-F238E27FC236}">
                  <a16:creationId xmlns:a16="http://schemas.microsoft.com/office/drawing/2014/main" id="{5BC093C1-F370-4813-B14D-A3341810CE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563" r="5571" b="19141"/>
            <a:stretch/>
          </p:blipFill>
          <p:spPr>
            <a:xfrm>
              <a:off x="228189" y="3371097"/>
              <a:ext cx="5306539" cy="2448272"/>
            </a:xfrm>
            <a:prstGeom prst="rect">
              <a:avLst/>
            </a:prstGeom>
            <a:ln w="15875">
              <a:solidFill>
                <a:schemeClr val="tx1"/>
              </a:solidFill>
            </a:ln>
          </p:spPr>
        </p:pic>
        <p:sp>
          <p:nvSpPr>
            <p:cNvPr id="14" name="Rectangle 13">
              <a:extLst>
                <a:ext uri="{FF2B5EF4-FFF2-40B4-BE49-F238E27FC236}">
                  <a16:creationId xmlns:a16="http://schemas.microsoft.com/office/drawing/2014/main" id="{8C153D96-71C8-4F5F-A42F-2D3878A86AD6}"/>
                </a:ext>
              </a:extLst>
            </p:cNvPr>
            <p:cNvSpPr/>
            <p:nvPr/>
          </p:nvSpPr>
          <p:spPr>
            <a:xfrm>
              <a:off x="540135" y="4794178"/>
              <a:ext cx="1055015" cy="398319"/>
            </a:xfrm>
            <a:prstGeom prst="rect">
              <a:avLst/>
            </a:prstGeom>
          </p:spPr>
          <p:txBody>
            <a:bodyPr wrap="none">
              <a:spAutoFit/>
            </a:bodyPr>
            <a:lstStyle/>
            <a:p>
              <a:r>
                <a:rPr lang="it-IT" sz="1350" b="1" dirty="0">
                  <a:latin typeface="Calibri" panose="020F0502020204030204" pitchFamily="34" charset="0"/>
                  <a:ea typeface="Calibri" panose="020F0502020204030204" pitchFamily="34" charset="0"/>
                  <a:cs typeface="Times New Roman" panose="02020603050405020304" pitchFamily="18" charset="0"/>
                </a:rPr>
                <a:t>200 mm - 1 mm</a:t>
              </a:r>
              <a:endParaRPr lang="it-IT" sz="135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A47C08-5BD7-4077-9FA0-29A3412BA78D}"/>
              </a:ext>
            </a:extLst>
          </p:cNvPr>
          <p:cNvSpPr/>
          <p:nvPr/>
        </p:nvSpPr>
        <p:spPr>
          <a:xfrm>
            <a:off x="279080" y="3496077"/>
            <a:ext cx="1502947" cy="369332"/>
          </a:xfrm>
          <a:prstGeom prst="rect">
            <a:avLst/>
          </a:prstGeom>
          <a:solidFill>
            <a:schemeClr val="accent4"/>
          </a:solidFill>
          <a:ln>
            <a:solidFill>
              <a:schemeClr val="tx1"/>
            </a:solidFill>
          </a:ln>
        </p:spPr>
        <p:txBody>
          <a:bodyPr wrap="square">
            <a:spAutoFit/>
          </a:bodyPr>
          <a:lstStyle/>
          <a:p>
            <a:r>
              <a:rPr lang="it-IT" b="1" dirty="0">
                <a:latin typeface="Calibri" panose="020F0502020204030204" pitchFamily="34" charset="0"/>
                <a:ea typeface="Calibri" panose="020F0502020204030204" pitchFamily="34" charset="0"/>
                <a:cs typeface="Times New Roman" panose="02020603050405020304" pitchFamily="18" charset="0"/>
              </a:rPr>
              <a:t>To be Tested</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A392953-1900-4CF6-BB79-6DFC0CA6B979}"/>
              </a:ext>
            </a:extLst>
          </p:cNvPr>
          <p:cNvSpPr/>
          <p:nvPr/>
        </p:nvSpPr>
        <p:spPr>
          <a:xfrm>
            <a:off x="109671" y="4117258"/>
            <a:ext cx="1994049" cy="510586"/>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TextBox 18">
            <a:extLst>
              <a:ext uri="{FF2B5EF4-FFF2-40B4-BE49-F238E27FC236}">
                <a16:creationId xmlns:a16="http://schemas.microsoft.com/office/drawing/2014/main" id="{06F83364-1675-4BD6-B659-269B2CE9AF0E}"/>
              </a:ext>
            </a:extLst>
          </p:cNvPr>
          <p:cNvSpPr txBox="1"/>
          <p:nvPr/>
        </p:nvSpPr>
        <p:spPr>
          <a:xfrm>
            <a:off x="356181" y="4072469"/>
            <a:ext cx="1177089" cy="300082"/>
          </a:xfrm>
          <a:prstGeom prst="rect">
            <a:avLst/>
          </a:prstGeom>
          <a:noFill/>
        </p:spPr>
        <p:txBody>
          <a:bodyPr wrap="square">
            <a:spAutoFit/>
          </a:bodyPr>
          <a:lstStyle/>
          <a:p>
            <a:pPr marL="214313" indent="-214313">
              <a:buFont typeface="Arial" panose="020B0604020202020204" pitchFamily="34" charset="0"/>
              <a:buChar char="•"/>
            </a:pPr>
            <a:r>
              <a:rPr lang="en-GB" sz="1350" b="1" dirty="0">
                <a:solidFill>
                  <a:srgbClr val="333333"/>
                </a:solidFill>
                <a:latin typeface="Calibri" panose="020F0502020204030204" pitchFamily="34" charset="0"/>
                <a:ea typeface="Calibri" panose="020F0502020204030204" pitchFamily="34" charset="0"/>
                <a:cs typeface="Arial" panose="020B0604020202020204" pitchFamily="34" charset="0"/>
              </a:rPr>
              <a:t>200 mm </a:t>
            </a:r>
            <a:endParaRPr lang="en-GB" sz="1350" b="1" dirty="0"/>
          </a:p>
        </p:txBody>
      </p:sp>
      <p:sp>
        <p:nvSpPr>
          <p:cNvPr id="21" name="TextBox 20">
            <a:extLst>
              <a:ext uri="{FF2B5EF4-FFF2-40B4-BE49-F238E27FC236}">
                <a16:creationId xmlns:a16="http://schemas.microsoft.com/office/drawing/2014/main" id="{F8B2AACE-1E75-414D-9AD1-560307866299}"/>
              </a:ext>
            </a:extLst>
          </p:cNvPr>
          <p:cNvSpPr txBox="1"/>
          <p:nvPr/>
        </p:nvSpPr>
        <p:spPr>
          <a:xfrm>
            <a:off x="356181" y="4324593"/>
            <a:ext cx="1501027" cy="300082"/>
          </a:xfrm>
          <a:prstGeom prst="rect">
            <a:avLst/>
          </a:prstGeom>
          <a:noFill/>
        </p:spPr>
        <p:txBody>
          <a:bodyPr wrap="square">
            <a:spAutoFit/>
          </a:bodyPr>
          <a:lstStyle/>
          <a:p>
            <a:pPr marL="214313" indent="-214313">
              <a:buFont typeface="Arial" panose="020B0604020202020204" pitchFamily="34" charset="0"/>
              <a:buChar char="•"/>
            </a:pPr>
            <a:r>
              <a:rPr lang="en-GB" sz="1350" b="1" dirty="0">
                <a:solidFill>
                  <a:srgbClr val="333333"/>
                </a:solidFill>
                <a:latin typeface="Calibri" panose="020F0502020204030204" pitchFamily="34" charset="0"/>
                <a:ea typeface="Calibri" panose="020F0502020204030204" pitchFamily="34" charset="0"/>
                <a:cs typeface="Arial" panose="020B0604020202020204" pitchFamily="34" charset="0"/>
              </a:rPr>
              <a:t>400 mm </a:t>
            </a:r>
            <a:endParaRPr lang="en-GB" sz="1350" b="1" dirty="0"/>
          </a:p>
        </p:txBody>
      </p:sp>
      <p:grpSp>
        <p:nvGrpSpPr>
          <p:cNvPr id="3" name="Group 2"/>
          <p:cNvGrpSpPr/>
          <p:nvPr/>
        </p:nvGrpSpPr>
        <p:grpSpPr>
          <a:xfrm>
            <a:off x="2213934" y="2718354"/>
            <a:ext cx="3285432" cy="3454713"/>
            <a:chOff x="5362187" y="3023957"/>
            <a:chExt cx="3145278" cy="3097885"/>
          </a:xfrm>
        </p:grpSpPr>
        <p:sp>
          <p:nvSpPr>
            <p:cNvPr id="13" name="Rectangle 12">
              <a:extLst>
                <a:ext uri="{FF2B5EF4-FFF2-40B4-BE49-F238E27FC236}">
                  <a16:creationId xmlns:a16="http://schemas.microsoft.com/office/drawing/2014/main" id="{A50394B6-0D67-4C76-A680-4117CACA39CC}"/>
                </a:ext>
              </a:extLst>
            </p:cNvPr>
            <p:cNvSpPr/>
            <p:nvPr/>
          </p:nvSpPr>
          <p:spPr>
            <a:xfrm>
              <a:off x="5362188" y="3023957"/>
              <a:ext cx="3145277" cy="1169551"/>
            </a:xfrm>
            <a:prstGeom prst="rect">
              <a:avLst/>
            </a:prstGeom>
            <a:solidFill>
              <a:schemeClr val="accent2">
                <a:lumMod val="20000"/>
                <a:lumOff val="80000"/>
              </a:schemeClr>
            </a:solidFill>
            <a:ln>
              <a:solidFill>
                <a:schemeClr val="tx1"/>
              </a:solidFill>
            </a:ln>
          </p:spPr>
          <p:txBody>
            <a:bodyPr wrap="square">
              <a:spAutoFit/>
            </a:bodyPr>
            <a:lstStyle/>
            <a:p>
              <a:r>
                <a:rPr lang="en-GB" sz="1400" dirty="0">
                  <a:solidFill>
                    <a:srgbClr val="333333"/>
                  </a:solidFill>
                  <a:latin typeface="Calibri" panose="020F0502020204030204" pitchFamily="34" charset="0"/>
                  <a:ea typeface="Calibri" panose="020F0502020204030204" pitchFamily="34" charset="0"/>
                  <a:cs typeface="Arial" panose="020B0604020202020204" pitchFamily="34" charset="0"/>
                </a:rPr>
                <a:t>1. Shortly, an investigation of the new capillaries up to 400 mm that will be placed in the novel acceleration machine related to the EuPRAXIA project would be feasible. </a:t>
              </a:r>
              <a:endParaRPr lang="it-IT" sz="1400" dirty="0"/>
            </a:p>
          </p:txBody>
        </p:sp>
        <p:sp>
          <p:nvSpPr>
            <p:cNvPr id="15" name="Rectangle 14">
              <a:extLst>
                <a:ext uri="{FF2B5EF4-FFF2-40B4-BE49-F238E27FC236}">
                  <a16:creationId xmlns:a16="http://schemas.microsoft.com/office/drawing/2014/main" id="{FE1D03D6-D950-4E45-8D3A-CCD6493617BB}"/>
                </a:ext>
              </a:extLst>
            </p:cNvPr>
            <p:cNvSpPr/>
            <p:nvPr/>
          </p:nvSpPr>
          <p:spPr>
            <a:xfrm>
              <a:off x="5362187" y="4334571"/>
              <a:ext cx="3145277" cy="1169551"/>
            </a:xfrm>
            <a:prstGeom prst="rect">
              <a:avLst/>
            </a:prstGeom>
            <a:solidFill>
              <a:schemeClr val="accent2">
                <a:lumMod val="20000"/>
                <a:lumOff val="80000"/>
              </a:schemeClr>
            </a:solidFill>
            <a:ln>
              <a:solidFill>
                <a:schemeClr val="tx1"/>
              </a:solidFill>
            </a:ln>
          </p:spPr>
          <p:txBody>
            <a:bodyPr wrap="square">
              <a:spAutoFit/>
            </a:bodyPr>
            <a:lstStyle/>
            <a:p>
              <a:r>
                <a:rPr lang="en-GB" sz="1350" dirty="0">
                  <a:solidFill>
                    <a:srgbClr val="333333"/>
                  </a:solidFill>
                  <a:latin typeface="Calibri" panose="020F0502020204030204" pitchFamily="34" charset="0"/>
                  <a:ea typeface="Calibri" panose="020F0502020204030204" pitchFamily="34" charset="0"/>
                  <a:cs typeface="Arial" panose="020B0604020202020204" pitchFamily="34" charset="0"/>
                </a:rPr>
                <a:t>2. </a:t>
              </a:r>
              <a:r>
                <a:rPr lang="en-GB" sz="1400" dirty="0">
                  <a:solidFill>
                    <a:srgbClr val="333333"/>
                  </a:solidFill>
                  <a:latin typeface="Calibri" panose="020F0502020204030204" pitchFamily="34" charset="0"/>
                  <a:ea typeface="Calibri" panose="020F0502020204030204" pitchFamily="34" charset="0"/>
                  <a:cs typeface="Arial" panose="020B0604020202020204" pitchFamily="34" charset="0"/>
                </a:rPr>
                <a:t>For capillaries in higher lengths, the length will be segmented, and the voltage will be forced to each part separately to ionizing the gas inside the entire plasma tube.</a:t>
              </a:r>
              <a:endParaRPr lang="it-IT" sz="1400" dirty="0"/>
            </a:p>
          </p:txBody>
        </p:sp>
        <p:sp>
          <p:nvSpPr>
            <p:cNvPr id="17" name="Rectangle 16">
              <a:extLst>
                <a:ext uri="{FF2B5EF4-FFF2-40B4-BE49-F238E27FC236}">
                  <a16:creationId xmlns:a16="http://schemas.microsoft.com/office/drawing/2014/main" id="{A50394B6-0D67-4C76-A680-4117CACA39CC}"/>
                </a:ext>
              </a:extLst>
            </p:cNvPr>
            <p:cNvSpPr/>
            <p:nvPr/>
          </p:nvSpPr>
          <p:spPr>
            <a:xfrm>
              <a:off x="5362187" y="5598622"/>
              <a:ext cx="3145277" cy="523220"/>
            </a:xfrm>
            <a:prstGeom prst="rect">
              <a:avLst/>
            </a:prstGeom>
            <a:solidFill>
              <a:schemeClr val="accent2">
                <a:lumMod val="20000"/>
                <a:lumOff val="80000"/>
              </a:schemeClr>
            </a:solidFill>
            <a:ln>
              <a:solidFill>
                <a:schemeClr val="tx1"/>
              </a:solidFill>
            </a:ln>
          </p:spPr>
          <p:txBody>
            <a:bodyPr wrap="square">
              <a:spAutoFit/>
            </a:bodyPr>
            <a:lstStyle/>
            <a:p>
              <a:r>
                <a:rPr lang="en-GB" sz="1400" dirty="0">
                  <a:solidFill>
                    <a:srgbClr val="333333"/>
                  </a:solidFill>
                  <a:latin typeface="Calibri" panose="020F0502020204030204" pitchFamily="34" charset="0"/>
                  <a:cs typeface="Arial" panose="020B0604020202020204" pitchFamily="34" charset="0"/>
                </a:rPr>
                <a:t>3. Characterization of the transverse plasma density distribution.</a:t>
              </a:r>
              <a:endParaRPr lang="it-IT" sz="1400" dirty="0"/>
            </a:p>
          </p:txBody>
        </p:sp>
      </p:grpSp>
      <p:sp>
        <p:nvSpPr>
          <p:cNvPr id="27" name="Rectangle 26">
            <a:extLst>
              <a:ext uri="{FF2B5EF4-FFF2-40B4-BE49-F238E27FC236}">
                <a16:creationId xmlns:a16="http://schemas.microsoft.com/office/drawing/2014/main" id="{8E1C15DA-1707-FA41-9813-D6ED7F9E16D8}"/>
              </a:ext>
            </a:extLst>
          </p:cNvPr>
          <p:cNvSpPr/>
          <p:nvPr/>
        </p:nvSpPr>
        <p:spPr>
          <a:xfrm>
            <a:off x="5679669" y="3865680"/>
            <a:ext cx="3145277" cy="1384995"/>
          </a:xfrm>
          <a:prstGeom prst="rect">
            <a:avLst/>
          </a:prstGeom>
          <a:solidFill>
            <a:schemeClr val="accent2">
              <a:lumMod val="20000"/>
              <a:lumOff val="80000"/>
            </a:schemeClr>
          </a:solidFill>
          <a:ln>
            <a:solidFill>
              <a:schemeClr val="tx1"/>
            </a:solidFill>
          </a:ln>
        </p:spPr>
        <p:txBody>
          <a:bodyPr wrap="square">
            <a:spAutoFit/>
          </a:bodyPr>
          <a:lstStyle/>
          <a:p>
            <a:r>
              <a:rPr lang="it-IT" sz="1400" dirty="0"/>
              <a:t>The maximum accelerating filed is depend on the the plasma density, for this reasoan the length of capillary get increased to increase the accelerating energy while the gradient remains constant.</a:t>
            </a:r>
          </a:p>
        </p:txBody>
      </p:sp>
    </p:spTree>
    <p:extLst>
      <p:ext uri="{BB962C8B-B14F-4D97-AF65-F5344CB8AC3E}">
        <p14:creationId xmlns:p14="http://schemas.microsoft.com/office/powerpoint/2010/main" val="191958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152CC2-08F3-4F04-8349-8BD3FA7729DF}"/>
              </a:ext>
            </a:extLst>
          </p:cNvPr>
          <p:cNvSpPr/>
          <p:nvPr/>
        </p:nvSpPr>
        <p:spPr>
          <a:xfrm>
            <a:off x="-1539" y="0"/>
            <a:ext cx="9144000" cy="6858000"/>
          </a:xfrm>
          <a:prstGeom prst="rect">
            <a:avLst/>
          </a:prstGeom>
          <a:blipFill dpi="0" rotWithShape="1">
            <a:blip r:embed="rId2" cstate="print">
              <a:alphaModFix amt="43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7" name="Rettangolo 1">
            <a:extLst>
              <a:ext uri="{FF2B5EF4-FFF2-40B4-BE49-F238E27FC236}">
                <a16:creationId xmlns:a16="http://schemas.microsoft.com/office/drawing/2014/main" id="{8D5DDF35-5E3B-4A41-A62C-36CB83F29333}"/>
              </a:ext>
            </a:extLst>
          </p:cNvPr>
          <p:cNvSpPr/>
          <p:nvPr/>
        </p:nvSpPr>
        <p:spPr>
          <a:xfrm>
            <a:off x="293772" y="2375020"/>
            <a:ext cx="7561847" cy="646331"/>
          </a:xfrm>
          <a:prstGeom prst="rect">
            <a:avLst/>
          </a:prstGeom>
        </p:spPr>
        <p:txBody>
          <a:bodyPr wrap="square">
            <a:spAutoFit/>
          </a:bodyPr>
          <a:lstStyle/>
          <a:p>
            <a:pPr algn="r"/>
            <a:r>
              <a:rPr lang="en-US" sz="3600" b="1" dirty="0">
                <a:latin typeface="Arial" pitchFamily="34" charset="0"/>
                <a:cs typeface="Arial" pitchFamily="34" charset="0"/>
              </a:rPr>
              <a:t>Do appreciate your attention!</a:t>
            </a:r>
          </a:p>
        </p:txBody>
      </p:sp>
      <p:grpSp>
        <p:nvGrpSpPr>
          <p:cNvPr id="12" name="Gruppo 29">
            <a:extLst>
              <a:ext uri="{FF2B5EF4-FFF2-40B4-BE49-F238E27FC236}">
                <a16:creationId xmlns:a16="http://schemas.microsoft.com/office/drawing/2014/main" id="{167FD062-DB1D-4233-83FF-56CD67876AA5}"/>
              </a:ext>
            </a:extLst>
          </p:cNvPr>
          <p:cNvGrpSpPr/>
          <p:nvPr/>
        </p:nvGrpSpPr>
        <p:grpSpPr>
          <a:xfrm>
            <a:off x="57613" y="203984"/>
            <a:ext cx="8762537" cy="461821"/>
            <a:chOff x="35496" y="96783"/>
            <a:chExt cx="8928992" cy="615761"/>
          </a:xfrm>
        </p:grpSpPr>
        <p:pic>
          <p:nvPicPr>
            <p:cNvPr id="13" name="Immagine 4">
              <a:extLst>
                <a:ext uri="{FF2B5EF4-FFF2-40B4-BE49-F238E27FC236}">
                  <a16:creationId xmlns:a16="http://schemas.microsoft.com/office/drawing/2014/main" id="{29642E48-9449-4647-AFF7-98E6B32FFB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14" name="Connettore 1 25">
              <a:extLst>
                <a:ext uri="{FF2B5EF4-FFF2-40B4-BE49-F238E27FC236}">
                  <a16:creationId xmlns:a16="http://schemas.microsoft.com/office/drawing/2014/main" id="{A960198C-FE3A-43EE-8878-CA8FF9DF959A}"/>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cxnSp>
        <p:nvCxnSpPr>
          <p:cNvPr id="15" name="Connettore 1 25">
            <a:extLst>
              <a:ext uri="{FF2B5EF4-FFF2-40B4-BE49-F238E27FC236}">
                <a16:creationId xmlns:a16="http://schemas.microsoft.com/office/drawing/2014/main" id="{5F67E597-A03B-4F46-8B95-102D19C45568}"/>
              </a:ext>
            </a:extLst>
          </p:cNvPr>
          <p:cNvCxnSpPr>
            <a:cxnSpLocks/>
          </p:cNvCxnSpPr>
          <p:nvPr/>
        </p:nvCxnSpPr>
        <p:spPr>
          <a:xfrm flipV="1">
            <a:off x="447675" y="6269862"/>
            <a:ext cx="8513951" cy="73789"/>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C9F0BD-22F1-4C49-A8CE-99FEB4ABDADB}"/>
              </a:ext>
            </a:extLst>
          </p:cNvPr>
          <p:cNvSpPr/>
          <p:nvPr/>
        </p:nvSpPr>
        <p:spPr>
          <a:xfrm>
            <a:off x="6050581" y="6269862"/>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9" name="Rectangle 18">
            <a:extLst>
              <a:ext uri="{FF2B5EF4-FFF2-40B4-BE49-F238E27FC236}">
                <a16:creationId xmlns:a16="http://schemas.microsoft.com/office/drawing/2014/main" id="{C0619A1C-7F95-47E7-865C-B9D4069C32FC}"/>
              </a:ext>
            </a:extLst>
          </p:cNvPr>
          <p:cNvSpPr/>
          <p:nvPr/>
        </p:nvSpPr>
        <p:spPr>
          <a:xfrm>
            <a:off x="2987824" y="5319009"/>
            <a:ext cx="4572000" cy="830997"/>
          </a:xfrm>
          <a:prstGeom prst="rect">
            <a:avLst/>
          </a:prstGeom>
        </p:spPr>
        <p:txBody>
          <a:bodyPr>
            <a:spAutoFit/>
          </a:bodyPr>
          <a:lstStyle/>
          <a:p>
            <a:pPr algn="r">
              <a:defRPr/>
            </a:pPr>
            <a:r>
              <a:rPr lang="it-IT" sz="2400" dirty="0">
                <a:solidFill>
                  <a:schemeClr val="tx2">
                    <a:lumMod val="75000"/>
                  </a:schemeClr>
                </a:solidFill>
                <a:latin typeface="Arial" pitchFamily="34" charset="0"/>
                <a:cs typeface="Arial" pitchFamily="34" charset="0"/>
              </a:rPr>
              <a:t>Laboratori Nazionali di Frascati</a:t>
            </a:r>
          </a:p>
          <a:p>
            <a:pPr algn="r">
              <a:defRPr/>
            </a:pPr>
            <a:r>
              <a:rPr lang="it-IT" sz="2400" dirty="0">
                <a:solidFill>
                  <a:schemeClr val="tx2">
                    <a:lumMod val="75000"/>
                  </a:schemeClr>
                </a:solidFill>
                <a:latin typeface="Arial" pitchFamily="34" charset="0"/>
                <a:cs typeface="Arial" pitchFamily="34" charset="0"/>
              </a:rPr>
              <a:t>INFN</a:t>
            </a:r>
          </a:p>
        </p:txBody>
      </p:sp>
      <p:pic>
        <p:nvPicPr>
          <p:cNvPr id="21" name="Picture 425" descr="http://www.lnf.infn.it/logo/logo_infn_lnf_1_sigla_lnf.png">
            <a:extLst>
              <a:ext uri="{FF2B5EF4-FFF2-40B4-BE49-F238E27FC236}">
                <a16:creationId xmlns:a16="http://schemas.microsoft.com/office/drawing/2014/main" id="{205D49EA-17F9-475C-84A8-299E319EF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397" y="5267106"/>
            <a:ext cx="1251229" cy="78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869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7">
            <a:extLst>
              <a:ext uri="{FF2B5EF4-FFF2-40B4-BE49-F238E27FC236}">
                <a16:creationId xmlns:a16="http://schemas.microsoft.com/office/drawing/2014/main" id="{F01E2488-1788-4ADD-8D1C-C86A148FD5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138661"/>
            <a:ext cx="2033617" cy="595205"/>
          </a:xfrm>
          <a:prstGeom prst="rect">
            <a:avLst/>
          </a:prstGeom>
          <a:ln w="19050">
            <a:noFill/>
          </a:ln>
        </p:spPr>
      </p:pic>
      <p:cxnSp>
        <p:nvCxnSpPr>
          <p:cNvPr id="10" name="Connettore 1 25">
            <a:extLst>
              <a:ext uri="{FF2B5EF4-FFF2-40B4-BE49-F238E27FC236}">
                <a16:creationId xmlns:a16="http://schemas.microsoft.com/office/drawing/2014/main" id="{631B2D49-C0BC-45FA-97D1-21683AFEF14B}"/>
              </a:ext>
            </a:extLst>
          </p:cNvPr>
          <p:cNvCxnSpPr>
            <a:cxnSpLocks/>
          </p:cNvCxnSpPr>
          <p:nvPr/>
        </p:nvCxnSpPr>
        <p:spPr>
          <a:xfrm>
            <a:off x="2077982" y="536479"/>
            <a:ext cx="6538503" cy="1"/>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4" name="CasellaDiTesto 23">
            <a:extLst>
              <a:ext uri="{FF2B5EF4-FFF2-40B4-BE49-F238E27FC236}">
                <a16:creationId xmlns:a16="http://schemas.microsoft.com/office/drawing/2014/main" id="{D3CDAD2F-2C50-491E-A253-89872688274A}"/>
              </a:ext>
            </a:extLst>
          </p:cNvPr>
          <p:cNvSpPr txBox="1"/>
          <p:nvPr/>
        </p:nvSpPr>
        <p:spPr>
          <a:xfrm>
            <a:off x="7485345" y="92659"/>
            <a:ext cx="2033941"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Outline</a:t>
            </a:r>
          </a:p>
        </p:txBody>
      </p:sp>
      <p:cxnSp>
        <p:nvCxnSpPr>
          <p:cNvPr id="19" name="Connettore 1 25">
            <a:extLst>
              <a:ext uri="{FF2B5EF4-FFF2-40B4-BE49-F238E27FC236}">
                <a16:creationId xmlns:a16="http://schemas.microsoft.com/office/drawing/2014/main" id="{1B898257-B698-47A2-9764-8E8B54BE095C}"/>
              </a:ext>
            </a:extLst>
          </p:cNvPr>
          <p:cNvCxnSpPr/>
          <p:nvPr/>
        </p:nvCxnSpPr>
        <p:spPr>
          <a:xfrm>
            <a:off x="1544524" y="6256668"/>
            <a:ext cx="6642738"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030F156-7266-4EC1-8F03-8B07C4B7C9FB}"/>
              </a:ext>
            </a:extLst>
          </p:cNvPr>
          <p:cNvSpPr/>
          <p:nvPr/>
        </p:nvSpPr>
        <p:spPr>
          <a:xfrm>
            <a:off x="572856" y="1075157"/>
            <a:ext cx="4918745" cy="4401205"/>
          </a:xfrm>
          <a:prstGeom prst="rect">
            <a:avLst/>
          </a:prstGeom>
          <a:solidFill>
            <a:schemeClr val="bg2"/>
          </a:solidFill>
          <a:ln w="12700">
            <a:solidFill>
              <a:schemeClr val="tx1"/>
            </a:solidFill>
          </a:ln>
        </p:spPr>
        <p:txBody>
          <a:bodyPr wrap="square">
            <a:spAutoFit/>
          </a:bodyPr>
          <a:lstStyle/>
          <a:p>
            <a:pPr marL="600075" lvl="1" indent="-257175">
              <a:buFont typeface="Wingdings" panose="05000000000000000000" pitchFamily="2" charset="2"/>
              <a:buChar char="q"/>
            </a:pPr>
            <a:r>
              <a:rPr lang="it-IT" sz="2000" dirty="0"/>
              <a:t>Motivations:</a:t>
            </a:r>
          </a:p>
          <a:p>
            <a:pPr marL="942975" lvl="2" indent="-257175">
              <a:buFont typeface="Wingdings" panose="05000000000000000000" pitchFamily="2" charset="2"/>
              <a:buChar char="Ø"/>
            </a:pPr>
            <a:r>
              <a:rPr lang="it-IT" sz="2000" dirty="0"/>
              <a:t>Plasma Accelerators</a:t>
            </a:r>
          </a:p>
          <a:p>
            <a:pPr marL="942975" lvl="2" indent="-257175">
              <a:buFont typeface="Wingdings" panose="05000000000000000000" pitchFamily="2" charset="2"/>
              <a:buChar char="Ø"/>
            </a:pPr>
            <a:r>
              <a:rPr lang="it-IT" sz="2000" dirty="0"/>
              <a:t>Accleration Scheme</a:t>
            </a:r>
          </a:p>
          <a:p>
            <a:pPr marL="942975" lvl="2" indent="-257175">
              <a:buFont typeface="Wingdings" panose="05000000000000000000" pitchFamily="2" charset="2"/>
              <a:buChar char="Ø"/>
            </a:pPr>
            <a:r>
              <a:rPr lang="it-IT" sz="2000" dirty="0"/>
              <a:t>Importance of Plasma Properties</a:t>
            </a:r>
          </a:p>
          <a:p>
            <a:pPr marL="600075" lvl="1" indent="-257175">
              <a:buFont typeface="Wingdings" panose="05000000000000000000" pitchFamily="2" charset="2"/>
              <a:buChar char="q"/>
            </a:pPr>
            <a:r>
              <a:rPr lang="it-IT" sz="2000" dirty="0"/>
              <a:t>Plasma Module:</a:t>
            </a:r>
          </a:p>
          <a:p>
            <a:pPr marL="942975" lvl="2" indent="-257175">
              <a:buFont typeface="Wingdings" panose="05000000000000000000" pitchFamily="2" charset="2"/>
              <a:buChar char="Ø"/>
            </a:pPr>
            <a:r>
              <a:rPr lang="it-IT" sz="2000" dirty="0"/>
              <a:t>Experimental Setup</a:t>
            </a:r>
          </a:p>
          <a:p>
            <a:pPr marL="942975" lvl="2" indent="-257175">
              <a:buFont typeface="Wingdings" panose="05000000000000000000" pitchFamily="2" charset="2"/>
              <a:buChar char="Ø"/>
            </a:pPr>
            <a:r>
              <a:rPr lang="it-IT" sz="2000" dirty="0"/>
              <a:t>Plasma Sources</a:t>
            </a:r>
          </a:p>
          <a:p>
            <a:pPr marL="942975" lvl="2" indent="-257175">
              <a:buFont typeface="Wingdings" panose="05000000000000000000" pitchFamily="2" charset="2"/>
              <a:buChar char="Ø"/>
            </a:pPr>
            <a:r>
              <a:rPr lang="it-IT" sz="2000" dirty="0"/>
              <a:t>Plasma Diagnostics</a:t>
            </a:r>
          </a:p>
          <a:p>
            <a:pPr marL="600075" lvl="1" indent="-257175">
              <a:buFont typeface="Wingdings" panose="05000000000000000000" pitchFamily="2" charset="2"/>
              <a:buChar char="q"/>
            </a:pPr>
            <a:r>
              <a:rPr lang="it-IT" sz="2000" dirty="0"/>
              <a:t>Plasma  Characterization Results:</a:t>
            </a:r>
          </a:p>
          <a:p>
            <a:pPr marL="942975" lvl="2" indent="-257175">
              <a:buFont typeface="Wingdings" panose="05000000000000000000" pitchFamily="2" charset="2"/>
              <a:buChar char="Ø"/>
            </a:pPr>
            <a:r>
              <a:rPr lang="it-IT" sz="2000" dirty="0"/>
              <a:t>Longitudinal Density Profiles</a:t>
            </a:r>
          </a:p>
          <a:p>
            <a:pPr marL="942975" lvl="2" indent="-257175">
              <a:buFont typeface="Wingdings" panose="05000000000000000000" pitchFamily="2" charset="2"/>
              <a:buChar char="Ø"/>
            </a:pPr>
            <a:r>
              <a:rPr lang="it-IT" sz="2000" dirty="0"/>
              <a:t>Plasma Ramps Study</a:t>
            </a:r>
          </a:p>
          <a:p>
            <a:pPr marL="942975" lvl="2" indent="-257175">
              <a:buFont typeface="Wingdings" panose="05000000000000000000" pitchFamily="2" charset="2"/>
              <a:buChar char="Ø"/>
            </a:pPr>
            <a:r>
              <a:rPr lang="it-IT" sz="2000" dirty="0"/>
              <a:t>Stability with Laser Trigger Technique</a:t>
            </a:r>
          </a:p>
          <a:p>
            <a:pPr marL="600075" lvl="1" indent="-257175">
              <a:buFont typeface="Wingdings" panose="05000000000000000000" pitchFamily="2" charset="2"/>
              <a:buChar char="q"/>
            </a:pPr>
            <a:r>
              <a:rPr lang="it-IT" sz="2000" dirty="0"/>
              <a:t>Future Frontiers</a:t>
            </a:r>
          </a:p>
        </p:txBody>
      </p:sp>
      <p:sp>
        <p:nvSpPr>
          <p:cNvPr id="3" name="TextBox 2">
            <a:extLst>
              <a:ext uri="{FF2B5EF4-FFF2-40B4-BE49-F238E27FC236}">
                <a16:creationId xmlns:a16="http://schemas.microsoft.com/office/drawing/2014/main" id="{27FA7542-F958-41C3-80E6-8A6921A3F784}"/>
              </a:ext>
            </a:extLst>
          </p:cNvPr>
          <p:cNvSpPr txBox="1"/>
          <p:nvPr/>
        </p:nvSpPr>
        <p:spPr>
          <a:xfrm>
            <a:off x="6867036" y="2147881"/>
            <a:ext cx="840295" cy="276999"/>
          </a:xfrm>
          <a:prstGeom prst="rect">
            <a:avLst/>
          </a:prstGeom>
          <a:noFill/>
        </p:spPr>
        <p:txBody>
          <a:bodyPr wrap="none" rtlCol="0">
            <a:spAutoFit/>
          </a:bodyPr>
          <a:lstStyle/>
          <a:p>
            <a:r>
              <a:rPr lang="it-IT" sz="1200" b="1" dirty="0">
                <a:solidFill>
                  <a:schemeClr val="bg1"/>
                </a:solidFill>
              </a:rPr>
              <a:t>L = 30 mm</a:t>
            </a:r>
            <a:endParaRPr lang="it-IT" sz="1050" b="1" dirty="0">
              <a:solidFill>
                <a:schemeClr val="bg1"/>
              </a:solidFill>
            </a:endParaRPr>
          </a:p>
        </p:txBody>
      </p:sp>
      <p:sp>
        <p:nvSpPr>
          <p:cNvPr id="4" name="TextBox 3">
            <a:extLst>
              <a:ext uri="{FF2B5EF4-FFF2-40B4-BE49-F238E27FC236}">
                <a16:creationId xmlns:a16="http://schemas.microsoft.com/office/drawing/2014/main" id="{BC64277F-22F6-4676-8E83-E1E4844E79D0}"/>
              </a:ext>
            </a:extLst>
          </p:cNvPr>
          <p:cNvSpPr txBox="1"/>
          <p:nvPr/>
        </p:nvSpPr>
        <p:spPr>
          <a:xfrm>
            <a:off x="7879497" y="3072427"/>
            <a:ext cx="788742" cy="276999"/>
          </a:xfrm>
          <a:prstGeom prst="rect">
            <a:avLst/>
          </a:prstGeom>
          <a:noFill/>
        </p:spPr>
        <p:txBody>
          <a:bodyPr wrap="none" rtlCol="0">
            <a:spAutoFit/>
          </a:bodyPr>
          <a:lstStyle/>
          <a:p>
            <a:r>
              <a:rPr lang="it-IT" sz="1200" b="1" dirty="0">
                <a:solidFill>
                  <a:schemeClr val="bg1"/>
                </a:solidFill>
              </a:rPr>
              <a:t>Electrode</a:t>
            </a:r>
          </a:p>
        </p:txBody>
      </p:sp>
      <p:sp>
        <p:nvSpPr>
          <p:cNvPr id="8" name="TextBox 7">
            <a:extLst>
              <a:ext uri="{FF2B5EF4-FFF2-40B4-BE49-F238E27FC236}">
                <a16:creationId xmlns:a16="http://schemas.microsoft.com/office/drawing/2014/main" id="{3EE22606-FF1F-47D9-B20A-56CA2B0D0361}"/>
              </a:ext>
            </a:extLst>
          </p:cNvPr>
          <p:cNvSpPr txBox="1"/>
          <p:nvPr/>
        </p:nvSpPr>
        <p:spPr>
          <a:xfrm>
            <a:off x="6884298" y="3322837"/>
            <a:ext cx="689612" cy="276999"/>
          </a:xfrm>
          <a:prstGeom prst="rect">
            <a:avLst/>
          </a:prstGeom>
          <a:noFill/>
        </p:spPr>
        <p:txBody>
          <a:bodyPr wrap="none" rtlCol="0">
            <a:spAutoFit/>
          </a:bodyPr>
          <a:lstStyle/>
          <a:p>
            <a:r>
              <a:rPr lang="it-IT" sz="1200" b="1" dirty="0">
                <a:solidFill>
                  <a:schemeClr val="bg1"/>
                </a:solidFill>
              </a:rPr>
              <a:t>H</a:t>
            </a:r>
            <a:r>
              <a:rPr lang="it-IT" sz="1050" b="1" dirty="0">
                <a:solidFill>
                  <a:schemeClr val="bg1"/>
                </a:solidFill>
              </a:rPr>
              <a:t>2 inlets</a:t>
            </a:r>
          </a:p>
        </p:txBody>
      </p:sp>
      <p:cxnSp>
        <p:nvCxnSpPr>
          <p:cNvPr id="34" name="Straight Arrow Connector 33">
            <a:extLst>
              <a:ext uri="{FF2B5EF4-FFF2-40B4-BE49-F238E27FC236}">
                <a16:creationId xmlns:a16="http://schemas.microsoft.com/office/drawing/2014/main" id="{E5A45E02-8068-4446-BA6D-082345C3D0CC}"/>
              </a:ext>
            </a:extLst>
          </p:cNvPr>
          <p:cNvCxnSpPr/>
          <p:nvPr/>
        </p:nvCxnSpPr>
        <p:spPr>
          <a:xfrm flipV="1">
            <a:off x="7297747" y="3072426"/>
            <a:ext cx="244910" cy="271397"/>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ACF892F-8CD2-4CAA-9735-BD0DB27ECAAC}"/>
              </a:ext>
            </a:extLst>
          </p:cNvPr>
          <p:cNvCxnSpPr/>
          <p:nvPr/>
        </p:nvCxnSpPr>
        <p:spPr>
          <a:xfrm flipH="1" flipV="1">
            <a:off x="6927756" y="3091793"/>
            <a:ext cx="201571" cy="231639"/>
          </a:xfrm>
          <a:prstGeom prst="straightConnector1">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2">
            <a:extLst>
              <a:ext uri="{FF2B5EF4-FFF2-40B4-BE49-F238E27FC236}">
                <a16:creationId xmlns:a16="http://schemas.microsoft.com/office/drawing/2014/main" id="{3FFF8EFC-6F31-4B61-81E6-362108EDA3DE}"/>
              </a:ext>
            </a:extLst>
          </p:cNvPr>
          <p:cNvCxnSpPr/>
          <p:nvPr/>
        </p:nvCxnSpPr>
        <p:spPr>
          <a:xfrm rot="5400000" flipH="1" flipV="1">
            <a:off x="6123157" y="3068659"/>
            <a:ext cx="709745" cy="184826"/>
          </a:xfrm>
          <a:prstGeom prst="bentConnector3">
            <a:avLst>
              <a:gd name="adj1" fmla="val -699"/>
            </a:avLst>
          </a:prstGeom>
          <a:ln w="190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2A05329-1543-4BF3-8331-1EB5269BDA0F}"/>
              </a:ext>
            </a:extLst>
          </p:cNvPr>
          <p:cNvSpPr txBox="1"/>
          <p:nvPr/>
        </p:nvSpPr>
        <p:spPr>
          <a:xfrm>
            <a:off x="5589407" y="3388987"/>
            <a:ext cx="800219" cy="276999"/>
          </a:xfrm>
          <a:prstGeom prst="rect">
            <a:avLst/>
          </a:prstGeom>
          <a:noFill/>
        </p:spPr>
        <p:txBody>
          <a:bodyPr wrap="none" rtlCol="0">
            <a:spAutoFit/>
          </a:bodyPr>
          <a:lstStyle/>
          <a:p>
            <a:pPr algn="just"/>
            <a:r>
              <a:rPr lang="it-IT" sz="1200" b="1" dirty="0">
                <a:solidFill>
                  <a:schemeClr val="bg1"/>
                </a:solidFill>
              </a:rPr>
              <a:t>Ø = 1 mm</a:t>
            </a:r>
          </a:p>
        </p:txBody>
      </p:sp>
      <p:sp>
        <p:nvSpPr>
          <p:cNvPr id="13" name="TextBox 12">
            <a:extLst>
              <a:ext uri="{FF2B5EF4-FFF2-40B4-BE49-F238E27FC236}">
                <a16:creationId xmlns:a16="http://schemas.microsoft.com/office/drawing/2014/main" id="{ACE56238-4699-40A4-A1A8-2F9797B5F8EE}"/>
              </a:ext>
            </a:extLst>
          </p:cNvPr>
          <p:cNvSpPr txBox="1"/>
          <p:nvPr/>
        </p:nvSpPr>
        <p:spPr>
          <a:xfrm>
            <a:off x="6884299" y="2253361"/>
            <a:ext cx="840295" cy="276999"/>
          </a:xfrm>
          <a:prstGeom prst="rect">
            <a:avLst/>
          </a:prstGeom>
          <a:noFill/>
        </p:spPr>
        <p:txBody>
          <a:bodyPr wrap="none" rtlCol="0">
            <a:spAutoFit/>
          </a:bodyPr>
          <a:lstStyle/>
          <a:p>
            <a:r>
              <a:rPr lang="it-IT" sz="1200" b="1" dirty="0">
                <a:solidFill>
                  <a:schemeClr val="bg1"/>
                </a:solidFill>
              </a:rPr>
              <a:t>L = 30 mm</a:t>
            </a:r>
            <a:endParaRPr lang="it-IT" sz="1050" b="1" dirty="0">
              <a:solidFill>
                <a:schemeClr val="bg1"/>
              </a:solidFill>
            </a:endParaRPr>
          </a:p>
        </p:txBody>
      </p:sp>
      <p:sp>
        <p:nvSpPr>
          <p:cNvPr id="40" name="TextBox 39">
            <a:extLst>
              <a:ext uri="{FF2B5EF4-FFF2-40B4-BE49-F238E27FC236}">
                <a16:creationId xmlns:a16="http://schemas.microsoft.com/office/drawing/2014/main" id="{F8B0717C-D10B-49EC-B2A2-929B1317C33B}"/>
              </a:ext>
            </a:extLst>
          </p:cNvPr>
          <p:cNvSpPr txBox="1"/>
          <p:nvPr/>
        </p:nvSpPr>
        <p:spPr>
          <a:xfrm>
            <a:off x="5589189" y="4401021"/>
            <a:ext cx="1235338" cy="276999"/>
          </a:xfrm>
          <a:prstGeom prst="rect">
            <a:avLst/>
          </a:prstGeom>
          <a:noFill/>
        </p:spPr>
        <p:txBody>
          <a:bodyPr wrap="none" rtlCol="0">
            <a:spAutoFit/>
          </a:bodyPr>
          <a:lstStyle/>
          <a:p>
            <a:pPr algn="just"/>
            <a:r>
              <a:rPr lang="it-IT" sz="1200" b="1" dirty="0">
                <a:solidFill>
                  <a:schemeClr val="bg1"/>
                </a:solidFill>
              </a:rPr>
              <a:t>Plasma Capillary</a:t>
            </a:r>
          </a:p>
        </p:txBody>
      </p:sp>
      <p:pic>
        <p:nvPicPr>
          <p:cNvPr id="2" name="Picture 1">
            <a:extLst>
              <a:ext uri="{FF2B5EF4-FFF2-40B4-BE49-F238E27FC236}">
                <a16:creationId xmlns:a16="http://schemas.microsoft.com/office/drawing/2014/main" id="{20150DC4-EF3C-475A-AD1B-32E918D37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30" t="26391" r="41516" b="33395"/>
          <a:stretch/>
        </p:blipFill>
        <p:spPr>
          <a:xfrm>
            <a:off x="5956594" y="1313574"/>
            <a:ext cx="2536483" cy="3924369"/>
          </a:xfrm>
          <a:prstGeom prst="rect">
            <a:avLst/>
          </a:prstGeom>
          <a:ln w="12700">
            <a:solidFill>
              <a:schemeClr val="tx1"/>
            </a:solidFill>
          </a:ln>
        </p:spPr>
      </p:pic>
      <p:sp>
        <p:nvSpPr>
          <p:cNvPr id="5" name="Rectangle 4">
            <a:extLst>
              <a:ext uri="{FF2B5EF4-FFF2-40B4-BE49-F238E27FC236}">
                <a16:creationId xmlns:a16="http://schemas.microsoft.com/office/drawing/2014/main" id="{7BFC02C1-B9F4-4129-A2A1-201454C29ACC}"/>
              </a:ext>
            </a:extLst>
          </p:cNvPr>
          <p:cNvSpPr/>
          <p:nvPr/>
        </p:nvSpPr>
        <p:spPr>
          <a:xfrm>
            <a:off x="6063613" y="6331941"/>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Tree>
    <p:extLst>
      <p:ext uri="{BB962C8B-B14F-4D97-AF65-F5344CB8AC3E}">
        <p14:creationId xmlns:p14="http://schemas.microsoft.com/office/powerpoint/2010/main" val="193494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p:cNvSpPr txBox="1"/>
          <p:nvPr/>
        </p:nvSpPr>
        <p:spPr>
          <a:xfrm>
            <a:off x="3566681" y="64547"/>
            <a:ext cx="5812515" cy="738664"/>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Motivations: Plasma Based Accelerators</a:t>
            </a:r>
          </a:p>
          <a:p>
            <a:endParaRPr lang="it-IT" sz="2100" b="1" i="1" dirty="0">
              <a:solidFill>
                <a:prstClr val="black"/>
              </a:solidFill>
              <a:latin typeface="Arial" panose="020B0604020202020204" pitchFamily="34" charset="0"/>
              <a:cs typeface="Arial" panose="020B0604020202020204" pitchFamily="34" charset="0"/>
            </a:endParaRPr>
          </a:p>
        </p:txBody>
      </p:sp>
      <p:grpSp>
        <p:nvGrpSpPr>
          <p:cNvPr id="30" name="Gruppo 29"/>
          <p:cNvGrpSpPr/>
          <p:nvPr/>
        </p:nvGrpSpPr>
        <p:grpSpPr>
          <a:xfrm>
            <a:off x="31414" y="170705"/>
            <a:ext cx="8814224" cy="461821"/>
            <a:chOff x="55118" y="268572"/>
            <a:chExt cx="10633997"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55118" y="268572"/>
              <a:ext cx="2088232" cy="615761"/>
            </a:xfrm>
            <a:prstGeom prst="rect">
              <a:avLst/>
            </a:prstGeom>
          </p:spPr>
        </p:pic>
        <p:cxnSp>
          <p:nvCxnSpPr>
            <p:cNvPr id="26" name="Connettore 1 25"/>
            <p:cNvCxnSpPr>
              <a:cxnSpLocks/>
            </p:cNvCxnSpPr>
            <p:nvPr/>
          </p:nvCxnSpPr>
          <p:spPr>
            <a:xfrm>
              <a:off x="2240970" y="619470"/>
              <a:ext cx="8448145"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328" y="1552474"/>
            <a:ext cx="6739944" cy="2416036"/>
          </a:xfrm>
          <a:prstGeom prst="rect">
            <a:avLst/>
          </a:prstGeom>
          <a:solidFill>
            <a:schemeClr val="bg1"/>
          </a:solidFill>
          <a:ln>
            <a:solidFill>
              <a:schemeClr val="tx1"/>
            </a:solidFill>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3463" t="5168" r="15856" b="21475"/>
          <a:stretch/>
        </p:blipFill>
        <p:spPr>
          <a:xfrm>
            <a:off x="280224" y="2750234"/>
            <a:ext cx="1729349" cy="1914300"/>
          </a:xfrm>
          <a:prstGeom prst="rect">
            <a:avLst/>
          </a:prstGeom>
        </p:spPr>
      </p:pic>
      <p:grpSp>
        <p:nvGrpSpPr>
          <p:cNvPr id="27" name="Group 26">
            <a:extLst>
              <a:ext uri="{FF2B5EF4-FFF2-40B4-BE49-F238E27FC236}">
                <a16:creationId xmlns:a16="http://schemas.microsoft.com/office/drawing/2014/main" id="{1B0FE6A2-7DB3-42F9-AB43-8766D12D2D85}"/>
              </a:ext>
            </a:extLst>
          </p:cNvPr>
          <p:cNvGrpSpPr/>
          <p:nvPr/>
        </p:nvGrpSpPr>
        <p:grpSpPr>
          <a:xfrm>
            <a:off x="1556343" y="6436726"/>
            <a:ext cx="6865992" cy="356727"/>
            <a:chOff x="179512" y="6367895"/>
            <a:chExt cx="8968773" cy="475636"/>
          </a:xfrm>
        </p:grpSpPr>
        <p:sp>
          <p:nvSpPr>
            <p:cNvPr id="28" name="Rectangle 27">
              <a:extLst>
                <a:ext uri="{FF2B5EF4-FFF2-40B4-BE49-F238E27FC236}">
                  <a16:creationId xmlns:a16="http://schemas.microsoft.com/office/drawing/2014/main" id="{5DAF6B6F-0280-4972-BA46-534239468F98}"/>
                </a:ext>
              </a:extLst>
            </p:cNvPr>
            <p:cNvSpPr/>
            <p:nvPr/>
          </p:nvSpPr>
          <p:spPr>
            <a:xfrm>
              <a:off x="6201279" y="6443422"/>
              <a:ext cx="2947006" cy="400109"/>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cxnSp>
          <p:nvCxnSpPr>
            <p:cNvPr id="29" name="Connettore 1 25">
              <a:extLst>
                <a:ext uri="{FF2B5EF4-FFF2-40B4-BE49-F238E27FC236}">
                  <a16:creationId xmlns:a16="http://schemas.microsoft.com/office/drawing/2014/main" id="{AC3D2EBB-47A2-4C0D-A8F3-C74E4CB18AA2}"/>
                </a:ext>
              </a:extLst>
            </p:cNvPr>
            <p:cNvCxnSpPr/>
            <p:nvPr/>
          </p:nvCxnSpPr>
          <p:spPr>
            <a:xfrm>
              <a:off x="179512" y="6367895"/>
              <a:ext cx="8856984"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6EC04413-2427-574F-97D4-8CB5F22FD7FB}"/>
              </a:ext>
            </a:extLst>
          </p:cNvPr>
          <p:cNvSpPr/>
          <p:nvPr/>
        </p:nvSpPr>
        <p:spPr>
          <a:xfrm>
            <a:off x="275277" y="731296"/>
            <a:ext cx="3468592" cy="523220"/>
          </a:xfrm>
          <a:prstGeom prst="rect">
            <a:avLst/>
          </a:prstGeom>
          <a:solidFill>
            <a:schemeClr val="accent2">
              <a:lumMod val="40000"/>
              <a:lumOff val="60000"/>
            </a:schemeClr>
          </a:solidFill>
          <a:ln>
            <a:solidFill>
              <a:schemeClr val="tx1"/>
            </a:solidFill>
          </a:ln>
        </p:spPr>
        <p:txBody>
          <a:bodyPr wrap="square">
            <a:spAutoFit/>
          </a:bodyPr>
          <a:lstStyle/>
          <a:p>
            <a:pPr marL="214313" indent="-214313">
              <a:buFont typeface="Arial" panose="020B0604020202020204" pitchFamily="34" charset="0"/>
              <a:buChar char="•"/>
            </a:pPr>
            <a:r>
              <a:rPr lang="it-IT" sz="1400" b="1" i="1" dirty="0"/>
              <a:t>High </a:t>
            </a:r>
            <a:r>
              <a:rPr lang="en-GB" sz="1400" b="1" dirty="0"/>
              <a:t>accelerating gradients ∼ 100GeV/m</a:t>
            </a:r>
          </a:p>
          <a:p>
            <a:pPr marL="214313" indent="-214313">
              <a:buFont typeface="Arial" panose="020B0604020202020204" pitchFamily="34" charset="0"/>
              <a:buChar char="•"/>
            </a:pPr>
            <a:r>
              <a:rPr lang="en-GB" sz="1400" b="1" dirty="0"/>
              <a:t> Compactness</a:t>
            </a:r>
            <a:endParaRPr lang="it-IT" sz="1400" b="1" dirty="0"/>
          </a:p>
        </p:txBody>
      </p:sp>
      <p:pic>
        <p:nvPicPr>
          <p:cNvPr id="31" name="Picture 30">
            <a:extLst>
              <a:ext uri="{FF2B5EF4-FFF2-40B4-BE49-F238E27FC236}">
                <a16:creationId xmlns:a16="http://schemas.microsoft.com/office/drawing/2014/main" id="{9E115BE5-8FAD-9A4A-B919-A5452A10FA30}"/>
              </a:ext>
            </a:extLst>
          </p:cNvPr>
          <p:cNvPicPr/>
          <p:nvPr/>
        </p:nvPicPr>
        <p:blipFill rotWithShape="1">
          <a:blip r:embed="rId5" cstate="print">
            <a:extLst>
              <a:ext uri="{BEBA8EAE-BF5A-486C-A8C5-ECC9F3942E4B}">
                <a14:imgProps xmlns:a14="http://schemas.microsoft.com/office/drawing/2010/main">
                  <a14:imgLayer r:embed="rId6">
                    <a14:imgEffect>
                      <a14:sharpenSoften amount="16000"/>
                    </a14:imgEffect>
                    <a14:imgEffect>
                      <a14:brightnessContrast bright="6000" contrast="4000"/>
                    </a14:imgEffect>
                  </a14:imgLayer>
                </a14:imgProps>
              </a:ext>
              <a:ext uri="{28A0092B-C50C-407E-A947-70E740481C1C}">
                <a14:useLocalDpi xmlns:a14="http://schemas.microsoft.com/office/drawing/2010/main" val="0"/>
              </a:ext>
            </a:extLst>
          </a:blip>
          <a:srcRect l="16376" t="42268" r="11361" b="40330"/>
          <a:stretch/>
        </p:blipFill>
        <p:spPr bwMode="auto">
          <a:xfrm>
            <a:off x="2255327" y="4326756"/>
            <a:ext cx="6780413" cy="1816867"/>
          </a:xfrm>
          <a:prstGeom prst="rect">
            <a:avLst/>
          </a:prstGeom>
          <a:ln w="38100">
            <a:solidFill>
              <a:schemeClr val="tx1"/>
            </a:solid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405FCCB6-4BE0-B748-BD03-EC530CC9366A}"/>
              </a:ext>
            </a:extLst>
          </p:cNvPr>
          <p:cNvSpPr txBox="1"/>
          <p:nvPr/>
        </p:nvSpPr>
        <p:spPr>
          <a:xfrm>
            <a:off x="7678530" y="4331201"/>
            <a:ext cx="1316451" cy="300082"/>
          </a:xfrm>
          <a:prstGeom prst="rect">
            <a:avLst/>
          </a:prstGeom>
          <a:solidFill>
            <a:srgbClr val="FFFF00"/>
          </a:solidFill>
          <a:ln>
            <a:solidFill>
              <a:schemeClr val="tx1"/>
            </a:solidFill>
          </a:ln>
        </p:spPr>
        <p:txBody>
          <a:bodyPr wrap="none" rtlCol="0">
            <a:spAutoFit/>
          </a:bodyPr>
          <a:lstStyle/>
          <a:p>
            <a:r>
              <a:rPr lang="it-IT" sz="1350" dirty="0"/>
              <a:t>COMB Chamber</a:t>
            </a:r>
          </a:p>
        </p:txBody>
      </p:sp>
      <p:sp>
        <p:nvSpPr>
          <p:cNvPr id="34" name="Rounded Rectangle 33">
            <a:extLst>
              <a:ext uri="{FF2B5EF4-FFF2-40B4-BE49-F238E27FC236}">
                <a16:creationId xmlns:a16="http://schemas.microsoft.com/office/drawing/2014/main" id="{7A6D04F6-7771-0E4F-B1B3-57E506E2AD24}"/>
              </a:ext>
            </a:extLst>
          </p:cNvPr>
          <p:cNvSpPr/>
          <p:nvPr/>
        </p:nvSpPr>
        <p:spPr>
          <a:xfrm>
            <a:off x="5240735" y="4700456"/>
            <a:ext cx="1026114" cy="64807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35" name="Straight Arrow Connector 34">
            <a:extLst>
              <a:ext uri="{FF2B5EF4-FFF2-40B4-BE49-F238E27FC236}">
                <a16:creationId xmlns:a16="http://schemas.microsoft.com/office/drawing/2014/main" id="{D9BA32D2-03C6-2F4B-92D1-3C2A932458F8}"/>
              </a:ext>
            </a:extLst>
          </p:cNvPr>
          <p:cNvCxnSpPr/>
          <p:nvPr/>
        </p:nvCxnSpPr>
        <p:spPr>
          <a:xfrm>
            <a:off x="4774391" y="4052384"/>
            <a:ext cx="429896" cy="64807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8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29">
            <a:extLst>
              <a:ext uri="{FF2B5EF4-FFF2-40B4-BE49-F238E27FC236}">
                <a16:creationId xmlns:a16="http://schemas.microsoft.com/office/drawing/2014/main" id="{583F7546-15E8-498E-8C96-B65FFD4B8F6E}"/>
              </a:ext>
            </a:extLst>
          </p:cNvPr>
          <p:cNvGrpSpPr/>
          <p:nvPr/>
        </p:nvGrpSpPr>
        <p:grpSpPr>
          <a:xfrm>
            <a:off x="166162" y="113857"/>
            <a:ext cx="8420984" cy="461821"/>
            <a:chOff x="35496" y="96783"/>
            <a:chExt cx="8928992" cy="615761"/>
          </a:xfrm>
        </p:grpSpPr>
        <p:pic>
          <p:nvPicPr>
            <p:cNvPr id="17" name="Immagine 4">
              <a:extLst>
                <a:ext uri="{FF2B5EF4-FFF2-40B4-BE49-F238E27FC236}">
                  <a16:creationId xmlns:a16="http://schemas.microsoft.com/office/drawing/2014/main" id="{E42D20FB-5CA6-4BEE-8EEB-B38A073AAF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18" name="Connettore 1 25">
              <a:extLst>
                <a:ext uri="{FF2B5EF4-FFF2-40B4-BE49-F238E27FC236}">
                  <a16:creationId xmlns:a16="http://schemas.microsoft.com/office/drawing/2014/main" id="{2B628ED6-27B5-4F59-9238-278E1DBC56A6}"/>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20" name="CasellaDiTesto 23">
            <a:extLst>
              <a:ext uri="{FF2B5EF4-FFF2-40B4-BE49-F238E27FC236}">
                <a16:creationId xmlns:a16="http://schemas.microsoft.com/office/drawing/2014/main" id="{9CD10B9F-E242-439F-B765-1EDC6042AFCC}"/>
              </a:ext>
            </a:extLst>
          </p:cNvPr>
          <p:cNvSpPr txBox="1"/>
          <p:nvPr/>
        </p:nvSpPr>
        <p:spPr>
          <a:xfrm>
            <a:off x="4084757" y="-16803"/>
            <a:ext cx="4742360" cy="738664"/>
          </a:xfrm>
          <a:prstGeom prst="rect">
            <a:avLst/>
          </a:prstGeom>
          <a:noFill/>
        </p:spPr>
        <p:txBody>
          <a:bodyPr wrap="square" rtlCol="0">
            <a:spAutoFit/>
          </a:bodyPr>
          <a:lstStyle/>
          <a:p>
            <a:pPr>
              <a:buClr>
                <a:srgbClr val="4F81BD"/>
              </a:buClr>
            </a:pPr>
            <a:r>
              <a:rPr lang="en-US" sz="2100" b="1" i="1" dirty="0">
                <a:latin typeface="Arial" panose="020B0604020202020204" pitchFamily="34" charset="0"/>
                <a:cs typeface="Arial" panose="020B0604020202020204" pitchFamily="34" charset="0"/>
              </a:rPr>
              <a:t>Motivations: </a:t>
            </a:r>
            <a:r>
              <a:rPr lang="it-IT" sz="2100" b="1" i="1" dirty="0">
                <a:latin typeface="Arial" panose="020B0604020202020204" pitchFamily="34" charset="0"/>
                <a:cs typeface="Arial" panose="020B0604020202020204" pitchFamily="34" charset="0"/>
              </a:rPr>
              <a:t>Acceleration Scheme</a:t>
            </a:r>
            <a:endParaRPr lang="it-IT" sz="2100" dirty="0">
              <a:latin typeface="Arial" panose="020B0604020202020204" pitchFamily="34" charset="0"/>
              <a:cs typeface="Arial" panose="020B0604020202020204" pitchFamily="34" charset="0"/>
            </a:endParaRPr>
          </a:p>
          <a:p>
            <a:pPr>
              <a:buClr>
                <a:srgbClr val="4F81BD"/>
              </a:buClr>
            </a:pPr>
            <a:endParaRPr lang="en-US" sz="2100" b="1" i="1"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DC2AF4EC-A4AD-4B81-9112-841B303AAFD9}"/>
              </a:ext>
            </a:extLst>
          </p:cNvPr>
          <p:cNvGrpSpPr/>
          <p:nvPr/>
        </p:nvGrpSpPr>
        <p:grpSpPr>
          <a:xfrm>
            <a:off x="207250" y="928022"/>
            <a:ext cx="5971897" cy="2516829"/>
            <a:chOff x="1403648" y="869756"/>
            <a:chExt cx="6527218" cy="3024448"/>
          </a:xfrm>
        </p:grpSpPr>
        <p:grpSp>
          <p:nvGrpSpPr>
            <p:cNvPr id="30" name="Group 29">
              <a:extLst>
                <a:ext uri="{FF2B5EF4-FFF2-40B4-BE49-F238E27FC236}">
                  <a16:creationId xmlns:a16="http://schemas.microsoft.com/office/drawing/2014/main" id="{F8F6B245-3D80-4CB0-AD73-8B400D38CBEB}"/>
                </a:ext>
              </a:extLst>
            </p:cNvPr>
            <p:cNvGrpSpPr/>
            <p:nvPr/>
          </p:nvGrpSpPr>
          <p:grpSpPr>
            <a:xfrm>
              <a:off x="1403648" y="869756"/>
              <a:ext cx="6527218" cy="2946458"/>
              <a:chOff x="1936922" y="836712"/>
              <a:chExt cx="5612126" cy="2189025"/>
            </a:xfrm>
          </p:grpSpPr>
          <p:pic>
            <p:nvPicPr>
              <p:cNvPr id="35" name="Picture 34">
                <a:extLst>
                  <a:ext uri="{FF2B5EF4-FFF2-40B4-BE49-F238E27FC236}">
                    <a16:creationId xmlns:a16="http://schemas.microsoft.com/office/drawing/2014/main" id="{31DCE63E-98C9-4664-B64D-B6D8BA4D442D}"/>
                  </a:ext>
                </a:extLst>
              </p:cNvPr>
              <p:cNvPicPr>
                <a:picLocks noChangeAspect="1"/>
              </p:cNvPicPr>
              <p:nvPr/>
            </p:nvPicPr>
            <p:blipFill rotWithShape="1">
              <a:blip r:embed="rId3">
                <a:extLst>
                  <a:ext uri="{28A0092B-C50C-407E-A947-70E740481C1C}">
                    <a14:useLocalDpi xmlns:a14="http://schemas.microsoft.com/office/drawing/2010/main" val="0"/>
                  </a:ext>
                </a:extLst>
              </a:blip>
              <a:srcRect l="17508" t="48281" r="18575" b="19954"/>
              <a:stretch/>
            </p:blipFill>
            <p:spPr>
              <a:xfrm>
                <a:off x="1936922" y="836712"/>
                <a:ext cx="5126141" cy="1800200"/>
              </a:xfrm>
              <a:prstGeom prst="rect">
                <a:avLst/>
              </a:prstGeom>
            </p:spPr>
          </p:pic>
          <p:sp>
            <p:nvSpPr>
              <p:cNvPr id="36" name="Rectangle 35">
                <a:extLst>
                  <a:ext uri="{FF2B5EF4-FFF2-40B4-BE49-F238E27FC236}">
                    <a16:creationId xmlns:a16="http://schemas.microsoft.com/office/drawing/2014/main" id="{9F77E16C-5914-4A36-B88B-CCA86484B08E}"/>
                  </a:ext>
                </a:extLst>
              </p:cNvPr>
              <p:cNvSpPr/>
              <p:nvPr/>
            </p:nvSpPr>
            <p:spPr>
              <a:xfrm>
                <a:off x="6108888" y="2469259"/>
                <a:ext cx="1440160" cy="306700"/>
              </a:xfrm>
              <a:prstGeom prst="rect">
                <a:avLst/>
              </a:prstGeom>
              <a:solidFill>
                <a:schemeClr val="bg1"/>
              </a:solidFill>
            </p:spPr>
            <p:txBody>
              <a:bodyPr wrap="square">
                <a:spAutoFit/>
              </a:bodyPr>
              <a:lstStyle/>
              <a:p>
                <a:r>
                  <a:rPr lang="en-US" sz="1350" b="1" i="1" dirty="0"/>
                  <a:t>Driver bunch</a:t>
                </a:r>
                <a:endParaRPr lang="en-US" sz="1350" dirty="0"/>
              </a:p>
            </p:txBody>
          </p:sp>
          <p:sp>
            <p:nvSpPr>
              <p:cNvPr id="37" name="Rectangle 36">
                <a:extLst>
                  <a:ext uri="{FF2B5EF4-FFF2-40B4-BE49-F238E27FC236}">
                    <a16:creationId xmlns:a16="http://schemas.microsoft.com/office/drawing/2014/main" id="{6CAF690F-2F09-4726-82A5-EF55DA528766}"/>
                  </a:ext>
                </a:extLst>
              </p:cNvPr>
              <p:cNvSpPr/>
              <p:nvPr/>
            </p:nvSpPr>
            <p:spPr>
              <a:xfrm>
                <a:off x="4713855" y="2719037"/>
                <a:ext cx="1652796" cy="306700"/>
              </a:xfrm>
              <a:prstGeom prst="rect">
                <a:avLst/>
              </a:prstGeom>
              <a:solidFill>
                <a:schemeClr val="bg1"/>
              </a:solidFill>
            </p:spPr>
            <p:txBody>
              <a:bodyPr wrap="square">
                <a:spAutoFit/>
              </a:bodyPr>
              <a:lstStyle/>
              <a:p>
                <a:r>
                  <a:rPr lang="en-US" sz="1350" b="1" i="1" dirty="0"/>
                  <a:t>Witness bunch</a:t>
                </a:r>
                <a:endParaRPr lang="en-US" sz="1350" dirty="0"/>
              </a:p>
            </p:txBody>
          </p:sp>
          <p:sp>
            <p:nvSpPr>
              <p:cNvPr id="38" name="Oval 37">
                <a:extLst>
                  <a:ext uri="{FF2B5EF4-FFF2-40B4-BE49-F238E27FC236}">
                    <a16:creationId xmlns:a16="http://schemas.microsoft.com/office/drawing/2014/main" id="{81A1CE2A-7957-4205-862E-C06FBDDB7CBF}"/>
                  </a:ext>
                </a:extLst>
              </p:cNvPr>
              <p:cNvSpPr/>
              <p:nvPr/>
            </p:nvSpPr>
            <p:spPr>
              <a:xfrm>
                <a:off x="4640619" y="1870904"/>
                <a:ext cx="288033" cy="1440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39" name="Straight Arrow Connector 38">
                <a:extLst>
                  <a:ext uri="{FF2B5EF4-FFF2-40B4-BE49-F238E27FC236}">
                    <a16:creationId xmlns:a16="http://schemas.microsoft.com/office/drawing/2014/main" id="{16D199B9-6EFE-41ED-AD1B-082CBD757662}"/>
                  </a:ext>
                </a:extLst>
              </p:cNvPr>
              <p:cNvCxnSpPr/>
              <p:nvPr/>
            </p:nvCxnSpPr>
            <p:spPr>
              <a:xfrm flipH="1" flipV="1">
                <a:off x="5580113" y="1942913"/>
                <a:ext cx="597395" cy="5775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DB8FA3E-1200-4F18-A46D-4C39898497DB}"/>
                  </a:ext>
                </a:extLst>
              </p:cNvPr>
              <p:cNvCxnSpPr>
                <a:endCxn id="38" idx="4"/>
              </p:cNvCxnSpPr>
              <p:nvPr/>
            </p:nvCxnSpPr>
            <p:spPr>
              <a:xfrm flipH="1" flipV="1">
                <a:off x="4784636" y="2014920"/>
                <a:ext cx="380498" cy="7333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248260E8-91CA-4209-B3C4-0E261950D74C}"/>
                </a:ext>
              </a:extLst>
            </p:cNvPr>
            <p:cNvCxnSpPr/>
            <p:nvPr/>
          </p:nvCxnSpPr>
          <p:spPr>
            <a:xfrm>
              <a:off x="4384643" y="1877980"/>
              <a:ext cx="0" cy="201622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1EC702-C05A-4B34-ADDD-1D3BC4EEA5C8}"/>
                </a:ext>
              </a:extLst>
            </p:cNvPr>
            <p:cNvCxnSpPr/>
            <p:nvPr/>
          </p:nvCxnSpPr>
          <p:spPr>
            <a:xfrm>
              <a:off x="2982662" y="1877980"/>
              <a:ext cx="6246" cy="201622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14F9AC8-3106-46C7-9EF5-CB47B52FB46A}"/>
                </a:ext>
              </a:extLst>
            </p:cNvPr>
            <p:cNvCxnSpPr/>
            <p:nvPr/>
          </p:nvCxnSpPr>
          <p:spPr>
            <a:xfrm>
              <a:off x="2982662" y="3789040"/>
              <a:ext cx="140198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3F1F87C-04DE-410B-BCDB-5C035D2EBFAD}"/>
                </a:ext>
              </a:extLst>
            </p:cNvPr>
            <p:cNvSpPr txBox="1"/>
            <p:nvPr/>
          </p:nvSpPr>
          <p:spPr>
            <a:xfrm>
              <a:off x="3435215" y="3271902"/>
              <a:ext cx="671872" cy="571600"/>
            </a:xfrm>
            <a:prstGeom prst="rect">
              <a:avLst/>
            </a:prstGeom>
            <a:noFill/>
          </p:spPr>
          <p:txBody>
            <a:bodyPr wrap="square" rtlCol="0">
              <a:spAutoFit/>
            </a:bodyPr>
            <a:lstStyle/>
            <a:p>
              <a:r>
                <a:rPr lang="el-GR" sz="2100" b="1" i="1" dirty="0"/>
                <a:t>λ</a:t>
              </a:r>
              <a:r>
                <a:rPr lang="it-IT" sz="2100" b="1" i="1" dirty="0"/>
                <a:t>p</a:t>
              </a:r>
            </a:p>
          </p:txBody>
        </p:sp>
      </p:grpSp>
      <p:sp>
        <p:nvSpPr>
          <p:cNvPr id="65" name="Rectangle 64">
            <a:extLst>
              <a:ext uri="{FF2B5EF4-FFF2-40B4-BE49-F238E27FC236}">
                <a16:creationId xmlns:a16="http://schemas.microsoft.com/office/drawing/2014/main" id="{48D4CEBB-28D0-4C1E-A3DF-E95C8CF66757}"/>
              </a:ext>
            </a:extLst>
          </p:cNvPr>
          <p:cNvSpPr/>
          <p:nvPr/>
        </p:nvSpPr>
        <p:spPr>
          <a:xfrm>
            <a:off x="2439388" y="479443"/>
            <a:ext cx="3570401" cy="300082"/>
          </a:xfrm>
          <a:prstGeom prst="rect">
            <a:avLst/>
          </a:prstGeom>
          <a:solidFill>
            <a:srgbClr val="FFFF00"/>
          </a:solidFill>
          <a:ln>
            <a:solidFill>
              <a:schemeClr val="tx1"/>
            </a:solidFill>
          </a:ln>
        </p:spPr>
        <p:txBody>
          <a:bodyPr wrap="none">
            <a:spAutoFit/>
          </a:bodyPr>
          <a:lstStyle/>
          <a:p>
            <a:r>
              <a:rPr lang="it-IT" sz="1350" b="1" dirty="0"/>
              <a:t>PWFA and Importance of the Plasma Prameters</a:t>
            </a:r>
            <a:endParaRPr lang="it-IT" sz="1350" dirty="0"/>
          </a:p>
        </p:txBody>
      </p:sp>
      <p:cxnSp>
        <p:nvCxnSpPr>
          <p:cNvPr id="28" name="Connettore 1 25">
            <a:extLst>
              <a:ext uri="{FF2B5EF4-FFF2-40B4-BE49-F238E27FC236}">
                <a16:creationId xmlns:a16="http://schemas.microsoft.com/office/drawing/2014/main" id="{22C9FA12-303E-4EAA-925D-D1D673564F9A}"/>
              </a:ext>
            </a:extLst>
          </p:cNvPr>
          <p:cNvCxnSpPr>
            <a:cxnSpLocks/>
          </p:cNvCxnSpPr>
          <p:nvPr/>
        </p:nvCxnSpPr>
        <p:spPr>
          <a:xfrm flipV="1">
            <a:off x="730369" y="6301692"/>
            <a:ext cx="7488245" cy="1"/>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3AE2C6-3876-41FB-BDD6-B9F6DA419791}"/>
              </a:ext>
            </a:extLst>
          </p:cNvPr>
          <p:cNvSpPr/>
          <p:nvPr/>
        </p:nvSpPr>
        <p:spPr>
          <a:xfrm>
            <a:off x="6179147" y="6427248"/>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pic>
        <p:nvPicPr>
          <p:cNvPr id="6" name="Picture 5" descr="Diagram, text, whiteboard&#10;&#10;Description automatically generated">
            <a:extLst>
              <a:ext uri="{FF2B5EF4-FFF2-40B4-BE49-F238E27FC236}">
                <a16:creationId xmlns:a16="http://schemas.microsoft.com/office/drawing/2014/main" id="{6E22C80A-3315-4C6F-B52D-4A32282D0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724" y="3288235"/>
            <a:ext cx="3004467" cy="2950679"/>
          </a:xfrm>
          <a:prstGeom prst="rect">
            <a:avLst/>
          </a:prstGeom>
        </p:spPr>
      </p:pic>
      <p:sp>
        <p:nvSpPr>
          <p:cNvPr id="8" name="Rectangle 7">
            <a:extLst>
              <a:ext uri="{FF2B5EF4-FFF2-40B4-BE49-F238E27FC236}">
                <a16:creationId xmlns:a16="http://schemas.microsoft.com/office/drawing/2014/main" id="{26601EF0-093E-4C9F-A8BE-28370E08B829}"/>
              </a:ext>
            </a:extLst>
          </p:cNvPr>
          <p:cNvSpPr/>
          <p:nvPr/>
        </p:nvSpPr>
        <p:spPr>
          <a:xfrm>
            <a:off x="6165358" y="1000076"/>
            <a:ext cx="2671197" cy="1754326"/>
          </a:xfrm>
          <a:prstGeom prst="rect">
            <a:avLst/>
          </a:prstGeom>
          <a:solidFill>
            <a:schemeClr val="accent1">
              <a:lumMod val="40000"/>
              <a:lumOff val="60000"/>
            </a:schemeClr>
          </a:solidFill>
          <a:ln w="12700">
            <a:solidFill>
              <a:schemeClr val="tx1"/>
            </a:solidFill>
          </a:ln>
        </p:spPr>
        <p:txBody>
          <a:bodyPr wrap="square">
            <a:spAutoFit/>
          </a:bodyPr>
          <a:lstStyle/>
          <a:p>
            <a:r>
              <a:rPr lang="it-IT" dirty="0"/>
              <a:t>The plasma density regulates the accelerating field, thus is a crucial point to implement plasma based devices and has to be finely tuned.</a:t>
            </a:r>
          </a:p>
        </p:txBody>
      </p:sp>
      <p:pic>
        <p:nvPicPr>
          <p:cNvPr id="9" name="Picture 8" descr="Table&#10;&#10;Description automatically generated">
            <a:extLst>
              <a:ext uri="{FF2B5EF4-FFF2-40B4-BE49-F238E27FC236}">
                <a16:creationId xmlns:a16="http://schemas.microsoft.com/office/drawing/2014/main" id="{72E1BBA4-9C65-ED40-B91F-A4C017581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12" y="3517986"/>
            <a:ext cx="5522413" cy="1272963"/>
          </a:xfrm>
          <a:prstGeom prst="rect">
            <a:avLst/>
          </a:prstGeom>
          <a:solidFill>
            <a:srgbClr val="FFC000"/>
          </a:solidFill>
        </p:spPr>
      </p:pic>
      <p:pic>
        <p:nvPicPr>
          <p:cNvPr id="11" name="Picture 10" descr="Table&#10;&#10;Description automatically generated">
            <a:extLst>
              <a:ext uri="{FF2B5EF4-FFF2-40B4-BE49-F238E27FC236}">
                <a16:creationId xmlns:a16="http://schemas.microsoft.com/office/drawing/2014/main" id="{8B22DF5F-73F0-8B47-AF8D-F03A92224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312" y="4812929"/>
            <a:ext cx="5522412" cy="1588070"/>
          </a:xfrm>
          <a:prstGeom prst="rect">
            <a:avLst/>
          </a:prstGeom>
        </p:spPr>
      </p:pic>
    </p:spTree>
    <p:extLst>
      <p:ext uri="{BB962C8B-B14F-4D97-AF65-F5344CB8AC3E}">
        <p14:creationId xmlns:p14="http://schemas.microsoft.com/office/powerpoint/2010/main" val="2489321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asellaDiTesto 23"/>
          <p:cNvSpPr txBox="1"/>
          <p:nvPr/>
        </p:nvSpPr>
        <p:spPr>
          <a:xfrm>
            <a:off x="4786015" y="89723"/>
            <a:ext cx="3901930" cy="646331"/>
          </a:xfrm>
          <a:prstGeom prst="rect">
            <a:avLst/>
          </a:prstGeom>
          <a:noFill/>
        </p:spPr>
        <p:txBody>
          <a:bodyPr wrap="square" rtlCol="0">
            <a:spAutoFit/>
          </a:bodyPr>
          <a:lstStyle/>
          <a:p>
            <a:r>
              <a:rPr lang="it-IT" b="1" i="1" dirty="0">
                <a:solidFill>
                  <a:prstClr val="black"/>
                </a:solidFill>
                <a:latin typeface="Arial" panose="020B0604020202020204" pitchFamily="34" charset="0"/>
                <a:cs typeface="Arial" panose="020B0604020202020204" pitchFamily="34" charset="0"/>
              </a:rPr>
              <a:t>Motivations: </a:t>
            </a:r>
            <a:r>
              <a:rPr lang="it-IT" b="1" i="1" dirty="0">
                <a:latin typeface="Arial" panose="020B0604020202020204" pitchFamily="34" charset="0"/>
                <a:cs typeface="Arial" panose="020B0604020202020204" pitchFamily="34" charset="0"/>
              </a:rPr>
              <a:t>Acceleration Scheme</a:t>
            </a:r>
            <a:endParaRPr lang="it-IT" dirty="0">
              <a:latin typeface="Arial" panose="020B0604020202020204" pitchFamily="34" charset="0"/>
              <a:cs typeface="Arial" panose="020B0604020202020204" pitchFamily="34" charset="0"/>
            </a:endParaRPr>
          </a:p>
          <a:p>
            <a:endParaRPr lang="it-IT" b="1" i="1" dirty="0">
              <a:solidFill>
                <a:prstClr val="black"/>
              </a:solidFill>
              <a:latin typeface="Arial" panose="020B0604020202020204" pitchFamily="34" charset="0"/>
              <a:cs typeface="Arial" panose="020B0604020202020204" pitchFamily="34" charset="0"/>
            </a:endParaRPr>
          </a:p>
        </p:txBody>
      </p:sp>
      <p:grpSp>
        <p:nvGrpSpPr>
          <p:cNvPr id="30" name="Gruppo 29"/>
          <p:cNvGrpSpPr/>
          <p:nvPr/>
        </p:nvGrpSpPr>
        <p:grpSpPr>
          <a:xfrm>
            <a:off x="295155" y="201638"/>
            <a:ext cx="8253422" cy="461821"/>
            <a:chOff x="35496" y="96783"/>
            <a:chExt cx="8928992" cy="615761"/>
          </a:xfrm>
        </p:grpSpPr>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12" t="505"/>
          <a:stretch/>
        </p:blipFill>
        <p:spPr>
          <a:xfrm>
            <a:off x="2838511" y="3421411"/>
            <a:ext cx="3255337" cy="2159533"/>
          </a:xfrm>
          <a:prstGeom prst="rect">
            <a:avLst/>
          </a:prstGeom>
        </p:spPr>
      </p:pic>
      <p:sp>
        <p:nvSpPr>
          <p:cNvPr id="32" name="Rectangle 31"/>
          <p:cNvSpPr/>
          <p:nvPr/>
        </p:nvSpPr>
        <p:spPr>
          <a:xfrm>
            <a:off x="1855634" y="498468"/>
            <a:ext cx="2121093" cy="300082"/>
          </a:xfrm>
          <a:prstGeom prst="rect">
            <a:avLst/>
          </a:prstGeom>
          <a:solidFill>
            <a:srgbClr val="FFFF00"/>
          </a:solidFill>
          <a:ln>
            <a:solidFill>
              <a:schemeClr val="tx1"/>
            </a:solidFill>
          </a:ln>
        </p:spPr>
        <p:txBody>
          <a:bodyPr wrap="none">
            <a:spAutoFit/>
          </a:bodyPr>
          <a:lstStyle/>
          <a:p>
            <a:r>
              <a:rPr lang="it-IT" sz="1350" b="1" i="1" dirty="0"/>
              <a:t>High Accelerating Gradient</a:t>
            </a:r>
            <a:endParaRPr lang="it-IT" sz="1350" dirty="0"/>
          </a:p>
        </p:txBody>
      </p:sp>
      <p:sp>
        <p:nvSpPr>
          <p:cNvPr id="33" name="Rectangle 32"/>
          <p:cNvSpPr/>
          <p:nvPr/>
        </p:nvSpPr>
        <p:spPr>
          <a:xfrm>
            <a:off x="302701" y="3596794"/>
            <a:ext cx="2040878" cy="369332"/>
          </a:xfrm>
          <a:prstGeom prst="rect">
            <a:avLst/>
          </a:prstGeom>
          <a:solidFill>
            <a:srgbClr val="FFFF00"/>
          </a:solidFill>
          <a:ln>
            <a:solidFill>
              <a:schemeClr val="tx1"/>
            </a:solidFill>
          </a:ln>
        </p:spPr>
        <p:txBody>
          <a:bodyPr wrap="square">
            <a:spAutoFit/>
          </a:bodyPr>
          <a:lstStyle/>
          <a:p>
            <a:r>
              <a:rPr lang="it-IT" b="1" i="1" dirty="0"/>
              <a:t>Active Plasma lens</a:t>
            </a:r>
            <a:endParaRPr lang="it-IT" dirty="0"/>
          </a:p>
        </p:txBody>
      </p:sp>
      <p:grpSp>
        <p:nvGrpSpPr>
          <p:cNvPr id="47" name="Group 46"/>
          <p:cNvGrpSpPr/>
          <p:nvPr/>
        </p:nvGrpSpPr>
        <p:grpSpPr>
          <a:xfrm>
            <a:off x="6044877" y="5174974"/>
            <a:ext cx="1354169" cy="1098000"/>
            <a:chOff x="7102197" y="5584798"/>
            <a:chExt cx="1805558" cy="1412238"/>
          </a:xfrm>
        </p:grpSpPr>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197" y="5584798"/>
              <a:ext cx="1805558" cy="1412238"/>
            </a:xfrm>
            <a:prstGeom prst="rect">
              <a:avLst/>
            </a:prstGeom>
          </p:spPr>
        </p:pic>
        <p:sp>
          <p:nvSpPr>
            <p:cNvPr id="44" name="TextBox 43"/>
            <p:cNvSpPr txBox="1"/>
            <p:nvPr/>
          </p:nvSpPr>
          <p:spPr>
            <a:xfrm>
              <a:off x="7481140" y="5645902"/>
              <a:ext cx="823750" cy="327067"/>
            </a:xfrm>
            <a:prstGeom prst="rect">
              <a:avLst/>
            </a:prstGeom>
            <a:solidFill>
              <a:srgbClr val="282B78"/>
            </a:solidFill>
          </p:spPr>
          <p:txBody>
            <a:bodyPr wrap="square" rtlCol="0">
              <a:spAutoFit/>
            </a:bodyPr>
            <a:lstStyle/>
            <a:p>
              <a:r>
                <a:rPr lang="it-IT" sz="1050" b="1" dirty="0">
                  <a:solidFill>
                    <a:schemeClr val="bg1"/>
                  </a:solidFill>
                </a:rPr>
                <a:t>90 </a:t>
              </a:r>
              <a:r>
                <a:rPr lang="el-GR" sz="1050" b="1" dirty="0">
                  <a:solidFill>
                    <a:schemeClr val="bg1"/>
                  </a:solidFill>
                </a:rPr>
                <a:t>μ</a:t>
              </a:r>
              <a:r>
                <a:rPr lang="it-IT" sz="1050" b="1" dirty="0">
                  <a:solidFill>
                    <a:schemeClr val="bg1"/>
                  </a:solidFill>
                </a:rPr>
                <a:t>m </a:t>
              </a:r>
            </a:p>
          </p:txBody>
        </p:sp>
      </p:grpSp>
      <p:grpSp>
        <p:nvGrpSpPr>
          <p:cNvPr id="48" name="Group 47"/>
          <p:cNvGrpSpPr/>
          <p:nvPr/>
        </p:nvGrpSpPr>
        <p:grpSpPr>
          <a:xfrm>
            <a:off x="7490697" y="5182302"/>
            <a:ext cx="1345272" cy="1095986"/>
            <a:chOff x="5060220" y="4932642"/>
            <a:chExt cx="1793696" cy="1434858"/>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220" y="4932642"/>
              <a:ext cx="1793696" cy="1434858"/>
            </a:xfrm>
            <a:prstGeom prst="rect">
              <a:avLst/>
            </a:prstGeom>
          </p:spPr>
        </p:pic>
        <p:sp>
          <p:nvSpPr>
            <p:cNvPr id="45" name="TextBox 44"/>
            <p:cNvSpPr txBox="1"/>
            <p:nvPr/>
          </p:nvSpPr>
          <p:spPr>
            <a:xfrm>
              <a:off x="5577711" y="5007178"/>
              <a:ext cx="823751" cy="332425"/>
            </a:xfrm>
            <a:prstGeom prst="rect">
              <a:avLst/>
            </a:prstGeom>
            <a:solidFill>
              <a:srgbClr val="282B78"/>
            </a:solidFill>
          </p:spPr>
          <p:txBody>
            <a:bodyPr wrap="square" rtlCol="0">
              <a:spAutoFit/>
            </a:bodyPr>
            <a:lstStyle/>
            <a:p>
              <a:r>
                <a:rPr lang="it-IT" sz="1050" b="1" dirty="0">
                  <a:solidFill>
                    <a:schemeClr val="bg1"/>
                  </a:solidFill>
                </a:rPr>
                <a:t>25 </a:t>
              </a:r>
              <a:r>
                <a:rPr lang="el-GR" sz="1050" b="1" dirty="0">
                  <a:solidFill>
                    <a:schemeClr val="bg1"/>
                  </a:solidFill>
                </a:rPr>
                <a:t>μ</a:t>
              </a:r>
              <a:r>
                <a:rPr lang="it-IT" sz="1050" b="1" dirty="0">
                  <a:solidFill>
                    <a:schemeClr val="bg1"/>
                  </a:solidFill>
                </a:rPr>
                <a:t>m </a:t>
              </a:r>
            </a:p>
          </p:txBody>
        </p:sp>
      </p:grpSp>
      <p:sp>
        <p:nvSpPr>
          <p:cNvPr id="50" name="Rectangle 49"/>
          <p:cNvSpPr/>
          <p:nvPr/>
        </p:nvSpPr>
        <p:spPr>
          <a:xfrm>
            <a:off x="6508064" y="4092715"/>
            <a:ext cx="1578702" cy="307777"/>
          </a:xfrm>
          <a:prstGeom prst="rect">
            <a:avLst/>
          </a:prstGeom>
          <a:solidFill>
            <a:schemeClr val="accent2">
              <a:lumMod val="40000"/>
              <a:lumOff val="60000"/>
            </a:schemeClr>
          </a:solidFill>
          <a:ln>
            <a:solidFill>
              <a:schemeClr val="tx1"/>
            </a:solidFill>
          </a:ln>
        </p:spPr>
        <p:txBody>
          <a:bodyPr wrap="none">
            <a:spAutoFit/>
          </a:bodyPr>
          <a:lstStyle/>
          <a:p>
            <a:r>
              <a:rPr lang="it-IT" sz="1400" b="1" dirty="0"/>
              <a:t>Focusing the beam</a:t>
            </a:r>
          </a:p>
        </p:txBody>
      </p:sp>
      <p:sp>
        <p:nvSpPr>
          <p:cNvPr id="27" name="Rectangle 26"/>
          <p:cNvSpPr/>
          <p:nvPr/>
        </p:nvSpPr>
        <p:spPr>
          <a:xfrm>
            <a:off x="3049068" y="5355499"/>
            <a:ext cx="1040051" cy="276999"/>
          </a:xfrm>
          <a:prstGeom prst="rect">
            <a:avLst/>
          </a:prstGeom>
          <a:solidFill>
            <a:srgbClr val="FFFF00"/>
          </a:solidFill>
          <a:ln>
            <a:solidFill>
              <a:schemeClr val="tx1"/>
            </a:solidFill>
          </a:ln>
        </p:spPr>
        <p:txBody>
          <a:bodyPr wrap="square">
            <a:spAutoFit/>
          </a:bodyPr>
          <a:lstStyle/>
          <a:p>
            <a:r>
              <a:rPr lang="it-IT" sz="1200" b="1" i="1" dirty="0"/>
              <a:t>B</a:t>
            </a:r>
            <a:r>
              <a:rPr lang="el-GR" sz="1200" b="1" i="1" baseline="-25000" dirty="0"/>
              <a:t>φ</a:t>
            </a:r>
            <a:r>
              <a:rPr lang="it-IT" sz="1200" b="1" i="1" dirty="0"/>
              <a:t> &gt; 500 T/m</a:t>
            </a:r>
            <a:endParaRPr lang="it-IT" sz="1200" dirty="0"/>
          </a:p>
        </p:txBody>
      </p:sp>
      <p:cxnSp>
        <p:nvCxnSpPr>
          <p:cNvPr id="3" name="Straight Arrow Connector 2"/>
          <p:cNvCxnSpPr/>
          <p:nvPr/>
        </p:nvCxnSpPr>
        <p:spPr>
          <a:xfrm flipV="1">
            <a:off x="3993364" y="4786640"/>
            <a:ext cx="263681" cy="482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15FB1ED-BBBE-4B36-9766-E3FB60144BC8}"/>
              </a:ext>
            </a:extLst>
          </p:cNvPr>
          <p:cNvGrpSpPr/>
          <p:nvPr/>
        </p:nvGrpSpPr>
        <p:grpSpPr>
          <a:xfrm>
            <a:off x="1474814" y="6359532"/>
            <a:ext cx="6622402" cy="412062"/>
            <a:chOff x="388852" y="7104495"/>
            <a:chExt cx="9103186" cy="549416"/>
          </a:xfrm>
        </p:grpSpPr>
        <p:sp>
          <p:nvSpPr>
            <p:cNvPr id="23" name="Rectangle 22">
              <a:extLst>
                <a:ext uri="{FF2B5EF4-FFF2-40B4-BE49-F238E27FC236}">
                  <a16:creationId xmlns:a16="http://schemas.microsoft.com/office/drawing/2014/main" id="{982ACA3E-483F-454F-B62C-6A1D1E97FE92}"/>
                </a:ext>
              </a:extLst>
            </p:cNvPr>
            <p:cNvSpPr/>
            <p:nvPr/>
          </p:nvSpPr>
          <p:spPr>
            <a:xfrm>
              <a:off x="6545032" y="7253802"/>
              <a:ext cx="2947006" cy="400109"/>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cxnSp>
          <p:nvCxnSpPr>
            <p:cNvPr id="25" name="Connettore 1 25">
              <a:extLst>
                <a:ext uri="{FF2B5EF4-FFF2-40B4-BE49-F238E27FC236}">
                  <a16:creationId xmlns:a16="http://schemas.microsoft.com/office/drawing/2014/main" id="{682DDDF8-9937-4446-BE53-A1D6BB7A3DFF}"/>
                </a:ext>
              </a:extLst>
            </p:cNvPr>
            <p:cNvCxnSpPr/>
            <p:nvPr/>
          </p:nvCxnSpPr>
          <p:spPr>
            <a:xfrm>
              <a:off x="388852" y="7104495"/>
              <a:ext cx="885698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27D741B-8946-4D79-9CA1-E7702BF1713D}"/>
              </a:ext>
            </a:extLst>
          </p:cNvPr>
          <p:cNvGrpSpPr/>
          <p:nvPr/>
        </p:nvGrpSpPr>
        <p:grpSpPr>
          <a:xfrm>
            <a:off x="295155" y="896187"/>
            <a:ext cx="3922177" cy="1902751"/>
            <a:chOff x="1936922" y="836712"/>
            <a:chExt cx="5299374" cy="2176207"/>
          </a:xfrm>
        </p:grpSpPr>
        <p:pic>
          <p:nvPicPr>
            <p:cNvPr id="36" name="Picture 35">
              <a:extLst>
                <a:ext uri="{FF2B5EF4-FFF2-40B4-BE49-F238E27FC236}">
                  <a16:creationId xmlns:a16="http://schemas.microsoft.com/office/drawing/2014/main" id="{98726B95-D6BA-4821-8594-041621F72257}"/>
                </a:ext>
              </a:extLst>
            </p:cNvPr>
            <p:cNvPicPr>
              <a:picLocks noChangeAspect="1"/>
            </p:cNvPicPr>
            <p:nvPr/>
          </p:nvPicPr>
          <p:blipFill rotWithShape="1">
            <a:blip r:embed="rId6">
              <a:extLst>
                <a:ext uri="{28A0092B-C50C-407E-A947-70E740481C1C}">
                  <a14:useLocalDpi xmlns:a14="http://schemas.microsoft.com/office/drawing/2010/main" val="0"/>
                </a:ext>
              </a:extLst>
            </a:blip>
            <a:srcRect l="17508" t="48281" r="18575" b="19954"/>
            <a:stretch/>
          </p:blipFill>
          <p:spPr>
            <a:xfrm>
              <a:off x="1936922" y="836712"/>
              <a:ext cx="5126141" cy="1800200"/>
            </a:xfrm>
            <a:prstGeom prst="rect">
              <a:avLst/>
            </a:prstGeom>
          </p:spPr>
        </p:pic>
        <p:sp>
          <p:nvSpPr>
            <p:cNvPr id="37" name="Rectangle 36">
              <a:extLst>
                <a:ext uri="{FF2B5EF4-FFF2-40B4-BE49-F238E27FC236}">
                  <a16:creationId xmlns:a16="http://schemas.microsoft.com/office/drawing/2014/main" id="{55494F9E-43BE-416A-BADA-76C567C2D25D}"/>
                </a:ext>
              </a:extLst>
            </p:cNvPr>
            <p:cNvSpPr/>
            <p:nvPr/>
          </p:nvSpPr>
          <p:spPr>
            <a:xfrm>
              <a:off x="5796136" y="2452246"/>
              <a:ext cx="1440160" cy="469476"/>
            </a:xfrm>
            <a:prstGeom prst="rect">
              <a:avLst/>
            </a:prstGeom>
          </p:spPr>
          <p:txBody>
            <a:bodyPr wrap="square">
              <a:spAutoFit/>
            </a:bodyPr>
            <a:lstStyle/>
            <a:p>
              <a:r>
                <a:rPr lang="en-US" sz="1350" b="1" i="1" dirty="0"/>
                <a:t>Driver bunch</a:t>
              </a:r>
              <a:endParaRPr lang="en-US" sz="1350" dirty="0"/>
            </a:p>
          </p:txBody>
        </p:sp>
        <p:sp>
          <p:nvSpPr>
            <p:cNvPr id="38" name="Rectangle 37">
              <a:extLst>
                <a:ext uri="{FF2B5EF4-FFF2-40B4-BE49-F238E27FC236}">
                  <a16:creationId xmlns:a16="http://schemas.microsoft.com/office/drawing/2014/main" id="{54E04AF0-C3F5-40E9-A0DE-C796B4781E39}"/>
                </a:ext>
              </a:extLst>
            </p:cNvPr>
            <p:cNvSpPr/>
            <p:nvPr/>
          </p:nvSpPr>
          <p:spPr>
            <a:xfrm>
              <a:off x="3131840" y="2543443"/>
              <a:ext cx="1652796" cy="469476"/>
            </a:xfrm>
            <a:prstGeom prst="rect">
              <a:avLst/>
            </a:prstGeom>
          </p:spPr>
          <p:txBody>
            <a:bodyPr wrap="square">
              <a:spAutoFit/>
            </a:bodyPr>
            <a:lstStyle/>
            <a:p>
              <a:r>
                <a:rPr lang="en-US" sz="1350" b="1" i="1" dirty="0"/>
                <a:t>Witness bunch</a:t>
              </a:r>
              <a:endParaRPr lang="en-US" sz="1350" dirty="0"/>
            </a:p>
          </p:txBody>
        </p:sp>
        <p:sp>
          <p:nvSpPr>
            <p:cNvPr id="39" name="Oval 38">
              <a:extLst>
                <a:ext uri="{FF2B5EF4-FFF2-40B4-BE49-F238E27FC236}">
                  <a16:creationId xmlns:a16="http://schemas.microsoft.com/office/drawing/2014/main" id="{E70D3F81-066A-4DF9-9352-965DA8D0B638}"/>
                </a:ext>
              </a:extLst>
            </p:cNvPr>
            <p:cNvSpPr/>
            <p:nvPr/>
          </p:nvSpPr>
          <p:spPr>
            <a:xfrm>
              <a:off x="4640619" y="1870904"/>
              <a:ext cx="288033" cy="1440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40" name="Straight Arrow Connector 39">
              <a:extLst>
                <a:ext uri="{FF2B5EF4-FFF2-40B4-BE49-F238E27FC236}">
                  <a16:creationId xmlns:a16="http://schemas.microsoft.com/office/drawing/2014/main" id="{CF1C49A6-8780-4C08-A686-9FE94422E57C}"/>
                </a:ext>
              </a:extLst>
            </p:cNvPr>
            <p:cNvCxnSpPr/>
            <p:nvPr/>
          </p:nvCxnSpPr>
          <p:spPr>
            <a:xfrm flipH="1" flipV="1">
              <a:off x="5580112" y="1942912"/>
              <a:ext cx="504056" cy="6005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797ADCF-032D-472F-BADE-166D91F9F8BC}"/>
                </a:ext>
              </a:extLst>
            </p:cNvPr>
            <p:cNvCxnSpPr>
              <a:endCxn id="39" idx="4"/>
            </p:cNvCxnSpPr>
            <p:nvPr/>
          </p:nvCxnSpPr>
          <p:spPr>
            <a:xfrm flipV="1">
              <a:off x="4278706" y="2014920"/>
              <a:ext cx="505930" cy="5797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CF69F827-9E8B-44E6-BE56-121E98CC0385}"/>
              </a:ext>
            </a:extLst>
          </p:cNvPr>
          <p:cNvSpPr/>
          <p:nvPr/>
        </p:nvSpPr>
        <p:spPr>
          <a:xfrm>
            <a:off x="875303" y="2932289"/>
            <a:ext cx="2040877" cy="369332"/>
          </a:xfrm>
          <a:prstGeom prst="rect">
            <a:avLst/>
          </a:prstGeom>
          <a:solidFill>
            <a:schemeClr val="accent2">
              <a:lumMod val="40000"/>
              <a:lumOff val="60000"/>
            </a:schemeClr>
          </a:solidFill>
          <a:ln>
            <a:solidFill>
              <a:schemeClr val="tx1"/>
            </a:solidFill>
          </a:ln>
        </p:spPr>
        <p:txBody>
          <a:bodyPr wrap="square">
            <a:spAutoFit/>
          </a:bodyPr>
          <a:lstStyle/>
          <a:p>
            <a:r>
              <a:rPr lang="it-IT" b="1" dirty="0"/>
              <a:t>High Quality Beam</a:t>
            </a:r>
            <a:endParaRPr lang="it-IT" dirty="0"/>
          </a:p>
        </p:txBody>
      </p:sp>
      <p:pic>
        <p:nvPicPr>
          <p:cNvPr id="12" name="Picture 11" descr="Text, letter&#10;&#10;Description automatically generated">
            <a:extLst>
              <a:ext uri="{FF2B5EF4-FFF2-40B4-BE49-F238E27FC236}">
                <a16:creationId xmlns:a16="http://schemas.microsoft.com/office/drawing/2014/main" id="{E2D55AB5-4405-4684-BBDC-914E7643D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1802" y="2694548"/>
            <a:ext cx="4366143" cy="1123200"/>
          </a:xfrm>
          <a:prstGeom prst="rect">
            <a:avLst/>
          </a:prstGeom>
        </p:spPr>
      </p:pic>
      <p:cxnSp>
        <p:nvCxnSpPr>
          <p:cNvPr id="42" name="Straight Arrow Connector 41">
            <a:extLst>
              <a:ext uri="{FF2B5EF4-FFF2-40B4-BE49-F238E27FC236}">
                <a16:creationId xmlns:a16="http://schemas.microsoft.com/office/drawing/2014/main" id="{85E2ED8E-46DA-EF45-A005-18891CC4DAF0}"/>
              </a:ext>
            </a:extLst>
          </p:cNvPr>
          <p:cNvCxnSpPr>
            <a:cxnSpLocks/>
          </p:cNvCxnSpPr>
          <p:nvPr/>
        </p:nvCxnSpPr>
        <p:spPr>
          <a:xfrm flipV="1">
            <a:off x="3285132" y="3202959"/>
            <a:ext cx="796046" cy="65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descr="Table&#10;&#10;Description automatically generated">
            <a:extLst>
              <a:ext uri="{FF2B5EF4-FFF2-40B4-BE49-F238E27FC236}">
                <a16:creationId xmlns:a16="http://schemas.microsoft.com/office/drawing/2014/main" id="{2A175B76-6F0B-0C4C-9C2F-0FDC68C5D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4586" y="596898"/>
            <a:ext cx="4899413" cy="2185656"/>
          </a:xfrm>
          <a:prstGeom prst="rect">
            <a:avLst/>
          </a:prstGeom>
          <a:solidFill>
            <a:srgbClr val="FFC000"/>
          </a:solidFill>
        </p:spPr>
      </p:pic>
      <p:sp>
        <p:nvSpPr>
          <p:cNvPr id="52" name="Rectangle 51">
            <a:extLst>
              <a:ext uri="{FF2B5EF4-FFF2-40B4-BE49-F238E27FC236}">
                <a16:creationId xmlns:a16="http://schemas.microsoft.com/office/drawing/2014/main" id="{0C89A98D-CA5A-B54E-B922-EC42A11B93DB}"/>
              </a:ext>
            </a:extLst>
          </p:cNvPr>
          <p:cNvSpPr/>
          <p:nvPr/>
        </p:nvSpPr>
        <p:spPr>
          <a:xfrm>
            <a:off x="115918" y="4018033"/>
            <a:ext cx="2564421" cy="2246769"/>
          </a:xfrm>
          <a:prstGeom prst="rect">
            <a:avLst/>
          </a:prstGeom>
          <a:solidFill>
            <a:schemeClr val="accent2">
              <a:lumMod val="40000"/>
              <a:lumOff val="60000"/>
            </a:schemeClr>
          </a:solidFill>
          <a:ln>
            <a:solidFill>
              <a:schemeClr val="tx1"/>
            </a:solidFill>
          </a:ln>
        </p:spPr>
        <p:txBody>
          <a:bodyPr wrap="square">
            <a:spAutoFit/>
          </a:bodyPr>
          <a:lstStyle/>
          <a:p>
            <a:r>
              <a:rPr lang="en-GB" sz="1400" dirty="0"/>
              <a:t>To strongly focus an electron beam, squeezing its size down to few microns. The gas is ionized into a plasma by a current-discharge flowing through the capillary itself. The discharge induces an azimuthal magnetic field whose strength is directly proportional to the flowing current. </a:t>
            </a:r>
            <a:endParaRPr lang="it-IT" sz="1400" b="1" dirty="0"/>
          </a:p>
        </p:txBody>
      </p:sp>
      <p:pic>
        <p:nvPicPr>
          <p:cNvPr id="53" name="Picture 52">
            <a:extLst>
              <a:ext uri="{FF2B5EF4-FFF2-40B4-BE49-F238E27FC236}">
                <a16:creationId xmlns:a16="http://schemas.microsoft.com/office/drawing/2014/main" id="{4AA1B20D-E976-F243-A2D2-FD128FF1DF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2375" y="5620657"/>
            <a:ext cx="2564421" cy="682312"/>
          </a:xfrm>
          <a:prstGeom prst="rect">
            <a:avLst/>
          </a:prstGeom>
        </p:spPr>
      </p:pic>
      <p:sp>
        <p:nvSpPr>
          <p:cNvPr id="55" name="Rectangle 54">
            <a:extLst>
              <a:ext uri="{FF2B5EF4-FFF2-40B4-BE49-F238E27FC236}">
                <a16:creationId xmlns:a16="http://schemas.microsoft.com/office/drawing/2014/main" id="{3FC26D0A-D328-A746-9B3A-CF693A672766}"/>
              </a:ext>
            </a:extLst>
          </p:cNvPr>
          <p:cNvSpPr/>
          <p:nvPr/>
        </p:nvSpPr>
        <p:spPr>
          <a:xfrm>
            <a:off x="6625017" y="3728430"/>
            <a:ext cx="1319199" cy="300082"/>
          </a:xfrm>
          <a:prstGeom prst="rect">
            <a:avLst/>
          </a:prstGeom>
          <a:solidFill>
            <a:schemeClr val="accent2">
              <a:lumMod val="40000"/>
              <a:lumOff val="60000"/>
            </a:schemeClr>
          </a:solidFill>
          <a:ln>
            <a:solidFill>
              <a:schemeClr val="tx1"/>
            </a:solidFill>
          </a:ln>
        </p:spPr>
        <p:txBody>
          <a:bodyPr wrap="square">
            <a:spAutoFit/>
          </a:bodyPr>
          <a:lstStyle/>
          <a:p>
            <a:r>
              <a:rPr lang="it-IT" sz="1350" b="1" dirty="0"/>
              <a:t>Magnetic Field</a:t>
            </a:r>
            <a:endParaRPr lang="it-IT" sz="1350" dirty="0"/>
          </a:p>
        </p:txBody>
      </p:sp>
      <p:sp>
        <p:nvSpPr>
          <p:cNvPr id="57" name="Rectangle 56">
            <a:extLst>
              <a:ext uri="{FF2B5EF4-FFF2-40B4-BE49-F238E27FC236}">
                <a16:creationId xmlns:a16="http://schemas.microsoft.com/office/drawing/2014/main" id="{9B7C67AA-8072-C246-A8E1-5FE04571199E}"/>
              </a:ext>
            </a:extLst>
          </p:cNvPr>
          <p:cNvSpPr/>
          <p:nvPr/>
        </p:nvSpPr>
        <p:spPr>
          <a:xfrm>
            <a:off x="6657784" y="4824713"/>
            <a:ext cx="1345272" cy="307777"/>
          </a:xfrm>
          <a:prstGeom prst="rect">
            <a:avLst/>
          </a:prstGeom>
          <a:solidFill>
            <a:schemeClr val="accent2">
              <a:lumMod val="40000"/>
              <a:lumOff val="60000"/>
            </a:schemeClr>
          </a:solidFill>
          <a:ln>
            <a:solidFill>
              <a:schemeClr val="tx1"/>
            </a:solidFill>
          </a:ln>
        </p:spPr>
        <p:txBody>
          <a:bodyPr wrap="square">
            <a:spAutoFit/>
          </a:bodyPr>
          <a:lstStyle/>
          <a:p>
            <a:r>
              <a:rPr lang="it-IT" sz="1400" b="1" dirty="0"/>
              <a:t>(Compactness)</a:t>
            </a:r>
            <a:endParaRPr lang="it-IT" sz="1350" dirty="0"/>
          </a:p>
        </p:txBody>
      </p:sp>
      <p:sp>
        <p:nvSpPr>
          <p:cNvPr id="58" name="Rectangle 57">
            <a:extLst>
              <a:ext uri="{FF2B5EF4-FFF2-40B4-BE49-F238E27FC236}">
                <a16:creationId xmlns:a16="http://schemas.microsoft.com/office/drawing/2014/main" id="{EF82F107-2BDC-6B49-8E32-78983D68108E}"/>
              </a:ext>
            </a:extLst>
          </p:cNvPr>
          <p:cNvSpPr/>
          <p:nvPr/>
        </p:nvSpPr>
        <p:spPr>
          <a:xfrm>
            <a:off x="6060837" y="4455073"/>
            <a:ext cx="2731494" cy="307777"/>
          </a:xfrm>
          <a:prstGeom prst="rect">
            <a:avLst/>
          </a:prstGeom>
          <a:solidFill>
            <a:schemeClr val="accent2">
              <a:lumMod val="40000"/>
              <a:lumOff val="60000"/>
            </a:schemeClr>
          </a:solidFill>
          <a:ln>
            <a:solidFill>
              <a:schemeClr val="tx1"/>
            </a:solidFill>
          </a:ln>
        </p:spPr>
        <p:txBody>
          <a:bodyPr wrap="square">
            <a:spAutoFit/>
          </a:bodyPr>
          <a:lstStyle/>
          <a:p>
            <a:r>
              <a:rPr lang="it-IT" sz="1400" b="1" dirty="0"/>
              <a:t>Replacing Solenoids/Quadrupoles</a:t>
            </a:r>
            <a:endParaRPr lang="it-IT" sz="1350" dirty="0"/>
          </a:p>
        </p:txBody>
      </p:sp>
    </p:spTree>
    <p:extLst>
      <p:ext uri="{BB962C8B-B14F-4D97-AF65-F5344CB8AC3E}">
        <p14:creationId xmlns:p14="http://schemas.microsoft.com/office/powerpoint/2010/main" val="161184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rotWithShape="1">
          <a:blip r:embed="rId3" cstate="print">
            <a:extLst>
              <a:ext uri="{28A0092B-C50C-407E-A947-70E740481C1C}">
                <a14:useLocalDpi xmlns:a14="http://schemas.microsoft.com/office/drawing/2010/main" val="0"/>
              </a:ext>
            </a:extLst>
          </a:blip>
          <a:srcRect t="46886" r="24415" b="14863"/>
          <a:stretch/>
        </p:blipFill>
        <p:spPr>
          <a:xfrm>
            <a:off x="93785" y="797931"/>
            <a:ext cx="9050215" cy="3004013"/>
          </a:xfrm>
          <a:prstGeom prst="rect">
            <a:avLst/>
          </a:prstGeom>
        </p:spPr>
      </p:pic>
      <p:sp>
        <p:nvSpPr>
          <p:cNvPr id="24" name="CasellaDiTesto 23"/>
          <p:cNvSpPr txBox="1"/>
          <p:nvPr/>
        </p:nvSpPr>
        <p:spPr>
          <a:xfrm>
            <a:off x="3873350" y="-15469"/>
            <a:ext cx="5525861" cy="738664"/>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Module: </a:t>
            </a:r>
            <a:r>
              <a:rPr lang="it-IT" sz="2100" b="1" i="1" dirty="0">
                <a:latin typeface="Arial" panose="020B0604020202020204" pitchFamily="34" charset="0"/>
                <a:cs typeface="Arial" panose="020B0604020202020204" pitchFamily="34" charset="0"/>
              </a:rPr>
              <a:t>Experimental Setup</a:t>
            </a:r>
            <a:endParaRPr lang="it-IT" sz="2100" dirty="0">
              <a:latin typeface="Arial" panose="020B0604020202020204" pitchFamily="34" charset="0"/>
              <a:cs typeface="Arial" panose="020B0604020202020204" pitchFamily="34" charset="0"/>
            </a:endParaRPr>
          </a:p>
          <a:p>
            <a:endParaRPr lang="it-IT" sz="2100" b="1" i="1" dirty="0">
              <a:solidFill>
                <a:prstClr val="black"/>
              </a:solidFill>
              <a:latin typeface="Arial" panose="020B0604020202020204" pitchFamily="34" charset="0"/>
              <a:cs typeface="Arial" panose="020B0604020202020204" pitchFamily="34" charset="0"/>
            </a:endParaRPr>
          </a:p>
        </p:txBody>
      </p:sp>
      <p:grpSp>
        <p:nvGrpSpPr>
          <p:cNvPr id="30" name="Gruppo 29"/>
          <p:cNvGrpSpPr/>
          <p:nvPr/>
        </p:nvGrpSpPr>
        <p:grpSpPr>
          <a:xfrm>
            <a:off x="464086" y="179064"/>
            <a:ext cx="8059072" cy="461821"/>
            <a:chOff x="35496" y="96783"/>
            <a:chExt cx="8928992" cy="615761"/>
          </a:xfrm>
        </p:grpSpPr>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cxnSp>
        <p:nvCxnSpPr>
          <p:cNvPr id="59" name="Connettore 1 25"/>
          <p:cNvCxnSpPr>
            <a:cxnSpLocks/>
          </p:cNvCxnSpPr>
          <p:nvPr/>
        </p:nvCxnSpPr>
        <p:spPr>
          <a:xfrm>
            <a:off x="709616" y="6267556"/>
            <a:ext cx="7506050"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399493" y="2579851"/>
            <a:ext cx="1512168" cy="2044807"/>
            <a:chOff x="3036280" y="2458908"/>
            <a:chExt cx="2016224" cy="2726409"/>
          </a:xfrm>
        </p:grpSpPr>
        <p:sp>
          <p:nvSpPr>
            <p:cNvPr id="64" name="Rectangle 63"/>
            <p:cNvSpPr/>
            <p:nvPr/>
          </p:nvSpPr>
          <p:spPr>
            <a:xfrm>
              <a:off x="3036280" y="4294560"/>
              <a:ext cx="2016224" cy="890757"/>
            </a:xfrm>
            <a:prstGeom prst="rect">
              <a:avLst/>
            </a:prstGeom>
            <a:ln w="25400">
              <a:solidFill>
                <a:srgbClr val="FF0000"/>
              </a:solidFill>
            </a:ln>
          </p:spPr>
          <p:txBody>
            <a:bodyPr wrap="square">
              <a:spAutoFit/>
            </a:bodyPr>
            <a:lstStyle/>
            <a:p>
              <a:r>
                <a:rPr lang="it-IT" sz="1247" b="1" dirty="0">
                  <a:solidFill>
                    <a:prstClr val="black"/>
                  </a:solidFill>
                  <a:latin typeface="Calibri"/>
                </a:rPr>
                <a:t>Capillary shapes:</a:t>
              </a:r>
            </a:p>
            <a:p>
              <a:pPr marL="214313" indent="-214313">
                <a:buFont typeface="Arial" panose="020B0604020202020204" pitchFamily="34" charset="0"/>
                <a:buChar char="•"/>
              </a:pPr>
              <a:r>
                <a:rPr lang="it-IT" sz="1247" b="1" dirty="0">
                  <a:solidFill>
                    <a:prstClr val="black"/>
                  </a:solidFill>
                  <a:latin typeface="Calibri"/>
                </a:rPr>
                <a:t>Length (Energy)</a:t>
              </a:r>
            </a:p>
            <a:p>
              <a:pPr marL="214313" indent="-214313">
                <a:buFont typeface="Arial" panose="020B0604020202020204" pitchFamily="34" charset="0"/>
                <a:buChar char="•"/>
              </a:pPr>
              <a:r>
                <a:rPr lang="it-IT" sz="1247" b="1" dirty="0">
                  <a:solidFill>
                    <a:prstClr val="black"/>
                  </a:solidFill>
                  <a:latin typeface="Calibri"/>
                </a:rPr>
                <a:t>Radius (Density)</a:t>
              </a:r>
            </a:p>
          </p:txBody>
        </p:sp>
        <p:cxnSp>
          <p:nvCxnSpPr>
            <p:cNvPr id="65" name="Straight Arrow Connector 64"/>
            <p:cNvCxnSpPr>
              <a:endCxn id="64" idx="0"/>
            </p:cNvCxnSpPr>
            <p:nvPr/>
          </p:nvCxnSpPr>
          <p:spPr>
            <a:xfrm flipH="1">
              <a:off x="4044392" y="2458908"/>
              <a:ext cx="500349" cy="18356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789426" y="1706464"/>
            <a:ext cx="3451834" cy="4409513"/>
            <a:chOff x="3235456" y="1496827"/>
            <a:chExt cx="4130584" cy="5133988"/>
          </a:xfrm>
        </p:grpSpPr>
        <p:sp>
          <p:nvSpPr>
            <p:cNvPr id="63" name="Rectangle 62"/>
            <p:cNvSpPr/>
            <p:nvPr/>
          </p:nvSpPr>
          <p:spPr>
            <a:xfrm>
              <a:off x="3235456" y="5484176"/>
              <a:ext cx="2088232" cy="1146639"/>
            </a:xfrm>
            <a:prstGeom prst="rect">
              <a:avLst/>
            </a:prstGeom>
            <a:ln w="25400">
              <a:solidFill>
                <a:srgbClr val="FF0000"/>
              </a:solidFill>
            </a:ln>
          </p:spPr>
          <p:txBody>
            <a:bodyPr wrap="square">
              <a:spAutoFit/>
            </a:bodyPr>
            <a:lstStyle/>
            <a:p>
              <a:r>
                <a:rPr lang="it-IT" sz="1247" b="1" dirty="0">
                  <a:solidFill>
                    <a:prstClr val="black"/>
                  </a:solidFill>
                  <a:latin typeface="Calibri"/>
                </a:rPr>
                <a:t>Spectrometer:</a:t>
              </a:r>
            </a:p>
            <a:p>
              <a:pPr marL="214313" indent="-214313">
                <a:buFont typeface="Arial" panose="020B0604020202020204" pitchFamily="34" charset="0"/>
                <a:buChar char="•"/>
              </a:pPr>
              <a:r>
                <a:rPr lang="it-IT" sz="1247" b="1" dirty="0">
                  <a:solidFill>
                    <a:prstClr val="black"/>
                  </a:solidFill>
                  <a:latin typeface="Calibri"/>
                </a:rPr>
                <a:t>Grating</a:t>
              </a:r>
            </a:p>
            <a:p>
              <a:pPr marL="214313" indent="-214313">
                <a:buFont typeface="Arial" panose="020B0604020202020204" pitchFamily="34" charset="0"/>
                <a:buChar char="•"/>
              </a:pPr>
              <a:r>
                <a:rPr lang="it-IT" sz="1247" b="1" dirty="0">
                  <a:solidFill>
                    <a:prstClr val="black"/>
                  </a:solidFill>
                  <a:latin typeface="Calibri"/>
                </a:rPr>
                <a:t>Optical alignment</a:t>
              </a:r>
            </a:p>
          </p:txBody>
        </p:sp>
        <p:cxnSp>
          <p:nvCxnSpPr>
            <p:cNvPr id="66" name="Straight Arrow Connector 65"/>
            <p:cNvCxnSpPr>
              <a:cxnSpLocks/>
            </p:cNvCxnSpPr>
            <p:nvPr/>
          </p:nvCxnSpPr>
          <p:spPr>
            <a:xfrm flipH="1">
              <a:off x="4685447" y="1496827"/>
              <a:ext cx="2680593" cy="3929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7161242" y="1797203"/>
            <a:ext cx="1401986" cy="4318774"/>
            <a:chOff x="7254421" y="1716029"/>
            <a:chExt cx="1665039" cy="4507496"/>
          </a:xfrm>
        </p:grpSpPr>
        <p:sp>
          <p:nvSpPr>
            <p:cNvPr id="62" name="Rectangle 61"/>
            <p:cNvSpPr/>
            <p:nvPr/>
          </p:nvSpPr>
          <p:spPr>
            <a:xfrm>
              <a:off x="7254421" y="5332768"/>
              <a:ext cx="1665039" cy="890757"/>
            </a:xfrm>
            <a:prstGeom prst="rect">
              <a:avLst/>
            </a:prstGeom>
            <a:ln w="25400">
              <a:solidFill>
                <a:srgbClr val="FF0000"/>
              </a:solidFill>
            </a:ln>
          </p:spPr>
          <p:txBody>
            <a:bodyPr wrap="square">
              <a:spAutoFit/>
            </a:bodyPr>
            <a:lstStyle/>
            <a:p>
              <a:r>
                <a:rPr lang="it-IT" sz="1247" b="1" dirty="0">
                  <a:solidFill>
                    <a:prstClr val="black"/>
                  </a:solidFill>
                  <a:latin typeface="Calibri"/>
                </a:rPr>
                <a:t>Camera timing:</a:t>
              </a:r>
            </a:p>
            <a:p>
              <a:pPr marL="214313" indent="-214313">
                <a:buFont typeface="Arial" panose="020B0604020202020204" pitchFamily="34" charset="0"/>
                <a:buChar char="•"/>
              </a:pPr>
              <a:r>
                <a:rPr lang="it-IT" sz="1247" b="1" dirty="0">
                  <a:solidFill>
                    <a:prstClr val="black"/>
                  </a:solidFill>
                  <a:latin typeface="Calibri"/>
                </a:rPr>
                <a:t>Delay time</a:t>
              </a:r>
            </a:p>
            <a:p>
              <a:pPr marL="214313" indent="-214313">
                <a:buFont typeface="Arial" panose="020B0604020202020204" pitchFamily="34" charset="0"/>
                <a:buChar char="•"/>
              </a:pPr>
              <a:r>
                <a:rPr lang="it-IT" sz="1247" b="1" dirty="0">
                  <a:solidFill>
                    <a:prstClr val="black"/>
                  </a:solidFill>
                  <a:latin typeface="Calibri"/>
                </a:rPr>
                <a:t>Gate time</a:t>
              </a:r>
            </a:p>
          </p:txBody>
        </p:sp>
        <p:cxnSp>
          <p:nvCxnSpPr>
            <p:cNvPr id="67" name="Straight Arrow Connector 66"/>
            <p:cNvCxnSpPr/>
            <p:nvPr/>
          </p:nvCxnSpPr>
          <p:spPr>
            <a:xfrm>
              <a:off x="8086940" y="1716029"/>
              <a:ext cx="547993" cy="36091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6009758" y="3657646"/>
            <a:ext cx="1883837" cy="1333612"/>
            <a:chOff x="6489009" y="3733860"/>
            <a:chExt cx="2511783" cy="1778150"/>
          </a:xfrm>
        </p:grpSpPr>
        <p:sp>
          <p:nvSpPr>
            <p:cNvPr id="61" name="Rectangle 60"/>
            <p:cNvSpPr/>
            <p:nvPr/>
          </p:nvSpPr>
          <p:spPr>
            <a:xfrm>
              <a:off x="6489009" y="4109488"/>
              <a:ext cx="2511783" cy="1402522"/>
            </a:xfrm>
            <a:prstGeom prst="rect">
              <a:avLst/>
            </a:prstGeom>
            <a:ln w="25400">
              <a:solidFill>
                <a:srgbClr val="FF0000"/>
              </a:solidFill>
            </a:ln>
          </p:spPr>
          <p:txBody>
            <a:bodyPr wrap="square">
              <a:spAutoFit/>
            </a:bodyPr>
            <a:lstStyle/>
            <a:p>
              <a:r>
                <a:rPr lang="it-IT" sz="1247" b="1" dirty="0">
                  <a:solidFill>
                    <a:prstClr val="black"/>
                  </a:solidFill>
                  <a:latin typeface="Calibri"/>
                </a:rPr>
                <a:t>Timing:</a:t>
              </a:r>
            </a:p>
            <a:p>
              <a:pPr marL="214313" indent="-214313">
                <a:buFont typeface="Arial" panose="020B0604020202020204" pitchFamily="34" charset="0"/>
                <a:buChar char="•"/>
              </a:pPr>
              <a:r>
                <a:rPr lang="it-IT" sz="1247" b="1" dirty="0">
                  <a:solidFill>
                    <a:prstClr val="black"/>
                  </a:solidFill>
                  <a:latin typeface="Calibri"/>
                </a:rPr>
                <a:t>Valve opening time</a:t>
              </a:r>
            </a:p>
            <a:p>
              <a:pPr marL="214313" indent="-214313">
                <a:buFont typeface="Arial" panose="020B0604020202020204" pitchFamily="34" charset="0"/>
                <a:buChar char="•"/>
              </a:pPr>
              <a:r>
                <a:rPr lang="it-IT" sz="1247" b="1" dirty="0">
                  <a:solidFill>
                    <a:prstClr val="black"/>
                  </a:solidFill>
                  <a:latin typeface="Calibri"/>
                </a:rPr>
                <a:t>Voltage delay time</a:t>
              </a:r>
            </a:p>
            <a:p>
              <a:pPr marL="214313" indent="-214313">
                <a:buFont typeface="Arial" panose="020B0604020202020204" pitchFamily="34" charset="0"/>
                <a:buChar char="•"/>
              </a:pPr>
              <a:r>
                <a:rPr lang="it-IT" sz="1247" b="1" dirty="0">
                  <a:solidFill>
                    <a:prstClr val="black"/>
                  </a:solidFill>
                  <a:latin typeface="Calibri"/>
                </a:rPr>
                <a:t>Trigger of ICCD camera</a:t>
              </a:r>
            </a:p>
          </p:txBody>
        </p:sp>
        <p:cxnSp>
          <p:nvCxnSpPr>
            <p:cNvPr id="68" name="Straight Arrow Connector 67"/>
            <p:cNvCxnSpPr>
              <a:endCxn id="61" idx="0"/>
            </p:cNvCxnSpPr>
            <p:nvPr/>
          </p:nvCxnSpPr>
          <p:spPr>
            <a:xfrm flipH="1">
              <a:off x="7744901" y="3733860"/>
              <a:ext cx="193899" cy="3756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542" t="10706" r="13267"/>
          <a:stretch/>
        </p:blipFill>
        <p:spPr>
          <a:xfrm>
            <a:off x="67117" y="4115072"/>
            <a:ext cx="3185690" cy="2066185"/>
          </a:xfrm>
          <a:prstGeom prst="rect">
            <a:avLst/>
          </a:prstGeom>
        </p:spPr>
      </p:pic>
      <p:cxnSp>
        <p:nvCxnSpPr>
          <p:cNvPr id="7" name="Straight Arrow Connector 6"/>
          <p:cNvCxnSpPr>
            <a:cxnSpLocks/>
          </p:cNvCxnSpPr>
          <p:nvPr/>
        </p:nvCxnSpPr>
        <p:spPr>
          <a:xfrm flipH="1">
            <a:off x="2562527" y="1681886"/>
            <a:ext cx="1715035" cy="24166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C148B6-D49A-4684-AEAB-EC04B065DD48}"/>
              </a:ext>
            </a:extLst>
          </p:cNvPr>
          <p:cNvSpPr/>
          <p:nvPr/>
        </p:nvSpPr>
        <p:spPr>
          <a:xfrm>
            <a:off x="5882094" y="6267556"/>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3" name="Rectangle 2">
            <a:extLst>
              <a:ext uri="{FF2B5EF4-FFF2-40B4-BE49-F238E27FC236}">
                <a16:creationId xmlns:a16="http://schemas.microsoft.com/office/drawing/2014/main" id="{3FBFC28B-CEFD-45A5-AD43-2F0656E308B5}"/>
              </a:ext>
            </a:extLst>
          </p:cNvPr>
          <p:cNvSpPr/>
          <p:nvPr/>
        </p:nvSpPr>
        <p:spPr>
          <a:xfrm>
            <a:off x="464086" y="720747"/>
            <a:ext cx="2290837" cy="369332"/>
          </a:xfrm>
          <a:prstGeom prst="rect">
            <a:avLst/>
          </a:prstGeom>
          <a:solidFill>
            <a:srgbClr val="FFFF00"/>
          </a:solidFill>
          <a:ln>
            <a:solidFill>
              <a:schemeClr val="tx1"/>
            </a:solidFill>
          </a:ln>
        </p:spPr>
        <p:txBody>
          <a:bodyPr wrap="square">
            <a:spAutoFit/>
          </a:bodyPr>
          <a:lstStyle/>
          <a:p>
            <a:r>
              <a:rPr lang="it-IT" b="1" dirty="0"/>
              <a:t>Experimental Setup</a:t>
            </a:r>
            <a:endParaRPr lang="it-IT" dirty="0"/>
          </a:p>
        </p:txBody>
      </p:sp>
      <p:cxnSp>
        <p:nvCxnSpPr>
          <p:cNvPr id="27" name="Elbow Connector 2">
            <a:extLst>
              <a:ext uri="{FF2B5EF4-FFF2-40B4-BE49-F238E27FC236}">
                <a16:creationId xmlns:a16="http://schemas.microsoft.com/office/drawing/2014/main" id="{8E604D01-3EDC-41B7-A709-6A7D5042983E}"/>
              </a:ext>
            </a:extLst>
          </p:cNvPr>
          <p:cNvCxnSpPr/>
          <p:nvPr/>
        </p:nvCxnSpPr>
        <p:spPr>
          <a:xfrm rot="5400000" flipH="1" flipV="1">
            <a:off x="871993" y="2559663"/>
            <a:ext cx="709745" cy="184826"/>
          </a:xfrm>
          <a:prstGeom prst="bentConnector3">
            <a:avLst>
              <a:gd name="adj1" fmla="val -699"/>
            </a:avLst>
          </a:prstGeom>
          <a:ln w="190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1F0C45-97C1-42CB-A951-5F0ADD3DA042}"/>
              </a:ext>
            </a:extLst>
          </p:cNvPr>
          <p:cNvSpPr txBox="1"/>
          <p:nvPr/>
        </p:nvSpPr>
        <p:spPr>
          <a:xfrm>
            <a:off x="1445156" y="2903719"/>
            <a:ext cx="641330" cy="438582"/>
          </a:xfrm>
          <a:prstGeom prst="rect">
            <a:avLst/>
          </a:prstGeom>
          <a:noFill/>
        </p:spPr>
        <p:txBody>
          <a:bodyPr wrap="square" rtlCol="0">
            <a:spAutoFit/>
          </a:bodyPr>
          <a:lstStyle/>
          <a:p>
            <a:r>
              <a:rPr lang="it-IT" sz="1200" b="1" dirty="0">
                <a:solidFill>
                  <a:schemeClr val="bg1"/>
                </a:solidFill>
              </a:rPr>
              <a:t>H</a:t>
            </a:r>
            <a:r>
              <a:rPr lang="it-IT" sz="1050" b="1" dirty="0">
                <a:solidFill>
                  <a:schemeClr val="bg1"/>
                </a:solidFill>
              </a:rPr>
              <a:t>2 inlets</a:t>
            </a:r>
          </a:p>
        </p:txBody>
      </p:sp>
      <p:sp>
        <p:nvSpPr>
          <p:cNvPr id="6" name="TextBox 5">
            <a:extLst>
              <a:ext uri="{FF2B5EF4-FFF2-40B4-BE49-F238E27FC236}">
                <a16:creationId xmlns:a16="http://schemas.microsoft.com/office/drawing/2014/main" id="{8E23DFF5-802D-4EA6-9E81-BEB6DAD51D97}"/>
              </a:ext>
            </a:extLst>
          </p:cNvPr>
          <p:cNvSpPr txBox="1"/>
          <p:nvPr/>
        </p:nvSpPr>
        <p:spPr>
          <a:xfrm>
            <a:off x="709616" y="3018162"/>
            <a:ext cx="1134126" cy="253916"/>
          </a:xfrm>
          <a:prstGeom prst="rect">
            <a:avLst/>
          </a:prstGeom>
          <a:noFill/>
        </p:spPr>
        <p:txBody>
          <a:bodyPr wrap="square" rtlCol="0">
            <a:spAutoFit/>
          </a:bodyPr>
          <a:lstStyle/>
          <a:p>
            <a:pPr algn="just"/>
            <a:r>
              <a:rPr lang="it-IT" sz="1050" b="1" dirty="0">
                <a:solidFill>
                  <a:schemeClr val="bg1"/>
                </a:solidFill>
              </a:rPr>
              <a:t>Ø = 1 mm</a:t>
            </a:r>
          </a:p>
        </p:txBody>
      </p:sp>
      <p:sp>
        <p:nvSpPr>
          <p:cNvPr id="9" name="Text Box 2">
            <a:extLst>
              <a:ext uri="{FF2B5EF4-FFF2-40B4-BE49-F238E27FC236}">
                <a16:creationId xmlns:a16="http://schemas.microsoft.com/office/drawing/2014/main" id="{AAE5D815-F33C-41F9-A2F1-823196722027}"/>
              </a:ext>
            </a:extLst>
          </p:cNvPr>
          <p:cNvSpPr txBox="1">
            <a:spLocks noChangeArrowheads="1"/>
          </p:cNvSpPr>
          <p:nvPr/>
        </p:nvSpPr>
        <p:spPr bwMode="auto">
          <a:xfrm>
            <a:off x="3075769" y="1994117"/>
            <a:ext cx="834095" cy="303086"/>
          </a:xfrm>
          <a:prstGeom prst="rect">
            <a:avLst/>
          </a:prstGeom>
          <a:solidFill>
            <a:srgbClr val="FFFF00"/>
          </a:solidFill>
          <a:ln w="9525">
            <a:solidFill>
              <a:schemeClr val="tx1"/>
            </a:solidFill>
            <a:miter lim="800000"/>
            <a:headEnd/>
            <a:tailEnd/>
          </a:ln>
        </p:spPr>
        <p:txBody>
          <a:bodyPr rot="0" vert="horz" wrap="square" lIns="68580" tIns="34290" rIns="68580" bIns="34290" anchor="t" anchorCtr="0">
            <a:noAutofit/>
          </a:bodyPr>
          <a:lstStyle/>
          <a:p>
            <a:r>
              <a:rPr lang="it-IT" sz="1000" b="1" dirty="0">
                <a:latin typeface="Calibri" panose="020F0502020204030204" pitchFamily="34" charset="0"/>
                <a:ea typeface="Calibri" panose="020F0502020204030204" pitchFamily="34" charset="0"/>
                <a:cs typeface="Times New Roman" panose="02020603050405020304" pitchFamily="18" charset="0"/>
              </a:rPr>
              <a:t>Vacuum:</a:t>
            </a:r>
          </a:p>
          <a:p>
            <a:r>
              <a:rPr lang="it-IT" sz="1000" b="1" dirty="0">
                <a:latin typeface="Calibri" panose="020F0502020204030204" pitchFamily="34" charset="0"/>
                <a:ea typeface="Calibri" panose="020F0502020204030204" pitchFamily="34" charset="0"/>
                <a:cs typeface="Times New Roman" panose="02020603050405020304" pitchFamily="18" charset="0"/>
              </a:rPr>
              <a:t>10</a:t>
            </a:r>
            <a:r>
              <a:rPr lang="it-IT" sz="1000" b="1" baseline="30000" dirty="0">
                <a:latin typeface="Calibri" panose="020F0502020204030204" pitchFamily="34" charset="0"/>
                <a:ea typeface="Calibri" panose="020F0502020204030204" pitchFamily="34" charset="0"/>
                <a:cs typeface="Times New Roman" panose="02020603050405020304" pitchFamily="18" charset="0"/>
              </a:rPr>
              <a:t>-7</a:t>
            </a:r>
            <a:r>
              <a:rPr lang="it-IT" sz="1000" b="1" dirty="0">
                <a:latin typeface="Calibri" panose="020F0502020204030204" pitchFamily="34" charset="0"/>
                <a:ea typeface="Calibri" panose="020F0502020204030204" pitchFamily="34" charset="0"/>
                <a:cs typeface="Times New Roman" panose="02020603050405020304" pitchFamily="18" charset="0"/>
              </a:rPr>
              <a:t> mbar</a:t>
            </a:r>
          </a:p>
        </p:txBody>
      </p:sp>
      <p:sp>
        <p:nvSpPr>
          <p:cNvPr id="11" name="Text Box 2">
            <a:extLst>
              <a:ext uri="{FF2B5EF4-FFF2-40B4-BE49-F238E27FC236}">
                <a16:creationId xmlns:a16="http://schemas.microsoft.com/office/drawing/2014/main" id="{61A1770D-61CF-40D1-9698-32A2BF59F0AF}"/>
              </a:ext>
            </a:extLst>
          </p:cNvPr>
          <p:cNvSpPr txBox="1">
            <a:spLocks noChangeArrowheads="1"/>
          </p:cNvSpPr>
          <p:nvPr/>
        </p:nvSpPr>
        <p:spPr bwMode="auto">
          <a:xfrm>
            <a:off x="3470106" y="2578992"/>
            <a:ext cx="834096" cy="495566"/>
          </a:xfrm>
          <a:prstGeom prst="rect">
            <a:avLst/>
          </a:prstGeom>
          <a:solidFill>
            <a:srgbClr val="FFFF00"/>
          </a:solidFill>
          <a:ln w="9525">
            <a:solidFill>
              <a:schemeClr val="tx1"/>
            </a:solidFill>
            <a:miter lim="800000"/>
            <a:headEnd/>
            <a:tailEnd/>
          </a:ln>
        </p:spPr>
        <p:txBody>
          <a:bodyPr rot="0" vert="horz" wrap="square" lIns="68580" tIns="34290" rIns="68580" bIns="34290" anchor="t" anchorCtr="0">
            <a:noAutofit/>
          </a:bodyPr>
          <a:lstStyle/>
          <a:p>
            <a:r>
              <a:rPr lang="it-IT" sz="1000" b="1" dirty="0">
                <a:latin typeface="Calibri" panose="020F0502020204030204" pitchFamily="34" charset="0"/>
                <a:ea typeface="Calibri" panose="020F0502020204030204" pitchFamily="34" charset="0"/>
                <a:cs typeface="Times New Roman" panose="02020603050405020304" pitchFamily="18" charset="0"/>
              </a:rPr>
              <a:t>Gas injection system:  3 ms</a:t>
            </a:r>
          </a:p>
        </p:txBody>
      </p:sp>
      <p:sp>
        <p:nvSpPr>
          <p:cNvPr id="31" name="Rectangle 30">
            <a:extLst>
              <a:ext uri="{FF2B5EF4-FFF2-40B4-BE49-F238E27FC236}">
                <a16:creationId xmlns:a16="http://schemas.microsoft.com/office/drawing/2014/main" id="{58750C6A-1681-8841-83B5-CEA5CD660C8B}"/>
              </a:ext>
            </a:extLst>
          </p:cNvPr>
          <p:cNvSpPr/>
          <p:nvPr/>
        </p:nvSpPr>
        <p:spPr>
          <a:xfrm>
            <a:off x="2008846" y="4189754"/>
            <a:ext cx="1173817" cy="938719"/>
          </a:xfrm>
          <a:prstGeom prst="rect">
            <a:avLst/>
          </a:prstGeom>
          <a:solidFill>
            <a:schemeClr val="accent2">
              <a:lumMod val="20000"/>
              <a:lumOff val="80000"/>
            </a:schemeClr>
          </a:solidFill>
          <a:ln>
            <a:solidFill>
              <a:schemeClr val="tx1"/>
            </a:solidFill>
          </a:ln>
        </p:spPr>
        <p:txBody>
          <a:bodyPr wrap="square">
            <a:spAutoFit/>
          </a:bodyPr>
          <a:lstStyle/>
          <a:p>
            <a:r>
              <a:rPr lang="en-US" sz="1100" b="1" dirty="0">
                <a:latin typeface="Calibri" panose="020F0502020204030204" pitchFamily="34" charset="0"/>
                <a:cs typeface="Calibri" panose="020F0502020204030204" pitchFamily="34" charset="0"/>
              </a:rPr>
              <a:t>Capillary 30mmx1mm </a:t>
            </a:r>
          </a:p>
          <a:p>
            <a:r>
              <a:rPr lang="en-US" sz="1100" b="1" dirty="0">
                <a:latin typeface="Calibri" panose="020F0502020204030204" pitchFamily="34" charset="0"/>
                <a:cs typeface="Calibri" panose="020F0502020204030204" pitchFamily="34" charset="0"/>
              </a:rPr>
              <a:t>Double inlets</a:t>
            </a:r>
          </a:p>
          <a:p>
            <a:r>
              <a:rPr lang="en-US" sz="1100" b="1" dirty="0">
                <a:latin typeface="Calibri" panose="020F0502020204030204" pitchFamily="34" charset="0"/>
                <a:cs typeface="Calibri" panose="020F0502020204030204" pitchFamily="34" charset="0"/>
              </a:rPr>
              <a:t>Voltage 20kV</a:t>
            </a:r>
          </a:p>
          <a:p>
            <a:r>
              <a:rPr lang="en-US" sz="1100" b="1" dirty="0">
                <a:latin typeface="Calibri" panose="020F0502020204030204" pitchFamily="34" charset="0"/>
                <a:cs typeface="Calibri" panose="020F0502020204030204" pitchFamily="34" charset="0"/>
              </a:rPr>
              <a:t>Current 550A</a:t>
            </a:r>
          </a:p>
        </p:txBody>
      </p:sp>
      <p:sp>
        <p:nvSpPr>
          <p:cNvPr id="8" name="Rectangle 7">
            <a:extLst>
              <a:ext uri="{FF2B5EF4-FFF2-40B4-BE49-F238E27FC236}">
                <a16:creationId xmlns:a16="http://schemas.microsoft.com/office/drawing/2014/main" id="{A72A61B9-6A5F-4FDD-A602-382C4B3630F7}"/>
              </a:ext>
            </a:extLst>
          </p:cNvPr>
          <p:cNvSpPr/>
          <p:nvPr/>
        </p:nvSpPr>
        <p:spPr>
          <a:xfrm>
            <a:off x="901274" y="3818476"/>
            <a:ext cx="1588897" cy="300082"/>
          </a:xfrm>
          <a:prstGeom prst="rect">
            <a:avLst/>
          </a:prstGeom>
          <a:solidFill>
            <a:srgbClr val="FFFF00"/>
          </a:solidFill>
          <a:ln w="12700">
            <a:solidFill>
              <a:schemeClr val="tx1"/>
            </a:solidFill>
          </a:ln>
        </p:spPr>
        <p:txBody>
          <a:bodyPr wrap="none">
            <a:spAutoFit/>
          </a:bodyPr>
          <a:lstStyle/>
          <a:p>
            <a:r>
              <a:rPr lang="en-US" sz="1350" b="1" dirty="0">
                <a:latin typeface="Arial" panose="020B0604020202020204" pitchFamily="34" charset="0"/>
                <a:cs typeface="Arial" panose="020B0604020202020204" pitchFamily="34" charset="0"/>
              </a:rPr>
              <a:t>Discharge circuit</a:t>
            </a:r>
            <a:endParaRPr lang="it-IT" sz="1350" dirty="0"/>
          </a:p>
        </p:txBody>
      </p:sp>
      <p:sp>
        <p:nvSpPr>
          <p:cNvPr id="33" name="Text Box 2">
            <a:extLst>
              <a:ext uri="{FF2B5EF4-FFF2-40B4-BE49-F238E27FC236}">
                <a16:creationId xmlns:a16="http://schemas.microsoft.com/office/drawing/2014/main" id="{CE0251EA-7954-5741-83B1-061704876ACF}"/>
              </a:ext>
            </a:extLst>
          </p:cNvPr>
          <p:cNvSpPr txBox="1">
            <a:spLocks noChangeArrowheads="1"/>
          </p:cNvSpPr>
          <p:nvPr/>
        </p:nvSpPr>
        <p:spPr bwMode="auto">
          <a:xfrm>
            <a:off x="5052374" y="3258110"/>
            <a:ext cx="706193" cy="611222"/>
          </a:xfrm>
          <a:prstGeom prst="rect">
            <a:avLst/>
          </a:prstGeom>
          <a:solidFill>
            <a:srgbClr val="FFFF00"/>
          </a:solidFill>
          <a:ln w="9525">
            <a:solidFill>
              <a:schemeClr val="tx1"/>
            </a:solidFill>
            <a:miter lim="800000"/>
            <a:headEnd/>
            <a:tailEnd/>
          </a:ln>
        </p:spPr>
        <p:txBody>
          <a:bodyPr rot="0" vert="horz" wrap="square" lIns="68580" tIns="34290" rIns="68580" bIns="34290" anchor="t" anchorCtr="0">
            <a:noAutofit/>
          </a:bodyPr>
          <a:lstStyle/>
          <a:p>
            <a:r>
              <a:rPr lang="it-IT" sz="1000" b="1" dirty="0">
                <a:latin typeface="Calibri" panose="020F0502020204030204" pitchFamily="34" charset="0"/>
                <a:ea typeface="Calibri" panose="020F0502020204030204" pitchFamily="34" charset="0"/>
                <a:cs typeface="Times New Roman" panose="02020603050405020304" pitchFamily="18" charset="0"/>
              </a:rPr>
              <a:t>Gas injection frequency:  1-10Hz </a:t>
            </a:r>
          </a:p>
        </p:txBody>
      </p:sp>
    </p:spTree>
    <p:extLst>
      <p:ext uri="{BB962C8B-B14F-4D97-AF65-F5344CB8AC3E}">
        <p14:creationId xmlns:p14="http://schemas.microsoft.com/office/powerpoint/2010/main" val="11528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up)">
                                      <p:cBhvr>
                                        <p:cTn id="12" dur="10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up)">
                                      <p:cBhvr>
                                        <p:cTn id="17" dur="10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up)">
                                      <p:cBhvr>
                                        <p:cTn id="2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9">
            <a:extLst>
              <a:ext uri="{FF2B5EF4-FFF2-40B4-BE49-F238E27FC236}">
                <a16:creationId xmlns:a16="http://schemas.microsoft.com/office/drawing/2014/main" id="{FE91CAD3-8323-490C-B795-26188DD01C28}"/>
              </a:ext>
            </a:extLst>
          </p:cNvPr>
          <p:cNvGrpSpPr/>
          <p:nvPr/>
        </p:nvGrpSpPr>
        <p:grpSpPr>
          <a:xfrm>
            <a:off x="174663" y="255577"/>
            <a:ext cx="8388725" cy="461821"/>
            <a:chOff x="35496" y="96783"/>
            <a:chExt cx="8928992" cy="615761"/>
          </a:xfrm>
        </p:grpSpPr>
        <p:pic>
          <p:nvPicPr>
            <p:cNvPr id="5" name="Immagine 4">
              <a:extLst>
                <a:ext uri="{FF2B5EF4-FFF2-40B4-BE49-F238E27FC236}">
                  <a16:creationId xmlns:a16="http://schemas.microsoft.com/office/drawing/2014/main" id="{5A31FF71-5BF2-4015-96F3-C97050AC75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6" name="Connettore 1 25">
              <a:extLst>
                <a:ext uri="{FF2B5EF4-FFF2-40B4-BE49-F238E27FC236}">
                  <a16:creationId xmlns:a16="http://schemas.microsoft.com/office/drawing/2014/main" id="{7CF775E5-D0E3-4531-A29A-7EF2DA283014}"/>
                </a:ext>
              </a:extLst>
            </p:cNvPr>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sp>
        <p:nvSpPr>
          <p:cNvPr id="8" name="CasellaDiTesto 23">
            <a:extLst>
              <a:ext uri="{FF2B5EF4-FFF2-40B4-BE49-F238E27FC236}">
                <a16:creationId xmlns:a16="http://schemas.microsoft.com/office/drawing/2014/main" id="{8AB2E9EC-7305-444B-83EF-9DB4D742E550}"/>
              </a:ext>
            </a:extLst>
          </p:cNvPr>
          <p:cNvSpPr txBox="1"/>
          <p:nvPr/>
        </p:nvSpPr>
        <p:spPr>
          <a:xfrm>
            <a:off x="4363821" y="35558"/>
            <a:ext cx="4515512" cy="415498"/>
          </a:xfrm>
          <a:prstGeom prst="rect">
            <a:avLst/>
          </a:prstGeom>
          <a:noFill/>
        </p:spPr>
        <p:txBody>
          <a:bodyPr wrap="square" rtlCol="0">
            <a:spAutoFit/>
          </a:bodyPr>
          <a:lstStyle/>
          <a:p>
            <a:r>
              <a:rPr lang="it-IT" sz="2100" b="1" i="1" dirty="0">
                <a:solidFill>
                  <a:prstClr val="black"/>
                </a:solidFill>
                <a:latin typeface="Arial" panose="020B0604020202020204" pitchFamily="34" charset="0"/>
                <a:cs typeface="Arial" panose="020B0604020202020204" pitchFamily="34" charset="0"/>
              </a:rPr>
              <a:t>Plasma Module: </a:t>
            </a:r>
            <a:r>
              <a:rPr lang="it-IT" sz="2100" b="1" i="1" dirty="0">
                <a:latin typeface="Arial" panose="020B0604020202020204" pitchFamily="34" charset="0"/>
                <a:cs typeface="Arial" panose="020B0604020202020204" pitchFamily="34" charset="0"/>
              </a:rPr>
              <a:t>Plasma Sources</a:t>
            </a:r>
            <a:endParaRPr lang="it-IT" sz="2100" b="1" i="1" dirty="0">
              <a:solidFill>
                <a:prstClr val="black"/>
              </a:solidFill>
              <a:latin typeface="Arial" panose="020B0604020202020204" pitchFamily="34" charset="0"/>
              <a:cs typeface="Arial" panose="020B0604020202020204" pitchFamily="34" charset="0"/>
            </a:endParaRPr>
          </a:p>
        </p:txBody>
      </p:sp>
      <p:cxnSp>
        <p:nvCxnSpPr>
          <p:cNvPr id="9" name="Connettore 1 25">
            <a:extLst>
              <a:ext uri="{FF2B5EF4-FFF2-40B4-BE49-F238E27FC236}">
                <a16:creationId xmlns:a16="http://schemas.microsoft.com/office/drawing/2014/main" id="{04A32F0B-210B-4190-B9CF-E10336B9C74A}"/>
              </a:ext>
            </a:extLst>
          </p:cNvPr>
          <p:cNvCxnSpPr/>
          <p:nvPr/>
        </p:nvCxnSpPr>
        <p:spPr>
          <a:xfrm>
            <a:off x="1255655" y="6261822"/>
            <a:ext cx="6642738"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91D2DA9-E9D0-495C-9550-99E056D80C37}"/>
              </a:ext>
            </a:extLst>
          </p:cNvPr>
          <p:cNvSpPr/>
          <p:nvPr/>
        </p:nvSpPr>
        <p:spPr>
          <a:xfrm>
            <a:off x="6009301" y="6371512"/>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13" name="Rectangle 12">
            <a:extLst>
              <a:ext uri="{FF2B5EF4-FFF2-40B4-BE49-F238E27FC236}">
                <a16:creationId xmlns:a16="http://schemas.microsoft.com/office/drawing/2014/main" id="{F29A5DE9-E7E9-42CE-88D9-6ED9A1E12D91}"/>
              </a:ext>
            </a:extLst>
          </p:cNvPr>
          <p:cNvSpPr/>
          <p:nvPr/>
        </p:nvSpPr>
        <p:spPr>
          <a:xfrm>
            <a:off x="174663" y="752830"/>
            <a:ext cx="4961679" cy="584775"/>
          </a:xfrm>
          <a:prstGeom prst="rect">
            <a:avLst/>
          </a:prstGeom>
          <a:solidFill>
            <a:srgbClr val="FFFF00"/>
          </a:solidFill>
          <a:ln>
            <a:solidFill>
              <a:schemeClr val="tx1"/>
            </a:solidFill>
          </a:ln>
        </p:spPr>
        <p:txBody>
          <a:bodyPr wrap="none">
            <a:spAutoFit/>
          </a:bodyPr>
          <a:lstStyle/>
          <a:p>
            <a:pPr algn="ctr"/>
            <a:r>
              <a:rPr lang="it-IT" sz="1600" b="1" dirty="0"/>
              <a:t>Plasma Sources:</a:t>
            </a:r>
          </a:p>
          <a:p>
            <a:r>
              <a:rPr lang="it-IT" sz="1600" b="1" dirty="0"/>
              <a:t>Linear Spacer/Standard Capillary/Spacer with deflectors</a:t>
            </a:r>
            <a:endParaRPr lang="it-IT" sz="1600" dirty="0"/>
          </a:p>
        </p:txBody>
      </p:sp>
      <p:pic>
        <p:nvPicPr>
          <p:cNvPr id="23" name="Picture 22">
            <a:extLst>
              <a:ext uri="{FF2B5EF4-FFF2-40B4-BE49-F238E27FC236}">
                <a16:creationId xmlns:a16="http://schemas.microsoft.com/office/drawing/2014/main" id="{E499636F-99C1-4882-9090-4E58C8F2E8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400" t="36350" r="10625" b="19550"/>
          <a:stretch/>
        </p:blipFill>
        <p:spPr>
          <a:xfrm>
            <a:off x="6013880" y="853109"/>
            <a:ext cx="1698231" cy="1317025"/>
          </a:xfrm>
          <a:prstGeom prst="rect">
            <a:avLst/>
          </a:prstGeom>
        </p:spPr>
      </p:pic>
      <p:pic>
        <p:nvPicPr>
          <p:cNvPr id="17" name="Picture 16">
            <a:extLst>
              <a:ext uri="{FF2B5EF4-FFF2-40B4-BE49-F238E27FC236}">
                <a16:creationId xmlns:a16="http://schemas.microsoft.com/office/drawing/2014/main" id="{503CB5B1-E93A-479F-984C-6B1DA0121B8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0773" y="1779877"/>
            <a:ext cx="4381047" cy="1868375"/>
          </a:xfrm>
          <a:prstGeom prst="rect">
            <a:avLst/>
          </a:prstGeom>
        </p:spPr>
      </p:pic>
      <p:sp>
        <p:nvSpPr>
          <p:cNvPr id="2" name="Rectangle 1">
            <a:extLst>
              <a:ext uri="{FF2B5EF4-FFF2-40B4-BE49-F238E27FC236}">
                <a16:creationId xmlns:a16="http://schemas.microsoft.com/office/drawing/2014/main" id="{9198E8B1-5EAC-4D6A-A004-8E568D007A1A}"/>
              </a:ext>
            </a:extLst>
          </p:cNvPr>
          <p:cNvSpPr/>
          <p:nvPr/>
        </p:nvSpPr>
        <p:spPr>
          <a:xfrm>
            <a:off x="6023851" y="855185"/>
            <a:ext cx="1688260" cy="1312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21" name="Straight Arrow Connector 20">
            <a:extLst>
              <a:ext uri="{FF2B5EF4-FFF2-40B4-BE49-F238E27FC236}">
                <a16:creationId xmlns:a16="http://schemas.microsoft.com/office/drawing/2014/main" id="{670117E9-0A8D-4533-9914-6F127BFFA0DE}"/>
              </a:ext>
            </a:extLst>
          </p:cNvPr>
          <p:cNvCxnSpPr>
            <a:cxnSpLocks/>
          </p:cNvCxnSpPr>
          <p:nvPr/>
        </p:nvCxnSpPr>
        <p:spPr>
          <a:xfrm>
            <a:off x="2394941" y="1389588"/>
            <a:ext cx="0" cy="2317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B7DFB3-ABF8-416B-A3F4-A76C32050EDC}"/>
              </a:ext>
            </a:extLst>
          </p:cNvPr>
          <p:cNvCxnSpPr>
            <a:cxnSpLocks/>
          </p:cNvCxnSpPr>
          <p:nvPr/>
        </p:nvCxnSpPr>
        <p:spPr>
          <a:xfrm>
            <a:off x="3961650" y="1389588"/>
            <a:ext cx="0" cy="2317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2D5DC83-4462-41FC-8E1C-168C814A420E}"/>
              </a:ext>
            </a:extLst>
          </p:cNvPr>
          <p:cNvCxnSpPr>
            <a:cxnSpLocks/>
          </p:cNvCxnSpPr>
          <p:nvPr/>
        </p:nvCxnSpPr>
        <p:spPr>
          <a:xfrm>
            <a:off x="816993" y="1389587"/>
            <a:ext cx="0" cy="2317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E517DDC4-1CC7-47EC-8E0E-66BABF3D721E}"/>
              </a:ext>
            </a:extLst>
          </p:cNvPr>
          <p:cNvGraphicFramePr>
            <a:graphicFrameLocks noGrp="1"/>
          </p:cNvGraphicFramePr>
          <p:nvPr>
            <p:extLst>
              <p:ext uri="{D42A27DB-BD31-4B8C-83A1-F6EECF244321}">
                <p14:modId xmlns:p14="http://schemas.microsoft.com/office/powerpoint/2010/main" val="4042151556"/>
              </p:ext>
            </p:extLst>
          </p:nvPr>
        </p:nvGraphicFramePr>
        <p:xfrm>
          <a:off x="1822058" y="3847743"/>
          <a:ext cx="5543549" cy="2255520"/>
        </p:xfrm>
        <a:graphic>
          <a:graphicData uri="http://schemas.openxmlformats.org/drawingml/2006/table">
            <a:tbl>
              <a:tblPr firstRow="1" firstCol="1" bandRow="1">
                <a:tableStyleId>{5C22544A-7EE6-4342-B048-85BDC9FD1C3A}</a:tableStyleId>
              </a:tblPr>
              <a:tblGrid>
                <a:gridCol w="1847658">
                  <a:extLst>
                    <a:ext uri="{9D8B030D-6E8A-4147-A177-3AD203B41FA5}">
                      <a16:colId xmlns:a16="http://schemas.microsoft.com/office/drawing/2014/main" val="2725551449"/>
                    </a:ext>
                  </a:extLst>
                </a:gridCol>
                <a:gridCol w="1847658">
                  <a:extLst>
                    <a:ext uri="{9D8B030D-6E8A-4147-A177-3AD203B41FA5}">
                      <a16:colId xmlns:a16="http://schemas.microsoft.com/office/drawing/2014/main" val="1262623690"/>
                    </a:ext>
                  </a:extLst>
                </a:gridCol>
                <a:gridCol w="1848233">
                  <a:extLst>
                    <a:ext uri="{9D8B030D-6E8A-4147-A177-3AD203B41FA5}">
                      <a16:colId xmlns:a16="http://schemas.microsoft.com/office/drawing/2014/main" val="3246240881"/>
                    </a:ext>
                  </a:extLst>
                </a:gridCol>
              </a:tblGrid>
              <a:tr h="1600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Table of all tested Sources</a:t>
                      </a:r>
                    </a:p>
                  </a:txBody>
                  <a:tcPr marL="51435" marR="51435" marT="0" marB="0">
                    <a:solidFill>
                      <a:schemeClr val="accent2">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90145518"/>
                  </a:ext>
                </a:extLst>
              </a:tr>
              <a:tr h="320040">
                <a:tc gridSpan="3">
                  <a:txBody>
                    <a:bodyPr/>
                    <a:lstStyle/>
                    <a:p>
                      <a:pPr algn="ctr"/>
                      <a:r>
                        <a:rPr lang="en-GB" sz="21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Capillary</a:t>
                      </a:r>
                    </a:p>
                  </a:txBody>
                  <a:tcPr marL="51435" marR="51435" marT="0" marB="0">
                    <a:solidFill>
                      <a:schemeClr val="accent4">
                        <a:lumMod val="40000"/>
                        <a:lumOff val="6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72393573"/>
                  </a:ext>
                </a:extLst>
              </a:tr>
              <a:tr h="228600">
                <a:tc>
                  <a:txBody>
                    <a:bodyPr/>
                    <a:lstStyle/>
                    <a:p>
                      <a:pPr algn="ctr"/>
                      <a:r>
                        <a:rPr lang="it-IT" sz="1800" dirty="0">
                          <a:solidFill>
                            <a:schemeClr val="tx1"/>
                          </a:solidFill>
                          <a:effectLst/>
                        </a:rPr>
                        <a:t>Length</a:t>
                      </a:r>
                      <a:endParaRPr lang="en-GB"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2">
                        <a:lumMod val="60000"/>
                        <a:lumOff val="40000"/>
                      </a:schemeClr>
                    </a:solidFill>
                  </a:tcPr>
                </a:tc>
                <a:tc>
                  <a:txBody>
                    <a:bodyPr/>
                    <a:lstStyle/>
                    <a:p>
                      <a:pPr algn="ctr"/>
                      <a:r>
                        <a:rPr lang="it-IT" sz="1800" b="1" dirty="0">
                          <a:effectLst/>
                        </a:rPr>
                        <a:t>Diameter</a:t>
                      </a:r>
                      <a:endParaRPr lang="en-GB"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2">
                        <a:lumMod val="60000"/>
                        <a:lumOff val="40000"/>
                      </a:schemeClr>
                    </a:solidFill>
                  </a:tcPr>
                </a:tc>
                <a:tc>
                  <a:txBody>
                    <a:bodyPr/>
                    <a:lstStyle/>
                    <a:p>
                      <a:pPr algn="ctr"/>
                      <a:r>
                        <a:rPr lang="it-IT" sz="1800" b="1" dirty="0">
                          <a:effectLst/>
                        </a:rPr>
                        <a:t>Inlet</a:t>
                      </a:r>
                      <a:endParaRPr lang="en-GB" sz="2400" b="1"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2">
                        <a:lumMod val="60000"/>
                        <a:lumOff val="40000"/>
                      </a:schemeClr>
                    </a:solidFill>
                  </a:tcPr>
                </a:tc>
                <a:extLst>
                  <a:ext uri="{0D108BD9-81ED-4DB2-BD59-A6C34878D82A}">
                    <a16:rowId xmlns:a16="http://schemas.microsoft.com/office/drawing/2014/main" val="1411508587"/>
                  </a:ext>
                </a:extLst>
              </a:tr>
              <a:tr h="160020">
                <a:tc>
                  <a:txBody>
                    <a:bodyPr/>
                    <a:lstStyle/>
                    <a:p>
                      <a:pPr algn="ctr"/>
                      <a:r>
                        <a:rPr lang="it-IT" sz="1400" b="0" dirty="0">
                          <a:solidFill>
                            <a:schemeClr val="tx1"/>
                          </a:solidFill>
                          <a:effectLst/>
                        </a:rPr>
                        <a:t>20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Single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160079003"/>
                  </a:ext>
                </a:extLst>
              </a:tr>
              <a:tr h="160020">
                <a:tc>
                  <a:txBody>
                    <a:bodyPr/>
                    <a:lstStyle/>
                    <a:p>
                      <a:pPr algn="ctr"/>
                      <a:r>
                        <a:rPr lang="it-IT" sz="1400" b="0" dirty="0">
                          <a:solidFill>
                            <a:schemeClr val="tx1"/>
                          </a:solidFill>
                          <a:effectLst/>
                        </a:rPr>
                        <a:t>20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2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Single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1767032178"/>
                  </a:ext>
                </a:extLst>
              </a:tr>
              <a:tr h="160020">
                <a:tc>
                  <a:txBody>
                    <a:bodyPr/>
                    <a:lstStyle/>
                    <a:p>
                      <a:pPr algn="ctr"/>
                      <a:r>
                        <a:rPr lang="it-IT" sz="1400" b="0" dirty="0">
                          <a:solidFill>
                            <a:schemeClr val="tx1"/>
                          </a:solidFill>
                          <a:effectLst/>
                        </a:rPr>
                        <a:t>30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Single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3926716872"/>
                  </a:ext>
                </a:extLst>
              </a:tr>
              <a:tr h="160020">
                <a:tc>
                  <a:txBody>
                    <a:bodyPr/>
                    <a:lstStyle/>
                    <a:p>
                      <a:pPr algn="ctr"/>
                      <a:r>
                        <a:rPr lang="it-IT" sz="1400" b="0" dirty="0">
                          <a:solidFill>
                            <a:schemeClr val="tx1"/>
                          </a:solidFill>
                          <a:effectLst/>
                        </a:rPr>
                        <a:t>30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Double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1635572954"/>
                  </a:ext>
                </a:extLst>
              </a:tr>
              <a:tr h="160020">
                <a:tc>
                  <a:txBody>
                    <a:bodyPr/>
                    <a:lstStyle/>
                    <a:p>
                      <a:pPr algn="ctr"/>
                      <a:r>
                        <a:rPr lang="it-IT" sz="1400" b="0" dirty="0">
                          <a:solidFill>
                            <a:schemeClr val="tx1"/>
                          </a:solidFill>
                          <a:effectLst/>
                        </a:rPr>
                        <a:t>50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Double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147639221"/>
                  </a:ext>
                </a:extLst>
              </a:tr>
              <a:tr h="160020">
                <a:tc>
                  <a:txBody>
                    <a:bodyPr/>
                    <a:lstStyle/>
                    <a:p>
                      <a:pPr algn="ctr"/>
                      <a:r>
                        <a:rPr lang="it-IT" sz="1400" b="0" dirty="0">
                          <a:solidFill>
                            <a:schemeClr val="tx1"/>
                          </a:solidFill>
                          <a:effectLst/>
                        </a:rPr>
                        <a:t>100 mm </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Double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3583225756"/>
                  </a:ext>
                </a:extLst>
              </a:tr>
              <a:tr h="160020">
                <a:tc>
                  <a:txBody>
                    <a:bodyPr/>
                    <a:lstStyle/>
                    <a:p>
                      <a:pPr algn="ctr"/>
                      <a:r>
                        <a:rPr lang="it-IT" sz="1400" b="0" dirty="0">
                          <a:solidFill>
                            <a:schemeClr val="tx1"/>
                          </a:solidFill>
                          <a:effectLst/>
                        </a:rPr>
                        <a:t>200 mm</a:t>
                      </a:r>
                      <a:endParaRPr lang="en-GB" sz="1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1 mm</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tc>
                  <a:txBody>
                    <a:bodyPr/>
                    <a:lstStyle/>
                    <a:p>
                      <a:pPr algn="ctr"/>
                      <a:r>
                        <a:rPr lang="it-IT" sz="1400" dirty="0">
                          <a:effectLst/>
                        </a:rPr>
                        <a:t>Double</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a:txBody>
                  <a:tcPr marL="51435" marR="51435" marT="0" marB="0">
                    <a:solidFill>
                      <a:schemeClr val="accent4">
                        <a:lumMod val="40000"/>
                        <a:lumOff val="60000"/>
                      </a:schemeClr>
                    </a:solidFill>
                  </a:tcPr>
                </a:tc>
                <a:extLst>
                  <a:ext uri="{0D108BD9-81ED-4DB2-BD59-A6C34878D82A}">
                    <a16:rowId xmlns:a16="http://schemas.microsoft.com/office/drawing/2014/main" val="2796427699"/>
                  </a:ext>
                </a:extLst>
              </a:tr>
            </a:tbl>
          </a:graphicData>
        </a:graphic>
      </p:graphicFrame>
      <p:sp>
        <p:nvSpPr>
          <p:cNvPr id="19" name="Rectangle 18">
            <a:extLst>
              <a:ext uri="{FF2B5EF4-FFF2-40B4-BE49-F238E27FC236}">
                <a16:creationId xmlns:a16="http://schemas.microsoft.com/office/drawing/2014/main" id="{A55007C1-3655-DA4F-875B-13CEF0AD9174}"/>
              </a:ext>
            </a:extLst>
          </p:cNvPr>
          <p:cNvSpPr/>
          <p:nvPr/>
        </p:nvSpPr>
        <p:spPr>
          <a:xfrm>
            <a:off x="5556738" y="2436421"/>
            <a:ext cx="3322595" cy="1077218"/>
          </a:xfrm>
          <a:prstGeom prst="rect">
            <a:avLst/>
          </a:prstGeom>
          <a:solidFill>
            <a:schemeClr val="accent2">
              <a:lumMod val="20000"/>
              <a:lumOff val="80000"/>
            </a:schemeClr>
          </a:solidFill>
          <a:ln>
            <a:solidFill>
              <a:schemeClr val="tx1"/>
            </a:solidFill>
          </a:ln>
        </p:spPr>
        <p:txBody>
          <a:bodyPr wrap="square">
            <a:spAutoFit/>
          </a:bodyPr>
          <a:lstStyle/>
          <a:p>
            <a:r>
              <a:rPr lang="en-US" sz="1600" dirty="0">
                <a:latin typeface="Calibri" panose="020F0502020204030204" pitchFamily="34" charset="0"/>
                <a:cs typeface="Calibri" panose="020F0502020204030204" pitchFamily="34" charset="0"/>
              </a:rPr>
              <a:t>Spacer</a:t>
            </a:r>
            <a:r>
              <a:rPr lang="it-IT" sz="1600" dirty="0">
                <a:latin typeface="Calibri" panose="020F0502020204030204" pitchFamily="34" charset="0"/>
                <a:cs typeface="Calibri" panose="020F0502020204030204" pitchFamily="34" charset="0"/>
              </a:rPr>
              <a:t>: A 10mm elongation located at the capillary’s exterimities, near the electrodes to stabilize the plasma ramps.</a:t>
            </a:r>
            <a:endParaRPr lang="en-US" sz="1600" dirty="0">
              <a:latin typeface="CMR10"/>
            </a:endParaRPr>
          </a:p>
        </p:txBody>
      </p:sp>
      <p:cxnSp>
        <p:nvCxnSpPr>
          <p:cNvPr id="18" name="Straight Arrow Connector 17">
            <a:extLst>
              <a:ext uri="{FF2B5EF4-FFF2-40B4-BE49-F238E27FC236}">
                <a16:creationId xmlns:a16="http://schemas.microsoft.com/office/drawing/2014/main" id="{8122BBC9-3EE7-C843-B710-2216DEF47A50}"/>
              </a:ext>
            </a:extLst>
          </p:cNvPr>
          <p:cNvCxnSpPr>
            <a:cxnSpLocks/>
          </p:cNvCxnSpPr>
          <p:nvPr/>
        </p:nvCxnSpPr>
        <p:spPr>
          <a:xfrm>
            <a:off x="7615723" y="2224049"/>
            <a:ext cx="565340" cy="1418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B245220-1B7C-3A43-9ED8-B903C0983DF6}"/>
              </a:ext>
            </a:extLst>
          </p:cNvPr>
          <p:cNvSpPr/>
          <p:nvPr/>
        </p:nvSpPr>
        <p:spPr>
          <a:xfrm>
            <a:off x="174663" y="1742424"/>
            <a:ext cx="4549736" cy="1946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4468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330163" y="184165"/>
            <a:ext cx="8407194" cy="461821"/>
            <a:chOff x="35496" y="96783"/>
            <a:chExt cx="8928992" cy="615761"/>
          </a:xfrm>
        </p:grpSpPr>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2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cxnSp>
        <p:nvCxnSpPr>
          <p:cNvPr id="59" name="Connettore 1 25"/>
          <p:cNvCxnSpPr>
            <a:cxnSpLocks/>
          </p:cNvCxnSpPr>
          <p:nvPr/>
        </p:nvCxnSpPr>
        <p:spPr>
          <a:xfrm flipV="1">
            <a:off x="661509" y="6352610"/>
            <a:ext cx="7488245" cy="1"/>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21538" y="685522"/>
            <a:ext cx="2779570" cy="369332"/>
          </a:xfrm>
          <a:prstGeom prst="rect">
            <a:avLst/>
          </a:prstGeom>
          <a:solidFill>
            <a:srgbClr val="FFFF00"/>
          </a:solidFill>
          <a:ln>
            <a:solidFill>
              <a:schemeClr val="tx1"/>
            </a:solidFill>
          </a:ln>
        </p:spPr>
        <p:txBody>
          <a:bodyPr wrap="square">
            <a:spAutoFit/>
          </a:bodyPr>
          <a:lstStyle/>
          <a:p>
            <a:r>
              <a:rPr lang="en-US" b="1" dirty="0"/>
              <a:t>Stark Broadening Method</a:t>
            </a:r>
            <a:endParaRPr lang="it-IT" b="1" dirty="0"/>
          </a:p>
        </p:txBody>
      </p:sp>
      <p:grpSp>
        <p:nvGrpSpPr>
          <p:cNvPr id="7" name="Group 6"/>
          <p:cNvGrpSpPr/>
          <p:nvPr/>
        </p:nvGrpSpPr>
        <p:grpSpPr>
          <a:xfrm>
            <a:off x="3837638" y="1348659"/>
            <a:ext cx="5104577" cy="3110400"/>
            <a:chOff x="296392" y="1882750"/>
            <a:chExt cx="6967872" cy="3086682"/>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49842" b="512"/>
            <a:stretch/>
          </p:blipFill>
          <p:spPr>
            <a:xfrm>
              <a:off x="296392" y="1882750"/>
              <a:ext cx="6967872" cy="3086682"/>
            </a:xfrm>
            <a:prstGeom prst="rect">
              <a:avLst/>
            </a:prstGeom>
            <a:solidFill>
              <a:srgbClr val="00B050"/>
            </a:solidFill>
            <a:ln w="19050">
              <a:noFill/>
            </a:ln>
          </p:spPr>
        </p:pic>
        <p:cxnSp>
          <p:nvCxnSpPr>
            <p:cNvPr id="25" name="Straight Arrow Connector 24"/>
            <p:cNvCxnSpPr/>
            <p:nvPr/>
          </p:nvCxnSpPr>
          <p:spPr bwMode="auto">
            <a:xfrm flipV="1">
              <a:off x="3748304" y="2490147"/>
              <a:ext cx="1059977" cy="239200"/>
            </a:xfrm>
            <a:prstGeom prst="straightConnector1">
              <a:avLst/>
            </a:prstGeom>
            <a:solidFill>
              <a:schemeClr val="accent1"/>
            </a:solidFill>
            <a:ln w="19050" cap="flat" cmpd="sng" algn="ctr">
              <a:solidFill>
                <a:srgbClr val="FF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26"/>
            <p:cNvSpPr/>
            <p:nvPr/>
          </p:nvSpPr>
          <p:spPr>
            <a:xfrm>
              <a:off x="4765034" y="2416862"/>
              <a:ext cx="2206550" cy="305430"/>
            </a:xfrm>
            <a:prstGeom prst="rect">
              <a:avLst/>
            </a:prstGeom>
            <a:solidFill>
              <a:srgbClr val="00B050"/>
            </a:solidFill>
            <a:ln>
              <a:solidFill>
                <a:srgbClr val="FFFF00"/>
              </a:solidFill>
            </a:ln>
          </p:spPr>
          <p:txBody>
            <a:bodyPr wrap="square">
              <a:spAutoFit/>
            </a:bodyPr>
            <a:lstStyle/>
            <a:p>
              <a:r>
                <a:rPr lang="en-US" sz="1400" b="1" dirty="0">
                  <a:solidFill>
                    <a:srgbClr val="FF0000"/>
                  </a:solidFill>
                </a:rPr>
                <a:t>Electrode shadow</a:t>
              </a:r>
              <a:endParaRPr lang="it-IT" sz="1400" b="1" dirty="0">
                <a:solidFill>
                  <a:srgbClr val="FF0000"/>
                </a:solidFill>
              </a:endParaRPr>
            </a:p>
          </p:txBody>
        </p:sp>
        <p:cxnSp>
          <p:nvCxnSpPr>
            <p:cNvPr id="28" name="Straight Arrow Connector 27"/>
            <p:cNvCxnSpPr/>
            <p:nvPr/>
          </p:nvCxnSpPr>
          <p:spPr bwMode="auto">
            <a:xfrm flipH="1" flipV="1">
              <a:off x="2254226" y="3800060"/>
              <a:ext cx="815225" cy="200512"/>
            </a:xfrm>
            <a:prstGeom prst="straightConnector1">
              <a:avLst/>
            </a:prstGeom>
            <a:solidFill>
              <a:schemeClr val="accent1"/>
            </a:solidFill>
            <a:ln w="19050" cap="flat" cmpd="sng" algn="ctr">
              <a:solidFill>
                <a:srgbClr val="FF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p:cNvSpPr/>
            <p:nvPr/>
          </p:nvSpPr>
          <p:spPr>
            <a:xfrm>
              <a:off x="975077" y="3353236"/>
              <a:ext cx="2094375" cy="335972"/>
            </a:xfrm>
            <a:prstGeom prst="rect">
              <a:avLst/>
            </a:prstGeom>
            <a:solidFill>
              <a:srgbClr val="00B050"/>
            </a:solidFill>
            <a:ln>
              <a:solidFill>
                <a:srgbClr val="FFFF00"/>
              </a:solidFill>
            </a:ln>
          </p:spPr>
          <p:txBody>
            <a:bodyPr wrap="square">
              <a:spAutoFit/>
            </a:bodyPr>
            <a:lstStyle/>
            <a:p>
              <a:r>
                <a:rPr lang="en-US" sz="1600" b="1" dirty="0">
                  <a:solidFill>
                    <a:srgbClr val="FF0000"/>
                  </a:solidFill>
                </a:rPr>
                <a:t>Plasma plume</a:t>
              </a:r>
              <a:endParaRPr lang="it-IT" sz="1600" dirty="0">
                <a:solidFill>
                  <a:srgbClr val="FF0000"/>
                </a:solidFill>
              </a:endParaRPr>
            </a:p>
          </p:txBody>
        </p:sp>
        <p:sp>
          <p:nvSpPr>
            <p:cNvPr id="36" name="Rectangle 35"/>
            <p:cNvSpPr/>
            <p:nvPr/>
          </p:nvSpPr>
          <p:spPr>
            <a:xfrm>
              <a:off x="4475301" y="3016493"/>
              <a:ext cx="2365759" cy="366516"/>
            </a:xfrm>
            <a:prstGeom prst="rect">
              <a:avLst/>
            </a:prstGeom>
            <a:solidFill>
              <a:srgbClr val="00B050"/>
            </a:solidFill>
            <a:ln>
              <a:solidFill>
                <a:srgbClr val="FFFF00"/>
              </a:solidFill>
            </a:ln>
          </p:spPr>
          <p:txBody>
            <a:bodyPr wrap="square">
              <a:spAutoFit/>
            </a:bodyPr>
            <a:lstStyle/>
            <a:p>
              <a:r>
                <a:rPr lang="en-US" b="1" dirty="0">
                  <a:solidFill>
                    <a:srgbClr val="FF0000"/>
                  </a:solidFill>
                </a:rPr>
                <a:t>Plasma channel</a:t>
              </a:r>
            </a:p>
          </p:txBody>
        </p:sp>
      </p:grpSp>
      <p:sp>
        <p:nvSpPr>
          <p:cNvPr id="3" name="CasellaDiTesto 23">
            <a:extLst>
              <a:ext uri="{FF2B5EF4-FFF2-40B4-BE49-F238E27FC236}">
                <a16:creationId xmlns:a16="http://schemas.microsoft.com/office/drawing/2014/main" id="{6785D108-76D1-4710-96AB-FC1DEA23F676}"/>
              </a:ext>
            </a:extLst>
          </p:cNvPr>
          <p:cNvSpPr txBox="1"/>
          <p:nvPr/>
        </p:nvSpPr>
        <p:spPr>
          <a:xfrm>
            <a:off x="4700120" y="32000"/>
            <a:ext cx="4380993" cy="692497"/>
          </a:xfrm>
          <a:prstGeom prst="rect">
            <a:avLst/>
          </a:prstGeom>
          <a:noFill/>
        </p:spPr>
        <p:txBody>
          <a:bodyPr wrap="square" rtlCol="0">
            <a:spAutoFit/>
          </a:bodyPr>
          <a:lstStyle/>
          <a:p>
            <a:r>
              <a:rPr lang="it-IT" b="1" i="1" dirty="0">
                <a:solidFill>
                  <a:prstClr val="black"/>
                </a:solidFill>
                <a:latin typeface="Arial" panose="020B0604020202020204" pitchFamily="34" charset="0"/>
                <a:cs typeface="Arial" panose="020B0604020202020204" pitchFamily="34" charset="0"/>
              </a:rPr>
              <a:t>Plasma Module: </a:t>
            </a:r>
            <a:r>
              <a:rPr lang="it-IT" b="1" dirty="0">
                <a:latin typeface="Arial" panose="020B0604020202020204" pitchFamily="34" charset="0"/>
                <a:cs typeface="Arial" panose="020B0604020202020204" pitchFamily="34" charset="0"/>
              </a:rPr>
              <a:t>Plasma Diagnostics</a:t>
            </a:r>
            <a:endParaRPr lang="it-IT" b="1" i="1" dirty="0">
              <a:solidFill>
                <a:prstClr val="black"/>
              </a:solidFill>
              <a:latin typeface="Arial" panose="020B0604020202020204" pitchFamily="34" charset="0"/>
              <a:cs typeface="Arial" panose="020B0604020202020204" pitchFamily="34" charset="0"/>
            </a:endParaRPr>
          </a:p>
          <a:p>
            <a:endParaRPr lang="it-IT" sz="2100" b="1" i="1" dirty="0">
              <a:solidFill>
                <a:prstClr val="black"/>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AA8306F-75C8-4C29-B204-0D7C208A9F20}"/>
              </a:ext>
            </a:extLst>
          </p:cNvPr>
          <p:cNvSpPr/>
          <p:nvPr/>
        </p:nvSpPr>
        <p:spPr>
          <a:xfrm>
            <a:off x="6063910" y="6352610"/>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6" name="Rectangle 5">
            <a:extLst>
              <a:ext uri="{FF2B5EF4-FFF2-40B4-BE49-F238E27FC236}">
                <a16:creationId xmlns:a16="http://schemas.microsoft.com/office/drawing/2014/main" id="{94418EE3-4A06-4766-A131-682137663213}"/>
              </a:ext>
            </a:extLst>
          </p:cNvPr>
          <p:cNvSpPr/>
          <p:nvPr/>
        </p:nvSpPr>
        <p:spPr>
          <a:xfrm>
            <a:off x="4561502" y="4982071"/>
            <a:ext cx="3788153" cy="553998"/>
          </a:xfrm>
          <a:prstGeom prst="rect">
            <a:avLst/>
          </a:prstGeom>
          <a:solidFill>
            <a:schemeClr val="accent1">
              <a:lumMod val="60000"/>
              <a:lumOff val="40000"/>
            </a:schemeClr>
          </a:solidFill>
          <a:ln>
            <a:solidFill>
              <a:schemeClr val="tx1"/>
            </a:solidFill>
          </a:ln>
        </p:spPr>
        <p:txBody>
          <a:bodyPr wrap="square">
            <a:spAutoFit/>
          </a:bodyPr>
          <a:lstStyle/>
          <a:p>
            <a:r>
              <a:rPr lang="en-US" sz="1500" b="1" dirty="0">
                <a:latin typeface="Calibri" panose="020F0502020204030204" pitchFamily="34" charset="0"/>
                <a:cs typeface="Calibri" panose="020F0502020204030204" pitchFamily="34" charset="0"/>
              </a:rPr>
              <a:t>Balmer beta line </a:t>
            </a:r>
            <a:r>
              <a:rPr lang="en-US" sz="1500" b="1" i="1" dirty="0">
                <a:latin typeface="Calibri" panose="020F0502020204030204" pitchFamily="34" charset="0"/>
                <a:cs typeface="Calibri" panose="020F0502020204030204" pitchFamily="34" charset="0"/>
              </a:rPr>
              <a:t>B</a:t>
            </a:r>
            <a:r>
              <a:rPr lang="el-GR" sz="1500" b="1" i="1" baseline="-25000" dirty="0">
                <a:latin typeface="Calibri" panose="020F0502020204030204" pitchFamily="34" charset="0"/>
                <a:cs typeface="Calibri" panose="020F0502020204030204" pitchFamily="34" charset="0"/>
              </a:rPr>
              <a:t>β</a:t>
            </a:r>
            <a:r>
              <a:rPr lang="it-IT" sz="1500" b="1" dirty="0">
                <a:latin typeface="Calibri" panose="020F0502020204030204" pitchFamily="34" charset="0"/>
                <a:cs typeface="Calibri" panose="020F0502020204030204" pitchFamily="34" charset="0"/>
              </a:rPr>
              <a:t> </a:t>
            </a:r>
            <a:r>
              <a:rPr lang="en-US" sz="1500" b="1" dirty="0">
                <a:latin typeface="Calibri" panose="020F0502020204030204" pitchFamily="34" charset="0"/>
                <a:cs typeface="Calibri" panose="020F0502020204030204" pitchFamily="34" charset="0"/>
              </a:rPr>
              <a:t>due to transitions from the outer orbit n=4 to the orbit n=2</a:t>
            </a:r>
            <a:endParaRPr lang="it-IT" sz="1500" b="1" dirty="0">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168479AF-6D1D-4441-8CB7-33D38CEBE3B7}"/>
              </a:ext>
            </a:extLst>
          </p:cNvPr>
          <p:cNvCxnSpPr>
            <a:cxnSpLocks/>
          </p:cNvCxnSpPr>
          <p:nvPr/>
        </p:nvCxnSpPr>
        <p:spPr>
          <a:xfrm flipV="1">
            <a:off x="5525911" y="4407385"/>
            <a:ext cx="1534313" cy="537240"/>
          </a:xfrm>
          <a:prstGeom prst="line">
            <a:avLst/>
          </a:prstGeom>
        </p:spPr>
        <p:style>
          <a:lnRef idx="3">
            <a:schemeClr val="accent5"/>
          </a:lnRef>
          <a:fillRef idx="0">
            <a:schemeClr val="accent5"/>
          </a:fillRef>
          <a:effectRef idx="2">
            <a:schemeClr val="accent5"/>
          </a:effectRef>
          <a:fontRef idx="minor">
            <a:schemeClr val="tx1"/>
          </a:fontRef>
        </p:style>
      </p:cxnSp>
      <p:sp>
        <p:nvSpPr>
          <p:cNvPr id="21" name="Oval 20">
            <a:extLst>
              <a:ext uri="{FF2B5EF4-FFF2-40B4-BE49-F238E27FC236}">
                <a16:creationId xmlns:a16="http://schemas.microsoft.com/office/drawing/2014/main" id="{187AFD27-9AC1-4C12-BA18-5CD00B553D78}"/>
              </a:ext>
            </a:extLst>
          </p:cNvPr>
          <p:cNvSpPr/>
          <p:nvPr/>
        </p:nvSpPr>
        <p:spPr>
          <a:xfrm>
            <a:off x="4613324" y="4891055"/>
            <a:ext cx="977334" cy="415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Rectangle 23">
            <a:extLst>
              <a:ext uri="{FF2B5EF4-FFF2-40B4-BE49-F238E27FC236}">
                <a16:creationId xmlns:a16="http://schemas.microsoft.com/office/drawing/2014/main" id="{03D100FB-852C-5344-95E7-647368F938A6}"/>
              </a:ext>
            </a:extLst>
          </p:cNvPr>
          <p:cNvSpPr/>
          <p:nvPr/>
        </p:nvSpPr>
        <p:spPr>
          <a:xfrm>
            <a:off x="393401" y="1118237"/>
            <a:ext cx="2067417" cy="738664"/>
          </a:xfrm>
          <a:prstGeom prst="rect">
            <a:avLst/>
          </a:prstGeom>
          <a:solidFill>
            <a:schemeClr val="accent4"/>
          </a:solidFill>
          <a:ln>
            <a:solidFill>
              <a:schemeClr val="tx1"/>
            </a:solidFill>
          </a:ln>
        </p:spPr>
        <p:txBody>
          <a:bodyPr wrap="square">
            <a:spAutoFit/>
          </a:bodyPr>
          <a:lstStyle/>
          <a:p>
            <a:pPr algn="ctr"/>
            <a:r>
              <a:rPr lang="it-IT" b="1" dirty="0">
                <a:latin typeface="Calibri" panose="020F0502020204030204" pitchFamily="34" charset="0"/>
                <a:ea typeface="Calibri" panose="020F0502020204030204" pitchFamily="34" charset="0"/>
                <a:cs typeface="Times New Roman" panose="02020603050405020304" pitchFamily="18" charset="0"/>
              </a:rPr>
              <a:t>&lt; Balmer Lines &gt; </a:t>
            </a:r>
          </a:p>
          <a:p>
            <a:r>
              <a:rPr lang="it-IT" sz="1200" b="1" dirty="0">
                <a:latin typeface="Calibri" panose="020F0502020204030204" pitchFamily="34" charset="0"/>
                <a:ea typeface="Calibri" panose="020F0502020204030204" pitchFamily="34" charset="0"/>
                <a:cs typeface="Times New Roman" panose="02020603050405020304" pitchFamily="18" charset="0"/>
              </a:rPr>
              <a:t>Alpha:   n 3         2    656 nm</a:t>
            </a:r>
          </a:p>
          <a:p>
            <a:r>
              <a:rPr lang="it-IT" sz="1200" b="1" dirty="0">
                <a:latin typeface="Calibri" panose="020F0502020204030204" pitchFamily="34" charset="0"/>
                <a:ea typeface="Calibri" panose="020F0502020204030204" pitchFamily="34" charset="0"/>
                <a:cs typeface="Times New Roman" panose="02020603050405020304" pitchFamily="18" charset="0"/>
              </a:rPr>
              <a:t>Beta:      n 4        2    486 nm</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26FD8972-C8B9-1A4E-BA54-BB9EBC5F2483}"/>
              </a:ext>
            </a:extLst>
          </p:cNvPr>
          <p:cNvCxnSpPr>
            <a:cxnSpLocks/>
          </p:cNvCxnSpPr>
          <p:nvPr/>
        </p:nvCxnSpPr>
        <p:spPr>
          <a:xfrm flipV="1">
            <a:off x="1228337" y="1566030"/>
            <a:ext cx="19904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7B3672B9-580C-6749-A3BB-82A868C92527}"/>
              </a:ext>
            </a:extLst>
          </p:cNvPr>
          <p:cNvCxnSpPr>
            <a:cxnSpLocks/>
          </p:cNvCxnSpPr>
          <p:nvPr/>
        </p:nvCxnSpPr>
        <p:spPr>
          <a:xfrm flipV="1">
            <a:off x="1228060" y="1723757"/>
            <a:ext cx="19904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2CBE16D8-CB89-4E36-A4BA-7EFEA527ABD4}"/>
              </a:ext>
            </a:extLst>
          </p:cNvPr>
          <p:cNvSpPr/>
          <p:nvPr/>
        </p:nvSpPr>
        <p:spPr>
          <a:xfrm>
            <a:off x="312911" y="1949664"/>
            <a:ext cx="3276129" cy="2031325"/>
          </a:xfrm>
          <a:prstGeom prst="rect">
            <a:avLst/>
          </a:prstGeom>
          <a:solidFill>
            <a:schemeClr val="accent1">
              <a:lumMod val="40000"/>
              <a:lumOff val="60000"/>
            </a:schemeClr>
          </a:solidFill>
          <a:ln>
            <a:solidFill>
              <a:schemeClr val="tx1"/>
            </a:solidFill>
          </a:ln>
        </p:spPr>
        <p:txBody>
          <a:bodyPr wrap="square">
            <a:spAutoFit/>
          </a:bodyPr>
          <a:lstStyle/>
          <a:p>
            <a:r>
              <a:rPr lang="it-IT" sz="1400" dirty="0">
                <a:solidFill>
                  <a:prstClr val="black"/>
                </a:solidFill>
                <a:cs typeface="Arial" panose="020B0604020202020204" pitchFamily="34" charset="0"/>
              </a:rPr>
              <a:t>By using the Stark Broadening method we measure the plasma densities as a function of the delay time from the zero-time of the current pulse. For each delay time we obtain a longitudinal profile of the density. </a:t>
            </a:r>
          </a:p>
          <a:p>
            <a:r>
              <a:rPr lang="it-IT" sz="1400" dirty="0">
                <a:solidFill>
                  <a:prstClr val="black"/>
                </a:solidFill>
              </a:rPr>
              <a:t>The results below have obtained:</a:t>
            </a:r>
          </a:p>
          <a:p>
            <a:pPr marL="257175" indent="-257175">
              <a:buFont typeface="Arial" panose="020B0604020202020204" pitchFamily="34" charset="0"/>
              <a:buChar char="•"/>
            </a:pPr>
            <a:r>
              <a:rPr lang="it-IT" sz="1400" dirty="0">
                <a:solidFill>
                  <a:prstClr val="black"/>
                </a:solidFill>
              </a:rPr>
              <a:t> The larger is the Balmer line (</a:t>
            </a:r>
            <a:r>
              <a:rPr lang="el-GR" sz="1400" dirty="0">
                <a:solidFill>
                  <a:prstClr val="black"/>
                </a:solidFill>
              </a:rPr>
              <a:t>Δλ</a:t>
            </a:r>
            <a:r>
              <a:rPr lang="it-IT" sz="1400" dirty="0">
                <a:solidFill>
                  <a:prstClr val="black"/>
                </a:solidFill>
              </a:rPr>
              <a:t>)</a:t>
            </a:r>
          </a:p>
          <a:p>
            <a:pPr marL="257175" indent="-257175">
              <a:buFont typeface="Arial" panose="020B0604020202020204" pitchFamily="34" charset="0"/>
              <a:buChar char="•"/>
            </a:pPr>
            <a:r>
              <a:rPr lang="it-IT" sz="1400" dirty="0">
                <a:solidFill>
                  <a:prstClr val="black"/>
                </a:solidFill>
              </a:rPr>
              <a:t> The higher is the plasma density.</a:t>
            </a:r>
          </a:p>
        </p:txBody>
      </p:sp>
      <p:pic>
        <p:nvPicPr>
          <p:cNvPr id="14" name="Picture 13">
            <a:extLst>
              <a:ext uri="{FF2B5EF4-FFF2-40B4-BE49-F238E27FC236}">
                <a16:creationId xmlns:a16="http://schemas.microsoft.com/office/drawing/2014/main" id="{237362D3-8D85-48EF-9BC0-37DF3F7ED3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3" t="8532" r="2750" b="2930"/>
          <a:stretch/>
        </p:blipFill>
        <p:spPr>
          <a:xfrm>
            <a:off x="234554" y="3951307"/>
            <a:ext cx="3482811" cy="2362805"/>
          </a:xfrm>
          <a:prstGeom prst="rect">
            <a:avLst/>
          </a:prstGeom>
        </p:spPr>
      </p:pic>
      <p:pic>
        <p:nvPicPr>
          <p:cNvPr id="16" name="Picture 15">
            <a:extLst>
              <a:ext uri="{FF2B5EF4-FFF2-40B4-BE49-F238E27FC236}">
                <a16:creationId xmlns:a16="http://schemas.microsoft.com/office/drawing/2014/main" id="{5EFAB059-F590-438A-BC1E-52506D74A1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4545" y="1126098"/>
            <a:ext cx="2951366" cy="552918"/>
          </a:xfrm>
          <a:prstGeom prst="rect">
            <a:avLst/>
          </a:prstGeom>
          <a:ln w="38100">
            <a:solidFill>
              <a:srgbClr val="FF0000"/>
            </a:solidFill>
          </a:ln>
        </p:spPr>
      </p:pic>
      <p:sp>
        <p:nvSpPr>
          <p:cNvPr id="17" name="Rectangle 16">
            <a:extLst>
              <a:ext uri="{FF2B5EF4-FFF2-40B4-BE49-F238E27FC236}">
                <a16:creationId xmlns:a16="http://schemas.microsoft.com/office/drawing/2014/main" id="{C5FEF005-1FF2-46A7-AC72-5D143C7C412D}"/>
              </a:ext>
            </a:extLst>
          </p:cNvPr>
          <p:cNvSpPr/>
          <p:nvPr/>
        </p:nvSpPr>
        <p:spPr>
          <a:xfrm>
            <a:off x="3837638" y="5675072"/>
            <a:ext cx="4890163" cy="584775"/>
          </a:xfrm>
          <a:prstGeom prst="rect">
            <a:avLst/>
          </a:prstGeom>
          <a:solidFill>
            <a:schemeClr val="accent1">
              <a:lumMod val="60000"/>
              <a:lumOff val="40000"/>
            </a:schemeClr>
          </a:solidFill>
          <a:ln>
            <a:solidFill>
              <a:schemeClr val="tx1"/>
            </a:solidFill>
          </a:ln>
        </p:spPr>
        <p:txBody>
          <a:bodyPr wrap="square">
            <a:spAutoFit/>
          </a:bodyPr>
          <a:lstStyle/>
          <a:p>
            <a:r>
              <a:rPr lang="en-US" sz="1600" dirty="0">
                <a:solidFill>
                  <a:prstClr val="black"/>
                </a:solidFill>
                <a:latin typeface="Calibri"/>
              </a:rPr>
              <a:t>Plasma density depends on the enlargement of Balmer lines so the measuring Balmer lines are as following.</a:t>
            </a:r>
            <a:endParaRPr lang="it-IT" sz="1600" dirty="0">
              <a:solidFill>
                <a:prstClr val="black"/>
              </a:solidFill>
              <a:latin typeface="Calibri"/>
            </a:endParaRPr>
          </a:p>
        </p:txBody>
      </p:sp>
    </p:spTree>
    <p:extLst>
      <p:ext uri="{BB962C8B-B14F-4D97-AF65-F5344CB8AC3E}">
        <p14:creationId xmlns:p14="http://schemas.microsoft.com/office/powerpoint/2010/main" val="137013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p:cNvCxnSpPr/>
          <p:nvPr/>
        </p:nvCxnSpPr>
        <p:spPr>
          <a:xfrm>
            <a:off x="6780022" y="4575889"/>
            <a:ext cx="248681" cy="13354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538114" y="659386"/>
            <a:ext cx="5985232" cy="923330"/>
          </a:xfrm>
          <a:prstGeom prst="rect">
            <a:avLst/>
          </a:prstGeom>
          <a:solidFill>
            <a:schemeClr val="accent1">
              <a:lumMod val="40000"/>
              <a:lumOff val="60000"/>
            </a:schemeClr>
          </a:solidFill>
          <a:ln>
            <a:solidFill>
              <a:schemeClr val="tx1"/>
            </a:solidFill>
          </a:ln>
        </p:spPr>
        <p:txBody>
          <a:bodyPr wrap="square">
            <a:spAutoFit/>
          </a:bodyPr>
          <a:lstStyle/>
          <a:p>
            <a:r>
              <a:rPr lang="it-IT" dirty="0">
                <a:solidFill>
                  <a:prstClr val="black"/>
                </a:solidFill>
                <a:latin typeface="Calibri"/>
              </a:rPr>
              <a:t>Plasma density </a:t>
            </a:r>
            <a:r>
              <a:rPr lang="it-IT" dirty="0">
                <a:solidFill>
                  <a:prstClr val="black"/>
                </a:solidFill>
              </a:rPr>
              <a:t>inside and outside the capillary changes </a:t>
            </a:r>
            <a:r>
              <a:rPr lang="it-IT" dirty="0">
                <a:solidFill>
                  <a:prstClr val="black"/>
                </a:solidFill>
                <a:latin typeface="Calibri"/>
              </a:rPr>
              <a:t>during the current pulse: such a behaviour it is essential for injecting the electron bunch at the right time.</a:t>
            </a:r>
          </a:p>
        </p:txBody>
      </p:sp>
      <p:grpSp>
        <p:nvGrpSpPr>
          <p:cNvPr id="31" name="Gruppo 29"/>
          <p:cNvGrpSpPr/>
          <p:nvPr/>
        </p:nvGrpSpPr>
        <p:grpSpPr>
          <a:xfrm>
            <a:off x="406309" y="184975"/>
            <a:ext cx="8082023" cy="461821"/>
            <a:chOff x="35496" y="96783"/>
            <a:chExt cx="8928992" cy="615761"/>
          </a:xfrm>
        </p:grpSpPr>
        <p:pic>
          <p:nvPicPr>
            <p:cNvPr id="32"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3930" t="29272" r="3939" b="32310"/>
            <a:stretch/>
          </p:blipFill>
          <p:spPr>
            <a:xfrm>
              <a:off x="35496" y="96783"/>
              <a:ext cx="2088232" cy="615761"/>
            </a:xfrm>
            <a:prstGeom prst="rect">
              <a:avLst/>
            </a:prstGeom>
          </p:spPr>
        </p:pic>
        <p:cxnSp>
          <p:nvCxnSpPr>
            <p:cNvPr id="36" name="Connettore 1 25"/>
            <p:cNvCxnSpPr/>
            <p:nvPr/>
          </p:nvCxnSpPr>
          <p:spPr>
            <a:xfrm>
              <a:off x="2250035" y="404664"/>
              <a:ext cx="671445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cxnSp>
        <p:nvCxnSpPr>
          <p:cNvPr id="39" name="Connettore 1 25"/>
          <p:cNvCxnSpPr/>
          <p:nvPr/>
        </p:nvCxnSpPr>
        <p:spPr>
          <a:xfrm>
            <a:off x="1434682" y="6280872"/>
            <a:ext cx="6642738"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50573" y="1826335"/>
            <a:ext cx="5180157" cy="4106905"/>
            <a:chOff x="107504" y="968254"/>
            <a:chExt cx="6426189" cy="4697130"/>
          </a:xfrm>
        </p:grpSpPr>
        <p:grpSp>
          <p:nvGrpSpPr>
            <p:cNvPr id="14" name="Group 13"/>
            <p:cNvGrpSpPr/>
            <p:nvPr/>
          </p:nvGrpSpPr>
          <p:grpSpPr>
            <a:xfrm>
              <a:off x="107504" y="968254"/>
              <a:ext cx="6426189" cy="4697130"/>
              <a:chOff x="251520" y="1446688"/>
              <a:chExt cx="6281092" cy="440529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89944"/>
                <a:ext cx="6227007" cy="4362041"/>
              </a:xfrm>
              <a:prstGeom prst="rect">
                <a:avLst/>
              </a:prstGeom>
            </p:spPr>
          </p:pic>
          <p:sp>
            <p:nvSpPr>
              <p:cNvPr id="60" name="Rectangle 59"/>
              <p:cNvSpPr/>
              <p:nvPr/>
            </p:nvSpPr>
            <p:spPr>
              <a:xfrm>
                <a:off x="303633" y="1492812"/>
                <a:ext cx="1329072" cy="328666"/>
              </a:xfrm>
              <a:prstGeom prst="rect">
                <a:avLst/>
              </a:prstGeom>
            </p:spPr>
            <p:txBody>
              <a:bodyPr wrap="none">
                <a:spAutoFit/>
              </a:bodyPr>
              <a:lstStyle/>
              <a:p>
                <a:r>
                  <a:rPr lang="it-IT" sz="1108" b="1" dirty="0">
                    <a:solidFill>
                      <a:prstClr val="black"/>
                    </a:solidFill>
                    <a:latin typeface="Calibri"/>
                  </a:rPr>
                  <a:t>Position (mm)</a:t>
                </a:r>
                <a:endParaRPr lang="it-IT" sz="1108" dirty="0">
                  <a:solidFill>
                    <a:prstClr val="black"/>
                  </a:solidFill>
                  <a:latin typeface="Calibri"/>
                </a:endParaRPr>
              </a:p>
            </p:txBody>
          </p:sp>
          <p:sp>
            <p:nvSpPr>
              <p:cNvPr id="61" name="Rectangle 60"/>
              <p:cNvSpPr/>
              <p:nvPr/>
            </p:nvSpPr>
            <p:spPr>
              <a:xfrm>
                <a:off x="5777355" y="5374353"/>
                <a:ext cx="739952" cy="328666"/>
              </a:xfrm>
              <a:prstGeom prst="rect">
                <a:avLst/>
              </a:prstGeom>
            </p:spPr>
            <p:txBody>
              <a:bodyPr wrap="none">
                <a:spAutoFit/>
              </a:bodyPr>
              <a:lstStyle/>
              <a:p>
                <a:r>
                  <a:rPr lang="el-GR" sz="1108" b="1" dirty="0">
                    <a:solidFill>
                      <a:prstClr val="black"/>
                    </a:solidFill>
                    <a:latin typeface="Calibri"/>
                  </a:rPr>
                  <a:t>λ</a:t>
                </a:r>
                <a:r>
                  <a:rPr lang="it-IT" sz="1108" b="1" dirty="0">
                    <a:solidFill>
                      <a:prstClr val="black"/>
                    </a:solidFill>
                    <a:latin typeface="Calibri"/>
                  </a:rPr>
                  <a:t> (nm)</a:t>
                </a:r>
                <a:endParaRPr lang="it-IT" sz="1108" dirty="0">
                  <a:solidFill>
                    <a:prstClr val="black"/>
                  </a:solidFill>
                  <a:latin typeface="Calibri"/>
                </a:endParaRPr>
              </a:p>
            </p:txBody>
          </p:sp>
          <p:grpSp>
            <p:nvGrpSpPr>
              <p:cNvPr id="13" name="Group 12"/>
              <p:cNvGrpSpPr/>
              <p:nvPr/>
            </p:nvGrpSpPr>
            <p:grpSpPr>
              <a:xfrm>
                <a:off x="2483768" y="2220833"/>
                <a:ext cx="3276805" cy="2856616"/>
                <a:chOff x="2483768" y="2220833"/>
                <a:chExt cx="3276805" cy="2856616"/>
              </a:xfrm>
            </p:grpSpPr>
            <p:sp>
              <p:nvSpPr>
                <p:cNvPr id="33" name="Rectangle 32"/>
                <p:cNvSpPr/>
                <p:nvPr/>
              </p:nvSpPr>
              <p:spPr>
                <a:xfrm>
                  <a:off x="4327381" y="2842591"/>
                  <a:ext cx="1078437" cy="330139"/>
                </a:xfrm>
                <a:prstGeom prst="rect">
                  <a:avLst/>
                </a:prstGeom>
              </p:spPr>
              <p:txBody>
                <a:bodyPr wrap="none">
                  <a:spAutoFit/>
                </a:bodyPr>
                <a:lstStyle/>
                <a:p>
                  <a:r>
                    <a:rPr lang="it-IT" sz="1400" b="1" dirty="0">
                      <a:solidFill>
                        <a:prstClr val="white"/>
                      </a:solidFill>
                      <a:latin typeface="Calibri"/>
                    </a:rPr>
                    <a:t>Electrode</a:t>
                  </a:r>
                </a:p>
              </p:txBody>
            </p:sp>
            <p:cxnSp>
              <p:nvCxnSpPr>
                <p:cNvPr id="34" name="Straight Arrow Connector 33"/>
                <p:cNvCxnSpPr/>
                <p:nvPr/>
              </p:nvCxnSpPr>
              <p:spPr>
                <a:xfrm flipH="1">
                  <a:off x="3241337" y="3011769"/>
                  <a:ext cx="1115656" cy="2424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801946" y="3494692"/>
                  <a:ext cx="958627" cy="561235"/>
                </a:xfrm>
                <a:prstGeom prst="rect">
                  <a:avLst/>
                </a:prstGeom>
              </p:spPr>
              <p:txBody>
                <a:bodyPr wrap="none">
                  <a:spAutoFit/>
                </a:bodyPr>
                <a:lstStyle/>
                <a:p>
                  <a:r>
                    <a:rPr lang="it-IT" sz="1400" b="1" dirty="0">
                      <a:solidFill>
                        <a:prstClr val="white"/>
                      </a:solidFill>
                      <a:latin typeface="Calibri"/>
                    </a:rPr>
                    <a:t>Plasma</a:t>
                  </a:r>
                </a:p>
                <a:p>
                  <a:r>
                    <a:rPr lang="it-IT" sz="1400" b="1" dirty="0">
                      <a:solidFill>
                        <a:prstClr val="white"/>
                      </a:solidFill>
                      <a:latin typeface="Calibri"/>
                    </a:rPr>
                    <a:t>Channel</a:t>
                  </a:r>
                  <a:endParaRPr lang="it-IT" sz="1400" dirty="0">
                    <a:solidFill>
                      <a:prstClr val="white"/>
                    </a:solidFill>
                    <a:latin typeface="Calibri"/>
                  </a:endParaRPr>
                </a:p>
              </p:txBody>
            </p:sp>
            <p:sp>
              <p:nvSpPr>
                <p:cNvPr id="51" name="Rectangle 50"/>
                <p:cNvSpPr/>
                <p:nvPr/>
              </p:nvSpPr>
              <p:spPr>
                <a:xfrm>
                  <a:off x="3369682" y="4747310"/>
                  <a:ext cx="1495085" cy="330139"/>
                </a:xfrm>
                <a:prstGeom prst="rect">
                  <a:avLst/>
                </a:prstGeom>
              </p:spPr>
              <p:txBody>
                <a:bodyPr wrap="none">
                  <a:spAutoFit/>
                </a:bodyPr>
                <a:lstStyle/>
                <a:p>
                  <a:r>
                    <a:rPr lang="it-IT" sz="1400" b="1" dirty="0">
                      <a:solidFill>
                        <a:prstClr val="white"/>
                      </a:solidFill>
                      <a:latin typeface="Calibri"/>
                    </a:rPr>
                    <a:t>Plasma Plume</a:t>
                  </a:r>
                  <a:endParaRPr lang="it-IT" sz="1400" dirty="0">
                    <a:solidFill>
                      <a:prstClr val="white"/>
                    </a:solidFill>
                    <a:latin typeface="Calibri"/>
                  </a:endParaRPr>
                </a:p>
              </p:txBody>
            </p:sp>
            <p:cxnSp>
              <p:nvCxnSpPr>
                <p:cNvPr id="65" name="Straight Connector 64"/>
                <p:cNvCxnSpPr/>
                <p:nvPr/>
              </p:nvCxnSpPr>
              <p:spPr>
                <a:xfrm>
                  <a:off x="2483768" y="2420888"/>
                  <a:ext cx="0" cy="146686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778557" y="2420888"/>
                  <a:ext cx="1355" cy="146686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483768" y="2594332"/>
                  <a:ext cx="1294789" cy="112"/>
                </a:xfrm>
                <a:prstGeom prst="line">
                  <a:avLst/>
                </a:prstGeom>
                <a:ln>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3251034" y="2220833"/>
                  <a:ext cx="505976" cy="404116"/>
                </a:xfrm>
                <a:prstGeom prst="rect">
                  <a:avLst/>
                </a:prstGeom>
              </p:spPr>
              <p:txBody>
                <a:bodyPr wrap="none">
                  <a:spAutoFit/>
                </a:bodyPr>
                <a:lstStyle/>
                <a:p>
                  <a:r>
                    <a:rPr lang="el-GR" sz="1500" b="1" i="1" dirty="0">
                      <a:solidFill>
                        <a:prstClr val="white"/>
                      </a:solidFill>
                      <a:latin typeface="Calibri"/>
                    </a:rPr>
                    <a:t>Δλ</a:t>
                  </a:r>
                  <a:endParaRPr lang="it-IT" sz="1500" i="1" dirty="0">
                    <a:solidFill>
                      <a:prstClr val="black"/>
                    </a:solidFill>
                    <a:latin typeface="Calibri"/>
                  </a:endParaRPr>
                </a:p>
              </p:txBody>
            </p:sp>
            <p:cxnSp>
              <p:nvCxnSpPr>
                <p:cNvPr id="40" name="Straight Arrow Connector 39"/>
                <p:cNvCxnSpPr/>
                <p:nvPr/>
              </p:nvCxnSpPr>
              <p:spPr>
                <a:xfrm flipH="1">
                  <a:off x="3489862" y="3697055"/>
                  <a:ext cx="1331756" cy="972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5051037" y="1446688"/>
                <a:ext cx="1481575" cy="375250"/>
              </a:xfrm>
              <a:prstGeom prst="rect">
                <a:avLst/>
              </a:prstGeom>
            </p:spPr>
            <p:txBody>
              <a:bodyPr wrap="none">
                <a:spAutoFit/>
              </a:bodyPr>
              <a:lstStyle/>
              <a:p>
                <a:r>
                  <a:rPr lang="it-IT" sz="1350" b="1" dirty="0">
                    <a:solidFill>
                      <a:prstClr val="black"/>
                    </a:solidFill>
                  </a:rPr>
                  <a:t>Balmer </a:t>
                </a:r>
                <a:r>
                  <a:rPr lang="el-GR" sz="1350" b="1" dirty="0">
                    <a:solidFill>
                      <a:prstClr val="black"/>
                    </a:solidFill>
                  </a:rPr>
                  <a:t>β</a:t>
                </a:r>
                <a:r>
                  <a:rPr lang="it-IT" sz="1350" b="1" dirty="0">
                    <a:solidFill>
                      <a:prstClr val="black"/>
                    </a:solidFill>
                  </a:rPr>
                  <a:t> line</a:t>
                </a:r>
                <a:endParaRPr lang="it-IT" sz="1350" dirty="0"/>
              </a:p>
            </p:txBody>
          </p:sp>
        </p:grpSp>
        <p:grpSp>
          <p:nvGrpSpPr>
            <p:cNvPr id="96" name="Group 95"/>
            <p:cNvGrpSpPr/>
            <p:nvPr/>
          </p:nvGrpSpPr>
          <p:grpSpPr>
            <a:xfrm rot="16200000">
              <a:off x="1219759" y="2837723"/>
              <a:ext cx="1245681" cy="1218295"/>
              <a:chOff x="623626" y="1878533"/>
              <a:chExt cx="1324478" cy="1244082"/>
            </a:xfrm>
          </p:grpSpPr>
          <p:grpSp>
            <p:nvGrpSpPr>
              <p:cNvPr id="97" name="Group 96"/>
              <p:cNvGrpSpPr/>
              <p:nvPr/>
            </p:nvGrpSpPr>
            <p:grpSpPr>
              <a:xfrm>
                <a:off x="623626" y="1878533"/>
                <a:ext cx="1204054" cy="1049323"/>
                <a:chOff x="780923" y="1946382"/>
                <a:chExt cx="992941" cy="797669"/>
              </a:xfrm>
            </p:grpSpPr>
            <p:sp>
              <p:nvSpPr>
                <p:cNvPr id="103" name="Rectangle 102"/>
                <p:cNvSpPr/>
                <p:nvPr/>
              </p:nvSpPr>
              <p:spPr>
                <a:xfrm>
                  <a:off x="780923" y="2562650"/>
                  <a:ext cx="992851" cy="181401"/>
                </a:xfrm>
                <a:prstGeom prst="rect">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it-IT" sz="1350"/>
                </a:p>
              </p:txBody>
            </p:sp>
            <p:sp>
              <p:nvSpPr>
                <p:cNvPr id="104" name="Round Same Side Corner Rectangle 103"/>
                <p:cNvSpPr/>
                <p:nvPr/>
              </p:nvSpPr>
              <p:spPr>
                <a:xfrm>
                  <a:off x="781359" y="2084779"/>
                  <a:ext cx="992505" cy="393065"/>
                </a:xfrm>
                <a:prstGeom prst="round2Same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it-IT" sz="1350"/>
                </a:p>
              </p:txBody>
            </p:sp>
            <p:sp>
              <p:nvSpPr>
                <p:cNvPr id="105" name="Rectangle 104"/>
                <p:cNvSpPr/>
                <p:nvPr/>
              </p:nvSpPr>
              <p:spPr>
                <a:xfrm>
                  <a:off x="1008475" y="1946382"/>
                  <a:ext cx="514350" cy="6540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it-IT" sz="1350"/>
                </a:p>
              </p:txBody>
            </p:sp>
            <p:sp>
              <p:nvSpPr>
                <p:cNvPr id="106" name="Rectangle 105"/>
                <p:cNvSpPr/>
                <p:nvPr/>
              </p:nvSpPr>
              <p:spPr>
                <a:xfrm>
                  <a:off x="1194109" y="2013024"/>
                  <a:ext cx="146050" cy="6985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it-IT" sz="1350"/>
                </a:p>
              </p:txBody>
            </p:sp>
            <p:grpSp>
              <p:nvGrpSpPr>
                <p:cNvPr id="107" name="Group 106"/>
                <p:cNvGrpSpPr/>
                <p:nvPr/>
              </p:nvGrpSpPr>
              <p:grpSpPr>
                <a:xfrm>
                  <a:off x="1069649" y="1983179"/>
                  <a:ext cx="398781" cy="499110"/>
                  <a:chOff x="0" y="0"/>
                  <a:chExt cx="399216" cy="499669"/>
                </a:xfrm>
              </p:grpSpPr>
              <p:sp>
                <p:nvSpPr>
                  <p:cNvPr id="108" name="Freeform 107"/>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a:p>
                </p:txBody>
              </p:sp>
              <p:sp>
                <p:nvSpPr>
                  <p:cNvPr id="109" name="Freeform 108"/>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a:p>
                </p:txBody>
              </p:sp>
            </p:grpSp>
          </p:grpSp>
          <p:grpSp>
            <p:nvGrpSpPr>
              <p:cNvPr id="98" name="Group 97"/>
              <p:cNvGrpSpPr/>
              <p:nvPr/>
            </p:nvGrpSpPr>
            <p:grpSpPr>
              <a:xfrm>
                <a:off x="1847601" y="2141474"/>
                <a:ext cx="100503" cy="981141"/>
                <a:chOff x="2031271" y="2145662"/>
                <a:chExt cx="100503" cy="981141"/>
              </a:xfrm>
            </p:grpSpPr>
            <p:sp>
              <p:nvSpPr>
                <p:cNvPr id="99" name="Rectangle 98"/>
                <p:cNvSpPr/>
                <p:nvPr/>
              </p:nvSpPr>
              <p:spPr>
                <a:xfrm>
                  <a:off x="2031271" y="2145662"/>
                  <a:ext cx="45719" cy="43214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00" name="Group 99"/>
                <p:cNvGrpSpPr/>
                <p:nvPr/>
              </p:nvGrpSpPr>
              <p:grpSpPr>
                <a:xfrm>
                  <a:off x="2031271" y="2697246"/>
                  <a:ext cx="100503" cy="429557"/>
                  <a:chOff x="2031271" y="2697246"/>
                  <a:chExt cx="100503" cy="429557"/>
                </a:xfrm>
              </p:grpSpPr>
              <p:sp>
                <p:nvSpPr>
                  <p:cNvPr id="101" name="Rectangle 100"/>
                  <p:cNvSpPr/>
                  <p:nvPr/>
                </p:nvSpPr>
                <p:spPr>
                  <a:xfrm>
                    <a:off x="2031271" y="2697246"/>
                    <a:ext cx="45719" cy="42926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2" name="Rectangle 101"/>
                  <p:cNvSpPr/>
                  <p:nvPr/>
                </p:nvSpPr>
                <p:spPr>
                  <a:xfrm>
                    <a:off x="2044464" y="2887213"/>
                    <a:ext cx="87310" cy="23959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grpSp>
        </p:grpSp>
        <p:grpSp>
          <p:nvGrpSpPr>
            <p:cNvPr id="15" name="Group 14"/>
            <p:cNvGrpSpPr/>
            <p:nvPr/>
          </p:nvGrpSpPr>
          <p:grpSpPr>
            <a:xfrm flipV="1">
              <a:off x="1490654" y="4085033"/>
              <a:ext cx="960804" cy="108358"/>
              <a:chOff x="1433321" y="4186976"/>
              <a:chExt cx="960804" cy="94524"/>
            </a:xfrm>
          </p:grpSpPr>
          <p:sp>
            <p:nvSpPr>
              <p:cNvPr id="110" name="Rectangle 109"/>
              <p:cNvSpPr/>
              <p:nvPr/>
            </p:nvSpPr>
            <p:spPr>
              <a:xfrm rot="16200000">
                <a:off x="1623415" y="4048407"/>
                <a:ext cx="42999" cy="42318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1" name="Rectangle 110"/>
              <p:cNvSpPr/>
              <p:nvPr/>
            </p:nvSpPr>
            <p:spPr>
              <a:xfrm rot="16200000">
                <a:off x="2162154" y="4049817"/>
                <a:ext cx="42999" cy="42036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2" name="Rectangle 111"/>
              <p:cNvSpPr/>
              <p:nvPr/>
            </p:nvSpPr>
            <p:spPr>
              <a:xfrm rot="16200000">
                <a:off x="2235755" y="4110722"/>
                <a:ext cx="82116" cy="234624"/>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113" name="Rectangle 112"/>
            <p:cNvSpPr/>
            <p:nvPr/>
          </p:nvSpPr>
          <p:spPr>
            <a:xfrm>
              <a:off x="1102683" y="2434364"/>
              <a:ext cx="1037407" cy="352009"/>
            </a:xfrm>
            <a:prstGeom prst="rect">
              <a:avLst/>
            </a:prstGeom>
          </p:spPr>
          <p:txBody>
            <a:bodyPr wrap="none">
              <a:spAutoFit/>
            </a:bodyPr>
            <a:lstStyle/>
            <a:p>
              <a:r>
                <a:rPr lang="it-IT" sz="1400" b="1" dirty="0">
                  <a:solidFill>
                    <a:prstClr val="white"/>
                  </a:solidFill>
                  <a:latin typeface="Calibri"/>
                </a:rPr>
                <a:t>Capillary</a:t>
              </a:r>
            </a:p>
          </p:txBody>
        </p:sp>
      </p:grpSp>
      <p:sp>
        <p:nvSpPr>
          <p:cNvPr id="4" name="Rectangle 3">
            <a:extLst>
              <a:ext uri="{FF2B5EF4-FFF2-40B4-BE49-F238E27FC236}">
                <a16:creationId xmlns:a16="http://schemas.microsoft.com/office/drawing/2014/main" id="{CDBB05BF-BBEF-4E0A-B2D6-516F688EC2AA}"/>
              </a:ext>
            </a:extLst>
          </p:cNvPr>
          <p:cNvSpPr/>
          <p:nvPr/>
        </p:nvSpPr>
        <p:spPr>
          <a:xfrm>
            <a:off x="5923575" y="6334241"/>
            <a:ext cx="2210255" cy="300082"/>
          </a:xfrm>
          <a:prstGeom prst="rect">
            <a:avLst/>
          </a:prstGeom>
        </p:spPr>
        <p:txBody>
          <a:bodyPr wrap="square">
            <a:spAutoFit/>
          </a:bodyPr>
          <a:lstStyle/>
          <a:p>
            <a:pPr lvl="0" algn="just"/>
            <a:r>
              <a:rPr lang="en-US" sz="1350" i="1" dirty="0">
                <a:latin typeface="Arial" pitchFamily="34" charset="0"/>
                <a:cs typeface="Arial" pitchFamily="34" charset="0"/>
              </a:rPr>
              <a:t>Sahar.Arjmand@lnf.infn.it</a:t>
            </a:r>
            <a:endParaRPr lang="it-IT" sz="1350" i="1" dirty="0"/>
          </a:p>
        </p:txBody>
      </p:sp>
      <p:sp>
        <p:nvSpPr>
          <p:cNvPr id="5" name="Rectangle 4">
            <a:extLst>
              <a:ext uri="{FF2B5EF4-FFF2-40B4-BE49-F238E27FC236}">
                <a16:creationId xmlns:a16="http://schemas.microsoft.com/office/drawing/2014/main" id="{E63FC48D-A5FC-4B2A-ACAD-A1F2AD619BC1}"/>
              </a:ext>
            </a:extLst>
          </p:cNvPr>
          <p:cNvSpPr/>
          <p:nvPr/>
        </p:nvSpPr>
        <p:spPr>
          <a:xfrm>
            <a:off x="224690" y="809762"/>
            <a:ext cx="2015115" cy="400110"/>
          </a:xfrm>
          <a:prstGeom prst="rect">
            <a:avLst/>
          </a:prstGeom>
          <a:solidFill>
            <a:srgbClr val="FFFF00"/>
          </a:solidFill>
          <a:ln>
            <a:solidFill>
              <a:schemeClr val="tx1"/>
            </a:solidFill>
          </a:ln>
        </p:spPr>
        <p:txBody>
          <a:bodyPr wrap="square">
            <a:spAutoFit/>
          </a:bodyPr>
          <a:lstStyle/>
          <a:p>
            <a:r>
              <a:rPr lang="it-IT" sz="2000" b="1" dirty="0"/>
              <a:t>Plasma Density </a:t>
            </a:r>
            <a:endParaRPr lang="it-IT" sz="2000" b="1" i="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AD7A82C-4874-40C5-B698-17CD885294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42" t="10706" r="13267"/>
          <a:stretch/>
        </p:blipFill>
        <p:spPr>
          <a:xfrm>
            <a:off x="5518108" y="2480010"/>
            <a:ext cx="3262697" cy="2423379"/>
          </a:xfrm>
          <a:prstGeom prst="rect">
            <a:avLst/>
          </a:prstGeom>
        </p:spPr>
      </p:pic>
      <p:sp>
        <p:nvSpPr>
          <p:cNvPr id="7" name="CasellaDiTesto 23">
            <a:extLst>
              <a:ext uri="{FF2B5EF4-FFF2-40B4-BE49-F238E27FC236}">
                <a16:creationId xmlns:a16="http://schemas.microsoft.com/office/drawing/2014/main" id="{DBF29855-22A3-403A-9B3E-3E27627AA933}"/>
              </a:ext>
            </a:extLst>
          </p:cNvPr>
          <p:cNvSpPr txBox="1"/>
          <p:nvPr/>
        </p:nvSpPr>
        <p:spPr>
          <a:xfrm>
            <a:off x="4560134" y="0"/>
            <a:ext cx="4380993" cy="692497"/>
          </a:xfrm>
          <a:prstGeom prst="rect">
            <a:avLst/>
          </a:prstGeom>
          <a:noFill/>
        </p:spPr>
        <p:txBody>
          <a:bodyPr wrap="square" rtlCol="0">
            <a:spAutoFit/>
          </a:bodyPr>
          <a:lstStyle/>
          <a:p>
            <a:r>
              <a:rPr lang="it-IT" b="1" i="1" dirty="0">
                <a:solidFill>
                  <a:prstClr val="black"/>
                </a:solidFill>
                <a:latin typeface="Arial" panose="020B0604020202020204" pitchFamily="34" charset="0"/>
                <a:cs typeface="Arial" panose="020B0604020202020204" pitchFamily="34" charset="0"/>
              </a:rPr>
              <a:t>Plasma Module: </a:t>
            </a:r>
            <a:r>
              <a:rPr lang="it-IT" b="1" dirty="0">
                <a:latin typeface="Arial" panose="020B0604020202020204" pitchFamily="34" charset="0"/>
                <a:cs typeface="Arial" panose="020B0604020202020204" pitchFamily="34" charset="0"/>
              </a:rPr>
              <a:t>Plasma Diagnostics</a:t>
            </a:r>
            <a:endParaRPr lang="it-IT" b="1" i="1" dirty="0">
              <a:solidFill>
                <a:prstClr val="black"/>
              </a:solidFill>
              <a:latin typeface="Arial" panose="020B0604020202020204" pitchFamily="34" charset="0"/>
              <a:cs typeface="Arial" panose="020B0604020202020204" pitchFamily="34" charset="0"/>
            </a:endParaRPr>
          </a:p>
          <a:p>
            <a:endParaRPr lang="it-IT" sz="2100" b="1" i="1" dirty="0">
              <a:solidFill>
                <a:prstClr val="black"/>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66154EDE-49B5-7648-9FC5-E9BA8F49C49D}"/>
              </a:ext>
            </a:extLst>
          </p:cNvPr>
          <p:cNvSpPr/>
          <p:nvPr/>
        </p:nvSpPr>
        <p:spPr>
          <a:xfrm>
            <a:off x="7455498" y="2535217"/>
            <a:ext cx="1243844" cy="1169551"/>
          </a:xfrm>
          <a:prstGeom prst="rect">
            <a:avLst/>
          </a:prstGeom>
          <a:solidFill>
            <a:schemeClr val="accent2">
              <a:lumMod val="20000"/>
              <a:lumOff val="80000"/>
            </a:schemeClr>
          </a:solidFill>
          <a:ln>
            <a:solidFill>
              <a:schemeClr val="tx1"/>
            </a:solidFill>
          </a:ln>
        </p:spPr>
        <p:txBody>
          <a:bodyPr wrap="square">
            <a:spAutoFit/>
          </a:bodyPr>
          <a:lstStyle/>
          <a:p>
            <a:r>
              <a:rPr lang="en-US" sz="1400" b="1" dirty="0">
                <a:latin typeface="Calibri" panose="020F0502020204030204" pitchFamily="34" charset="0"/>
                <a:cs typeface="Calibri" panose="020F0502020204030204" pitchFamily="34" charset="0"/>
              </a:rPr>
              <a:t>Capillary 30mmx1mm </a:t>
            </a:r>
          </a:p>
          <a:p>
            <a:r>
              <a:rPr lang="en-US" sz="1400" b="1" dirty="0">
                <a:latin typeface="Calibri" panose="020F0502020204030204" pitchFamily="34" charset="0"/>
                <a:cs typeface="Calibri" panose="020F0502020204030204" pitchFamily="34" charset="0"/>
              </a:rPr>
              <a:t>Double inlets</a:t>
            </a:r>
          </a:p>
          <a:p>
            <a:r>
              <a:rPr lang="en-US" sz="1400" b="1" dirty="0">
                <a:latin typeface="Calibri" panose="020F0502020204030204" pitchFamily="34" charset="0"/>
                <a:cs typeface="Calibri" panose="020F0502020204030204" pitchFamily="34" charset="0"/>
              </a:rPr>
              <a:t>Voltage 20kV</a:t>
            </a:r>
          </a:p>
          <a:p>
            <a:r>
              <a:rPr lang="en-US" sz="1400" b="1" dirty="0">
                <a:latin typeface="Calibri" panose="020F0502020204030204" pitchFamily="34" charset="0"/>
                <a:cs typeface="Calibri" panose="020F0502020204030204" pitchFamily="34" charset="0"/>
              </a:rPr>
              <a:t>Current 550A</a:t>
            </a:r>
          </a:p>
        </p:txBody>
      </p:sp>
    </p:spTree>
    <p:extLst>
      <p:ext uri="{BB962C8B-B14F-4D97-AF65-F5344CB8AC3E}">
        <p14:creationId xmlns:p14="http://schemas.microsoft.com/office/powerpoint/2010/main" val="31227344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24317C977FF4E98103451756E87EC" ma:contentTypeVersion="4" ma:contentTypeDescription="Create a new document." ma:contentTypeScope="" ma:versionID="2367a106487d085724864d7eaa159b38">
  <xsd:schema xmlns:xsd="http://www.w3.org/2001/XMLSchema" xmlns:xs="http://www.w3.org/2001/XMLSchema" xmlns:p="http://schemas.microsoft.com/office/2006/metadata/properties" xmlns:ns3="fdbfc51a-6c84-4a4b-8670-ea6a09ead792" targetNamespace="http://schemas.microsoft.com/office/2006/metadata/properties" ma:root="true" ma:fieldsID="eab04eca756eaa6f61030b06e584d901" ns3:_="">
    <xsd:import namespace="fdbfc51a-6c84-4a4b-8670-ea6a09ead79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fc51a-6c84-4a4b-8670-ea6a09ead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FA2D06-A03C-4442-9105-CD87782A09A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dbfc51a-6c84-4a4b-8670-ea6a09ead792"/>
    <ds:schemaRef ds:uri="http://www.w3.org/XML/1998/namespace"/>
    <ds:schemaRef ds:uri="http://purl.org/dc/dcmitype/"/>
  </ds:schemaRefs>
</ds:datastoreItem>
</file>

<file path=customXml/itemProps2.xml><?xml version="1.0" encoding="utf-8"?>
<ds:datastoreItem xmlns:ds="http://schemas.openxmlformats.org/officeDocument/2006/customXml" ds:itemID="{522810FE-9161-45A9-9AB5-C0A902936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fc51a-6c84-4a4b-8670-ea6a09ead7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8F4B0C-9878-4089-9C22-8C186CD19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4313</TotalTime>
  <Words>1193</Words>
  <Application>Microsoft Macintosh PowerPoint</Application>
  <PresentationFormat>On-screen Show (4:3)</PresentationFormat>
  <Paragraphs>257</Paragraphs>
  <Slides>17</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CMR10</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Biagioni</dc:creator>
  <cp:lastModifiedBy>Sahar Arjmand</cp:lastModifiedBy>
  <cp:revision>694</cp:revision>
  <dcterms:created xsi:type="dcterms:W3CDTF">2020-09-22T12:04:42Z</dcterms:created>
  <dcterms:modified xsi:type="dcterms:W3CDTF">2020-10-21T09:35:49Z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0x010100B0024317C977FF4E98103451756E87EC</vt:lpwstr>
  </property>
</Properties>
</file>