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27"/>
  </p:notesMasterIdLst>
  <p:sldIdLst>
    <p:sldId id="267" r:id="rId3"/>
    <p:sldId id="389" r:id="rId4"/>
    <p:sldId id="404" r:id="rId5"/>
    <p:sldId id="405" r:id="rId6"/>
    <p:sldId id="366" r:id="rId7"/>
    <p:sldId id="367" r:id="rId8"/>
    <p:sldId id="401" r:id="rId9"/>
    <p:sldId id="387" r:id="rId10"/>
    <p:sldId id="370" r:id="rId11"/>
    <p:sldId id="369" r:id="rId12"/>
    <p:sldId id="394" r:id="rId13"/>
    <p:sldId id="395" r:id="rId14"/>
    <p:sldId id="378" r:id="rId15"/>
    <p:sldId id="380" r:id="rId16"/>
    <p:sldId id="347" r:id="rId17"/>
    <p:sldId id="338" r:id="rId18"/>
    <p:sldId id="386" r:id="rId19"/>
    <p:sldId id="396" r:id="rId20"/>
    <p:sldId id="398" r:id="rId21"/>
    <p:sldId id="399" r:id="rId22"/>
    <p:sldId id="400" r:id="rId23"/>
    <p:sldId id="363" r:id="rId24"/>
    <p:sldId id="403" r:id="rId25"/>
    <p:sldId id="402" r:id="rId26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BAD"/>
    <a:srgbClr val="FF00FF"/>
    <a:srgbClr val="FF3399"/>
    <a:srgbClr val="6600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82035" autoAdjust="0"/>
  </p:normalViewPr>
  <p:slideViewPr>
    <p:cSldViewPr>
      <p:cViewPr varScale="1">
        <p:scale>
          <a:sx n="70" d="100"/>
          <a:sy n="70" d="100"/>
        </p:scale>
        <p:origin x="180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526FB-CF44-9B44-A3E1-3F4456185C6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4E837-3EA2-A24E-A716-35655877B27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3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4E837-3EA2-A24E-A716-35655877B2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40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>
            <a:extLst>
              <a:ext uri="{FF2B5EF4-FFF2-40B4-BE49-F238E27FC236}">
                <a16:creationId xmlns:a16="http://schemas.microsoft.com/office/drawing/2014/main" id="{46529EF1-06B3-434D-A64B-EF2554B585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egnaposto note 2">
            <a:extLst>
              <a:ext uri="{FF2B5EF4-FFF2-40B4-BE49-F238E27FC236}">
                <a16:creationId xmlns:a16="http://schemas.microsoft.com/office/drawing/2014/main" id="{69CC22FF-A9A0-403F-A3BC-3DB0FF76B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0724" name="Segnaposto numero diapositiva 3">
            <a:extLst>
              <a:ext uri="{FF2B5EF4-FFF2-40B4-BE49-F238E27FC236}">
                <a16:creationId xmlns:a16="http://schemas.microsoft.com/office/drawing/2014/main" id="{9D7704E9-89D2-4670-A6B3-2A1E61C616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DED620-4F8D-4E44-A27C-53ACED33CC68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>
            <a:extLst>
              <a:ext uri="{FF2B5EF4-FFF2-40B4-BE49-F238E27FC236}">
                <a16:creationId xmlns:a16="http://schemas.microsoft.com/office/drawing/2014/main" id="{6CCDF37D-1E17-4324-AB56-C48B1081F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>
            <a:extLst>
              <a:ext uri="{FF2B5EF4-FFF2-40B4-BE49-F238E27FC236}">
                <a16:creationId xmlns:a16="http://schemas.microsoft.com/office/drawing/2014/main" id="{546036C1-F399-4285-9C56-024BDFBDC5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32772" name="Segnaposto numero diapositiva 3">
            <a:extLst>
              <a:ext uri="{FF2B5EF4-FFF2-40B4-BE49-F238E27FC236}">
                <a16:creationId xmlns:a16="http://schemas.microsoft.com/office/drawing/2014/main" id="{E484B681-FED4-436C-A4DC-D1057AAC97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C8E1F-4442-48EC-8D92-CA54E0E2F000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112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>
            <a:extLst>
              <a:ext uri="{FF2B5EF4-FFF2-40B4-BE49-F238E27FC236}">
                <a16:creationId xmlns:a16="http://schemas.microsoft.com/office/drawing/2014/main" id="{6CCDF37D-1E17-4324-AB56-C48B1081F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>
            <a:extLst>
              <a:ext uri="{FF2B5EF4-FFF2-40B4-BE49-F238E27FC236}">
                <a16:creationId xmlns:a16="http://schemas.microsoft.com/office/drawing/2014/main" id="{546036C1-F399-4285-9C56-024BDFBDC5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32772" name="Segnaposto numero diapositiva 3">
            <a:extLst>
              <a:ext uri="{FF2B5EF4-FFF2-40B4-BE49-F238E27FC236}">
                <a16:creationId xmlns:a16="http://schemas.microsoft.com/office/drawing/2014/main" id="{E484B681-FED4-436C-A4DC-D1057AAC97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C8E1F-4442-48EC-8D92-CA54E0E2F000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70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>
            <a:extLst>
              <a:ext uri="{FF2B5EF4-FFF2-40B4-BE49-F238E27FC236}">
                <a16:creationId xmlns:a16="http://schemas.microsoft.com/office/drawing/2014/main" id="{6CCDF37D-1E17-4324-AB56-C48B1081F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>
            <a:extLst>
              <a:ext uri="{FF2B5EF4-FFF2-40B4-BE49-F238E27FC236}">
                <a16:creationId xmlns:a16="http://schemas.microsoft.com/office/drawing/2014/main" id="{546036C1-F399-4285-9C56-024BDFBDC5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32772" name="Segnaposto numero diapositiva 3">
            <a:extLst>
              <a:ext uri="{FF2B5EF4-FFF2-40B4-BE49-F238E27FC236}">
                <a16:creationId xmlns:a16="http://schemas.microsoft.com/office/drawing/2014/main" id="{E484B681-FED4-436C-A4DC-D1057AAC97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C8E1F-4442-48EC-8D92-CA54E0E2F000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91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4E837-3EA2-A24E-A716-35655877B2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4E837-3EA2-A24E-A716-35655877B2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27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4E837-3EA2-A24E-A716-35655877B2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3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4E837-3EA2-A24E-A716-35655877B2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16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4E837-3EA2-A24E-A716-35655877B2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78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4E837-3EA2-A24E-A716-35655877B2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2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4E837-3EA2-A24E-A716-35655877B2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2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4E837-3EA2-A24E-A716-35655877B2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3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13E72-82E2-41E1-9D26-24544582B4E6}" type="datetime1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43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27AC-FC8B-42CF-95D5-E93DD5844FD7}" type="datetime1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82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8D166-968C-4FA8-9481-D1C59CA12192}" type="datetime1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836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9A8522-C1AD-4E14-B0A4-4493CA55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4D7D8-3387-458E-88D1-8561C923C00E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A531BC-60A6-4331-8449-EA05A29F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402D69-DF4B-429E-A719-0CDC8599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ED2D9-AAF6-4187-AFB6-25CEB27C6E3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2360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5CD652-D8B2-4CD6-89C0-CB76E1E31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CE86C-CB89-488E-BA42-6242C8186E92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2AE997-C891-46A6-9EAF-6506902E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EF489B-6BF4-4E32-93FE-1FB599BD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A8D10-CED8-4D96-AF44-E7038E4065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6762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AA0436-98BD-4D59-BE8E-2C8D1F8D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EF980-CC76-4262-8F45-F56CDE2B7E01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51F3BD-53A8-4D5C-A0B0-C107FD6C1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F52102-C0D0-425B-AEE4-7F250B983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54833-783E-42AE-87BD-0B4C108AC44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3519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1683738-368A-4A3C-96A2-87EFC030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E3C1-5BCC-45AC-9DF4-737EA4AE3EDB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D7EAAEE-B19D-4E7B-94CB-653560749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08BA8FF3-F4AF-4FF1-AB84-FC1DD96D3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3D9C1-803A-43CC-8972-59A5EE566A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8973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F88EA0EA-F8B8-43B7-A2EF-8816CD54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66979-770B-4509-B7E2-E68890ECD22C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AF1DF82-E5D9-4E4D-8A1D-CBCAE0BA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CF698C73-53CF-4ADC-B47B-5103CBB9C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8B4E8-11B1-4C1B-9605-2ADB2B0371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6112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68637C57-786D-488C-AD7B-A8EDEED5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02052-B664-40BF-B360-80F4E44E1C07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1D8C61A7-DAFC-4428-99B8-2A404B14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12FB13E-6CE1-4CA4-A58C-48CA0B8D2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40332-26DC-402C-961F-7FDB3475047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8842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33EFA034-8030-4C9A-A4BE-AA61E189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6E008-5AE7-40FC-9EC9-E21ADDFD8352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871CE521-88A5-4B52-89EC-DB84F968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2B9726C0-6E06-464A-858C-5D497F0E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61057-249A-49FC-97BA-AEDBE3F23CC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8265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5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950394CE-F929-4098-BE9F-56684A51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8CA35-433C-4EC9-A73B-A061AEA5D891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CA81F8DA-5766-4033-A781-EE604504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2914A3E-513E-4522-A0FE-2DDD3B70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915A0-BF06-44BD-8BA1-2C31C37DC92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41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3F16-D2A3-4089-9505-BF14456405C6}" type="datetime1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247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B6E24FB-B269-4310-81EC-C85D68F3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FD0BF-B8BD-40D7-A75B-E53D8E34EB65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A70972C-4E02-489E-9D83-B22E9176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858D2CCA-612A-4436-8A6F-4E4D3A3D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82C35-980E-4217-B427-9B7B6C6B17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2999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981EA6-D893-4823-B2A9-DE1323D8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6AB4E-A279-4BCD-841F-A90AB61A2907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F6EEB7-1FB9-4544-A069-712DE220D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9845AB-0CFB-4A9B-AE32-5418E6A8F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F8B70-3B5C-4C02-865F-E9650BE8A3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8816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24C911-D926-42E2-9C60-2CDFB356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3CF45-D939-4BEC-BFFA-359977F2FAD0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449ACE-D6ED-4B08-BD1D-23AF2DB0F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191CAC-3D9D-4415-B06D-1974C7D77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A3E42-416F-4B11-B79E-55A18B9202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884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68F0-012E-4666-BA44-06C3EB70E552}" type="datetime1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523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6DBD-43FE-4652-90C9-FA331DB5698B}" type="datetime1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92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E8F2-3EFF-4083-B84D-381E6640FCEE}" type="datetime1">
              <a:rPr lang="it-IT" smtClean="0"/>
              <a:t>14/10/2020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72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CDEA-8D47-4601-80C4-45B4EB39C371}" type="datetime1">
              <a:rPr lang="it-IT" smtClean="0"/>
              <a:t>14/10/2020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666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6D41-074B-49CF-9124-4DE1DE9EE4FF}" type="datetime1">
              <a:rPr lang="it-IT" smtClean="0"/>
              <a:t>14/10/2020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31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5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E0EF-186F-4319-9086-2965E65363B4}" type="datetime1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80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D1B34-31CC-46D0-9719-8E95898BDB70}" type="datetime1">
              <a:rPr lang="it-IT" smtClean="0"/>
              <a:t>14/10/2020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2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EB2D7-E408-44EA-AB68-5D5117645470}" type="datetime1">
              <a:rPr lang="it-IT" smtClean="0"/>
              <a:t>14/10/2020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8C16-787E-47A5-9DB9-C956ED465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1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C5A336CA-BDDB-4CFE-9A29-2C3D6A472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F11B1324-7BB2-4345-9862-D9E7F7CE6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7DF5D9-3181-4495-A7CC-9DF61898B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04467F-B881-4CD3-BCED-5A406F7708C3}" type="datetime1">
              <a:rPr lang="it-IT"/>
              <a:pPr>
                <a:defRPr/>
              </a:pPr>
              <a:t>14/10/2020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C74AA2-D53D-44FA-BD9F-94B5CA792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67449A-9547-4AD1-ADA5-A7C9F16DB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2924F32-D776-421D-88B0-AE154F3D99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955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524" y="-112230"/>
            <a:ext cx="9433048" cy="7082459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 bwMode="auto">
          <a:xfrm>
            <a:off x="1043611" y="2654431"/>
            <a:ext cx="7407343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Vertically Aligned Carbon Nanotubes: Synthesis, Characterization and Applications</a:t>
            </a:r>
            <a:endParaRPr lang="en-US" sz="40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33" name="Shape 128"/>
          <p:cNvSpPr/>
          <p:nvPr/>
        </p:nvSpPr>
        <p:spPr>
          <a:xfrm rot="5400000">
            <a:off x="8111527" y="131913"/>
            <a:ext cx="1280523" cy="1036904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 algn="ctr" defTabSz="584185" hangingPunct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30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44" name="Shape 121"/>
          <p:cNvSpPr txBox="1">
            <a:spLocks/>
          </p:cNvSpPr>
          <p:nvPr/>
        </p:nvSpPr>
        <p:spPr>
          <a:xfrm>
            <a:off x="395536" y="5959027"/>
            <a:ext cx="9073008" cy="128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2438400" marR="0" indent="-4064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2844800" marR="0" indent="-4064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3251200" marR="0" indent="-4064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3657600" marR="0" indent="-4064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defTabSz="566660">
              <a:defRPr sz="2716" b="1">
                <a:effectLst>
                  <a:outerShdw blurRad="49276" dist="24638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lang="it-IT" sz="1800" b="1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Helvetica Neue Thin"/>
                <a:cs typeface="Times New Roman" panose="02020603050405020304" pitchFamily="18" charset="0"/>
                <a:sym typeface="Helvetica Neue Thin"/>
              </a:rPr>
              <a:t>Dipartimento di Fisica, Università di Roma “La Sapienza»</a:t>
            </a:r>
          </a:p>
          <a:p>
            <a:pPr defTabSz="566660">
              <a:defRPr sz="2716" b="1">
                <a:effectLst>
                  <a:outerShdw blurRad="49276" dist="24638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1800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Helvetica Neue Thin"/>
                <a:cs typeface="Times New Roman" panose="02020603050405020304" pitchFamily="18" charset="0"/>
                <a:sym typeface="Helvetica Neue Thin"/>
              </a:rPr>
              <a:t>INFN Rome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1</a:t>
            </a:fld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C3763A6-F373-4273-925C-9AFE7EC5D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4"/>
          <a:stretch/>
        </p:blipFill>
        <p:spPr>
          <a:xfrm>
            <a:off x="8250130" y="43729"/>
            <a:ext cx="1018299" cy="1229481"/>
          </a:xfrm>
          <a:prstGeom prst="rect">
            <a:avLst/>
          </a:prstGeom>
        </p:spPr>
      </p:pic>
      <p:sp>
        <p:nvSpPr>
          <p:cNvPr id="13" name="Shape 121"/>
          <p:cNvSpPr txBox="1">
            <a:spLocks/>
          </p:cNvSpPr>
          <p:nvPr/>
        </p:nvSpPr>
        <p:spPr>
          <a:xfrm>
            <a:off x="107504" y="4293098"/>
            <a:ext cx="9073008" cy="128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2438400" marR="0" indent="-4064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2844800" marR="0" indent="-4064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3251200" marR="0" indent="-4064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3657600" marR="0" indent="-4064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defTabSz="566660">
              <a:defRPr sz="2716" b="1">
                <a:effectLst>
                  <a:outerShdw blurRad="49276" dist="24638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lang="it-IT" sz="2000" b="1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Helvetica Neue Thin"/>
                <a:cs typeface="Times New Roman" panose="02020603050405020304" pitchFamily="18" charset="0"/>
                <a:sym typeface="Helvetica Neue Thin"/>
              </a:rPr>
              <a:t>Ilaria Rago*, Francesco Pandolfi, Gianluca Cavoto </a:t>
            </a:r>
          </a:p>
          <a:p>
            <a:pPr defTabSz="566660">
              <a:defRPr sz="2716" b="1">
                <a:effectLst>
                  <a:outerShdw blurRad="49276" dist="24638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endParaRPr lang="it-IT" sz="1800" b="1" kern="0" dirty="0">
              <a:solidFill>
                <a:prstClr val="black"/>
              </a:solidFill>
              <a:effectLst/>
              <a:latin typeface="Times New Roman" panose="02020603050405020304" pitchFamily="18" charset="0"/>
              <a:ea typeface="Helvetica Neue Thin"/>
              <a:cs typeface="Times New Roman" panose="02020603050405020304" pitchFamily="18" charset="0"/>
              <a:sym typeface="Helvetica Neue Thin"/>
            </a:endParaRPr>
          </a:p>
          <a:p>
            <a:pPr defTabSz="566660">
              <a:defRPr sz="2716" b="1">
                <a:effectLst>
                  <a:outerShdw blurRad="49276" dist="24638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endParaRPr lang="it-IT" sz="1800" b="1" kern="0" dirty="0">
              <a:solidFill>
                <a:prstClr val="black"/>
              </a:solidFill>
              <a:effectLst/>
              <a:latin typeface="Times New Roman" panose="02020603050405020304" pitchFamily="18" charset="0"/>
              <a:ea typeface="Helvetica Neue Thin"/>
              <a:cs typeface="Times New Roman" panose="02020603050405020304" pitchFamily="18" charset="0"/>
              <a:sym typeface="Helvetica Neue Thin"/>
            </a:endParaRPr>
          </a:p>
          <a:p>
            <a:pPr defTabSz="566660">
              <a:defRPr sz="2716" b="1">
                <a:effectLst>
                  <a:outerShdw blurRad="49276" dist="24638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rPr lang="it-IT" sz="1800" b="1" kern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Helvetica Neue Thin"/>
                <a:cs typeface="Times New Roman" panose="02020603050405020304" pitchFamily="18" charset="0"/>
                <a:sym typeface="Helvetica Neue Thin"/>
              </a:rPr>
              <a:t>*ilaria.rago@uniroma1.it</a:t>
            </a:r>
          </a:p>
          <a:p>
            <a:pPr defTabSz="566660">
              <a:defRPr sz="2716" b="1">
                <a:effectLst>
                  <a:outerShdw blurRad="49276" dist="24638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endParaRPr lang="en-US" sz="2200" kern="0" dirty="0">
              <a:solidFill>
                <a:prstClr val="black"/>
              </a:solidFill>
              <a:effectLst/>
              <a:latin typeface="Times New Roman" panose="02020603050405020304" pitchFamily="18" charset="0"/>
              <a:ea typeface="Helvetica Neue Thin"/>
              <a:cs typeface="Times New Roman" panose="02020603050405020304" pitchFamily="18" charset="0"/>
              <a:sym typeface="Helvetica Neue Thin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913A883-B9A4-4A1E-935F-C1986814E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435" y="136515"/>
            <a:ext cx="1457675" cy="81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8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"/>
    </mc:Choice>
    <mc:Fallback xmlns="">
      <p:transition spd="slow" advTm="228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ED9043-FF50-4134-98CB-0EAB32921930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3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BEE84-9D73-4052-BF9D-A3B042C76C9D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47" name="Titolo 1"/>
          <p:cNvSpPr txBox="1">
            <a:spLocks/>
          </p:cNvSpPr>
          <p:nvPr/>
        </p:nvSpPr>
        <p:spPr bwMode="auto">
          <a:xfrm>
            <a:off x="467544" y="-32919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CNTs catalysts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" descr="Risultati immagini per advant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55578" y="1268763"/>
            <a:ext cx="51365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Metallic nanoparticles are required to enable hydrocarbon decomposition.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widely employed metals are Fe, Co and Ni: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41" indent="-400041">
              <a:buFont typeface="+mj-lt"/>
              <a:buAutoNum type="romanL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carbon solubility in these metals at high temperatures;</a:t>
            </a:r>
          </a:p>
          <a:p>
            <a:pPr marL="400041" indent="-400041">
              <a:buFont typeface="+mj-lt"/>
              <a:buAutoNum type="romanL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carbon diffusion rate.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ily\Desktop\Tesi\Capitolo 2\Immagini\Catt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4" y="3177472"/>
            <a:ext cx="48482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18095" y="4119969"/>
            <a:ext cx="3947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melting point of metals decreases with nanoparticle radius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falling to very low temperatures for nanoparticles below 10 nm in diameter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3636496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925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ED9043-FF50-4134-98CB-0EAB32921930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3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BEE84-9D73-4052-BF9D-A3B042C76C9D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47" name="Titolo 1"/>
          <p:cNvSpPr txBox="1">
            <a:spLocks/>
          </p:cNvSpPr>
          <p:nvPr/>
        </p:nvSpPr>
        <p:spPr bwMode="auto">
          <a:xfrm>
            <a:off x="467544" y="-32919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CNTs carbon precursors and growth substrates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" descr="Risultati immagini per advant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39" name="Connettore 1 38"/>
          <p:cNvCxnSpPr/>
          <p:nvPr/>
        </p:nvCxnSpPr>
        <p:spPr>
          <a:xfrm>
            <a:off x="3275856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9514E1-5955-4A13-AC86-6D3799EF7340}"/>
              </a:ext>
            </a:extLst>
          </p:cNvPr>
          <p:cNvSpPr txBox="1"/>
          <p:nvPr/>
        </p:nvSpPr>
        <p:spPr>
          <a:xfrm>
            <a:off x="511874" y="1124746"/>
            <a:ext cx="85845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substrate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plays several important roles in CNT synthesis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formation of metal nanoparticles with a narrow size distribution</a:t>
            </a:r>
          </a:p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 excessive sintering of metal particles during CVD</a:t>
            </a:r>
          </a:p>
          <a:p>
            <a:pPr marL="285744" indent="-285744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definition of the macroscopic shape of the CNTs product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of the common substrates used in CVD are </a:t>
            </a:r>
            <a:r>
              <a:rPr lang="en-GB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graphite, quartz, silicon, silicon carbide, silica, alumina, alumina silicate and magnesium oxide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research has focused on the synthesis of CNTs onto metallic substrates: </a:t>
            </a:r>
            <a:r>
              <a:rPr lang="en-US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copper, aluminum, Inconel, stainless steel, Si/SiO</a:t>
            </a:r>
            <a:r>
              <a:rPr lang="en-US" baseline="-25000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substrates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conductive by the deposition of metallic thin films (</a:t>
            </a:r>
            <a:r>
              <a:rPr lang="en-US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(~100 nm, top)/</a:t>
            </a:r>
            <a:r>
              <a:rPr lang="en-US" dirty="0" err="1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(~10 nm, adhesion layer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67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307F042-7FCE-47FD-B805-DDDA39F2E43E}"/>
              </a:ext>
            </a:extLst>
          </p:cNvPr>
          <p:cNvSpPr txBox="1">
            <a:spLocks/>
          </p:cNvSpPr>
          <p:nvPr/>
        </p:nvSpPr>
        <p:spPr bwMode="auto">
          <a:xfrm>
            <a:off x="971550" y="-33338"/>
            <a:ext cx="7416800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VA-CNTs synthesis via CVD*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Rettangolo 1">
            <a:extLst>
              <a:ext uri="{FF2B5EF4-FFF2-40B4-BE49-F238E27FC236}">
                <a16:creationId xmlns:a16="http://schemas.microsoft.com/office/drawing/2014/main" id="{82050DCE-BE5D-498B-8B14-D64ECA785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1" y="1152526"/>
            <a:ext cx="1689100" cy="349251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07AA5D9-970F-41DB-B291-206E72A5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2951" y="6592891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1BCE76-E6AF-4C58-81A2-13D8ABB09C90}" type="slidenum">
              <a:rPr lang="it-IT" altLang="it-IT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26629" name="Picture 2" descr="C:\Users\ily\Downloads\IMG_20170321_093610381 (1).jpg">
            <a:extLst>
              <a:ext uri="{FF2B5EF4-FFF2-40B4-BE49-F238E27FC236}">
                <a16:creationId xmlns:a16="http://schemas.microsoft.com/office/drawing/2014/main" id="{352FF922-B1D9-4F49-A42E-55623326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11989" r="-633" b="4723"/>
          <a:stretch>
            <a:fillRect/>
          </a:stretch>
        </p:blipFill>
        <p:spPr bwMode="auto">
          <a:xfrm>
            <a:off x="206375" y="1795465"/>
            <a:ext cx="342900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CasellaDiTesto 2">
            <a:extLst>
              <a:ext uri="{FF2B5EF4-FFF2-40B4-BE49-F238E27FC236}">
                <a16:creationId xmlns:a16="http://schemas.microsoft.com/office/drawing/2014/main" id="{1E8C101B-F5F6-4651-93F7-81A07A9AE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9" y="6102351"/>
            <a:ext cx="29892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*In </a:t>
            </a:r>
            <a:r>
              <a:rPr lang="it-IT" altLang="it-IT" sz="1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r>
              <a:rPr lang="it-IT" altLang="it-IT" sz="1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Andrea </a:t>
            </a:r>
            <a:r>
              <a:rPr lang="it-IT" altLang="it-IT" sz="1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Goldoni</a:t>
            </a:r>
            <a:r>
              <a:rPr lang="it-IT" altLang="it-IT" sz="1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Carbon Lab, ELETTRA, Trieste, </a:t>
            </a:r>
            <a:r>
              <a:rPr lang="it-IT" altLang="it-IT" sz="14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endParaRPr lang="it-IT" altLang="it-IT" sz="14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2" name="Connettore 1 241">
            <a:extLst>
              <a:ext uri="{FF2B5EF4-FFF2-40B4-BE49-F238E27FC236}">
                <a16:creationId xmlns:a16="http://schemas.microsoft.com/office/drawing/2014/main" id="{ABC7DB36-2EE0-445C-9965-C87A7772DBF1}"/>
              </a:ext>
            </a:extLst>
          </p:cNvPr>
          <p:cNvCxnSpPr/>
          <p:nvPr/>
        </p:nvCxnSpPr>
        <p:spPr>
          <a:xfrm>
            <a:off x="3276600" y="692151"/>
            <a:ext cx="539908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CasellaDiTesto 4">
            <a:extLst>
              <a:ext uri="{FF2B5EF4-FFF2-40B4-BE49-F238E27FC236}">
                <a16:creationId xmlns:a16="http://schemas.microsoft.com/office/drawing/2014/main" id="{0CAD96A7-7067-4621-BF61-4372EC605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6" y="981078"/>
            <a:ext cx="83264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decomposition of a gaseous precursor on catalytic nanoparticles in a high-vacuum reaction chamber </a:t>
            </a:r>
            <a:endParaRPr lang="it-IT" altLang="it-IT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33" name="Immagine 69">
            <a:extLst>
              <a:ext uri="{FF2B5EF4-FFF2-40B4-BE49-F238E27FC236}">
                <a16:creationId xmlns:a16="http://schemas.microsoft.com/office/drawing/2014/main" id="{B6721E0C-45CA-4F3E-9E0A-174D1207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4189414"/>
            <a:ext cx="4457700" cy="250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CasellaDiTesto 5">
            <a:extLst>
              <a:ext uri="{FF2B5EF4-FFF2-40B4-BE49-F238E27FC236}">
                <a16:creationId xmlns:a16="http://schemas.microsoft.com/office/drawing/2014/main" id="{52935385-3B2E-468F-9CEA-F6BB3156B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1773241"/>
            <a:ext cx="46609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≈ 670 – 750 °C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Catalyst: Fe nanoparticles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Annealing treatment: 670–700 °C in H</a:t>
            </a:r>
            <a:r>
              <a:rPr lang="en-US" altLang="it-IT" sz="1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atmosphere for 4 minutes (up to a partial pressure of 3∙10</a:t>
            </a:r>
            <a:r>
              <a:rPr lang="en-US" altLang="it-IT" sz="1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mbar)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CNTs growth: C</a:t>
            </a:r>
            <a:r>
              <a:rPr lang="en-US" altLang="it-IT" sz="1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it-IT" sz="1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(up to a partial pressure of 10–20 mbar) for 10 minutes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and SiO</a:t>
            </a:r>
            <a:r>
              <a:rPr lang="en-US" altLang="it-IT" sz="1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substrates</a:t>
            </a:r>
            <a:endParaRPr lang="en-US" altLang="it-IT" sz="1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5087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526232" y="-3024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GB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VA-CNTs morphology and alignment: SEM characterization</a:t>
            </a:r>
          </a:p>
        </p:txBody>
      </p:sp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444292" y="1152746"/>
            <a:ext cx="1689375" cy="34960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etaPlusBold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etaPlusBold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MetaPlusBold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MetaPlusBold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592272"/>
            <a:ext cx="2133600" cy="365125"/>
          </a:xfrm>
        </p:spPr>
        <p:txBody>
          <a:bodyPr/>
          <a:lstStyle/>
          <a:p>
            <a:fld id="{92D98C16-787E-47A5-9DB9-C956ED465CA2}" type="slidenum">
              <a:rPr lang="it-IT" smtClean="0"/>
              <a:t>13</a:t>
            </a:fld>
            <a:endParaRPr lang="it-IT" dirty="0"/>
          </a:p>
        </p:txBody>
      </p:sp>
      <p:cxnSp>
        <p:nvCxnSpPr>
          <p:cNvPr id="72" name="Connettore 1 71"/>
          <p:cNvCxnSpPr/>
          <p:nvPr/>
        </p:nvCxnSpPr>
        <p:spPr>
          <a:xfrm>
            <a:off x="3275856" y="908720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" name="Picture 1" descr="C:\Users\ily\Desktop\CNTs_Induced defects\Immagine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8" y="1082637"/>
            <a:ext cx="7460609" cy="565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99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7"/>
    </mc:Choice>
    <mc:Fallback xmlns="">
      <p:transition spd="slow" advTm="508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467544" y="-32919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VA-CNTs dimensions, density and structure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3036580" y="1152746"/>
            <a:ext cx="1689375" cy="34960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etaPlusBold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etaPlusBold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MetaPlusBold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MetaPlusBold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92280" y="6592272"/>
            <a:ext cx="2133600" cy="365125"/>
          </a:xfrm>
        </p:spPr>
        <p:txBody>
          <a:bodyPr/>
          <a:lstStyle/>
          <a:p>
            <a:fld id="{92D98C16-787E-47A5-9DB9-C956ED465CA2}" type="slidenum">
              <a:rPr lang="it-IT" smtClean="0"/>
              <a:t>14</a:t>
            </a:fld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771800" y="1124747"/>
            <a:ext cx="302433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            180 ± 8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DIAMETER       20 ± 1 nm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771800" y="1936863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/>
                <a:cs typeface="Times New Roman"/>
              </a:rPr>
              <a:t>~ 10</a:t>
            </a:r>
            <a:r>
              <a:rPr lang="it-IT" baseline="30000" dirty="0">
                <a:latin typeface="Calibri"/>
                <a:cs typeface="Times New Roman"/>
              </a:rPr>
              <a:t>4</a:t>
            </a:r>
            <a:r>
              <a:rPr lang="it-IT" dirty="0">
                <a:latin typeface="Calibri"/>
                <a:cs typeface="Times New Roman"/>
              </a:rPr>
              <a:t> </a:t>
            </a:r>
            <a:r>
              <a:rPr lang="it-IT" dirty="0" err="1">
                <a:latin typeface="Calibri"/>
                <a:cs typeface="Times New Roman"/>
              </a:rPr>
              <a:t>aspect</a:t>
            </a:r>
            <a:r>
              <a:rPr lang="it-IT" dirty="0">
                <a:latin typeface="Calibri"/>
                <a:cs typeface="Times New Roman"/>
              </a:rPr>
              <a:t> ratio</a:t>
            </a:r>
            <a:endParaRPr lang="it-IT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1187624" y="2343332"/>
                <a:ext cx="5400600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>
                          <a:latin typeface="Cambria Math"/>
                          <a:cs typeface="Times New Roman"/>
                        </a:rPr>
                        <m:t>𝑵</m:t>
                      </m:r>
                      <m:r>
                        <a:rPr lang="it-IT" b="1" i="1">
                          <a:latin typeface="Cambria Math"/>
                          <a:cs typeface="Times New Roman"/>
                        </a:rPr>
                        <m:t>=</m:t>
                      </m:r>
                      <m:r>
                        <a:rPr lang="it-IT" b="1" i="1">
                          <a:latin typeface="Cambria Math"/>
                          <a:cs typeface="Times New Roman"/>
                        </a:rPr>
                        <m:t>𝟒</m:t>
                      </m:r>
                      <m:r>
                        <a:rPr lang="it-IT" b="1" i="1">
                          <a:latin typeface="Cambria Math"/>
                          <a:cs typeface="Times New Roman"/>
                        </a:rPr>
                        <m:t>𝒙</m:t>
                      </m:r>
                      <m:sSup>
                        <m:sSupPr>
                          <m:ctrlPr>
                            <a:rPr lang="it-IT" b="1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it-IT" b="1" i="1">
                              <a:latin typeface="Cambria Math"/>
                              <a:cs typeface="Times New Roman"/>
                            </a:rPr>
                            <m:t>𝟏𝟎</m:t>
                          </m:r>
                        </m:e>
                        <m:sup>
                          <m:r>
                            <a:rPr lang="it-IT" b="1" i="1">
                              <a:latin typeface="Cambria Math"/>
                              <a:cs typeface="Times New Roman"/>
                            </a:rPr>
                            <m:t>𝟏𝟎</m:t>
                          </m:r>
                        </m:sup>
                      </m:sSup>
                      <m:f>
                        <m:fPr>
                          <m:ctrlPr>
                            <a:rPr lang="it-IT" b="1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it-IT" b="1" i="1">
                              <a:latin typeface="Cambria Math"/>
                              <a:cs typeface="Times New Roman"/>
                            </a:rPr>
                            <m:t>𝑴𝑾𝑪𝑵𝑻𝒔</m:t>
                          </m:r>
                        </m:num>
                        <m:den>
                          <m:sSup>
                            <m:sSupPr>
                              <m:ctrlPr>
                                <a:rPr lang="it-IT" b="1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it-IT" b="1" i="1">
                                  <a:latin typeface="Cambria Math"/>
                                  <a:cs typeface="Times New Roman"/>
                                </a:rPr>
                                <m:t>𝒄𝒎</m:t>
                              </m:r>
                            </m:e>
                            <m:sup>
                              <m:r>
                                <a:rPr lang="it-IT" b="1" i="1">
                                  <a:latin typeface="Cambria Math"/>
                                  <a:cs typeface="Times New Roman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b="1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343332"/>
                <a:ext cx="5400600" cy="612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uppo 19"/>
          <p:cNvGrpSpPr/>
          <p:nvPr/>
        </p:nvGrpSpPr>
        <p:grpSpPr>
          <a:xfrm>
            <a:off x="35499" y="1196754"/>
            <a:ext cx="2305637" cy="4513231"/>
            <a:chOff x="5992335" y="1974941"/>
            <a:chExt cx="2305637" cy="4513230"/>
          </a:xfrm>
        </p:grpSpPr>
        <p:grpSp>
          <p:nvGrpSpPr>
            <p:cNvPr id="8" name="Gruppo 7"/>
            <p:cNvGrpSpPr/>
            <p:nvPr/>
          </p:nvGrpSpPr>
          <p:grpSpPr>
            <a:xfrm>
              <a:off x="5992335" y="1974941"/>
              <a:ext cx="2305637" cy="4513230"/>
              <a:chOff x="444289" y="1124744"/>
              <a:chExt cx="2305637" cy="4513230"/>
            </a:xfrm>
          </p:grpSpPr>
          <p:sp>
            <p:nvSpPr>
              <p:cNvPr id="9" name="Rettangolo 1"/>
              <p:cNvSpPr>
                <a:spLocks noChangeArrowheads="1"/>
              </p:cNvSpPr>
              <p:nvPr/>
            </p:nvSpPr>
            <p:spPr bwMode="auto">
              <a:xfrm>
                <a:off x="444289" y="1152745"/>
                <a:ext cx="1689375" cy="349604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MetaPlusBold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etaPlusBold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MetaPlusBold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MetaPlusBold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MetaPlusBold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MetaPlusBold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MetaPlusBold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MetaPlusBold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MetaPlusBold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862"/>
              <a:stretch/>
            </p:blipFill>
            <p:spPr bwMode="auto">
              <a:xfrm>
                <a:off x="623387" y="1124744"/>
                <a:ext cx="2126539" cy="4513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Shape 523"/>
              <p:cNvSpPr/>
              <p:nvPr/>
            </p:nvSpPr>
            <p:spPr bwMode="auto">
              <a:xfrm>
                <a:off x="611560" y="3049410"/>
                <a:ext cx="889666" cy="379591"/>
              </a:xfrm>
              <a:prstGeom prst="rect">
                <a:avLst/>
              </a:prstGeom>
              <a:noFill/>
              <a:ln w="12700">
                <a:noFill/>
                <a:miter lim="400000"/>
              </a:ln>
              <a:extLst>
                <a:ext uri="{C572A759-6A51-4108-AA02-DFA0A04FC94B}"/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1700" b="1">
                    <a:solidFill>
                      <a:srgbClr val="FFFB00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 algn="ctr" defTabSz="584185" hangingPunct="0">
                  <a:defRPr>
                    <a:effectLst/>
                  </a:defRPr>
                </a:pPr>
                <a:r>
                  <a:rPr lang="it-IT" sz="1800" kern="0" dirty="0">
                    <a:solidFill>
                      <a:srgbClr val="FF0000"/>
                    </a:solidFill>
                    <a:latin typeface="Helvetica Neue"/>
                  </a:rPr>
                  <a:t>180</a:t>
                </a:r>
                <a:r>
                  <a:rPr sz="1800" kern="0" dirty="0">
                    <a:solidFill>
                      <a:srgbClr val="FF0000"/>
                    </a:solidFill>
                    <a:latin typeface="Helvetica Neue"/>
                  </a:rPr>
                  <a:t> µm</a:t>
                </a:r>
              </a:p>
            </p:txBody>
          </p:sp>
          <p:sp>
            <p:nvSpPr>
              <p:cNvPr id="12" name="Shape 522"/>
              <p:cNvSpPr/>
              <p:nvPr/>
            </p:nvSpPr>
            <p:spPr bwMode="auto">
              <a:xfrm flipV="1">
                <a:off x="1563694" y="1551288"/>
                <a:ext cx="0" cy="3492000"/>
              </a:xfrm>
              <a:prstGeom prst="line">
                <a:avLst/>
              </a:prstGeom>
              <a:ln w="38100">
                <a:solidFill>
                  <a:srgbClr val="FF0000"/>
                </a:solidFill>
                <a:miter lim="400000"/>
                <a:headEnd type="triangle"/>
                <a:tailEnd type="triangle"/>
              </a:ln>
            </p:spPr>
            <p:txBody>
              <a:bodyPr lIns="50800" tIns="50800" rIns="50800" bIns="50800" anchor="ctr"/>
              <a:lstStyle/>
              <a:p>
                <a:pPr algn="ctr" defTabSz="584185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1500" kern="0">
                  <a:solidFill>
                    <a:srgbClr val="FF0000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</p:grpSp>
        <p:sp>
          <p:nvSpPr>
            <p:cNvPr id="3" name="Rettangolo 2"/>
            <p:cNvSpPr/>
            <p:nvPr/>
          </p:nvSpPr>
          <p:spPr>
            <a:xfrm>
              <a:off x="6226025" y="6083416"/>
              <a:ext cx="877840" cy="305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6171434" y="6102875"/>
              <a:ext cx="14556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 </a:t>
              </a:r>
              <a:r>
                <a:rPr lang="it-IT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substrate</a:t>
              </a:r>
              <a:endParaRPr lang="it-IT" sz="1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7380392" y="6013758"/>
              <a:ext cx="720000" cy="367528"/>
              <a:chOff x="9396656" y="4699887"/>
              <a:chExt cx="1080000" cy="420439"/>
            </a:xfrm>
          </p:grpSpPr>
          <p:sp>
            <p:nvSpPr>
              <p:cNvPr id="17" name="Shape 429"/>
              <p:cNvSpPr/>
              <p:nvPr/>
            </p:nvSpPr>
            <p:spPr bwMode="auto">
              <a:xfrm>
                <a:off x="9396656" y="4760326"/>
                <a:ext cx="1080000" cy="3600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58418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30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  <p:cxnSp>
            <p:nvCxnSpPr>
              <p:cNvPr id="18" name="Connettore 1 17"/>
              <p:cNvCxnSpPr/>
              <p:nvPr/>
            </p:nvCxnSpPr>
            <p:spPr>
              <a:xfrm>
                <a:off x="9756624" y="50404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Shape 431"/>
              <p:cNvSpPr/>
              <p:nvPr/>
            </p:nvSpPr>
            <p:spPr bwMode="auto">
              <a:xfrm>
                <a:off x="9514887" y="4699887"/>
                <a:ext cx="904093" cy="3814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/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1700">
                    <a:solidFill>
                      <a:srgbClr val="000000"/>
                    </a:solidFill>
                  </a:defRPr>
                </a:lvl1pPr>
              </a:lstStyle>
              <a:p>
                <a:pPr algn="ctr" defTabSz="584185">
                  <a:defRPr>
                    <a:effectLst/>
                  </a:defRPr>
                </a:pPr>
                <a:r>
                  <a:rPr lang="it-IT" sz="150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Helvetica Neue Medium"/>
                  </a:rPr>
                  <a:t>20</a:t>
                </a:r>
                <a:r>
                  <a:rPr sz="150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Helvetica Neue Medium"/>
                  </a:rPr>
                  <a:t> µm</a:t>
                </a:r>
              </a:p>
            </p:txBody>
          </p:sp>
        </p:grpSp>
      </p:grpSp>
      <p:grpSp>
        <p:nvGrpSpPr>
          <p:cNvPr id="22" name="Gruppo 21"/>
          <p:cNvGrpSpPr>
            <a:grpSpLocks noChangeAspect="1"/>
          </p:cNvGrpSpPr>
          <p:nvPr/>
        </p:nvGrpSpPr>
        <p:grpSpPr>
          <a:xfrm>
            <a:off x="3548384" y="3005245"/>
            <a:ext cx="5128072" cy="3592108"/>
            <a:chOff x="32504" y="3419120"/>
            <a:chExt cx="4553144" cy="3189383"/>
          </a:xfrm>
        </p:grpSpPr>
        <p:pic>
          <p:nvPicPr>
            <p:cNvPr id="23" name="Picture 2" descr="C:\Users\ily\Desktop\Conferenza Biomaterials\Immagini\TEM_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4" y="3460064"/>
              <a:ext cx="2366291" cy="3142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 descr="C:\Users\ily\Desktop\Conferenza Biomaterials\Immagini\TEM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6746" y="3466379"/>
              <a:ext cx="2358902" cy="3142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uppo 24"/>
            <p:cNvGrpSpPr/>
            <p:nvPr/>
          </p:nvGrpSpPr>
          <p:grpSpPr>
            <a:xfrm>
              <a:off x="753451" y="3419120"/>
              <a:ext cx="1398496" cy="474065"/>
              <a:chOff x="5525334" y="600196"/>
              <a:chExt cx="1398493" cy="474065"/>
            </a:xfrm>
          </p:grpSpPr>
          <p:cxnSp>
            <p:nvCxnSpPr>
              <p:cNvPr id="26" name="Connettore diritto 5"/>
              <p:cNvCxnSpPr/>
              <p:nvPr/>
            </p:nvCxnSpPr>
            <p:spPr>
              <a:xfrm flipH="1">
                <a:off x="5525334" y="784860"/>
                <a:ext cx="235386" cy="476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7" name="CasellaDiTesto 26"/>
              <p:cNvSpPr txBox="1"/>
              <p:nvPr/>
            </p:nvSpPr>
            <p:spPr>
              <a:xfrm>
                <a:off x="5760722" y="600196"/>
                <a:ext cx="1163105" cy="464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it-IT" sz="14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O.D.≈21.47 nm</a:t>
                </a:r>
              </a:p>
              <a:p>
                <a:pPr>
                  <a:defRPr/>
                </a:pPr>
                <a:r>
                  <a:rPr lang="it-IT" sz="14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I.D. ≈11.92 nm</a:t>
                </a:r>
              </a:p>
            </p:txBody>
          </p:sp>
          <p:cxnSp>
            <p:nvCxnSpPr>
              <p:cNvPr id="28" name="Connettore diritto 16"/>
              <p:cNvCxnSpPr/>
              <p:nvPr/>
            </p:nvCxnSpPr>
            <p:spPr>
              <a:xfrm flipH="1">
                <a:off x="5525334" y="1073785"/>
                <a:ext cx="235386" cy="476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</p:grpSp>
      <p:cxnSp>
        <p:nvCxnSpPr>
          <p:cNvPr id="29" name="Connettore 1 28"/>
          <p:cNvCxnSpPr/>
          <p:nvPr/>
        </p:nvCxnSpPr>
        <p:spPr>
          <a:xfrm>
            <a:off x="3275856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C3698CF-AAED-4CE1-A000-A8ADC679D5E1}"/>
              </a:ext>
            </a:extLst>
          </p:cNvPr>
          <p:cNvSpPr txBox="1"/>
          <p:nvPr/>
        </p:nvSpPr>
        <p:spPr>
          <a:xfrm>
            <a:off x="5424319" y="2614845"/>
            <a:ext cx="302433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TEM micrographs</a:t>
            </a:r>
          </a:p>
        </p:txBody>
      </p:sp>
    </p:spTree>
    <p:extLst>
      <p:ext uri="{BB962C8B-B14F-4D97-AF65-F5344CB8AC3E}">
        <p14:creationId xmlns:p14="http://schemas.microsoft.com/office/powerpoint/2010/main" val="19123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7"/>
    </mc:Choice>
    <mc:Fallback xmlns="">
      <p:transition spd="slow" advTm="508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395537" y="39093"/>
            <a:ext cx="7396336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 altLang="it-IT" sz="2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Patterned</a:t>
            </a:r>
            <a:r>
              <a:rPr lang="it-IT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CVD </a:t>
            </a:r>
            <a:r>
              <a:rPr lang="it-IT" altLang="it-IT" sz="2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grown</a:t>
            </a:r>
            <a:r>
              <a:rPr lang="it-IT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VA-</a:t>
            </a:r>
            <a:r>
              <a:rPr lang="it-IT" altLang="it-IT" sz="2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CNTs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tangolo 1"/>
          <p:cNvSpPr>
            <a:spLocks noChangeArrowheads="1"/>
          </p:cNvSpPr>
          <p:nvPr/>
        </p:nvSpPr>
        <p:spPr bwMode="auto">
          <a:xfrm>
            <a:off x="849316" y="2482853"/>
            <a:ext cx="752475" cy="4984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etaPlusBold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etaPlusBold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MetaPlusBold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MetaPlusBold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>
              <a:latin typeface="Times" pitchFamily="18" charset="0"/>
            </a:endParaRPr>
          </a:p>
        </p:txBody>
      </p:sp>
      <p:sp>
        <p:nvSpPr>
          <p:cNvPr id="9" name="Rettangolo 4"/>
          <p:cNvSpPr>
            <a:spLocks noChangeArrowheads="1"/>
          </p:cNvSpPr>
          <p:nvPr/>
        </p:nvSpPr>
        <p:spPr bwMode="auto">
          <a:xfrm>
            <a:off x="849316" y="2482851"/>
            <a:ext cx="752475" cy="63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etaPlusBold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etaPlusBold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MetaPlusBold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MetaPlusBold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>
              <a:latin typeface="Times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17579" y="3184526"/>
            <a:ext cx="2989263" cy="146051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3884615" y="3348039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Si</a:t>
            </a:r>
            <a:endParaRPr lang="en-GB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  <a:sym typeface="Symbol" charset="0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917579" y="3328989"/>
            <a:ext cx="2989263" cy="222251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3906839" y="3067049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SiO</a:t>
            </a:r>
            <a:r>
              <a:rPr lang="en-US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grpSp>
        <p:nvGrpSpPr>
          <p:cNvPr id="14" name="Gruppo 13"/>
          <p:cNvGrpSpPr>
            <a:grpSpLocks/>
          </p:cNvGrpSpPr>
          <p:nvPr/>
        </p:nvGrpSpPr>
        <p:grpSpPr bwMode="auto">
          <a:xfrm>
            <a:off x="933454" y="3067051"/>
            <a:ext cx="1501775" cy="122239"/>
            <a:chOff x="4930623" y="5576746"/>
            <a:chExt cx="1501709" cy="119602"/>
          </a:xfrm>
        </p:grpSpPr>
        <p:sp>
          <p:nvSpPr>
            <p:cNvPr id="15" name="Shape 332"/>
            <p:cNvSpPr>
              <a:spLocks noChangeArrowheads="1"/>
            </p:cNvSpPr>
            <p:nvPr/>
          </p:nvSpPr>
          <p:spPr bwMode="auto">
            <a:xfrm>
              <a:off x="4930623" y="5577419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6" name="Shape 333"/>
            <p:cNvSpPr>
              <a:spLocks noChangeArrowheads="1"/>
            </p:cNvSpPr>
            <p:nvPr/>
          </p:nvSpPr>
          <p:spPr bwMode="auto">
            <a:xfrm>
              <a:off x="5214074" y="5585850"/>
              <a:ext cx="108226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7" name="Shape 334"/>
            <p:cNvSpPr>
              <a:spLocks noChangeArrowheads="1"/>
            </p:cNvSpPr>
            <p:nvPr/>
          </p:nvSpPr>
          <p:spPr bwMode="auto">
            <a:xfrm>
              <a:off x="5483878" y="5577419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" name="Shape 335"/>
            <p:cNvSpPr>
              <a:spLocks noChangeArrowheads="1"/>
            </p:cNvSpPr>
            <p:nvPr/>
          </p:nvSpPr>
          <p:spPr bwMode="auto">
            <a:xfrm>
              <a:off x="5753683" y="5577419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" name="Shape 336"/>
            <p:cNvSpPr>
              <a:spLocks noChangeArrowheads="1"/>
            </p:cNvSpPr>
            <p:nvPr/>
          </p:nvSpPr>
          <p:spPr bwMode="auto">
            <a:xfrm>
              <a:off x="6023486" y="5585850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0" name="Shape 333"/>
            <p:cNvSpPr>
              <a:spLocks noChangeArrowheads="1"/>
            </p:cNvSpPr>
            <p:nvPr/>
          </p:nvSpPr>
          <p:spPr bwMode="auto">
            <a:xfrm>
              <a:off x="5079866" y="5588122"/>
              <a:ext cx="108226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1" name="Shape 342"/>
            <p:cNvSpPr>
              <a:spLocks noChangeArrowheads="1"/>
            </p:cNvSpPr>
            <p:nvPr/>
          </p:nvSpPr>
          <p:spPr bwMode="auto">
            <a:xfrm>
              <a:off x="5351717" y="5582905"/>
              <a:ext cx="108225" cy="108227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2" name="Shape 335"/>
            <p:cNvSpPr>
              <a:spLocks noChangeArrowheads="1"/>
            </p:cNvSpPr>
            <p:nvPr/>
          </p:nvSpPr>
          <p:spPr bwMode="auto">
            <a:xfrm>
              <a:off x="5619475" y="5579691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3" name="Shape 336"/>
            <p:cNvSpPr>
              <a:spLocks noChangeArrowheads="1"/>
            </p:cNvSpPr>
            <p:nvPr/>
          </p:nvSpPr>
          <p:spPr bwMode="auto">
            <a:xfrm>
              <a:off x="5889278" y="5588122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4" name="Shape 332"/>
            <p:cNvSpPr>
              <a:spLocks noChangeArrowheads="1"/>
            </p:cNvSpPr>
            <p:nvPr/>
          </p:nvSpPr>
          <p:spPr bwMode="auto">
            <a:xfrm>
              <a:off x="6174863" y="5579691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5" name="Shape 333"/>
            <p:cNvSpPr>
              <a:spLocks noChangeArrowheads="1"/>
            </p:cNvSpPr>
            <p:nvPr/>
          </p:nvSpPr>
          <p:spPr bwMode="auto">
            <a:xfrm>
              <a:off x="6324106" y="5576746"/>
              <a:ext cx="108226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51" name="Shape 464"/>
          <p:cNvSpPr/>
          <p:nvPr/>
        </p:nvSpPr>
        <p:spPr bwMode="auto">
          <a:xfrm>
            <a:off x="1617667" y="5572128"/>
            <a:ext cx="358775" cy="360363"/>
          </a:xfrm>
          <a:prstGeom prst="rect">
            <a:avLst/>
          </a:prstGeom>
          <a:ln w="1905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</a:endParaRPr>
          </a:p>
        </p:txBody>
      </p:sp>
      <p:grpSp>
        <p:nvGrpSpPr>
          <p:cNvPr id="52" name="Gruppo 51"/>
          <p:cNvGrpSpPr>
            <a:grpSpLocks/>
          </p:cNvGrpSpPr>
          <p:nvPr/>
        </p:nvGrpSpPr>
        <p:grpSpPr bwMode="auto">
          <a:xfrm>
            <a:off x="683803" y="1153939"/>
            <a:ext cx="8088312" cy="5659439"/>
            <a:chOff x="683568" y="346076"/>
            <a:chExt cx="8088647" cy="5660524"/>
          </a:xfrm>
        </p:grpSpPr>
        <p:pic>
          <p:nvPicPr>
            <p:cNvPr id="53" name="Picture 2" descr="C:\Users\ily\Desktop\Ilaria_SEM\2016-04-21 pattern CNT\CNT_Fe_pattern_07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37"/>
            <a:stretch>
              <a:fillRect/>
            </a:stretch>
          </p:blipFill>
          <p:spPr bwMode="auto">
            <a:xfrm>
              <a:off x="683568" y="3429000"/>
              <a:ext cx="3924982" cy="257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4" descr="C:\Users\ily\Desktop\Ilaria_SEM\2017-07-11\Patterned_CNTs_NewMethod_18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54"/>
            <a:stretch>
              <a:fillRect/>
            </a:stretch>
          </p:blipFill>
          <p:spPr bwMode="auto">
            <a:xfrm>
              <a:off x="4662449" y="346190"/>
              <a:ext cx="3942000" cy="2588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5" name="Gruppo 214"/>
            <p:cNvGrpSpPr>
              <a:grpSpLocks/>
            </p:cNvGrpSpPr>
            <p:nvPr/>
          </p:nvGrpSpPr>
          <p:grpSpPr bwMode="auto">
            <a:xfrm>
              <a:off x="7867303" y="2603975"/>
              <a:ext cx="863636" cy="304818"/>
              <a:chOff x="756436" y="5820884"/>
              <a:chExt cx="863223" cy="304608"/>
            </a:xfrm>
          </p:grpSpPr>
          <p:sp>
            <p:nvSpPr>
              <p:cNvPr id="84" name="Shape 514"/>
              <p:cNvSpPr/>
              <p:nvPr/>
            </p:nvSpPr>
            <p:spPr bwMode="auto">
              <a:xfrm>
                <a:off x="827843" y="5873206"/>
                <a:ext cx="647417" cy="25228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58418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30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85" name="Shape 515"/>
              <p:cNvSpPr/>
              <p:nvPr/>
            </p:nvSpPr>
            <p:spPr bwMode="auto">
              <a:xfrm>
                <a:off x="873860" y="6069958"/>
                <a:ext cx="576012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58418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30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86" name="Shape 516"/>
              <p:cNvSpPr/>
              <p:nvPr/>
            </p:nvSpPr>
            <p:spPr bwMode="auto">
              <a:xfrm>
                <a:off x="756436" y="5820884"/>
                <a:ext cx="863223" cy="2871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>
                <a:spAutoFit/>
              </a:bodyPr>
              <a:lstStyle>
                <a:lvl1pPr>
                  <a:defRPr sz="1700">
                    <a:solidFill>
                      <a:srgbClr val="000000"/>
                    </a:solidFill>
                  </a:defRPr>
                </a:lvl1pPr>
              </a:lstStyle>
              <a:p>
                <a:pPr algn="ctr" defTabSz="584185">
                  <a:defRPr>
                    <a:effectLst/>
                  </a:defRPr>
                </a:pPr>
                <a:r>
                  <a:rPr lang="it-IT" sz="1200" b="1" kern="0" dirty="0">
                    <a:latin typeface="Helvetica Neue Medium"/>
                    <a:sym typeface="Helvetica Neue Medium"/>
                  </a:rPr>
                  <a:t>1</a:t>
                </a:r>
                <a:r>
                  <a:rPr sz="1200" b="1" kern="0" dirty="0">
                    <a:latin typeface="Helvetica Neue Medium"/>
                    <a:sym typeface="Helvetica Neue Medium"/>
                  </a:rPr>
                  <a:t>0 µm</a:t>
                </a:r>
              </a:p>
            </p:txBody>
          </p:sp>
        </p:grpSp>
        <p:pic>
          <p:nvPicPr>
            <p:cNvPr id="56" name="Picture 3" descr="C:\Users\ily\Desktop\Ilaria_SEM\2017-07-11\Patterned_CNTs_NewMethod_19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26" b="12381"/>
            <a:stretch>
              <a:fillRect/>
            </a:stretch>
          </p:blipFill>
          <p:spPr bwMode="auto">
            <a:xfrm>
              <a:off x="6487848" y="346076"/>
              <a:ext cx="2116601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Shape 464"/>
            <p:cNvSpPr/>
            <p:nvPr/>
          </p:nvSpPr>
          <p:spPr bwMode="auto">
            <a:xfrm>
              <a:off x="5868558" y="1498822"/>
              <a:ext cx="360377" cy="358844"/>
            </a:xfrm>
            <a:prstGeom prst="rect">
              <a:avLst/>
            </a:prstGeom>
            <a:ln w="1905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8" name="Shape 464"/>
            <p:cNvSpPr/>
            <p:nvPr/>
          </p:nvSpPr>
          <p:spPr bwMode="auto">
            <a:xfrm>
              <a:off x="6444844" y="346076"/>
              <a:ext cx="2159089" cy="1794219"/>
            </a:xfrm>
            <a:prstGeom prst="rect">
              <a:avLst/>
            </a:prstGeom>
            <a:ln w="1905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9" name="Shape 514"/>
            <p:cNvSpPr/>
            <p:nvPr/>
          </p:nvSpPr>
          <p:spPr bwMode="auto">
            <a:xfrm>
              <a:off x="8019709" y="1840201"/>
              <a:ext cx="566761" cy="2270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60" name="Shape 515"/>
            <p:cNvSpPr/>
            <p:nvPr/>
          </p:nvSpPr>
          <p:spPr bwMode="auto">
            <a:xfrm>
              <a:off x="8051460" y="2024386"/>
              <a:ext cx="503259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61" name="Shape 516"/>
            <p:cNvSpPr/>
            <p:nvPr/>
          </p:nvSpPr>
          <p:spPr bwMode="auto">
            <a:xfrm>
              <a:off x="7956207" y="1778316"/>
              <a:ext cx="757269" cy="287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>
              <a:spAutoFit/>
            </a:bodyPr>
            <a:lstStyle>
              <a:lvl1pPr>
                <a:defRPr sz="1700">
                  <a:solidFill>
                    <a:srgbClr val="000000"/>
                  </a:solidFill>
                </a:defRPr>
              </a:lvl1pPr>
            </a:lstStyle>
            <a:p>
              <a:pPr algn="ctr" defTabSz="584185">
                <a:defRPr>
                  <a:effectLst/>
                </a:defRPr>
              </a:pPr>
              <a:r>
                <a:rPr lang="it-IT" sz="1200" b="1" kern="0" dirty="0">
                  <a:latin typeface="Helvetica Neue Medium"/>
                  <a:sym typeface="Helvetica Neue Medium"/>
                </a:rPr>
                <a:t>1</a:t>
              </a:r>
              <a:r>
                <a:rPr sz="1200" b="1" kern="0" dirty="0">
                  <a:latin typeface="Helvetica Neue Medium"/>
                  <a:sym typeface="Helvetica Neue Medium"/>
                </a:rPr>
                <a:t> µm</a:t>
              </a:r>
            </a:p>
          </p:txBody>
        </p:sp>
        <p:pic>
          <p:nvPicPr>
            <p:cNvPr id="62" name="Picture 3" descr="C:\Users\ily\Desktop\Ilaria_SEM\2017-07-11\Patterned_CNTs_NewMethod_08.t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41" b="12962"/>
            <a:stretch>
              <a:fillRect/>
            </a:stretch>
          </p:blipFill>
          <p:spPr bwMode="auto">
            <a:xfrm>
              <a:off x="2631960" y="3432968"/>
              <a:ext cx="1973177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" name="Gruppo 222"/>
            <p:cNvGrpSpPr>
              <a:grpSpLocks/>
            </p:cNvGrpSpPr>
            <p:nvPr/>
          </p:nvGrpSpPr>
          <p:grpSpPr bwMode="auto">
            <a:xfrm>
              <a:off x="3861875" y="4900735"/>
              <a:ext cx="863636" cy="310375"/>
              <a:chOff x="6002242" y="4846058"/>
              <a:chExt cx="863636" cy="310375"/>
            </a:xfrm>
          </p:grpSpPr>
          <p:sp>
            <p:nvSpPr>
              <p:cNvPr id="82" name="Shape 514"/>
              <p:cNvSpPr/>
              <p:nvPr/>
            </p:nvSpPr>
            <p:spPr bwMode="auto">
              <a:xfrm>
                <a:off x="6073682" y="4942080"/>
                <a:ext cx="647727" cy="21435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58418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30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83" name="Shape 516"/>
              <p:cNvSpPr/>
              <p:nvPr/>
            </p:nvSpPr>
            <p:spPr bwMode="auto">
              <a:xfrm>
                <a:off x="6002242" y="4846058"/>
                <a:ext cx="863636" cy="2873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>
                <a:spAutoFit/>
              </a:bodyPr>
              <a:lstStyle>
                <a:lvl1pPr>
                  <a:defRPr sz="1700">
                    <a:solidFill>
                      <a:srgbClr val="000000"/>
                    </a:solidFill>
                  </a:defRPr>
                </a:lvl1pPr>
              </a:lstStyle>
              <a:p>
                <a:pPr algn="ctr" defTabSz="584185">
                  <a:defRPr>
                    <a:effectLst/>
                  </a:defRPr>
                </a:pPr>
                <a:r>
                  <a:rPr lang="it-IT" sz="1200" b="1" kern="0" dirty="0">
                    <a:latin typeface="Helvetica Neue Medium"/>
                    <a:sym typeface="Helvetica Neue Medium"/>
                  </a:rPr>
                  <a:t>1</a:t>
                </a:r>
                <a:r>
                  <a:rPr sz="1200" b="1" kern="0" dirty="0">
                    <a:latin typeface="Helvetica Neue Medium"/>
                    <a:sym typeface="Helvetica Neue Medium"/>
                  </a:rPr>
                  <a:t> µm</a:t>
                </a:r>
              </a:p>
            </p:txBody>
          </p:sp>
        </p:grpSp>
        <p:sp>
          <p:nvSpPr>
            <p:cNvPr id="64" name="Shape 515"/>
            <p:cNvSpPr/>
            <p:nvPr/>
          </p:nvSpPr>
          <p:spPr bwMode="auto">
            <a:xfrm>
              <a:off x="3949190" y="5158712"/>
              <a:ext cx="576287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65" name="Shape 464"/>
            <p:cNvSpPr/>
            <p:nvPr/>
          </p:nvSpPr>
          <p:spPr bwMode="auto">
            <a:xfrm>
              <a:off x="2633099" y="3428005"/>
              <a:ext cx="1973344" cy="1800570"/>
            </a:xfrm>
            <a:prstGeom prst="rect">
              <a:avLst/>
            </a:prstGeom>
            <a:ln w="1905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66" name="Shape 464"/>
            <p:cNvSpPr/>
            <p:nvPr/>
          </p:nvSpPr>
          <p:spPr bwMode="auto">
            <a:xfrm>
              <a:off x="1664684" y="4752234"/>
              <a:ext cx="360377" cy="360431"/>
            </a:xfrm>
            <a:prstGeom prst="rect">
              <a:avLst/>
            </a:prstGeom>
            <a:ln w="1905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Calibri"/>
              </a:endParaRPr>
            </a:p>
          </p:txBody>
        </p:sp>
        <p:pic>
          <p:nvPicPr>
            <p:cNvPr id="67" name="Picture 5" descr="C:\Users\ily\Desktop\Ilaria_SEM\2017-07-11\Patterned_CNTs_NewMethod_25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51"/>
            <a:stretch>
              <a:fillRect/>
            </a:stretch>
          </p:blipFill>
          <p:spPr bwMode="auto">
            <a:xfrm>
              <a:off x="4678959" y="3408964"/>
              <a:ext cx="3907729" cy="257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8" name="Gruppo 227"/>
            <p:cNvGrpSpPr>
              <a:grpSpLocks/>
            </p:cNvGrpSpPr>
            <p:nvPr/>
          </p:nvGrpSpPr>
          <p:grpSpPr bwMode="auto">
            <a:xfrm>
              <a:off x="7848252" y="5630330"/>
              <a:ext cx="863636" cy="304818"/>
              <a:chOff x="5753272" y="4956849"/>
              <a:chExt cx="863636" cy="304818"/>
            </a:xfrm>
          </p:grpSpPr>
          <p:sp>
            <p:nvSpPr>
              <p:cNvPr id="80" name="Shape 514"/>
              <p:cNvSpPr/>
              <p:nvPr/>
            </p:nvSpPr>
            <p:spPr bwMode="auto">
              <a:xfrm>
                <a:off x="5824713" y="5009207"/>
                <a:ext cx="647727" cy="25246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58418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30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81" name="Shape 516"/>
              <p:cNvSpPr/>
              <p:nvPr/>
            </p:nvSpPr>
            <p:spPr bwMode="auto">
              <a:xfrm>
                <a:off x="5753272" y="4956849"/>
                <a:ext cx="863636" cy="2873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>
                <a:spAutoFit/>
              </a:bodyPr>
              <a:lstStyle>
                <a:lvl1pPr>
                  <a:defRPr sz="1700">
                    <a:solidFill>
                      <a:srgbClr val="000000"/>
                    </a:solidFill>
                  </a:defRPr>
                </a:lvl1pPr>
              </a:lstStyle>
              <a:p>
                <a:pPr algn="ctr" defTabSz="584185">
                  <a:defRPr>
                    <a:effectLst/>
                  </a:defRPr>
                </a:pPr>
                <a:r>
                  <a:rPr lang="it-IT" sz="1200" b="1" kern="0" dirty="0">
                    <a:latin typeface="Helvetica Neue Medium"/>
                    <a:sym typeface="Helvetica Neue Medium"/>
                  </a:rPr>
                  <a:t>10</a:t>
                </a:r>
                <a:r>
                  <a:rPr sz="1200" b="1" kern="0" dirty="0">
                    <a:latin typeface="Helvetica Neue Medium"/>
                    <a:sym typeface="Helvetica Neue Medium"/>
                  </a:rPr>
                  <a:t> µm</a:t>
                </a:r>
              </a:p>
            </p:txBody>
          </p:sp>
        </p:grpSp>
        <p:sp>
          <p:nvSpPr>
            <p:cNvPr id="69" name="Shape 515"/>
            <p:cNvSpPr/>
            <p:nvPr/>
          </p:nvSpPr>
          <p:spPr bwMode="auto">
            <a:xfrm>
              <a:off x="7968907" y="5901805"/>
              <a:ext cx="576287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pic>
          <p:nvPicPr>
            <p:cNvPr id="70" name="Picture 6" descr="C:\Users\ily\Desktop\Ilaria_SEM\2017-07-11\Patterned_CNTs_NewMethod_27.t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4" r="19220" b="12381"/>
            <a:stretch>
              <a:fillRect/>
            </a:stretch>
          </p:blipFill>
          <p:spPr bwMode="auto">
            <a:xfrm>
              <a:off x="6817591" y="3408964"/>
              <a:ext cx="1771542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" name="Gruppo 230"/>
            <p:cNvGrpSpPr>
              <a:grpSpLocks/>
            </p:cNvGrpSpPr>
            <p:nvPr/>
          </p:nvGrpSpPr>
          <p:grpSpPr bwMode="auto">
            <a:xfrm>
              <a:off x="7811738" y="4826903"/>
              <a:ext cx="863636" cy="307992"/>
              <a:chOff x="5752892" y="4917524"/>
              <a:chExt cx="863636" cy="307992"/>
            </a:xfrm>
          </p:grpSpPr>
          <p:sp>
            <p:nvSpPr>
              <p:cNvPr id="78" name="Shape 514"/>
              <p:cNvSpPr/>
              <p:nvPr/>
            </p:nvSpPr>
            <p:spPr bwMode="auto">
              <a:xfrm>
                <a:off x="5824332" y="5009575"/>
                <a:ext cx="647727" cy="21594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58418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30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79" name="Shape 516"/>
              <p:cNvSpPr/>
              <p:nvPr/>
            </p:nvSpPr>
            <p:spPr bwMode="auto">
              <a:xfrm>
                <a:off x="5752892" y="4917524"/>
                <a:ext cx="863636" cy="2873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>
                <a:spAutoFit/>
              </a:bodyPr>
              <a:lstStyle>
                <a:lvl1pPr>
                  <a:defRPr sz="1700">
                    <a:solidFill>
                      <a:srgbClr val="000000"/>
                    </a:solidFill>
                  </a:defRPr>
                </a:lvl1pPr>
              </a:lstStyle>
              <a:p>
                <a:pPr algn="ctr" defTabSz="584185">
                  <a:defRPr>
                    <a:effectLst/>
                  </a:defRPr>
                </a:pPr>
                <a:r>
                  <a:rPr lang="it-IT" sz="1200" b="1" kern="0" dirty="0">
                    <a:latin typeface="Helvetica Neue Medium"/>
                    <a:sym typeface="Helvetica Neue Medium"/>
                  </a:rPr>
                  <a:t>1 </a:t>
                </a:r>
                <a:r>
                  <a:rPr sz="1200" b="1" kern="0" dirty="0">
                    <a:latin typeface="Helvetica Neue Medium"/>
                    <a:sym typeface="Helvetica Neue Medium"/>
                  </a:rPr>
                  <a:t>µm</a:t>
                </a:r>
              </a:p>
            </p:txBody>
          </p:sp>
        </p:grpSp>
        <p:sp>
          <p:nvSpPr>
            <p:cNvPr id="72" name="Shape 515"/>
            <p:cNvSpPr/>
            <p:nvPr/>
          </p:nvSpPr>
          <p:spPr bwMode="auto">
            <a:xfrm>
              <a:off x="7945094" y="5090436"/>
              <a:ext cx="574699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73" name="Shape 464"/>
            <p:cNvSpPr/>
            <p:nvPr/>
          </p:nvSpPr>
          <p:spPr bwMode="auto">
            <a:xfrm>
              <a:off x="5808230" y="4545820"/>
              <a:ext cx="252422" cy="252460"/>
            </a:xfrm>
            <a:prstGeom prst="rect">
              <a:avLst/>
            </a:prstGeom>
            <a:ln w="1905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74" name="Shape 464"/>
            <p:cNvSpPr/>
            <p:nvPr/>
          </p:nvSpPr>
          <p:spPr bwMode="auto">
            <a:xfrm>
              <a:off x="6798871" y="3386722"/>
              <a:ext cx="1973344" cy="1800570"/>
            </a:xfrm>
            <a:prstGeom prst="rect">
              <a:avLst/>
            </a:prstGeom>
            <a:ln w="1905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75" name="Shape 514"/>
            <p:cNvSpPr/>
            <p:nvPr/>
          </p:nvSpPr>
          <p:spPr bwMode="auto">
            <a:xfrm>
              <a:off x="3942840" y="5720795"/>
              <a:ext cx="647727" cy="252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76" name="Shape 515"/>
            <p:cNvSpPr/>
            <p:nvPr/>
          </p:nvSpPr>
          <p:spPr bwMode="auto">
            <a:xfrm>
              <a:off x="4041269" y="5938324"/>
              <a:ext cx="468332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77" name="Shape 516"/>
            <p:cNvSpPr/>
            <p:nvPr/>
          </p:nvSpPr>
          <p:spPr bwMode="auto">
            <a:xfrm>
              <a:off x="3861876" y="5658910"/>
              <a:ext cx="863636" cy="287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>
              <a:spAutoFit/>
            </a:bodyPr>
            <a:lstStyle>
              <a:lvl1pPr>
                <a:defRPr sz="1700">
                  <a:solidFill>
                    <a:srgbClr val="000000"/>
                  </a:solidFill>
                </a:defRPr>
              </a:lvl1pPr>
            </a:lstStyle>
            <a:p>
              <a:pPr algn="ctr" defTabSz="584185">
                <a:defRPr>
                  <a:effectLst/>
                </a:defRPr>
              </a:pPr>
              <a:r>
                <a:rPr lang="it-IT" sz="1200" b="1" kern="0" dirty="0">
                  <a:latin typeface="Helvetica Neue Medium"/>
                  <a:sym typeface="Helvetica Neue Medium"/>
                </a:rPr>
                <a:t>10 </a:t>
              </a:r>
              <a:r>
                <a:rPr sz="1200" b="1" kern="0" dirty="0">
                  <a:latin typeface="Helvetica Neue Medium"/>
                  <a:sym typeface="Helvetica Neue Medium"/>
                </a:rPr>
                <a:t>µm</a:t>
              </a:r>
            </a:p>
          </p:txBody>
        </p:sp>
      </p:grpSp>
      <p:sp>
        <p:nvSpPr>
          <p:cNvPr id="87" name="Segnaposto numero diapositiva 2"/>
          <p:cNvSpPr txBox="1">
            <a:spLocks/>
          </p:cNvSpPr>
          <p:nvPr/>
        </p:nvSpPr>
        <p:spPr>
          <a:xfrm>
            <a:off x="7071692" y="64755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489584-4242-4E64-B6F9-CAB94D190921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1" name="Gruppo 110"/>
          <p:cNvGrpSpPr/>
          <p:nvPr/>
        </p:nvGrpSpPr>
        <p:grpSpPr>
          <a:xfrm>
            <a:off x="985251" y="1424450"/>
            <a:ext cx="1395359" cy="1627097"/>
            <a:chOff x="4975415" y="4300917"/>
            <a:chExt cx="1395359" cy="1627097"/>
          </a:xfrm>
        </p:grpSpPr>
        <p:sp>
          <p:nvSpPr>
            <p:cNvPr id="112" name="Line"/>
            <p:cNvSpPr/>
            <p:nvPr/>
          </p:nvSpPr>
          <p:spPr bwMode="auto">
            <a:xfrm>
              <a:off x="5808977" y="4301722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13" name="Line"/>
            <p:cNvSpPr/>
            <p:nvPr/>
          </p:nvSpPr>
          <p:spPr bwMode="auto">
            <a:xfrm>
              <a:off x="5127815" y="4300917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14" name="Line"/>
            <p:cNvSpPr/>
            <p:nvPr/>
          </p:nvSpPr>
          <p:spPr bwMode="auto">
            <a:xfrm>
              <a:off x="5664919" y="4305737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15" name="Line"/>
            <p:cNvSpPr/>
            <p:nvPr/>
          </p:nvSpPr>
          <p:spPr bwMode="auto">
            <a:xfrm>
              <a:off x="5405857" y="4301745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16" name="Line"/>
            <p:cNvSpPr/>
            <p:nvPr/>
          </p:nvSpPr>
          <p:spPr bwMode="auto">
            <a:xfrm>
              <a:off x="5268251" y="4307383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22" name="Line"/>
            <p:cNvSpPr/>
            <p:nvPr/>
          </p:nvSpPr>
          <p:spPr bwMode="auto">
            <a:xfrm>
              <a:off x="5537984" y="4300917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24" name="Line"/>
            <p:cNvSpPr/>
            <p:nvPr/>
          </p:nvSpPr>
          <p:spPr bwMode="auto">
            <a:xfrm>
              <a:off x="4975415" y="4306005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25" name="Line"/>
            <p:cNvSpPr/>
            <p:nvPr/>
          </p:nvSpPr>
          <p:spPr bwMode="auto">
            <a:xfrm>
              <a:off x="5940152" y="4300917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27" name="Line"/>
            <p:cNvSpPr/>
            <p:nvPr/>
          </p:nvSpPr>
          <p:spPr bwMode="auto">
            <a:xfrm>
              <a:off x="6081919" y="4303729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28" name="Line"/>
            <p:cNvSpPr/>
            <p:nvPr/>
          </p:nvSpPr>
          <p:spPr bwMode="auto">
            <a:xfrm>
              <a:off x="6228184" y="4308014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129" name="Line"/>
            <p:cNvSpPr/>
            <p:nvPr/>
          </p:nvSpPr>
          <p:spPr bwMode="auto">
            <a:xfrm>
              <a:off x="6363574" y="4305736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</p:grpSp>
      <p:cxnSp>
        <p:nvCxnSpPr>
          <p:cNvPr id="134" name="Connettore 1 133"/>
          <p:cNvCxnSpPr/>
          <p:nvPr/>
        </p:nvCxnSpPr>
        <p:spPr>
          <a:xfrm>
            <a:off x="3275856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073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395539" y="39093"/>
            <a:ext cx="8064895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GB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Patterned CVD grown VA-CNTs: controlling their length</a:t>
            </a:r>
          </a:p>
        </p:txBody>
      </p:sp>
      <p:grpSp>
        <p:nvGrpSpPr>
          <p:cNvPr id="87" name="Gruppo 35"/>
          <p:cNvGrpSpPr>
            <a:grpSpLocks/>
          </p:cNvGrpSpPr>
          <p:nvPr/>
        </p:nvGrpSpPr>
        <p:grpSpPr bwMode="auto">
          <a:xfrm>
            <a:off x="343760" y="1222375"/>
            <a:ext cx="8349071" cy="5397500"/>
            <a:chOff x="323528" y="1222150"/>
            <a:chExt cx="8349699" cy="5397062"/>
          </a:xfrm>
        </p:grpSpPr>
        <p:pic>
          <p:nvPicPr>
            <p:cNvPr id="88" name="pasted-image.png"/>
            <p:cNvPicPr>
              <a:picLocks noChangeAspect="1"/>
            </p:cNvPicPr>
            <p:nvPr/>
          </p:nvPicPr>
          <p:blipFill>
            <a:blip r:embed="rId3"/>
            <a:srcRect b="12879"/>
            <a:stretch>
              <a:fillRect/>
            </a:stretch>
          </p:blipFill>
          <p:spPr bwMode="auto">
            <a:xfrm>
              <a:off x="4732755" y="1222150"/>
              <a:ext cx="3940472" cy="2573129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9" name="pasted-ima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88"/>
            <a:stretch>
              <a:fillRect/>
            </a:stretch>
          </p:blipFill>
          <p:spPr bwMode="auto">
            <a:xfrm>
              <a:off x="323528" y="2931473"/>
              <a:ext cx="3940175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grpSp>
          <p:nvGrpSpPr>
            <p:cNvPr id="90" name="Group 517"/>
            <p:cNvGrpSpPr>
              <a:grpSpLocks/>
            </p:cNvGrpSpPr>
            <p:nvPr/>
          </p:nvGrpSpPr>
          <p:grpSpPr bwMode="auto">
            <a:xfrm>
              <a:off x="3542041" y="5241974"/>
              <a:ext cx="682676" cy="269851"/>
              <a:chOff x="-219886" y="2604350"/>
              <a:chExt cx="992503" cy="391501"/>
            </a:xfrm>
          </p:grpSpPr>
          <p:sp>
            <p:nvSpPr>
              <p:cNvPr id="114" name="Shape 514"/>
              <p:cNvSpPr/>
              <p:nvPr/>
            </p:nvSpPr>
            <p:spPr>
              <a:xfrm>
                <a:off x="-219886" y="2604350"/>
                <a:ext cx="992503" cy="3915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584185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30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15" name="Shape 515"/>
              <p:cNvSpPr/>
              <p:nvPr/>
            </p:nvSpPr>
            <p:spPr>
              <a:xfrm>
                <a:off x="37071" y="2914380"/>
                <a:ext cx="609351" cy="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584185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30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</p:grpSp>
        <p:sp>
          <p:nvSpPr>
            <p:cNvPr id="91" name="Shape 522"/>
            <p:cNvSpPr/>
            <p:nvPr/>
          </p:nvSpPr>
          <p:spPr bwMode="auto">
            <a:xfrm flipV="1">
              <a:off x="6702991" y="2711104"/>
              <a:ext cx="0" cy="874642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  <a:headEnd type="triangle"/>
              <a:tailEnd type="triangle"/>
            </a:ln>
          </p:spPr>
          <p:txBody>
            <a:bodyPr lIns="50800" tIns="50800" rIns="50800" bIns="50800" anchor="ctr"/>
            <a:lstStyle/>
            <a:p>
              <a:pPr algn="ctr" defTabSz="584185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15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92" name="Shape 523"/>
            <p:cNvSpPr/>
            <p:nvPr/>
          </p:nvSpPr>
          <p:spPr bwMode="auto">
            <a:xfrm>
              <a:off x="6074315" y="2969822"/>
              <a:ext cx="652471" cy="333398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/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700" b="1">
                  <a:solidFill>
                    <a:srgbClr val="FFFB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 algn="ctr" defTabSz="584185" hangingPunct="0">
                <a:defRPr>
                  <a:effectLst/>
                </a:defRPr>
              </a:pPr>
              <a:r>
                <a:rPr sz="1500" kern="0" dirty="0">
                  <a:solidFill>
                    <a:srgbClr val="FFFFFF"/>
                  </a:solidFill>
                  <a:latin typeface="Helvetica Neue"/>
                </a:rPr>
                <a:t>45 µm</a:t>
              </a:r>
            </a:p>
          </p:txBody>
        </p:sp>
        <p:pic>
          <p:nvPicPr>
            <p:cNvPr id="93" name="Fe_pattern3_09.tif"/>
            <p:cNvPicPr>
              <a:picLocks noChangeAspect="1"/>
            </p:cNvPicPr>
            <p:nvPr/>
          </p:nvPicPr>
          <p:blipFill>
            <a:blip r:embed="rId5"/>
            <a:srcRect b="12869"/>
            <a:stretch>
              <a:fillRect/>
            </a:stretch>
          </p:blipFill>
          <p:spPr bwMode="auto">
            <a:xfrm>
              <a:off x="4732755" y="4044496"/>
              <a:ext cx="3940472" cy="2574716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4" name="Shape 532"/>
            <p:cNvSpPr/>
            <p:nvPr/>
          </p:nvSpPr>
          <p:spPr bwMode="auto">
            <a:xfrm flipV="1">
              <a:off x="7050680" y="5103273"/>
              <a:ext cx="0" cy="1068300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  <a:headEnd type="triangle"/>
              <a:tailEnd type="triangle"/>
            </a:ln>
          </p:spPr>
          <p:txBody>
            <a:bodyPr lIns="50800" tIns="50800" rIns="50800" bIns="50800" anchor="ctr"/>
            <a:lstStyle/>
            <a:p>
              <a:pPr algn="ctr" defTabSz="584185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15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95" name="Shape 533"/>
            <p:cNvSpPr/>
            <p:nvPr/>
          </p:nvSpPr>
          <p:spPr bwMode="auto">
            <a:xfrm>
              <a:off x="6323051" y="5455646"/>
              <a:ext cx="759880" cy="333398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/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700" b="1">
                  <a:solidFill>
                    <a:srgbClr val="FFFB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 algn="ctr" defTabSz="584185" hangingPunct="0">
                <a:defRPr>
                  <a:effectLst/>
                </a:defRPr>
              </a:pPr>
              <a:r>
                <a:rPr sz="1500" kern="0" dirty="0">
                  <a:solidFill>
                    <a:srgbClr val="FFFFFF"/>
                  </a:solidFill>
                  <a:latin typeface="Helvetica Neue"/>
                </a:rPr>
                <a:t>200 µm</a:t>
              </a:r>
            </a:p>
          </p:txBody>
        </p:sp>
        <p:sp>
          <p:nvSpPr>
            <p:cNvPr id="98" name="Shape 431"/>
            <p:cNvSpPr/>
            <p:nvPr/>
          </p:nvSpPr>
          <p:spPr bwMode="auto">
            <a:xfrm>
              <a:off x="3656119" y="5182490"/>
              <a:ext cx="540252" cy="287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700">
                  <a:solidFill>
                    <a:srgbClr val="000000"/>
                  </a:solidFill>
                </a:defRPr>
              </a:lvl1pPr>
            </a:lstStyle>
            <a:p>
              <a:pPr algn="ctr" defTabSz="584185" hangingPunct="0">
                <a:defRPr>
                  <a:effectLst/>
                </a:defRPr>
              </a:pPr>
              <a:r>
                <a:rPr lang="it-IT" sz="1200" b="1" kern="0" dirty="0">
                  <a:latin typeface="Helvetica Neue Medium"/>
                  <a:sym typeface="Helvetica Neue Medium"/>
                </a:rPr>
                <a:t>20 µm</a:t>
              </a:r>
            </a:p>
          </p:txBody>
        </p:sp>
        <p:sp>
          <p:nvSpPr>
            <p:cNvPr id="99" name="Shape 514"/>
            <p:cNvSpPr/>
            <p:nvPr/>
          </p:nvSpPr>
          <p:spPr bwMode="auto">
            <a:xfrm>
              <a:off x="2146523" y="5844575"/>
              <a:ext cx="684265" cy="2698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100" name="Shape 514"/>
            <p:cNvSpPr/>
            <p:nvPr/>
          </p:nvSpPr>
          <p:spPr bwMode="auto">
            <a:xfrm>
              <a:off x="7966736" y="3428596"/>
              <a:ext cx="682676" cy="2698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101" name="Shape 519"/>
            <p:cNvSpPr/>
            <p:nvPr/>
          </p:nvSpPr>
          <p:spPr bwMode="auto">
            <a:xfrm>
              <a:off x="8109622" y="3661940"/>
              <a:ext cx="422307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102" name="Shape 431"/>
            <p:cNvSpPr/>
            <p:nvPr/>
          </p:nvSpPr>
          <p:spPr bwMode="auto">
            <a:xfrm>
              <a:off x="8068111" y="3364346"/>
              <a:ext cx="540252" cy="287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700">
                  <a:solidFill>
                    <a:srgbClr val="000000"/>
                  </a:solidFill>
                </a:defRPr>
              </a:lvl1pPr>
            </a:lstStyle>
            <a:p>
              <a:pPr algn="ctr" defTabSz="584185" hangingPunct="0">
                <a:defRPr>
                  <a:effectLst/>
                </a:defRPr>
              </a:pPr>
              <a:r>
                <a:rPr lang="it-IT" sz="1200" b="1" kern="0" dirty="0">
                  <a:latin typeface="Helvetica Neue Medium"/>
                  <a:sym typeface="Helvetica Neue Medium"/>
                </a:rPr>
                <a:t>20 µm</a:t>
              </a:r>
            </a:p>
          </p:txBody>
        </p:sp>
        <p:grpSp>
          <p:nvGrpSpPr>
            <p:cNvPr id="103" name="Gruppo 62"/>
            <p:cNvGrpSpPr>
              <a:grpSpLocks/>
            </p:cNvGrpSpPr>
            <p:nvPr/>
          </p:nvGrpSpPr>
          <p:grpSpPr bwMode="auto">
            <a:xfrm>
              <a:off x="7938159" y="6082720"/>
              <a:ext cx="720779" cy="325373"/>
              <a:chOff x="-1358241" y="4901620"/>
              <a:chExt cx="720779" cy="325373"/>
            </a:xfrm>
          </p:grpSpPr>
          <p:sp>
            <p:nvSpPr>
              <p:cNvPr id="107" name="Shape 514"/>
              <p:cNvSpPr/>
              <p:nvPr/>
            </p:nvSpPr>
            <p:spPr bwMode="auto">
              <a:xfrm>
                <a:off x="-1358241" y="4955552"/>
                <a:ext cx="720779" cy="27144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584185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30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08" name="Shape 530"/>
              <p:cNvSpPr/>
              <p:nvPr/>
            </p:nvSpPr>
            <p:spPr bwMode="auto">
              <a:xfrm>
                <a:off x="-1278860" y="5168260"/>
                <a:ext cx="527089" cy="0"/>
              </a:xfrm>
              <a:prstGeom prst="line">
                <a:avLst/>
              </a:prstGeom>
              <a:ln w="381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584185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30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  <p:sp>
            <p:nvSpPr>
              <p:cNvPr id="109" name="Shape 431"/>
              <p:cNvSpPr/>
              <p:nvPr/>
            </p:nvSpPr>
            <p:spPr bwMode="auto">
              <a:xfrm>
                <a:off x="-1308872" y="4901620"/>
                <a:ext cx="625218" cy="2872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/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1700">
                    <a:solidFill>
                      <a:srgbClr val="000000"/>
                    </a:solidFill>
                  </a:defRPr>
                </a:lvl1pPr>
              </a:lstStyle>
              <a:p>
                <a:pPr algn="ctr" defTabSz="584185" hangingPunct="0">
                  <a:defRPr>
                    <a:effectLst/>
                  </a:defRPr>
                </a:pPr>
                <a:r>
                  <a:rPr lang="it-IT" sz="1200" b="1" kern="0" dirty="0">
                    <a:latin typeface="Helvetica Neue Medium"/>
                    <a:sym typeface="Helvetica Neue Medium"/>
                  </a:rPr>
                  <a:t>100 µm</a:t>
                </a:r>
              </a:p>
            </p:txBody>
          </p:sp>
        </p:grpSp>
      </p:grpSp>
      <p:sp>
        <p:nvSpPr>
          <p:cNvPr id="11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71692" y="6475575"/>
            <a:ext cx="2057400" cy="365125"/>
          </a:xfrm>
        </p:spPr>
        <p:txBody>
          <a:bodyPr/>
          <a:lstStyle/>
          <a:p>
            <a:fld id="{96489584-4242-4E64-B6F9-CAB94D1909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5" name="Connettore 1 24"/>
          <p:cNvCxnSpPr/>
          <p:nvPr/>
        </p:nvCxnSpPr>
        <p:spPr>
          <a:xfrm>
            <a:off x="3275856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2166615" y="122046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it-IT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 ~ 4 </a:t>
            </a:r>
            <a:r>
              <a:rPr lang="it-IT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endParaRPr lang="it-IT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2195736" y="615224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it-IT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 ~ 10 </a:t>
            </a:r>
            <a:r>
              <a:rPr lang="it-IT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endParaRPr lang="it-IT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484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539552" y="-32919"/>
            <a:ext cx="813690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</a:t>
            </a:r>
            <a:r>
              <a:rPr lang="it-IT" altLang="it-IT" sz="2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CNTs</a:t>
            </a:r>
            <a:r>
              <a:rPr lang="it-IT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it-IT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altLang="it-IT" sz="2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opaque</a:t>
            </a:r>
            <a:r>
              <a:rPr lang="it-IT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altLang="it-IT" sz="2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transparent</a:t>
            </a:r>
            <a:r>
              <a:rPr lang="it-IT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substrates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3036580" y="1152746"/>
            <a:ext cx="1689375" cy="34960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etaPlusBold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etaPlusBold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MetaPlusBold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MetaPlusBold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92280" y="6592272"/>
            <a:ext cx="2133600" cy="365125"/>
          </a:xfrm>
        </p:spPr>
        <p:txBody>
          <a:bodyPr/>
          <a:lstStyle/>
          <a:p>
            <a:fld id="{92D98C16-787E-47A5-9DB9-C956ED465CA2}" type="slidenum">
              <a:rPr lang="it-IT" smtClean="0"/>
              <a:t>17</a:t>
            </a:fld>
            <a:endParaRPr lang="it-IT" dirty="0"/>
          </a:p>
        </p:txBody>
      </p:sp>
      <p:grpSp>
        <p:nvGrpSpPr>
          <p:cNvPr id="20" name="Gruppo 19"/>
          <p:cNvGrpSpPr/>
          <p:nvPr/>
        </p:nvGrpSpPr>
        <p:grpSpPr>
          <a:xfrm>
            <a:off x="35499" y="1196754"/>
            <a:ext cx="2305637" cy="4513231"/>
            <a:chOff x="5992335" y="1974941"/>
            <a:chExt cx="2305637" cy="4513230"/>
          </a:xfrm>
        </p:grpSpPr>
        <p:grpSp>
          <p:nvGrpSpPr>
            <p:cNvPr id="8" name="Gruppo 7"/>
            <p:cNvGrpSpPr/>
            <p:nvPr/>
          </p:nvGrpSpPr>
          <p:grpSpPr>
            <a:xfrm>
              <a:off x="5992335" y="1974941"/>
              <a:ext cx="2305637" cy="4513230"/>
              <a:chOff x="444289" y="1124744"/>
              <a:chExt cx="2305637" cy="4513230"/>
            </a:xfrm>
          </p:grpSpPr>
          <p:sp>
            <p:nvSpPr>
              <p:cNvPr id="9" name="Rettangolo 1"/>
              <p:cNvSpPr>
                <a:spLocks noChangeArrowheads="1"/>
              </p:cNvSpPr>
              <p:nvPr/>
            </p:nvSpPr>
            <p:spPr bwMode="auto">
              <a:xfrm>
                <a:off x="444289" y="1152745"/>
                <a:ext cx="1689375" cy="349604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MetaPlusBold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MetaPlusBold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MetaPlusBold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MetaPlusBold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MetaPlusBold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MetaPlusBold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MetaPlusBold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MetaPlusBold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MetaPlusBold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862"/>
              <a:stretch/>
            </p:blipFill>
            <p:spPr bwMode="auto">
              <a:xfrm>
                <a:off x="623387" y="1124744"/>
                <a:ext cx="2126539" cy="4513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Shape 523"/>
              <p:cNvSpPr/>
              <p:nvPr/>
            </p:nvSpPr>
            <p:spPr bwMode="auto">
              <a:xfrm>
                <a:off x="611560" y="3049410"/>
                <a:ext cx="889666" cy="379591"/>
              </a:xfrm>
              <a:prstGeom prst="rect">
                <a:avLst/>
              </a:prstGeom>
              <a:noFill/>
              <a:ln w="12700">
                <a:noFill/>
                <a:miter lim="400000"/>
              </a:ln>
              <a:extLst>
                <a:ext uri="{C572A759-6A51-4108-AA02-DFA0A04FC94B}"/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1700" b="1">
                    <a:solidFill>
                      <a:srgbClr val="FFFB00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 algn="ctr" defTabSz="584185" hangingPunct="0">
                  <a:defRPr>
                    <a:effectLst/>
                  </a:defRPr>
                </a:pPr>
                <a:r>
                  <a:rPr lang="it-IT" sz="1800" kern="0" dirty="0">
                    <a:solidFill>
                      <a:srgbClr val="FF0000"/>
                    </a:solidFill>
                    <a:latin typeface="Helvetica Neue"/>
                  </a:rPr>
                  <a:t>180</a:t>
                </a:r>
                <a:r>
                  <a:rPr sz="1800" kern="0" dirty="0">
                    <a:solidFill>
                      <a:srgbClr val="FF0000"/>
                    </a:solidFill>
                    <a:latin typeface="Helvetica Neue"/>
                  </a:rPr>
                  <a:t> µm</a:t>
                </a:r>
              </a:p>
            </p:txBody>
          </p:sp>
          <p:sp>
            <p:nvSpPr>
              <p:cNvPr id="12" name="Shape 522"/>
              <p:cNvSpPr/>
              <p:nvPr/>
            </p:nvSpPr>
            <p:spPr bwMode="auto">
              <a:xfrm flipV="1">
                <a:off x="1563694" y="1551288"/>
                <a:ext cx="0" cy="3492000"/>
              </a:xfrm>
              <a:prstGeom prst="line">
                <a:avLst/>
              </a:prstGeom>
              <a:ln w="38100">
                <a:solidFill>
                  <a:srgbClr val="FF0000"/>
                </a:solidFill>
                <a:miter lim="400000"/>
                <a:headEnd type="triangle"/>
                <a:tailEnd type="triangle"/>
              </a:ln>
            </p:spPr>
            <p:txBody>
              <a:bodyPr lIns="50800" tIns="50800" rIns="50800" bIns="50800" anchor="ctr"/>
              <a:lstStyle/>
              <a:p>
                <a:pPr algn="ctr" defTabSz="584185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1500" kern="0">
                  <a:solidFill>
                    <a:srgbClr val="FF0000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</p:grpSp>
        <p:sp>
          <p:nvSpPr>
            <p:cNvPr id="3" name="Rettangolo 2"/>
            <p:cNvSpPr/>
            <p:nvPr/>
          </p:nvSpPr>
          <p:spPr>
            <a:xfrm>
              <a:off x="6226025" y="6083416"/>
              <a:ext cx="877840" cy="305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6171434" y="6102875"/>
              <a:ext cx="14556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 </a:t>
              </a:r>
              <a:r>
                <a:rPr lang="it-IT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substrate</a:t>
              </a:r>
              <a:endParaRPr lang="it-IT" sz="1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7380392" y="6013758"/>
              <a:ext cx="720000" cy="367528"/>
              <a:chOff x="9396656" y="4699887"/>
              <a:chExt cx="1080000" cy="420439"/>
            </a:xfrm>
          </p:grpSpPr>
          <p:sp>
            <p:nvSpPr>
              <p:cNvPr id="17" name="Shape 429"/>
              <p:cNvSpPr/>
              <p:nvPr/>
            </p:nvSpPr>
            <p:spPr bwMode="auto">
              <a:xfrm>
                <a:off x="9396656" y="4760326"/>
                <a:ext cx="1080000" cy="3600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defTabSz="58418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3000" kern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  <p:cxnSp>
            <p:nvCxnSpPr>
              <p:cNvPr id="18" name="Connettore 1 17"/>
              <p:cNvCxnSpPr/>
              <p:nvPr/>
            </p:nvCxnSpPr>
            <p:spPr>
              <a:xfrm>
                <a:off x="9756624" y="5040472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Shape 431"/>
              <p:cNvSpPr/>
              <p:nvPr/>
            </p:nvSpPr>
            <p:spPr bwMode="auto">
              <a:xfrm>
                <a:off x="9514887" y="4699887"/>
                <a:ext cx="904093" cy="3814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/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1700">
                    <a:solidFill>
                      <a:srgbClr val="000000"/>
                    </a:solidFill>
                  </a:defRPr>
                </a:lvl1pPr>
              </a:lstStyle>
              <a:p>
                <a:pPr algn="ctr" defTabSz="584185">
                  <a:defRPr>
                    <a:effectLst/>
                  </a:defRPr>
                </a:pPr>
                <a:r>
                  <a:rPr lang="it-IT" sz="150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Helvetica Neue Medium"/>
                  </a:rPr>
                  <a:t>20</a:t>
                </a:r>
                <a:r>
                  <a:rPr sz="150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Helvetica Neue Medium"/>
                  </a:rPr>
                  <a:t> µm</a:t>
                </a:r>
              </a:p>
            </p:txBody>
          </p:sp>
        </p:grpSp>
      </p:grpSp>
      <p:cxnSp>
        <p:nvCxnSpPr>
          <p:cNvPr id="29" name="Connettore 1 28"/>
          <p:cNvCxnSpPr/>
          <p:nvPr/>
        </p:nvCxnSpPr>
        <p:spPr>
          <a:xfrm>
            <a:off x="3275856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51" y="4685782"/>
            <a:ext cx="2079625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5" y="4672288"/>
            <a:ext cx="2081213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457" y="1460882"/>
            <a:ext cx="2345188" cy="218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asellaDiTesto 32"/>
          <p:cNvSpPr txBox="1"/>
          <p:nvPr/>
        </p:nvSpPr>
        <p:spPr>
          <a:xfrm>
            <a:off x="5364088" y="980729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Fused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silica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wafers</a:t>
            </a:r>
            <a:endParaRPr lang="it-IT" b="1" dirty="0">
              <a:solidFill>
                <a:prstClr val="black"/>
              </a:solidFill>
            </a:endParaRPr>
          </a:p>
        </p:txBody>
      </p:sp>
      <p:pic>
        <p:nvPicPr>
          <p:cNvPr id="3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90" y="1452206"/>
            <a:ext cx="2192819" cy="219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asellaDiTesto 34"/>
          <p:cNvSpPr txBox="1"/>
          <p:nvPr/>
        </p:nvSpPr>
        <p:spPr>
          <a:xfrm>
            <a:off x="3041196" y="98072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Silicon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wafers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3209709" y="3995964"/>
            <a:ext cx="469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prstClr val="black"/>
                </a:solidFill>
              </a:rPr>
              <a:t>After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cleaving</a:t>
            </a:r>
            <a:r>
              <a:rPr lang="it-IT" b="1" dirty="0">
                <a:solidFill>
                  <a:prstClr val="black"/>
                </a:solidFill>
              </a:rPr>
              <a:t> and </a:t>
            </a:r>
            <a:r>
              <a:rPr lang="it-IT" b="1" dirty="0" err="1">
                <a:solidFill>
                  <a:prstClr val="black"/>
                </a:solidFill>
              </a:rPr>
              <a:t>CNTs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synthesis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37" name="Shape 522"/>
          <p:cNvSpPr/>
          <p:nvPr/>
        </p:nvSpPr>
        <p:spPr bwMode="auto">
          <a:xfrm flipV="1">
            <a:off x="3777643" y="4685779"/>
            <a:ext cx="535956" cy="1024204"/>
          </a:xfrm>
          <a:prstGeom prst="line">
            <a:avLst/>
          </a:prstGeom>
          <a:ln w="38100">
            <a:solidFill>
              <a:srgbClr val="FF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584185" hangingPunct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1500" kern="0">
              <a:solidFill>
                <a:srgbClr val="FF0000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38" name="Shape 523"/>
          <p:cNvSpPr/>
          <p:nvPr/>
        </p:nvSpPr>
        <p:spPr bwMode="auto">
          <a:xfrm rot="17888523">
            <a:off x="3503249" y="4932749"/>
            <a:ext cx="833562" cy="379591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 b="1">
                <a:solidFill>
                  <a:srgbClr val="FFFB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algn="ctr" defTabSz="584185" hangingPunct="0">
              <a:defRPr>
                <a:effectLst/>
              </a:defRPr>
            </a:pPr>
            <a:r>
              <a:rPr lang="it-IT" sz="1800" kern="0" dirty="0">
                <a:solidFill>
                  <a:srgbClr val="1E0BAD"/>
                </a:solidFill>
                <a:latin typeface="Helvetica Neue"/>
              </a:rPr>
              <a:t>15 mm</a:t>
            </a:r>
            <a:endParaRPr sz="1800" kern="0" dirty="0">
              <a:solidFill>
                <a:srgbClr val="1E0BAD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5068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7"/>
    </mc:Choice>
    <mc:Fallback xmlns="">
      <p:transition spd="slow" advTm="508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E93AD1-7C77-4632-A249-426DF2EF987D}"/>
              </a:ext>
            </a:extLst>
          </p:cNvPr>
          <p:cNvSpPr txBox="1">
            <a:spLocks/>
          </p:cNvSpPr>
          <p:nvPr/>
        </p:nvSpPr>
        <p:spPr bwMode="auto">
          <a:xfrm>
            <a:off x="539750" y="-33338"/>
            <a:ext cx="8135938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CVD assisted growth of VA-CNTs on  transparent substrates (fused silica) </a:t>
            </a:r>
          </a:p>
        </p:txBody>
      </p:sp>
      <p:sp>
        <p:nvSpPr>
          <p:cNvPr id="29699" name="Rettangolo 1">
            <a:extLst>
              <a:ext uri="{FF2B5EF4-FFF2-40B4-BE49-F238E27FC236}">
                <a16:creationId xmlns:a16="http://schemas.microsoft.com/office/drawing/2014/main" id="{C9E51A6B-9C16-4B8A-8A19-659C8D31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451" y="928689"/>
            <a:ext cx="1689100" cy="349251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FD84663-B051-4E80-8BA3-2B5332FD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2951" y="6592891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CD6536-A362-48DC-8DD2-EB0BCE55C679}" type="slidenum">
              <a:rPr lang="it-IT" altLang="it-IT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 altLang="it-IT">
              <a:solidFill>
                <a:srgbClr val="898989"/>
              </a:solidFill>
            </a:endParaRP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D9A9F342-7DAE-4C26-BD03-FBE0B556203F}"/>
              </a:ext>
            </a:extLst>
          </p:cNvPr>
          <p:cNvCxnSpPr/>
          <p:nvPr/>
        </p:nvCxnSpPr>
        <p:spPr>
          <a:xfrm>
            <a:off x="3276600" y="798513"/>
            <a:ext cx="539908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2" name="Immagine 17">
            <a:extLst>
              <a:ext uri="{FF2B5EF4-FFF2-40B4-BE49-F238E27FC236}">
                <a16:creationId xmlns:a16="http://schemas.microsoft.com/office/drawing/2014/main" id="{4F5FCF6D-CCC3-4E92-AD58-6491A8981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 bwMode="auto">
          <a:xfrm>
            <a:off x="173042" y="1016000"/>
            <a:ext cx="556577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3" name="Gruppo 2">
            <a:extLst>
              <a:ext uri="{FF2B5EF4-FFF2-40B4-BE49-F238E27FC236}">
                <a16:creationId xmlns:a16="http://schemas.microsoft.com/office/drawing/2014/main" id="{DB212483-9A4A-4B67-8D2E-0A6CE9C91B22}"/>
              </a:ext>
            </a:extLst>
          </p:cNvPr>
          <p:cNvGrpSpPr>
            <a:grpSpLocks/>
          </p:cNvGrpSpPr>
          <p:nvPr/>
        </p:nvGrpSpPr>
        <p:grpSpPr bwMode="auto">
          <a:xfrm>
            <a:off x="149225" y="3935433"/>
            <a:ext cx="1004888" cy="357187"/>
            <a:chOff x="4664528" y="5172164"/>
            <a:chExt cx="733556" cy="294556"/>
          </a:xfrm>
        </p:grpSpPr>
        <p:sp>
          <p:nvSpPr>
            <p:cNvPr id="55" name="Shape 514">
              <a:extLst>
                <a:ext uri="{FF2B5EF4-FFF2-40B4-BE49-F238E27FC236}">
                  <a16:creationId xmlns:a16="http://schemas.microsoft.com/office/drawing/2014/main" id="{C70ED619-4C9A-40F9-8455-1069BC6CA8F3}"/>
                </a:ext>
              </a:extLst>
            </p:cNvPr>
            <p:cNvSpPr/>
            <p:nvPr/>
          </p:nvSpPr>
          <p:spPr bwMode="auto">
            <a:xfrm>
              <a:off x="4725948" y="5172164"/>
              <a:ext cx="596810" cy="2945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56" name="Shape 516">
              <a:extLst>
                <a:ext uri="{FF2B5EF4-FFF2-40B4-BE49-F238E27FC236}">
                  <a16:creationId xmlns:a16="http://schemas.microsoft.com/office/drawing/2014/main" id="{E9EC5BE5-CBA8-492F-A3B6-5A3B5119B6D8}"/>
                </a:ext>
              </a:extLst>
            </p:cNvPr>
            <p:cNvSpPr/>
            <p:nvPr/>
          </p:nvSpPr>
          <p:spPr bwMode="auto">
            <a:xfrm>
              <a:off x="4664528" y="5174158"/>
              <a:ext cx="733556" cy="2368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>
              <a:spAutoFit/>
            </a:bodyPr>
            <a:lstStyle>
              <a:lvl1pPr>
                <a:defRPr sz="1700">
                  <a:solidFill>
                    <a:srgbClr val="000000"/>
                  </a:solidFill>
                </a:defRPr>
              </a:lvl1pPr>
            </a:lstStyle>
            <a:p>
              <a:pPr algn="ctr" defTabSz="584185">
                <a:defRPr>
                  <a:effectLst/>
                </a:defRPr>
              </a:pPr>
              <a:r>
                <a:rPr lang="it-IT" sz="1200" b="1" kern="0" dirty="0">
                  <a:latin typeface="Helvetica Neue Medium"/>
                  <a:sym typeface="Helvetica Neue Medium"/>
                </a:rPr>
                <a:t>10</a:t>
              </a:r>
              <a:r>
                <a:rPr sz="1200" b="1" kern="0" dirty="0">
                  <a:latin typeface="Helvetica Neue Medium"/>
                  <a:sym typeface="Helvetica Neue Medium"/>
                </a:rPr>
                <a:t>0 µm</a:t>
              </a:r>
            </a:p>
          </p:txBody>
        </p:sp>
        <p:sp>
          <p:nvSpPr>
            <p:cNvPr id="22" name="Shape 515">
              <a:extLst>
                <a:ext uri="{FF2B5EF4-FFF2-40B4-BE49-F238E27FC236}">
                  <a16:creationId xmlns:a16="http://schemas.microsoft.com/office/drawing/2014/main" id="{56A658C6-15DB-427C-99E4-E1B9CCF0C6A5}"/>
                </a:ext>
              </a:extLst>
            </p:cNvPr>
            <p:cNvSpPr/>
            <p:nvPr/>
          </p:nvSpPr>
          <p:spPr bwMode="auto">
            <a:xfrm>
              <a:off x="4927589" y="5407809"/>
              <a:ext cx="206276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algn="ctr" defTabSz="584185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</p:grpSp>
      <p:grpSp>
        <p:nvGrpSpPr>
          <p:cNvPr id="29704" name="Gruppo 9">
            <a:extLst>
              <a:ext uri="{FF2B5EF4-FFF2-40B4-BE49-F238E27FC236}">
                <a16:creationId xmlns:a16="http://schemas.microsoft.com/office/drawing/2014/main" id="{5B7241A8-2003-4F54-91CF-11A546B941D0}"/>
              </a:ext>
            </a:extLst>
          </p:cNvPr>
          <p:cNvGrpSpPr>
            <a:grpSpLocks/>
          </p:cNvGrpSpPr>
          <p:nvPr/>
        </p:nvGrpSpPr>
        <p:grpSpPr bwMode="auto">
          <a:xfrm>
            <a:off x="3276603" y="3414713"/>
            <a:ext cx="4987925" cy="3327400"/>
            <a:chOff x="3635896" y="3414968"/>
            <a:chExt cx="4988262" cy="3326400"/>
          </a:xfrm>
        </p:grpSpPr>
        <p:grpSp>
          <p:nvGrpSpPr>
            <p:cNvPr id="29706" name="Gruppo 8">
              <a:extLst>
                <a:ext uri="{FF2B5EF4-FFF2-40B4-BE49-F238E27FC236}">
                  <a16:creationId xmlns:a16="http://schemas.microsoft.com/office/drawing/2014/main" id="{04193971-8D13-4012-914C-DAB0A70DC3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5896" y="3414968"/>
              <a:ext cx="4988262" cy="3326400"/>
              <a:chOff x="3635896" y="3414968"/>
              <a:chExt cx="4988262" cy="3326400"/>
            </a:xfrm>
          </p:grpSpPr>
          <p:grpSp>
            <p:nvGrpSpPr>
              <p:cNvPr id="29708" name="Gruppo 7">
                <a:extLst>
                  <a:ext uri="{FF2B5EF4-FFF2-40B4-BE49-F238E27FC236}">
                    <a16:creationId xmlns:a16="http://schemas.microsoft.com/office/drawing/2014/main" id="{1CE5D591-B6D6-4AAA-8808-C8C714B47E3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635896" y="3414968"/>
                <a:ext cx="4988262" cy="3326400"/>
                <a:chOff x="4175796" y="3192371"/>
                <a:chExt cx="4458202" cy="2972932"/>
              </a:xfrm>
            </p:grpSpPr>
            <p:pic>
              <p:nvPicPr>
                <p:cNvPr id="29710" name="Immagine 5">
                  <a:extLst>
                    <a:ext uri="{FF2B5EF4-FFF2-40B4-BE49-F238E27FC236}">
                      <a16:creationId xmlns:a16="http://schemas.microsoft.com/office/drawing/2014/main" id="{D0F7E980-2D26-44A8-8A28-6BE555C750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0101"/>
                <a:stretch>
                  <a:fillRect/>
                </a:stretch>
              </p:blipFill>
              <p:spPr bwMode="auto">
                <a:xfrm>
                  <a:off x="4224727" y="3192371"/>
                  <a:ext cx="4409271" cy="29729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" name="Shape 514">
                  <a:extLst>
                    <a:ext uri="{FF2B5EF4-FFF2-40B4-BE49-F238E27FC236}">
                      <a16:creationId xmlns:a16="http://schemas.microsoft.com/office/drawing/2014/main" id="{CF799FB3-054C-4585-A94B-F248D27EFED6}"/>
                    </a:ext>
                  </a:extLst>
                </p:cNvPr>
                <p:cNvSpPr/>
                <p:nvPr/>
              </p:nvSpPr>
              <p:spPr bwMode="auto">
                <a:xfrm>
                  <a:off x="4302079" y="5883044"/>
                  <a:ext cx="647021" cy="252472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50800" tIns="50800" rIns="50800" bIns="50800" anchor="ctr"/>
                <a:lstStyle/>
                <a:p>
                  <a:pPr algn="ctr" defTabSz="584185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80000"/>
                          </a:srgbClr>
                        </a:outerShdw>
                      </a:effectLst>
                    </a:defRPr>
                  </a:pPr>
                  <a:endParaRPr sz="3000" kern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34" name="Shape 515">
                  <a:extLst>
                    <a:ext uri="{FF2B5EF4-FFF2-40B4-BE49-F238E27FC236}">
                      <a16:creationId xmlns:a16="http://schemas.microsoft.com/office/drawing/2014/main" id="{F4DC2C0E-FA1E-4509-BCFD-3BB33CB58BEB}"/>
                    </a:ext>
                  </a:extLst>
                </p:cNvPr>
                <p:cNvSpPr/>
                <p:nvPr/>
              </p:nvSpPr>
              <p:spPr bwMode="auto">
                <a:xfrm>
                  <a:off x="4561738" y="6098639"/>
                  <a:ext cx="133377" cy="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lIns="50800" tIns="50800" rIns="50800" bIns="50800" anchor="ctr"/>
                <a:lstStyle/>
                <a:p>
                  <a:pPr algn="ctr" defTabSz="584185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80000"/>
                          </a:srgbClr>
                        </a:outerShdw>
                      </a:effectLst>
                    </a:defRPr>
                  </a:pPr>
                  <a:endParaRPr sz="3000" kern="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  <a:latin typeface="Helvetica Neue Medium"/>
                    <a:sym typeface="Helvetica Neue Medium"/>
                  </a:endParaRPr>
                </a:p>
              </p:txBody>
            </p:sp>
            <p:sp>
              <p:nvSpPr>
                <p:cNvPr id="40" name="Shape 516">
                  <a:extLst>
                    <a:ext uri="{FF2B5EF4-FFF2-40B4-BE49-F238E27FC236}">
                      <a16:creationId xmlns:a16="http://schemas.microsoft.com/office/drawing/2014/main" id="{C2A877D0-CAF1-4543-84D6-FE140AFE3AAE}"/>
                    </a:ext>
                  </a:extLst>
                </p:cNvPr>
                <p:cNvSpPr/>
                <p:nvPr/>
              </p:nvSpPr>
              <p:spPr bwMode="auto">
                <a:xfrm>
                  <a:off x="4175796" y="5852583"/>
                  <a:ext cx="845668" cy="2566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lIns="50800" tIns="50800" rIns="50800" bIns="50800" anchor="ctr">
                  <a:spAutoFit/>
                </a:bodyPr>
                <a:lstStyle>
                  <a:lvl1pPr>
                    <a:defRPr sz="1700">
                      <a:solidFill>
                        <a:srgbClr val="000000"/>
                      </a:solidFill>
                    </a:defRPr>
                  </a:lvl1pPr>
                </a:lstStyle>
                <a:p>
                  <a:pPr algn="ctr" defTabSz="584185">
                    <a:defRPr>
                      <a:effectLst/>
                    </a:defRPr>
                  </a:pPr>
                  <a:r>
                    <a:rPr lang="it-IT" sz="1200" b="1" kern="0" dirty="0">
                      <a:latin typeface="Helvetica Neue Medium"/>
                      <a:sym typeface="Helvetica Neue Medium"/>
                    </a:rPr>
                    <a:t>1</a:t>
                  </a:r>
                  <a:r>
                    <a:rPr sz="1200" b="1" kern="0" dirty="0">
                      <a:latin typeface="Helvetica Neue Medium"/>
                      <a:sym typeface="Helvetica Neue Medium"/>
                    </a:rPr>
                    <a:t>0 µm</a:t>
                  </a:r>
                </a:p>
              </p:txBody>
            </p:sp>
          </p:grpSp>
          <p:sp>
            <p:nvSpPr>
              <p:cNvPr id="31" name="Shape 522">
                <a:extLst>
                  <a:ext uri="{FF2B5EF4-FFF2-40B4-BE49-F238E27FC236}">
                    <a16:creationId xmlns:a16="http://schemas.microsoft.com/office/drawing/2014/main" id="{4CA301E6-D69C-4B80-A9F0-6C653EABF8B6}"/>
                  </a:ext>
                </a:extLst>
              </p:cNvPr>
              <p:cNvSpPr/>
              <p:nvPr/>
            </p:nvSpPr>
            <p:spPr bwMode="auto">
              <a:xfrm flipV="1">
                <a:off x="5868072" y="4221176"/>
                <a:ext cx="0" cy="234562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miter lim="400000"/>
                <a:headEnd type="triangle"/>
                <a:tailEnd type="triangle"/>
              </a:ln>
            </p:spPr>
            <p:txBody>
              <a:bodyPr lIns="50800" tIns="50800" rIns="50800" bIns="50800" anchor="ctr"/>
              <a:lstStyle/>
              <a:p>
                <a:pPr algn="ctr" defTabSz="584185" hangingPunct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  <a:endParaRPr sz="1500" kern="0">
                  <a:solidFill>
                    <a:srgbClr val="4BACC6">
                      <a:lumMod val="60000"/>
                      <a:lumOff val="40000"/>
                    </a:srgbClr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  <a:latin typeface="Helvetica Neue Medium"/>
                  <a:sym typeface="Helvetica Neue Medium"/>
                </a:endParaRPr>
              </a:p>
            </p:txBody>
          </p:sp>
        </p:grpSp>
        <p:sp>
          <p:nvSpPr>
            <p:cNvPr id="37" name="Shape 523">
              <a:extLst>
                <a:ext uri="{FF2B5EF4-FFF2-40B4-BE49-F238E27FC236}">
                  <a16:creationId xmlns:a16="http://schemas.microsoft.com/office/drawing/2014/main" id="{F11C3FF0-06FC-4C7E-ABA9-C49CB5683962}"/>
                </a:ext>
              </a:extLst>
            </p:cNvPr>
            <p:cNvSpPr/>
            <p:nvPr/>
          </p:nvSpPr>
          <p:spPr bwMode="auto">
            <a:xfrm>
              <a:off x="4810371" y="5085220"/>
              <a:ext cx="1058053" cy="379477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/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700" b="1">
                  <a:solidFill>
                    <a:srgbClr val="FFFB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 algn="ctr" defTabSz="584185" hangingPunct="0">
                <a:defRPr>
                  <a:effectLst/>
                </a:defRPr>
              </a:pPr>
              <a:r>
                <a:rPr lang="it-IT" altLang="it-IT" sz="1800" dirty="0">
                  <a:solidFill>
                    <a:srgbClr val="4BACC6">
                      <a:lumMod val="60000"/>
                      <a:lumOff val="40000"/>
                    </a:srgbClr>
                  </a:solidFill>
                  <a:latin typeface="Calibri"/>
                  <a:cs typeface="Times New Roman" panose="02020603050405020304" pitchFamily="18" charset="0"/>
                </a:rPr>
                <a:t>~</a:t>
              </a:r>
              <a:r>
                <a:rPr lang="it-IT" altLang="it-IT" sz="1800" dirty="0">
                  <a:latin typeface="Calibri"/>
                  <a:cs typeface="Times New Roman" panose="02020603050405020304" pitchFamily="18" charset="0"/>
                </a:rPr>
                <a:t> </a:t>
              </a:r>
              <a:r>
                <a:rPr lang="it-IT" altLang="it-IT" sz="1800" kern="0" dirty="0">
                  <a:solidFill>
                    <a:srgbClr val="4BACC6">
                      <a:lumMod val="60000"/>
                      <a:lumOff val="40000"/>
                    </a:srgbClr>
                  </a:solidFill>
                  <a:latin typeface="Helvetica Neue"/>
                  <a:cs typeface="Times New Roman" panose="02020603050405020304" pitchFamily="18" charset="0"/>
                </a:rPr>
                <a:t>160</a:t>
              </a:r>
              <a:r>
                <a:rPr sz="1800" kern="0" dirty="0">
                  <a:solidFill>
                    <a:srgbClr val="4BACC6">
                      <a:lumMod val="60000"/>
                      <a:lumOff val="40000"/>
                    </a:srgbClr>
                  </a:solidFill>
                  <a:latin typeface="Helvetica Neue"/>
                </a:rPr>
                <a:t> µm</a:t>
              </a:r>
            </a:p>
          </p:txBody>
        </p:sp>
      </p:grpSp>
      <p:sp>
        <p:nvSpPr>
          <p:cNvPr id="29705" name="CasellaDiTesto 12">
            <a:extLst>
              <a:ext uri="{FF2B5EF4-FFF2-40B4-BE49-F238E27FC236}">
                <a16:creationId xmlns:a16="http://schemas.microsoft.com/office/drawing/2014/main" id="{60D2FD18-60FD-4736-BAD5-615FD8552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6" y="1630366"/>
            <a:ext cx="3024188" cy="6463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            160 ± 10 </a:t>
            </a:r>
            <a:r>
              <a:rPr lang="el-GR" altLang="it-IT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it-IT" altLang="it-IT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       21 ± 3 nm</a:t>
            </a:r>
          </a:p>
        </p:txBody>
      </p:sp>
    </p:spTree>
  </p:cSld>
  <p:clrMapOvr>
    <a:masterClrMapping/>
  </p:clrMapOvr>
  <p:transition spd="slow" advTm="5087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E93AD1-7C77-4632-A249-426DF2EF987D}"/>
              </a:ext>
            </a:extLst>
          </p:cNvPr>
          <p:cNvSpPr txBox="1">
            <a:spLocks/>
          </p:cNvSpPr>
          <p:nvPr/>
        </p:nvSpPr>
        <p:spPr bwMode="auto">
          <a:xfrm>
            <a:off x="539750" y="-33338"/>
            <a:ext cx="8135938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Growing VA-CNTs in </a:t>
            </a:r>
            <a:r>
              <a:rPr lang="en-US" altLang="it-IT" sz="2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NanoUV</a:t>
            </a:r>
            <a:r>
              <a:rPr lang="en-US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/PTOLEMY Lab</a:t>
            </a: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D9A9F342-7DAE-4C26-BD03-FBE0B556203F}"/>
              </a:ext>
            </a:extLst>
          </p:cNvPr>
          <p:cNvCxnSpPr/>
          <p:nvPr/>
        </p:nvCxnSpPr>
        <p:spPr>
          <a:xfrm>
            <a:off x="3276600" y="798513"/>
            <a:ext cx="539908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8" name="Rettangolo 1">
            <a:extLst>
              <a:ext uri="{FF2B5EF4-FFF2-40B4-BE49-F238E27FC236}">
                <a16:creationId xmlns:a16="http://schemas.microsoft.com/office/drawing/2014/main" id="{DFEA100E-40BE-4668-88FE-9A178AE46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14" y="1370014"/>
            <a:ext cx="1689100" cy="349251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07" name="Rettangolo 106">
            <a:extLst>
              <a:ext uri="{FF2B5EF4-FFF2-40B4-BE49-F238E27FC236}">
                <a16:creationId xmlns:a16="http://schemas.microsoft.com/office/drawing/2014/main" id="{400C0EAC-2513-4A21-AEAF-3C501CAF205E}"/>
              </a:ext>
            </a:extLst>
          </p:cNvPr>
          <p:cNvSpPr/>
          <p:nvPr/>
        </p:nvSpPr>
        <p:spPr bwMode="auto">
          <a:xfrm>
            <a:off x="6213475" y="5449888"/>
            <a:ext cx="877888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Shape 429">
            <a:extLst>
              <a:ext uri="{FF2B5EF4-FFF2-40B4-BE49-F238E27FC236}">
                <a16:creationId xmlns:a16="http://schemas.microsoft.com/office/drawing/2014/main" id="{2D5FE91C-1B4B-47C9-9024-75996FF2D66A}"/>
              </a:ext>
            </a:extLst>
          </p:cNvPr>
          <p:cNvSpPr/>
          <p:nvPr/>
        </p:nvSpPr>
        <p:spPr bwMode="auto">
          <a:xfrm>
            <a:off x="7369176" y="5432429"/>
            <a:ext cx="719139" cy="31591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50800" tIns="50800" rIns="50800" bIns="50800" anchor="ctr"/>
          <a:lstStyle/>
          <a:p>
            <a:pPr algn="ctr" defTabSz="58418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93" name="Shape 515">
            <a:extLst>
              <a:ext uri="{FF2B5EF4-FFF2-40B4-BE49-F238E27FC236}">
                <a16:creationId xmlns:a16="http://schemas.microsoft.com/office/drawing/2014/main" id="{F109D9DE-0D00-4DF6-A766-9E043B166D89}"/>
              </a:ext>
            </a:extLst>
          </p:cNvPr>
          <p:cNvSpPr/>
          <p:nvPr/>
        </p:nvSpPr>
        <p:spPr bwMode="auto">
          <a:xfrm>
            <a:off x="1773239" y="4624388"/>
            <a:ext cx="406400" cy="0"/>
          </a:xfrm>
          <a:prstGeom prst="rect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lIns="50800" tIns="50800" rIns="50800" bIns="50800" anchor="ctr"/>
          <a:lstStyle/>
          <a:p>
            <a:pPr algn="ctr" defTabSz="58418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91" name="Shape 514">
            <a:extLst>
              <a:ext uri="{FF2B5EF4-FFF2-40B4-BE49-F238E27FC236}">
                <a16:creationId xmlns:a16="http://schemas.microsoft.com/office/drawing/2014/main" id="{D395E589-933E-4642-B4FC-05F62998445B}"/>
              </a:ext>
            </a:extLst>
          </p:cNvPr>
          <p:cNvSpPr/>
          <p:nvPr/>
        </p:nvSpPr>
        <p:spPr bwMode="auto">
          <a:xfrm>
            <a:off x="1654175" y="4418016"/>
            <a:ext cx="685800" cy="30638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50800" tIns="50800" rIns="50800" bIns="50800" anchor="ctr"/>
          <a:lstStyle/>
          <a:p>
            <a:pPr algn="ctr" defTabSz="58418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FD84663-B051-4E80-8BA3-2B5332FD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5475" y="651986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5F507-E387-48DB-A3F7-6B7AD31950AC}" type="slidenum">
              <a:rPr lang="it-IT" altLang="it-IT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9F46719-2DE8-49F8-A47B-C997B1E87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281" y="3221064"/>
            <a:ext cx="4401443" cy="330108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5EB42B-FA40-4934-B02B-A42299DBFCEC}"/>
              </a:ext>
            </a:extLst>
          </p:cNvPr>
          <p:cNvSpPr txBox="1"/>
          <p:nvPr/>
        </p:nvSpPr>
        <p:spPr>
          <a:xfrm>
            <a:off x="531814" y="874676"/>
            <a:ext cx="851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CVD chamber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installed in Rome Sapienza at the end of July 2020</a:t>
            </a:r>
          </a:p>
        </p:txBody>
      </p:sp>
      <p:pic>
        <p:nvPicPr>
          <p:cNvPr id="3074" name="Picture 2" descr="ATTRACT premia quattro progetti del Dipartimento di Fisica | Sapienza  Università di Roma">
            <a:extLst>
              <a:ext uri="{FF2B5EF4-FFF2-40B4-BE49-F238E27FC236}">
                <a16:creationId xmlns:a16="http://schemas.microsoft.com/office/drawing/2014/main" id="{0B8D59B4-02A4-4CDD-8978-63921CAF0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9" r="19308" b="21173"/>
          <a:stretch/>
        </p:blipFill>
        <p:spPr bwMode="auto">
          <a:xfrm>
            <a:off x="4804854" y="1244272"/>
            <a:ext cx="2186992" cy="71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915C3E-B128-46FD-8DA3-E535D16DD578}"/>
              </a:ext>
            </a:extLst>
          </p:cNvPr>
          <p:cNvSpPr txBox="1"/>
          <p:nvPr/>
        </p:nvSpPr>
        <p:spPr>
          <a:xfrm>
            <a:off x="1503810" y="1437047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ATTRACT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funding 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versatile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CVD chamber with a large reaction zone enabling VA-CNTs growth on an entire wafer (2 inch) or on different samples simultaneously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Equipped with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Plasma-Enhanced technology </a:t>
            </a:r>
            <a:endParaRPr lang="it-IT" b="1" dirty="0">
              <a:solidFill>
                <a:srgbClr val="1E0B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092707"/>
      </p:ext>
    </p:extLst>
  </p:cSld>
  <p:clrMapOvr>
    <a:masterClrMapping/>
  </p:clrMapOvr>
  <p:transition spd="slow" advTm="5087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ED9043-FF50-4134-98CB-0EAB32921930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3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BEE84-9D73-4052-BF9D-A3B042C76C9D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47" name="Titolo 1"/>
          <p:cNvSpPr txBox="1">
            <a:spLocks/>
          </p:cNvSpPr>
          <p:nvPr/>
        </p:nvSpPr>
        <p:spPr bwMode="auto">
          <a:xfrm>
            <a:off x="467544" y="-32919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CNTs discovery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92480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8">
            <a:extLst>
              <a:ext uri="{FF2B5EF4-FFF2-40B4-BE49-F238E27FC236}">
                <a16:creationId xmlns:a16="http://schemas.microsoft.com/office/drawing/2014/main" id="{B093F7FB-FB87-4AE9-B9A4-D8B8F5447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631" y="5896879"/>
            <a:ext cx="2819400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it-IT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S. </a:t>
            </a:r>
            <a:r>
              <a:rPr lang="en-US" altLang="it-IT" sz="1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Iijima</a:t>
            </a:r>
            <a:r>
              <a:rPr lang="en-US" altLang="it-IT" sz="1000" i="1" dirty="0">
                <a:solidFill>
                  <a:srgbClr val="000000"/>
                </a:solidFill>
                <a:cs typeface="Times New Roman" panose="02020603050405020304" pitchFamily="18" charset="0"/>
              </a:rPr>
              <a:t>, Helical microtubules of graphitic carbon, </a:t>
            </a:r>
            <a:r>
              <a:rPr lang="en-US" altLang="it-IT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Nature (London) 354 (1991) 56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8721D28-C69B-4C91-A54B-7922C29D7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85" y="1920043"/>
            <a:ext cx="3558621" cy="3859213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4B2A7597-6BED-49E2-9D7F-DFC525D80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r="9039"/>
          <a:stretch>
            <a:fillRect/>
          </a:stretch>
        </p:blipFill>
        <p:spPr bwMode="auto">
          <a:xfrm>
            <a:off x="6524250" y="2462750"/>
            <a:ext cx="2532023" cy="353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9">
            <a:extLst>
              <a:ext uri="{FF2B5EF4-FFF2-40B4-BE49-F238E27FC236}">
                <a16:creationId xmlns:a16="http://schemas.microsoft.com/office/drawing/2014/main" id="{003B0756-10B1-423D-94AB-314C09BE5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353" y="6100310"/>
            <a:ext cx="3352800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it-IT" sz="1000" kern="0" dirty="0">
                <a:solidFill>
                  <a:srgbClr val="333333"/>
                </a:solidFill>
                <a:latin typeface="Verdana" panose="020B0604030504040204" pitchFamily="34" charset="0"/>
              </a:rPr>
              <a:t>Copyright Alain Rochefort Assistant Professor Engineering Physics Department, </a:t>
            </a:r>
            <a:br>
              <a:rPr lang="en-US" altLang="it-IT" sz="1000" kern="0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en-US" altLang="it-IT" sz="1000" kern="0" dirty="0">
                <a:solidFill>
                  <a:srgbClr val="333333"/>
                </a:solidFill>
                <a:latin typeface="Verdana" panose="020B0604030504040204" pitchFamily="34" charset="0"/>
              </a:rPr>
              <a:t>Nanostructure Group, Center for Research on Computation and its Applications (CERCA).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564EEBE-70ED-4EEA-84EF-52C655C13C2D}"/>
              </a:ext>
            </a:extLst>
          </p:cNvPr>
          <p:cNvSpPr txBox="1"/>
          <p:nvPr/>
        </p:nvSpPr>
        <p:spPr>
          <a:xfrm>
            <a:off x="2168947" y="1187387"/>
            <a:ext cx="4014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1822CD"/>
                </a:solidFill>
                <a:latin typeface="Comic Sans MS" charset="0"/>
                <a:ea typeface="ＭＳ Ｐゴシック" charset="0"/>
              </a:rPr>
              <a:t>TEM</a:t>
            </a:r>
            <a:r>
              <a:rPr lang="en-US" b="1" dirty="0">
                <a:latin typeface="Comic Sans MS" charset="0"/>
                <a:ea typeface="ＭＳ Ｐゴシック" charset="0"/>
              </a:rPr>
              <a:t> images of different </a:t>
            </a:r>
            <a:r>
              <a:rPr lang="en-US" b="1" dirty="0">
                <a:solidFill>
                  <a:srgbClr val="1822CD"/>
                </a:solidFill>
                <a:latin typeface="Comic Sans MS" charset="0"/>
                <a:ea typeface="ＭＳ Ｐゴシック" charset="0"/>
              </a:rPr>
              <a:t>MWCNTs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C6B7C23-6094-4F7D-A086-2C79FF6D293C}"/>
              </a:ext>
            </a:extLst>
          </p:cNvPr>
          <p:cNvSpPr txBox="1"/>
          <p:nvPr/>
        </p:nvSpPr>
        <p:spPr>
          <a:xfrm>
            <a:off x="5370083" y="20403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Structure of a </a:t>
            </a:r>
            <a:r>
              <a:rPr lang="en-US" b="1" dirty="0">
                <a:solidFill>
                  <a:srgbClr val="1E0BAD"/>
                </a:solidFill>
                <a:latin typeface="Comic Sans MS" panose="030F0702030302020204" pitchFamily="66" charset="0"/>
              </a:rPr>
              <a:t>MWCNT</a:t>
            </a:r>
            <a:endParaRPr lang="it-IT" b="1" dirty="0">
              <a:solidFill>
                <a:srgbClr val="1E0BAD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70BD8923-C641-40A1-9D79-6CFB30ED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27" y="2713910"/>
            <a:ext cx="2083463" cy="430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it-IT" sz="1200" b="1" dirty="0" err="1">
                <a:solidFill>
                  <a:srgbClr val="1E0BAD"/>
                </a:solidFill>
                <a:cs typeface="Times New Roman" panose="02020603050405020304" pitchFamily="18" charset="0"/>
              </a:rPr>
              <a:t>Sumio</a:t>
            </a:r>
            <a:r>
              <a:rPr lang="en-US" altLang="it-IT" sz="1200" b="1" dirty="0">
                <a:solidFill>
                  <a:srgbClr val="1E0BAD"/>
                </a:solidFill>
                <a:cs typeface="Times New Roman" panose="02020603050405020304" pitchFamily="18" charset="0"/>
              </a:rPr>
              <a:t> </a:t>
            </a:r>
            <a:r>
              <a:rPr lang="en-US" altLang="it-IT" sz="1200" b="1" dirty="0" err="1">
                <a:solidFill>
                  <a:srgbClr val="1E0BAD"/>
                </a:solidFill>
                <a:cs typeface="Times New Roman" panose="02020603050405020304" pitchFamily="18" charset="0"/>
              </a:rPr>
              <a:t>Iijima</a:t>
            </a:r>
            <a:r>
              <a:rPr lang="en-US" altLang="it-IT" sz="1000" i="1" dirty="0">
                <a:solidFill>
                  <a:srgbClr val="000000"/>
                </a:solidFill>
                <a:cs typeface="Times New Roman" panose="02020603050405020304" pitchFamily="18" charset="0"/>
              </a:rPr>
              <a:t>, the discoverer of carbon nanotubes</a:t>
            </a:r>
            <a:endParaRPr lang="en-US" altLang="it-IT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9" descr="Sumio Iijima, Akira Koshio &amp; Masako Yudasaka">
            <a:extLst>
              <a:ext uri="{FF2B5EF4-FFF2-40B4-BE49-F238E27FC236}">
                <a16:creationId xmlns:a16="http://schemas.microsoft.com/office/drawing/2014/main" id="{42DA00BC-06E4-4291-9AC2-4A621DFC0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7" y="1102268"/>
            <a:ext cx="2218656" cy="14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923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E93AD1-7C77-4632-A249-426DF2EF987D}"/>
              </a:ext>
            </a:extLst>
          </p:cNvPr>
          <p:cNvSpPr txBox="1">
            <a:spLocks/>
          </p:cNvSpPr>
          <p:nvPr/>
        </p:nvSpPr>
        <p:spPr bwMode="auto">
          <a:xfrm>
            <a:off x="539750" y="-33338"/>
            <a:ext cx="8135938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Growing VA-CNTs in </a:t>
            </a:r>
            <a:r>
              <a:rPr lang="en-US" altLang="it-IT" sz="2400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NanoUV</a:t>
            </a:r>
            <a:r>
              <a:rPr lang="en-US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/PTOLEMY Lab</a:t>
            </a: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D9A9F342-7DAE-4C26-BD03-FBE0B556203F}"/>
              </a:ext>
            </a:extLst>
          </p:cNvPr>
          <p:cNvCxnSpPr/>
          <p:nvPr/>
        </p:nvCxnSpPr>
        <p:spPr>
          <a:xfrm>
            <a:off x="3276600" y="798513"/>
            <a:ext cx="539908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8" name="Rettangolo 1">
            <a:extLst>
              <a:ext uri="{FF2B5EF4-FFF2-40B4-BE49-F238E27FC236}">
                <a16:creationId xmlns:a16="http://schemas.microsoft.com/office/drawing/2014/main" id="{DFEA100E-40BE-4668-88FE-9A178AE46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14" y="1370014"/>
            <a:ext cx="1689100" cy="349251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10" name="Shape 429">
            <a:extLst>
              <a:ext uri="{FF2B5EF4-FFF2-40B4-BE49-F238E27FC236}">
                <a16:creationId xmlns:a16="http://schemas.microsoft.com/office/drawing/2014/main" id="{2D5FE91C-1B4B-47C9-9024-75996FF2D66A}"/>
              </a:ext>
            </a:extLst>
          </p:cNvPr>
          <p:cNvSpPr/>
          <p:nvPr/>
        </p:nvSpPr>
        <p:spPr bwMode="auto">
          <a:xfrm>
            <a:off x="7369176" y="5432429"/>
            <a:ext cx="719139" cy="31591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50800" tIns="50800" rIns="50800" bIns="50800" anchor="ctr"/>
          <a:lstStyle/>
          <a:p>
            <a:pPr algn="ctr" defTabSz="58418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93" name="Shape 515">
            <a:extLst>
              <a:ext uri="{FF2B5EF4-FFF2-40B4-BE49-F238E27FC236}">
                <a16:creationId xmlns:a16="http://schemas.microsoft.com/office/drawing/2014/main" id="{F109D9DE-0D00-4DF6-A766-9E043B166D89}"/>
              </a:ext>
            </a:extLst>
          </p:cNvPr>
          <p:cNvSpPr/>
          <p:nvPr/>
        </p:nvSpPr>
        <p:spPr bwMode="auto">
          <a:xfrm>
            <a:off x="1773239" y="4624388"/>
            <a:ext cx="406400" cy="0"/>
          </a:xfrm>
          <a:prstGeom prst="rect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lIns="50800" tIns="50800" rIns="50800" bIns="50800" anchor="ctr"/>
          <a:lstStyle/>
          <a:p>
            <a:pPr algn="ctr" defTabSz="58418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91" name="Shape 514">
            <a:extLst>
              <a:ext uri="{FF2B5EF4-FFF2-40B4-BE49-F238E27FC236}">
                <a16:creationId xmlns:a16="http://schemas.microsoft.com/office/drawing/2014/main" id="{D395E589-933E-4642-B4FC-05F62998445B}"/>
              </a:ext>
            </a:extLst>
          </p:cNvPr>
          <p:cNvSpPr/>
          <p:nvPr/>
        </p:nvSpPr>
        <p:spPr bwMode="auto">
          <a:xfrm>
            <a:off x="1654175" y="4418016"/>
            <a:ext cx="685800" cy="30638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50800" tIns="50800" rIns="50800" bIns="50800" anchor="ctr"/>
          <a:lstStyle/>
          <a:p>
            <a:pPr algn="ctr" defTabSz="58418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FD84663-B051-4E80-8BA3-2B5332FD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5475" y="651986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5F507-E387-48DB-A3F7-6B7AD31950AC}" type="slidenum">
              <a:rPr lang="it-IT" altLang="it-IT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7" name="Immagine 6" descr="Immagine che contiene bicicletta, sedendo, lato, parcheggiato&#10;&#10;Descrizione generata automaticamente">
            <a:extLst>
              <a:ext uri="{FF2B5EF4-FFF2-40B4-BE49-F238E27FC236}">
                <a16:creationId xmlns:a16="http://schemas.microsoft.com/office/drawing/2014/main" id="{4027698F-DFE9-4346-997F-B6D91D350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7346" y="3591368"/>
            <a:ext cx="2700000" cy="3600000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32E0DBB2-3A86-4E3E-8306-CE27602E92DA}"/>
              </a:ext>
            </a:extLst>
          </p:cNvPr>
          <p:cNvGrpSpPr/>
          <p:nvPr/>
        </p:nvGrpSpPr>
        <p:grpSpPr>
          <a:xfrm>
            <a:off x="611560" y="4030491"/>
            <a:ext cx="3887414" cy="2702739"/>
            <a:chOff x="396268" y="4265512"/>
            <a:chExt cx="3887414" cy="2702739"/>
          </a:xfrm>
        </p:grpSpPr>
        <p:pic>
          <p:nvPicPr>
            <p:cNvPr id="9" name="Immagine 8" descr="Immagine che contiene interni, sedendo, piccolo, tavolo&#10;&#10;Descrizione generata automaticamente">
              <a:extLst>
                <a:ext uri="{FF2B5EF4-FFF2-40B4-BE49-F238E27FC236}">
                  <a16:creationId xmlns:a16="http://schemas.microsoft.com/office/drawing/2014/main" id="{06B14FB1-46C2-4891-A11C-4589C2F6C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78" t="34700"/>
            <a:stretch/>
          </p:blipFill>
          <p:spPr>
            <a:xfrm rot="16200000">
              <a:off x="988605" y="3673175"/>
              <a:ext cx="2702739" cy="3887414"/>
            </a:xfrm>
            <a:prstGeom prst="rect">
              <a:avLst/>
            </a:prstGeom>
          </p:spPr>
        </p:pic>
        <p:sp>
          <p:nvSpPr>
            <p:cNvPr id="3" name="Shape 522">
              <a:extLst>
                <a:ext uri="{FF2B5EF4-FFF2-40B4-BE49-F238E27FC236}">
                  <a16:creationId xmlns:a16="http://schemas.microsoft.com/office/drawing/2014/main" id="{44FA769B-8A16-40C0-9FA5-9EC12DF5F707}"/>
                </a:ext>
              </a:extLst>
            </p:cNvPr>
            <p:cNvSpPr/>
            <p:nvPr/>
          </p:nvSpPr>
          <p:spPr bwMode="auto">
            <a:xfrm rot="7763741" flipV="1">
              <a:off x="2639544" y="5532577"/>
              <a:ext cx="467554" cy="1091363"/>
            </a:xfrm>
            <a:prstGeom prst="line">
              <a:avLst/>
            </a:prstGeom>
            <a:ln w="38100">
              <a:solidFill>
                <a:srgbClr val="FF0000"/>
              </a:solidFill>
              <a:miter lim="400000"/>
              <a:headEnd type="triangle"/>
              <a:tailEnd type="triangle"/>
            </a:ln>
          </p:spPr>
          <p:txBody>
            <a:bodyPr lIns="50800" tIns="50800" rIns="50800" bIns="50800" anchor="ctr"/>
            <a:lstStyle/>
            <a:p>
              <a:pPr algn="ctr" defTabSz="584185" hangingPunct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1500" kern="0">
                <a:solidFill>
                  <a:srgbClr val="FF0000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sym typeface="Helvetica Neue Medium"/>
              </a:endParaRPr>
            </a:p>
          </p:txBody>
        </p:sp>
        <p:sp>
          <p:nvSpPr>
            <p:cNvPr id="5" name="Shape 523">
              <a:extLst>
                <a:ext uri="{FF2B5EF4-FFF2-40B4-BE49-F238E27FC236}">
                  <a16:creationId xmlns:a16="http://schemas.microsoft.com/office/drawing/2014/main" id="{2895B56A-2CB1-4D48-92C4-5C5699434A22}"/>
                </a:ext>
              </a:extLst>
            </p:cNvPr>
            <p:cNvSpPr/>
            <p:nvPr/>
          </p:nvSpPr>
          <p:spPr bwMode="auto">
            <a:xfrm rot="3777582">
              <a:off x="2578507" y="5496538"/>
              <a:ext cx="628377" cy="379591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/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700" b="1">
                  <a:solidFill>
                    <a:srgbClr val="FFFB00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 algn="ctr" defTabSz="584185" hangingPunct="0">
                <a:defRPr>
                  <a:effectLst/>
                </a:defRPr>
              </a:pPr>
              <a:r>
                <a:rPr lang="it-IT" sz="1800" kern="0" dirty="0">
                  <a:solidFill>
                    <a:schemeClr val="bg1"/>
                  </a:solidFill>
                  <a:latin typeface="Helvetica Neue"/>
                </a:rPr>
                <a:t>4 cm</a:t>
              </a:r>
              <a:endParaRPr sz="1800" kern="0" dirty="0">
                <a:solidFill>
                  <a:schemeClr val="bg1"/>
                </a:solidFill>
                <a:latin typeface="Helvetica Neue"/>
              </a:endParaRPr>
            </a:p>
          </p:txBody>
        </p:sp>
      </p:grpSp>
      <p:sp>
        <p:nvSpPr>
          <p:cNvPr id="6" name="CasellaDiTesto 12">
            <a:extLst>
              <a:ext uri="{FF2B5EF4-FFF2-40B4-BE49-F238E27FC236}">
                <a16:creationId xmlns:a16="http://schemas.microsoft.com/office/drawing/2014/main" id="{F8C9AEE1-8B20-41EA-A028-22DCE866F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429" y="3635732"/>
            <a:ext cx="3024188" cy="36933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 dirty="0" err="1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it-IT" altLang="it-IT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VA-</a:t>
            </a:r>
            <a:r>
              <a:rPr lang="it-IT" altLang="it-IT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CNTs</a:t>
            </a:r>
            <a:r>
              <a:rPr lang="it-IT" altLang="it-IT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endParaRPr lang="it-IT" altLang="it-IT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01AC49F8-D760-4577-BA91-DE4FE3E82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252" y="3554019"/>
            <a:ext cx="302418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it-IT" altLang="it-IT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</a:t>
            </a:r>
            <a:r>
              <a:rPr lang="it-IT" altLang="it-IT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CNTs</a:t>
            </a:r>
            <a:r>
              <a:rPr lang="it-IT" altLang="it-IT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endParaRPr lang="it-IT" altLang="it-IT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1AC1AB48-0D6A-4FCA-A73D-25D53A4F5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6315" y="1343838"/>
            <a:ext cx="596355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≈ 720 – 750 °C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Catalyst: Fe nanoparticles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Annealing treatment: 700–720 °C in H</a:t>
            </a:r>
            <a:r>
              <a:rPr lang="en-US" altLang="it-IT" sz="1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atmosphere for 4 minutes (up to a partial pressure of 6∙10</a:t>
            </a:r>
            <a:r>
              <a:rPr lang="en-US" altLang="it-IT" sz="1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mbar)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CNTs growth: C</a:t>
            </a:r>
            <a:r>
              <a:rPr lang="en-US" altLang="it-IT" sz="1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it-IT" sz="1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(up to a partial pressure of 10–20 mbar) for 10 minutes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altLang="it-IT" sz="18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it-IT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substrates (up to now!)</a:t>
            </a:r>
            <a:endParaRPr lang="en-US" altLang="it-IT" sz="1800" dirty="0">
              <a:solidFill>
                <a:prstClr val="black"/>
              </a:solidFill>
            </a:endParaRPr>
          </a:p>
        </p:txBody>
      </p:sp>
      <p:pic>
        <p:nvPicPr>
          <p:cNvPr id="25" name="Immagine 24" descr="Immagine che contiene metallo, pentola, sedendo, argento&#10;&#10;Descrizione generata automaticamente">
            <a:extLst>
              <a:ext uri="{FF2B5EF4-FFF2-40B4-BE49-F238E27FC236}">
                <a16:creationId xmlns:a16="http://schemas.microsoft.com/office/drawing/2014/main" id="{4446216C-9864-4B65-B206-5C0682852E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1"/>
          <a:stretch/>
        </p:blipFill>
        <p:spPr>
          <a:xfrm>
            <a:off x="858462" y="862040"/>
            <a:ext cx="1815061" cy="2702740"/>
          </a:xfrm>
          <a:prstGeom prst="rect">
            <a:avLst/>
          </a:prstGeom>
        </p:spPr>
      </p:pic>
      <p:sp>
        <p:nvSpPr>
          <p:cNvPr id="17" name="CasellaDiTesto 12">
            <a:extLst>
              <a:ext uri="{FF2B5EF4-FFF2-40B4-BE49-F238E27FC236}">
                <a16:creationId xmlns:a16="http://schemas.microsoft.com/office/drawing/2014/main" id="{DE7E7DDA-40A3-46F4-9252-743ED39D0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372" y="987594"/>
            <a:ext cx="5066903" cy="36933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 dirty="0" err="1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Optimized</a:t>
            </a:r>
            <a:r>
              <a:rPr lang="it-IT" altLang="it-IT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VA-</a:t>
            </a:r>
            <a:r>
              <a:rPr lang="it-IT" altLang="it-IT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CNTs</a:t>
            </a:r>
            <a:r>
              <a:rPr lang="it-IT" altLang="it-IT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it-IT" altLang="it-IT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endParaRPr lang="it-IT" altLang="it-IT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27612"/>
      </p:ext>
    </p:extLst>
  </p:cSld>
  <p:clrMapOvr>
    <a:masterClrMapping/>
  </p:clrMapOvr>
  <p:transition spd="slow" advTm="5087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2E93AD1-7C77-4632-A249-426DF2EF987D}"/>
              </a:ext>
            </a:extLst>
          </p:cNvPr>
          <p:cNvSpPr txBox="1">
            <a:spLocks/>
          </p:cNvSpPr>
          <p:nvPr/>
        </p:nvSpPr>
        <p:spPr bwMode="auto">
          <a:xfrm>
            <a:off x="1034405" y="-134941"/>
            <a:ext cx="8135938" cy="8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en-US" altLang="it-IT" sz="2400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Successful VA-CNTs Growths via our CVD chamber</a:t>
            </a: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D9A9F342-7DAE-4C26-BD03-FBE0B556203F}"/>
              </a:ext>
            </a:extLst>
          </p:cNvPr>
          <p:cNvCxnSpPr/>
          <p:nvPr/>
        </p:nvCxnSpPr>
        <p:spPr>
          <a:xfrm>
            <a:off x="3059832" y="548680"/>
            <a:ext cx="539908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8" name="Rettangolo 1">
            <a:extLst>
              <a:ext uri="{FF2B5EF4-FFF2-40B4-BE49-F238E27FC236}">
                <a16:creationId xmlns:a16="http://schemas.microsoft.com/office/drawing/2014/main" id="{DFEA100E-40BE-4668-88FE-9A178AE46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14" y="1370014"/>
            <a:ext cx="1689100" cy="349251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07" name="Rettangolo 106">
            <a:extLst>
              <a:ext uri="{FF2B5EF4-FFF2-40B4-BE49-F238E27FC236}">
                <a16:creationId xmlns:a16="http://schemas.microsoft.com/office/drawing/2014/main" id="{400C0EAC-2513-4A21-AEAF-3C501CAF205E}"/>
              </a:ext>
            </a:extLst>
          </p:cNvPr>
          <p:cNvSpPr/>
          <p:nvPr/>
        </p:nvSpPr>
        <p:spPr bwMode="auto">
          <a:xfrm>
            <a:off x="6213475" y="5449888"/>
            <a:ext cx="877888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Shape 429">
            <a:extLst>
              <a:ext uri="{FF2B5EF4-FFF2-40B4-BE49-F238E27FC236}">
                <a16:creationId xmlns:a16="http://schemas.microsoft.com/office/drawing/2014/main" id="{2D5FE91C-1B4B-47C9-9024-75996FF2D66A}"/>
              </a:ext>
            </a:extLst>
          </p:cNvPr>
          <p:cNvSpPr/>
          <p:nvPr/>
        </p:nvSpPr>
        <p:spPr bwMode="auto">
          <a:xfrm>
            <a:off x="7369176" y="5432429"/>
            <a:ext cx="719139" cy="31591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50800" tIns="50800" rIns="50800" bIns="50800" anchor="ctr"/>
          <a:lstStyle/>
          <a:p>
            <a:pPr algn="ctr" defTabSz="58418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93" name="Shape 515">
            <a:extLst>
              <a:ext uri="{FF2B5EF4-FFF2-40B4-BE49-F238E27FC236}">
                <a16:creationId xmlns:a16="http://schemas.microsoft.com/office/drawing/2014/main" id="{F109D9DE-0D00-4DF6-A766-9E043B166D89}"/>
              </a:ext>
            </a:extLst>
          </p:cNvPr>
          <p:cNvSpPr/>
          <p:nvPr/>
        </p:nvSpPr>
        <p:spPr bwMode="auto">
          <a:xfrm>
            <a:off x="1773239" y="4624388"/>
            <a:ext cx="406400" cy="0"/>
          </a:xfrm>
          <a:prstGeom prst="rect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lIns="50800" tIns="50800" rIns="50800" bIns="50800" anchor="ctr"/>
          <a:lstStyle/>
          <a:p>
            <a:pPr algn="ctr" defTabSz="58418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91" name="Shape 514">
            <a:extLst>
              <a:ext uri="{FF2B5EF4-FFF2-40B4-BE49-F238E27FC236}">
                <a16:creationId xmlns:a16="http://schemas.microsoft.com/office/drawing/2014/main" id="{D395E589-933E-4642-B4FC-05F62998445B}"/>
              </a:ext>
            </a:extLst>
          </p:cNvPr>
          <p:cNvSpPr/>
          <p:nvPr/>
        </p:nvSpPr>
        <p:spPr bwMode="auto">
          <a:xfrm>
            <a:off x="1654175" y="4418016"/>
            <a:ext cx="685800" cy="30638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50800" tIns="50800" rIns="50800" bIns="50800" anchor="ctr"/>
          <a:lstStyle/>
          <a:p>
            <a:pPr algn="ctr" defTabSz="58418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 sz="3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sym typeface="Helvetica Neue Medium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FD84663-B051-4E80-8BA3-2B5332FD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5475" y="651986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5F507-E387-48DB-A3F7-6B7AD31950AC}" type="slidenum">
              <a:rPr lang="it-IT" altLang="it-IT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it-IT" altLang="it-IT">
              <a:solidFill>
                <a:srgbClr val="898989"/>
              </a:solidFill>
            </a:endParaRPr>
          </a:p>
        </p:txBody>
      </p:sp>
      <p:pic>
        <p:nvPicPr>
          <p:cNvPr id="13" name="Immagine 12" descr="Immagine che contiene esterni, strada, fotografia, sedendo&#10;&#10;Descrizione generata automaticamente">
            <a:extLst>
              <a:ext uri="{FF2B5EF4-FFF2-40B4-BE49-F238E27FC236}">
                <a16:creationId xmlns:a16="http://schemas.microsoft.com/office/drawing/2014/main" id="{59121BBD-DC88-4874-BAC4-A73F50283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2520"/>
            <a:ext cx="4655391" cy="40370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EA19528-EAF1-4120-B817-47DDE336A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183" y="2823970"/>
            <a:ext cx="4452092" cy="387845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42B126C-A5F6-41F9-B03B-2B25A413709C}"/>
              </a:ext>
            </a:extLst>
          </p:cNvPr>
          <p:cNvSpPr txBox="1"/>
          <p:nvPr/>
        </p:nvSpPr>
        <p:spPr>
          <a:xfrm>
            <a:off x="4886350" y="1119100"/>
            <a:ext cx="4150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synthetized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VA-CNTs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carpets having uniform distribution on the underneath SiO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substrate, typical diameter of around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nm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lengths up to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µm</a:t>
            </a:r>
            <a:endParaRPr lang="it-IT" b="1" dirty="0">
              <a:solidFill>
                <a:srgbClr val="1E0B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12138"/>
      </p:ext>
    </p:extLst>
  </p:cSld>
  <p:clrMapOvr>
    <a:masterClrMapping/>
  </p:clrMapOvr>
  <p:transition spd="slow" advTm="5087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22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251520" y="23103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VA-CNTs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3564488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4FB333-B009-4989-AFB5-ED9F2D97A520}"/>
              </a:ext>
            </a:extLst>
          </p:cNvPr>
          <p:cNvSpPr txBox="1"/>
          <p:nvPr/>
        </p:nvSpPr>
        <p:spPr>
          <a:xfrm>
            <a:off x="251520" y="105273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DF018A-ADE4-4D7A-8152-0A98486320EF}"/>
              </a:ext>
            </a:extLst>
          </p:cNvPr>
          <p:cNvSpPr txBox="1"/>
          <p:nvPr/>
        </p:nvSpPr>
        <p:spPr>
          <a:xfrm>
            <a:off x="962707" y="1389802"/>
            <a:ext cx="34782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Field-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panel displays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Electrical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interconnects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Transistors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37481C-7603-4D10-AFB1-D1A0D296B82F}"/>
              </a:ext>
            </a:extLst>
          </p:cNvPr>
          <p:cNvSpPr txBox="1"/>
          <p:nvPr/>
        </p:nvSpPr>
        <p:spPr>
          <a:xfrm>
            <a:off x="179512" y="342900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 err="1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Nanoelectrode-based</a:t>
            </a:r>
            <a:r>
              <a:rPr lang="it-IT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  <a:endParaRPr lang="it-IT" b="1" dirty="0">
              <a:solidFill>
                <a:srgbClr val="1E0B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32A6F7-12B2-4E95-A51A-E7637C3C04FD}"/>
              </a:ext>
            </a:extLst>
          </p:cNvPr>
          <p:cNvSpPr txBox="1"/>
          <p:nvPr/>
        </p:nvSpPr>
        <p:spPr>
          <a:xfrm>
            <a:off x="890699" y="3766066"/>
            <a:ext cx="3029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>
                <a:latin typeface="Times-Roman"/>
              </a:rPr>
              <a:t>Ion </a:t>
            </a:r>
            <a:r>
              <a:rPr lang="it-IT" sz="1800" b="0" i="0" u="none" strike="noStrike" baseline="0" dirty="0" err="1">
                <a:latin typeface="Times-Roman"/>
              </a:rPr>
              <a:t>sensors</a:t>
            </a:r>
            <a:endParaRPr lang="it-IT" sz="1800" b="0" i="0" u="none" strike="noStrike" baseline="0" dirty="0">
              <a:latin typeface="Times-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-Roman"/>
                <a:cs typeface="Times New Roman" panose="02020603050405020304" pitchFamily="18" charset="0"/>
              </a:rPr>
              <a:t>Gas </a:t>
            </a:r>
            <a:r>
              <a:rPr lang="it-IT" dirty="0" err="1">
                <a:latin typeface="Times-Roman"/>
                <a:cs typeface="Times New Roman" panose="02020603050405020304" pitchFamily="18" charset="0"/>
              </a:rPr>
              <a:t>sensors</a:t>
            </a:r>
            <a:endParaRPr lang="it-IT" dirty="0">
              <a:latin typeface="Times-Roman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Times-Roman"/>
                <a:cs typeface="Times New Roman" panose="02020603050405020304" pitchFamily="18" charset="0"/>
              </a:rPr>
              <a:t>Biosensors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2961773-51C9-4450-96A6-E984D5727716}"/>
              </a:ext>
            </a:extLst>
          </p:cNvPr>
          <p:cNvSpPr txBox="1"/>
          <p:nvPr/>
        </p:nvSpPr>
        <p:spPr>
          <a:xfrm>
            <a:off x="188405" y="5157192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 err="1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</a:t>
            </a:r>
            <a:r>
              <a:rPr lang="it-IT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devices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0606F9-3430-4899-A704-02759816F48E}"/>
              </a:ext>
            </a:extLst>
          </p:cNvPr>
          <p:cNvSpPr txBox="1"/>
          <p:nvPr/>
        </p:nvSpPr>
        <p:spPr>
          <a:xfrm>
            <a:off x="899592" y="5494258"/>
            <a:ext cx="302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Times-Roman"/>
              </a:rPr>
              <a:t>Carbon nanotube ropes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Times-Roman"/>
              </a:rPr>
              <a:t>TEM grids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Times-Roman"/>
              </a:rPr>
              <a:t>Mechanical tapes</a:t>
            </a:r>
            <a:endParaRPr lang="it-IT" dirty="0">
              <a:latin typeface="Times-Roman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8E933FB-E087-4DE3-A11A-DDD9EE7E506A}"/>
              </a:ext>
            </a:extLst>
          </p:cNvPr>
          <p:cNvSpPr txBox="1"/>
          <p:nvPr/>
        </p:nvSpPr>
        <p:spPr>
          <a:xfrm>
            <a:off x="4703005" y="105273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 err="1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</a:t>
            </a:r>
            <a:r>
              <a:rPr lang="it-IT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b="1" dirty="0" err="1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it-IT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storage devices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A99F86-7859-447F-AB89-904D3D455665}"/>
              </a:ext>
            </a:extLst>
          </p:cNvPr>
          <p:cNvSpPr txBox="1"/>
          <p:nvPr/>
        </p:nvSpPr>
        <p:spPr>
          <a:xfrm>
            <a:off x="5414192" y="1389802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Supercapacitors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Lithium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batteries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storage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B50EE92-A85B-4CEE-B0C7-A802D75B2633}"/>
              </a:ext>
            </a:extLst>
          </p:cNvPr>
          <p:cNvSpPr txBox="1"/>
          <p:nvPr/>
        </p:nvSpPr>
        <p:spPr>
          <a:xfrm>
            <a:off x="4703005" y="2724821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 err="1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Electromechanical</a:t>
            </a:r>
            <a:r>
              <a:rPr lang="it-IT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devices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28F5B4F-9D6E-42A6-A86D-7200690BB595}"/>
              </a:ext>
            </a:extLst>
          </p:cNvPr>
          <p:cNvSpPr txBox="1"/>
          <p:nvPr/>
        </p:nvSpPr>
        <p:spPr>
          <a:xfrm>
            <a:off x="5508104" y="3143852"/>
            <a:ext cx="33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 err="1">
                <a:latin typeface="Times-Roman"/>
              </a:rPr>
              <a:t>Actuators</a:t>
            </a:r>
            <a:r>
              <a:rPr lang="it-IT" sz="1800" b="0" i="0" u="none" strike="noStrike" baseline="0" dirty="0">
                <a:latin typeface="Times-Roman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 err="1">
                <a:latin typeface="Times-Roman"/>
              </a:rPr>
              <a:t>Artificial</a:t>
            </a:r>
            <a:r>
              <a:rPr lang="it-IT" sz="1800" b="0" i="0" u="none" strike="noStrike" baseline="0" dirty="0">
                <a:latin typeface="Times-Roman"/>
              </a:rPr>
              <a:t> muscles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A7AC084-F6C1-431A-905B-7C38BFBD5295}"/>
              </a:ext>
            </a:extLst>
          </p:cNvPr>
          <p:cNvSpPr txBox="1"/>
          <p:nvPr/>
        </p:nvSpPr>
        <p:spPr>
          <a:xfrm>
            <a:off x="4703005" y="3982721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devices</a:t>
            </a:r>
            <a:endParaRPr lang="it-IT" b="1" dirty="0">
              <a:solidFill>
                <a:srgbClr val="1E0B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9412F55-A488-411F-BACF-83B9DC37B4FE}"/>
              </a:ext>
            </a:extLst>
          </p:cNvPr>
          <p:cNvSpPr txBox="1"/>
          <p:nvPr/>
        </p:nvSpPr>
        <p:spPr>
          <a:xfrm>
            <a:off x="5508104" y="4453013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Times-Roman"/>
              </a:rPr>
              <a:t>thermal interface materials</a:t>
            </a:r>
            <a:endParaRPr lang="it-IT" dirty="0">
              <a:latin typeface="Times-Roman"/>
              <a:cs typeface="Times New Roman" panose="02020603050405020304" pitchFamily="18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2626ED9-B1D6-48E9-8562-0F79FA670630}"/>
              </a:ext>
            </a:extLst>
          </p:cNvPr>
          <p:cNvSpPr txBox="1"/>
          <p:nvPr/>
        </p:nvSpPr>
        <p:spPr>
          <a:xfrm>
            <a:off x="3919810" y="506758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endParaRPr lang="it-IT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5456A8B-182A-4D6C-AEF4-F321CA40D500}"/>
              </a:ext>
            </a:extLst>
          </p:cNvPr>
          <p:cNvSpPr txBox="1"/>
          <p:nvPr/>
        </p:nvSpPr>
        <p:spPr>
          <a:xfrm>
            <a:off x="4139952" y="5491432"/>
            <a:ext cx="51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Times-Roman"/>
              </a:rPr>
              <a:t>Control of VA-CNTs properties (</a:t>
            </a:r>
            <a:r>
              <a:rPr lang="en-US" sz="1800" b="0" i="0" u="none" strike="noStrike" baseline="0" dirty="0">
                <a:latin typeface="Times-Roman"/>
              </a:rPr>
              <a:t>diameter, length, density, quality of the tubes</a:t>
            </a:r>
            <a:r>
              <a:rPr lang="pt-BR" sz="1800" b="0" i="0" u="none" strike="noStrike" baseline="0" dirty="0">
                <a:latin typeface="Times-Roman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-Roman"/>
                <a:cs typeface="Times New Roman" panose="02020603050405020304" pitchFamily="18" charset="0"/>
              </a:rPr>
              <a:t>Large scale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-Roman"/>
                <a:cs typeface="Times New Roman" panose="02020603050405020304" pitchFamily="18" charset="0"/>
              </a:rPr>
              <a:t>Application development</a:t>
            </a:r>
            <a:endParaRPr lang="it-IT" dirty="0">
              <a:latin typeface="Times-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29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23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95536" y="23103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VA-CNTs: Thermal Interface Material (TIMs) 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3564488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284A964-0881-4EC5-91F2-41838FD48D0C}"/>
              </a:ext>
            </a:extLst>
          </p:cNvPr>
          <p:cNvSpPr txBox="1"/>
          <p:nvPr/>
        </p:nvSpPr>
        <p:spPr>
          <a:xfrm>
            <a:off x="239477" y="1042488"/>
            <a:ext cx="88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CNTs are considered as one of the most promising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their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stability, high thermal conductivity and desirable mechanical properties.</a:t>
            </a:r>
            <a:endParaRPr lang="it-IT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CA8C447-1FA6-4069-85DE-D6F31720570C}"/>
              </a:ext>
            </a:extLst>
          </p:cNvPr>
          <p:cNvSpPr txBox="1"/>
          <p:nvPr/>
        </p:nvSpPr>
        <p:spPr>
          <a:xfrm>
            <a:off x="4788024" y="258319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7541348-67E3-4F0F-BA11-5BD89BCDBFCB}"/>
              </a:ext>
            </a:extLst>
          </p:cNvPr>
          <p:cNvSpPr txBox="1"/>
          <p:nvPr/>
        </p:nvSpPr>
        <p:spPr>
          <a:xfrm>
            <a:off x="3733631" y="2492856"/>
            <a:ext cx="54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intrinsic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VACNT array is determined by both the thermal conductivity of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 CNTs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packing density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9615695-B753-444B-8A78-5B8A4FD2D0ED}"/>
              </a:ext>
            </a:extLst>
          </p:cNvPr>
          <p:cNvSpPr txBox="1"/>
          <p:nvPr/>
        </p:nvSpPr>
        <p:spPr>
          <a:xfrm>
            <a:off x="3975381" y="3712964"/>
            <a:ext cx="49164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thermal conductivity of VACNTs can be optimized by combining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quality-controlled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post–growth treatment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thermal conductivity of VA-CNTs is of the order of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W m−1 K−1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is better than most commercially available TIMs</a:t>
            </a:r>
            <a:endParaRPr lang="it-IT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92CBE28-52D6-46F7-9A03-655AD7483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6283" r="47637"/>
          <a:stretch/>
        </p:blipFill>
        <p:spPr bwMode="auto">
          <a:xfrm>
            <a:off x="446391" y="2458789"/>
            <a:ext cx="3335901" cy="27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4197120-D4CD-4B10-8207-AE050FC1DA59}"/>
              </a:ext>
            </a:extLst>
          </p:cNvPr>
          <p:cNvSpPr txBox="1"/>
          <p:nvPr/>
        </p:nvSpPr>
        <p:spPr>
          <a:xfrm>
            <a:off x="179512" y="6571640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/>
              <a:t>L.Ping</a:t>
            </a:r>
            <a:r>
              <a:rPr lang="it-IT" sz="1100" dirty="0"/>
              <a:t> et al, APL Mater. 7, 020902 (2019)</a:t>
            </a:r>
          </a:p>
        </p:txBody>
      </p:sp>
    </p:spTree>
    <p:extLst>
      <p:ext uri="{BB962C8B-B14F-4D97-AF65-F5344CB8AC3E}">
        <p14:creationId xmlns:p14="http://schemas.microsoft.com/office/powerpoint/2010/main" val="4163891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98C16-787E-47A5-9DB9-C956ED465CA2}" type="slidenum">
              <a:rPr lang="it-IT" smtClean="0"/>
              <a:t>24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251520" y="23103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r>
              <a:rPr lang="en-US" altLang="it-I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it-IT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t-IT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</a:p>
        </p:txBody>
      </p:sp>
      <p:sp>
        <p:nvSpPr>
          <p:cNvPr id="2" name="Rettangolo 1"/>
          <p:cNvSpPr/>
          <p:nvPr/>
        </p:nvSpPr>
        <p:spPr>
          <a:xfrm>
            <a:off x="89754" y="1363990"/>
            <a:ext cx="89644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 aligned MWCNTs can be synthesized on both </a:t>
            </a:r>
            <a:r>
              <a:rPr lang="en-US" altLang="it-IT" b="1" u="sng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opaque</a:t>
            </a:r>
            <a:r>
              <a:rPr lang="en-US" altLang="it-IT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it-IT" dirty="0" err="1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i.e</a:t>
            </a:r>
            <a:r>
              <a:rPr lang="en-US" altLang="it-IT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silicon) and </a:t>
            </a:r>
            <a:r>
              <a:rPr lang="en-US" altLang="it-IT" b="1" u="sng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transparent</a:t>
            </a:r>
            <a:r>
              <a:rPr lang="en-US" altLang="it-IT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(i.e. fused silica) substrates;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t-IT" dirty="0">
              <a:solidFill>
                <a:srgbClr val="1E0B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</a:t>
            </a:r>
            <a:r>
              <a:rPr lang="it-IT" altLang="it-IT" dirty="0" err="1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CNTs</a:t>
            </a:r>
            <a:r>
              <a:rPr lang="it-IT" altLang="it-IT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t-IT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 uniform distribution on the underneath catalyst support, typical diameter of around </a:t>
            </a:r>
            <a:r>
              <a:rPr lang="en-US" altLang="it-IT" b="1" u="sng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nm </a:t>
            </a:r>
            <a:r>
              <a:rPr lang="en-US" altLang="it-IT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lengths up to </a:t>
            </a:r>
            <a:r>
              <a:rPr lang="en-US" altLang="it-IT" b="1" u="sng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µm</a:t>
            </a:r>
            <a:r>
              <a:rPr lang="en-US" altLang="it-IT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t-IT" dirty="0">
              <a:solidFill>
                <a:srgbClr val="1E0B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t-IT" dirty="0">
              <a:solidFill>
                <a:srgbClr val="1E0B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it-IT" b="1" u="sng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desired CNTs-based architecture </a:t>
            </a:r>
            <a:r>
              <a:rPr lang="en-US" altLang="it-IT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predefined sites of a patterned substrate can be realized;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t-IT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 tuning of VA-CNTs density, distribution, length and alignment;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t-IT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of VA-CNTs on conductive substrates (copper and Si/SiO</a:t>
            </a:r>
            <a:r>
              <a:rPr lang="en-US" altLang="it-IT" baseline="-25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it-IT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substrates made conductive by the deposition of metallic thin films (Au (~100 nm, top)/</a:t>
            </a:r>
            <a:r>
              <a:rPr lang="en-US" altLang="it-IT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it-IT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(~10 nm, adhesion layer));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it-IT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Realization of polymeric and metallic nano-composites.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3564488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70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ED9043-FF50-4134-98CB-0EAB32921930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3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BEE84-9D73-4052-BF9D-A3B042C76C9D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47" name="Titolo 1"/>
          <p:cNvSpPr txBox="1">
            <a:spLocks/>
          </p:cNvSpPr>
          <p:nvPr/>
        </p:nvSpPr>
        <p:spPr bwMode="auto">
          <a:xfrm>
            <a:off x="467544" y="-32919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What are Carbon </a:t>
            </a:r>
            <a:r>
              <a:rPr lang="en-US" altLang="it-IT" sz="2400" dirty="0" err="1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NanoTubes</a:t>
            </a:r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 (CNTs)?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92480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">
            <a:extLst>
              <a:ext uri="{FF2B5EF4-FFF2-40B4-BE49-F238E27FC236}">
                <a16:creationId xmlns:a16="http://schemas.microsoft.com/office/drawing/2014/main" id="{49B04059-5377-4CC6-85FA-51FB5F3DD0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49492" y="4647010"/>
          <a:ext cx="4037013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Bitmap Image" r:id="rId3" imgW="6144483" imgH="1895238" progId="Paint.Picture">
                  <p:embed/>
                </p:oleObj>
              </mc:Choice>
              <mc:Fallback>
                <p:oleObj name="Bitmap Image" r:id="rId3" imgW="6144483" imgH="1895238" progId="Paint.Picture">
                  <p:embed/>
                  <p:pic>
                    <p:nvPicPr>
                      <p:cNvPr id="36" name="Object 3">
                        <a:extLst>
                          <a:ext uri="{FF2B5EF4-FFF2-40B4-BE49-F238E27FC236}">
                            <a16:creationId xmlns:a16="http://schemas.microsoft.com/office/drawing/2014/main" id="{49B04059-5377-4CC6-85FA-51FB5F3DD0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9492" y="4647010"/>
                        <a:ext cx="4037013" cy="124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4">
            <a:extLst>
              <a:ext uri="{FF2B5EF4-FFF2-40B4-BE49-F238E27FC236}">
                <a16:creationId xmlns:a16="http://schemas.microsoft.com/office/drawing/2014/main" id="{35A33DE7-FFF3-4961-AA28-582525EED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464" y="6518674"/>
            <a:ext cx="4572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nb-NO" altLang="it-IT" sz="1100" dirty="0"/>
              <a:t>Zheng </a:t>
            </a:r>
            <a:r>
              <a:rPr lang="nb-NO" altLang="it-IT" sz="1100" i="1" dirty="0"/>
              <a:t>et al</a:t>
            </a:r>
            <a:r>
              <a:rPr lang="nb-NO" altLang="it-IT" sz="1100" dirty="0"/>
              <a:t>. Nature Materials </a:t>
            </a:r>
            <a:r>
              <a:rPr lang="nb-NO" altLang="it-IT" sz="1100" b="1" dirty="0"/>
              <a:t>3</a:t>
            </a:r>
            <a:r>
              <a:rPr lang="nb-NO" altLang="it-IT" sz="1100" dirty="0"/>
              <a:t> (2004) 673.</a:t>
            </a:r>
            <a:endParaRPr lang="en-US" altLang="it-IT" sz="1100" dirty="0"/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6E3C771E-6D28-4C18-A75E-7CD140AA2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803" y="6086873"/>
            <a:ext cx="2233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it-IT" sz="2000"/>
              <a:t>SWCNT – 1.9 nm </a:t>
            </a:r>
            <a:endParaRPr lang="en-US" altLang="it-IT" sz="2000"/>
          </a:p>
        </p:txBody>
      </p:sp>
      <p:grpSp>
        <p:nvGrpSpPr>
          <p:cNvPr id="49" name="Group 6">
            <a:extLst>
              <a:ext uri="{FF2B5EF4-FFF2-40B4-BE49-F238E27FC236}">
                <a16:creationId xmlns:a16="http://schemas.microsoft.com/office/drawing/2014/main" id="{B5A87941-AD5D-446C-99CA-3E4B39448C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354" y="2286398"/>
            <a:ext cx="439739" cy="3041651"/>
            <a:chOff x="5846" y="522"/>
            <a:chExt cx="2763" cy="19093"/>
          </a:xfrm>
        </p:grpSpPr>
        <p:sp>
          <p:nvSpPr>
            <p:cNvPr id="51" name="AutoShape 7">
              <a:extLst>
                <a:ext uri="{FF2B5EF4-FFF2-40B4-BE49-F238E27FC236}">
                  <a16:creationId xmlns:a16="http://schemas.microsoft.com/office/drawing/2014/main" id="{F2250C32-7674-4850-86FC-1ACE77901E3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759" y="4776"/>
              <a:ext cx="937" cy="810"/>
            </a:xfrm>
            <a:prstGeom prst="hexagon">
              <a:avLst>
                <a:gd name="adj" fmla="val 28920"/>
                <a:gd name="vf" fmla="val 115470"/>
              </a:avLst>
            </a:prstGeom>
            <a:solidFill>
              <a:srgbClr val="FFFFFF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3" name="AutoShape 8">
              <a:extLst>
                <a:ext uri="{FF2B5EF4-FFF2-40B4-BE49-F238E27FC236}">
                  <a16:creationId xmlns:a16="http://schemas.microsoft.com/office/drawing/2014/main" id="{FA2B0991-C1F4-4D50-981F-D26BE5F7755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759" y="5593"/>
              <a:ext cx="937" cy="810"/>
            </a:xfrm>
            <a:prstGeom prst="hexagon">
              <a:avLst>
                <a:gd name="adj" fmla="val 28920"/>
                <a:gd name="vf" fmla="val 115470"/>
              </a:avLst>
            </a:prstGeom>
            <a:solidFill>
              <a:srgbClr val="FFFFFF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4" name="AutoShape 9">
              <a:extLst>
                <a:ext uri="{FF2B5EF4-FFF2-40B4-BE49-F238E27FC236}">
                  <a16:creationId xmlns:a16="http://schemas.microsoft.com/office/drawing/2014/main" id="{89C3769F-B52A-4906-9193-07A11656057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751" y="6403"/>
              <a:ext cx="937" cy="810"/>
            </a:xfrm>
            <a:prstGeom prst="hexagon">
              <a:avLst>
                <a:gd name="adj" fmla="val 28920"/>
                <a:gd name="vf" fmla="val 115470"/>
              </a:avLst>
            </a:prstGeom>
            <a:solidFill>
              <a:srgbClr val="FFFFFF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5" name="AutoShape 10">
              <a:extLst>
                <a:ext uri="{FF2B5EF4-FFF2-40B4-BE49-F238E27FC236}">
                  <a16:creationId xmlns:a16="http://schemas.microsoft.com/office/drawing/2014/main" id="{B04B9B1E-8EB1-49AD-A032-5DEF756716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751" y="7220"/>
              <a:ext cx="937" cy="810"/>
            </a:xfrm>
            <a:prstGeom prst="hexagon">
              <a:avLst>
                <a:gd name="adj" fmla="val 28920"/>
                <a:gd name="vf" fmla="val 115470"/>
              </a:avLst>
            </a:prstGeom>
            <a:solidFill>
              <a:srgbClr val="FFFFFF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E76A3F15-2A59-4932-8D7F-12FA9B09FF4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6215" y="5215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42D81C6F-750C-4D18-9D33-79A953ED5FED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6210" y="6025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267B32E2-40FB-4982-95FD-8FBD5FC9222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6206" y="6841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F2B1D6DF-B7FD-4FCE-AD88-90AE6F1F9AAB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6210" y="4397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8B080E3B-EF02-4626-BEE5-6DB8F07829B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25" y="5713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1FD899BE-F9E7-441E-9B81-F8B0D33BED1D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25" y="6523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C5E427F5-964A-444D-82BC-D91D185DE13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27" y="4911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55825945-A67D-4559-A6C5-C1BE3B0FF552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28" y="5214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3D2E0B73-D989-4F01-93D4-2B13E2EABA8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27" y="6031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3A318797-40B7-4C10-B2DB-7C6CDD78F95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19" y="6841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969E3F5A-E9E1-43AC-AF54-8F696BD915A6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27" y="4398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3175F503-6807-474F-B36C-9475E42514CD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7913" y="5714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8" name="Freeform 23">
              <a:extLst>
                <a:ext uri="{FF2B5EF4-FFF2-40B4-BE49-F238E27FC236}">
                  <a16:creationId xmlns:a16="http://schemas.microsoft.com/office/drawing/2014/main" id="{69B21795-A06F-4761-BA78-64967B18A55E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7913" y="6524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9" name="Freeform 24">
              <a:extLst>
                <a:ext uri="{FF2B5EF4-FFF2-40B4-BE49-F238E27FC236}">
                  <a16:creationId xmlns:a16="http://schemas.microsoft.com/office/drawing/2014/main" id="{0D5A7ADA-EE44-4321-9BAA-E46F64531156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7911" y="4912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0" name="AutoShape 25">
              <a:extLst>
                <a:ext uri="{FF2B5EF4-FFF2-40B4-BE49-F238E27FC236}">
                  <a16:creationId xmlns:a16="http://schemas.microsoft.com/office/drawing/2014/main" id="{78BA9F9B-9B32-4EE4-A8BC-49790FEA7E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760" y="8036"/>
              <a:ext cx="937" cy="810"/>
            </a:xfrm>
            <a:prstGeom prst="hexagon">
              <a:avLst>
                <a:gd name="adj" fmla="val 28920"/>
                <a:gd name="vf" fmla="val 115470"/>
              </a:avLst>
            </a:prstGeom>
            <a:solidFill>
              <a:srgbClr val="FFFFFF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1" name="AutoShape 26">
              <a:extLst>
                <a:ext uri="{FF2B5EF4-FFF2-40B4-BE49-F238E27FC236}">
                  <a16:creationId xmlns:a16="http://schemas.microsoft.com/office/drawing/2014/main" id="{1F757087-FBFD-4C2B-9A43-FF81907EBB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760" y="8853"/>
              <a:ext cx="937" cy="810"/>
            </a:xfrm>
            <a:prstGeom prst="hexagon">
              <a:avLst>
                <a:gd name="adj" fmla="val 28920"/>
                <a:gd name="vf" fmla="val 115470"/>
              </a:avLst>
            </a:prstGeom>
            <a:solidFill>
              <a:srgbClr val="FFFFFF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2" name="Freeform 27">
              <a:extLst>
                <a:ext uri="{FF2B5EF4-FFF2-40B4-BE49-F238E27FC236}">
                  <a16:creationId xmlns:a16="http://schemas.microsoft.com/office/drawing/2014/main" id="{421AB5AA-D231-4458-936F-F98482BB350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6216" y="8475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3" name="Freeform 28">
              <a:extLst>
                <a:ext uri="{FF2B5EF4-FFF2-40B4-BE49-F238E27FC236}">
                  <a16:creationId xmlns:a16="http://schemas.microsoft.com/office/drawing/2014/main" id="{DB7633DD-1D91-4600-A643-5D0A7B37F7AE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6211" y="9285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4" name="Freeform 29">
              <a:extLst>
                <a:ext uri="{FF2B5EF4-FFF2-40B4-BE49-F238E27FC236}">
                  <a16:creationId xmlns:a16="http://schemas.microsoft.com/office/drawing/2014/main" id="{A705BE7A-1974-48C3-ACDF-A76328F27F52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6211" y="7657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86E87892-1B44-4F08-9DFF-3640A5A507E3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26" y="8973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6" name="Freeform 31">
              <a:extLst>
                <a:ext uri="{FF2B5EF4-FFF2-40B4-BE49-F238E27FC236}">
                  <a16:creationId xmlns:a16="http://schemas.microsoft.com/office/drawing/2014/main" id="{DFB7F5E7-B6EA-4F3E-A33F-EB65FD6797DB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28" y="8171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7" name="Freeform 32">
              <a:extLst>
                <a:ext uri="{FF2B5EF4-FFF2-40B4-BE49-F238E27FC236}">
                  <a16:creationId xmlns:a16="http://schemas.microsoft.com/office/drawing/2014/main" id="{59964B99-9651-4BB9-AE29-B8FA8043CE19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29" y="8474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871C6249-A67E-472B-9E23-EA6F4ABC8103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28" y="9291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9" name="Freeform 34">
              <a:extLst>
                <a:ext uri="{FF2B5EF4-FFF2-40B4-BE49-F238E27FC236}">
                  <a16:creationId xmlns:a16="http://schemas.microsoft.com/office/drawing/2014/main" id="{EEE3A1EF-F9FD-454E-A0AE-D0612F62840B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28" y="7658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0" name="Freeform 35">
              <a:extLst>
                <a:ext uri="{FF2B5EF4-FFF2-40B4-BE49-F238E27FC236}">
                  <a16:creationId xmlns:a16="http://schemas.microsoft.com/office/drawing/2014/main" id="{3356ADE8-13E3-4B62-98A4-C9EAE524BE3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7914" y="8974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1" name="Freeform 36">
              <a:extLst>
                <a:ext uri="{FF2B5EF4-FFF2-40B4-BE49-F238E27FC236}">
                  <a16:creationId xmlns:a16="http://schemas.microsoft.com/office/drawing/2014/main" id="{F3450B0A-3E05-48A9-A9E1-C8CF488E842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7912" y="8172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2" name="AutoShape 37">
              <a:extLst>
                <a:ext uri="{FF2B5EF4-FFF2-40B4-BE49-F238E27FC236}">
                  <a16:creationId xmlns:a16="http://schemas.microsoft.com/office/drawing/2014/main" id="{AE20D34A-459D-4A7B-AFA4-C9B025170F8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760" y="1537"/>
              <a:ext cx="937" cy="810"/>
            </a:xfrm>
            <a:prstGeom prst="hexagon">
              <a:avLst>
                <a:gd name="adj" fmla="val 28920"/>
                <a:gd name="vf" fmla="val 115470"/>
              </a:avLst>
            </a:prstGeom>
            <a:solidFill>
              <a:srgbClr val="FFFFFF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3" name="AutoShape 38">
              <a:extLst>
                <a:ext uri="{FF2B5EF4-FFF2-40B4-BE49-F238E27FC236}">
                  <a16:creationId xmlns:a16="http://schemas.microsoft.com/office/drawing/2014/main" id="{2741A939-C25B-48AF-98BA-66BAA3442B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760" y="2354"/>
              <a:ext cx="937" cy="810"/>
            </a:xfrm>
            <a:prstGeom prst="hexagon">
              <a:avLst>
                <a:gd name="adj" fmla="val 28920"/>
                <a:gd name="vf" fmla="val 115470"/>
              </a:avLst>
            </a:prstGeom>
            <a:solidFill>
              <a:srgbClr val="FFFFFF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4" name="AutoShape 39">
              <a:extLst>
                <a:ext uri="{FF2B5EF4-FFF2-40B4-BE49-F238E27FC236}">
                  <a16:creationId xmlns:a16="http://schemas.microsoft.com/office/drawing/2014/main" id="{DE410777-C076-4414-AF0B-C3B78AE05F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752" y="3164"/>
              <a:ext cx="937" cy="810"/>
            </a:xfrm>
            <a:prstGeom prst="hexagon">
              <a:avLst>
                <a:gd name="adj" fmla="val 28920"/>
                <a:gd name="vf" fmla="val 115470"/>
              </a:avLst>
            </a:prstGeom>
            <a:solidFill>
              <a:srgbClr val="FFFFFF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5" name="AutoShape 40">
              <a:extLst>
                <a:ext uri="{FF2B5EF4-FFF2-40B4-BE49-F238E27FC236}">
                  <a16:creationId xmlns:a16="http://schemas.microsoft.com/office/drawing/2014/main" id="{529CCA8F-48A5-4908-A1BC-ADCBDF471F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6752" y="3981"/>
              <a:ext cx="937" cy="810"/>
            </a:xfrm>
            <a:prstGeom prst="hexagon">
              <a:avLst>
                <a:gd name="adj" fmla="val 28920"/>
                <a:gd name="vf" fmla="val 115470"/>
              </a:avLst>
            </a:prstGeom>
            <a:solidFill>
              <a:srgbClr val="FFFFFF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86" name="Freeform 41">
              <a:extLst>
                <a:ext uri="{FF2B5EF4-FFF2-40B4-BE49-F238E27FC236}">
                  <a16:creationId xmlns:a16="http://schemas.microsoft.com/office/drawing/2014/main" id="{C62E7F7E-9F57-4016-BFFA-E24FD9D7929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6217" y="1977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D73FFBD3-DF6E-42BF-B78D-141C0FA4754B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6212" y="2787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8" name="Freeform 43">
              <a:extLst>
                <a:ext uri="{FF2B5EF4-FFF2-40B4-BE49-F238E27FC236}">
                  <a16:creationId xmlns:a16="http://schemas.microsoft.com/office/drawing/2014/main" id="{5CEF4262-C9F0-4093-A6EE-D2F103FED7B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6208" y="3603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9" name="Freeform 44">
              <a:extLst>
                <a:ext uri="{FF2B5EF4-FFF2-40B4-BE49-F238E27FC236}">
                  <a16:creationId xmlns:a16="http://schemas.microsoft.com/office/drawing/2014/main" id="{479A49A4-913D-4009-A1D3-456EE4EC3A75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6212" y="1159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0" name="Freeform 45">
              <a:extLst>
                <a:ext uri="{FF2B5EF4-FFF2-40B4-BE49-F238E27FC236}">
                  <a16:creationId xmlns:a16="http://schemas.microsoft.com/office/drawing/2014/main" id="{A904286B-30D0-4C1E-B2C1-ECB798FD697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27" y="2475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1" name="Freeform 46">
              <a:extLst>
                <a:ext uri="{FF2B5EF4-FFF2-40B4-BE49-F238E27FC236}">
                  <a16:creationId xmlns:a16="http://schemas.microsoft.com/office/drawing/2014/main" id="{DBCD5188-E117-4CE9-8F13-C9D86E7D13F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27" y="3285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2" name="Freeform 47">
              <a:extLst>
                <a:ext uri="{FF2B5EF4-FFF2-40B4-BE49-F238E27FC236}">
                  <a16:creationId xmlns:a16="http://schemas.microsoft.com/office/drawing/2014/main" id="{6E42269C-DEE3-470C-AC13-9C686ACD3D09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29" y="1673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3" name="Freeform 48">
              <a:extLst>
                <a:ext uri="{FF2B5EF4-FFF2-40B4-BE49-F238E27FC236}">
                  <a16:creationId xmlns:a16="http://schemas.microsoft.com/office/drawing/2014/main" id="{1339E190-EE05-4C1F-8723-CEF36B0F6F1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29" y="1975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4" name="Freeform 49">
              <a:extLst>
                <a:ext uri="{FF2B5EF4-FFF2-40B4-BE49-F238E27FC236}">
                  <a16:creationId xmlns:a16="http://schemas.microsoft.com/office/drawing/2014/main" id="{C147BA95-BAA6-482C-BDFD-5870E6BC9DEB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28" y="2792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5" name="Freeform 50">
              <a:extLst>
                <a:ext uri="{FF2B5EF4-FFF2-40B4-BE49-F238E27FC236}">
                  <a16:creationId xmlns:a16="http://schemas.microsoft.com/office/drawing/2014/main" id="{CCB71BE4-1E5A-43B2-A645-057D32C19279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20" y="3602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6" name="Freeform 51">
              <a:extLst>
                <a:ext uri="{FF2B5EF4-FFF2-40B4-BE49-F238E27FC236}">
                  <a16:creationId xmlns:a16="http://schemas.microsoft.com/office/drawing/2014/main" id="{B77834C6-CE0B-481E-9600-262B4B15A58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428" y="1159"/>
              <a:ext cx="810" cy="744"/>
            </a:xfrm>
            <a:custGeom>
              <a:avLst/>
              <a:gdLst>
                <a:gd name="T0" fmla="*/ 0 w 810"/>
                <a:gd name="T1" fmla="*/ 501 h 744"/>
                <a:gd name="T2" fmla="*/ 408 w 810"/>
                <a:gd name="T3" fmla="*/ 744 h 744"/>
                <a:gd name="T4" fmla="*/ 810 w 810"/>
                <a:gd name="T5" fmla="*/ 501 h 744"/>
                <a:gd name="T6" fmla="*/ 807 w 810"/>
                <a:gd name="T7" fmla="*/ 165 h 744"/>
                <a:gd name="T8" fmla="*/ 399 w 810"/>
                <a:gd name="T9" fmla="*/ 0 h 744"/>
                <a:gd name="T10" fmla="*/ 0 w 810"/>
                <a:gd name="T11" fmla="*/ 168 h 744"/>
                <a:gd name="T12" fmla="*/ 0 w 810"/>
                <a:gd name="T13" fmla="*/ 501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0"/>
                <a:gd name="T22" fmla="*/ 0 h 744"/>
                <a:gd name="T23" fmla="*/ 810 w 810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0" h="744">
                  <a:moveTo>
                    <a:pt x="0" y="501"/>
                  </a:moveTo>
                  <a:lnTo>
                    <a:pt x="408" y="744"/>
                  </a:lnTo>
                  <a:lnTo>
                    <a:pt x="810" y="501"/>
                  </a:lnTo>
                  <a:lnTo>
                    <a:pt x="807" y="165"/>
                  </a:lnTo>
                  <a:lnTo>
                    <a:pt x="399" y="0"/>
                  </a:lnTo>
                  <a:lnTo>
                    <a:pt x="0" y="168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7" name="Freeform 52">
              <a:extLst>
                <a:ext uri="{FF2B5EF4-FFF2-40B4-BE49-F238E27FC236}">
                  <a16:creationId xmlns:a16="http://schemas.microsoft.com/office/drawing/2014/main" id="{711AEBDB-0419-4181-851D-92FF1861D2B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7914" y="2475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8" name="Freeform 53">
              <a:extLst>
                <a:ext uri="{FF2B5EF4-FFF2-40B4-BE49-F238E27FC236}">
                  <a16:creationId xmlns:a16="http://schemas.microsoft.com/office/drawing/2014/main" id="{F5CB7DE3-E167-49CE-B955-D775E7804529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7914" y="3285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9" name="Freeform 54">
              <a:extLst>
                <a:ext uri="{FF2B5EF4-FFF2-40B4-BE49-F238E27FC236}">
                  <a16:creationId xmlns:a16="http://schemas.microsoft.com/office/drawing/2014/main" id="{B7ED6CEB-20D2-4384-9022-D2D859ED58B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7912" y="1673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0" name="Line 55">
              <a:extLst>
                <a:ext uri="{FF2B5EF4-FFF2-40B4-BE49-F238E27FC236}">
                  <a16:creationId xmlns:a16="http://schemas.microsoft.com/office/drawing/2014/main" id="{D49BFB62-D02A-46B2-A730-75CCFA7E77B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V="1">
              <a:off x="4088" y="6012"/>
              <a:ext cx="9040" cy="0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1" name="Freeform 56">
              <a:extLst>
                <a:ext uri="{FF2B5EF4-FFF2-40B4-BE49-F238E27FC236}">
                  <a16:creationId xmlns:a16="http://schemas.microsoft.com/office/drawing/2014/main" id="{2B33E9AC-3D1C-46D8-A40E-3AD5656412F6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7922" y="4095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2" name="Freeform 57">
              <a:extLst>
                <a:ext uri="{FF2B5EF4-FFF2-40B4-BE49-F238E27FC236}">
                  <a16:creationId xmlns:a16="http://schemas.microsoft.com/office/drawing/2014/main" id="{86413519-7EA8-4FA5-A066-DF1EA19CEFD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23" y="4103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3" name="Freeform 58">
              <a:extLst>
                <a:ext uri="{FF2B5EF4-FFF2-40B4-BE49-F238E27FC236}">
                  <a16:creationId xmlns:a16="http://schemas.microsoft.com/office/drawing/2014/main" id="{B6E2AFA2-1FAC-4585-97C9-6E711202E36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7915" y="7350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4" name="Freeform 59">
              <a:extLst>
                <a:ext uri="{FF2B5EF4-FFF2-40B4-BE49-F238E27FC236}">
                  <a16:creationId xmlns:a16="http://schemas.microsoft.com/office/drawing/2014/main" id="{809FC594-7C93-4A78-84D4-CAE3F95A34A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721" y="7350"/>
              <a:ext cx="807" cy="558"/>
            </a:xfrm>
            <a:custGeom>
              <a:avLst/>
              <a:gdLst>
                <a:gd name="T0" fmla="*/ 399 w 807"/>
                <a:gd name="T1" fmla="*/ 0 h 558"/>
                <a:gd name="T2" fmla="*/ 0 w 807"/>
                <a:gd name="T3" fmla="*/ 159 h 558"/>
                <a:gd name="T4" fmla="*/ 0 w 807"/>
                <a:gd name="T5" fmla="*/ 429 h 558"/>
                <a:gd name="T6" fmla="*/ 408 w 807"/>
                <a:gd name="T7" fmla="*/ 558 h 558"/>
                <a:gd name="T8" fmla="*/ 807 w 807"/>
                <a:gd name="T9" fmla="*/ 429 h 558"/>
                <a:gd name="T10" fmla="*/ 807 w 807"/>
                <a:gd name="T11" fmla="*/ 168 h 558"/>
                <a:gd name="T12" fmla="*/ 399 w 807"/>
                <a:gd name="T13" fmla="*/ 0 h 5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7"/>
                <a:gd name="T22" fmla="*/ 0 h 558"/>
                <a:gd name="T23" fmla="*/ 807 w 807"/>
                <a:gd name="T24" fmla="*/ 558 h 5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7" h="558">
                  <a:moveTo>
                    <a:pt x="399" y="0"/>
                  </a:moveTo>
                  <a:lnTo>
                    <a:pt x="0" y="159"/>
                  </a:lnTo>
                  <a:lnTo>
                    <a:pt x="0" y="429"/>
                  </a:lnTo>
                  <a:lnTo>
                    <a:pt x="408" y="558"/>
                  </a:lnTo>
                  <a:lnTo>
                    <a:pt x="807" y="429"/>
                  </a:lnTo>
                  <a:lnTo>
                    <a:pt x="807" y="168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5" name="Arc 60">
              <a:extLst>
                <a:ext uri="{FF2B5EF4-FFF2-40B4-BE49-F238E27FC236}">
                  <a16:creationId xmlns:a16="http://schemas.microsoft.com/office/drawing/2014/main" id="{980E0CD4-1C99-4998-BBD4-BDA4147D4852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H="1">
              <a:off x="7432" y="318"/>
              <a:ext cx="968" cy="137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6" name="Arc 61">
              <a:extLst>
                <a:ext uri="{FF2B5EF4-FFF2-40B4-BE49-F238E27FC236}">
                  <a16:creationId xmlns:a16="http://schemas.microsoft.com/office/drawing/2014/main" id="{22D9AED7-EC17-4542-B2ED-B31A2C5638FF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H="1" flipV="1">
              <a:off x="6052" y="317"/>
              <a:ext cx="968" cy="137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7" name="Line 62">
              <a:extLst>
                <a:ext uri="{FF2B5EF4-FFF2-40B4-BE49-F238E27FC236}">
                  <a16:creationId xmlns:a16="http://schemas.microsoft.com/office/drawing/2014/main" id="{C8BB6CC0-056C-477C-A73F-BE3ECE48BB7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V="1">
              <a:off x="1313" y="5991"/>
              <a:ext cx="9070" cy="0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8" name="Line 63">
              <a:extLst>
                <a:ext uri="{FF2B5EF4-FFF2-40B4-BE49-F238E27FC236}">
                  <a16:creationId xmlns:a16="http://schemas.microsoft.com/office/drawing/2014/main" id="{53026223-BA2E-4142-9FD8-70459F6B22F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>
              <a:off x="5824" y="1381"/>
              <a:ext cx="188" cy="105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9" name="Line 64">
              <a:extLst>
                <a:ext uri="{FF2B5EF4-FFF2-40B4-BE49-F238E27FC236}">
                  <a16:creationId xmlns:a16="http://schemas.microsoft.com/office/drawing/2014/main" id="{6FCDECD5-2BA3-4A4E-84F5-D65CFE59A98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>
              <a:off x="6151" y="868"/>
              <a:ext cx="292" cy="232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0" name="Line 65">
              <a:extLst>
                <a:ext uri="{FF2B5EF4-FFF2-40B4-BE49-F238E27FC236}">
                  <a16:creationId xmlns:a16="http://schemas.microsoft.com/office/drawing/2014/main" id="{EDE00B90-E448-4690-8FF2-CC0F3662C36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 flipV="1">
              <a:off x="8431" y="1396"/>
              <a:ext cx="188" cy="105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1" name="Line 66">
              <a:extLst>
                <a:ext uri="{FF2B5EF4-FFF2-40B4-BE49-F238E27FC236}">
                  <a16:creationId xmlns:a16="http://schemas.microsoft.com/office/drawing/2014/main" id="{9C78F4C9-EE5B-4232-B2E1-3D808E2D2AB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 flipV="1">
              <a:off x="8001" y="883"/>
              <a:ext cx="292" cy="232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2" name="Line 67">
              <a:extLst>
                <a:ext uri="{FF2B5EF4-FFF2-40B4-BE49-F238E27FC236}">
                  <a16:creationId xmlns:a16="http://schemas.microsoft.com/office/drawing/2014/main" id="{64C2F94C-CEF8-409F-9898-6BF3821A173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 flipV="1">
              <a:off x="6732" y="812"/>
              <a:ext cx="315" cy="293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3" name="Line 68">
              <a:extLst>
                <a:ext uri="{FF2B5EF4-FFF2-40B4-BE49-F238E27FC236}">
                  <a16:creationId xmlns:a16="http://schemas.microsoft.com/office/drawing/2014/main" id="{E8E4914E-F338-4EF7-9C9D-21E6B018544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>
              <a:off x="6827" y="591"/>
              <a:ext cx="262" cy="158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4" name="Line 69">
              <a:extLst>
                <a:ext uri="{FF2B5EF4-FFF2-40B4-BE49-F238E27FC236}">
                  <a16:creationId xmlns:a16="http://schemas.microsoft.com/office/drawing/2014/main" id="{40614E1C-4421-4277-A40B-5FDB4919E21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>
              <a:off x="7392" y="812"/>
              <a:ext cx="315" cy="293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5" name="Line 70">
              <a:extLst>
                <a:ext uri="{FF2B5EF4-FFF2-40B4-BE49-F238E27FC236}">
                  <a16:creationId xmlns:a16="http://schemas.microsoft.com/office/drawing/2014/main" id="{783C3A1C-F13C-48B2-82AD-F257FFAC24E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 flipV="1">
              <a:off x="7344" y="610"/>
              <a:ext cx="262" cy="135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6" name="Line 71">
              <a:extLst>
                <a:ext uri="{FF2B5EF4-FFF2-40B4-BE49-F238E27FC236}">
                  <a16:creationId xmlns:a16="http://schemas.microsoft.com/office/drawing/2014/main" id="{EECE84E7-1B41-4ADF-BBDC-630773A1E9B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7224" y="606"/>
              <a:ext cx="0" cy="390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17" name="Group 72">
              <a:extLst>
                <a:ext uri="{FF2B5EF4-FFF2-40B4-BE49-F238E27FC236}">
                  <a16:creationId xmlns:a16="http://schemas.microsoft.com/office/drawing/2014/main" id="{83F5759E-C7FA-44B3-BBC6-C5C8E6D24FE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846" y="9460"/>
              <a:ext cx="2763" cy="10155"/>
              <a:chOff x="10366" y="1240"/>
              <a:chExt cx="2763" cy="10155"/>
            </a:xfrm>
          </p:grpSpPr>
          <p:sp>
            <p:nvSpPr>
              <p:cNvPr id="118" name="AutoShape 73">
                <a:extLst>
                  <a:ext uri="{FF2B5EF4-FFF2-40B4-BE49-F238E27FC236}">
                    <a16:creationId xmlns:a16="http://schemas.microsoft.com/office/drawing/2014/main" id="{16F7A1A0-BB10-4E64-B9A6-1414D13E7A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1279" y="4676"/>
                <a:ext cx="937" cy="810"/>
              </a:xfrm>
              <a:prstGeom prst="hexagon">
                <a:avLst>
                  <a:gd name="adj" fmla="val 28920"/>
                  <a:gd name="vf" fmla="val 115470"/>
                </a:avLst>
              </a:prstGeom>
              <a:solidFill>
                <a:srgbClr val="FFFFFF"/>
              </a:solidFill>
              <a:ln w="1270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19" name="AutoShape 74">
                <a:extLst>
                  <a:ext uri="{FF2B5EF4-FFF2-40B4-BE49-F238E27FC236}">
                    <a16:creationId xmlns:a16="http://schemas.microsoft.com/office/drawing/2014/main" id="{2C658391-0B4B-4E90-819D-CF98BB4931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1279" y="5493"/>
                <a:ext cx="937" cy="810"/>
              </a:xfrm>
              <a:prstGeom prst="hexagon">
                <a:avLst>
                  <a:gd name="adj" fmla="val 28920"/>
                  <a:gd name="vf" fmla="val 115470"/>
                </a:avLst>
              </a:prstGeom>
              <a:solidFill>
                <a:srgbClr val="FFFFFF"/>
              </a:solidFill>
              <a:ln w="1270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20" name="AutoShape 75">
                <a:extLst>
                  <a:ext uri="{FF2B5EF4-FFF2-40B4-BE49-F238E27FC236}">
                    <a16:creationId xmlns:a16="http://schemas.microsoft.com/office/drawing/2014/main" id="{E6E19D5E-4AED-4308-8A4B-1AC8EC32BEB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1271" y="6303"/>
                <a:ext cx="937" cy="810"/>
              </a:xfrm>
              <a:prstGeom prst="hexagon">
                <a:avLst>
                  <a:gd name="adj" fmla="val 28920"/>
                  <a:gd name="vf" fmla="val 115470"/>
                </a:avLst>
              </a:prstGeom>
              <a:solidFill>
                <a:srgbClr val="FFFFFF"/>
              </a:solidFill>
              <a:ln w="1270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21" name="AutoShape 76">
                <a:extLst>
                  <a:ext uri="{FF2B5EF4-FFF2-40B4-BE49-F238E27FC236}">
                    <a16:creationId xmlns:a16="http://schemas.microsoft.com/office/drawing/2014/main" id="{3E9ADF24-921A-4E5B-B6D9-7F4CA65668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1271" y="7120"/>
                <a:ext cx="937" cy="810"/>
              </a:xfrm>
              <a:prstGeom prst="hexagon">
                <a:avLst>
                  <a:gd name="adj" fmla="val 28920"/>
                  <a:gd name="vf" fmla="val 115470"/>
                </a:avLst>
              </a:prstGeom>
              <a:solidFill>
                <a:srgbClr val="FFFFFF"/>
              </a:solidFill>
              <a:ln w="1270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22" name="Freeform 77">
                <a:extLst>
                  <a:ext uri="{FF2B5EF4-FFF2-40B4-BE49-F238E27FC236}">
                    <a16:creationId xmlns:a16="http://schemas.microsoft.com/office/drawing/2014/main" id="{D6B28A24-2FDE-4D49-A856-316580634B9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735" y="5115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" name="Freeform 78">
                <a:extLst>
                  <a:ext uri="{FF2B5EF4-FFF2-40B4-BE49-F238E27FC236}">
                    <a16:creationId xmlns:a16="http://schemas.microsoft.com/office/drawing/2014/main" id="{E3200F43-B846-4ADB-920B-4B4BDD2699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730" y="5925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" name="Freeform 79">
                <a:extLst>
                  <a:ext uri="{FF2B5EF4-FFF2-40B4-BE49-F238E27FC236}">
                    <a16:creationId xmlns:a16="http://schemas.microsoft.com/office/drawing/2014/main" id="{A6038D1F-932E-4D5E-BF37-AEB9CCCD3F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726" y="6741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" name="Freeform 80">
                <a:extLst>
                  <a:ext uri="{FF2B5EF4-FFF2-40B4-BE49-F238E27FC236}">
                    <a16:creationId xmlns:a16="http://schemas.microsoft.com/office/drawing/2014/main" id="{39339797-FEE7-44F8-919E-4E73777274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730" y="4297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" name="Freeform 81">
                <a:extLst>
                  <a:ext uri="{FF2B5EF4-FFF2-40B4-BE49-F238E27FC236}">
                    <a16:creationId xmlns:a16="http://schemas.microsoft.com/office/drawing/2014/main" id="{3559179A-873D-4F84-808D-7458B6575F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0245" y="5613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" name="Freeform 82">
                <a:extLst>
                  <a:ext uri="{FF2B5EF4-FFF2-40B4-BE49-F238E27FC236}">
                    <a16:creationId xmlns:a16="http://schemas.microsoft.com/office/drawing/2014/main" id="{7636C47A-897E-4EB0-9748-E217D15D5D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0245" y="6423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8" name="Freeform 83">
                <a:extLst>
                  <a:ext uri="{FF2B5EF4-FFF2-40B4-BE49-F238E27FC236}">
                    <a16:creationId xmlns:a16="http://schemas.microsoft.com/office/drawing/2014/main" id="{5554908C-1699-4C4C-A9CB-67E0CD26FF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0247" y="4811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9" name="Freeform 84">
                <a:extLst>
                  <a:ext uri="{FF2B5EF4-FFF2-40B4-BE49-F238E27FC236}">
                    <a16:creationId xmlns:a16="http://schemas.microsoft.com/office/drawing/2014/main" id="{1417E7FE-9F7B-47BC-9EBC-2362B728941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48" y="5114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0" name="Freeform 85">
                <a:extLst>
                  <a:ext uri="{FF2B5EF4-FFF2-40B4-BE49-F238E27FC236}">
                    <a16:creationId xmlns:a16="http://schemas.microsoft.com/office/drawing/2014/main" id="{53D7F232-69B4-4974-8005-50DAC68572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47" y="5931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1" name="Freeform 86">
                <a:extLst>
                  <a:ext uri="{FF2B5EF4-FFF2-40B4-BE49-F238E27FC236}">
                    <a16:creationId xmlns:a16="http://schemas.microsoft.com/office/drawing/2014/main" id="{A0A63F91-F056-4DFA-94B3-0932FCCD72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39" y="6741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" name="Freeform 87">
                <a:extLst>
                  <a:ext uri="{FF2B5EF4-FFF2-40B4-BE49-F238E27FC236}">
                    <a16:creationId xmlns:a16="http://schemas.microsoft.com/office/drawing/2014/main" id="{A8474581-E3A8-4D23-A5B0-02653AF40E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47" y="4298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" name="Freeform 88">
                <a:extLst>
                  <a:ext uri="{FF2B5EF4-FFF2-40B4-BE49-F238E27FC236}">
                    <a16:creationId xmlns:a16="http://schemas.microsoft.com/office/drawing/2014/main" id="{497E62F6-A736-45FE-B74F-896BB4A9FA3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2433" y="5614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" name="Freeform 89">
                <a:extLst>
                  <a:ext uri="{FF2B5EF4-FFF2-40B4-BE49-F238E27FC236}">
                    <a16:creationId xmlns:a16="http://schemas.microsoft.com/office/drawing/2014/main" id="{E5C752FD-C794-461D-9CF9-32B5AC1B730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2433" y="6424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5" name="Freeform 90">
                <a:extLst>
                  <a:ext uri="{FF2B5EF4-FFF2-40B4-BE49-F238E27FC236}">
                    <a16:creationId xmlns:a16="http://schemas.microsoft.com/office/drawing/2014/main" id="{2FA3E716-AFF3-4E26-88BB-BB01F84F97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2431" y="4812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" name="AutoShape 91">
                <a:extLst>
                  <a:ext uri="{FF2B5EF4-FFF2-40B4-BE49-F238E27FC236}">
                    <a16:creationId xmlns:a16="http://schemas.microsoft.com/office/drawing/2014/main" id="{0A9AB2BB-4ABD-40D6-8310-32CB630E6B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1280" y="7936"/>
                <a:ext cx="937" cy="810"/>
              </a:xfrm>
              <a:prstGeom prst="hexagon">
                <a:avLst>
                  <a:gd name="adj" fmla="val 28920"/>
                  <a:gd name="vf" fmla="val 115470"/>
                </a:avLst>
              </a:prstGeom>
              <a:solidFill>
                <a:srgbClr val="FFFFFF"/>
              </a:solidFill>
              <a:ln w="1270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" name="AutoShape 92">
                <a:extLst>
                  <a:ext uri="{FF2B5EF4-FFF2-40B4-BE49-F238E27FC236}">
                    <a16:creationId xmlns:a16="http://schemas.microsoft.com/office/drawing/2014/main" id="{C893AB7A-358C-4166-A9DE-E60241CBB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1280" y="8753"/>
                <a:ext cx="937" cy="810"/>
              </a:xfrm>
              <a:prstGeom prst="hexagon">
                <a:avLst>
                  <a:gd name="adj" fmla="val 28920"/>
                  <a:gd name="vf" fmla="val 115470"/>
                </a:avLst>
              </a:prstGeom>
              <a:solidFill>
                <a:srgbClr val="FFFFFF"/>
              </a:solidFill>
              <a:ln w="1270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" name="AutoShape 93">
                <a:extLst>
                  <a:ext uri="{FF2B5EF4-FFF2-40B4-BE49-F238E27FC236}">
                    <a16:creationId xmlns:a16="http://schemas.microsoft.com/office/drawing/2014/main" id="{75C1D5F7-0B06-437C-9ADB-8804FC399CA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1272" y="9563"/>
                <a:ext cx="937" cy="810"/>
              </a:xfrm>
              <a:prstGeom prst="hexagon">
                <a:avLst>
                  <a:gd name="adj" fmla="val 28920"/>
                  <a:gd name="vf" fmla="val 115470"/>
                </a:avLst>
              </a:prstGeom>
              <a:solidFill>
                <a:srgbClr val="FFFFFF"/>
              </a:solidFill>
              <a:ln w="1270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" name="Freeform 94">
                <a:extLst>
                  <a:ext uri="{FF2B5EF4-FFF2-40B4-BE49-F238E27FC236}">
                    <a16:creationId xmlns:a16="http://schemas.microsoft.com/office/drawing/2014/main" id="{68A91A2F-F589-414D-A7F1-75122303D4A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736" y="8375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0" name="Freeform 95">
                <a:extLst>
                  <a:ext uri="{FF2B5EF4-FFF2-40B4-BE49-F238E27FC236}">
                    <a16:creationId xmlns:a16="http://schemas.microsoft.com/office/drawing/2014/main" id="{67A2FC3B-0248-4587-AEB7-054A8E3D5E3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731" y="9185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1" name="Freeform 96">
                <a:extLst>
                  <a:ext uri="{FF2B5EF4-FFF2-40B4-BE49-F238E27FC236}">
                    <a16:creationId xmlns:a16="http://schemas.microsoft.com/office/drawing/2014/main" id="{1A53C0FC-90AF-47D5-B361-D8CC1824C9D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727" y="10001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2" name="Freeform 97">
                <a:extLst>
                  <a:ext uri="{FF2B5EF4-FFF2-40B4-BE49-F238E27FC236}">
                    <a16:creationId xmlns:a16="http://schemas.microsoft.com/office/drawing/2014/main" id="{947FD84F-078E-4322-8DD7-4619F3E1F1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731" y="7557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3" name="Freeform 98">
                <a:extLst>
                  <a:ext uri="{FF2B5EF4-FFF2-40B4-BE49-F238E27FC236}">
                    <a16:creationId xmlns:a16="http://schemas.microsoft.com/office/drawing/2014/main" id="{F643130F-C67C-48E8-9BC7-6E49785923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0246" y="8873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4" name="Freeform 99">
                <a:extLst>
                  <a:ext uri="{FF2B5EF4-FFF2-40B4-BE49-F238E27FC236}">
                    <a16:creationId xmlns:a16="http://schemas.microsoft.com/office/drawing/2014/main" id="{E72A9A9F-B085-4BE2-BA0E-F10D3684BD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0246" y="9683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5" name="Freeform 100">
                <a:extLst>
                  <a:ext uri="{FF2B5EF4-FFF2-40B4-BE49-F238E27FC236}">
                    <a16:creationId xmlns:a16="http://schemas.microsoft.com/office/drawing/2014/main" id="{285EDC43-A04B-46E4-B8C5-3ECF8ED1A2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0248" y="8071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6" name="Freeform 101">
                <a:extLst>
                  <a:ext uri="{FF2B5EF4-FFF2-40B4-BE49-F238E27FC236}">
                    <a16:creationId xmlns:a16="http://schemas.microsoft.com/office/drawing/2014/main" id="{E0CF9872-D855-410B-A0D0-EAF817F6AA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49" y="8374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7" name="Freeform 102">
                <a:extLst>
                  <a:ext uri="{FF2B5EF4-FFF2-40B4-BE49-F238E27FC236}">
                    <a16:creationId xmlns:a16="http://schemas.microsoft.com/office/drawing/2014/main" id="{02397CCA-6DDA-4E62-AFEE-C37039C8CBF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48" y="9191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8" name="Freeform 103">
                <a:extLst>
                  <a:ext uri="{FF2B5EF4-FFF2-40B4-BE49-F238E27FC236}">
                    <a16:creationId xmlns:a16="http://schemas.microsoft.com/office/drawing/2014/main" id="{6667218C-0F0C-4BBD-9473-20044F461E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40" y="10001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9" name="Freeform 104">
                <a:extLst>
                  <a:ext uri="{FF2B5EF4-FFF2-40B4-BE49-F238E27FC236}">
                    <a16:creationId xmlns:a16="http://schemas.microsoft.com/office/drawing/2014/main" id="{EB66C125-7190-4AC8-9BDB-A84CB84BCA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48" y="7558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0" name="Freeform 105">
                <a:extLst>
                  <a:ext uri="{FF2B5EF4-FFF2-40B4-BE49-F238E27FC236}">
                    <a16:creationId xmlns:a16="http://schemas.microsoft.com/office/drawing/2014/main" id="{FAE71138-3A33-4DDE-A6E0-B9C697FC407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2434" y="8874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1" name="Freeform 106">
                <a:extLst>
                  <a:ext uri="{FF2B5EF4-FFF2-40B4-BE49-F238E27FC236}">
                    <a16:creationId xmlns:a16="http://schemas.microsoft.com/office/drawing/2014/main" id="{F400CBFE-82AA-4A69-B680-CBC1D480EB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2434" y="9684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2" name="Freeform 107">
                <a:extLst>
                  <a:ext uri="{FF2B5EF4-FFF2-40B4-BE49-F238E27FC236}">
                    <a16:creationId xmlns:a16="http://schemas.microsoft.com/office/drawing/2014/main" id="{F12DCD85-A90B-4655-B6FF-75D3931491B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2432" y="8072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3" name="AutoShape 108">
                <a:extLst>
                  <a:ext uri="{FF2B5EF4-FFF2-40B4-BE49-F238E27FC236}">
                    <a16:creationId xmlns:a16="http://schemas.microsoft.com/office/drawing/2014/main" id="{FC7ED954-C2BA-41F8-8D09-7A2FE06BCE8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1280" y="1437"/>
                <a:ext cx="937" cy="810"/>
              </a:xfrm>
              <a:prstGeom prst="hexagon">
                <a:avLst>
                  <a:gd name="adj" fmla="val 28920"/>
                  <a:gd name="vf" fmla="val 115470"/>
                </a:avLst>
              </a:prstGeom>
              <a:solidFill>
                <a:srgbClr val="FFFFFF"/>
              </a:solidFill>
              <a:ln w="1270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54" name="AutoShape 109">
                <a:extLst>
                  <a:ext uri="{FF2B5EF4-FFF2-40B4-BE49-F238E27FC236}">
                    <a16:creationId xmlns:a16="http://schemas.microsoft.com/office/drawing/2014/main" id="{AEF5E6EB-EBC9-4C12-B947-CC61721365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1280" y="2254"/>
                <a:ext cx="937" cy="810"/>
              </a:xfrm>
              <a:prstGeom prst="hexagon">
                <a:avLst>
                  <a:gd name="adj" fmla="val 28920"/>
                  <a:gd name="vf" fmla="val 115470"/>
                </a:avLst>
              </a:prstGeom>
              <a:solidFill>
                <a:srgbClr val="FFFFFF"/>
              </a:solidFill>
              <a:ln w="1270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55" name="AutoShape 110">
                <a:extLst>
                  <a:ext uri="{FF2B5EF4-FFF2-40B4-BE49-F238E27FC236}">
                    <a16:creationId xmlns:a16="http://schemas.microsoft.com/office/drawing/2014/main" id="{4D30D6DD-1070-4D53-A3D7-DAB9975924D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1272" y="3064"/>
                <a:ext cx="937" cy="810"/>
              </a:xfrm>
              <a:prstGeom prst="hexagon">
                <a:avLst>
                  <a:gd name="adj" fmla="val 28920"/>
                  <a:gd name="vf" fmla="val 115470"/>
                </a:avLst>
              </a:prstGeom>
              <a:solidFill>
                <a:srgbClr val="FFFFFF"/>
              </a:solidFill>
              <a:ln w="1270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56" name="AutoShape 111">
                <a:extLst>
                  <a:ext uri="{FF2B5EF4-FFF2-40B4-BE49-F238E27FC236}">
                    <a16:creationId xmlns:a16="http://schemas.microsoft.com/office/drawing/2014/main" id="{4BC35E51-F96F-4106-B11B-0CDA5229D7F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0800000">
                <a:off x="11272" y="3881"/>
                <a:ext cx="937" cy="810"/>
              </a:xfrm>
              <a:prstGeom prst="hexagon">
                <a:avLst>
                  <a:gd name="adj" fmla="val 28920"/>
                  <a:gd name="vf" fmla="val 115470"/>
                </a:avLst>
              </a:prstGeom>
              <a:solidFill>
                <a:srgbClr val="FFFFFF"/>
              </a:solidFill>
              <a:ln w="1270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57" name="Freeform 112">
                <a:extLst>
                  <a:ext uri="{FF2B5EF4-FFF2-40B4-BE49-F238E27FC236}">
                    <a16:creationId xmlns:a16="http://schemas.microsoft.com/office/drawing/2014/main" id="{9D2EF53D-9CD9-44FB-9ED9-F5E3E9A497A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737" y="1877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8" name="Freeform 113">
                <a:extLst>
                  <a:ext uri="{FF2B5EF4-FFF2-40B4-BE49-F238E27FC236}">
                    <a16:creationId xmlns:a16="http://schemas.microsoft.com/office/drawing/2014/main" id="{20E2E9FF-DD10-44C2-B218-CB36C44A793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732" y="2687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9" name="Freeform 114">
                <a:extLst>
                  <a:ext uri="{FF2B5EF4-FFF2-40B4-BE49-F238E27FC236}">
                    <a16:creationId xmlns:a16="http://schemas.microsoft.com/office/drawing/2014/main" id="{0088BC01-F276-417B-B4C7-3C9B9E6319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728" y="3503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0" name="Freeform 115">
                <a:extLst>
                  <a:ext uri="{FF2B5EF4-FFF2-40B4-BE49-F238E27FC236}">
                    <a16:creationId xmlns:a16="http://schemas.microsoft.com/office/drawing/2014/main" id="{40E2C8AE-4C1C-45A0-A667-2B79F0114C9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0247" y="2375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1" name="Freeform 116">
                <a:extLst>
                  <a:ext uri="{FF2B5EF4-FFF2-40B4-BE49-F238E27FC236}">
                    <a16:creationId xmlns:a16="http://schemas.microsoft.com/office/drawing/2014/main" id="{31408C38-1099-4904-9282-D4C11E5E38C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0247" y="3185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2" name="Freeform 117">
                <a:extLst>
                  <a:ext uri="{FF2B5EF4-FFF2-40B4-BE49-F238E27FC236}">
                    <a16:creationId xmlns:a16="http://schemas.microsoft.com/office/drawing/2014/main" id="{81520315-BF94-47D6-BB2F-677C652BB19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0249" y="1573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3" name="Freeform 118">
                <a:extLst>
                  <a:ext uri="{FF2B5EF4-FFF2-40B4-BE49-F238E27FC236}">
                    <a16:creationId xmlns:a16="http://schemas.microsoft.com/office/drawing/2014/main" id="{373132AF-67B7-4335-9642-BF6E21BD05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49" y="1875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4" name="Freeform 119">
                <a:extLst>
                  <a:ext uri="{FF2B5EF4-FFF2-40B4-BE49-F238E27FC236}">
                    <a16:creationId xmlns:a16="http://schemas.microsoft.com/office/drawing/2014/main" id="{7460B378-24E1-49E5-80BA-BE2855E1B3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48" y="2692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5" name="Freeform 120">
                <a:extLst>
                  <a:ext uri="{FF2B5EF4-FFF2-40B4-BE49-F238E27FC236}">
                    <a16:creationId xmlns:a16="http://schemas.microsoft.com/office/drawing/2014/main" id="{A09F4987-36E1-4AA3-BFCF-6E8D3FF3AF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40" y="3502"/>
                <a:ext cx="810" cy="744"/>
              </a:xfrm>
              <a:custGeom>
                <a:avLst/>
                <a:gdLst>
                  <a:gd name="T0" fmla="*/ 0 w 810"/>
                  <a:gd name="T1" fmla="*/ 501 h 744"/>
                  <a:gd name="T2" fmla="*/ 408 w 810"/>
                  <a:gd name="T3" fmla="*/ 744 h 744"/>
                  <a:gd name="T4" fmla="*/ 810 w 810"/>
                  <a:gd name="T5" fmla="*/ 501 h 744"/>
                  <a:gd name="T6" fmla="*/ 807 w 810"/>
                  <a:gd name="T7" fmla="*/ 165 h 744"/>
                  <a:gd name="T8" fmla="*/ 399 w 810"/>
                  <a:gd name="T9" fmla="*/ 0 h 744"/>
                  <a:gd name="T10" fmla="*/ 0 w 810"/>
                  <a:gd name="T11" fmla="*/ 168 h 744"/>
                  <a:gd name="T12" fmla="*/ 0 w 810"/>
                  <a:gd name="T13" fmla="*/ 501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0"/>
                  <a:gd name="T22" fmla="*/ 0 h 744"/>
                  <a:gd name="T23" fmla="*/ 810 w 810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0" h="744">
                    <a:moveTo>
                      <a:pt x="0" y="501"/>
                    </a:moveTo>
                    <a:lnTo>
                      <a:pt x="408" y="744"/>
                    </a:lnTo>
                    <a:lnTo>
                      <a:pt x="810" y="501"/>
                    </a:lnTo>
                    <a:lnTo>
                      <a:pt x="807" y="165"/>
                    </a:lnTo>
                    <a:lnTo>
                      <a:pt x="399" y="0"/>
                    </a:lnTo>
                    <a:lnTo>
                      <a:pt x="0" y="168"/>
                    </a:lnTo>
                    <a:lnTo>
                      <a:pt x="0" y="50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6" name="Freeform 121">
                <a:extLst>
                  <a:ext uri="{FF2B5EF4-FFF2-40B4-BE49-F238E27FC236}">
                    <a16:creationId xmlns:a16="http://schemas.microsoft.com/office/drawing/2014/main" id="{5806E9A5-8777-4646-879E-BB423BA3E09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2434" y="2375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7" name="Freeform 122">
                <a:extLst>
                  <a:ext uri="{FF2B5EF4-FFF2-40B4-BE49-F238E27FC236}">
                    <a16:creationId xmlns:a16="http://schemas.microsoft.com/office/drawing/2014/main" id="{C8360B5C-1FAB-4F9B-A657-260D9F1E59E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2434" y="3185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8" name="Freeform 123">
                <a:extLst>
                  <a:ext uri="{FF2B5EF4-FFF2-40B4-BE49-F238E27FC236}">
                    <a16:creationId xmlns:a16="http://schemas.microsoft.com/office/drawing/2014/main" id="{769283D3-8304-4D9E-B568-16A864F48A3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2432" y="1573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9" name="Line 124">
                <a:extLst>
                  <a:ext uri="{FF2B5EF4-FFF2-40B4-BE49-F238E27FC236}">
                    <a16:creationId xmlns:a16="http://schemas.microsoft.com/office/drawing/2014/main" id="{37551CA4-5E90-48AB-8C98-7A607B12C9D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8608" y="5912"/>
                <a:ext cx="9040" cy="0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0" name="Freeform 125">
                <a:extLst>
                  <a:ext uri="{FF2B5EF4-FFF2-40B4-BE49-F238E27FC236}">
                    <a16:creationId xmlns:a16="http://schemas.microsoft.com/office/drawing/2014/main" id="{62CDE53B-977F-4E19-8823-F7824B830A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2442" y="3995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1" name="Freeform 126">
                <a:extLst>
                  <a:ext uri="{FF2B5EF4-FFF2-40B4-BE49-F238E27FC236}">
                    <a16:creationId xmlns:a16="http://schemas.microsoft.com/office/drawing/2014/main" id="{42D638CF-6259-478F-A52E-CD2A6DC276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0243" y="4003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2" name="Freeform 127">
                <a:extLst>
                  <a:ext uri="{FF2B5EF4-FFF2-40B4-BE49-F238E27FC236}">
                    <a16:creationId xmlns:a16="http://schemas.microsoft.com/office/drawing/2014/main" id="{423D2568-E1FE-4EDF-BEA3-5B4F8FB5F32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2435" y="7250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3" name="Freeform 128">
                <a:extLst>
                  <a:ext uri="{FF2B5EF4-FFF2-40B4-BE49-F238E27FC236}">
                    <a16:creationId xmlns:a16="http://schemas.microsoft.com/office/drawing/2014/main" id="{CF50EF8C-59CF-46E1-A02D-8CB12D82A56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0241" y="7250"/>
                <a:ext cx="807" cy="558"/>
              </a:xfrm>
              <a:custGeom>
                <a:avLst/>
                <a:gdLst>
                  <a:gd name="T0" fmla="*/ 399 w 807"/>
                  <a:gd name="T1" fmla="*/ 0 h 558"/>
                  <a:gd name="T2" fmla="*/ 0 w 807"/>
                  <a:gd name="T3" fmla="*/ 159 h 558"/>
                  <a:gd name="T4" fmla="*/ 0 w 807"/>
                  <a:gd name="T5" fmla="*/ 429 h 558"/>
                  <a:gd name="T6" fmla="*/ 408 w 807"/>
                  <a:gd name="T7" fmla="*/ 558 h 558"/>
                  <a:gd name="T8" fmla="*/ 807 w 807"/>
                  <a:gd name="T9" fmla="*/ 429 h 558"/>
                  <a:gd name="T10" fmla="*/ 807 w 807"/>
                  <a:gd name="T11" fmla="*/ 168 h 558"/>
                  <a:gd name="T12" fmla="*/ 399 w 807"/>
                  <a:gd name="T13" fmla="*/ 0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7"/>
                  <a:gd name="T22" fmla="*/ 0 h 558"/>
                  <a:gd name="T23" fmla="*/ 807 w 807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7" h="558">
                    <a:moveTo>
                      <a:pt x="399" y="0"/>
                    </a:moveTo>
                    <a:lnTo>
                      <a:pt x="0" y="159"/>
                    </a:lnTo>
                    <a:lnTo>
                      <a:pt x="0" y="429"/>
                    </a:lnTo>
                    <a:lnTo>
                      <a:pt x="408" y="558"/>
                    </a:lnTo>
                    <a:lnTo>
                      <a:pt x="807" y="429"/>
                    </a:lnTo>
                    <a:lnTo>
                      <a:pt x="807" y="168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4" name="Line 129">
                <a:extLst>
                  <a:ext uri="{FF2B5EF4-FFF2-40B4-BE49-F238E27FC236}">
                    <a16:creationId xmlns:a16="http://schemas.microsoft.com/office/drawing/2014/main" id="{94F4FC25-9D11-4EF5-8264-1102A1DED08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5833" y="5891"/>
                <a:ext cx="9070" cy="0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5" name="Line 130">
                <a:extLst>
                  <a:ext uri="{FF2B5EF4-FFF2-40B4-BE49-F238E27FC236}">
                    <a16:creationId xmlns:a16="http://schemas.microsoft.com/office/drawing/2014/main" id="{CE1FE209-9DE3-44D3-869B-FB3CBF9DC66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10344" y="1281"/>
                <a:ext cx="188" cy="105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6" name="Line 131">
                <a:extLst>
                  <a:ext uri="{FF2B5EF4-FFF2-40B4-BE49-F238E27FC236}">
                    <a16:creationId xmlns:a16="http://schemas.microsoft.com/office/drawing/2014/main" id="{BD0959CF-8FA5-430E-B242-E3118474D81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 flipH="1" flipV="1">
                <a:off x="12951" y="1296"/>
                <a:ext cx="188" cy="105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7" name="Arc 132">
                <a:extLst>
                  <a:ext uri="{FF2B5EF4-FFF2-40B4-BE49-F238E27FC236}">
                    <a16:creationId xmlns:a16="http://schemas.microsoft.com/office/drawing/2014/main" id="{C589AA01-3DCC-4EA6-8794-9ED49F792B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11956" y="10221"/>
                <a:ext cx="968" cy="137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8" name="Arc 133">
                <a:extLst>
                  <a:ext uri="{FF2B5EF4-FFF2-40B4-BE49-F238E27FC236}">
                    <a16:creationId xmlns:a16="http://schemas.microsoft.com/office/drawing/2014/main" id="{0B68E245-4571-461F-87A1-EDEC7405BE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 flipV="1">
                <a:off x="10576" y="10222"/>
                <a:ext cx="968" cy="137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79" name="Line 134">
                <a:extLst>
                  <a:ext uri="{FF2B5EF4-FFF2-40B4-BE49-F238E27FC236}">
                    <a16:creationId xmlns:a16="http://schemas.microsoft.com/office/drawing/2014/main" id="{1314755D-023B-4CA8-82F9-8B4A90CE806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10348" y="10415"/>
                <a:ext cx="188" cy="105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0" name="Line 135">
                <a:extLst>
                  <a:ext uri="{FF2B5EF4-FFF2-40B4-BE49-F238E27FC236}">
                    <a16:creationId xmlns:a16="http://schemas.microsoft.com/office/drawing/2014/main" id="{9A85437F-E5F6-4D8D-BECF-0576D8881A2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10675" y="10802"/>
                <a:ext cx="292" cy="232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1" name="Line 136">
                <a:extLst>
                  <a:ext uri="{FF2B5EF4-FFF2-40B4-BE49-F238E27FC236}">
                    <a16:creationId xmlns:a16="http://schemas.microsoft.com/office/drawing/2014/main" id="{05C9762F-8E99-447B-B58F-A1BD6307B49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12956" y="10399"/>
                <a:ext cx="188" cy="105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2" name="Line 137">
                <a:extLst>
                  <a:ext uri="{FF2B5EF4-FFF2-40B4-BE49-F238E27FC236}">
                    <a16:creationId xmlns:a16="http://schemas.microsoft.com/office/drawing/2014/main" id="{F8F4EC21-D06F-409B-B19C-773558E2A83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12526" y="10786"/>
                <a:ext cx="292" cy="232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3" name="Line 138">
                <a:extLst>
                  <a:ext uri="{FF2B5EF4-FFF2-40B4-BE49-F238E27FC236}">
                    <a16:creationId xmlns:a16="http://schemas.microsoft.com/office/drawing/2014/main" id="{4C2D881B-7449-4092-92D7-F9CE111C6A0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11256" y="10799"/>
                <a:ext cx="315" cy="293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" name="Line 139">
                <a:extLst>
                  <a:ext uri="{FF2B5EF4-FFF2-40B4-BE49-F238E27FC236}">
                    <a16:creationId xmlns:a16="http://schemas.microsoft.com/office/drawing/2014/main" id="{667D8ACD-FE3B-43B1-8AC0-BF8185EAADA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11351" y="11155"/>
                <a:ext cx="262" cy="158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" name="Line 140">
                <a:extLst>
                  <a:ext uri="{FF2B5EF4-FFF2-40B4-BE49-F238E27FC236}">
                    <a16:creationId xmlns:a16="http://schemas.microsoft.com/office/drawing/2014/main" id="{33D2C2A6-9F62-4AFC-A6F5-47113A56B03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11916" y="10799"/>
                <a:ext cx="315" cy="293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" name="Line 141">
                <a:extLst>
                  <a:ext uri="{FF2B5EF4-FFF2-40B4-BE49-F238E27FC236}">
                    <a16:creationId xmlns:a16="http://schemas.microsoft.com/office/drawing/2014/main" id="{7B86DDB4-F929-4526-91B6-17FEB0EEFD1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11868" y="11158"/>
                <a:ext cx="262" cy="135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7" name="Line 142">
                <a:extLst>
                  <a:ext uri="{FF2B5EF4-FFF2-40B4-BE49-F238E27FC236}">
                    <a16:creationId xmlns:a16="http://schemas.microsoft.com/office/drawing/2014/main" id="{D5AEF727-DB2A-4DCE-8121-4E5B1BD0530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 flipH="1">
                <a:off x="11748" y="10908"/>
                <a:ext cx="0" cy="390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8" name="Line 143">
            <a:extLst>
              <a:ext uri="{FF2B5EF4-FFF2-40B4-BE49-F238E27FC236}">
                <a16:creationId xmlns:a16="http://schemas.microsoft.com/office/drawing/2014/main" id="{AB016ABE-BCBB-4469-9DA0-DA6C1645C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080" y="5743972"/>
            <a:ext cx="50323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9" name="Text Box 144">
            <a:extLst>
              <a:ext uri="{FF2B5EF4-FFF2-40B4-BE49-F238E27FC236}">
                <a16:creationId xmlns:a16="http://schemas.microsoft.com/office/drawing/2014/main" id="{BAB5FAE7-91D8-4C6B-81CF-CC14A2076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2" y="6031310"/>
            <a:ext cx="208756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it-IT" sz="2000" b="1" dirty="0">
                <a:solidFill>
                  <a:srgbClr val="1E0BAD"/>
                </a:solidFill>
              </a:rPr>
              <a:t>Diameter: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it-IT" sz="2000" dirty="0"/>
              <a:t>as low as 1 nm</a:t>
            </a:r>
            <a:endParaRPr lang="en-US" altLang="it-IT" sz="2000" dirty="0"/>
          </a:p>
        </p:txBody>
      </p:sp>
      <p:sp>
        <p:nvSpPr>
          <p:cNvPr id="190" name="Line 145">
            <a:extLst>
              <a:ext uri="{FF2B5EF4-FFF2-40B4-BE49-F238E27FC236}">
                <a16:creationId xmlns:a16="http://schemas.microsoft.com/office/drawing/2014/main" id="{DBC61E3E-CE99-41D2-AEDF-FD3FFAF3A1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0143" y="2286400"/>
            <a:ext cx="0" cy="30241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1" name="Text Box 146">
            <a:extLst>
              <a:ext uri="{FF2B5EF4-FFF2-40B4-BE49-F238E27FC236}">
                <a16:creationId xmlns:a16="http://schemas.microsoft.com/office/drawing/2014/main" id="{FE4941E1-AD75-4A3F-BF63-08188155D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704" y="3007121"/>
            <a:ext cx="2362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it-IT" sz="2000" b="1" dirty="0">
                <a:solidFill>
                  <a:srgbClr val="1E0BAD"/>
                </a:solidFill>
              </a:rPr>
              <a:t>Length: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it-IT" sz="2000" dirty="0">
                <a:cs typeface="Arial" panose="020B0604020202020204" pitchFamily="34" charset="0"/>
              </a:rPr>
              <a:t>μ</a:t>
            </a:r>
            <a:r>
              <a:rPr lang="nb-NO" altLang="it-IT" sz="2000" dirty="0">
                <a:cs typeface="Arial" panose="020B0604020202020204" pitchFamily="34" charset="0"/>
              </a:rPr>
              <a:t>m to cm </a:t>
            </a:r>
            <a:endParaRPr lang="el-GR" altLang="it-IT" sz="2000" dirty="0">
              <a:cs typeface="Arial" panose="020B0604020202020204" pitchFamily="34" charset="0"/>
            </a:endParaRPr>
          </a:p>
        </p:txBody>
      </p:sp>
      <p:sp>
        <p:nvSpPr>
          <p:cNvPr id="192" name="Text Box 147">
            <a:extLst>
              <a:ext uri="{FF2B5EF4-FFF2-40B4-BE49-F238E27FC236}">
                <a16:creationId xmlns:a16="http://schemas.microsoft.com/office/drawing/2014/main" id="{9F1DA8F4-44CE-47A0-BA31-EE9558AFD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645" y="2646591"/>
            <a:ext cx="2879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it-IT" sz="2000" b="1" dirty="0">
                <a:solidFill>
                  <a:srgbClr val="1E0BAD"/>
                </a:solidFill>
              </a:rPr>
              <a:t>High aspect ratio:</a:t>
            </a:r>
            <a:endParaRPr lang="en-US" altLang="it-IT" sz="2000" b="1" dirty="0">
              <a:solidFill>
                <a:srgbClr val="1E0BAD"/>
              </a:solidFill>
            </a:endParaRPr>
          </a:p>
        </p:txBody>
      </p:sp>
      <p:graphicFrame>
        <p:nvGraphicFramePr>
          <p:cNvPr id="193" name="Object 148">
            <a:extLst>
              <a:ext uri="{FF2B5EF4-FFF2-40B4-BE49-F238E27FC236}">
                <a16:creationId xmlns:a16="http://schemas.microsoft.com/office/drawing/2014/main" id="{B8EB291A-F5EB-47C7-A1CD-CF148F7D6B9A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5076080" y="3078393"/>
          <a:ext cx="2300288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5" imgW="1066680" imgH="393480" progId="Equation.3">
                  <p:embed/>
                </p:oleObj>
              </mc:Choice>
              <mc:Fallback>
                <p:oleObj name="Equation" r:id="rId5" imgW="1066680" imgH="393480" progId="Equation.3">
                  <p:embed/>
                  <p:pic>
                    <p:nvPicPr>
                      <p:cNvPr id="193" name="Object 148">
                        <a:extLst>
                          <a:ext uri="{FF2B5EF4-FFF2-40B4-BE49-F238E27FC236}">
                            <a16:creationId xmlns:a16="http://schemas.microsoft.com/office/drawing/2014/main" id="{B8EB291A-F5EB-47C7-A1CD-CF148F7D6B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80" y="3078393"/>
                        <a:ext cx="2300288" cy="84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" name="Text Box 149">
            <a:extLst>
              <a:ext uri="{FF2B5EF4-FFF2-40B4-BE49-F238E27FC236}">
                <a16:creationId xmlns:a16="http://schemas.microsoft.com/office/drawing/2014/main" id="{7BABC7F5-D7AA-4ADE-A752-2B6EE059D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82" y="4086453"/>
            <a:ext cx="25209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2000" dirty="0">
                <a:cs typeface="Arial" panose="020B0604020202020204" pitchFamily="34" charset="0"/>
              </a:rPr>
              <a:t>→ </a:t>
            </a:r>
            <a:r>
              <a:rPr lang="en-US" altLang="it-IT" sz="2000" b="1" dirty="0">
                <a:solidFill>
                  <a:srgbClr val="1E0BAD"/>
                </a:solidFill>
                <a:cs typeface="Arial" panose="020B0604020202020204" pitchFamily="34" charset="0"/>
              </a:rPr>
              <a:t>quasi 1D solid</a:t>
            </a:r>
          </a:p>
        </p:txBody>
      </p:sp>
      <p:sp>
        <p:nvSpPr>
          <p:cNvPr id="14" name="Text Box 147">
            <a:extLst>
              <a:ext uri="{FF2B5EF4-FFF2-40B4-BE49-F238E27FC236}">
                <a16:creationId xmlns:a16="http://schemas.microsoft.com/office/drawing/2014/main" id="{DC3E091E-C2F1-4B54-A8CC-7772190B5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56" y="901171"/>
            <a:ext cx="860960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nb-NO" altLang="it-IT" sz="2000" b="1" dirty="0">
                <a:solidFill>
                  <a:srgbClr val="1E0BAD"/>
                </a:solidFill>
              </a:rPr>
              <a:t>CNTs: </a:t>
            </a:r>
            <a:r>
              <a:rPr lang="en-US" sz="2000" dirty="0">
                <a:latin typeface="Times New Roman" panose="02020603050405020304" pitchFamily="18" charset="0"/>
              </a:rPr>
              <a:t>hollow, cylindrical nanostructures composed of one or more separate layers of carbon bonded in a hexagonal </a:t>
            </a:r>
            <a:r>
              <a:rPr lang="it-IT" sz="2000" dirty="0">
                <a:latin typeface="Times New Roman" panose="02020603050405020304" pitchFamily="18" charset="0"/>
              </a:rPr>
              <a:t>lattice, are 1000x </a:t>
            </a:r>
            <a:r>
              <a:rPr lang="en-GB" sz="2000" dirty="0">
                <a:latin typeface="Times New Roman" panose="02020603050405020304" pitchFamily="18" charset="0"/>
              </a:rPr>
              <a:t>thinner than an average </a:t>
            </a:r>
            <a:r>
              <a:rPr lang="it-IT" sz="2000" dirty="0">
                <a:latin typeface="Times New Roman" panose="02020603050405020304" pitchFamily="18" charset="0"/>
              </a:rPr>
              <a:t>human </a:t>
            </a:r>
            <a:r>
              <a:rPr lang="en-GB" sz="2000" dirty="0">
                <a:latin typeface="Times New Roman" panose="02020603050405020304" pitchFamily="18" charset="0"/>
              </a:rPr>
              <a:t>hair, but can</a:t>
            </a:r>
            <a:r>
              <a:rPr lang="it-IT" sz="2000" dirty="0">
                <a:latin typeface="Times New Roman" panose="02020603050405020304" pitchFamily="18" charset="0"/>
              </a:rPr>
              <a:t> be 200x </a:t>
            </a:r>
            <a:r>
              <a:rPr lang="en-GB" sz="2000" dirty="0">
                <a:latin typeface="Times New Roman" panose="02020603050405020304" pitchFamily="18" charset="0"/>
              </a:rPr>
              <a:t>stronger than steel</a:t>
            </a:r>
            <a:r>
              <a:rPr lang="it-IT" sz="2000" dirty="0">
                <a:latin typeface="Times New Roman" panose="02020603050405020304" pitchFamily="18" charset="0"/>
              </a:rPr>
              <a:t>.</a:t>
            </a:r>
            <a:endParaRPr lang="en-US" altLang="it-IT" sz="2000" b="1" dirty="0">
              <a:solidFill>
                <a:srgbClr val="1E0B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2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ED9043-FF50-4134-98CB-0EAB32921930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3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BEE84-9D73-4052-BF9D-A3B042C76C9D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3876" r="3012" b="4549"/>
          <a:stretch>
            <a:fillRect/>
          </a:stretch>
        </p:blipFill>
        <p:spPr bwMode="auto">
          <a:xfrm>
            <a:off x="4716016" y="4285061"/>
            <a:ext cx="336708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1268761"/>
            <a:ext cx="3309244" cy="2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9" name="Picture 6" descr="10-10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5" y="4208861"/>
            <a:ext cx="4019551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uppo 39"/>
          <p:cNvGrpSpPr>
            <a:grpSpLocks noChangeAspect="1"/>
          </p:cNvGrpSpPr>
          <p:nvPr/>
        </p:nvGrpSpPr>
        <p:grpSpPr bwMode="auto">
          <a:xfrm>
            <a:off x="3" y="1162051"/>
            <a:ext cx="3552825" cy="2389188"/>
            <a:chOff x="717974" y="2131010"/>
            <a:chExt cx="4481823" cy="3014196"/>
          </a:xfrm>
        </p:grpSpPr>
        <p:pic>
          <p:nvPicPr>
            <p:cNvPr id="41" name="Picture 2" descr="C:\Users\ily\Desktop\Letteratura utile\image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537"/>
            <a:stretch>
              <a:fillRect/>
            </a:stretch>
          </p:blipFill>
          <p:spPr bwMode="auto">
            <a:xfrm>
              <a:off x="717974" y="2224274"/>
              <a:ext cx="3935913" cy="2920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ttangolo 41"/>
            <p:cNvSpPr/>
            <p:nvPr/>
          </p:nvSpPr>
          <p:spPr bwMode="auto">
            <a:xfrm>
              <a:off x="4244557" y="2225142"/>
              <a:ext cx="955240" cy="7911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kern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43" name="Rettangolo 42"/>
            <p:cNvSpPr/>
            <p:nvPr/>
          </p:nvSpPr>
          <p:spPr bwMode="auto">
            <a:xfrm>
              <a:off x="794073" y="2131010"/>
              <a:ext cx="955242" cy="79110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kern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grpSp>
        <p:nvGrpSpPr>
          <p:cNvPr id="44" name="Gruppo 43"/>
          <p:cNvGrpSpPr>
            <a:grpSpLocks/>
          </p:cNvGrpSpPr>
          <p:nvPr/>
        </p:nvGrpSpPr>
        <p:grpSpPr bwMode="auto">
          <a:xfrm>
            <a:off x="2694856" y="1484787"/>
            <a:ext cx="3389312" cy="2511425"/>
            <a:chOff x="4258101" y="2278864"/>
            <a:chExt cx="3390566" cy="2511500"/>
          </a:xfrm>
        </p:grpSpPr>
        <p:pic>
          <p:nvPicPr>
            <p:cNvPr id="45" name="Picture 9" descr="C:\Users\ily\Desktop\Letteratura utile\image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74"/>
            <a:stretch>
              <a:fillRect/>
            </a:stretch>
          </p:blipFill>
          <p:spPr bwMode="auto">
            <a:xfrm>
              <a:off x="4503760" y="2278864"/>
              <a:ext cx="3144907" cy="251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ettangolo 27"/>
            <p:cNvSpPr>
              <a:spLocks noChangeArrowheads="1"/>
            </p:cNvSpPr>
            <p:nvPr/>
          </p:nvSpPr>
          <p:spPr bwMode="auto">
            <a:xfrm>
              <a:off x="4258101" y="2333456"/>
              <a:ext cx="436728" cy="45068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it-IT" altLang="it-IT" kern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  <p:sp>
        <p:nvSpPr>
          <p:cNvPr id="47" name="Titolo 1"/>
          <p:cNvSpPr txBox="1">
            <a:spLocks/>
          </p:cNvSpPr>
          <p:nvPr/>
        </p:nvSpPr>
        <p:spPr bwMode="auto">
          <a:xfrm>
            <a:off x="467544" y="-32919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altLang="it-IT" sz="240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…wrapping a sheet of graphene into a tube</a:t>
            </a:r>
            <a:endParaRPr lang="en-US" altLang="it-IT" sz="2400" dirty="0">
              <a:solidFill>
                <a:srgbClr val="7030A0"/>
              </a:solidFill>
              <a:latin typeface="MetaPlusBold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1520" y="658572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Maruyama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Tokyo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611563" y="1106250"/>
            <a:ext cx="12228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graphene</a:t>
            </a:r>
            <a:endParaRPr lang="it-IT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532809" y="980728"/>
            <a:ext cx="152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graphite</a:t>
            </a:r>
            <a:endParaRPr lang="it-IT" b="1" dirty="0"/>
          </a:p>
        </p:txBody>
      </p:sp>
      <p:sp>
        <p:nvSpPr>
          <p:cNvPr id="52" name="CasellaDiTesto 51"/>
          <p:cNvSpPr txBox="1"/>
          <p:nvPr/>
        </p:nvSpPr>
        <p:spPr>
          <a:xfrm>
            <a:off x="6192481" y="4078816"/>
            <a:ext cx="29515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              MWCNT</a:t>
            </a:r>
          </a:p>
          <a:p>
            <a:r>
              <a:rPr lang="it-IT" dirty="0"/>
              <a:t>      (</a:t>
            </a:r>
            <a:r>
              <a:rPr lang="it-IT" dirty="0" err="1"/>
              <a:t>firstly</a:t>
            </a:r>
            <a:r>
              <a:rPr lang="it-IT" dirty="0"/>
              <a:t> </a:t>
            </a:r>
            <a:r>
              <a:rPr lang="it-IT" dirty="0" err="1"/>
              <a:t>observed</a:t>
            </a:r>
            <a:r>
              <a:rPr lang="it-IT" dirty="0"/>
              <a:t> in 1991)  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075644" y="4077075"/>
            <a:ext cx="25125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                     SWCNT</a:t>
            </a:r>
          </a:p>
          <a:p>
            <a:r>
              <a:rPr lang="it-IT" b="1" dirty="0"/>
              <a:t>           </a:t>
            </a:r>
            <a:r>
              <a:rPr lang="it-IT" dirty="0"/>
              <a:t>(</a:t>
            </a:r>
            <a:r>
              <a:rPr lang="it-IT" dirty="0" err="1"/>
              <a:t>observed</a:t>
            </a:r>
            <a:r>
              <a:rPr lang="it-IT" dirty="0"/>
              <a:t> in 1993)   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3492480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27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ED9043-FF50-4134-98CB-0EAB32921930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3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BEE84-9D73-4052-BF9D-A3B042C76C9D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47" name="Titolo 1"/>
          <p:cNvSpPr txBox="1">
            <a:spLocks/>
          </p:cNvSpPr>
          <p:nvPr/>
        </p:nvSpPr>
        <p:spPr bwMode="auto">
          <a:xfrm>
            <a:off x="971600" y="-67893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Single-Walled Carbon Nanotubes (SWCNTs) structure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5" y="1043230"/>
            <a:ext cx="4744795" cy="309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004051" y="1746683"/>
            <a:ext cx="417646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Times" charset="0"/>
                <a:ea typeface="ＭＳ Ｐゴシック" charset="0"/>
              </a:rPr>
              <a:t>CNT diameter and chirality are defined by a vector perpendicular to the tube axis.</a:t>
            </a:r>
          </a:p>
          <a:p>
            <a:pPr>
              <a:defRPr/>
            </a:pPr>
            <a:endParaRPr lang="en-US" dirty="0">
              <a:latin typeface="Times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" charset="0"/>
                <a:ea typeface="ＭＳ Ｐゴシック" charset="0"/>
              </a:rPr>
              <a:t>All possible tubes are obtained by spanning the vector between the armchair and zigzag directions.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8"/>
              <p:cNvSpPr txBox="1">
                <a:spLocks noChangeArrowheads="1"/>
              </p:cNvSpPr>
              <p:nvPr/>
            </p:nvSpPr>
            <p:spPr bwMode="auto">
              <a:xfrm>
                <a:off x="272296" y="4902935"/>
                <a:ext cx="4515731" cy="1631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MS PGothic" pitchFamily="34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it-IT" sz="2000" b="1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Metallic </a:t>
                </a:r>
                <a:r>
                  <a:rPr lang="en-US" altLang="it-IT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if:  </a:t>
                </a:r>
                <a14:m>
                  <m:oMath xmlns:m="http://schemas.openxmlformats.org/officeDocument/2006/math">
                    <m:r>
                      <a:rPr lang="it-IT" altLang="it-IT" sz="2000" i="1"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it-IT" altLang="it-IT" sz="2000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it-IT" altLang="it-IT" sz="2000" i="1">
                        <a:latin typeface="Cambria Math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it-IT" alt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defRPr/>
                </a:pPr>
                <a:r>
                  <a:rPr lang="it-IT" altLang="it-IT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it-IT" altLang="it-IT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altLang="it-IT" sz="2000" i="1" dirty="0">
                            <a:latin typeface="Cambria Math"/>
                            <a:cs typeface="Times New Roman" panose="02020603050405020304" pitchFamily="18" charset="0"/>
                          </a:rPr>
                          <m:t>                      (</m:t>
                        </m:r>
                        <m:r>
                          <a:rPr lang="it-IT" altLang="it-IT" sz="2000" i="1" dirty="0">
                            <a:latin typeface="Cambria Math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it-IT" altLang="it-IT" sz="2000" i="1" dirty="0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altLang="it-IT" sz="2000" i="1" dirty="0">
                            <a:latin typeface="Cambria Math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it-IT" altLang="it-IT" sz="2000" i="1" dirty="0">
                            <a:latin typeface="Cambria Math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it-IT" altLang="it-IT" sz="2000" i="1" dirty="0">
                            <a:latin typeface="Cambria Math"/>
                            <a:cs typeface="Times New Roman" panose="02020603050405020304" pitchFamily="18" charset="0"/>
                          </a:rPr>
                          <m:t>3=</m:t>
                        </m:r>
                        <m:r>
                          <a:rPr lang="it-IT" altLang="it-IT" sz="2000" i="1" dirty="0">
                            <a:latin typeface="Cambria Math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it-IT" altLang="it-IT" sz="2000" i="1" dirty="0">
                            <a:latin typeface="Cambria Math"/>
                            <a:cs typeface="Times New Roman" panose="02020603050405020304" pitchFamily="18" charset="0"/>
                          </a:rPr>
                          <m:t>,    </m:t>
                        </m:r>
                        <m:r>
                          <a:rPr lang="it-IT" altLang="it-IT" sz="2000" i="1" dirty="0">
                            <a:latin typeface="Cambria Math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it-IT" altLang="it-IT" sz="2000" i="1" dirty="0">
                            <a:latin typeface="Cambria Math"/>
                            <a:cs typeface="Times New Roman" panose="02020603050405020304" pitchFamily="18" charset="0"/>
                          </a:rPr>
                          <m:t>=1,2,…</m:t>
                        </m:r>
                      </m:den>
                    </m:f>
                  </m:oMath>
                </a14:m>
                <a:r>
                  <a:rPr lang="it-IT" altLang="it-IT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it-IT" altLang="it-IT" sz="2000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it-IT" alt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it-IT" altLang="it-IT" sz="2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Semiconductors</a:t>
                </a:r>
                <a:r>
                  <a:rPr lang="it-IT" altLang="it-IT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altLang="it-IT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otherwise</a:t>
                </a:r>
                <a:endParaRPr lang="it-IT" alt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296" y="4902935"/>
                <a:ext cx="4515731" cy="1631216"/>
              </a:xfrm>
              <a:prstGeom prst="rect">
                <a:avLst/>
              </a:prstGeom>
              <a:blipFill>
                <a:blip r:embed="rId3"/>
                <a:stretch>
                  <a:fillRect l="-1486" t="-1866" b="-59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1" name="Picture 7" descr="Risultati immagini per armchair zigzag chiral carbon nanotubes sch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90" y="3838159"/>
            <a:ext cx="3858799" cy="269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076056" y="6534152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K. </a:t>
            </a:r>
            <a:r>
              <a:rPr lang="en-US" sz="1200" dirty="0" err="1"/>
              <a:t>Koziol</a:t>
            </a:r>
            <a:r>
              <a:rPr lang="en-US" sz="1200" dirty="0"/>
              <a:t>, University of Cambridge</a:t>
            </a:r>
            <a:endParaRPr lang="it-IT" sz="1200" dirty="0"/>
          </a:p>
        </p:txBody>
      </p:sp>
      <p:cxnSp>
        <p:nvCxnSpPr>
          <p:cNvPr id="11" name="Connettore 1 10"/>
          <p:cNvCxnSpPr/>
          <p:nvPr/>
        </p:nvCxnSpPr>
        <p:spPr>
          <a:xfrm>
            <a:off x="3708504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1462476" y="4293097"/>
                <a:ext cx="1957399" cy="681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𝑪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𝒏</m:t>
                      </m:r>
                      <m:sSub>
                        <m:sSub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>
                          <a:latin typeface="Cambria Math"/>
                        </a:rPr>
                        <m:t>+</m:t>
                      </m:r>
                      <m:r>
                        <a:rPr lang="en-US" b="1" i="1">
                          <a:latin typeface="Cambria Math"/>
                        </a:rPr>
                        <m:t>𝒎</m:t>
                      </m:r>
                      <m:sSub>
                        <m:sSub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it-IT" b="1" dirty="0"/>
              </a:p>
              <a:p>
                <a:endParaRPr lang="it-IT" b="1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476" y="4293097"/>
                <a:ext cx="1957399" cy="6817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/>
          <p:cNvSpPr/>
          <p:nvPr/>
        </p:nvSpPr>
        <p:spPr>
          <a:xfrm>
            <a:off x="1331640" y="3933056"/>
            <a:ext cx="151216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ED9043-FF50-4134-98CB-0EAB32921930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3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BEE84-9D73-4052-BF9D-A3B042C76C9D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47" name="Titolo 1"/>
          <p:cNvSpPr txBox="1">
            <a:spLocks/>
          </p:cNvSpPr>
          <p:nvPr/>
        </p:nvSpPr>
        <p:spPr bwMode="auto">
          <a:xfrm>
            <a:off x="467544" y="-32919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Some properties of CNTs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ily\Desktop\Letteratura utile\downloa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8" y="1195381"/>
            <a:ext cx="2476500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2711" y="980728"/>
            <a:ext cx="6686552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30188" algn="l"/>
                <a:tab pos="566738" algn="l"/>
              </a:tabLst>
              <a:defRPr sz="2400">
                <a:solidFill>
                  <a:schemeClr val="tx1"/>
                </a:solidFill>
                <a:latin typeface="MetaPlusBold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30188" algn="l"/>
                <a:tab pos="566738" algn="l"/>
              </a:tabLst>
              <a:defRPr sz="2000">
                <a:solidFill>
                  <a:schemeClr val="tx1"/>
                </a:solidFill>
                <a:latin typeface="MetaPlusBold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30188" algn="l"/>
                <a:tab pos="566738" algn="l"/>
              </a:tabLst>
              <a:defRPr>
                <a:solidFill>
                  <a:schemeClr val="tx1"/>
                </a:solidFill>
                <a:latin typeface="MetaPlusBold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30188" algn="l"/>
                <a:tab pos="566738" algn="l"/>
              </a:tabLst>
              <a:defRPr sz="1600">
                <a:solidFill>
                  <a:schemeClr val="tx1"/>
                </a:solidFill>
                <a:latin typeface="MetaPlusBold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30188" algn="l"/>
                <a:tab pos="566738" algn="l"/>
              </a:tabLst>
              <a:defRPr sz="1600">
                <a:solidFill>
                  <a:schemeClr val="tx1"/>
                </a:solidFill>
                <a:latin typeface="MetaPlusBol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0188" algn="l"/>
                <a:tab pos="566738" algn="l"/>
              </a:tabLst>
              <a:defRPr sz="1600">
                <a:solidFill>
                  <a:schemeClr val="tx1"/>
                </a:solidFill>
                <a:latin typeface="MetaPlusBol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0188" algn="l"/>
                <a:tab pos="566738" algn="l"/>
              </a:tabLst>
              <a:defRPr sz="1600">
                <a:solidFill>
                  <a:schemeClr val="tx1"/>
                </a:solidFill>
                <a:latin typeface="MetaPlusBol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0188" algn="l"/>
                <a:tab pos="566738" algn="l"/>
              </a:tabLst>
              <a:defRPr sz="1600">
                <a:solidFill>
                  <a:schemeClr val="tx1"/>
                </a:solidFill>
                <a:latin typeface="MetaPlusBol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0188" algn="l"/>
                <a:tab pos="566738" algn="l"/>
              </a:tabLst>
              <a:defRPr sz="1600">
                <a:solidFill>
                  <a:schemeClr val="tx1"/>
                </a:solidFill>
                <a:latin typeface="MetaPlusBold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•	The strongest and most flexible molecular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	material because of C-C covalent bonding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	and seamless hexagonal network architecture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dirty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•	</a:t>
            </a:r>
            <a:r>
              <a:rPr lang="en-US" altLang="it-IT" sz="1800" b="1" dirty="0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Young</a:t>
            </a:r>
            <a:r>
              <a:rPr lang="ja-JP" altLang="en-US" sz="1800" b="1" dirty="0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’</a:t>
            </a:r>
            <a:r>
              <a:rPr lang="en-US" altLang="ja-JP" sz="1800" b="1" dirty="0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s modulus of over 1 </a:t>
            </a:r>
            <a:r>
              <a:rPr lang="en-US" altLang="ja-JP" sz="1800" b="1" dirty="0" err="1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TPa</a:t>
            </a:r>
            <a:r>
              <a:rPr lang="en-US" altLang="ja-JP" sz="1800" b="1" dirty="0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 </a:t>
            </a:r>
            <a:r>
              <a:rPr lang="en-US" altLang="ja-JP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vs 70 </a:t>
            </a:r>
            <a:r>
              <a:rPr lang="en-US" altLang="ja-JP" sz="1800" dirty="0" err="1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GPa</a:t>
            </a:r>
            <a:r>
              <a:rPr lang="en-US" altLang="ja-JP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 for Aluminum, 700 	GPA for C-fiber</a:t>
            </a:r>
            <a:endParaRPr lang="en-US" altLang="it-IT" sz="1800" dirty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dirty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•	Maximum strain 10-30% much higher than any material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dirty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•	Thermal conductivity &gt; </a:t>
            </a:r>
            <a:r>
              <a:rPr lang="en-US" altLang="it-IT" sz="1800" b="1" dirty="0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3000 W/</a:t>
            </a:r>
            <a:r>
              <a:rPr lang="en-US" altLang="it-IT" sz="1800" b="1" dirty="0" err="1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mK</a:t>
            </a:r>
            <a:r>
              <a:rPr lang="en-US" altLang="it-IT" sz="1800" b="1" dirty="0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 </a:t>
            </a: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in the axial direction, greater than natural diamond and the basal plane of graphite (both </a:t>
            </a:r>
            <a:r>
              <a:rPr lang="en-US" altLang="it-IT" sz="1800" b="1" dirty="0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2000 W/</a:t>
            </a:r>
            <a:r>
              <a:rPr lang="en-US" altLang="it-IT" sz="1800" b="1" dirty="0" err="1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mK</a:t>
            </a: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dirty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Good thermal and chemical stability, normally being </a:t>
            </a:r>
            <a:r>
              <a:rPr lang="en-US" altLang="it-IT" sz="1800" b="1" dirty="0">
                <a:solidFill>
                  <a:srgbClr val="1E0BAD"/>
                </a:solidFill>
                <a:latin typeface="Times" pitchFamily="18" charset="0"/>
                <a:ea typeface="MS PGothic" pitchFamily="34" charset="-128"/>
              </a:rPr>
              <a:t>stable up to 650 °C in air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800" dirty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 	CNT can be metallic or semiconducting depending on chirality and diameter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it-IT" sz="1800" dirty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   Very high current carrying capacity (</a:t>
            </a:r>
            <a:r>
              <a:rPr lang="en-US" altLang="it-IT" sz="1800" b="1" dirty="0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10</a:t>
            </a:r>
            <a:r>
              <a:rPr lang="en-US" altLang="it-IT" sz="1800" b="1" baseline="30000" dirty="0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9</a:t>
            </a:r>
            <a:r>
              <a:rPr lang="en-US" altLang="it-IT" sz="1800" b="1" dirty="0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 A/cm</a:t>
            </a:r>
            <a:r>
              <a:rPr lang="en-US" altLang="it-IT" sz="1800" b="1" baseline="30000" dirty="0">
                <a:solidFill>
                  <a:schemeClr val="tx2"/>
                </a:solidFill>
                <a:latin typeface="Times" pitchFamily="18" charset="0"/>
                <a:ea typeface="MS PGothic" pitchFamily="34" charset="-128"/>
              </a:rPr>
              <a:t>2</a:t>
            </a:r>
            <a:r>
              <a:rPr lang="en-US" altLang="it-IT" sz="1800" dirty="0">
                <a:solidFill>
                  <a:srgbClr val="000000"/>
                </a:solidFill>
                <a:latin typeface="Times" pitchFamily="18" charset="0"/>
                <a:ea typeface="MS PGothic" pitchFamily="34" charset="-128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it-IT" sz="1800" dirty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it-IT" sz="1800" dirty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it-IT" sz="1800" dirty="0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</p:txBody>
      </p:sp>
      <p:pic>
        <p:nvPicPr>
          <p:cNvPr id="13" name="Picture 15" descr="C:\Users\ily\Desktop\Letteratura utile\downloa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10" y="467122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C:\Users\ily\Desktop\Letteratura utile\he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4" b="13837"/>
          <a:stretch>
            <a:fillRect/>
          </a:stretch>
        </p:blipFill>
        <p:spPr bwMode="auto">
          <a:xfrm>
            <a:off x="7334250" y="3251302"/>
            <a:ext cx="17621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1 9"/>
          <p:cNvCxnSpPr/>
          <p:nvPr/>
        </p:nvCxnSpPr>
        <p:spPr>
          <a:xfrm>
            <a:off x="3275856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38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ED9043-FF50-4134-98CB-0EAB32921930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3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BEE84-9D73-4052-BF9D-A3B042C76C9D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47" name="Titolo 1"/>
          <p:cNvSpPr txBox="1">
            <a:spLocks/>
          </p:cNvSpPr>
          <p:nvPr/>
        </p:nvSpPr>
        <p:spPr bwMode="auto">
          <a:xfrm>
            <a:off x="971600" y="116635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CNTs Synthesis via Chemical Vapor Deposition (CVD)</a:t>
            </a:r>
          </a:p>
          <a:p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3275856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FD820DB-C180-4775-BBDA-93962D1C9638}"/>
              </a:ext>
            </a:extLst>
          </p:cNvPr>
          <p:cNvSpPr txBox="1"/>
          <p:nvPr/>
        </p:nvSpPr>
        <p:spPr>
          <a:xfrm>
            <a:off x="227139" y="847836"/>
            <a:ext cx="8916863" cy="3022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185">
              <a:defRPr sz="2400">
                <a:solidFill>
                  <a:srgbClr val="000000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</a:defRPr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CVD is a </a:t>
            </a:r>
            <a:r>
              <a:rPr lang="en-US" sz="1800" b="1" dirty="0">
                <a:solidFill>
                  <a:srgbClr val="1E0B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simple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1E0B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800" b="1" dirty="0">
                <a:solidFill>
                  <a:srgbClr val="1E0BA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versatile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 for synthesizing CNTs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584185">
              <a:defRPr sz="2400">
                <a:solidFill>
                  <a:srgbClr val="000000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</a:defRP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harnessing plenty of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hydrocarbons in any state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(solid, liquid or gas)</a:t>
            </a:r>
            <a:endParaRPr lang="it-I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44" indent="-285744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of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various substrates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(silicon, fused silica, aluminum, copper)</a:t>
            </a:r>
            <a:endParaRPr lang="it-I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44" indent="-285744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CNTs growth in a variety of forms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(powder, thin or thick films, aligned or entangled, straight or coiled nanotubes, or a desired architecture of nanotubes on predefined sites of a patterned substrate)</a:t>
            </a:r>
            <a:endParaRPr lang="it-I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4C02C9-B2B7-4D99-99D0-56E8B2DF5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969" y="3820097"/>
            <a:ext cx="4310713" cy="292405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8AD6ABE-1B44-4B7B-8EE8-7B9CE8310183}"/>
              </a:ext>
            </a:extLst>
          </p:cNvPr>
          <p:cNvSpPr txBox="1"/>
          <p:nvPr/>
        </p:nvSpPr>
        <p:spPr>
          <a:xfrm>
            <a:off x="323528" y="4581128"/>
            <a:ext cx="40831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decomposition of a </a:t>
            </a:r>
            <a:r>
              <a:rPr lang="en-US" b="1" dirty="0">
                <a:solidFill>
                  <a:srgbClr val="1E0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hydrocarbon vapor on nanostructured transition metal catalyst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temperatures sufficiently high to decompose the hydrocarbon (600 °C-1200 °C) in a high-vacuum reaction chamber.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92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467544" y="-32919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Vertically Aligned CNTs (VA-CNTs) growth via CVD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1561966" y="1506729"/>
            <a:ext cx="1689375" cy="34960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etaPlusBold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etaPlusBold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MetaPlusBold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MetaPlusBold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92280" y="6592272"/>
            <a:ext cx="2133600" cy="365125"/>
          </a:xfrm>
        </p:spPr>
        <p:txBody>
          <a:bodyPr/>
          <a:lstStyle/>
          <a:p>
            <a:fld id="{92D98C16-787E-47A5-9DB9-C956ED465CA2}" type="slidenum">
              <a:rPr lang="it-IT" smtClean="0"/>
              <a:t>8</a:t>
            </a:fld>
            <a:endParaRPr lang="it-IT" dirty="0"/>
          </a:p>
        </p:txBody>
      </p:sp>
      <p:sp>
        <p:nvSpPr>
          <p:cNvPr id="97" name="Rectangle 5"/>
          <p:cNvSpPr>
            <a:spLocks noChangeArrowheads="1"/>
          </p:cNvSpPr>
          <p:nvPr/>
        </p:nvSpPr>
        <p:spPr bwMode="auto">
          <a:xfrm>
            <a:off x="3199451" y="3222966"/>
            <a:ext cx="2989263" cy="146051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98" name="Rectangle 20"/>
          <p:cNvSpPr>
            <a:spLocks noChangeArrowheads="1"/>
          </p:cNvSpPr>
          <p:nvPr/>
        </p:nvSpPr>
        <p:spPr bwMode="auto">
          <a:xfrm>
            <a:off x="6180774" y="3347700"/>
            <a:ext cx="11336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Substrate</a:t>
            </a:r>
            <a:endParaRPr lang="en-GB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  <a:sym typeface="Symbol" charset="0"/>
            </a:endParaRPr>
          </a:p>
        </p:txBody>
      </p:sp>
      <p:sp>
        <p:nvSpPr>
          <p:cNvPr id="99" name="Rectangle 24"/>
          <p:cNvSpPr>
            <a:spLocks noChangeArrowheads="1"/>
          </p:cNvSpPr>
          <p:nvPr/>
        </p:nvSpPr>
        <p:spPr bwMode="auto">
          <a:xfrm>
            <a:off x="3199451" y="3367430"/>
            <a:ext cx="2989263" cy="222251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0" name="Text Box 25"/>
          <p:cNvSpPr txBox="1">
            <a:spLocks noChangeArrowheads="1"/>
          </p:cNvSpPr>
          <p:nvPr/>
        </p:nvSpPr>
        <p:spPr bwMode="auto">
          <a:xfrm>
            <a:off x="6184004" y="3156623"/>
            <a:ext cx="23557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Buffer layer</a:t>
            </a:r>
          </a:p>
        </p:txBody>
      </p:sp>
      <p:sp>
        <p:nvSpPr>
          <p:cNvPr id="101" name="Rectangle 20"/>
          <p:cNvSpPr>
            <a:spLocks noChangeArrowheads="1"/>
          </p:cNvSpPr>
          <p:nvPr/>
        </p:nvSpPr>
        <p:spPr bwMode="auto">
          <a:xfrm>
            <a:off x="6175702" y="2975317"/>
            <a:ext cx="1852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Symbol" charset="0"/>
              </a:rPr>
              <a:t>Metal Catalyst</a:t>
            </a:r>
            <a:endParaRPr lang="en-GB" dirty="0">
              <a:solidFill>
                <a:srgbClr val="FFFFFF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  <a:sym typeface="Symbol" charset="0"/>
            </a:endParaRPr>
          </a:p>
        </p:txBody>
      </p:sp>
      <p:grpSp>
        <p:nvGrpSpPr>
          <p:cNvPr id="102" name="Gruppo 101"/>
          <p:cNvGrpSpPr>
            <a:grpSpLocks/>
          </p:cNvGrpSpPr>
          <p:nvPr/>
        </p:nvGrpSpPr>
        <p:grpSpPr bwMode="auto">
          <a:xfrm>
            <a:off x="2051690" y="1771995"/>
            <a:ext cx="5237753" cy="1019175"/>
            <a:chOff x="3767138" y="4251334"/>
            <a:chExt cx="5238761" cy="1019460"/>
          </a:xfrm>
        </p:grpSpPr>
        <p:sp>
          <p:nvSpPr>
            <p:cNvPr id="103" name="Text Box 19"/>
            <p:cNvSpPr txBox="1">
              <a:spLocks noChangeArrowheads="1"/>
            </p:cNvSpPr>
            <p:nvPr/>
          </p:nvSpPr>
          <p:spPr bwMode="auto">
            <a:xfrm>
              <a:off x="8320964" y="4251334"/>
              <a:ext cx="684935" cy="369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C</a:t>
              </a:r>
              <a:r>
                <a:rPr lang="en-US" b="1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x</a:t>
              </a:r>
              <a:r>
                <a:rPr lang="en-US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H</a:t>
              </a:r>
              <a:r>
                <a:rPr lang="en-US" b="1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y</a:t>
              </a:r>
              <a:endPara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AutoShape 12"/>
            <p:cNvSpPr>
              <a:spLocks noChangeArrowheads="1"/>
            </p:cNvSpPr>
            <p:nvPr/>
          </p:nvSpPr>
          <p:spPr bwMode="auto">
            <a:xfrm rot="2638963">
              <a:off x="4014836" y="4930974"/>
              <a:ext cx="844713" cy="339820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rgbClr val="7030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105" name="Text Box 16"/>
            <p:cNvSpPr txBox="1">
              <a:spLocks noChangeArrowheads="1"/>
            </p:cNvSpPr>
            <p:nvPr/>
          </p:nvSpPr>
          <p:spPr bwMode="auto">
            <a:xfrm>
              <a:off x="3767138" y="4251334"/>
              <a:ext cx="684935" cy="369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C</a:t>
              </a:r>
              <a:r>
                <a:rPr lang="en-US" b="1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x</a:t>
              </a:r>
              <a:r>
                <a:rPr lang="en-US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H</a:t>
              </a:r>
              <a:r>
                <a:rPr lang="en-US" b="1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charset="0"/>
                  <a:cs typeface="Times New Roman" panose="02020603050405020304" pitchFamily="18" charset="0"/>
                </a:rPr>
                <a:t>y</a:t>
              </a:r>
              <a:endPara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AutoShape 12"/>
            <p:cNvSpPr>
              <a:spLocks noChangeArrowheads="1"/>
            </p:cNvSpPr>
            <p:nvPr/>
          </p:nvSpPr>
          <p:spPr bwMode="auto">
            <a:xfrm rot="8303219">
              <a:off x="7952594" y="4892863"/>
              <a:ext cx="844713" cy="338233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rgbClr val="7030A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07" name="Gruppo 106"/>
          <p:cNvGrpSpPr>
            <a:grpSpLocks/>
          </p:cNvGrpSpPr>
          <p:nvPr/>
        </p:nvGrpSpPr>
        <p:grpSpPr bwMode="auto">
          <a:xfrm>
            <a:off x="3215324" y="3101790"/>
            <a:ext cx="2965451" cy="130697"/>
            <a:chOff x="4930623" y="5608143"/>
            <a:chExt cx="2966224" cy="129380"/>
          </a:xfrm>
        </p:grpSpPr>
        <p:sp>
          <p:nvSpPr>
            <p:cNvPr id="108" name="Shape 332"/>
            <p:cNvSpPr>
              <a:spLocks noChangeArrowheads="1"/>
            </p:cNvSpPr>
            <p:nvPr/>
          </p:nvSpPr>
          <p:spPr bwMode="auto">
            <a:xfrm>
              <a:off x="4930623" y="5620569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09" name="Shape 333"/>
            <p:cNvSpPr>
              <a:spLocks noChangeArrowheads="1"/>
            </p:cNvSpPr>
            <p:nvPr/>
          </p:nvSpPr>
          <p:spPr bwMode="auto">
            <a:xfrm>
              <a:off x="5214074" y="5617246"/>
              <a:ext cx="108226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10" name="Shape 334"/>
            <p:cNvSpPr>
              <a:spLocks noChangeArrowheads="1"/>
            </p:cNvSpPr>
            <p:nvPr/>
          </p:nvSpPr>
          <p:spPr bwMode="auto">
            <a:xfrm>
              <a:off x="5483878" y="5611810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11" name="Shape 335"/>
            <p:cNvSpPr>
              <a:spLocks noChangeArrowheads="1"/>
            </p:cNvSpPr>
            <p:nvPr/>
          </p:nvSpPr>
          <p:spPr bwMode="auto">
            <a:xfrm>
              <a:off x="5753683" y="5608816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12" name="Shape 336"/>
            <p:cNvSpPr>
              <a:spLocks noChangeArrowheads="1"/>
            </p:cNvSpPr>
            <p:nvPr/>
          </p:nvSpPr>
          <p:spPr bwMode="auto">
            <a:xfrm>
              <a:off x="6023486" y="5617247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13" name="Shape 333"/>
            <p:cNvSpPr>
              <a:spLocks noChangeArrowheads="1"/>
            </p:cNvSpPr>
            <p:nvPr/>
          </p:nvSpPr>
          <p:spPr bwMode="auto">
            <a:xfrm>
              <a:off x="5079866" y="5620808"/>
              <a:ext cx="108226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14" name="Shape 342"/>
            <p:cNvSpPr>
              <a:spLocks noChangeArrowheads="1"/>
            </p:cNvSpPr>
            <p:nvPr/>
          </p:nvSpPr>
          <p:spPr bwMode="auto">
            <a:xfrm>
              <a:off x="5351717" y="5617296"/>
              <a:ext cx="108225" cy="108227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15" name="Shape 335"/>
            <p:cNvSpPr>
              <a:spLocks noChangeArrowheads="1"/>
            </p:cNvSpPr>
            <p:nvPr/>
          </p:nvSpPr>
          <p:spPr bwMode="auto">
            <a:xfrm>
              <a:off x="5619475" y="5614081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16" name="Shape 336"/>
            <p:cNvSpPr>
              <a:spLocks noChangeArrowheads="1"/>
            </p:cNvSpPr>
            <p:nvPr/>
          </p:nvSpPr>
          <p:spPr bwMode="auto">
            <a:xfrm>
              <a:off x="5889278" y="5619519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17" name="Shape 332"/>
            <p:cNvSpPr>
              <a:spLocks noChangeArrowheads="1"/>
            </p:cNvSpPr>
            <p:nvPr/>
          </p:nvSpPr>
          <p:spPr bwMode="auto">
            <a:xfrm>
              <a:off x="6174863" y="5611088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18" name="Shape 333"/>
            <p:cNvSpPr>
              <a:spLocks noChangeArrowheads="1"/>
            </p:cNvSpPr>
            <p:nvPr/>
          </p:nvSpPr>
          <p:spPr bwMode="auto">
            <a:xfrm>
              <a:off x="6458314" y="5619519"/>
              <a:ext cx="108226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19" name="Shape 334"/>
            <p:cNvSpPr>
              <a:spLocks noChangeArrowheads="1"/>
            </p:cNvSpPr>
            <p:nvPr/>
          </p:nvSpPr>
          <p:spPr bwMode="auto">
            <a:xfrm>
              <a:off x="6728118" y="5616322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20" name="Shape 335"/>
            <p:cNvSpPr>
              <a:spLocks noChangeArrowheads="1"/>
            </p:cNvSpPr>
            <p:nvPr/>
          </p:nvSpPr>
          <p:spPr bwMode="auto">
            <a:xfrm>
              <a:off x="6997923" y="5616322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21" name="Shape 336"/>
            <p:cNvSpPr>
              <a:spLocks noChangeArrowheads="1"/>
            </p:cNvSpPr>
            <p:nvPr/>
          </p:nvSpPr>
          <p:spPr bwMode="auto">
            <a:xfrm>
              <a:off x="7267726" y="5624753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22" name="Shape 333"/>
            <p:cNvSpPr>
              <a:spLocks noChangeArrowheads="1"/>
            </p:cNvSpPr>
            <p:nvPr/>
          </p:nvSpPr>
          <p:spPr bwMode="auto">
            <a:xfrm>
              <a:off x="6324106" y="5608143"/>
              <a:ext cx="108226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23" name="Shape 342"/>
            <p:cNvSpPr>
              <a:spLocks noChangeArrowheads="1"/>
            </p:cNvSpPr>
            <p:nvPr/>
          </p:nvSpPr>
          <p:spPr bwMode="auto">
            <a:xfrm>
              <a:off x="6595957" y="5621808"/>
              <a:ext cx="108225" cy="108227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24" name="Shape 335"/>
            <p:cNvSpPr>
              <a:spLocks noChangeArrowheads="1"/>
            </p:cNvSpPr>
            <p:nvPr/>
          </p:nvSpPr>
          <p:spPr bwMode="auto">
            <a:xfrm>
              <a:off x="6863715" y="5618594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25" name="Shape 336"/>
            <p:cNvSpPr>
              <a:spLocks noChangeArrowheads="1"/>
            </p:cNvSpPr>
            <p:nvPr/>
          </p:nvSpPr>
          <p:spPr bwMode="auto">
            <a:xfrm>
              <a:off x="7133518" y="5627025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26" name="Shape 336"/>
            <p:cNvSpPr>
              <a:spLocks noChangeArrowheads="1"/>
            </p:cNvSpPr>
            <p:nvPr/>
          </p:nvSpPr>
          <p:spPr bwMode="auto">
            <a:xfrm>
              <a:off x="7542958" y="5627025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27" name="Shape 336"/>
            <p:cNvSpPr>
              <a:spLocks noChangeArrowheads="1"/>
            </p:cNvSpPr>
            <p:nvPr/>
          </p:nvSpPr>
          <p:spPr bwMode="auto">
            <a:xfrm>
              <a:off x="7408750" y="5629297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28" name="Shape 336"/>
            <p:cNvSpPr>
              <a:spLocks noChangeArrowheads="1"/>
            </p:cNvSpPr>
            <p:nvPr/>
          </p:nvSpPr>
          <p:spPr bwMode="auto">
            <a:xfrm>
              <a:off x="7788622" y="5627025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29" name="Shape 336"/>
            <p:cNvSpPr>
              <a:spLocks noChangeArrowheads="1"/>
            </p:cNvSpPr>
            <p:nvPr/>
          </p:nvSpPr>
          <p:spPr bwMode="auto">
            <a:xfrm>
              <a:off x="7654414" y="5629297"/>
              <a:ext cx="108225" cy="108226"/>
            </a:xfrm>
            <a:prstGeom prst="ellipse">
              <a:avLst/>
            </a:prstGeom>
            <a:solidFill>
              <a:srgbClr val="FF3399"/>
            </a:solidFill>
            <a:ln w="12700">
              <a:solidFill>
                <a:srgbClr val="000000"/>
              </a:solidFill>
              <a:bevel/>
              <a:headEnd/>
              <a:tailEnd/>
            </a:ln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etaPlusBold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etaPlusBold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MetaPlusBold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MetaPlusBold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MetaPlusBold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176" name="Rectangle 5"/>
          <p:cNvSpPr>
            <a:spLocks noChangeArrowheads="1"/>
          </p:cNvSpPr>
          <p:nvPr/>
        </p:nvSpPr>
        <p:spPr bwMode="auto">
          <a:xfrm>
            <a:off x="3195769" y="3084884"/>
            <a:ext cx="2991600" cy="147600"/>
          </a:xfrm>
          <a:prstGeom prst="rect">
            <a:avLst/>
          </a:prstGeom>
          <a:solidFill>
            <a:srgbClr val="FF33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etaPlusBold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etaPlusBold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MetaPlusBold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MetaPlusBold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endParaRPr lang="en-US" altLang="it-IT" kern="0">
              <a:solidFill>
                <a:srgbClr val="FF3399"/>
              </a:solidFill>
              <a:latin typeface="Times" pitchFamily="18" charset="0"/>
              <a:ea typeface="MS PGothic" pitchFamily="34" charset="-128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256714" y="1463215"/>
            <a:ext cx="2881435" cy="1634720"/>
            <a:chOff x="4963540" y="4305737"/>
            <a:chExt cx="2881434" cy="1634720"/>
          </a:xfrm>
        </p:grpSpPr>
        <p:sp>
          <p:nvSpPr>
            <p:cNvPr id="219" name="Line"/>
            <p:cNvSpPr/>
            <p:nvPr/>
          </p:nvSpPr>
          <p:spPr bwMode="auto">
            <a:xfrm>
              <a:off x="5808977" y="4308562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20" name="Line"/>
            <p:cNvSpPr/>
            <p:nvPr/>
          </p:nvSpPr>
          <p:spPr bwMode="auto">
            <a:xfrm>
              <a:off x="5115940" y="4305941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21" name="Line"/>
            <p:cNvSpPr/>
            <p:nvPr/>
          </p:nvSpPr>
          <p:spPr bwMode="auto">
            <a:xfrm>
              <a:off x="5664919" y="4305737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22" name="Line"/>
            <p:cNvSpPr/>
            <p:nvPr/>
          </p:nvSpPr>
          <p:spPr bwMode="auto">
            <a:xfrm>
              <a:off x="5397231" y="4316585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23" name="Line"/>
            <p:cNvSpPr/>
            <p:nvPr/>
          </p:nvSpPr>
          <p:spPr bwMode="auto">
            <a:xfrm>
              <a:off x="5259625" y="4307383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24" name="Line"/>
            <p:cNvSpPr/>
            <p:nvPr/>
          </p:nvSpPr>
          <p:spPr bwMode="auto">
            <a:xfrm>
              <a:off x="7453727" y="4316638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25" name="Line"/>
            <p:cNvSpPr/>
            <p:nvPr/>
          </p:nvSpPr>
          <p:spPr bwMode="auto">
            <a:xfrm>
              <a:off x="7585550" y="4315375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26" name="Line"/>
            <p:cNvSpPr/>
            <p:nvPr/>
          </p:nvSpPr>
          <p:spPr bwMode="auto">
            <a:xfrm>
              <a:off x="7704349" y="4313846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27" name="Line"/>
            <p:cNvSpPr/>
            <p:nvPr/>
          </p:nvSpPr>
          <p:spPr bwMode="auto">
            <a:xfrm>
              <a:off x="7837774" y="4312772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28" name="Line"/>
            <p:cNvSpPr/>
            <p:nvPr/>
          </p:nvSpPr>
          <p:spPr bwMode="auto">
            <a:xfrm>
              <a:off x="7313376" y="4309561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29" name="Line"/>
            <p:cNvSpPr/>
            <p:nvPr/>
          </p:nvSpPr>
          <p:spPr bwMode="auto">
            <a:xfrm>
              <a:off x="5526109" y="4320457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30" name="Line"/>
            <p:cNvSpPr/>
            <p:nvPr/>
          </p:nvSpPr>
          <p:spPr bwMode="auto">
            <a:xfrm>
              <a:off x="7178567" y="4310979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31" name="Line"/>
            <p:cNvSpPr/>
            <p:nvPr/>
          </p:nvSpPr>
          <p:spPr bwMode="auto">
            <a:xfrm>
              <a:off x="4963540" y="4306005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32" name="Line"/>
            <p:cNvSpPr/>
            <p:nvPr/>
          </p:nvSpPr>
          <p:spPr bwMode="auto">
            <a:xfrm>
              <a:off x="5940152" y="4307757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33" name="Line"/>
            <p:cNvSpPr/>
            <p:nvPr/>
          </p:nvSpPr>
          <p:spPr bwMode="auto">
            <a:xfrm>
              <a:off x="7042381" y="4310006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35" name="Line"/>
            <p:cNvSpPr/>
            <p:nvPr/>
          </p:nvSpPr>
          <p:spPr bwMode="auto">
            <a:xfrm>
              <a:off x="6068271" y="4308751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36" name="Line"/>
            <p:cNvSpPr/>
            <p:nvPr/>
          </p:nvSpPr>
          <p:spPr bwMode="auto">
            <a:xfrm>
              <a:off x="6223162" y="4311618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37" name="Line"/>
            <p:cNvSpPr/>
            <p:nvPr/>
          </p:nvSpPr>
          <p:spPr bwMode="auto">
            <a:xfrm>
              <a:off x="6375449" y="4312576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38" name="Line"/>
            <p:cNvSpPr/>
            <p:nvPr/>
          </p:nvSpPr>
          <p:spPr bwMode="auto">
            <a:xfrm>
              <a:off x="6515052" y="4310569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39" name="Line"/>
            <p:cNvSpPr/>
            <p:nvPr/>
          </p:nvSpPr>
          <p:spPr bwMode="auto">
            <a:xfrm>
              <a:off x="6640574" y="4310287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40" name="Line"/>
            <p:cNvSpPr/>
            <p:nvPr/>
          </p:nvSpPr>
          <p:spPr bwMode="auto">
            <a:xfrm>
              <a:off x="6777622" y="4312992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  <p:sp>
          <p:nvSpPr>
            <p:cNvPr id="241" name="Line"/>
            <p:cNvSpPr/>
            <p:nvPr/>
          </p:nvSpPr>
          <p:spPr bwMode="auto">
            <a:xfrm>
              <a:off x="6919631" y="4310985"/>
              <a:ext cx="7200" cy="1620000"/>
            </a:xfrm>
            <a:prstGeom prst="rect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endParaRPr>
            </a:p>
          </p:txBody>
        </p:sp>
      </p:grpSp>
      <p:cxnSp>
        <p:nvCxnSpPr>
          <p:cNvPr id="242" name="Connettore 1 241"/>
          <p:cNvCxnSpPr/>
          <p:nvPr/>
        </p:nvCxnSpPr>
        <p:spPr>
          <a:xfrm>
            <a:off x="3275856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25"/>
          <p:cNvSpPr txBox="1">
            <a:spLocks noChangeArrowheads="1"/>
          </p:cNvSpPr>
          <p:nvPr/>
        </p:nvSpPr>
        <p:spPr bwMode="auto">
          <a:xfrm>
            <a:off x="2373676" y="2966562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2-5 nm</a:t>
            </a:r>
          </a:p>
        </p:txBody>
      </p:sp>
      <p:sp>
        <p:nvSpPr>
          <p:cNvPr id="73" name="Text Box 25"/>
          <p:cNvSpPr txBox="1">
            <a:spLocks noChangeArrowheads="1"/>
          </p:cNvSpPr>
          <p:nvPr/>
        </p:nvSpPr>
        <p:spPr bwMode="auto">
          <a:xfrm>
            <a:off x="1027052" y="2959885"/>
            <a:ext cx="24482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Diameter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15-25 nm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30C887-A737-4209-B7B8-2E346ED09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06"/>
          <a:stretch/>
        </p:blipFill>
        <p:spPr>
          <a:xfrm>
            <a:off x="1409790" y="4715336"/>
            <a:ext cx="4988412" cy="19978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E871C2-181C-4585-BD9D-005136723E07}"/>
              </a:ext>
            </a:extLst>
          </p:cNvPr>
          <p:cNvSpPr txBox="1"/>
          <p:nvPr/>
        </p:nvSpPr>
        <p:spPr>
          <a:xfrm>
            <a:off x="-142775" y="4725146"/>
            <a:ext cx="3259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adsorption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CxHy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feedstock molecules on catalyst and carbon production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939294A5-4E9C-455C-B6E3-6A8FBFF54802}"/>
              </a:ext>
            </a:extLst>
          </p:cNvPr>
          <p:cNvSpPr>
            <a:spLocks noChangeArrowheads="1"/>
          </p:cNvSpPr>
          <p:nvPr/>
        </p:nvSpPr>
        <p:spPr bwMode="auto">
          <a:xfrm rot="3814190">
            <a:off x="1327356" y="5755227"/>
            <a:ext cx="586805" cy="350708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8639130-C631-4857-9692-14E622C44337}"/>
              </a:ext>
            </a:extLst>
          </p:cNvPr>
          <p:cNvSpPr txBox="1"/>
          <p:nvPr/>
        </p:nvSpPr>
        <p:spPr>
          <a:xfrm>
            <a:off x="2896990" y="3661030"/>
            <a:ext cx="3259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of produced carbon atoms and formation of CNT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AF5D1CA3-B352-4CD8-AE4A-F4677A3FB1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62853" y="4400403"/>
            <a:ext cx="586805" cy="350708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F91E863-9030-4E1A-8831-E0C869C74B86}"/>
              </a:ext>
            </a:extLst>
          </p:cNvPr>
          <p:cNvSpPr txBox="1"/>
          <p:nvPr/>
        </p:nvSpPr>
        <p:spPr>
          <a:xfrm>
            <a:off x="6451923" y="4524554"/>
            <a:ext cx="2683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 a carbon layer on catalyst surface (red line) stopping the growth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4625133C-7955-494C-83C9-59894FCB077B}"/>
              </a:ext>
            </a:extLst>
          </p:cNvPr>
          <p:cNvSpPr>
            <a:spLocks noChangeArrowheads="1"/>
          </p:cNvSpPr>
          <p:nvPr/>
        </p:nvSpPr>
        <p:spPr bwMode="auto">
          <a:xfrm rot="7343565">
            <a:off x="6816099" y="5838937"/>
            <a:ext cx="586805" cy="350708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en-US" kern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6364BF-DC5A-40D1-9074-20144BBD5C9B}"/>
              </a:ext>
            </a:extLst>
          </p:cNvPr>
          <p:cNvSpPr txBox="1"/>
          <p:nvPr/>
        </p:nvSpPr>
        <p:spPr>
          <a:xfrm>
            <a:off x="73952" y="597604"/>
            <a:ext cx="8770576" cy="878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Thermal decomposition of a gaseous precursor on catalytic nanoparticles in a high-vacuum reaction chamber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0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7"/>
    </mc:Choice>
    <mc:Fallback xmlns="">
      <p:transition spd="slow" advTm="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  <p:bldP spid="99" grpId="0" animBg="1"/>
      <p:bldP spid="100" grpId="0"/>
      <p:bldP spid="101" grpId="0"/>
      <p:bldP spid="101" grpId="1"/>
      <p:bldP spid="176" grpId="0" animBg="1"/>
      <p:bldP spid="176" grpId="1" animBg="1"/>
      <p:bldP spid="66" grpId="0"/>
      <p:bldP spid="66" grpId="1"/>
      <p:bldP spid="73" grpId="0"/>
      <p:bldP spid="6" grpId="0"/>
      <p:bldP spid="8" grpId="0" animBg="1"/>
      <p:bldP spid="12" grpId="0"/>
      <p:bldP spid="13" grpId="0" animBg="1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ED9043-FF50-4134-98CB-0EAB32921930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35" name="Segnaposto numero diapositiva 3"/>
          <p:cNvSpPr txBox="1">
            <a:spLocks/>
          </p:cNvSpPr>
          <p:nvPr/>
        </p:nvSpPr>
        <p:spPr bwMode="auto">
          <a:xfrm>
            <a:off x="6962775" y="653415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MetaPlusBold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BEE84-9D73-4052-BF9D-A3B042C76C9D}" type="slidenum">
              <a:rPr lang="it-IT" altLang="it-IT" sz="1200">
                <a:solidFill>
                  <a:srgbClr val="898989"/>
                </a:solidFill>
                <a:latin typeface="Times" pitchFamily="18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>
              <a:solidFill>
                <a:srgbClr val="898989"/>
              </a:solidFill>
              <a:latin typeface="Times" pitchFamily="18" charset="0"/>
            </a:endParaRPr>
          </a:p>
        </p:txBody>
      </p:sp>
      <p:sp>
        <p:nvSpPr>
          <p:cNvPr id="47" name="Titolo 1"/>
          <p:cNvSpPr txBox="1">
            <a:spLocks/>
          </p:cNvSpPr>
          <p:nvPr/>
        </p:nvSpPr>
        <p:spPr bwMode="auto">
          <a:xfrm>
            <a:off x="467544" y="-32919"/>
            <a:ext cx="7416824" cy="8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altLang="it-IT" sz="2400" dirty="0">
                <a:solidFill>
                  <a:srgbClr val="7030A0"/>
                </a:solidFill>
                <a:latin typeface="MetaPlusBold" charset="0"/>
                <a:cs typeface="Times New Roman" pitchFamily="18" charset="0"/>
              </a:rPr>
              <a:t>VA-CNTs growth mechanism</a:t>
            </a:r>
            <a:endParaRPr lang="en-US" altLang="it-IT" sz="2400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" descr="Risultati immagini per advant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175194" y="1574992"/>
            <a:ext cx="5908687" cy="4230275"/>
            <a:chOff x="175192" y="1178114"/>
            <a:chExt cx="5908686" cy="4230275"/>
          </a:xfrm>
        </p:grpSpPr>
        <p:pic>
          <p:nvPicPr>
            <p:cNvPr id="6146" name="Picture 2" descr="C:\Users\ily\Desktop\Immagine2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15" y="1196752"/>
              <a:ext cx="5846763" cy="421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>
              <a:off x="175537" y="1178114"/>
              <a:ext cx="142017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 err="1"/>
                <a:t>Tip</a:t>
              </a:r>
              <a:r>
                <a:rPr lang="it-IT" b="1" dirty="0"/>
                <a:t> </a:t>
              </a:r>
              <a:r>
                <a:rPr lang="it-IT" b="1" dirty="0" err="1"/>
                <a:t>growth</a:t>
              </a:r>
              <a:endParaRPr lang="it-IT" b="1" dirty="0"/>
            </a:p>
            <a:p>
              <a:r>
                <a:rPr lang="it-IT" b="1" dirty="0"/>
                <a:t>    </a:t>
              </a:r>
              <a:endParaRPr lang="it-IT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75192" y="3429000"/>
              <a:ext cx="142017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Base </a:t>
              </a:r>
              <a:r>
                <a:rPr lang="it-IT" b="1" dirty="0" err="1"/>
                <a:t>growth</a:t>
              </a:r>
              <a:endParaRPr lang="it-IT" b="1" dirty="0"/>
            </a:p>
            <a:p>
              <a:r>
                <a:rPr lang="it-IT" b="1" dirty="0"/>
                <a:t>    </a:t>
              </a:r>
              <a:endParaRPr lang="it-IT" dirty="0"/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0" y="6525347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 Kumar and  Y. Ando, </a:t>
            </a:r>
            <a:r>
              <a:rPr lang="it-IT" sz="1200" dirty="0"/>
              <a:t>J. </a:t>
            </a:r>
            <a:r>
              <a:rPr lang="it-IT" sz="1200" dirty="0" err="1"/>
              <a:t>Nanosc</a:t>
            </a:r>
            <a:r>
              <a:rPr lang="it-IT" sz="1200" dirty="0"/>
              <a:t>. </a:t>
            </a:r>
            <a:r>
              <a:rPr lang="it-IT" sz="1200" dirty="0" err="1"/>
              <a:t>Nanotec</a:t>
            </a:r>
            <a:r>
              <a:rPr lang="it-IT" sz="1200" dirty="0"/>
              <a:t>. (2010)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140091" y="4848941"/>
            <a:ext cx="295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CNT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catalyst particle rooted on its base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140093" y="2359915"/>
            <a:ext cx="2771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catalyst is lifted off from the supporting surface during nanotube’s growth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3275856" y="692696"/>
            <a:ext cx="5400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3751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36108</TotalTime>
  <Words>1607</Words>
  <Application>Microsoft Office PowerPoint</Application>
  <PresentationFormat>Presentazione su schermo (4:3)</PresentationFormat>
  <Paragraphs>273</Paragraphs>
  <Slides>24</Slides>
  <Notes>13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41" baseType="lpstr">
      <vt:lpstr>Arial</vt:lpstr>
      <vt:lpstr>Calibri</vt:lpstr>
      <vt:lpstr>Cambria Math</vt:lpstr>
      <vt:lpstr>Comic Sans MS</vt:lpstr>
      <vt:lpstr>Helvetica Neue</vt:lpstr>
      <vt:lpstr>Helvetica Neue Medium</vt:lpstr>
      <vt:lpstr>MetaPlusBold</vt:lpstr>
      <vt:lpstr>Tahoma</vt:lpstr>
      <vt:lpstr>Times</vt:lpstr>
      <vt:lpstr>Times New Roman</vt:lpstr>
      <vt:lpstr>Times-Roman</vt:lpstr>
      <vt:lpstr>Verdana</vt:lpstr>
      <vt:lpstr>Wingdings</vt:lpstr>
      <vt:lpstr>Tema di Office</vt:lpstr>
      <vt:lpstr>4_Tema di Office</vt:lpstr>
      <vt:lpstr>Bitmap Image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Ilaria</dc:creator>
  <cp:lastModifiedBy>ilaria rago</cp:lastModifiedBy>
  <cp:revision>605</cp:revision>
  <cp:lastPrinted>2017-03-31T15:18:40Z</cp:lastPrinted>
  <dcterms:created xsi:type="dcterms:W3CDTF">2017-03-21T08:14:17Z</dcterms:created>
  <dcterms:modified xsi:type="dcterms:W3CDTF">2020-10-14T09:01:13Z</dcterms:modified>
</cp:coreProperties>
</file>