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56"/>
    <a:srgbClr val="EF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08771-66C3-446B-9DFE-42611B4DB6A5}" type="datetimeFigureOut">
              <a:rPr lang="it-IT" smtClean="0"/>
              <a:t>24/02/2021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FBFEC-B3F1-4E25-8E70-F6787F2B56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005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09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31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55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82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89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61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8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55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94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20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29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FBC9-9AC7-4532-AABF-D831EAB46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8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6.jpeg"/><Relationship Id="rId12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media4.m4a"/><Relationship Id="rId7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95207" cy="1527791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ctrTitle"/>
          </p:nvPr>
        </p:nvSpPr>
        <p:spPr>
          <a:xfrm>
            <a:off x="0" y="2302625"/>
            <a:ext cx="12192000" cy="1207337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Progresses of the multi-PMT optical module for the Hyper-K experiment</a:t>
            </a:r>
            <a:endParaRPr lang="it-IT" sz="3800" b="1" dirty="0"/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0" y="3851419"/>
            <a:ext cx="12192000" cy="1655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Alan C. Ruggeri</a:t>
            </a:r>
            <a:endParaRPr lang="en-US" sz="28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 the </a:t>
            </a: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Hyper-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Kamiokande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Collaboration</a:t>
            </a:r>
            <a:endParaRPr lang="it-IT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990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XIX </a:t>
            </a:r>
            <a:r>
              <a:rPr lang="en-US" dirty="0" err="1" smtClean="0"/>
              <a:t>NeuTel</a:t>
            </a:r>
            <a:r>
              <a:rPr lang="en-US" dirty="0" smtClean="0"/>
              <a:t>, February 18-26th, 2021</a:t>
            </a:r>
            <a:endParaRPr 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9" b="12440"/>
          <a:stretch/>
        </p:blipFill>
        <p:spPr bwMode="auto">
          <a:xfrm>
            <a:off x="10179789" y="0"/>
            <a:ext cx="1848728" cy="137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2"/>
    </mc:Choice>
    <mc:Fallback xmlns="">
      <p:transition spd="slow" advTm="1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97063" y="1413277"/>
            <a:ext cx="1733820" cy="1299799"/>
          </a:xfrm>
          <a:prstGeom prst="rect">
            <a:avLst/>
          </a:prstGeom>
          <a:ln>
            <a:noFill/>
          </a:ln>
        </p:spPr>
      </p:pic>
      <p:pic>
        <p:nvPicPr>
          <p:cNvPr id="3" name="Picture 7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97063" y="3091203"/>
            <a:ext cx="1729636" cy="1522735"/>
          </a:xfrm>
          <a:prstGeom prst="rect">
            <a:avLst/>
          </a:prstGeom>
          <a:ln>
            <a:noFill/>
          </a:ln>
        </p:spPr>
      </p:pic>
      <p:pic>
        <p:nvPicPr>
          <p:cNvPr id="4" name="Picture 7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58780" y="3058241"/>
            <a:ext cx="1879060" cy="1343991"/>
          </a:xfrm>
          <a:prstGeom prst="rect">
            <a:avLst/>
          </a:prstGeom>
          <a:ln>
            <a:noFill/>
          </a:ln>
        </p:spPr>
      </p:pic>
      <p:sp>
        <p:nvSpPr>
          <p:cNvPr id="5" name="TextShape 3"/>
          <p:cNvSpPr txBox="1"/>
          <p:nvPr/>
        </p:nvSpPr>
        <p:spPr>
          <a:xfrm>
            <a:off x="8493699" y="2712216"/>
            <a:ext cx="951055" cy="5253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Book Antiqua"/>
                <a:cs typeface="Book Antiqua"/>
              </a:rPr>
              <a:t>Solar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  <a:cs typeface="Book Antiqua"/>
              </a:rPr>
              <a:t>n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  <a:latin typeface="Symbol" pitchFamily="18" charset="2"/>
              <a:cs typeface="Symbol" charset="2"/>
            </a:endParaRPr>
          </a:p>
        </p:txBody>
      </p:sp>
      <p:sp>
        <p:nvSpPr>
          <p:cNvPr id="7" name="TextShape 5"/>
          <p:cNvSpPr txBox="1"/>
          <p:nvPr/>
        </p:nvSpPr>
        <p:spPr>
          <a:xfrm>
            <a:off x="9926430" y="2726042"/>
            <a:ext cx="2356691" cy="525388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Book Antiqua"/>
                <a:cs typeface="Book Antiqua"/>
              </a:rPr>
              <a:t>Accelerator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  <a:cs typeface="Book Antiqua"/>
              </a:rPr>
              <a:t>n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  <a:latin typeface="Symbol" pitchFamily="18" charset="2"/>
              <a:cs typeface="Symbol" charset="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3214407" y="769441"/>
            <a:ext cx="5800712" cy="285284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2000" dirty="0">
                <a:cs typeface="Book Antiqua"/>
              </a:rPr>
              <a:t>Hyper-</a:t>
            </a:r>
            <a:r>
              <a:rPr lang="en-US" sz="2000" dirty="0" err="1">
                <a:cs typeface="Book Antiqua"/>
              </a:rPr>
              <a:t>Kamiokande</a:t>
            </a:r>
            <a:r>
              <a:rPr lang="en-US" sz="2000" dirty="0">
                <a:cs typeface="Book Antiqua"/>
              </a:rPr>
              <a:t> (</a:t>
            </a:r>
            <a:r>
              <a:rPr lang="en-US" sz="2000" dirty="0" smtClean="0">
                <a:cs typeface="Book Antiqua"/>
              </a:rPr>
              <a:t>Hyper-K</a:t>
            </a:r>
            <a:r>
              <a:rPr lang="en-US" sz="2000" dirty="0">
                <a:cs typeface="Book Antiqua"/>
              </a:rPr>
              <a:t>) is a multi-purpose </a:t>
            </a:r>
            <a:r>
              <a:rPr lang="en-US" sz="2000" b="1" dirty="0">
                <a:cs typeface="Book Antiqua"/>
              </a:rPr>
              <a:t>Water-Cherenkov detector </a:t>
            </a:r>
            <a:r>
              <a:rPr lang="en-US" sz="2000" dirty="0">
                <a:cs typeface="Book Antiqua"/>
              </a:rPr>
              <a:t>with a variety of scientific goals: </a:t>
            </a:r>
          </a:p>
          <a:p>
            <a:endParaRPr lang="en-US" sz="2000" dirty="0" smtClean="0">
              <a:cs typeface="Book Antiqua"/>
            </a:endParaRPr>
          </a:p>
          <a:p>
            <a:pPr marL="256432" indent="-256432">
              <a:buFont typeface="Wingdings" charset="2"/>
              <a:buChar char="²"/>
            </a:pPr>
            <a:r>
              <a:rPr lang="en-US" sz="2000" dirty="0">
                <a:cs typeface="Book Antiqua"/>
              </a:rPr>
              <a:t>Neutrino oscillations </a:t>
            </a:r>
            <a:r>
              <a:rPr lang="en-US" sz="2000" dirty="0" smtClean="0">
                <a:cs typeface="Book Antiqua"/>
              </a:rPr>
              <a:t/>
            </a:r>
            <a:br>
              <a:rPr lang="en-US" sz="2000" dirty="0" smtClean="0">
                <a:cs typeface="Book Antiqua"/>
              </a:rPr>
            </a:br>
            <a:r>
              <a:rPr lang="en-US" sz="2000" dirty="0" smtClean="0">
                <a:cs typeface="Book Antiqua"/>
              </a:rPr>
              <a:t>(by atmospheric</a:t>
            </a:r>
            <a:r>
              <a:rPr lang="en-US" sz="2000" dirty="0">
                <a:cs typeface="Book Antiqua"/>
              </a:rPr>
              <a:t>, accelerator and </a:t>
            </a:r>
            <a:r>
              <a:rPr lang="en-US" sz="2000" dirty="0" smtClean="0">
                <a:cs typeface="Book Antiqua"/>
              </a:rPr>
              <a:t>solar </a:t>
            </a:r>
            <a:r>
              <a:rPr lang="en-US" sz="2000" dirty="0">
                <a:latin typeface="Symbol" pitchFamily="18" charset="2"/>
                <a:cs typeface="Book Antiqua"/>
              </a:rPr>
              <a:t>n</a:t>
            </a:r>
            <a:r>
              <a:rPr lang="en-US" sz="2000" dirty="0" smtClean="0">
                <a:cs typeface="Book Antiqua"/>
              </a:rPr>
              <a:t>) </a:t>
            </a:r>
            <a:endParaRPr lang="en-US" sz="2000" dirty="0">
              <a:cs typeface="Book Antiqua"/>
            </a:endParaRPr>
          </a:p>
          <a:p>
            <a:pPr marL="256432" indent="-256432">
              <a:buFont typeface="Wingdings" charset="2"/>
              <a:buChar char="²"/>
            </a:pPr>
            <a:r>
              <a:rPr lang="en-US" sz="2000" dirty="0">
                <a:cs typeface="Book Antiqua"/>
              </a:rPr>
              <a:t>Neutrino astrophysics</a:t>
            </a:r>
          </a:p>
          <a:p>
            <a:pPr marL="256432" indent="-256432">
              <a:buFont typeface="Wingdings" charset="2"/>
              <a:buChar char="²"/>
            </a:pPr>
            <a:r>
              <a:rPr lang="en-US" sz="2000" dirty="0">
                <a:cs typeface="Book Antiqua"/>
              </a:rPr>
              <a:t>Proton decay</a:t>
            </a:r>
          </a:p>
          <a:p>
            <a:pPr marL="256432" indent="-256432">
              <a:buFont typeface="Wingdings" charset="2"/>
              <a:buChar char="²"/>
            </a:pPr>
            <a:r>
              <a:rPr lang="en-US" sz="2000" dirty="0">
                <a:cs typeface="Book Antiqua"/>
              </a:rPr>
              <a:t>Non-standard </a:t>
            </a:r>
            <a:r>
              <a:rPr lang="en-US" sz="2000" dirty="0" smtClean="0">
                <a:cs typeface="Book Antiqua"/>
              </a:rPr>
              <a:t>physics</a:t>
            </a:r>
          </a:p>
        </p:txBody>
      </p:sp>
      <p:sp>
        <p:nvSpPr>
          <p:cNvPr id="10" name="テキスト ボックス 6">
            <a:extLst>
              <a:ext uri="{FF2B5EF4-FFF2-40B4-BE49-F238E27FC236}">
                <a16:creationId xmlns:a16="http://schemas.microsoft.com/office/drawing/2014/main" id="{B4278D9A-7FCC-4942-AE52-31086B02773E}"/>
              </a:ext>
            </a:extLst>
          </p:cNvPr>
          <p:cNvSpPr txBox="1"/>
          <p:nvPr/>
        </p:nvSpPr>
        <p:spPr>
          <a:xfrm>
            <a:off x="10206890" y="4462801"/>
            <a:ext cx="1830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Proton decay</a:t>
            </a:r>
            <a:endParaRPr kumimoji="1" lang="ja-JP" altLang="en-US" sz="2200" dirty="0">
              <a:solidFill>
                <a:schemeClr val="tx2">
                  <a:lumMod val="60000"/>
                  <a:lumOff val="4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068" y="4878037"/>
            <a:ext cx="2054483" cy="1522735"/>
          </a:xfrm>
          <a:prstGeom prst="rect">
            <a:avLst/>
          </a:prstGeom>
        </p:spPr>
      </p:pic>
      <p:pic>
        <p:nvPicPr>
          <p:cNvPr id="14" name="Picture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76164" y="1404399"/>
            <a:ext cx="1985891" cy="1303414"/>
          </a:xfrm>
          <a:prstGeom prst="rect">
            <a:avLst/>
          </a:prstGeom>
          <a:ln>
            <a:noFill/>
          </a:ln>
        </p:spPr>
      </p:pic>
      <p:sp>
        <p:nvSpPr>
          <p:cNvPr id="15" name="TextShape 2"/>
          <p:cNvSpPr txBox="1"/>
          <p:nvPr/>
        </p:nvSpPr>
        <p:spPr>
          <a:xfrm>
            <a:off x="10158780" y="1017381"/>
            <a:ext cx="1985891" cy="5253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Book Antiqua"/>
                <a:cs typeface="Book Antiqua"/>
              </a:rPr>
              <a:t>Atmospheric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  <a:cs typeface="Book Antiqua"/>
              </a:rPr>
              <a:t>n</a:t>
            </a:r>
            <a:endParaRPr dirty="0">
              <a:solidFill>
                <a:schemeClr val="tx2">
                  <a:lumMod val="60000"/>
                  <a:lumOff val="40000"/>
                </a:schemeClr>
              </a:solidFill>
              <a:latin typeface="Symbol" pitchFamily="18" charset="2"/>
              <a:cs typeface="Symbol" charset="2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err="1" smtClean="0">
                <a:latin typeface="Chiller" panose="04020404031007020602" pitchFamily="82" charset="0"/>
              </a:rPr>
              <a:t>Hyper</a:t>
            </a:r>
            <a:r>
              <a:rPr lang="it-IT" sz="4400" b="1" dirty="0" smtClean="0">
                <a:latin typeface="Chiller" panose="04020404031007020602" pitchFamily="82" charset="0"/>
              </a:rPr>
              <a:t>-K </a:t>
            </a:r>
            <a:r>
              <a:rPr lang="it-IT" sz="4400" b="1" dirty="0" err="1" smtClean="0">
                <a:latin typeface="Chiller" panose="04020404031007020602" pitchFamily="82" charset="0"/>
              </a:rPr>
              <a:t>overview</a:t>
            </a:r>
            <a:endParaRPr lang="it-IT" sz="4400" b="1" dirty="0">
              <a:latin typeface="Chiller" panose="04020404031007020602" pitchFamily="82" charset="0"/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 rotWithShape="1">
          <a:blip r:embed="rId10"/>
          <a:srcRect t="1449"/>
          <a:stretch/>
        </p:blipFill>
        <p:spPr>
          <a:xfrm>
            <a:off x="146126" y="4081496"/>
            <a:ext cx="2167983" cy="2776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2"/>
          <p:cNvSpPr txBox="1"/>
          <p:nvPr/>
        </p:nvSpPr>
        <p:spPr>
          <a:xfrm>
            <a:off x="1592245" y="4306161"/>
            <a:ext cx="695158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IWCD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2619484" y="4553363"/>
            <a:ext cx="5336636" cy="2246769"/>
          </a:xfrm>
          <a:prstGeom prst="rect">
            <a:avLst/>
          </a:prstGeom>
          <a:ln>
            <a:solidFill>
              <a:srgbClr val="1F2E56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Hyper-K </a:t>
            </a:r>
            <a:r>
              <a:rPr lang="en-US" sz="2000" b="1" dirty="0">
                <a:solidFill>
                  <a:prstClr val="black"/>
                </a:solidFill>
              </a:rPr>
              <a:t>Far Detector </a:t>
            </a:r>
            <a:r>
              <a:rPr lang="en-US" sz="2000" b="1" dirty="0" smtClean="0">
                <a:solidFill>
                  <a:prstClr val="black"/>
                </a:solidFill>
              </a:rPr>
              <a:t>(HK-FD</a:t>
            </a:r>
            <a:r>
              <a:rPr lang="en-US" sz="2000" b="1" dirty="0">
                <a:solidFill>
                  <a:prstClr val="black"/>
                </a:solidFill>
              </a:rPr>
              <a:t>)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Cylindrical tank: Φ </a:t>
            </a:r>
            <a:r>
              <a:rPr lang="en-US" sz="2000" dirty="0" smtClean="0">
                <a:solidFill>
                  <a:prstClr val="black"/>
                </a:solidFill>
              </a:rPr>
              <a:t>68 </a:t>
            </a:r>
            <a:r>
              <a:rPr lang="en-US" sz="2000" dirty="0">
                <a:solidFill>
                  <a:prstClr val="black"/>
                </a:solidFill>
              </a:rPr>
              <a:t>m and H </a:t>
            </a:r>
            <a:r>
              <a:rPr lang="en-US" sz="2000" dirty="0" smtClean="0">
                <a:solidFill>
                  <a:prstClr val="black"/>
                </a:solidFill>
              </a:rPr>
              <a:t>71 </a:t>
            </a:r>
            <a:r>
              <a:rPr lang="en-US" sz="2000" dirty="0">
                <a:solidFill>
                  <a:prstClr val="black"/>
                </a:solidFill>
              </a:rPr>
              <a:t>m 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Fiducial volume: </a:t>
            </a:r>
            <a:r>
              <a:rPr lang="en-US" sz="2000" dirty="0" smtClean="0">
                <a:solidFill>
                  <a:prstClr val="black"/>
                </a:solidFill>
              </a:rPr>
              <a:t>0.20Mtons (</a:t>
            </a:r>
            <a:r>
              <a:rPr lang="en-US" sz="2000" dirty="0" smtClean="0"/>
              <a:t>∼</a:t>
            </a:r>
            <a:r>
              <a:rPr lang="it-IT" sz="2000" dirty="0" smtClean="0">
                <a:solidFill>
                  <a:prstClr val="black"/>
                </a:solidFill>
                <a:sym typeface="Symbol"/>
              </a:rPr>
              <a:t>8 </a:t>
            </a:r>
            <a:r>
              <a:rPr lang="it-IT" sz="2000" dirty="0" err="1" smtClean="0">
                <a:solidFill>
                  <a:prstClr val="black"/>
                </a:solidFill>
                <a:sym typeface="Symbol"/>
              </a:rPr>
              <a:t>times</a:t>
            </a:r>
            <a:r>
              <a:rPr lang="it-IT" sz="2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sym typeface="Symbol"/>
              </a:rPr>
              <a:t>SuperK</a:t>
            </a:r>
            <a:r>
              <a:rPr lang="it-IT" sz="2000" dirty="0" smtClean="0">
                <a:solidFill>
                  <a:prstClr val="black"/>
                </a:solidFill>
                <a:sym typeface="Symbol"/>
              </a:rPr>
              <a:t>)</a:t>
            </a:r>
          </a:p>
          <a:p>
            <a:r>
              <a:rPr lang="en-US" sz="2000" b="1" dirty="0"/>
              <a:t>Intermediate Water Cherenkov Detector (IWCD)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1 kilo-ton scale water Cherenkov detector </a:t>
            </a:r>
            <a:r>
              <a:rPr lang="en-US" sz="2000" dirty="0" smtClean="0"/>
              <a:t>located at </a:t>
            </a:r>
            <a:r>
              <a:rPr lang="en-US" sz="2000" dirty="0"/>
              <a:t>∼1 km from the neutrino beam </a:t>
            </a:r>
            <a:r>
              <a:rPr lang="en-US" sz="2000" dirty="0" smtClean="0"/>
              <a:t>source</a:t>
            </a:r>
            <a:endParaRPr lang="en-US" sz="2000" dirty="0"/>
          </a:p>
        </p:txBody>
      </p:sp>
      <p:sp>
        <p:nvSpPr>
          <p:cNvPr id="23" name="TextShape 4"/>
          <p:cNvSpPr txBox="1"/>
          <p:nvPr/>
        </p:nvSpPr>
        <p:spPr>
          <a:xfrm>
            <a:off x="8200489" y="4600813"/>
            <a:ext cx="1729636" cy="5253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Book Antiqua"/>
                <a:cs typeface="Book Antiqua"/>
              </a:rPr>
              <a:t>Supernova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  <a:cs typeface="Book Antiqua"/>
              </a:rPr>
              <a:t>n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  <a:latin typeface="Symbol" pitchFamily="18" charset="2"/>
              <a:cs typeface="Symbol" charset="2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51078" y="3788385"/>
            <a:ext cx="4059040" cy="646331"/>
          </a:xfrm>
          <a:prstGeom prst="rect">
            <a:avLst/>
          </a:prstGeom>
          <a:noFill/>
          <a:ln>
            <a:solidFill>
              <a:srgbClr val="1F2E5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u="sng" dirty="0"/>
              <a:t>Today, Hyper-K is under construction and </a:t>
            </a:r>
          </a:p>
          <a:p>
            <a:r>
              <a:rPr lang="en-US" altLang="ja-JP" u="sng" dirty="0"/>
              <a:t>its </a:t>
            </a:r>
            <a:r>
              <a:rPr kumimoji="1" lang="en-US" altLang="ja-JP" u="sng" dirty="0"/>
              <a:t>operation will </a:t>
            </a:r>
            <a:r>
              <a:rPr lang="en-US" altLang="ja-JP" u="sng" dirty="0"/>
              <a:t>begin</a:t>
            </a:r>
            <a:r>
              <a:rPr kumimoji="1" lang="en-US" altLang="ja-JP" u="sng" dirty="0"/>
              <a:t> in </a:t>
            </a:r>
            <a:r>
              <a:rPr kumimoji="1" lang="en-US" altLang="ja-JP" u="sng" dirty="0" smtClean="0"/>
              <a:t>2027</a:t>
            </a:r>
            <a:endParaRPr kumimoji="1" lang="ja-JP" altLang="en-US" u="sng" dirty="0"/>
          </a:p>
        </p:txBody>
      </p:sp>
      <p:pic>
        <p:nvPicPr>
          <p:cNvPr id="21" name="図 53" descr="モニター, 屋内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88D9BD41-15A9-1340-BD21-96536EA2FCA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9470"/>
          <a:stretch/>
        </p:blipFill>
        <p:spPr>
          <a:xfrm>
            <a:off x="60772" y="965266"/>
            <a:ext cx="3059135" cy="2683219"/>
          </a:xfrm>
          <a:prstGeom prst="rect">
            <a:avLst/>
          </a:prstGeom>
        </p:spPr>
      </p:pic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610600" y="6485444"/>
            <a:ext cx="2743200" cy="365125"/>
          </a:xfrm>
        </p:spPr>
        <p:txBody>
          <a:bodyPr/>
          <a:lstStyle/>
          <a:p>
            <a:fld id="{B6E2FBC9-9AC7-4532-AABF-D831EAB4622F}" type="slidenum">
              <a:rPr lang="it-IT" smtClean="0"/>
              <a:t>2</a:t>
            </a:fld>
            <a:endParaRPr lang="it-IT" dirty="0"/>
          </a:p>
        </p:txBody>
      </p: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36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28"/>
    </mc:Choice>
    <mc:Fallback>
      <p:transition spd="slow" advTm="4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5" grpId="0"/>
      <p:bldP spid="7" grpId="0"/>
      <p:bldP spid="10" grpId="0"/>
      <p:bldP spid="15" grpId="0"/>
      <p:bldP spid="20" grpId="0" animBg="1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22554" y="738292"/>
            <a:ext cx="73952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Hyper-K builds </a:t>
            </a:r>
            <a:r>
              <a:rPr lang="en-US" sz="2000" dirty="0"/>
              <a:t>on the successful strategies used to study </a:t>
            </a:r>
            <a:r>
              <a:rPr lang="it-IT" sz="2000" dirty="0"/>
              <a:t>neutrino </a:t>
            </a:r>
            <a:r>
              <a:rPr lang="it-IT" sz="2000" dirty="0" err="1"/>
              <a:t>oscillations</a:t>
            </a:r>
            <a:r>
              <a:rPr lang="it-IT" sz="2000" dirty="0"/>
              <a:t> </a:t>
            </a:r>
            <a:r>
              <a:rPr lang="it-IT" sz="2000" dirty="0" smtClean="0"/>
              <a:t>by </a:t>
            </a:r>
            <a:r>
              <a:rPr lang="it-IT" sz="2000" dirty="0"/>
              <a:t>Super-</a:t>
            </a:r>
            <a:r>
              <a:rPr lang="it-IT" sz="2000" dirty="0" err="1"/>
              <a:t>Kamiokande</a:t>
            </a:r>
            <a:r>
              <a:rPr lang="it-IT" sz="2000" dirty="0"/>
              <a:t>, K2K and </a:t>
            </a:r>
            <a:r>
              <a:rPr lang="it-IT" sz="2000" dirty="0" smtClean="0"/>
              <a:t>T2K, </a:t>
            </a:r>
            <a:r>
              <a:rPr lang="it-IT" sz="2000" dirty="0" err="1" smtClean="0"/>
              <a:t>but</a:t>
            </a:r>
            <a:r>
              <a:rPr lang="it-IT" sz="2000" dirty="0" smtClean="0"/>
              <a:t> with some </a:t>
            </a:r>
            <a:r>
              <a:rPr lang="it-IT" sz="2000" dirty="0" err="1" smtClean="0"/>
              <a:t>upgrades</a:t>
            </a:r>
            <a:r>
              <a:rPr lang="it-IT" sz="2000" dirty="0" smtClean="0"/>
              <a:t>:</a:t>
            </a:r>
            <a:endParaRPr lang="it-IT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Larger detector for increased statistics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Improved photo-sensors for better efficiency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Higher intensity beam and updated/new near detector for accelerator </a:t>
            </a:r>
            <a:r>
              <a:rPr lang="it-IT" sz="2000" dirty="0"/>
              <a:t>neutrino </a:t>
            </a:r>
            <a:r>
              <a:rPr lang="it-IT" sz="2000" dirty="0" smtClean="0"/>
              <a:t>part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/>
          <a:srcRect l="17648" r="13534"/>
          <a:stretch/>
        </p:blipFill>
        <p:spPr>
          <a:xfrm>
            <a:off x="41994" y="651892"/>
            <a:ext cx="4421941" cy="3614377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err="1" smtClean="0">
                <a:latin typeface="Chiller" panose="04020404031007020602" pitchFamily="82" charset="0"/>
              </a:rPr>
              <a:t>Hyper</a:t>
            </a:r>
            <a:r>
              <a:rPr lang="it-IT" sz="4400" b="1" dirty="0" smtClean="0">
                <a:latin typeface="Chiller" panose="04020404031007020602" pitchFamily="82" charset="0"/>
              </a:rPr>
              <a:t>-K design</a:t>
            </a:r>
            <a:endParaRPr lang="it-IT" sz="4400" b="1" dirty="0">
              <a:latin typeface="Chiller" panose="04020404031007020602" pitchFamily="82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322" y="3274291"/>
            <a:ext cx="5753077" cy="3236106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6575959" y="3404920"/>
            <a:ext cx="1399592" cy="338554"/>
          </a:xfrm>
          <a:prstGeom prst="rect">
            <a:avLst/>
          </a:prstGeom>
          <a:solidFill>
            <a:srgbClr val="1F2E56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Zoom of Japan</a:t>
            </a:r>
            <a:endParaRPr lang="it-IT" sz="1600" dirty="0">
              <a:solidFill>
                <a:schemeClr val="bg1"/>
              </a:solidFill>
            </a:endParaRPr>
          </a:p>
        </p:txBody>
      </p:sp>
      <p:cxnSp>
        <p:nvCxnSpPr>
          <p:cNvPr id="23" name="Connettore 2 22"/>
          <p:cNvCxnSpPr/>
          <p:nvPr/>
        </p:nvCxnSpPr>
        <p:spPr>
          <a:xfrm flipH="1" flipV="1">
            <a:off x="6806235" y="4785850"/>
            <a:ext cx="4861249" cy="27992"/>
          </a:xfrm>
          <a:prstGeom prst="straightConnector1">
            <a:avLst/>
          </a:prstGeom>
          <a:ln w="222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8429763" y="478118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∼300 km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1205618" y="4416390"/>
            <a:ext cx="772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FFFF00"/>
                </a:solidFill>
              </a:rPr>
              <a:t>Tokai</a:t>
            </a:r>
            <a:endParaRPr lang="it-IT" sz="1400" b="1" dirty="0">
              <a:solidFill>
                <a:srgbClr val="FFFF0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307047" y="4946248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FFFF00"/>
                </a:solidFill>
              </a:rPr>
              <a:t>Kamioka</a:t>
            </a:r>
            <a:r>
              <a:rPr lang="it-IT" sz="1400" b="1" dirty="0" smtClean="0">
                <a:solidFill>
                  <a:srgbClr val="FFFF00"/>
                </a:solidFill>
              </a:rPr>
              <a:t> mine</a:t>
            </a:r>
            <a:endParaRPr lang="it-IT" sz="1400" b="1" dirty="0">
              <a:solidFill>
                <a:srgbClr val="FFFF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0" y="4070053"/>
            <a:ext cx="3571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solidFill>
                  <a:schemeClr val="bg1"/>
                </a:solidFill>
              </a:rPr>
              <a:t>Credit by: https</a:t>
            </a:r>
            <a:r>
              <a:rPr lang="it-IT" sz="1050" dirty="0">
                <a:solidFill>
                  <a:schemeClr val="bg1"/>
                </a:solidFill>
              </a:rPr>
              <a:t>://youtu.be/JFOE3D2z7LM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6307047" y="6297860"/>
            <a:ext cx="3571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solidFill>
                  <a:schemeClr val="bg1"/>
                </a:solidFill>
              </a:rPr>
              <a:t>Credit by: https</a:t>
            </a:r>
            <a:r>
              <a:rPr lang="it-IT" sz="1050" dirty="0">
                <a:solidFill>
                  <a:schemeClr val="bg1"/>
                </a:solidFill>
              </a:rPr>
              <a:t>://youtu.be/JFOE3D2z7LM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990398"/>
            <a:ext cx="6360320" cy="122966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9377" y="6075794"/>
            <a:ext cx="4736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Credit by: https://www.uvic.ca/science/physics/vispa/research/projects/neutrino/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32509" y="4901732"/>
            <a:ext cx="305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Position of the IWCD</a:t>
            </a:r>
            <a:endParaRPr lang="it-IT" b="1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838200" y="6485443"/>
            <a:ext cx="2743200" cy="365125"/>
          </a:xfrm>
        </p:spPr>
        <p:txBody>
          <a:bodyPr/>
          <a:lstStyle/>
          <a:p>
            <a:r>
              <a:rPr lang="it-IT" dirty="0" smtClean="0"/>
              <a:t>25/02/2021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485445"/>
            <a:ext cx="4114800" cy="365125"/>
          </a:xfrm>
        </p:spPr>
        <p:txBody>
          <a:bodyPr/>
          <a:lstStyle/>
          <a:p>
            <a:r>
              <a:rPr lang="it-IT" dirty="0" smtClean="0"/>
              <a:t>Ruggeri A.C. - XIX </a:t>
            </a:r>
            <a:r>
              <a:rPr lang="it-IT" dirty="0" err="1" smtClean="0"/>
              <a:t>NeuTel</a:t>
            </a:r>
            <a:r>
              <a:rPr lang="it-IT" dirty="0" smtClean="0"/>
              <a:t> 18-26 </a:t>
            </a:r>
            <a:r>
              <a:rPr lang="it-IT" dirty="0" err="1" smtClean="0"/>
              <a:t>February</a:t>
            </a:r>
            <a:r>
              <a:rPr lang="it-IT" dirty="0" smtClean="0"/>
              <a:t> 2021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485443"/>
            <a:ext cx="2743200" cy="365125"/>
          </a:xfrm>
        </p:spPr>
        <p:txBody>
          <a:bodyPr/>
          <a:lstStyle/>
          <a:p>
            <a:fld id="{B6E2FBC9-9AC7-4532-AABF-D831EAB4622F}" type="slidenum">
              <a:rPr lang="it-IT" smtClean="0"/>
              <a:t>3</a:t>
            </a:fld>
            <a:endParaRPr lang="it-IT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99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85"/>
    </mc:Choice>
    <mc:Fallback>
      <p:transition spd="slow" advTm="5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/>
          <a:srcRect l="24134" r="20540" b="7325"/>
          <a:stretch/>
        </p:blipFill>
        <p:spPr>
          <a:xfrm>
            <a:off x="177663" y="773257"/>
            <a:ext cx="3616973" cy="3408045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1050177" y="4482743"/>
            <a:ext cx="311421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The Hyper-K IWCD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smtClean="0"/>
              <a:t>The </a:t>
            </a:r>
            <a:r>
              <a:rPr lang="en-US" sz="1400" dirty="0"/>
              <a:t>instrumented </a:t>
            </a:r>
            <a:r>
              <a:rPr lang="en-US" sz="1400" dirty="0" smtClean="0"/>
              <a:t>portion will span a </a:t>
            </a:r>
            <a:r>
              <a:rPr lang="en-US" sz="1400" dirty="0"/>
              <a:t>range of angles </a:t>
            </a:r>
            <a:r>
              <a:rPr lang="en-US" sz="1400" dirty="0" err="1" smtClean="0"/>
              <a:t>wrt</a:t>
            </a:r>
            <a:r>
              <a:rPr lang="en-US" sz="1400" dirty="0" smtClean="0"/>
              <a:t> </a:t>
            </a:r>
            <a:r>
              <a:rPr lang="en-US" sz="1400" dirty="0"/>
              <a:t>the neutrino direction. </a:t>
            </a:r>
            <a:endParaRPr lang="en-US" sz="1400" dirty="0" smtClean="0"/>
          </a:p>
          <a:p>
            <a:r>
              <a:rPr lang="en-US" sz="1400" u="sng" dirty="0" smtClean="0"/>
              <a:t>Inner detector</a:t>
            </a:r>
            <a:r>
              <a:rPr lang="en-US" sz="1400" dirty="0" smtClean="0"/>
              <a:t>: </a:t>
            </a:r>
            <a:br>
              <a:rPr lang="en-US" sz="1400" dirty="0" smtClean="0"/>
            </a:br>
            <a:r>
              <a:rPr lang="en-US" sz="1400" dirty="0" smtClean="0"/>
              <a:t>8 </a:t>
            </a:r>
            <a:r>
              <a:rPr lang="en-US" sz="1400" dirty="0"/>
              <a:t>m diameter </a:t>
            </a:r>
            <a:r>
              <a:rPr lang="en-US" sz="1400" dirty="0" smtClean="0"/>
              <a:t>and 6 </a:t>
            </a:r>
            <a:r>
              <a:rPr lang="en-US" sz="1400" dirty="0"/>
              <a:t>m tall to contain up to 1 GeV </a:t>
            </a:r>
            <a:r>
              <a:rPr lang="en-US" sz="1400" dirty="0" smtClean="0"/>
              <a:t>muons</a:t>
            </a:r>
            <a:br>
              <a:rPr lang="en-US" sz="1400" dirty="0" smtClean="0"/>
            </a:br>
            <a:r>
              <a:rPr lang="en-US" sz="1400" dirty="0" smtClean="0"/>
              <a:t> </a:t>
            </a:r>
          </a:p>
          <a:p>
            <a:r>
              <a:rPr lang="en-US" sz="1400" dirty="0" smtClean="0"/>
              <a:t>Planned to populate with ∼500 </a:t>
            </a:r>
            <a:r>
              <a:rPr lang="en-US" sz="1400" dirty="0" err="1" smtClean="0"/>
              <a:t>mPMT</a:t>
            </a:r>
            <a:r>
              <a:rPr lang="en-US" sz="1400" dirty="0" smtClean="0"/>
              <a:t> </a:t>
            </a:r>
            <a:r>
              <a:rPr lang="en-US" sz="1400" dirty="0"/>
              <a:t>modules to provide </a:t>
            </a:r>
            <a:r>
              <a:rPr lang="en-US" sz="1400" dirty="0" smtClean="0"/>
              <a:t>photo coverage</a:t>
            </a:r>
            <a:r>
              <a:rPr lang="en-US" sz="1400" dirty="0"/>
              <a:t>. </a:t>
            </a:r>
            <a:endParaRPr lang="en-US" sz="1400" dirty="0" smtClean="0"/>
          </a:p>
        </p:txBody>
      </p:sp>
      <p:sp>
        <p:nvSpPr>
          <p:cNvPr id="22" name="CasellaDiTesto 2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latin typeface="Chiller" panose="04020404031007020602" pitchFamily="82" charset="0"/>
              </a:rPr>
              <a:t>Hyper</a:t>
            </a:r>
            <a:r>
              <a:rPr lang="it-IT" sz="4000" b="1" dirty="0" smtClean="0">
                <a:latin typeface="Chiller" panose="04020404031007020602" pitchFamily="82" charset="0"/>
              </a:rPr>
              <a:t>-K Far Detector and Intermediate Water </a:t>
            </a:r>
            <a:r>
              <a:rPr lang="it-IT" sz="4000" b="1" dirty="0" err="1" smtClean="0">
                <a:latin typeface="Chiller" panose="04020404031007020602" pitchFamily="82" charset="0"/>
              </a:rPr>
              <a:t>Cherenkov</a:t>
            </a:r>
            <a:r>
              <a:rPr lang="it-IT" sz="4000" b="1" dirty="0" smtClean="0">
                <a:latin typeface="Chiller" panose="04020404031007020602" pitchFamily="82" charset="0"/>
              </a:rPr>
              <a:t> Detector</a:t>
            </a:r>
            <a:endParaRPr lang="it-IT" sz="4000" b="1" dirty="0">
              <a:latin typeface="Chiller" panose="04020404031007020602" pitchFamily="82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315702" y="2683544"/>
            <a:ext cx="1558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EFEDEE"/>
                </a:solidFill>
                <a:latin typeface="Bahnschrift Condensed" panose="020B0502040204020203" pitchFamily="34" charset="0"/>
              </a:rPr>
              <a:t>Far Detector</a:t>
            </a:r>
            <a:endParaRPr lang="it-IT" sz="2000" dirty="0">
              <a:solidFill>
                <a:srgbClr val="EFEDEE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841291" y="833194"/>
            <a:ext cx="4045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</a:t>
            </a:r>
            <a:r>
              <a:rPr lang="en-GB" b="1" u="sng" dirty="0" smtClean="0"/>
              <a:t>FD</a:t>
            </a:r>
            <a:r>
              <a:rPr lang="en-GB" dirty="0" smtClean="0"/>
              <a:t> will consist of a hybrid configuration of detectors: </a:t>
            </a:r>
            <a:br>
              <a:rPr lang="en-GB" dirty="0" smtClean="0"/>
            </a:br>
            <a:r>
              <a:rPr lang="en-GB" dirty="0" smtClean="0"/>
              <a:t>20’’ PMTs + 20’’ </a:t>
            </a:r>
            <a:r>
              <a:rPr lang="en-GB" dirty="0" err="1" smtClean="0"/>
              <a:t>mPMTs</a:t>
            </a:r>
            <a:r>
              <a:rPr lang="en-GB" dirty="0" smtClean="0"/>
              <a:t> for inner volume</a:t>
            </a:r>
          </a:p>
          <a:p>
            <a:r>
              <a:rPr lang="en-GB" dirty="0" smtClean="0"/>
              <a:t>3’’ PMTs for the outer volume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b="1" u="sng" dirty="0" smtClean="0"/>
              <a:t>IWCD</a:t>
            </a:r>
            <a:r>
              <a:rPr lang="en-GB" dirty="0" smtClean="0"/>
              <a:t> will be like an elevator, placed at</a:t>
            </a:r>
            <a:r>
              <a:rPr lang="en-US" dirty="0"/>
              <a:t> </a:t>
            </a:r>
            <a:r>
              <a:rPr lang="en-US" dirty="0" smtClean="0"/>
              <a:t>∼ 1</a:t>
            </a:r>
            <a:r>
              <a:rPr lang="en-GB" dirty="0" smtClean="0"/>
              <a:t> km from the J-PARC accelerator and </a:t>
            </a:r>
            <a:r>
              <a:rPr lang="en-GB" dirty="0" err="1" smtClean="0"/>
              <a:t>mPMTs</a:t>
            </a:r>
            <a:r>
              <a:rPr lang="en-GB" dirty="0" smtClean="0"/>
              <a:t> will be installed only. 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8038646" y="811345"/>
            <a:ext cx="3571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solidFill>
                  <a:schemeClr val="bg1"/>
                </a:solidFill>
              </a:rPr>
              <a:t>Credit by: https</a:t>
            </a:r>
            <a:r>
              <a:rPr lang="it-IT" sz="1050" dirty="0">
                <a:solidFill>
                  <a:schemeClr val="bg1"/>
                </a:solidFill>
              </a:rPr>
              <a:t>://youtu.be/JFOE3D2z7LM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572" r="2279" b="13741"/>
          <a:stretch/>
        </p:blipFill>
        <p:spPr>
          <a:xfrm>
            <a:off x="7991991" y="707886"/>
            <a:ext cx="4056087" cy="2503812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16" y="4114063"/>
            <a:ext cx="3379661" cy="270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CasellaDiTesto 30"/>
          <p:cNvSpPr txBox="1"/>
          <p:nvPr/>
        </p:nvSpPr>
        <p:spPr>
          <a:xfrm>
            <a:off x="10051466" y="1034853"/>
            <a:ext cx="1184987" cy="383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20’’ PMT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0909746" y="2218092"/>
            <a:ext cx="1184987" cy="383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3</a:t>
            </a:r>
            <a:r>
              <a:rPr lang="it-IT" dirty="0" smtClean="0">
                <a:solidFill>
                  <a:srgbClr val="FFFF00"/>
                </a:solidFill>
              </a:rPr>
              <a:t>’’ PMT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4334256" y="6405164"/>
            <a:ext cx="334527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20’’ </a:t>
            </a:r>
            <a:r>
              <a:rPr lang="it-IT" sz="1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mPMT</a:t>
            </a:r>
            <a:r>
              <a:rPr lang="it-IT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19 3’’ </a:t>
            </a:r>
            <a:r>
              <a:rPr lang="it-IT" sz="1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PMTs</a:t>
            </a:r>
            <a:r>
              <a:rPr lang="it-IT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</a:t>
            </a:r>
            <a:endParaRPr lang="it-IT" sz="1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3" y="4357454"/>
            <a:ext cx="753362" cy="2459705"/>
          </a:xfrm>
          <a:prstGeom prst="rect">
            <a:avLst/>
          </a:prstGeom>
        </p:spPr>
      </p:pic>
      <p:sp>
        <p:nvSpPr>
          <p:cNvPr id="3" name="Freccia in giù 2"/>
          <p:cNvSpPr/>
          <p:nvPr/>
        </p:nvSpPr>
        <p:spPr>
          <a:xfrm>
            <a:off x="476677" y="6003673"/>
            <a:ext cx="155333" cy="1911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in giù 33"/>
          <p:cNvSpPr/>
          <p:nvPr/>
        </p:nvSpPr>
        <p:spPr>
          <a:xfrm rot="10800000">
            <a:off x="476677" y="4995800"/>
            <a:ext cx="149198" cy="18476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102901" y="3266423"/>
            <a:ext cx="383426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New high-QE 50 cm </a:t>
            </a:r>
            <a:r>
              <a:rPr kumimoji="1" lang="en-US" altLang="ja-JP" sz="1600" b="1" dirty="0" err="1"/>
              <a:t>Box&amp;Line</a:t>
            </a:r>
            <a:r>
              <a:rPr kumimoji="1" lang="en-US" altLang="ja-JP" sz="1600" b="1" dirty="0"/>
              <a:t> PMT</a:t>
            </a:r>
          </a:p>
          <a:p>
            <a:endParaRPr lang="it-IT" sz="1600" dirty="0" smtClean="0"/>
          </a:p>
          <a:p>
            <a:r>
              <a:rPr kumimoji="1" lang="en-US" altLang="ja-JP" sz="1600" dirty="0" smtClean="0"/>
              <a:t>If compared </a:t>
            </a:r>
            <a:r>
              <a:rPr kumimoji="1" lang="en-US" altLang="ja-JP" sz="1600" dirty="0"/>
              <a:t>to </a:t>
            </a:r>
            <a:r>
              <a:rPr kumimoji="1" lang="en-US" altLang="ja-JP" sz="1600" dirty="0" smtClean="0"/>
              <a:t>the Super-K PMT:</a:t>
            </a:r>
            <a:endParaRPr lang="it-IT" sz="1600" dirty="0" smtClean="0"/>
          </a:p>
          <a:p>
            <a:r>
              <a:rPr kumimoji="1" lang="en-US" altLang="ja-JP" sz="1600" dirty="0"/>
              <a:t>×2 </a:t>
            </a:r>
            <a:r>
              <a:rPr kumimoji="1" lang="en-US" altLang="ja-JP" sz="1600" dirty="0" smtClean="0"/>
              <a:t>higher </a:t>
            </a:r>
            <a:r>
              <a:rPr kumimoji="1" lang="en-US" altLang="ja-JP" sz="1600" dirty="0"/>
              <a:t>pressure bearing </a:t>
            </a:r>
            <a:r>
              <a:rPr kumimoji="1" lang="en-US" altLang="ja-JP" sz="1600" dirty="0">
                <a:solidFill>
                  <a:prstClr val="black"/>
                </a:solidFill>
              </a:rPr>
              <a:t>for 60 m depth</a:t>
            </a:r>
          </a:p>
          <a:p>
            <a:r>
              <a:rPr lang="en-US" altLang="ja-JP" sz="1600" dirty="0"/>
              <a:t>×</a:t>
            </a:r>
            <a:r>
              <a:rPr kumimoji="1" lang="en-US" altLang="ja-JP" sz="1600" dirty="0"/>
              <a:t>2 </a:t>
            </a:r>
            <a:r>
              <a:rPr kumimoji="1" lang="en-US" altLang="ja-JP" sz="1600" dirty="0" smtClean="0"/>
              <a:t>higher </a:t>
            </a:r>
            <a:r>
              <a:rPr kumimoji="1" lang="en-US" altLang="ja-JP" sz="1600" dirty="0"/>
              <a:t>detection efficiency </a:t>
            </a:r>
          </a:p>
          <a:p>
            <a:r>
              <a:rPr lang="en-US" altLang="ja-JP" sz="1600" dirty="0"/>
              <a:t>   </a:t>
            </a:r>
            <a:r>
              <a:rPr lang="en-US" altLang="ja-JP" sz="1600" dirty="0" smtClean="0"/>
              <a:t>    and </a:t>
            </a:r>
            <a:r>
              <a:rPr lang="en-US" altLang="ja-JP" sz="1600" dirty="0"/>
              <a:t>half </a:t>
            </a:r>
            <a:r>
              <a:rPr lang="en-US" altLang="ja-JP" sz="1600" dirty="0" err="1"/>
              <a:t>time&amp;charge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resolutions</a:t>
            </a:r>
            <a:endParaRPr lang="en-US" altLang="ja-JP" sz="1600" dirty="0"/>
          </a:p>
        </p:txBody>
      </p:sp>
      <p:grpSp>
        <p:nvGrpSpPr>
          <p:cNvPr id="35" name="Group 2">
            <a:extLst>
              <a:ext uri="{FF2B5EF4-FFF2-40B4-BE49-F238E27FC236}">
                <a16:creationId xmlns:a16="http://schemas.microsoft.com/office/drawing/2014/main" id="{F2DCC893-0F12-4D84-BC1C-61A583098B49}"/>
              </a:ext>
            </a:extLst>
          </p:cNvPr>
          <p:cNvGrpSpPr/>
          <p:nvPr/>
        </p:nvGrpSpPr>
        <p:grpSpPr>
          <a:xfrm>
            <a:off x="7807586" y="5088182"/>
            <a:ext cx="3370676" cy="1711728"/>
            <a:chOff x="5643716" y="2702617"/>
            <a:chExt cx="6331974" cy="3009533"/>
          </a:xfrm>
        </p:grpSpPr>
        <p:pic>
          <p:nvPicPr>
            <p:cNvPr id="36" name="Picture 33">
              <a:extLst>
                <a:ext uri="{FF2B5EF4-FFF2-40B4-BE49-F238E27FC236}">
                  <a16:creationId xmlns:a16="http://schemas.microsoft.com/office/drawing/2014/main" id="{2D96267A-C6B9-472D-AE9B-20AEF857D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43716" y="2702617"/>
              <a:ext cx="6331974" cy="3009533"/>
            </a:xfrm>
            <a:prstGeom prst="rect">
              <a:avLst/>
            </a:prstGeom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id="{13AB671A-07D9-4415-A851-DFFA85990F28}"/>
                </a:ext>
              </a:extLst>
            </p:cNvPr>
            <p:cNvSpPr/>
            <p:nvPr/>
          </p:nvSpPr>
          <p:spPr>
            <a:xfrm>
              <a:off x="10874477" y="4178710"/>
              <a:ext cx="580104" cy="280371"/>
            </a:xfrm>
            <a:prstGeom prst="rect">
              <a:avLst/>
            </a:prstGeom>
            <a:gradFill flip="none" rotWithShape="1">
              <a:gsLst>
                <a:gs pos="42500">
                  <a:schemeClr val="tx2">
                    <a:lumMod val="20000"/>
                    <a:lumOff val="80000"/>
                  </a:schemeClr>
                </a:gs>
                <a:gs pos="64000">
                  <a:schemeClr val="tx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>
          <a:xfrm>
            <a:off x="8610600" y="6496200"/>
            <a:ext cx="2743200" cy="365125"/>
          </a:xfrm>
        </p:spPr>
        <p:txBody>
          <a:bodyPr/>
          <a:lstStyle/>
          <a:p>
            <a:fld id="{B6E2FBC9-9AC7-4532-AABF-D831EAB4622F}" type="slidenum">
              <a:rPr lang="it-IT" smtClean="0"/>
              <a:t>4</a:t>
            </a:fld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06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23"/>
    </mc:Choice>
    <mc:Fallback>
      <p:transition spd="slow" advTm="89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33" grpId="0"/>
      <p:bldP spid="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latin typeface="Chiller" panose="04020404031007020602" pitchFamily="82" charset="0"/>
              </a:rPr>
              <a:t>The multi-PMT </a:t>
            </a:r>
            <a:r>
              <a:rPr lang="it-IT" sz="4000" b="1" dirty="0" err="1" smtClean="0">
                <a:latin typeface="Chiller" panose="04020404031007020602" pitchFamily="82" charset="0"/>
              </a:rPr>
              <a:t>designs</a:t>
            </a:r>
            <a:endParaRPr lang="it-IT" sz="4000" b="1" dirty="0">
              <a:latin typeface="Chiller" panose="04020404031007020602" pitchFamily="82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86612" y="625329"/>
            <a:ext cx="11818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 err="1" smtClean="0"/>
              <a:t>mPMT</a:t>
            </a:r>
            <a:r>
              <a:rPr lang="en-US" sz="1600" dirty="0" smtClean="0"/>
              <a:t> is a vessel which houses and protects an </a:t>
            </a:r>
            <a:r>
              <a:rPr lang="en-US" sz="1600" dirty="0"/>
              <a:t>array of 19 3” </a:t>
            </a:r>
            <a:r>
              <a:rPr lang="en-US" sz="1600" dirty="0" err="1" smtClean="0"/>
              <a:t>PMTs.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WRT single 20’’ PMTs the </a:t>
            </a:r>
            <a:r>
              <a:rPr lang="en-US" sz="1600" dirty="0" err="1" smtClean="0"/>
              <a:t>mPMT</a:t>
            </a:r>
            <a:r>
              <a:rPr lang="en-US" sz="1600" dirty="0" smtClean="0"/>
              <a:t> configuration: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improves </a:t>
            </a:r>
            <a:r>
              <a:rPr lang="en-US" sz="1600" dirty="0"/>
              <a:t>the granularity and timing response over larger </a:t>
            </a:r>
            <a:r>
              <a:rPr lang="en-US" sz="1600" dirty="0" smtClean="0"/>
              <a:t>number of photo-sensors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has got an additional intrinsic directional </a:t>
            </a:r>
            <a:r>
              <a:rPr lang="en-US" sz="1600" dirty="0"/>
              <a:t>information.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This detector is a common effort from Italy, Canada and Poland. </a:t>
            </a:r>
            <a:br>
              <a:rPr lang="en-US" sz="1600" dirty="0" smtClean="0"/>
            </a:br>
            <a:r>
              <a:rPr lang="en-US" sz="1600" dirty="0" smtClean="0"/>
              <a:t>Two </a:t>
            </a:r>
            <a:r>
              <a:rPr lang="en-US" sz="1600" dirty="0" err="1" smtClean="0"/>
              <a:t>mPMT</a:t>
            </a:r>
            <a:r>
              <a:rPr lang="en-US" sz="1600" dirty="0" smtClean="0"/>
              <a:t> designs are planned, but very similar each other          Same assembly, similar components where possible. </a:t>
            </a:r>
          </a:p>
          <a:p>
            <a:endParaRPr lang="en-US" sz="1600" dirty="0" smtClean="0"/>
          </a:p>
          <a:p>
            <a:r>
              <a:rPr lang="en-US" sz="1600" dirty="0" smtClean="0"/>
              <a:t>Different </a:t>
            </a:r>
            <a:r>
              <a:rPr lang="en-US" sz="1600" dirty="0"/>
              <a:t>constrains for the IWCD and FD </a:t>
            </a:r>
            <a:r>
              <a:rPr lang="en-US" sz="1600" dirty="0" err="1" smtClean="0"/>
              <a:t>mPMTs</a:t>
            </a:r>
            <a:r>
              <a:rPr lang="en-US" sz="1600" dirty="0" smtClean="0"/>
              <a:t>:</a:t>
            </a:r>
            <a:endParaRPr lang="en-US" sz="1600" dirty="0"/>
          </a:p>
          <a:p>
            <a:r>
              <a:rPr lang="en-US" sz="1600" dirty="0"/>
              <a:t>- in the FD a </a:t>
            </a:r>
            <a:r>
              <a:rPr lang="en-US" sz="1600" dirty="0" smtClean="0"/>
              <a:t>higher </a:t>
            </a:r>
            <a:r>
              <a:rPr lang="en-US" sz="1600" dirty="0"/>
              <a:t>resistance to pressure is </a:t>
            </a:r>
            <a:r>
              <a:rPr lang="en-US" sz="1600" dirty="0" smtClean="0"/>
              <a:t>required (than IWCD)</a:t>
            </a:r>
            <a:endParaRPr lang="en-US" sz="1600" dirty="0"/>
          </a:p>
          <a:p>
            <a:r>
              <a:rPr lang="en-US" sz="1600" dirty="0"/>
              <a:t>- in the I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WCD </a:t>
            </a:r>
            <a:r>
              <a:rPr lang="en-US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mPMT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electronics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needs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to be able to distinguish between different hits in different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bunches</a:t>
            </a:r>
            <a:endParaRPr lang="en-US" sz="1600" dirty="0" smtClean="0"/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The </a:t>
            </a:r>
            <a:r>
              <a:rPr lang="en-US" sz="1600" dirty="0" err="1"/>
              <a:t>mPMT</a:t>
            </a:r>
            <a:r>
              <a:rPr lang="en-US" sz="1600" dirty="0"/>
              <a:t> detector is confirmed for the </a:t>
            </a:r>
            <a:r>
              <a:rPr lang="en-US" sz="1600" dirty="0" smtClean="0"/>
              <a:t>IWCD!!</a:t>
            </a: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Currently, there are 1000, 3000 or 5000 </a:t>
            </a:r>
            <a:r>
              <a:rPr lang="en-US" sz="1600" dirty="0" err="1" smtClean="0"/>
              <a:t>mPMTs</a:t>
            </a:r>
            <a:r>
              <a:rPr lang="en-US" sz="1600" dirty="0" smtClean="0"/>
              <a:t> in discussion for the Hyper-K FD.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80765"/>
              </p:ext>
            </p:extLst>
          </p:nvPr>
        </p:nvGraphicFramePr>
        <p:xfrm>
          <a:off x="806335" y="4171168"/>
          <a:ext cx="10174778" cy="2661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39">
                  <a:extLst>
                    <a:ext uri="{9D8B030D-6E8A-4147-A177-3AD203B41FA5}">
                      <a16:colId xmlns:a16="http://schemas.microsoft.com/office/drawing/2014/main" val="4205809974"/>
                    </a:ext>
                  </a:extLst>
                </a:gridCol>
                <a:gridCol w="3688230">
                  <a:extLst>
                    <a:ext uri="{9D8B030D-6E8A-4147-A177-3AD203B41FA5}">
                      <a16:colId xmlns:a16="http://schemas.microsoft.com/office/drawing/2014/main" val="1043052701"/>
                    </a:ext>
                  </a:extLst>
                </a:gridCol>
                <a:gridCol w="4109109">
                  <a:extLst>
                    <a:ext uri="{9D8B030D-6E8A-4147-A177-3AD203B41FA5}">
                      <a16:colId xmlns:a16="http://schemas.microsoft.com/office/drawing/2014/main" val="28542303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Principal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mPMT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componets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Characteristic</a:t>
                      </a:r>
                      <a:r>
                        <a:rPr lang="it-IT" sz="1400" baseline="0" dirty="0" smtClean="0"/>
                        <a:t> for the </a:t>
                      </a:r>
                      <a:r>
                        <a:rPr lang="it-IT" sz="1400" dirty="0" smtClean="0"/>
                        <a:t>FD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Caracteristic</a:t>
                      </a:r>
                      <a:r>
                        <a:rPr lang="it-IT" sz="1400" baseline="0" dirty="0" smtClean="0"/>
                        <a:t> for the </a:t>
                      </a:r>
                      <a:r>
                        <a:rPr lang="it-IT" sz="1400" dirty="0" smtClean="0"/>
                        <a:t>IWCD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102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Dome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UV-</a:t>
                      </a:r>
                      <a:r>
                        <a:rPr lang="it-IT" sz="1400" dirty="0" err="1" smtClean="0"/>
                        <a:t>transmitting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acrylic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UV-</a:t>
                      </a:r>
                      <a:r>
                        <a:rPr lang="it-IT" sz="1400" dirty="0" err="1" smtClean="0"/>
                        <a:t>transmitting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acrylic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269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3’’ PMT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19 </a:t>
                      </a:r>
                      <a:r>
                        <a:rPr lang="it-IT" sz="1400" dirty="0" err="1" smtClean="0"/>
                        <a:t>items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19 </a:t>
                      </a:r>
                      <a:r>
                        <a:rPr lang="it-IT" sz="1400" dirty="0" err="1" smtClean="0"/>
                        <a:t>items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66717"/>
                  </a:ext>
                </a:extLst>
              </a:tr>
              <a:tr h="12329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Vessel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cylinder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HDPE </a:t>
                      </a:r>
                      <a:r>
                        <a:rPr lang="it-IT" sz="1400" dirty="0" err="1" smtClean="0"/>
                        <a:t>material</a:t>
                      </a:r>
                      <a:r>
                        <a:rPr lang="it-IT" sz="1400" dirty="0" smtClean="0"/>
                        <a:t> (TBC)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PVC </a:t>
                      </a:r>
                      <a:r>
                        <a:rPr lang="it-IT" sz="1400" dirty="0" err="1" smtClean="0"/>
                        <a:t>material</a:t>
                      </a:r>
                      <a:r>
                        <a:rPr lang="it-IT" sz="1400" dirty="0" smtClean="0"/>
                        <a:t> (TBD)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42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Back </a:t>
                      </a:r>
                      <a:r>
                        <a:rPr lang="it-IT" sz="1400" dirty="0" err="1" smtClean="0"/>
                        <a:t>plate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AISI-316 </a:t>
                      </a:r>
                      <a:r>
                        <a:rPr lang="it-IT" sz="1400" dirty="0" err="1" smtClean="0"/>
                        <a:t>stainless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steel</a:t>
                      </a:r>
                      <a:r>
                        <a:rPr lang="it-IT" sz="1400" dirty="0" smtClean="0"/>
                        <a:t> (TBC)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PVC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material</a:t>
                      </a:r>
                      <a:r>
                        <a:rPr lang="it-IT" sz="1400" baseline="0" dirty="0" smtClean="0"/>
                        <a:t> (TBD)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977797"/>
                  </a:ext>
                </a:extLst>
              </a:tr>
              <a:tr h="399011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Optical gel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For an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optical</a:t>
                      </a:r>
                      <a:r>
                        <a:rPr lang="it-IT" sz="1400" baseline="0" dirty="0" smtClean="0"/>
                        <a:t> connection </a:t>
                      </a:r>
                      <a:r>
                        <a:rPr lang="it-IT" sz="1400" baseline="0" dirty="0" err="1" smtClean="0"/>
                        <a:t>between</a:t>
                      </a:r>
                      <a:r>
                        <a:rPr lang="it-IT" sz="1400" baseline="0" dirty="0" smtClean="0"/>
                        <a:t> the </a:t>
                      </a:r>
                      <a:r>
                        <a:rPr lang="it-IT" sz="1400" baseline="0" dirty="0" err="1" smtClean="0"/>
                        <a:t>acrylic</a:t>
                      </a:r>
                      <a:r>
                        <a:rPr lang="it-IT" sz="1400" baseline="0" dirty="0" smtClean="0"/>
                        <a:t> dome and the PMT photo-</a:t>
                      </a:r>
                      <a:r>
                        <a:rPr lang="it-IT" sz="1400" baseline="0" dirty="0" err="1" smtClean="0"/>
                        <a:t>cathode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For an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optical</a:t>
                      </a:r>
                      <a:r>
                        <a:rPr lang="it-IT" sz="1400" baseline="0" dirty="0" smtClean="0"/>
                        <a:t> connection </a:t>
                      </a:r>
                      <a:r>
                        <a:rPr lang="it-IT" sz="1400" baseline="0" dirty="0" err="1" smtClean="0"/>
                        <a:t>between</a:t>
                      </a:r>
                      <a:r>
                        <a:rPr lang="it-IT" sz="1400" baseline="0" dirty="0" smtClean="0"/>
                        <a:t> the </a:t>
                      </a:r>
                      <a:r>
                        <a:rPr lang="it-IT" sz="1400" baseline="0" dirty="0" err="1" smtClean="0"/>
                        <a:t>acrylic</a:t>
                      </a:r>
                      <a:r>
                        <a:rPr lang="it-IT" sz="1400" baseline="0" dirty="0" smtClean="0"/>
                        <a:t> dome and the PMT photo-</a:t>
                      </a:r>
                      <a:r>
                        <a:rPr lang="it-IT" sz="1400" baseline="0" dirty="0" err="1" smtClean="0"/>
                        <a:t>cathode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046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Clamping</a:t>
                      </a:r>
                      <a:r>
                        <a:rPr lang="it-IT" sz="1400" dirty="0" smtClean="0"/>
                        <a:t> ring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AISI-316 </a:t>
                      </a:r>
                      <a:r>
                        <a:rPr lang="it-IT" sz="1400" dirty="0" err="1" smtClean="0"/>
                        <a:t>stainless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steel</a:t>
                      </a:r>
                      <a:r>
                        <a:rPr lang="it-IT" sz="1400" dirty="0" smtClean="0"/>
                        <a:t> (TBC)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PVC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material</a:t>
                      </a:r>
                      <a:r>
                        <a:rPr lang="it-IT" sz="1400" baseline="0" dirty="0" smtClean="0"/>
                        <a:t> (TBD)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065154"/>
                  </a:ext>
                </a:extLst>
              </a:tr>
              <a:tr h="314628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Electronic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board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Q/T </a:t>
                      </a:r>
                      <a:r>
                        <a:rPr lang="it-IT" sz="1400" dirty="0" err="1" smtClean="0"/>
                        <a:t>digitization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based</a:t>
                      </a:r>
                      <a:r>
                        <a:rPr lang="it-IT" sz="1400" dirty="0" smtClean="0"/>
                        <a:t> on discrete </a:t>
                      </a:r>
                      <a:r>
                        <a:rPr lang="it-IT" sz="1400" dirty="0" err="1" smtClean="0"/>
                        <a:t>components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FADC digitization, with on-board signal processing 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577600"/>
                  </a:ext>
                </a:extLst>
              </a:tr>
            </a:tbl>
          </a:graphicData>
        </a:graphic>
      </p:graphicFrame>
      <p:sp>
        <p:nvSpPr>
          <p:cNvPr id="2" name="Freccia a destra 1"/>
          <p:cNvSpPr/>
          <p:nvPr/>
        </p:nvSpPr>
        <p:spPr>
          <a:xfrm>
            <a:off x="5253643" y="2222056"/>
            <a:ext cx="357448" cy="99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610600" y="6496204"/>
            <a:ext cx="2743200" cy="365125"/>
          </a:xfrm>
        </p:spPr>
        <p:txBody>
          <a:bodyPr/>
          <a:lstStyle/>
          <a:p>
            <a:fld id="{B6E2FBC9-9AC7-4532-AABF-D831EAB4622F}" type="slidenum">
              <a:rPr lang="it-IT" smtClean="0"/>
              <a:t>5</a:t>
            </a:fld>
            <a:endParaRPr lang="it-IT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18"/>
    </mc:Choice>
    <mc:Fallback>
      <p:transition spd="slow" advTm="69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latin typeface="Chiller" panose="04020404031007020602" pitchFamily="82" charset="0"/>
              </a:rPr>
              <a:t>The FD multi-PMT – Last </a:t>
            </a:r>
            <a:r>
              <a:rPr lang="it-IT" sz="4000" b="1" dirty="0" err="1" smtClean="0">
                <a:latin typeface="Chiller" panose="04020404031007020602" pitchFamily="82" charset="0"/>
              </a:rPr>
              <a:t>updated</a:t>
            </a:r>
            <a:r>
              <a:rPr lang="it-IT" sz="4000" b="1" dirty="0" smtClean="0">
                <a:latin typeface="Chiller" panose="04020404031007020602" pitchFamily="82" charset="0"/>
              </a:rPr>
              <a:t> </a:t>
            </a:r>
            <a:r>
              <a:rPr lang="it-IT" sz="4000" b="1" dirty="0" err="1" smtClean="0">
                <a:latin typeface="Chiller" panose="04020404031007020602" pitchFamily="82" charset="0"/>
              </a:rPr>
              <a:t>version</a:t>
            </a:r>
            <a:r>
              <a:rPr lang="it-IT" sz="4000" b="1" dirty="0" smtClean="0">
                <a:latin typeface="Chiller" panose="04020404031007020602" pitchFamily="82" charset="0"/>
              </a:rPr>
              <a:t> (video)</a:t>
            </a:r>
            <a:endParaRPr lang="it-IT" sz="4000" b="1" dirty="0">
              <a:latin typeface="Chiller" panose="04020404031007020602" pitchFamily="82" charset="0"/>
            </a:endParaRPr>
          </a:p>
        </p:txBody>
      </p:sp>
      <p:pic>
        <p:nvPicPr>
          <p:cNvPr id="3" name="mPMT_prov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194" r="3404"/>
          <a:stretch/>
        </p:blipFill>
        <p:spPr>
          <a:xfrm>
            <a:off x="1128000" y="642569"/>
            <a:ext cx="9936000" cy="579607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28000" y="5583218"/>
            <a:ext cx="321808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Original</a:t>
            </a:r>
            <a:r>
              <a:rPr lang="it-IT" sz="1400" dirty="0" smtClean="0"/>
              <a:t> design by TRIUMF and </a:t>
            </a:r>
            <a:r>
              <a:rPr lang="it-IT" sz="1400" dirty="0" err="1" smtClean="0"/>
              <a:t>uploaded</a:t>
            </a:r>
            <a:r>
              <a:rPr lang="it-IT" sz="1400" dirty="0" smtClean="0"/>
              <a:t> design by M. Mongelli (INFN – Bari)</a:t>
            </a:r>
            <a:endParaRPr lang="it-IT" sz="1400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838200" y="6485444"/>
            <a:ext cx="2743200" cy="365125"/>
          </a:xfrm>
        </p:spPr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>
          <a:xfrm>
            <a:off x="4038600" y="6485444"/>
            <a:ext cx="4114800" cy="365125"/>
          </a:xfrm>
        </p:spPr>
        <p:txBody>
          <a:bodyPr/>
          <a:lstStyle/>
          <a:p>
            <a:r>
              <a:rPr lang="it-IT" dirty="0" smtClean="0"/>
              <a:t>Ruggeri A.C. - XIX </a:t>
            </a:r>
            <a:r>
              <a:rPr lang="it-IT" dirty="0" err="1" smtClean="0"/>
              <a:t>NeuTel</a:t>
            </a:r>
            <a:r>
              <a:rPr lang="it-IT" dirty="0" smtClean="0"/>
              <a:t> 18-26 </a:t>
            </a:r>
            <a:r>
              <a:rPr lang="it-IT" dirty="0" err="1" smtClean="0"/>
              <a:t>February</a:t>
            </a:r>
            <a:r>
              <a:rPr lang="it-IT" dirty="0" smtClean="0"/>
              <a:t> 2021</a:t>
            </a:r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610600" y="6485444"/>
            <a:ext cx="2743200" cy="365125"/>
          </a:xfrm>
        </p:spPr>
        <p:txBody>
          <a:bodyPr/>
          <a:lstStyle/>
          <a:p>
            <a:fld id="{B6E2FBC9-9AC7-4532-AABF-D831EAB4622F}" type="slidenum">
              <a:rPr lang="it-IT" smtClean="0"/>
              <a:t>6</a:t>
            </a:fld>
            <a:endParaRPr lang="it-IT"/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44"/>
    </mc:Choice>
    <mc:Fallback>
      <p:transition spd="slow" advTm="3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38" objId="3"/>
        <p14:stopEvt time="3498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25/02/2021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Ruggeri A.C. - XIX NeyTel 18-26 February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FBC9-9AC7-4532-AABF-D831EAB4622F}" type="slidenum">
              <a:rPr lang="it-IT" smtClean="0"/>
              <a:t>7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0" y="281801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err="1" smtClean="0">
                <a:latin typeface="Chiller" panose="04020404031007020602" pitchFamily="82" charset="0"/>
              </a:rPr>
              <a:t>Thank</a:t>
            </a:r>
            <a:r>
              <a:rPr lang="it-IT" sz="6000" b="1" dirty="0" smtClean="0">
                <a:latin typeface="Chiller" panose="04020404031007020602" pitchFamily="82" charset="0"/>
              </a:rPr>
              <a:t> </a:t>
            </a:r>
            <a:r>
              <a:rPr lang="it-IT" sz="6000" b="1" dirty="0" err="1" smtClean="0">
                <a:latin typeface="Chiller" panose="04020404031007020602" pitchFamily="82" charset="0"/>
              </a:rPr>
              <a:t>you</a:t>
            </a:r>
            <a:r>
              <a:rPr lang="it-IT" sz="6000" b="1" dirty="0" smtClean="0">
                <a:latin typeface="Chiller" panose="04020404031007020602" pitchFamily="82" charset="0"/>
              </a:rPr>
              <a:t>!</a:t>
            </a:r>
            <a:r>
              <a:rPr lang="it-IT" sz="6000" b="1" dirty="0" smtClean="0">
                <a:latin typeface="Chiller" panose="04020404031007020602" pitchFamily="82" charset="0"/>
              </a:rPr>
              <a:t>!! </a:t>
            </a:r>
            <a:endParaRPr lang="it-IT" sz="6000" b="1" dirty="0">
              <a:latin typeface="Chiller" panose="04020404031007020602" pitchFamily="82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"/>
    </mc:Choice>
    <mc:Fallback>
      <p:transition spd="slow" advTm="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1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503</Words>
  <Application>Microsoft Office PowerPoint</Application>
  <PresentationFormat>Widescreen</PresentationFormat>
  <Paragraphs>110</Paragraphs>
  <Slides>7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8" baseType="lpstr">
      <vt:lpstr>游ゴシック</vt:lpstr>
      <vt:lpstr>Arial</vt:lpstr>
      <vt:lpstr>Bahnschrift Condensed</vt:lpstr>
      <vt:lpstr>Book Antiqua</vt:lpstr>
      <vt:lpstr>Calibri</vt:lpstr>
      <vt:lpstr>Calibri Light</vt:lpstr>
      <vt:lpstr>Chiller</vt:lpstr>
      <vt:lpstr>Symbol</vt:lpstr>
      <vt:lpstr>Times New Roman</vt:lpstr>
      <vt:lpstr>Wingdings</vt:lpstr>
      <vt:lpstr>Tema di Office</vt:lpstr>
      <vt:lpstr>Progresses of the multi-PMT optical module for the Hyper-K experiment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</dc:creator>
  <cp:lastModifiedBy>Al</cp:lastModifiedBy>
  <cp:revision>76</cp:revision>
  <dcterms:created xsi:type="dcterms:W3CDTF">2021-02-20T09:29:06Z</dcterms:created>
  <dcterms:modified xsi:type="dcterms:W3CDTF">2021-02-24T20:36:51Z</dcterms:modified>
</cp:coreProperties>
</file>