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383" r:id="rId3"/>
    <p:sldId id="267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1" r:id="rId13"/>
    <p:sldId id="283" r:id="rId14"/>
    <p:sldId id="284" r:id="rId15"/>
    <p:sldId id="285" r:id="rId16"/>
    <p:sldId id="286" r:id="rId17"/>
    <p:sldId id="287" r:id="rId18"/>
    <p:sldId id="289" r:id="rId19"/>
    <p:sldId id="290" r:id="rId20"/>
    <p:sldId id="293" r:id="rId21"/>
    <p:sldId id="295" r:id="rId22"/>
    <p:sldId id="296" r:id="rId23"/>
    <p:sldId id="297" r:id="rId24"/>
    <p:sldId id="380" r:id="rId25"/>
    <p:sldId id="381" r:id="rId26"/>
    <p:sldId id="298" r:id="rId27"/>
    <p:sldId id="299" r:id="rId28"/>
    <p:sldId id="300" r:id="rId29"/>
    <p:sldId id="301" r:id="rId30"/>
    <p:sldId id="372" r:id="rId31"/>
    <p:sldId id="378" r:id="rId32"/>
    <p:sldId id="304" r:id="rId33"/>
    <p:sldId id="305" r:id="rId34"/>
    <p:sldId id="376" r:id="rId35"/>
    <p:sldId id="379" r:id="rId36"/>
    <p:sldId id="308" r:id="rId37"/>
    <p:sldId id="310" r:id="rId38"/>
    <p:sldId id="384" r:id="rId39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7F7F7"/>
    <a:srgbClr val="FF7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221AB-D2F1-4B51-ADE6-46C8D7E88AFA}" type="datetimeFigureOut">
              <a:rPr lang="en-IL" smtClean="0"/>
              <a:t>25/02/2021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17130-9F9C-4F93-8038-D8058BFD05C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75941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6C0D-E8E3-42DE-94D7-7902A9A0F0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>
                <a:latin typeface="Avenir Next LT Pro Light" panose="020B0604020202020204" pitchFamily="34" charset="0"/>
              </a:defRPr>
            </a:lvl1pPr>
          </a:lstStyle>
          <a:p>
            <a:r>
              <a:rPr lang="en-US" dirty="0"/>
              <a:t>The NEXT experiment</a:t>
            </a:r>
            <a:br>
              <a:rPr lang="en-US" dirty="0"/>
            </a:br>
            <a:r>
              <a:rPr lang="en-US" dirty="0"/>
              <a:t>Status and Prospects</a:t>
            </a:r>
            <a:endParaRPr lang="en-I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A4A3F-B701-41D4-A823-00D2CD242D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Lior Arazi</a:t>
            </a:r>
          </a:p>
          <a:p>
            <a:r>
              <a:rPr lang="en-US" dirty="0"/>
              <a:t>Ben-Gurion University</a:t>
            </a:r>
            <a:endParaRPr lang="en-I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15AB8-9F89-4987-A1DD-A82293F1A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D3181-2BB6-473A-9C7A-F64EDC12F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Lior Arazi BGU: NEXT status and prospects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761A3-FC81-4219-9C0F-985E5F5F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0599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7D8ED-A3C5-479F-AEED-8C6599FD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100"/>
          </a:xfrm>
        </p:spPr>
        <p:txBody>
          <a:bodyPr>
            <a:normAutofit/>
          </a:bodyPr>
          <a:lstStyle>
            <a:lvl1pPr>
              <a:defRPr sz="3200">
                <a:latin typeface="Avenir Next LT Pro Light" panose="020B03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1F497-8415-4EBE-A7B6-D6E46ECF1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/>
          <a:lstStyle>
            <a:lvl1pPr>
              <a:lnSpc>
                <a:spcPct val="150000"/>
              </a:lnSpc>
              <a:spcAft>
                <a:spcPts val="1200"/>
              </a:spcAft>
              <a:defRPr sz="2400">
                <a:latin typeface="Avenir Next LT Pro Light" panose="020B0304020202020204" pitchFamily="34" charset="0"/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2000">
                <a:latin typeface="Avenir Next LT Pro Light" panose="020B0304020202020204" pitchFamily="34" charset="0"/>
              </a:defRPr>
            </a:lvl2pPr>
            <a:lvl3pPr>
              <a:defRPr>
                <a:latin typeface="Avenir Next LT Pro Light" panose="020B0304020202020204" pitchFamily="34" charset="0"/>
              </a:defRPr>
            </a:lvl3pPr>
            <a:lvl4pPr>
              <a:defRPr>
                <a:latin typeface="Avenir Next LT Pro Light" panose="020B0304020202020204" pitchFamily="34" charset="0"/>
              </a:defRPr>
            </a:lvl4pPr>
            <a:lvl5pPr>
              <a:defRPr>
                <a:latin typeface="Avenir Next LT Pro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AE8BF-EE1D-4D27-8A66-E5D7638A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 LT Pro Light" panose="020B0304020202020204" pitchFamily="34" charset="0"/>
              </a:defRPr>
            </a:lvl1pPr>
          </a:lstStyle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3BABA-FA58-4641-8FB8-6DB2F281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 LT Pro Light" panose="020B0304020202020204" pitchFamily="34" charset="0"/>
              </a:defRPr>
            </a:lvl1pPr>
          </a:lstStyle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372BB-2E91-443D-A829-7A671DFA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Next LT Pro Light" panose="020B0304020202020204" pitchFamily="34" charset="0"/>
              </a:defRPr>
            </a:lvl1pPr>
          </a:lstStyle>
          <a:p>
            <a:fld id="{A2586367-EA59-4C25-B721-E19E0DC9EF65}" type="slidenum">
              <a:rPr lang="en-IL" smtClean="0"/>
              <a:pPr/>
              <a:t>‹#›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5579A1-FFF1-40A4-8208-E302E568A700}"/>
              </a:ext>
            </a:extLst>
          </p:cNvPr>
          <p:cNvCxnSpPr/>
          <p:nvPr userDrawn="1"/>
        </p:nvCxnSpPr>
        <p:spPr>
          <a:xfrm>
            <a:off x="838200" y="1080772"/>
            <a:ext cx="1051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69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7D8ED-A3C5-479F-AEED-8C6599FD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100"/>
          </a:xfrm>
        </p:spPr>
        <p:txBody>
          <a:bodyPr>
            <a:normAutofit/>
          </a:bodyPr>
          <a:lstStyle>
            <a:lvl1pPr>
              <a:defRPr sz="3200">
                <a:latin typeface="Avenir Next LT Pro Light" panose="020B03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AE8BF-EE1D-4D27-8A66-E5D7638A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 LT Pro Light" panose="020B0304020202020204" pitchFamily="34" charset="0"/>
              </a:defRPr>
            </a:lvl1pPr>
          </a:lstStyle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3BABA-FA58-4641-8FB8-6DB2F281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 LT Pro Light" panose="020B0304020202020204" pitchFamily="34" charset="0"/>
              </a:defRPr>
            </a:lvl1pPr>
          </a:lstStyle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372BB-2E91-443D-A829-7A671DFA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Next LT Pro Light" panose="020B0304020202020204" pitchFamily="34" charset="0"/>
              </a:defRPr>
            </a:lvl1pPr>
          </a:lstStyle>
          <a:p>
            <a:fld id="{A2586367-EA59-4C25-B721-E19E0DC9EF65}" type="slidenum">
              <a:rPr lang="en-IL" smtClean="0"/>
              <a:pPr/>
              <a:t>‹#›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5579A1-FFF1-40A4-8208-E302E568A700}"/>
              </a:ext>
            </a:extLst>
          </p:cNvPr>
          <p:cNvCxnSpPr/>
          <p:nvPr userDrawn="1"/>
        </p:nvCxnSpPr>
        <p:spPr>
          <a:xfrm>
            <a:off x="838200" y="1080772"/>
            <a:ext cx="1051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55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A2BD2-3752-4A36-B032-DAE9AC16A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venir Next LT Pro Light" panose="020B03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C882B-5B7D-4CAD-BF11-D9673F9FE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venir Next LT Pro Light" panose="020B03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65CFE-81AD-4705-83B3-9AA15218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EFED1-C556-4968-AC9D-6818FC58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Lior Arazi BGU: NEXT status and prospects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06A62-71D2-4E8A-BF67-DBE94444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3765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9A2F4-3B30-42BF-9EF1-AE917C95F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47FEA-97B6-4FA3-8BC8-1629FE2C0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60159"/>
            <a:ext cx="5181600" cy="49168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6DDC7-CCFE-480C-BC72-0811636FC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60159"/>
            <a:ext cx="5181600" cy="49168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60F54-41D3-4C3F-93C0-8CD7E992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A40442-313C-4595-9323-8191410C8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Lior Arazi BGU: NEXT status and prospects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8C46B-A249-4EA8-A03A-C307AE9B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64208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75E0C-69E5-4AA9-B290-392F6F81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7B33E-A915-490B-A3B4-7E66C34D6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Lior Arazi BGU: NEXT status and prospects</a:t>
            </a:r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F9094-8EB2-45CF-B1C3-98F442CC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3586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57219-2191-46A9-8FC6-4BD3F570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4A5DC-7C93-4C0E-839D-22A4E757A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C7186-AD1D-4F38-9D92-B185B28AB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CA347-EB52-4591-A4EF-18114AA2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51419-CF75-412C-B220-73ABD2A9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Lior Arazi BGU: NEXT status and prospects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3A37C-CA48-4984-A881-2F1B4593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6002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D07FF-7138-494C-A571-1C7F69F97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AEEFD9-F84D-4F4E-8431-94BCA492B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9FF46-8758-46B1-A210-16E0565B8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BDE91-8BA7-4B97-8B28-1D57669E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BF8AA-D01B-49EA-B9E0-5E46DE27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Lior Arazi BGU: NEXT status and prospects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19D52-7D78-4E8B-AC2A-0B33F681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04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253309-7B5C-4218-8FDE-820EC24D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E4433-FEC2-4947-8561-01E72F761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09043"/>
            <a:ext cx="10515600" cy="496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B74A5-D5FE-4205-9CDB-D51BA9CE9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B0FCA-A428-4EEE-A067-3D881A38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FDA14-0780-46ED-8301-800AD75C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A2586367-EA59-4C25-B721-E19E0DC9EF65}" type="slidenum">
              <a:rPr lang="en-IL" smtClean="0"/>
              <a:pPr/>
              <a:t>‹#›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7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5" r:id="rId6"/>
    <p:sldLayoutId id="2147483656" r:id="rId7"/>
    <p:sldLayoutId id="2147483657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venir Next LT Pro Light" panose="020B03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9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8AAB3-91FC-4128-A085-907E088A66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NEXT experiment</a:t>
            </a:r>
            <a:br>
              <a:rPr lang="en-US" dirty="0"/>
            </a:br>
            <a:r>
              <a:rPr lang="en-US" dirty="0"/>
              <a:t>Status and Prospects</a:t>
            </a:r>
            <a:endParaRPr lang="en-I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84212-C674-41CD-8A8A-5BA7C4F928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Lior Arazi for the NEXT Collaboration</a:t>
            </a:r>
          </a:p>
          <a:p>
            <a:r>
              <a:rPr lang="en-US" dirty="0"/>
              <a:t>Ben-Gurion University</a:t>
            </a:r>
          </a:p>
          <a:p>
            <a:endParaRPr lang="en-US" dirty="0"/>
          </a:p>
          <a:p>
            <a:r>
              <a:rPr lang="en-US" sz="1800" b="0" i="0" u="none" strike="noStrike" dirty="0">
                <a:solidFill>
                  <a:srgbClr val="523605"/>
                </a:solidFill>
                <a:effectLst/>
                <a:latin typeface="Avenir Next LT Pro" panose="020B0504020202020204" pitchFamily="34" charset="0"/>
              </a:rPr>
              <a:t>XIX International Workshop on Neutrino Telescopes, </a:t>
            </a:r>
            <a:r>
              <a:rPr lang="en-US" sz="1800" dirty="0">
                <a:solidFill>
                  <a:srgbClr val="523605"/>
                </a:solidFill>
                <a:latin typeface="Avenir Next LT Pro" panose="020B0504020202020204" pitchFamily="34" charset="0"/>
              </a:rPr>
              <a:t>18-26 February 2021</a:t>
            </a:r>
            <a:endParaRPr lang="en-IL" sz="1800" dirty="0">
              <a:solidFill>
                <a:srgbClr val="523605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385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218DD-D539-4E75-BE5E-8DACEBB5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NEXT-White inner structure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A2DF3-D415-467F-A068-981220A21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42F30-2282-4F25-9F07-FAFF4AAD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CADE3-73E0-42F0-A89B-4BE76A99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10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9AD239-4B4A-47F4-B382-4423E24449AA}"/>
              </a:ext>
            </a:extLst>
          </p:cNvPr>
          <p:cNvSpPr txBox="1"/>
          <p:nvPr/>
        </p:nvSpPr>
        <p:spPr>
          <a:xfrm>
            <a:off x="8458859" y="6185097"/>
            <a:ext cx="3046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chemeClr val="accent6"/>
                </a:solidFill>
              </a:rPr>
              <a:t>F. Monrabal </a:t>
            </a:r>
            <a:r>
              <a:rPr lang="da-DK" sz="1400" i="1" dirty="0">
                <a:solidFill>
                  <a:schemeClr val="accent6"/>
                </a:solidFill>
              </a:rPr>
              <a:t>et al</a:t>
            </a:r>
            <a:r>
              <a:rPr lang="da-DK" sz="1400" dirty="0">
                <a:solidFill>
                  <a:schemeClr val="accent6"/>
                </a:solidFill>
              </a:rPr>
              <a:t> 2018 </a:t>
            </a:r>
            <a:r>
              <a:rPr lang="da-DK" sz="1400" i="1" dirty="0">
                <a:solidFill>
                  <a:schemeClr val="accent6"/>
                </a:solidFill>
              </a:rPr>
              <a:t>JINST</a:t>
            </a:r>
            <a:r>
              <a:rPr lang="da-DK" sz="1400" dirty="0">
                <a:solidFill>
                  <a:schemeClr val="accent6"/>
                </a:solidFill>
              </a:rPr>
              <a:t> </a:t>
            </a:r>
            <a:r>
              <a:rPr lang="da-DK" sz="1400" b="1" dirty="0">
                <a:solidFill>
                  <a:schemeClr val="accent6"/>
                </a:solidFill>
              </a:rPr>
              <a:t>13</a:t>
            </a:r>
            <a:r>
              <a:rPr lang="da-DK" sz="1400" dirty="0">
                <a:solidFill>
                  <a:schemeClr val="accent6"/>
                </a:solidFill>
              </a:rPr>
              <a:t> P12010</a:t>
            </a:r>
            <a:endParaRPr lang="en-IL" sz="1200" dirty="0">
              <a:solidFill>
                <a:schemeClr val="accent6"/>
              </a:solidFill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DA4AFF7-B945-45F3-B1C8-9802F8787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86" y="1109328"/>
            <a:ext cx="8316227" cy="517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5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6317-EE5C-4936-A6A1-455FA536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NEXT-White inner structure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4EA60-A1D9-4F82-AC2D-FA4E5E056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B8B27-D8C7-44FD-A33E-25C46606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DB845-74F7-4F11-83B1-26A89FDAC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11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D2997-4F17-4990-AB0A-2779F67AA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343" y="1349514"/>
            <a:ext cx="3644461" cy="2599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8E0240-2475-445D-A857-0A9148114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404" y="4142732"/>
            <a:ext cx="2092772" cy="1991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09D1F2-F64A-4523-933B-048FAF71A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26" b="8384"/>
          <a:stretch/>
        </p:blipFill>
        <p:spPr>
          <a:xfrm>
            <a:off x="1871682" y="1265631"/>
            <a:ext cx="4224318" cy="4875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A1DCCE-BBD6-49B3-B56E-6A776FE50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498" y="4142732"/>
            <a:ext cx="1855408" cy="19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69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128CB-EC1E-4114-99BA-5B3750FE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resolution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77BF8B-367E-411C-BF95-045125F9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4CE45-3FB1-447F-880F-7ECBC4D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43A33-D334-4404-ABE2-B8FF4B42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12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FAC32-B128-4EAB-B6A6-5BE6B9F9D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780"/>
          <a:stretch/>
        </p:blipFill>
        <p:spPr>
          <a:xfrm>
            <a:off x="563889" y="2229456"/>
            <a:ext cx="3716455" cy="2812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84EA3-E1BA-419F-B0C0-602155E45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20" b="33874"/>
          <a:stretch/>
        </p:blipFill>
        <p:spPr>
          <a:xfrm>
            <a:off x="4280344" y="2240607"/>
            <a:ext cx="3531722" cy="2812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5B1F9B-1C70-4A18-85D3-0D86B8A07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545"/>
          <a:stretch/>
        </p:blipFill>
        <p:spPr>
          <a:xfrm>
            <a:off x="7956749" y="2251758"/>
            <a:ext cx="3447851" cy="2790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86CE10-133F-480D-8D68-E4625426562E}"/>
              </a:ext>
            </a:extLst>
          </p:cNvPr>
          <p:cNvSpPr txBox="1"/>
          <p:nvPr/>
        </p:nvSpPr>
        <p:spPr>
          <a:xfrm>
            <a:off x="838200" y="1202954"/>
            <a:ext cx="9758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 Light" panose="020B0304020202020204" pitchFamily="34" charset="0"/>
              </a:rPr>
              <a:t>Energy resolution determined using </a:t>
            </a:r>
            <a:r>
              <a:rPr lang="en-US" sz="2000" baseline="30000" dirty="0">
                <a:latin typeface="Avenir Next LT Pro Light" panose="020B0304020202020204" pitchFamily="34" charset="0"/>
              </a:rPr>
              <a:t>137</a:t>
            </a:r>
            <a:r>
              <a:rPr lang="en-US" sz="2000" dirty="0">
                <a:latin typeface="Avenir Next LT Pro Light" panose="020B0304020202020204" pitchFamily="34" charset="0"/>
              </a:rPr>
              <a:t>Cs (662 keV) and </a:t>
            </a:r>
            <a:r>
              <a:rPr lang="en-US" sz="2000" baseline="30000" dirty="0">
                <a:latin typeface="Avenir Next LT Pro Light" panose="020B0304020202020204" pitchFamily="34" charset="0"/>
              </a:rPr>
              <a:t>208</a:t>
            </a:r>
            <a:r>
              <a:rPr lang="en-US" sz="2000" dirty="0">
                <a:latin typeface="Avenir Next LT Pro Light" panose="020B0304020202020204" pitchFamily="34" charset="0"/>
              </a:rPr>
              <a:t>Tl (1593, 2615 keV).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 Light" panose="020B0304020202020204" pitchFamily="34" charset="0"/>
              </a:rPr>
              <a:t>Long tracks corrected voxel-by-voxel with </a:t>
            </a:r>
            <a:r>
              <a:rPr lang="en-US" sz="2000" baseline="30000" dirty="0">
                <a:latin typeface="Avenir Next LT Pro Light" panose="020B0304020202020204" pitchFamily="34" charset="0"/>
              </a:rPr>
              <a:t>83m</a:t>
            </a:r>
            <a:r>
              <a:rPr lang="en-US" sz="2000" dirty="0">
                <a:latin typeface="Avenir Next LT Pro Light" panose="020B0304020202020204" pitchFamily="34" charset="0"/>
              </a:rPr>
              <a:t>Kr calibration maps</a:t>
            </a:r>
            <a:endParaRPr lang="en-IL" sz="2000" dirty="0">
              <a:latin typeface="Avenir Next LT Pro Light" panose="020B03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B20D61-B0B4-459C-BB43-20AA2A61B02F}"/>
              </a:ext>
            </a:extLst>
          </p:cNvPr>
          <p:cNvGrpSpPr/>
          <p:nvPr/>
        </p:nvGrpSpPr>
        <p:grpSpPr>
          <a:xfrm>
            <a:off x="889001" y="5244925"/>
            <a:ext cx="10732064" cy="1010624"/>
            <a:chOff x="889001" y="5244925"/>
            <a:chExt cx="10732064" cy="10106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46030F3-19A1-47DC-BA79-D21DCFB82AFD}"/>
                    </a:ext>
                  </a:extLst>
                </p:cNvPr>
                <p:cNvSpPr txBox="1"/>
                <p:nvPr/>
              </p:nvSpPr>
              <p:spPr>
                <a:xfrm>
                  <a:off x="889001" y="5244925"/>
                  <a:ext cx="10515599" cy="494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rgbClr val="00759E"/>
                      </a:solidFill>
                      <a:latin typeface="Avenir Next LT Pro Light" panose="020B0304020202020204" pitchFamily="34" charset="0"/>
                    </a:rPr>
                    <a:t>Demonstrated &lt;1% FWHM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759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59E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srgbClr val="00759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𝛽𝛽</m:t>
                          </m:r>
                        </m:sub>
                      </m:sSub>
                    </m:oMath>
                  </a14:m>
                  <a:r>
                    <a:rPr lang="en-US" sz="2400" dirty="0">
                      <a:solidFill>
                        <a:srgbClr val="00759E"/>
                      </a:solidFill>
                      <a:latin typeface="Avenir Next LT Pro Light" panose="020B0304020202020204" pitchFamily="34" charset="0"/>
                    </a:rPr>
                    <a:t> (intrinsic statistical limit = 0.3%)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46030F3-19A1-47DC-BA79-D21DCFB82A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001" y="5244925"/>
                  <a:ext cx="10515599" cy="494559"/>
                </a:xfrm>
                <a:prstGeom prst="rect">
                  <a:avLst/>
                </a:prstGeom>
                <a:blipFill>
                  <a:blip r:embed="rId3"/>
                  <a:stretch>
                    <a:fillRect t="-8537" b="-20732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625B34-3845-480D-8330-BB5FA5850F6A}"/>
                </a:ext>
              </a:extLst>
            </p:cNvPr>
            <p:cNvSpPr txBox="1"/>
            <p:nvPr/>
          </p:nvSpPr>
          <p:spPr>
            <a:xfrm>
              <a:off x="8718698" y="5916995"/>
              <a:ext cx="29023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0" i="0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Lucida Grande"/>
                </a:rPr>
                <a:t>J. Renner </a:t>
              </a:r>
              <a:r>
                <a:rPr lang="en-US" sz="1600" b="0" i="1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Lucida Grande"/>
                </a:rPr>
                <a:t>et al </a:t>
              </a:r>
              <a:r>
                <a:rPr lang="en-US" sz="1600" b="0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Lucida Grande"/>
                </a:rPr>
                <a:t>JHEP 2019 230</a:t>
              </a:r>
              <a:endParaRPr lang="en-IL" sz="1600" i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92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1EF18-B7DE-4E3A-B129-E15C5CDDA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Topological background suppression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2B510-402C-42DB-B4F2-E64292F4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2023C-8511-48CA-80C1-5A11D1BAB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BE531-684C-4257-BE49-93011089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13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69FCE-4004-4CC8-86BE-7DBB1BFFE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22" y="1385919"/>
            <a:ext cx="7179659" cy="36095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F34900-3B66-4FB8-9162-8422BE0DC2A4}"/>
              </a:ext>
            </a:extLst>
          </p:cNvPr>
          <p:cNvSpPr txBox="1">
            <a:spLocks/>
          </p:cNvSpPr>
          <p:nvPr/>
        </p:nvSpPr>
        <p:spPr>
          <a:xfrm>
            <a:off x="838200" y="1436370"/>
            <a:ext cx="3745230" cy="25971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Background events more likely to have multiple tracks </a:t>
            </a:r>
            <a:r>
              <a:rPr lang="en-US" sz="1800" dirty="0">
                <a:cs typeface="Times New Roman" panose="02020603050405020304" pitchFamily="18" charset="0"/>
                <a:sym typeface="Wingdings" panose="05000000000000000000" pitchFamily="2" charset="2"/>
              </a:rPr>
              <a:t> require a single track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cs typeface="Times New Roman" panose="02020603050405020304" pitchFamily="18" charset="0"/>
                <a:sym typeface="Wingdings" panose="05000000000000000000" pitchFamily="2" charset="2"/>
              </a:rPr>
              <a:t>Remaining background events have a single electron, with one Bragg peak at the end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ββ</a:t>
            </a:r>
            <a:r>
              <a:rPr lang="en-US" sz="1800" dirty="0">
                <a:cs typeface="Times New Roman" panose="02020603050405020304" pitchFamily="18" charset="0"/>
                <a:sym typeface="Wingdings" panose="05000000000000000000" pitchFamily="2" charset="2"/>
              </a:rPr>
              <a:t> events have two Bragg peaks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IL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A1BD2A-8D8A-47EA-AD60-DD2E87003B71}"/>
              </a:ext>
            </a:extLst>
          </p:cNvPr>
          <p:cNvSpPr txBox="1">
            <a:spLocks/>
          </p:cNvSpPr>
          <p:nvPr/>
        </p:nvSpPr>
        <p:spPr>
          <a:xfrm>
            <a:off x="1068881" y="5343131"/>
            <a:ext cx="10515600" cy="5150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 Signal/background discrimination by comparing the energy in spherical “blobs” at track ends </a:t>
            </a:r>
            <a:endParaRPr lang="en-IL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5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2EBF0-37E2-444F-97E9-AFFACD89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Topological background suppression (ideal MC)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16974A-4524-4CBB-887B-A3138465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68B7-1759-47B2-AC03-2BCA8C11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59B11-0BFE-41C3-A9AE-2C87FC50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14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3F481-DEB8-4C90-9075-B3F424112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" t="4354" r="3559" b="10272"/>
          <a:stretch/>
        </p:blipFill>
        <p:spPr>
          <a:xfrm>
            <a:off x="909077" y="1831011"/>
            <a:ext cx="10373845" cy="4245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5D912B-EBBE-4433-85EE-DCA42E7C10EB}"/>
              </a:ext>
            </a:extLst>
          </p:cNvPr>
          <p:cNvSpPr txBox="1"/>
          <p:nvPr/>
        </p:nvSpPr>
        <p:spPr>
          <a:xfrm>
            <a:off x="1048924" y="1393054"/>
            <a:ext cx="4668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 Light" panose="020B0304020202020204" pitchFamily="34" charset="0"/>
              </a:rPr>
              <a:t>Signal: both blobs have similar energy</a:t>
            </a:r>
            <a:endParaRPr lang="en-IL" sz="2000" dirty="0">
              <a:latin typeface="Avenir Next LT Pro Light" panose="020B03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1F816-46D2-49D9-8370-D705ED65C7E8}"/>
              </a:ext>
            </a:extLst>
          </p:cNvPr>
          <p:cNvSpPr txBox="1"/>
          <p:nvPr/>
        </p:nvSpPr>
        <p:spPr>
          <a:xfrm>
            <a:off x="6588704" y="1401392"/>
            <a:ext cx="4668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 Light" panose="020B0304020202020204" pitchFamily="34" charset="0"/>
              </a:rPr>
              <a:t>Background: one blob has low energy</a:t>
            </a:r>
            <a:endParaRPr lang="en-IL" sz="2000" dirty="0">
              <a:latin typeface="Avenir Next LT Pro Light" panose="020B03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ACE8DA-941F-4478-9FD1-62EC0E173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11"/>
          <a:stretch/>
        </p:blipFill>
        <p:spPr>
          <a:xfrm>
            <a:off x="1843960" y="2185839"/>
            <a:ext cx="1539320" cy="1545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42FE2A-FEF8-486B-9545-47B029FC5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/>
          <a:stretch/>
        </p:blipFill>
        <p:spPr>
          <a:xfrm>
            <a:off x="7383740" y="2194177"/>
            <a:ext cx="1539320" cy="15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4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77E0D-E6E5-4BF5-B831-37C22DB7B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Recent progress in topological analysis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68E61-1308-4F90-85B4-C8EA98553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8226"/>
            <a:ext cx="10515600" cy="6731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Ideally, we should have had this:</a:t>
            </a:r>
            <a:endParaRPr lang="en-I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7F017-85F6-454E-902D-715CA0905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041D3-8DD5-433A-BDE7-7BF19FCE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6BC57-5398-4DE1-B186-98F08D83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15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5B1FB-F4BB-4E8B-B17F-3837B18DE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32" y="2073276"/>
            <a:ext cx="8088168" cy="40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7155F-7C78-455E-9826-0307AE41D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Recent progress in topological analysis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86A7DA-D102-41B2-A868-EA57B485B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ED84A-7993-4F6F-9588-8F4280F7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F1525-B09B-4750-9F71-C08EAB9E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16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3F008B-C915-46FD-83AE-BCA1E10D16EF}"/>
              </a:ext>
            </a:extLst>
          </p:cNvPr>
          <p:cNvSpPr txBox="1">
            <a:spLocks/>
          </p:cNvSpPr>
          <p:nvPr/>
        </p:nvSpPr>
        <p:spPr>
          <a:xfrm>
            <a:off x="838200" y="1219201"/>
            <a:ext cx="10515600" cy="673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Until recently, we had this:</a:t>
            </a:r>
            <a:endParaRPr lang="en-IL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F9BB88-2EB6-405D-98BB-49BC39C6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75" y="1719075"/>
            <a:ext cx="9275306" cy="3919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28AC0B-6C08-4B41-853B-7135BA09067B}"/>
              </a:ext>
            </a:extLst>
          </p:cNvPr>
          <p:cNvSpPr txBox="1"/>
          <p:nvPr/>
        </p:nvSpPr>
        <p:spPr>
          <a:xfrm>
            <a:off x="8718698" y="5916995"/>
            <a:ext cx="2902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Lucida Grande"/>
              </a:rPr>
              <a:t>P</a:t>
            </a:r>
            <a:r>
              <a:rPr lang="en-US" sz="16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Lucida Grande"/>
              </a:rPr>
              <a:t>. Ferrario </a:t>
            </a:r>
            <a:r>
              <a:rPr lang="en-US" sz="1600" b="0" i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Lucida Grande"/>
              </a:rPr>
              <a:t>et al </a:t>
            </a:r>
            <a:r>
              <a:rPr lang="en-US" sz="1600" b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Lucida Grande"/>
              </a:rPr>
              <a:t>JHEP 2019 52</a:t>
            </a:r>
            <a:endParaRPr lang="en-IL" sz="16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04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7155F-7C78-455E-9826-0307AE41D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Recent progress in topological analysis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86A7DA-D102-41B2-A868-EA57B485B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ED84A-7993-4F6F-9588-8F4280F7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F1525-B09B-4750-9F71-C08EAB9E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17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3F008B-C915-46FD-83AE-BCA1E10D16EF}"/>
              </a:ext>
            </a:extLst>
          </p:cNvPr>
          <p:cNvSpPr txBox="1">
            <a:spLocks/>
          </p:cNvSpPr>
          <p:nvPr/>
        </p:nvSpPr>
        <p:spPr>
          <a:xfrm>
            <a:off x="838200" y="1219201"/>
            <a:ext cx="10515600" cy="673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This was considered ok because electron diffusion during drift smears out the track in any case:</a:t>
            </a:r>
            <a:endParaRPr lang="en-IL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AF4D37-7BC4-4BA9-AEBB-5FFB4307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089" y="2081832"/>
            <a:ext cx="7879652" cy="39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8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346A-D3F7-4785-AFCD-7A5F5C08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deblur the image?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5F2FB-042A-4608-B6AC-A5AAA5F5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8DE7B-CE85-4AC8-A83F-9FF25A150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817F9-EB53-484E-9B3F-CC5CF71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18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AEEF1-D160-43FF-A7BF-9C74C7BAF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t="21223" r="10118" b="26312"/>
          <a:stretch/>
        </p:blipFill>
        <p:spPr>
          <a:xfrm>
            <a:off x="2215661" y="2119891"/>
            <a:ext cx="1981201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19BF3-4CF6-47D8-899A-92DB0556E6BE}"/>
              </a:ext>
            </a:extLst>
          </p:cNvPr>
          <p:cNvSpPr txBox="1"/>
          <p:nvPr/>
        </p:nvSpPr>
        <p:spPr>
          <a:xfrm>
            <a:off x="4058469" y="5061974"/>
            <a:ext cx="3960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Need to know the PSF!</a:t>
            </a:r>
            <a:endParaRPr lang="en-CA" sz="2800" dirty="0">
              <a:solidFill>
                <a:srgbClr val="FF0000"/>
              </a:solidFill>
              <a:latin typeface="Avenir Next LT Pro Light" panose="020B03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69E3C0-FFB6-406F-A548-7BDF76929ABC}"/>
              </a:ext>
            </a:extLst>
          </p:cNvPr>
          <p:cNvGrpSpPr/>
          <p:nvPr/>
        </p:nvGrpSpPr>
        <p:grpSpPr>
          <a:xfrm>
            <a:off x="6571322" y="1489410"/>
            <a:ext cx="4530549" cy="2809563"/>
            <a:chOff x="5199722" y="1805095"/>
            <a:chExt cx="4530549" cy="280956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271AED-D16E-42C6-9232-60C73D80EE4B}"/>
                </a:ext>
              </a:extLst>
            </p:cNvPr>
            <p:cNvGrpSpPr/>
            <p:nvPr/>
          </p:nvGrpSpPr>
          <p:grpSpPr>
            <a:xfrm>
              <a:off x="5199722" y="1805095"/>
              <a:ext cx="4530549" cy="2809563"/>
              <a:chOff x="5199722" y="1805095"/>
              <a:chExt cx="4530549" cy="280956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DE4F048-6848-4A23-B899-32767CF4B8EB}"/>
                  </a:ext>
                </a:extLst>
              </p:cNvPr>
              <p:cNvGrpSpPr/>
              <p:nvPr/>
            </p:nvGrpSpPr>
            <p:grpSpPr>
              <a:xfrm>
                <a:off x="5199722" y="1805095"/>
                <a:ext cx="4530549" cy="2809563"/>
                <a:chOff x="5199722" y="1805095"/>
                <a:chExt cx="4530549" cy="2809563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0EE1E976-5EF0-4CFA-9F77-D1AFD00CC501}"/>
                    </a:ext>
                  </a:extLst>
                </p:cNvPr>
                <p:cNvGrpSpPr/>
                <p:nvPr/>
              </p:nvGrpSpPr>
              <p:grpSpPr>
                <a:xfrm>
                  <a:off x="5199722" y="1805095"/>
                  <a:ext cx="4530549" cy="2717094"/>
                  <a:chOff x="2366962" y="2114550"/>
                  <a:chExt cx="4530549" cy="2717094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2CC7631F-F63B-42C3-8185-70D75259B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66962" y="2114550"/>
                    <a:ext cx="4410075" cy="2628900"/>
                  </a:xfrm>
                  <a:prstGeom prst="rect">
                    <a:avLst/>
                  </a:prstGeom>
                </p:spPr>
              </p:pic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C46AEFFD-AB55-491B-BB21-5D081E564FB9}"/>
                      </a:ext>
                    </a:extLst>
                  </p:cNvPr>
                  <p:cNvSpPr/>
                  <p:nvPr/>
                </p:nvSpPr>
                <p:spPr>
                  <a:xfrm>
                    <a:off x="5904089" y="4549422"/>
                    <a:ext cx="993422" cy="28222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14" name="Right Arrow 13">
                  <a:extLst>
                    <a:ext uri="{FF2B5EF4-FFF2-40B4-BE49-F238E27FC236}">
                      <a16:creationId xmlns:a16="http://schemas.microsoft.com/office/drawing/2014/main" id="{4E64213A-96C4-49D8-95E7-EBA046F5E6AE}"/>
                    </a:ext>
                  </a:extLst>
                </p:cNvPr>
                <p:cNvSpPr/>
                <p:nvPr/>
              </p:nvSpPr>
              <p:spPr>
                <a:xfrm>
                  <a:off x="5716840" y="2779391"/>
                  <a:ext cx="728838" cy="226769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4D5A8C8-A229-4D14-B03E-F720E6FE2504}"/>
                    </a:ext>
                  </a:extLst>
                </p:cNvPr>
                <p:cNvSpPr txBox="1"/>
                <p:nvPr/>
              </p:nvSpPr>
              <p:spPr>
                <a:xfrm>
                  <a:off x="5628267" y="3537440"/>
                  <a:ext cx="2038625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rgbClr val="0070C0"/>
                      </a:solidFill>
                      <a:latin typeface="Avenir Next LT Pro Light" panose="020B0304020202020204" pitchFamily="34" charset="0"/>
                    </a:rPr>
                    <a:t>Deblur</a:t>
                  </a:r>
                  <a:r>
                    <a:rPr lang="en-US" sz="1600" b="1" dirty="0">
                      <a:solidFill>
                        <a:srgbClr val="0070C0"/>
                      </a:solidFill>
                      <a:latin typeface="Avenir Next LT Pro Light" panose="020B0304020202020204" pitchFamily="34" charset="0"/>
                    </a:rPr>
                    <a:t>:</a:t>
                  </a:r>
                </a:p>
                <a:p>
                  <a:r>
                    <a:rPr lang="en-US" sz="1600" dirty="0">
                      <a:latin typeface="Avenir Next LT Pro Light" panose="020B0304020202020204" pitchFamily="34" charset="0"/>
                    </a:rPr>
                    <a:t>Deconvolve blurred image with PSF (iteratively)</a:t>
                  </a:r>
                  <a:endParaRPr lang="en-CA" sz="1600" dirty="0">
                    <a:latin typeface="Avenir Next LT Pro Light" panose="020B0304020202020204" pitchFamily="34" charset="0"/>
                  </a:endParaRPr>
                </a:p>
              </p:txBody>
            </p: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511DDC6-AEC7-4A83-933D-6535B2A6E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8267" y="2082049"/>
                <a:ext cx="737340" cy="55321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5A2144-E6D6-4E5B-87CE-92D40D6DEDE1}"/>
                </a:ext>
              </a:extLst>
            </p:cNvPr>
            <p:cNvSpPr txBox="1"/>
            <p:nvPr/>
          </p:nvSpPr>
          <p:spPr>
            <a:xfrm>
              <a:off x="6042068" y="1892781"/>
              <a:ext cx="421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-1</a:t>
              </a:r>
              <a:endParaRPr lang="en-CA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7F7D76-0260-4EE9-81B1-1AFAEA2D38C6}"/>
              </a:ext>
            </a:extLst>
          </p:cNvPr>
          <p:cNvGrpSpPr/>
          <p:nvPr/>
        </p:nvGrpSpPr>
        <p:grpSpPr>
          <a:xfrm>
            <a:off x="4136239" y="1771882"/>
            <a:ext cx="2952201" cy="2522820"/>
            <a:chOff x="2764639" y="2087567"/>
            <a:chExt cx="2952201" cy="25228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14CF495-FA0E-4CD8-BB41-51E779F87BAB}"/>
                </a:ext>
              </a:extLst>
            </p:cNvPr>
            <p:cNvGrpSpPr/>
            <p:nvPr/>
          </p:nvGrpSpPr>
          <p:grpSpPr>
            <a:xfrm>
              <a:off x="2764639" y="2379132"/>
              <a:ext cx="2952201" cy="2231255"/>
              <a:chOff x="2764639" y="2379132"/>
              <a:chExt cx="2952201" cy="2231255"/>
            </a:xfrm>
          </p:grpSpPr>
          <p:sp>
            <p:nvSpPr>
              <p:cNvPr id="21" name="Right Arrow 11">
                <a:extLst>
                  <a:ext uri="{FF2B5EF4-FFF2-40B4-BE49-F238E27FC236}">
                    <a16:creationId xmlns:a16="http://schemas.microsoft.com/office/drawing/2014/main" id="{91FA6826-C01D-4109-981E-E87A979C6989}"/>
                  </a:ext>
                </a:extLst>
              </p:cNvPr>
              <p:cNvSpPr/>
              <p:nvPr/>
            </p:nvSpPr>
            <p:spPr>
              <a:xfrm>
                <a:off x="2825262" y="2779391"/>
                <a:ext cx="728838" cy="22676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B168C8-4617-41D3-B899-7C3A83827B93}"/>
                  </a:ext>
                </a:extLst>
              </p:cNvPr>
              <p:cNvSpPr txBox="1"/>
              <p:nvPr/>
            </p:nvSpPr>
            <p:spPr>
              <a:xfrm>
                <a:off x="2764639" y="3533169"/>
                <a:ext cx="203862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venir Next LT Pro Light" panose="020B0304020202020204" pitchFamily="34" charset="0"/>
                  </a:rPr>
                  <a:t>Blur:</a:t>
                </a:r>
              </a:p>
              <a:p>
                <a:r>
                  <a:rPr lang="en-US" sz="1600" dirty="0">
                    <a:latin typeface="Avenir Next LT Pro Light" panose="020B0304020202020204" pitchFamily="34" charset="0"/>
                  </a:rPr>
                  <a:t>Convolve image with Point Spread Function (PSF)</a:t>
                </a:r>
                <a:endParaRPr lang="en-CA" sz="1600" dirty="0">
                  <a:latin typeface="Avenir Next LT Pro Light" panose="020B0304020202020204" pitchFamily="34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0CB6B42-65E0-4586-BF3A-436FDC8D2B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83" t="22192" r="24399" b="38726"/>
              <a:stretch/>
            </p:blipFill>
            <p:spPr>
              <a:xfrm>
                <a:off x="3617107" y="2379132"/>
                <a:ext cx="2099733" cy="1027289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9420AAF-7F6A-4650-868D-8CF26E9A1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639" y="2087567"/>
              <a:ext cx="737340" cy="553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346A-D3F7-4785-AFCD-7A5F5C08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use </a:t>
            </a:r>
            <a:r>
              <a:rPr lang="en-US" baseline="30000" dirty="0"/>
              <a:t>83m</a:t>
            </a:r>
            <a:r>
              <a:rPr lang="en-US" dirty="0"/>
              <a:t>Kr to find the PSF!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5F2FB-042A-4608-B6AC-A5AAA5F5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8DE7B-CE85-4AC8-A83F-9FF25A150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817F9-EB53-484E-9B3F-CC5CF71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19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FA7B30-54BC-46CD-8D43-4FBE22E2E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482" y="2265363"/>
            <a:ext cx="8423036" cy="3505644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C7AAB37-6C3E-4CA7-B0F5-DB7319F4C39A}"/>
              </a:ext>
            </a:extLst>
          </p:cNvPr>
          <p:cNvSpPr txBox="1">
            <a:spLocks/>
          </p:cNvSpPr>
          <p:nvPr/>
        </p:nvSpPr>
        <p:spPr>
          <a:xfrm>
            <a:off x="838200" y="1219201"/>
            <a:ext cx="10515600" cy="865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Blurring results from diffusion + optical smearing by EL gap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Use </a:t>
            </a:r>
            <a:r>
              <a:rPr lang="en-US" sz="2000" baseline="30000" dirty="0"/>
              <a:t>83m</a:t>
            </a:r>
            <a:r>
              <a:rPr lang="en-US" sz="2000" dirty="0"/>
              <a:t>Kr point-like events at different drift distances to quantify blurring as PSF(z)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E30BBD0-6D90-458E-8A3A-AC7D3C541DD9}"/>
              </a:ext>
            </a:extLst>
          </p:cNvPr>
          <p:cNvSpPr txBox="1">
            <a:spLocks/>
          </p:cNvSpPr>
          <p:nvPr/>
        </p:nvSpPr>
        <p:spPr>
          <a:xfrm>
            <a:off x="952500" y="5814965"/>
            <a:ext cx="10515600" cy="5230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Apply image deblurring algorithm (</a:t>
            </a:r>
            <a:r>
              <a:rPr lang="en-US" sz="2000" dirty="0">
                <a:solidFill>
                  <a:schemeClr val="accent1"/>
                </a:solidFill>
              </a:rPr>
              <a:t>Richardson-Lucy</a:t>
            </a:r>
            <a:r>
              <a:rPr lang="en-US" sz="2000" dirty="0"/>
              <a:t>) to recover original track   </a:t>
            </a:r>
            <a:endParaRPr lang="en-IL" sz="2000" dirty="0"/>
          </a:p>
        </p:txBody>
      </p:sp>
    </p:spTree>
    <p:extLst>
      <p:ext uri="{BB962C8B-B14F-4D97-AF65-F5344CB8AC3E}">
        <p14:creationId xmlns:p14="http://schemas.microsoft.com/office/powerpoint/2010/main" val="35390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0F4E7E-8EBF-4EA0-9C0F-3B28D715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001484-D868-430E-B6E8-7931380B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Lior Arazi BGU: NEXT status and prospects</a:t>
            </a:r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C9BE8-8895-4FAE-BE03-3F2D83B6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t>2</a:t>
            </a:fld>
            <a:endParaRPr lang="en-IL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0CAE50-012A-4CAA-86FF-133CF7F6A7A7}"/>
              </a:ext>
            </a:extLst>
          </p:cNvPr>
          <p:cNvGrpSpPr/>
          <p:nvPr/>
        </p:nvGrpSpPr>
        <p:grpSpPr>
          <a:xfrm>
            <a:off x="1440042" y="1146132"/>
            <a:ext cx="8974337" cy="5392780"/>
            <a:chOff x="1613297" y="1553766"/>
            <a:chExt cx="8974337" cy="5392780"/>
          </a:xfrm>
        </p:grpSpPr>
        <p:sp>
          <p:nvSpPr>
            <p:cNvPr id="6" name="Rounded Rectangle">
              <a:extLst>
                <a:ext uri="{FF2B5EF4-FFF2-40B4-BE49-F238E27FC236}">
                  <a16:creationId xmlns:a16="http://schemas.microsoft.com/office/drawing/2014/main" id="{ECC823CB-E161-4765-B4E9-6F605A33F189}"/>
                </a:ext>
              </a:extLst>
            </p:cNvPr>
            <p:cNvSpPr/>
            <p:nvPr/>
          </p:nvSpPr>
          <p:spPr>
            <a:xfrm>
              <a:off x="7640836" y="1553766"/>
              <a:ext cx="2946798" cy="2143126"/>
            </a:xfrm>
            <a:prstGeom prst="roundRect">
              <a:avLst>
                <a:gd name="adj" fmla="val 6250"/>
              </a:avLst>
            </a:prstGeom>
            <a:solidFill>
              <a:srgbClr val="FFFFFF"/>
            </a:solidFill>
            <a:ln w="88900">
              <a:solidFill>
                <a:srgbClr val="005493"/>
              </a:solidFill>
              <a:miter lim="400000"/>
            </a:ln>
            <a:effectLst>
              <a:outerShdw blurRad="889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35719" tIns="35719" rIns="35719" bIns="35719" anchor="ctr"/>
            <a:lstStyle/>
            <a:p>
              <a:pPr defTabSz="410766">
                <a:defRPr sz="5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500"/>
            </a:p>
          </p:txBody>
        </p:sp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7E5588E2-2592-48FF-B6CA-FBCD0FE7CD78}"/>
                </a:ext>
              </a:extLst>
            </p:cNvPr>
            <p:cNvSpPr/>
            <p:nvPr/>
          </p:nvSpPr>
          <p:spPr>
            <a:xfrm>
              <a:off x="4622602" y="1553766"/>
              <a:ext cx="2946797" cy="2143126"/>
            </a:xfrm>
            <a:prstGeom prst="roundRect">
              <a:avLst>
                <a:gd name="adj" fmla="val 6250"/>
              </a:avLst>
            </a:prstGeom>
            <a:solidFill>
              <a:srgbClr val="FFFFFF"/>
            </a:solidFill>
            <a:ln w="88900">
              <a:solidFill>
                <a:srgbClr val="009051"/>
              </a:solidFill>
              <a:miter lim="400000"/>
            </a:ln>
            <a:effectLst>
              <a:outerShdw blurRad="889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35719" tIns="35719" rIns="35719" bIns="35719" anchor="ctr"/>
            <a:lstStyle/>
            <a:p>
              <a:pPr defTabSz="410766">
                <a:defRPr sz="5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500"/>
            </a:p>
          </p:txBody>
        </p:sp>
        <p:sp>
          <p:nvSpPr>
            <p:cNvPr id="8" name="Rounded Rectangle">
              <a:extLst>
                <a:ext uri="{FF2B5EF4-FFF2-40B4-BE49-F238E27FC236}">
                  <a16:creationId xmlns:a16="http://schemas.microsoft.com/office/drawing/2014/main" id="{AB7045CB-483C-45D7-A72D-641521CC3B6D}"/>
                </a:ext>
              </a:extLst>
            </p:cNvPr>
            <p:cNvSpPr/>
            <p:nvPr/>
          </p:nvSpPr>
          <p:spPr>
            <a:xfrm>
              <a:off x="1613297" y="1553766"/>
              <a:ext cx="2946798" cy="2143126"/>
            </a:xfrm>
            <a:prstGeom prst="roundRect">
              <a:avLst>
                <a:gd name="adj" fmla="val 6250"/>
              </a:avLst>
            </a:prstGeom>
            <a:solidFill>
              <a:srgbClr val="FFFFFF"/>
            </a:solidFill>
            <a:ln w="88900">
              <a:solidFill>
                <a:srgbClr val="FF2600"/>
              </a:solidFill>
              <a:miter lim="400000"/>
            </a:ln>
            <a:effectLst>
              <a:outerShdw blurRad="889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35719" tIns="35719" rIns="35719" bIns="35719" anchor="ctr"/>
            <a:lstStyle/>
            <a:p>
              <a:pPr defTabSz="410766">
                <a:defRPr sz="5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500"/>
            </a:p>
          </p:txBody>
        </p:sp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057561EA-0C38-4AAC-BC6E-FCAE33631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129" t="35048" r="2837" b="23452"/>
            <a:stretch>
              <a:fillRect/>
            </a:stretch>
          </p:blipFill>
          <p:spPr>
            <a:xfrm>
              <a:off x="2272897" y="3877019"/>
              <a:ext cx="5804297" cy="207570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Co-spokespersons:…">
              <a:extLst>
                <a:ext uri="{FF2B5EF4-FFF2-40B4-BE49-F238E27FC236}">
                  <a16:creationId xmlns:a16="http://schemas.microsoft.com/office/drawing/2014/main" id="{D6FDF6AE-F82C-44B2-A101-C50DF6C593E7}"/>
                </a:ext>
              </a:extLst>
            </p:cNvPr>
            <p:cNvSpPr txBox="1"/>
            <p:nvPr/>
          </p:nvSpPr>
          <p:spPr>
            <a:xfrm>
              <a:off x="8221214" y="5133907"/>
              <a:ext cx="1785938" cy="810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/>
            <a:p>
              <a:pPr defTabSz="410766">
                <a:defRPr i="1">
                  <a:solidFill>
                    <a:srgbClr val="5C5C5C"/>
                  </a:solidFill>
                </a:defRPr>
              </a:pPr>
              <a:r>
                <a:rPr sz="1600" dirty="0"/>
                <a:t>Co-spokespersons: </a:t>
              </a:r>
            </a:p>
            <a:p>
              <a:pPr defTabSz="410766">
                <a:defRPr i="1">
                  <a:solidFill>
                    <a:srgbClr val="FF2600"/>
                  </a:solidFill>
                </a:defRPr>
              </a:pPr>
              <a:r>
                <a:rPr sz="1600" dirty="0"/>
                <a:t>D. Nygren</a:t>
              </a:r>
            </a:p>
            <a:p>
              <a:pPr defTabSz="410766">
                <a:defRPr i="1">
                  <a:solidFill>
                    <a:srgbClr val="009051"/>
                  </a:solidFill>
                </a:defRPr>
              </a:pPr>
              <a:r>
                <a:rPr sz="1600" dirty="0"/>
                <a:t>J.J. Gomez-Cadenas</a:t>
              </a:r>
            </a:p>
          </p:txBody>
        </p: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AFB999DC-DD9C-41B2-B706-D3449162FDEA}"/>
                </a:ext>
              </a:extLst>
            </p:cNvPr>
            <p:cNvGrpSpPr/>
            <p:nvPr/>
          </p:nvGrpSpPr>
          <p:grpSpPr>
            <a:xfrm>
              <a:off x="2086570" y="6065979"/>
              <a:ext cx="8063706" cy="880567"/>
              <a:chOff x="820127" y="0"/>
              <a:chExt cx="16127410" cy="1761132"/>
            </a:xfrm>
          </p:grpSpPr>
          <p:sp>
            <p:nvSpPr>
              <p:cNvPr id="19" name="Funded by:">
                <a:extLst>
                  <a:ext uri="{FF2B5EF4-FFF2-40B4-BE49-F238E27FC236}">
                    <a16:creationId xmlns:a16="http://schemas.microsoft.com/office/drawing/2014/main" id="{EDC870C9-E3F7-4588-9863-FB928B04DE8D}"/>
                  </a:ext>
                </a:extLst>
              </p:cNvPr>
              <p:cNvSpPr/>
              <p:nvPr/>
            </p:nvSpPr>
            <p:spPr>
              <a:xfrm>
                <a:off x="820127" y="49113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 defTabSz="821531">
                  <a:defRPr i="1">
                    <a:solidFill>
                      <a:srgbClr val="5C5C5C"/>
                    </a:solidFill>
                  </a:defRPr>
                </a:lvl1pPr>
              </a:lstStyle>
              <a:p>
                <a:r>
                  <a:rPr sz="900"/>
                  <a:t>Funded by:</a:t>
                </a:r>
              </a:p>
            </p:txBody>
          </p:sp>
          <p:grpSp>
            <p:nvGrpSpPr>
              <p:cNvPr id="20" name="Group">
                <a:extLst>
                  <a:ext uri="{FF2B5EF4-FFF2-40B4-BE49-F238E27FC236}">
                    <a16:creationId xmlns:a16="http://schemas.microsoft.com/office/drawing/2014/main" id="{F072A71C-1937-4C29-A195-AE7C5840B88B}"/>
                  </a:ext>
                </a:extLst>
              </p:cNvPr>
              <p:cNvGrpSpPr/>
              <p:nvPr/>
            </p:nvGrpSpPr>
            <p:grpSpPr>
              <a:xfrm>
                <a:off x="1593103" y="0"/>
                <a:ext cx="15354436" cy="982266"/>
                <a:chOff x="0" y="0"/>
                <a:chExt cx="15354434" cy="982265"/>
              </a:xfrm>
            </p:grpSpPr>
            <p:pic>
              <p:nvPicPr>
                <p:cNvPr id="21" name="Image" descr="Image">
                  <a:extLst>
                    <a:ext uri="{FF2B5EF4-FFF2-40B4-BE49-F238E27FC236}">
                      <a16:creationId xmlns:a16="http://schemas.microsoft.com/office/drawing/2014/main" id="{4463956D-3C7D-4DFF-A2B1-95EC389A67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23486" r="26531"/>
                <a:stretch>
                  <a:fillRect/>
                </a:stretch>
              </p:blipFill>
              <p:spPr>
                <a:xfrm>
                  <a:off x="0" y="0"/>
                  <a:ext cx="1208502" cy="98226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" name="Image" descr="Image">
                  <a:extLst>
                    <a:ext uri="{FF2B5EF4-FFF2-40B4-BE49-F238E27FC236}">
                      <a16:creationId xmlns:a16="http://schemas.microsoft.com/office/drawing/2014/main" id="{53A84426-8E67-4957-AA68-1ECD43E9C5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01781" y="44648"/>
                  <a:ext cx="1471119" cy="89297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" name="Image" descr="Image">
                  <a:extLst>
                    <a:ext uri="{FF2B5EF4-FFF2-40B4-BE49-F238E27FC236}">
                      <a16:creationId xmlns:a16="http://schemas.microsoft.com/office/drawing/2014/main" id="{0981237C-BE11-41BC-8371-66C5CE6530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03624" y="89296"/>
                  <a:ext cx="3339258" cy="8036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" name="Image" descr="Image">
                  <a:extLst>
                    <a:ext uri="{FF2B5EF4-FFF2-40B4-BE49-F238E27FC236}">
                      <a16:creationId xmlns:a16="http://schemas.microsoft.com/office/drawing/2014/main" id="{AD08CBDF-3801-4723-A1D6-238FDFE89A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15741" y="89296"/>
                  <a:ext cx="1683084" cy="8036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" name="Image" descr="Image">
                  <a:extLst>
                    <a:ext uri="{FF2B5EF4-FFF2-40B4-BE49-F238E27FC236}">
                      <a16:creationId xmlns:a16="http://schemas.microsoft.com/office/drawing/2014/main" id="{0FD6C440-2F87-4711-8AFB-897BA7124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89401" y="89296"/>
                  <a:ext cx="2071559" cy="8036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" name="Image" descr="Image">
                  <a:extLst>
                    <a:ext uri="{FF2B5EF4-FFF2-40B4-BE49-F238E27FC236}">
                      <a16:creationId xmlns:a16="http://schemas.microsoft.com/office/drawing/2014/main" id="{415C8ED0-1E81-4CF0-A0AA-56CB812CAE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323346" y="133945"/>
                  <a:ext cx="2841604" cy="7143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7" name="Image" descr="Image">
                  <a:extLst>
                    <a:ext uri="{FF2B5EF4-FFF2-40B4-BE49-F238E27FC236}">
                      <a16:creationId xmlns:a16="http://schemas.microsoft.com/office/drawing/2014/main" id="{C00FC082-797E-4342-86C4-0FBC9271E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270841" y="133945"/>
                  <a:ext cx="2083594" cy="7143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AABBB1C9-0E9C-45C3-B311-CFFA4865F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19674" y="1856762"/>
              <a:ext cx="2734044" cy="181698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958188E8-7206-4D22-A949-D37317E7C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96271" y="1915418"/>
              <a:ext cx="2799458" cy="169967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USA">
              <a:extLst>
                <a:ext uri="{FF2B5EF4-FFF2-40B4-BE49-F238E27FC236}">
                  <a16:creationId xmlns:a16="http://schemas.microsoft.com/office/drawing/2014/main" id="{908995C3-A1DC-429D-AA03-5E6C141CE93C}"/>
                </a:ext>
              </a:extLst>
            </p:cNvPr>
            <p:cNvSpPr txBox="1"/>
            <p:nvPr/>
          </p:nvSpPr>
          <p:spPr>
            <a:xfrm>
              <a:off x="2889687" y="1609183"/>
              <a:ext cx="272512" cy="2106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 defTabSz="821531">
                <a:defRPr b="1">
                  <a:solidFill>
                    <a:srgbClr val="FF2600"/>
                  </a:solidFill>
                </a:defRPr>
              </a:lvl1pPr>
            </a:lstStyle>
            <a:p>
              <a:r>
                <a:rPr sz="900"/>
                <a:t>USA</a:t>
              </a:r>
            </a:p>
          </p:txBody>
        </p:sp>
        <p:sp>
          <p:nvSpPr>
            <p:cNvPr id="16" name="Spain">
              <a:extLst>
                <a:ext uri="{FF2B5EF4-FFF2-40B4-BE49-F238E27FC236}">
                  <a16:creationId xmlns:a16="http://schemas.microsoft.com/office/drawing/2014/main" id="{062E1CDB-08DD-496E-9685-DC163EE02367}"/>
                </a:ext>
              </a:extLst>
            </p:cNvPr>
            <p:cNvSpPr txBox="1"/>
            <p:nvPr/>
          </p:nvSpPr>
          <p:spPr>
            <a:xfrm>
              <a:off x="5852509" y="1609183"/>
              <a:ext cx="338234" cy="2106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 defTabSz="821531">
                <a:defRPr b="1">
                  <a:solidFill>
                    <a:srgbClr val="009051"/>
                  </a:solidFill>
                </a:defRPr>
              </a:lvl1pPr>
            </a:lstStyle>
            <a:p>
              <a:r>
                <a:rPr sz="900"/>
                <a:t>Spain</a:t>
              </a:r>
            </a:p>
          </p:txBody>
        </p:sp>
        <p:sp>
          <p:nvSpPr>
            <p:cNvPr id="17" name="Portugal, Israel, Colombia">
              <a:extLst>
                <a:ext uri="{FF2B5EF4-FFF2-40B4-BE49-F238E27FC236}">
                  <a16:creationId xmlns:a16="http://schemas.microsoft.com/office/drawing/2014/main" id="{AEB90D89-5C78-4AD5-8BF7-E78938DF37BF}"/>
                </a:ext>
              </a:extLst>
            </p:cNvPr>
            <p:cNvSpPr txBox="1"/>
            <p:nvPr/>
          </p:nvSpPr>
          <p:spPr>
            <a:xfrm>
              <a:off x="8133204" y="1609183"/>
              <a:ext cx="1314463" cy="2106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 defTabSz="821531">
                <a:defRPr b="1">
                  <a:solidFill>
                    <a:srgbClr val="005493"/>
                  </a:solidFill>
                </a:defRPr>
              </a:lvl1pPr>
            </a:lstStyle>
            <a:p>
              <a:r>
                <a:rPr sz="900"/>
                <a:t>Portugal, Israel, Colombia</a:t>
              </a:r>
            </a:p>
          </p:txBody>
        </p:sp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207D6EF1-C944-490F-B439-696BDDE95E9C}"/>
                </a:ext>
              </a:extLst>
            </p:cNvPr>
            <p:cNvSpPr/>
            <p:nvPr/>
          </p:nvSpPr>
          <p:spPr>
            <a:xfrm>
              <a:off x="8828484" y="2169914"/>
              <a:ext cx="706841" cy="55048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defTabSz="410766">
                <a:defRPr sz="5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500"/>
            </a:p>
          </p:txBody>
        </p:sp>
      </p:grpSp>
      <p:pic>
        <p:nvPicPr>
          <p:cNvPr id="29" name="logo_next.pdf" descr="logo_next.pdf">
            <a:extLst>
              <a:ext uri="{FF2B5EF4-FFF2-40B4-BE49-F238E27FC236}">
                <a16:creationId xmlns:a16="http://schemas.microsoft.com/office/drawing/2014/main" id="{BEEA0BD4-3084-4A81-ABD8-04ACB960B4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3325" y="318503"/>
            <a:ext cx="1598840" cy="7143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EFEE623-E563-4F5E-AE67-564404729B74}"/>
              </a:ext>
            </a:extLst>
          </p:cNvPr>
          <p:cNvGrpSpPr/>
          <p:nvPr/>
        </p:nvGrpSpPr>
        <p:grpSpPr>
          <a:xfrm>
            <a:off x="8655229" y="3501656"/>
            <a:ext cx="1691109" cy="892970"/>
            <a:chOff x="6810375" y="303609"/>
            <a:chExt cx="1691109" cy="892970"/>
          </a:xfrm>
        </p:grpSpPr>
        <p:pic>
          <p:nvPicPr>
            <p:cNvPr id="30" name="photo.php?fbid=227167724047743&amp;set=a.227158930715289.46969.png" descr="photo.php?fbid=227167724047743&amp;set=a.227158930715289.46969.png">
              <a:extLst>
                <a:ext uri="{FF2B5EF4-FFF2-40B4-BE49-F238E27FC236}">
                  <a16:creationId xmlns:a16="http://schemas.microsoft.com/office/drawing/2014/main" id="{F49648A2-1C08-4BE6-AE42-4BC68C2BD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86958" y="343121"/>
              <a:ext cx="553167" cy="55048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" name="LSC">
              <a:extLst>
                <a:ext uri="{FF2B5EF4-FFF2-40B4-BE49-F238E27FC236}">
                  <a16:creationId xmlns:a16="http://schemas.microsoft.com/office/drawing/2014/main" id="{D906A0EE-D171-4CBB-8589-1AF0139E771B}"/>
                </a:ext>
              </a:extLst>
            </p:cNvPr>
            <p:cNvSpPr txBox="1"/>
            <p:nvPr/>
          </p:nvSpPr>
          <p:spPr>
            <a:xfrm>
              <a:off x="7749745" y="417608"/>
              <a:ext cx="553166" cy="419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b"/>
            <a:lstStyle>
              <a:lvl1pPr defTabSz="821531">
                <a:defRPr sz="3800">
                  <a:solidFill>
                    <a:srgbClr val="324060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r>
                <a:rPr sz="1900" dirty="0"/>
                <a:t>LSC</a:t>
              </a:r>
            </a:p>
          </p:txBody>
        </p:sp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BC296312-D562-4179-9918-B7803093C9C7}"/>
                </a:ext>
              </a:extLst>
            </p:cNvPr>
            <p:cNvSpPr/>
            <p:nvPr/>
          </p:nvSpPr>
          <p:spPr>
            <a:xfrm>
              <a:off x="6810375" y="303609"/>
              <a:ext cx="1691109" cy="892970"/>
            </a:xfrm>
            <a:prstGeom prst="rect">
              <a:avLst/>
            </a:prstGeom>
            <a:ln w="63500">
              <a:solidFill>
                <a:srgbClr val="324060"/>
              </a:solidFill>
              <a:miter lim="400000"/>
            </a:ln>
            <a:effectLst>
              <a:outerShdw blurRad="177800" dist="101600" dir="2700000" rotWithShape="0">
                <a:srgbClr val="000000">
                  <a:alpha val="75000"/>
                </a:srgbClr>
              </a:outerShdw>
            </a:effectLst>
          </p:spPr>
          <p:txBody>
            <a:bodyPr lIns="35719" tIns="35719" rIns="35719" bIns="35719" anchor="ctr"/>
            <a:lstStyle/>
            <a:p>
              <a:pPr defTabSz="410766">
                <a:defRPr sz="50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500"/>
            </a:p>
          </p:txBody>
        </p:sp>
        <p:sp>
          <p:nvSpPr>
            <p:cNvPr id="33" name="Laboratorio Subterráneo de Canfranc">
              <a:extLst>
                <a:ext uri="{FF2B5EF4-FFF2-40B4-BE49-F238E27FC236}">
                  <a16:creationId xmlns:a16="http://schemas.microsoft.com/office/drawing/2014/main" id="{189EC6A3-46B1-45EF-B540-99D5FBE3DD04}"/>
                </a:ext>
              </a:extLst>
            </p:cNvPr>
            <p:cNvSpPr txBox="1"/>
            <p:nvPr/>
          </p:nvSpPr>
          <p:spPr>
            <a:xfrm>
              <a:off x="6857694" y="951604"/>
              <a:ext cx="1604183" cy="1738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b"/>
            <a:lstStyle>
              <a:lvl1pPr defTabSz="821531">
                <a:defRPr sz="1400" i="1">
                  <a:solidFill>
                    <a:srgbClr val="324060"/>
                  </a:solidFill>
                </a:defRPr>
              </a:lvl1pPr>
            </a:lstStyle>
            <a:p>
              <a:r>
                <a:rPr sz="700" dirty="0" err="1"/>
                <a:t>Laboratorio</a:t>
              </a:r>
              <a:r>
                <a:rPr sz="700" dirty="0"/>
                <a:t> </a:t>
              </a:r>
              <a:r>
                <a:rPr sz="700" dirty="0" err="1"/>
                <a:t>Subterráneo</a:t>
              </a:r>
              <a:r>
                <a:rPr sz="700" dirty="0"/>
                <a:t> de Canfranc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F571D84C-9F6D-4771-85CF-1790FD33856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3636"/>
          <a:stretch/>
        </p:blipFill>
        <p:spPr>
          <a:xfrm>
            <a:off x="7667216" y="1467601"/>
            <a:ext cx="2529192" cy="163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97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346A-D3F7-4785-AFCD-7A5F5C08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Crossing muons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5F2FB-042A-4608-B6AC-A5AAA5F5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8DE7B-CE85-4AC8-A83F-9FF25A150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817F9-EB53-484E-9B3F-CC5CF71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20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F7094-6867-413C-899E-C26E26B79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372" y="1360108"/>
            <a:ext cx="7406828" cy="4996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01863E-9DFC-4420-865F-70B5F49B7D38}"/>
              </a:ext>
            </a:extLst>
          </p:cNvPr>
          <p:cNvSpPr txBox="1"/>
          <p:nvPr/>
        </p:nvSpPr>
        <p:spPr>
          <a:xfrm>
            <a:off x="838200" y="5466683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Avenir Next LT Pro Light" panose="020B0304020202020204" pitchFamily="34" charset="0"/>
              </a:rPr>
              <a:t>A. Simón et al </a:t>
            </a:r>
            <a:r>
              <a:rPr lang="en-IL" sz="1600" dirty="0">
                <a:solidFill>
                  <a:schemeClr val="accent6"/>
                </a:solidFill>
                <a:latin typeface="Avenir Next LT Pro Light" panose="020B0304020202020204" pitchFamily="34" charset="0"/>
              </a:rPr>
              <a:t>2102.11931</a:t>
            </a:r>
          </a:p>
        </p:txBody>
      </p:sp>
    </p:spTree>
    <p:extLst>
      <p:ext uri="{BB962C8B-B14F-4D97-AF65-F5344CB8AC3E}">
        <p14:creationId xmlns:p14="http://schemas.microsoft.com/office/powerpoint/2010/main" val="233678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DB32C-036C-4C88-8693-BEAE1AAF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pairs at 1.6 MeV (</a:t>
            </a:r>
            <a:r>
              <a:rPr lang="en-US" baseline="30000" dirty="0"/>
              <a:t>208</a:t>
            </a:r>
            <a:r>
              <a:rPr lang="en-US" dirty="0"/>
              <a:t>Tl double escape peak)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28897-B11B-4022-B006-61AEC7B5D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B5BAA9-1CEF-46A3-BD5A-D27E9076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D6659-C3EF-4689-9B84-89E1002CA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21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DE9E9-D0ED-4FA3-9E0D-871C3414C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266" y="1248183"/>
            <a:ext cx="7808534" cy="4898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BDAA4D-6A9A-4614-BCD9-1FD2C1459063}"/>
              </a:ext>
            </a:extLst>
          </p:cNvPr>
          <p:cNvSpPr txBox="1"/>
          <p:nvPr/>
        </p:nvSpPr>
        <p:spPr>
          <a:xfrm>
            <a:off x="933449" y="1357966"/>
            <a:ext cx="2524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Real e</a:t>
            </a:r>
            <a:r>
              <a:rPr lang="en-US" baseline="30000" dirty="0">
                <a:latin typeface="Avenir Next LT Pro Light" panose="020B0304020202020204" pitchFamily="34" charset="0"/>
              </a:rPr>
              <a:t>-</a:t>
            </a:r>
            <a:r>
              <a:rPr lang="en-US" dirty="0">
                <a:latin typeface="Avenir Next LT Pro Light" panose="020B0304020202020204" pitchFamily="34" charset="0"/>
              </a:rPr>
              <a:t>e</a:t>
            </a:r>
            <a:r>
              <a:rPr lang="en-US" baseline="30000" dirty="0">
                <a:latin typeface="Avenir Next LT Pro Light" panose="020B0304020202020204" pitchFamily="34" charset="0"/>
              </a:rPr>
              <a:t>+  </a:t>
            </a:r>
            <a:r>
              <a:rPr lang="en-US" dirty="0">
                <a:latin typeface="Avenir Next LT Pro Light" panose="020B0304020202020204" pitchFamily="34" charset="0"/>
              </a:rPr>
              <a:t>events recorded and processed by RL deconvolution in NEXT-White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9C286-1539-4438-831F-2A2C35815505}"/>
              </a:ext>
            </a:extLst>
          </p:cNvPr>
          <p:cNvSpPr txBox="1"/>
          <p:nvPr/>
        </p:nvSpPr>
        <p:spPr>
          <a:xfrm>
            <a:off x="838200" y="5466683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Avenir Next LT Pro Light" panose="020B0304020202020204" pitchFamily="34" charset="0"/>
              </a:rPr>
              <a:t>A. Simón et al </a:t>
            </a:r>
            <a:r>
              <a:rPr lang="en-IL" sz="1600" dirty="0">
                <a:solidFill>
                  <a:schemeClr val="accent6"/>
                </a:solidFill>
                <a:latin typeface="Avenir Next LT Pro Light" panose="020B0304020202020204" pitchFamily="34" charset="0"/>
              </a:rPr>
              <a:t>2102.11931</a:t>
            </a:r>
          </a:p>
        </p:txBody>
      </p:sp>
    </p:spTree>
    <p:extLst>
      <p:ext uri="{BB962C8B-B14F-4D97-AF65-F5344CB8AC3E}">
        <p14:creationId xmlns:p14="http://schemas.microsoft.com/office/powerpoint/2010/main" val="3127708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DB32C-036C-4C88-8693-BEAE1AAF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 events at 1.6 MeV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28897-B11B-4022-B006-61AEC7B5D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B5BAA9-1CEF-46A3-BD5A-D27E9076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D6659-C3EF-4689-9B84-89E1002CA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22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DAA4D-6A9A-4614-BCD9-1FD2C1459063}"/>
              </a:ext>
            </a:extLst>
          </p:cNvPr>
          <p:cNvSpPr txBox="1"/>
          <p:nvPr/>
        </p:nvSpPr>
        <p:spPr>
          <a:xfrm>
            <a:off x="933449" y="1357966"/>
            <a:ext cx="2524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Real Compton electrons recorded and processed by RL deconvolution in NEXT-White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5E258F-052E-4FFA-AA4F-C0FCC28F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357966"/>
            <a:ext cx="7783551" cy="4786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ADE67A-EB74-48CF-83A7-74AC976F8B10}"/>
              </a:ext>
            </a:extLst>
          </p:cNvPr>
          <p:cNvSpPr txBox="1"/>
          <p:nvPr/>
        </p:nvSpPr>
        <p:spPr>
          <a:xfrm>
            <a:off x="838200" y="5466683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Avenir Next LT Pro Light" panose="020B0304020202020204" pitchFamily="34" charset="0"/>
              </a:rPr>
              <a:t>A. Simón et al </a:t>
            </a:r>
            <a:r>
              <a:rPr lang="en-IL" sz="1600" dirty="0">
                <a:solidFill>
                  <a:schemeClr val="accent6"/>
                </a:solidFill>
                <a:latin typeface="Avenir Next LT Pro Light" panose="020B0304020202020204" pitchFamily="34" charset="0"/>
              </a:rPr>
              <a:t>2102.11931</a:t>
            </a:r>
          </a:p>
        </p:txBody>
      </p:sp>
    </p:spTree>
    <p:extLst>
      <p:ext uri="{BB962C8B-B14F-4D97-AF65-F5344CB8AC3E}">
        <p14:creationId xmlns:p14="http://schemas.microsoft.com/office/powerpoint/2010/main" val="3166268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DB32C-036C-4C88-8693-BEAE1AAF7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299"/>
            <a:ext cx="10515600" cy="673100"/>
          </a:xfrm>
        </p:spPr>
        <p:txBody>
          <a:bodyPr>
            <a:normAutofit/>
          </a:bodyPr>
          <a:lstStyle/>
          <a:p>
            <a:r>
              <a:rPr lang="en-US" dirty="0"/>
              <a:t>&gt;5-fold improvement in background suppression!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28897-B11B-4022-B006-61AEC7B5D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B5BAA9-1CEF-46A3-BD5A-D27E9076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D6659-C3EF-4689-9B84-89E1002CA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23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2D2F55-2A9B-4605-BEDC-1838EA87A444}"/>
              </a:ext>
            </a:extLst>
          </p:cNvPr>
          <p:cNvGrpSpPr/>
          <p:nvPr/>
        </p:nvGrpSpPr>
        <p:grpSpPr>
          <a:xfrm>
            <a:off x="987395" y="1237816"/>
            <a:ext cx="4796717" cy="4939117"/>
            <a:chOff x="987395" y="1237816"/>
            <a:chExt cx="4796717" cy="4939117"/>
          </a:xfrm>
        </p:grpSpPr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DF568837-3938-40F1-BA7B-B3BFD69DE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30"/>
            <a:stretch/>
          </p:blipFill>
          <p:spPr>
            <a:xfrm>
              <a:off x="987395" y="1869532"/>
              <a:ext cx="4796717" cy="43074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4A8D2C-A1A2-463F-83A5-D343BAE75550}"/>
                </a:ext>
              </a:extLst>
            </p:cNvPr>
            <p:cNvSpPr txBox="1"/>
            <p:nvPr/>
          </p:nvSpPr>
          <p:spPr>
            <a:xfrm>
              <a:off x="2066925" y="1237816"/>
              <a:ext cx="3419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venir Next LT Pro Light" panose="020B0304020202020204" pitchFamily="34" charset="0"/>
                </a:rPr>
                <a:t>Previous state-of-the-art</a:t>
              </a:r>
              <a:endParaRPr lang="en-IL" sz="2000" dirty="0">
                <a:latin typeface="Avenir Next LT Pro Light" panose="020B03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6958C9-8929-4B9C-9218-5B5C1DD9AA89}"/>
                </a:ext>
              </a:extLst>
            </p:cNvPr>
            <p:cNvSpPr txBox="1"/>
            <p:nvPr/>
          </p:nvSpPr>
          <p:spPr>
            <a:xfrm>
              <a:off x="2338387" y="2094927"/>
              <a:ext cx="3020422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Topological Background rejection factor = 4.9</a:t>
              </a:r>
            </a:p>
            <a:p>
              <a:r>
                <a:rPr lang="en-US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72% signal efficiency</a:t>
              </a:r>
              <a:endParaRPr lang="en-IL" dirty="0">
                <a:solidFill>
                  <a:schemeClr val="bg1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90A4F6-3282-4787-942C-1E77706C7396}"/>
                </a:ext>
              </a:extLst>
            </p:cNvPr>
            <p:cNvSpPr txBox="1"/>
            <p:nvPr/>
          </p:nvSpPr>
          <p:spPr>
            <a:xfrm>
              <a:off x="1890712" y="4199105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signal</a:t>
              </a:r>
              <a:endParaRPr lang="en-IL" dirty="0">
                <a:solidFill>
                  <a:schemeClr val="bg1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96B651-D6D6-431D-90C8-8AB94B0DADBD}"/>
                </a:ext>
              </a:extLst>
            </p:cNvPr>
            <p:cNvSpPr txBox="1"/>
            <p:nvPr/>
          </p:nvSpPr>
          <p:spPr>
            <a:xfrm>
              <a:off x="1890712" y="4615377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bkg</a:t>
              </a:r>
              <a:endParaRPr lang="en-IL" dirty="0">
                <a:solidFill>
                  <a:schemeClr val="bg1"/>
                </a:solidFill>
                <a:latin typeface="Avenir Next LT Pro Light" panose="020B03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9DC211-FE26-468E-86D3-12DA98D43DD7}"/>
              </a:ext>
            </a:extLst>
          </p:cNvPr>
          <p:cNvGrpSpPr/>
          <p:nvPr/>
        </p:nvGrpSpPr>
        <p:grpSpPr>
          <a:xfrm>
            <a:off x="5784112" y="1237816"/>
            <a:ext cx="4860450" cy="4939117"/>
            <a:chOff x="5784112" y="1237816"/>
            <a:chExt cx="4860450" cy="4939117"/>
          </a:xfrm>
        </p:grpSpPr>
        <p:pic>
          <p:nvPicPr>
            <p:cNvPr id="26" name="Picture 25" descr="Chart&#10;&#10;Description automatically generated">
              <a:extLst>
                <a:ext uri="{FF2B5EF4-FFF2-40B4-BE49-F238E27FC236}">
                  <a16:creationId xmlns:a16="http://schemas.microsoft.com/office/drawing/2014/main" id="{D56E264E-241B-47CF-A04E-DA9BF72D5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0"/>
            <a:stretch/>
          </p:blipFill>
          <p:spPr>
            <a:xfrm>
              <a:off x="5784112" y="1869532"/>
              <a:ext cx="4860450" cy="43074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DA0FC2-F55C-488C-AE2E-44FC2E6A9AA9}"/>
                </a:ext>
              </a:extLst>
            </p:cNvPr>
            <p:cNvSpPr txBox="1"/>
            <p:nvPr/>
          </p:nvSpPr>
          <p:spPr>
            <a:xfrm>
              <a:off x="6767511" y="1237816"/>
              <a:ext cx="3419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venir Next LT Pro Light" panose="020B0304020202020204" pitchFamily="34" charset="0"/>
                </a:rPr>
                <a:t>New method</a:t>
              </a:r>
              <a:endParaRPr lang="en-IL" sz="2000" dirty="0">
                <a:latin typeface="Avenir Next LT Pro Light" panose="020B03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242A5F-70C5-4648-BABE-3104DB8DCB5D}"/>
                </a:ext>
              </a:extLst>
            </p:cNvPr>
            <p:cNvSpPr txBox="1"/>
            <p:nvPr/>
          </p:nvSpPr>
          <p:spPr>
            <a:xfrm>
              <a:off x="7167562" y="2094927"/>
              <a:ext cx="2944001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Topological Background rejection factor = 27</a:t>
              </a:r>
            </a:p>
            <a:p>
              <a:r>
                <a:rPr lang="en-US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57% signal efficiency</a:t>
              </a:r>
              <a:endParaRPr lang="en-IL" dirty="0">
                <a:solidFill>
                  <a:schemeClr val="bg1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0AFE33-A558-4225-B6F8-D7ADF94C3634}"/>
                </a:ext>
              </a:extLst>
            </p:cNvPr>
            <p:cNvSpPr txBox="1"/>
            <p:nvPr/>
          </p:nvSpPr>
          <p:spPr>
            <a:xfrm>
              <a:off x="6767511" y="3925026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signal</a:t>
              </a:r>
              <a:endParaRPr lang="en-IL" dirty="0">
                <a:solidFill>
                  <a:schemeClr val="bg1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7F8167-F8DE-439A-813A-2F65D1DDF481}"/>
                </a:ext>
              </a:extLst>
            </p:cNvPr>
            <p:cNvSpPr txBox="1"/>
            <p:nvPr/>
          </p:nvSpPr>
          <p:spPr>
            <a:xfrm>
              <a:off x="6767511" y="4341298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bkg</a:t>
              </a:r>
              <a:endParaRPr lang="en-IL" dirty="0">
                <a:solidFill>
                  <a:schemeClr val="bg1"/>
                </a:solidFill>
                <a:latin typeface="Avenir Next LT Pro Light" panose="020B03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12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110C4A-6006-4C03-ACB2-E18EB4236F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analysis in NEXT-White</a:t>
                </a:r>
                <a:endParaRPr lang="en-IL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110C4A-6006-4C03-ACB2-E18EB4236F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7273" b="-209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DEFB25-F98D-4251-A45C-5F6F6D7DD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91100"/>
            <a:ext cx="10515600" cy="118586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U</a:t>
            </a:r>
            <a:r>
              <a:rPr lang="en-IL" sz="2000" dirty="0">
                <a:effectLst/>
                <a:ea typeface="Times New Roman" panose="02020603050405020304" pitchFamily="18" charset="0"/>
              </a:rPr>
              <a:t>sing event energy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 (different isotopes)</a:t>
            </a:r>
            <a:r>
              <a:rPr lang="en-IL" sz="2000" dirty="0">
                <a:effectLst/>
                <a:ea typeface="Times New Roman" panose="02020603050405020304" pitchFamily="18" charset="0"/>
              </a:rPr>
              <a:t>, event average z, and blob2 energy information to constrain background/signal y</a:t>
            </a:r>
            <a:r>
              <a:rPr lang="en-US" sz="2000" dirty="0" err="1">
                <a:effectLst/>
                <a:ea typeface="Times New Roman" panose="02020603050405020304" pitchFamily="18" charset="0"/>
              </a:rPr>
              <a:t>i</a:t>
            </a:r>
            <a:r>
              <a:rPr lang="en-IL" sz="2000" dirty="0">
                <a:effectLst/>
                <a:ea typeface="Times New Roman" panose="02020603050405020304" pitchFamily="18" charset="0"/>
              </a:rPr>
              <a:t>elds</a:t>
            </a:r>
            <a:endParaRPr lang="en-IL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9A059-E041-4533-900A-B776129A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77027-9A24-4917-BC3C-02DC17196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66914-2730-415B-B037-FC799451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24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F71AB6-72FE-4C8F-957C-D39B4673C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45" y="1351214"/>
            <a:ext cx="10579727" cy="344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12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110C4A-6006-4C03-ACB2-E18EB4236F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analysis in NEXT-White</a:t>
                </a:r>
                <a:endParaRPr lang="en-IL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110C4A-6006-4C03-ACB2-E18EB4236F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7273" b="-209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9A059-E041-4533-900A-B776129A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77027-9A24-4917-BC3C-02DC17196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66914-2730-415B-B037-FC799451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25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FAAE0CE9-11E9-4756-8586-79B0604DD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05" y="1215247"/>
            <a:ext cx="8918190" cy="3855259"/>
          </a:xfrm>
          <a:prstGeom prst="rect">
            <a:avLst/>
          </a:prstGeom>
        </p:spPr>
      </p:pic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D32CFA77-54D0-4165-99CC-CA3283E07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22084"/>
            <a:ext cx="10515600" cy="11858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Ongoing work: </a:t>
            </a:r>
            <a:r>
              <a:rPr lang="en-US" sz="1800" dirty="0">
                <a:ea typeface="Times New Roman" panose="02020603050405020304" pitchFamily="18" charset="0"/>
              </a:rPr>
              <a:t>use RL deconvolution + depleted Xe run + improved background model + improved systematic error analysis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dirty="0">
                <a:effectLst/>
                <a:ea typeface="Times New Roman" panose="02020603050405020304" pitchFamily="18" charset="0"/>
              </a:rPr>
              <a:t>Adding RL deconvolution improves chi square and relative error on </a:t>
            </a:r>
            <a:r>
              <a:rPr lang="en-US" sz="1800" baseline="30000" dirty="0">
                <a:effectLst/>
                <a:ea typeface="Times New Roman" panose="02020603050405020304" pitchFamily="18" charset="0"/>
              </a:rPr>
              <a:t>136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Xe fit</a:t>
            </a:r>
            <a:endParaRPr lang="en-I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238C05-0359-4EBC-AA8E-D5892F80CFF6}"/>
              </a:ext>
            </a:extLst>
          </p:cNvPr>
          <p:cNvSpPr txBox="1"/>
          <p:nvPr/>
        </p:nvSpPr>
        <p:spPr>
          <a:xfrm>
            <a:off x="4371975" y="23010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Without RL</a:t>
            </a:r>
            <a:endParaRPr lang="en-IL" dirty="0">
              <a:solidFill>
                <a:srgbClr val="FF0000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AB6AD3-B800-43EE-B182-6B1F64ED1E51}"/>
              </a:ext>
            </a:extLst>
          </p:cNvPr>
          <p:cNvSpPr txBox="1"/>
          <p:nvPr/>
        </p:nvSpPr>
        <p:spPr>
          <a:xfrm>
            <a:off x="9029700" y="23010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With RL</a:t>
            </a:r>
            <a:endParaRPr lang="en-IL" dirty="0">
              <a:solidFill>
                <a:srgbClr val="FF0000"/>
              </a:solidFill>
              <a:latin typeface="Avenir Next LT Pro Light" panose="020B03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E50BED-B13E-413D-A884-7DD4F7798567}"/>
              </a:ext>
            </a:extLst>
          </p:cNvPr>
          <p:cNvGrpSpPr/>
          <p:nvPr/>
        </p:nvGrpSpPr>
        <p:grpSpPr>
          <a:xfrm>
            <a:off x="4775200" y="2082801"/>
            <a:ext cx="5500687" cy="196850"/>
            <a:chOff x="4775200" y="2082801"/>
            <a:chExt cx="5500687" cy="1968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3936C14-9BEF-4CDE-8C38-F7181028D4AA}"/>
                </a:ext>
              </a:extLst>
            </p:cNvPr>
            <p:cNvSpPr/>
            <p:nvPr/>
          </p:nvSpPr>
          <p:spPr>
            <a:xfrm>
              <a:off x="4775200" y="2082801"/>
              <a:ext cx="1044575" cy="1968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D240D7C-F8B0-47E9-A662-A59B69E21D1F}"/>
                </a:ext>
              </a:extLst>
            </p:cNvPr>
            <p:cNvSpPr/>
            <p:nvPr/>
          </p:nvSpPr>
          <p:spPr>
            <a:xfrm>
              <a:off x="9231312" y="2082801"/>
              <a:ext cx="1044575" cy="1968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</p:spTree>
    <p:extLst>
      <p:ext uri="{BB962C8B-B14F-4D97-AF65-F5344CB8AC3E}">
        <p14:creationId xmlns:p14="http://schemas.microsoft.com/office/powerpoint/2010/main" val="400664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110C4A-6006-4C03-ACB2-E18EB4236F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analysis in NEXT-White</a:t>
                </a:r>
                <a:endParaRPr lang="en-IL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110C4A-6006-4C03-ACB2-E18EB4236F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7273" b="-209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9A059-E041-4533-900A-B776129A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77027-9A24-4917-BC3C-02DC17196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66914-2730-415B-B037-FC799451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26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B605D-388E-4E32-AFA0-424A67CB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80" y="1399136"/>
            <a:ext cx="10133237" cy="3506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37AAE6-0BF9-4625-86C2-075991423726}"/>
                  </a:ext>
                </a:extLst>
              </p:cNvPr>
              <p:cNvSpPr txBox="1"/>
              <p:nvPr/>
            </p:nvSpPr>
            <p:spPr>
              <a:xfrm>
                <a:off x="3581400" y="4906102"/>
                <a:ext cx="48767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400" dirty="0">
                    <a:latin typeface="Avenir Next LT Pro Light" panose="020B0304020202020204" pitchFamily="34" charset="0"/>
                  </a:rPr>
                  <a:t> candidate from NEXT-White</a:t>
                </a:r>
                <a:endParaRPr lang="en-IL" sz="2400" dirty="0">
                  <a:latin typeface="Avenir Next LT Pro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37AAE6-0BF9-4625-86C2-075991423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4906102"/>
                <a:ext cx="4876799" cy="461665"/>
              </a:xfrm>
              <a:prstGeom prst="rect">
                <a:avLst/>
              </a:prstGeom>
              <a:blipFill>
                <a:blip r:embed="rId4"/>
                <a:stretch>
                  <a:fillRect l="-250" t="-9211" r="-1126" b="-3026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3536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60540-DFA0-4F26-AF81-0AD69E2EC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NEXT to come: NEXT-100</a:t>
            </a:r>
            <a:endParaRPr lang="en-I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36B70-198F-4E70-A564-8E7076AFF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442D9-22BA-4578-A11C-058012B2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E7C0F-94BB-49F5-8CBD-71721569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27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7" name="Google Shape;100;p17">
            <a:extLst>
              <a:ext uri="{FF2B5EF4-FFF2-40B4-BE49-F238E27FC236}">
                <a16:creationId xmlns:a16="http://schemas.microsoft.com/office/drawing/2014/main" id="{3AE72DED-D1DC-4BB4-BC39-98524C9BC52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b="1242"/>
          <a:stretch/>
        </p:blipFill>
        <p:spPr>
          <a:xfrm>
            <a:off x="3644144" y="2530056"/>
            <a:ext cx="4745390" cy="37126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D06CDC-0208-4677-BECD-5B2C8C61E01F}"/>
              </a:ext>
            </a:extLst>
          </p:cNvPr>
          <p:cNvSpPr txBox="1"/>
          <p:nvPr/>
        </p:nvSpPr>
        <p:spPr>
          <a:xfrm>
            <a:off x="2300488" y="2530056"/>
            <a:ext cx="2084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venir Next LT Pro Light" panose="020B0304020202020204" pitchFamily="34" charset="0"/>
              </a:rPr>
              <a:t>Pressure vessel:</a:t>
            </a:r>
            <a:r>
              <a:rPr lang="en-US" sz="1600" dirty="0">
                <a:latin typeface="Avenir Next LT Pro Light" panose="020B0304020202020204" pitchFamily="34" charset="0"/>
              </a:rPr>
              <a:t> St-St, rated for 15 bar</a:t>
            </a:r>
            <a:endParaRPr lang="en-CA" sz="1600" dirty="0">
              <a:latin typeface="Avenir Next LT Pro Light" panose="020B03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3763B-D49D-42E9-B5BF-7BBF7B66650E}"/>
              </a:ext>
            </a:extLst>
          </p:cNvPr>
          <p:cNvSpPr txBox="1"/>
          <p:nvPr/>
        </p:nvSpPr>
        <p:spPr>
          <a:xfrm>
            <a:off x="4657206" y="2162294"/>
            <a:ext cx="248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venir Next LT Pro Light" panose="020B0304020202020204" pitchFamily="34" charset="0"/>
              </a:rPr>
              <a:t>TPC</a:t>
            </a:r>
            <a:r>
              <a:rPr lang="en-US" sz="1600" dirty="0">
                <a:latin typeface="Avenir Next LT Pro Light" panose="020B0304020202020204" pitchFamily="34" charset="0"/>
              </a:rPr>
              <a:t>: 97 kg active region, 113 cm drift length</a:t>
            </a:r>
            <a:endParaRPr lang="en-CA" sz="1600" dirty="0">
              <a:latin typeface="Avenir Next LT Pro Light" panose="020B03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329072-85DB-4838-A550-B8D2EE8CCE1B}"/>
              </a:ext>
            </a:extLst>
          </p:cNvPr>
          <p:cNvCxnSpPr/>
          <p:nvPr/>
        </p:nvCxnSpPr>
        <p:spPr>
          <a:xfrm>
            <a:off x="5728460" y="2699333"/>
            <a:ext cx="170523" cy="7888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0886D59-DDAE-4105-9E0F-CFB215161884}"/>
              </a:ext>
            </a:extLst>
          </p:cNvPr>
          <p:cNvCxnSpPr/>
          <p:nvPr/>
        </p:nvCxnSpPr>
        <p:spPr>
          <a:xfrm>
            <a:off x="3644144" y="3135896"/>
            <a:ext cx="549027" cy="3523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221736-3957-4088-AA2D-A77F6CDCCEDA}"/>
              </a:ext>
            </a:extLst>
          </p:cNvPr>
          <p:cNvSpPr txBox="1"/>
          <p:nvPr/>
        </p:nvSpPr>
        <p:spPr>
          <a:xfrm>
            <a:off x="2060738" y="3903697"/>
            <a:ext cx="1823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venir Next LT Pro Light" panose="020B0304020202020204" pitchFamily="34" charset="0"/>
              </a:rPr>
              <a:t>Energy plane:</a:t>
            </a:r>
            <a:r>
              <a:rPr lang="en-US" sz="1600" dirty="0">
                <a:latin typeface="Avenir Next LT Pro Light" panose="020B0304020202020204" pitchFamily="34" charset="0"/>
              </a:rPr>
              <a:t> 60 radio-pure PMTs, 30% coverage</a:t>
            </a:r>
            <a:endParaRPr lang="en-CA" sz="1600" dirty="0">
              <a:latin typeface="Avenir Next LT Pro Light" panose="020B03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C5E944-E628-4DD7-BA0A-3B434D4AB001}"/>
              </a:ext>
            </a:extLst>
          </p:cNvPr>
          <p:cNvCxnSpPr/>
          <p:nvPr/>
        </p:nvCxnSpPr>
        <p:spPr>
          <a:xfrm>
            <a:off x="3644144" y="4389142"/>
            <a:ext cx="1013061" cy="1368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0EC41C8-914C-470D-BE2B-2C1FFBBB34A2}"/>
              </a:ext>
            </a:extLst>
          </p:cNvPr>
          <p:cNvSpPr txBox="1"/>
          <p:nvPr/>
        </p:nvSpPr>
        <p:spPr>
          <a:xfrm>
            <a:off x="8482293" y="4401953"/>
            <a:ext cx="144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venir Next LT Pro Light" panose="020B0304020202020204" pitchFamily="34" charset="0"/>
              </a:rPr>
              <a:t>Inner shield: </a:t>
            </a:r>
            <a:r>
              <a:rPr lang="en-US" sz="1600" dirty="0">
                <a:latin typeface="Avenir Next LT Pro Light" panose="020B0304020202020204" pitchFamily="34" charset="0"/>
              </a:rPr>
              <a:t>12 cm Cu</a:t>
            </a:r>
            <a:r>
              <a:rPr lang="en-US" sz="1600" b="1" dirty="0">
                <a:solidFill>
                  <a:srgbClr val="C00000"/>
                </a:solidFill>
                <a:latin typeface="Avenir Next LT Pro Light" panose="020B0304020202020204" pitchFamily="34" charset="0"/>
              </a:rPr>
              <a:t> </a:t>
            </a:r>
            <a:endParaRPr lang="en-CA" sz="1600" dirty="0">
              <a:latin typeface="Avenir Next LT Pro Light" panose="020B03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E966DA-AFF2-4750-940B-CBBF187D4D4C}"/>
              </a:ext>
            </a:extLst>
          </p:cNvPr>
          <p:cNvCxnSpPr/>
          <p:nvPr/>
        </p:nvCxnSpPr>
        <p:spPr>
          <a:xfrm flipH="1">
            <a:off x="7340892" y="4639666"/>
            <a:ext cx="1048642" cy="950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D4032D-2565-45FF-9214-1A2FAE856C99}"/>
              </a:ext>
            </a:extLst>
          </p:cNvPr>
          <p:cNvCxnSpPr/>
          <p:nvPr/>
        </p:nvCxnSpPr>
        <p:spPr>
          <a:xfrm flipH="1">
            <a:off x="7140762" y="3727546"/>
            <a:ext cx="1009020" cy="4154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3FB3FD2-BFE4-4C1F-9AE4-966C36D6B66C}"/>
              </a:ext>
            </a:extLst>
          </p:cNvPr>
          <p:cNvSpPr txBox="1"/>
          <p:nvPr/>
        </p:nvSpPr>
        <p:spPr>
          <a:xfrm>
            <a:off x="8495431" y="5531963"/>
            <a:ext cx="227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venir Next LT Pro Light" panose="020B0304020202020204" pitchFamily="34" charset="0"/>
              </a:rPr>
              <a:t>Outer shield: </a:t>
            </a:r>
            <a:r>
              <a:rPr lang="en-US" sz="1600" dirty="0">
                <a:latin typeface="Avenir Next LT Pro Light" panose="020B0304020202020204" pitchFamily="34" charset="0"/>
              </a:rPr>
              <a:t>lead castle with Rn-free air</a:t>
            </a:r>
            <a:r>
              <a:rPr lang="en-US" sz="1600" b="1" dirty="0">
                <a:solidFill>
                  <a:srgbClr val="C00000"/>
                </a:solidFill>
                <a:latin typeface="Avenir Next LT Pro Light" panose="020B0304020202020204" pitchFamily="34" charset="0"/>
              </a:rPr>
              <a:t> </a:t>
            </a:r>
            <a:endParaRPr lang="en-CA" sz="1600" dirty="0">
              <a:latin typeface="Avenir Next LT Pro Light" panose="020B03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A840E3-36DF-452D-9D7E-F00373AF1ADE}"/>
              </a:ext>
            </a:extLst>
          </p:cNvPr>
          <p:cNvSpPr txBox="1"/>
          <p:nvPr/>
        </p:nvSpPr>
        <p:spPr>
          <a:xfrm>
            <a:off x="8245601" y="3170412"/>
            <a:ext cx="167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venir Next LT Pro Light" panose="020B0304020202020204" pitchFamily="34" charset="0"/>
              </a:rPr>
              <a:t>Tracking plane:</a:t>
            </a:r>
            <a:r>
              <a:rPr lang="en-US" sz="1600" dirty="0">
                <a:latin typeface="Avenir Next LT Pro Light" panose="020B0304020202020204" pitchFamily="34" charset="0"/>
              </a:rPr>
              <a:t> ~3600 SiPMs at 1 cm pitch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B58005-6F7D-40B3-B6D5-6FE6E52FA34F}"/>
                  </a:ext>
                </a:extLst>
              </p:cNvPr>
              <p:cNvSpPr txBox="1"/>
              <p:nvPr/>
            </p:nvSpPr>
            <p:spPr>
              <a:xfrm>
                <a:off x="838200" y="1210317"/>
                <a:ext cx="1051560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>
                    <a:latin typeface="Avenir Next LT Pro Light" panose="020B0304020202020204" pitchFamily="34" charset="0"/>
                  </a:rPr>
                  <a:t>Main goal: demonstrate the technology at the 100 kg scale, expected sensitivity ~10</a:t>
                </a:r>
                <a:r>
                  <a:rPr lang="en-US" baseline="30000" dirty="0">
                    <a:latin typeface="Avenir Next LT Pro Light" panose="020B0304020202020204" pitchFamily="34" charset="0"/>
                  </a:rPr>
                  <a:t>26</a:t>
                </a:r>
                <a:r>
                  <a:rPr lang="en-US" dirty="0">
                    <a:latin typeface="Avenir Next LT Pro Light" panose="020B0304020202020204" pitchFamily="34" charset="0"/>
                  </a:rPr>
                  <a:t> y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>
                    <a:latin typeface="Avenir Next LT Pro Light" panose="020B0304020202020204" pitchFamily="34" charset="0"/>
                  </a:rPr>
                  <a:t>Background index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800" dirty="0">
                    <a:latin typeface="Avenir Next LT Pro Light" panose="020B0304020202020204" pitchFamily="34" charset="0"/>
                  </a:rPr>
                  <a:t> counts/keV/kg/yr</a:t>
                </a:r>
                <a:r>
                  <a:rPr lang="en-US" dirty="0"/>
                  <a:t>. </a:t>
                </a:r>
                <a:r>
                  <a:rPr lang="en-US" dirty="0">
                    <a:latin typeface="Avenir Next LT Pro Light" panose="020B0304020202020204" pitchFamily="34" charset="0"/>
                  </a:rPr>
                  <a:t> Construction planned for 2021 </a:t>
                </a:r>
                <a:endParaRPr lang="en-IL" dirty="0">
                  <a:latin typeface="Avenir Next LT Pro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B58005-6F7D-40B3-B6D5-6FE6E52FA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10317"/>
                <a:ext cx="10515600" cy="800219"/>
              </a:xfrm>
              <a:prstGeom prst="rect">
                <a:avLst/>
              </a:prstGeom>
              <a:blipFill>
                <a:blip r:embed="rId3"/>
                <a:stretch>
                  <a:fillRect l="-522" t="-3817" b="-1145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3039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3785-F035-4546-99B7-D294B00E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NEXT-Tonne simulation study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DB5F3C-69B5-4634-8123-584ACB0B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17ADB-7FCD-4D6D-B451-BFC106B9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C4D33-44C0-44D0-869A-CB232995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7913"/>
            <a:ext cx="2743200" cy="365125"/>
          </a:xfrm>
        </p:spPr>
        <p:txBody>
          <a:bodyPr/>
          <a:lstStyle/>
          <a:p>
            <a:fld id="{A2586367-EA59-4C25-B721-E19E0DC9EF65}" type="slidenum">
              <a:rPr lang="en-IL" smtClean="0"/>
              <a:pPr/>
              <a:t>28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4481A5-85BA-4E98-BAF8-5218F6F25431}"/>
                  </a:ext>
                </a:extLst>
              </p:cNvPr>
              <p:cNvSpPr txBox="1"/>
              <p:nvPr/>
            </p:nvSpPr>
            <p:spPr>
              <a:xfrm>
                <a:off x="838200" y="1356957"/>
                <a:ext cx="7073766" cy="402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 LT Pro Light" panose="020B0304020202020204" pitchFamily="34" charset="0"/>
                  </a:rPr>
                  <a:t>1000 kg enriched Xe</a:t>
                </a:r>
                <a:endParaRPr lang="en-CA" dirty="0">
                  <a:latin typeface="Avenir Next LT Pro Light" panose="020B030402020202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CA" dirty="0">
                    <a:latin typeface="Avenir Next LT Pro Light" panose="020B0304020202020204" pitchFamily="34" charset="0"/>
                  </a:rPr>
                  <a:t>Bi-directional symmetric TPC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 LT Pro Light" panose="020B0304020202020204" pitchFamily="34" charset="0"/>
                  </a:rPr>
                  <a:t>Tracking + energy by radiopure SiPMs</a:t>
                </a:r>
                <a:endParaRPr lang="en-CA" dirty="0">
                  <a:latin typeface="Avenir Next LT Pro Light" panose="020B030402020202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 LT Pro Light" panose="020B0304020202020204" pitchFamily="34" charset="0"/>
                  </a:rPr>
                  <a:t>Operated at low temperature (to reduce SiPM dark count rate)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 LT Pro Light" panose="020B0304020202020204" pitchFamily="34" charset="0"/>
                  </a:rPr>
                  <a:t>Low-diffusion gas mixture (e.g., Xe/He 85/15) to further improve topology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 LT Pro Light" panose="020B0304020202020204" pitchFamily="34" charset="0"/>
                  </a:rPr>
                  <a:t>Well-understood background model dominated by radiogenic sources; cosmogenic activation of Cu and </a:t>
                </a:r>
                <a:r>
                  <a:rPr lang="en-US" baseline="30000" dirty="0">
                    <a:latin typeface="Avenir Next LT Pro Light" panose="020B0304020202020204" pitchFamily="34" charset="0"/>
                  </a:rPr>
                  <a:t>136</a:t>
                </a:r>
                <a:r>
                  <a:rPr lang="en-US" dirty="0">
                    <a:latin typeface="Avenir Next LT Pro Light" panose="020B0304020202020204" pitchFamily="34" charset="0"/>
                  </a:rPr>
                  <a:t>Xe subdominant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 LT Pro Light" panose="020B0304020202020204" pitchFamily="34" charset="0"/>
                  </a:rPr>
                  <a:t>Expected sensitivity at 3 tonne-</a:t>
                </a:r>
                <a:r>
                  <a:rPr lang="en-US" dirty="0" err="1">
                    <a:latin typeface="Avenir Next LT Pro Light" panose="020B0304020202020204" pitchFamily="34" charset="0"/>
                  </a:rPr>
                  <a:t>yr</a:t>
                </a:r>
                <a:r>
                  <a:rPr lang="en-US" dirty="0">
                    <a:latin typeface="Avenir Next LT Pro Light" panose="020B0304020202020204" pitchFamily="34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</m:sSup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dirty="0">
                    <a:latin typeface="Avenir Next LT Pro Light" panose="020B03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4481A5-85BA-4E98-BAF8-5218F6F25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56957"/>
                <a:ext cx="7073766" cy="4022320"/>
              </a:xfrm>
              <a:prstGeom prst="rect">
                <a:avLst/>
              </a:prstGeom>
              <a:blipFill>
                <a:blip r:embed="rId2"/>
                <a:stretch>
                  <a:fillRect l="-603" t="-759" r="-948" b="-75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82B6476-0474-4476-8493-E7FFF37EB8BE}"/>
              </a:ext>
            </a:extLst>
          </p:cNvPr>
          <p:cNvSpPr txBox="1"/>
          <p:nvPr/>
        </p:nvSpPr>
        <p:spPr>
          <a:xfrm>
            <a:off x="10279912" y="5890497"/>
            <a:ext cx="1235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L" sz="1400" b="0" i="0" dirty="0">
                <a:solidFill>
                  <a:schemeClr val="accent6"/>
                </a:solidFill>
                <a:effectLst/>
                <a:latin typeface="Lucida Grande"/>
              </a:rPr>
              <a:t>2006.07320</a:t>
            </a:r>
            <a:endParaRPr lang="en-IL" sz="1400" dirty="0">
              <a:solidFill>
                <a:schemeClr val="accent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2A4850-BF7D-439C-9974-6231BAA00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146" y="1462999"/>
            <a:ext cx="3657600" cy="38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ADD0-721F-414E-B000-1C90F0415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aggressive approach: barium tagging</a:t>
            </a:r>
            <a:endParaRPr lang="en-I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B2D03-8B61-47F1-BBE3-DA7282497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15306-F7CC-4944-AB6E-D665AD516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3668B-5096-44F0-95E3-277C2EA4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29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636D76-103F-47B8-ABA3-27A50573C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070" y="1217573"/>
            <a:ext cx="6401860" cy="3434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0403DD-A8E9-4055-812F-FE0A26CE6DD2}"/>
              </a:ext>
            </a:extLst>
          </p:cNvPr>
          <p:cNvSpPr txBox="1"/>
          <p:nvPr/>
        </p:nvSpPr>
        <p:spPr>
          <a:xfrm>
            <a:off x="2338940" y="5224928"/>
            <a:ext cx="771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venir Next LT Pro Light" panose="020B0304020202020204" pitchFamily="34" charset="0"/>
              </a:rPr>
              <a:t>Identification of </a:t>
            </a:r>
            <a:r>
              <a:rPr lang="en-US" sz="2400" baseline="30000" dirty="0">
                <a:solidFill>
                  <a:srgbClr val="0070C0"/>
                </a:solidFill>
                <a:latin typeface="Avenir Next LT Pro Light" panose="020B0304020202020204" pitchFamily="34" charset="0"/>
              </a:rPr>
              <a:t>136</a:t>
            </a:r>
            <a:r>
              <a:rPr lang="en-US" sz="2400" dirty="0">
                <a:solidFill>
                  <a:srgbClr val="0070C0"/>
                </a:solidFill>
                <a:latin typeface="Avenir Next LT Pro Light" panose="020B0304020202020204" pitchFamily="34" charset="0"/>
              </a:rPr>
              <a:t>Ba in coincidence with a signal in the Q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ββ</a:t>
            </a:r>
            <a:r>
              <a:rPr lang="en-US" sz="2400" dirty="0">
                <a:solidFill>
                  <a:srgbClr val="0070C0"/>
                </a:solidFill>
                <a:latin typeface="Avenir Next LT Pro Light" panose="020B0304020202020204" pitchFamily="34" charset="0"/>
              </a:rPr>
              <a:t> ROI </a:t>
            </a:r>
            <a:r>
              <a:rPr lang="en-US" sz="2400" dirty="0">
                <a:solidFill>
                  <a:srgbClr val="0070C0"/>
                </a:solidFill>
                <a:latin typeface="Avenir Next LT Pro Light" panose="020B03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0070C0"/>
                </a:solidFill>
                <a:latin typeface="Avenir Next LT Pro Light" panose="020B0304020202020204" pitchFamily="34" charset="0"/>
              </a:rPr>
              <a:t>true background-free experiment</a:t>
            </a:r>
            <a:endParaRPr lang="en-CA" sz="2400" dirty="0">
              <a:solidFill>
                <a:srgbClr val="0070C0"/>
              </a:solidFill>
              <a:latin typeface="Avenir Next LT Pro Light" panose="020B03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818C0F-4DBE-4519-BE86-8E86F68A8969}"/>
                  </a:ext>
                </a:extLst>
              </p:cNvPr>
              <p:cNvSpPr txBox="1"/>
              <p:nvPr/>
            </p:nvSpPr>
            <p:spPr>
              <a:xfrm>
                <a:off x="2338940" y="4613050"/>
                <a:ext cx="77183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Avenir Next LT Pro Light" panose="020B0304020202020204" pitchFamily="34" charset="0"/>
                  </a:rPr>
                  <a:t>For NEXT,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venir Next LT Pro Light" panose="020B0304020202020204" pitchFamily="34" charset="0"/>
                  </a:rPr>
                  <a:t> leakage to the Q</a:t>
                </a:r>
                <a:r>
                  <a:rPr lang="el-GR" sz="2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ββ</a:t>
                </a:r>
                <a:r>
                  <a:rPr lang="en-US" sz="2400" dirty="0">
                    <a:solidFill>
                      <a:schemeClr val="tx1"/>
                    </a:solidFill>
                    <a:latin typeface="Avenir Next LT Pro Light" panose="020B0304020202020204" pitchFamily="34" charset="0"/>
                  </a:rPr>
                  <a:t> ROI  is negligible</a:t>
                </a:r>
                <a:endParaRPr lang="en-CA" sz="2400" dirty="0">
                  <a:solidFill>
                    <a:schemeClr val="tx1"/>
                  </a:solidFill>
                  <a:latin typeface="Avenir Next LT Pro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818C0F-4DBE-4519-BE86-8E86F68A8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940" y="4613050"/>
                <a:ext cx="7718386" cy="461665"/>
              </a:xfrm>
              <a:prstGeom prst="rect">
                <a:avLst/>
              </a:prstGeom>
              <a:blipFill>
                <a:blip r:embed="rId3"/>
                <a:stretch>
                  <a:fillRect l="-1264" t="-9333" b="-320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1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E87B6C9E-04C9-44CB-8C6A-9A8BEFAA9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21" y="1450088"/>
            <a:ext cx="4006945" cy="4677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6F352-EA59-4C33-8FF2-B7E160A28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challenge of next generation experiments</a:t>
            </a:r>
            <a:endParaRPr lang="en-IL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33DA2-FA69-4CD5-AF04-066614E0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CD805-B169-49DD-A453-16AB323A4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D6C3A-BA35-48EE-B52D-F6D6ACF8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3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8" name="Right Arrow 3">
            <a:extLst>
              <a:ext uri="{FF2B5EF4-FFF2-40B4-BE49-F238E27FC236}">
                <a16:creationId xmlns:a16="http://schemas.microsoft.com/office/drawing/2014/main" id="{D89A679D-2C86-4ADA-9A46-33019B4221BA}"/>
              </a:ext>
            </a:extLst>
          </p:cNvPr>
          <p:cNvSpPr/>
          <p:nvPr/>
        </p:nvSpPr>
        <p:spPr>
          <a:xfrm>
            <a:off x="2060334" y="3213300"/>
            <a:ext cx="5756516" cy="1074051"/>
          </a:xfrm>
          <a:prstGeom prst="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7B5BB4-06B8-4E23-A35D-201753A688F6}"/>
              </a:ext>
            </a:extLst>
          </p:cNvPr>
          <p:cNvGrpSpPr/>
          <p:nvPr/>
        </p:nvGrpSpPr>
        <p:grpSpPr>
          <a:xfrm>
            <a:off x="8012193" y="3265698"/>
            <a:ext cx="3291595" cy="1046441"/>
            <a:chOff x="7915120" y="2900533"/>
            <a:chExt cx="3291595" cy="1046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937683-DB5B-48F7-B7E1-3B757F8BCB25}"/>
                </a:ext>
              </a:extLst>
            </p:cNvPr>
            <p:cNvSpPr txBox="1"/>
            <p:nvPr/>
          </p:nvSpPr>
          <p:spPr>
            <a:xfrm>
              <a:off x="7915120" y="3300643"/>
              <a:ext cx="32915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Next LT Pro Light" panose="020B0304020202020204" pitchFamily="34" charset="0"/>
                </a:rPr>
                <a:t>Lifetime ~10</a:t>
              </a:r>
              <a:r>
                <a:rPr lang="en-US" baseline="30000" dirty="0">
                  <a:latin typeface="Avenir Next LT Pro Light" panose="020B0304020202020204" pitchFamily="34" charset="0"/>
                </a:rPr>
                <a:t>27</a:t>
              </a:r>
              <a:r>
                <a:rPr lang="en-US" dirty="0">
                  <a:latin typeface="Avenir Next LT Pro Light" panose="020B0304020202020204" pitchFamily="34" charset="0"/>
                </a:rPr>
                <a:t>-10</a:t>
              </a:r>
              <a:r>
                <a:rPr lang="en-US" baseline="30000" dirty="0">
                  <a:latin typeface="Avenir Next LT Pro Light" panose="020B0304020202020204" pitchFamily="34" charset="0"/>
                </a:rPr>
                <a:t>28 </a:t>
              </a:r>
              <a:r>
                <a:rPr lang="en-US" dirty="0">
                  <a:latin typeface="Avenir Next LT Pro Light" panose="020B0304020202020204" pitchFamily="34" charset="0"/>
                </a:rPr>
                <a:t>years. For </a:t>
              </a:r>
              <a:r>
                <a:rPr lang="en-US" baseline="30000" dirty="0">
                  <a:latin typeface="Avenir Next LT Pro Light" panose="020B0304020202020204" pitchFamily="34" charset="0"/>
                </a:rPr>
                <a:t>136</a:t>
              </a:r>
              <a:r>
                <a:rPr lang="en-US" dirty="0">
                  <a:latin typeface="Avenir Next LT Pro Light" panose="020B0304020202020204" pitchFamily="34" charset="0"/>
                </a:rPr>
                <a:t>Xe: 0.3-3 events/tonne/</a:t>
              </a:r>
              <a:r>
                <a:rPr lang="en-US" dirty="0" err="1">
                  <a:latin typeface="Avenir Next LT Pro Light" panose="020B0304020202020204" pitchFamily="34" charset="0"/>
                </a:rPr>
                <a:t>yr</a:t>
              </a:r>
              <a:endParaRPr lang="en-CA" dirty="0">
                <a:latin typeface="Avenir Next LT Pro Light" panose="020B03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2EB3C1-6150-42E2-B63B-AC798E9B786E}"/>
                </a:ext>
              </a:extLst>
            </p:cNvPr>
            <p:cNvSpPr txBox="1"/>
            <p:nvPr/>
          </p:nvSpPr>
          <p:spPr>
            <a:xfrm>
              <a:off x="7915120" y="2900533"/>
              <a:ext cx="23261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/>
                  </a:solidFill>
                  <a:latin typeface="Avenir Next LT Pro Light" panose="020B0304020202020204" pitchFamily="34" charset="0"/>
                </a:rPr>
                <a:t>Next generation:</a:t>
              </a:r>
              <a:endParaRPr lang="en-IL" sz="2000" b="1" dirty="0">
                <a:solidFill>
                  <a:schemeClr val="accent1"/>
                </a:solidFill>
                <a:latin typeface="Avenir Next LT Pro Light" panose="020B03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6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3727-6378-4CA0-8AD4-8919679FE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</a:t>
            </a:r>
            <a:r>
              <a:rPr lang="en-US" baseline="30000" dirty="0"/>
              <a:t>2+</a:t>
            </a:r>
            <a:r>
              <a:rPr lang="en-US" dirty="0"/>
              <a:t> detection using molecular indicators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3D1AC-AA1E-44FA-A68A-90F5B9860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050" y="1217614"/>
            <a:ext cx="6762750" cy="47647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000" dirty="0">
                <a:solidFill>
                  <a:schemeClr val="accent1"/>
                </a:solidFill>
              </a:rPr>
              <a:t>Idea (D. Nygren):</a:t>
            </a:r>
            <a:r>
              <a:rPr lang="en-US" sz="2000" dirty="0"/>
              <a:t> use single molecule fluorescent imaging to visualize (“tag”) a single Ba</a:t>
            </a:r>
            <a:r>
              <a:rPr lang="en-US" sz="2000" baseline="30000" dirty="0"/>
              <a:t>2+</a:t>
            </a:r>
            <a:r>
              <a:rPr lang="en-US" sz="2000" dirty="0"/>
              <a:t> ion as it arrives at the TPC cathode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000" dirty="0">
                <a:solidFill>
                  <a:schemeClr val="accent1"/>
                </a:solidFill>
              </a:rPr>
              <a:t>Ba</a:t>
            </a:r>
            <a:r>
              <a:rPr lang="en-US" sz="2000" baseline="30000" dirty="0">
                <a:solidFill>
                  <a:schemeClr val="accent1"/>
                </a:solidFill>
              </a:rPr>
              <a:t>2+</a:t>
            </a:r>
            <a:r>
              <a:rPr lang="en-US" sz="2000" dirty="0">
                <a:solidFill>
                  <a:schemeClr val="accent1"/>
                </a:solidFill>
              </a:rPr>
              <a:t> sensor: </a:t>
            </a:r>
            <a:r>
              <a:rPr lang="en-US" sz="2000" dirty="0"/>
              <a:t>based on molecular indicators able to change luminous response after chelating Ba</a:t>
            </a:r>
            <a:r>
              <a:rPr lang="en-US" sz="2000" baseline="30000" dirty="0"/>
              <a:t>2+</a:t>
            </a:r>
            <a:r>
              <a:rPr lang="en-US" sz="2000" dirty="0"/>
              <a:t> cations; must operate in dry phase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000" dirty="0">
                <a:solidFill>
                  <a:schemeClr val="accent1"/>
                </a:solidFill>
              </a:rPr>
              <a:t>Apparatus: </a:t>
            </a:r>
            <a:r>
              <a:rPr lang="en-US" sz="2000" dirty="0"/>
              <a:t>must be able to detect in delayed coincidence the electron signal (at the anode) and the cation signal (at the cathode)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E9364-7B67-47F8-9C82-EF432C7D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 dirty="0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2FFC0-4C03-4210-A542-15604ABA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2DFD-5BE1-43E8-B55F-949643CD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30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F95B7-B99E-4527-A69A-DD284168C934}"/>
              </a:ext>
            </a:extLst>
          </p:cNvPr>
          <p:cNvSpPr txBox="1"/>
          <p:nvPr/>
        </p:nvSpPr>
        <p:spPr>
          <a:xfrm>
            <a:off x="838200" y="4719640"/>
            <a:ext cx="35814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D. Nygren, J Phys Conf Ser 650 (2015) 012002</a:t>
            </a:r>
          </a:p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JINST 11 (2016) P12011</a:t>
            </a:r>
          </a:p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accent6"/>
                </a:solidFill>
                <a:latin typeface="Avenir Next LT Pro" panose="020B0504020202020204" pitchFamily="34" charset="0"/>
              </a:rPr>
              <a:t>PRL</a:t>
            </a: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 120 (2017) 132504</a:t>
            </a:r>
          </a:p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Sci Rep 9 (2019) 15097</a:t>
            </a:r>
          </a:p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accent6"/>
                </a:solidFill>
                <a:latin typeface="Avenir Next LT Pro" panose="020B0504020202020204" pitchFamily="34" charset="0"/>
              </a:rPr>
              <a:t>Nature</a:t>
            </a: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 583 (2020) 48-54</a:t>
            </a:r>
          </a:p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ACS Sens 6 (2021) 192-202 </a:t>
            </a:r>
            <a:endParaRPr lang="en-IL" sz="1100" dirty="0">
              <a:solidFill>
                <a:schemeClr val="accent6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A1D8A634-9D06-40E1-94D3-455B94942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" y="1371507"/>
            <a:ext cx="2221113" cy="322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3727-6378-4CA0-8AD4-8919679FE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</a:t>
            </a:r>
            <a:r>
              <a:rPr lang="en-US" baseline="30000" dirty="0"/>
              <a:t>2+</a:t>
            </a:r>
            <a:r>
              <a:rPr lang="en-US" dirty="0"/>
              <a:t> detection using molecular indicators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3D1AC-AA1E-44FA-A68A-90F5B9860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1" y="1314934"/>
            <a:ext cx="7086600" cy="47647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accent1"/>
                </a:solidFill>
              </a:rPr>
              <a:t>Extensive collaboration-wide R&amp;D program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accent1"/>
                </a:solidFill>
              </a:rPr>
              <a:t>Molecular indicators: </a:t>
            </a:r>
            <a:r>
              <a:rPr lang="en-US" sz="1800" dirty="0"/>
              <a:t>bicolor, on/off, monolayers, tests with ions </a:t>
            </a:r>
            <a:endParaRPr lang="en-US" sz="1800" dirty="0">
              <a:solidFill>
                <a:schemeClr val="accent1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accent1"/>
                </a:solidFill>
              </a:rPr>
              <a:t>Microscopy:</a:t>
            </a:r>
            <a:r>
              <a:rPr lang="en-US" sz="1800" dirty="0"/>
              <a:t> two-photon absorption, high-pressure epifluorescence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accent1"/>
                </a:solidFill>
              </a:rPr>
              <a:t>Ion collection: </a:t>
            </a:r>
            <a:r>
              <a:rPr lang="en-US" sz="1800" dirty="0"/>
              <a:t>RF carpets, tiled monolayers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accent1"/>
                </a:solidFill>
              </a:rPr>
              <a:t>Energy and tracking:</a:t>
            </a:r>
            <a:r>
              <a:rPr lang="en-US" sz="1800" dirty="0"/>
              <a:t> </a:t>
            </a:r>
            <a:r>
              <a:rPr lang="en-US" sz="1800" dirty="0" err="1"/>
              <a:t>metalenses</a:t>
            </a:r>
            <a:r>
              <a:rPr lang="en-US" sz="1800" dirty="0"/>
              <a:t>, camera readout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accent1"/>
                </a:solidFill>
              </a:rPr>
              <a:t>Goals: </a:t>
            </a:r>
            <a:r>
              <a:rPr lang="en-US" sz="1800" dirty="0"/>
              <a:t>Prove barium tagging feasibility for a tonne-scale NEXT detector using small/medium/large-scale demonstrators in ~5 </a:t>
            </a:r>
            <a:r>
              <a:rPr lang="en-US" sz="1800" dirty="0" err="1"/>
              <a:t>yr</a:t>
            </a:r>
            <a:endParaRPr lang="en-IL" sz="1800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E9364-7B67-47F8-9C82-EF432C7D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 dirty="0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2FFC0-4C03-4210-A542-15604ABA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2DFD-5BE1-43E8-B55F-949643CD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31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7B593-BE70-496F-BBE3-2A359A045CE9}"/>
              </a:ext>
            </a:extLst>
          </p:cNvPr>
          <p:cNvSpPr txBox="1"/>
          <p:nvPr/>
        </p:nvSpPr>
        <p:spPr>
          <a:xfrm>
            <a:off x="838200" y="4719640"/>
            <a:ext cx="35814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D. Nygren, J Phys Conf Ser 650 (2015) 012002</a:t>
            </a:r>
          </a:p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JINST 11 (2016) P12011</a:t>
            </a:r>
          </a:p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accent6"/>
                </a:solidFill>
                <a:latin typeface="Avenir Next LT Pro" panose="020B0504020202020204" pitchFamily="34" charset="0"/>
              </a:rPr>
              <a:t>PRL</a:t>
            </a: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 120 (2017) 132504</a:t>
            </a:r>
          </a:p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Sci Rep 9 (2019) 15097</a:t>
            </a:r>
          </a:p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accent6"/>
                </a:solidFill>
                <a:latin typeface="Avenir Next LT Pro" panose="020B0504020202020204" pitchFamily="34" charset="0"/>
              </a:rPr>
              <a:t>Nature</a:t>
            </a: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 583 (2020) 48-54</a:t>
            </a:r>
          </a:p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ACS Sens 6 (2021) 192-202 </a:t>
            </a:r>
            <a:endParaRPr lang="en-IL" sz="1100" dirty="0">
              <a:solidFill>
                <a:schemeClr val="accent6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4CA6FD8-AF8A-4EB7-B392-E8EB32E02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3" y="1371507"/>
            <a:ext cx="2221113" cy="322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82594-70B5-48C6-875E-47504D7F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fluorescence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02D10-2263-4CFA-B99A-549FA149D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D8288E-CA10-4200-8830-8CA66BFF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0485D-2197-4BA7-93B3-91958613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32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BCD2BC-4629-4BB0-85B2-BAD9ED95D305}"/>
              </a:ext>
            </a:extLst>
          </p:cNvPr>
          <p:cNvSpPr/>
          <p:nvPr/>
        </p:nvSpPr>
        <p:spPr>
          <a:xfrm>
            <a:off x="10594428" y="4908331"/>
            <a:ext cx="483475" cy="436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6A370F-E6BF-4B74-86D6-8C03E70C7D8F}"/>
              </a:ext>
            </a:extLst>
          </p:cNvPr>
          <p:cNvSpPr txBox="1"/>
          <p:nvPr/>
        </p:nvSpPr>
        <p:spPr>
          <a:xfrm>
            <a:off x="838200" y="4958468"/>
            <a:ext cx="941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 LT Pro Light" panose="020B0304020202020204" pitchFamily="34" charset="0"/>
              </a:rPr>
              <a:t>On/off molecules: dry single-molecule imaging with TPC-compatible microscopy</a:t>
            </a:r>
          </a:p>
        </p:txBody>
      </p:sp>
      <p:pic>
        <p:nvPicPr>
          <p:cNvPr id="16" name="Picture 8" descr="Picture 8">
            <a:extLst>
              <a:ext uri="{FF2B5EF4-FFF2-40B4-BE49-F238E27FC236}">
                <a16:creationId xmlns:a16="http://schemas.microsoft.com/office/drawing/2014/main" id="{DAAF4238-ABE3-4C5B-A8A7-9FE37DEEE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152" y="1498512"/>
            <a:ext cx="2523746" cy="300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9" descr="Picture 9">
            <a:extLst>
              <a:ext uri="{FF2B5EF4-FFF2-40B4-BE49-F238E27FC236}">
                <a16:creationId xmlns:a16="http://schemas.microsoft.com/office/drawing/2014/main" id="{5EC0369B-0FEB-452C-AF2F-E5C7DA47A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63" y="1435265"/>
            <a:ext cx="3057525" cy="315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B8C81E-2B3A-4162-86F4-2AD73DB4FC69}"/>
              </a:ext>
            </a:extLst>
          </p:cNvPr>
          <p:cNvSpPr txBox="1"/>
          <p:nvPr/>
        </p:nvSpPr>
        <p:spPr>
          <a:xfrm>
            <a:off x="8477826" y="5612198"/>
            <a:ext cx="287597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Sci Rep 9 (2019) 15097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ACS Sens 6 (2021) 192-202 </a:t>
            </a:r>
            <a:endParaRPr lang="en-IL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6D2B39-C681-4F82-A9DD-D9A6D014E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490080"/>
            <a:ext cx="3071349" cy="3071349"/>
          </a:xfrm>
          <a:prstGeom prst="rect">
            <a:avLst/>
          </a:prstGeom>
        </p:spPr>
      </p:pic>
      <p:sp>
        <p:nvSpPr>
          <p:cNvPr id="21" name="TextBox 5">
            <a:extLst>
              <a:ext uri="{FF2B5EF4-FFF2-40B4-BE49-F238E27FC236}">
                <a16:creationId xmlns:a16="http://schemas.microsoft.com/office/drawing/2014/main" id="{794474CC-2584-4CDD-9FFE-7295E5A99C03}"/>
              </a:ext>
            </a:extLst>
          </p:cNvPr>
          <p:cNvSpPr txBox="1"/>
          <p:nvPr/>
        </p:nvSpPr>
        <p:spPr>
          <a:xfrm>
            <a:off x="8097131" y="4233419"/>
            <a:ext cx="3183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70C0"/>
                </a:solidFill>
                <a:latin typeface="Avenir Next LT Pro" panose="020B0504020202020204" pitchFamily="34" charset="0"/>
              </a:rPr>
              <a:t>Single barium ion imaging with SMFI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E1AFFB-C1EA-4C79-A9A5-7751D610C39F}"/>
              </a:ext>
            </a:extLst>
          </p:cNvPr>
          <p:cNvSpPr txBox="1"/>
          <p:nvPr/>
        </p:nvSpPr>
        <p:spPr>
          <a:xfrm>
            <a:off x="8153400" y="1577101"/>
            <a:ext cx="23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100×100 µm</a:t>
            </a:r>
            <a:r>
              <a:rPr lang="en-US" baseline="30000" dirty="0">
                <a:solidFill>
                  <a:schemeClr val="accent1"/>
                </a:solidFill>
              </a:rPr>
              <a:t>2</a:t>
            </a:r>
            <a:endParaRPr lang="en-I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8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82594-70B5-48C6-875E-47504D7F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Bicolor enhanced fluorescence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02D10-2263-4CFA-B99A-549FA149D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D8288E-CA10-4200-8830-8CA66BFF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0485D-2197-4BA7-93B3-91958613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33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2F86BB-89F4-4586-AB09-702A0EF5957A}"/>
                  </a:ext>
                </a:extLst>
              </p:cNvPr>
              <p:cNvSpPr txBox="1"/>
              <p:nvPr/>
            </p:nvSpPr>
            <p:spPr>
              <a:xfrm>
                <a:off x="979300" y="4518437"/>
                <a:ext cx="10233400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 LT Pro Light" panose="020B0304020202020204" pitchFamily="34" charset="0"/>
                  </a:rPr>
                  <a:t>Fluorescent Bicolor Indicators (FBI): enhanced fluorescence and spectral separation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 LT Pro Light" panose="020B0304020202020204" pitchFamily="34" charset="0"/>
                  </a:rPr>
                  <a:t>Overall separation factor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>
                    <a:latin typeface="Avenir Next LT Pro Light" panose="020B0304020202020204" pitchFamily="34" charset="0"/>
                  </a:rPr>
                  <a:t>between chelated and unchelated states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 LT Pro Light" panose="020B0304020202020204" pitchFamily="34" charset="0"/>
                  </a:rPr>
                  <a:t>First demonstration of in-vacuo chelation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  <a:latin typeface="Avenir Next LT Pro Light" panose="020B0304020202020204" pitchFamily="34" charset="0"/>
                  </a:rPr>
                  <a:t>See talk by Zoraida </a:t>
                </a:r>
                <a:r>
                  <a:rPr lang="en-US" dirty="0" err="1">
                    <a:solidFill>
                      <a:schemeClr val="accent1"/>
                    </a:solidFill>
                    <a:latin typeface="Avenir Next LT Pro Light" panose="020B0304020202020204" pitchFamily="34" charset="0"/>
                  </a:rPr>
                  <a:t>Freixa</a:t>
                </a:r>
                <a:r>
                  <a:rPr lang="en-US" dirty="0">
                    <a:solidFill>
                      <a:schemeClr val="accent1"/>
                    </a:solidFill>
                    <a:latin typeface="Avenir Next LT Pro Light" panose="020B0304020202020204" pitchFamily="34" charset="0"/>
                  </a:rPr>
                  <a:t> on the next session</a:t>
                </a:r>
                <a:endParaRPr lang="en-IL" dirty="0">
                  <a:solidFill>
                    <a:schemeClr val="accent1"/>
                  </a:solidFill>
                  <a:latin typeface="Avenir Next LT Pro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2F86BB-89F4-4586-AB09-702A0EF59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00" y="4518437"/>
                <a:ext cx="10233400" cy="1661993"/>
              </a:xfrm>
              <a:prstGeom prst="rect">
                <a:avLst/>
              </a:prstGeom>
              <a:blipFill>
                <a:blip r:embed="rId2"/>
                <a:stretch>
                  <a:fillRect l="-417" t="-1465" b="-512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1" descr="Picture 31">
            <a:extLst>
              <a:ext uri="{FF2B5EF4-FFF2-40B4-BE49-F238E27FC236}">
                <a16:creationId xmlns:a16="http://schemas.microsoft.com/office/drawing/2014/main" id="{FACC2905-1AEA-4DE9-B62B-E4CD87CE80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05"/>
          <a:stretch>
            <a:fillRect/>
          </a:stretch>
        </p:blipFill>
        <p:spPr>
          <a:xfrm rot="16200000">
            <a:off x="1136873" y="2046828"/>
            <a:ext cx="2768924" cy="148132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581F44-D86D-428E-AE6E-894D813B9596}"/>
              </a:ext>
            </a:extLst>
          </p:cNvPr>
          <p:cNvSpPr txBox="1"/>
          <p:nvPr/>
        </p:nvSpPr>
        <p:spPr>
          <a:xfrm>
            <a:off x="9115425" y="5971795"/>
            <a:ext cx="2238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Nature 583 (2020) 48-54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0E084F-78CB-4800-8EFC-10A4260978F0}"/>
              </a:ext>
            </a:extLst>
          </p:cNvPr>
          <p:cNvGrpSpPr/>
          <p:nvPr/>
        </p:nvGrpSpPr>
        <p:grpSpPr>
          <a:xfrm>
            <a:off x="4471340" y="1254807"/>
            <a:ext cx="5763272" cy="3293295"/>
            <a:chOff x="4471340" y="1254807"/>
            <a:chExt cx="5763272" cy="329329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AC020FE-4E92-47DF-B408-A48EA224AD9F}"/>
                </a:ext>
              </a:extLst>
            </p:cNvPr>
            <p:cNvGrpSpPr/>
            <p:nvPr/>
          </p:nvGrpSpPr>
          <p:grpSpPr>
            <a:xfrm>
              <a:off x="4471340" y="1254807"/>
              <a:ext cx="5763272" cy="3293295"/>
              <a:chOff x="5936796" y="1381854"/>
              <a:chExt cx="7222783" cy="41273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912CD4-2C2D-477C-B0A0-F699257514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5909" t="9129" b="11762"/>
              <a:stretch/>
            </p:blipFill>
            <p:spPr>
              <a:xfrm>
                <a:off x="11330780" y="1381854"/>
                <a:ext cx="1828799" cy="41273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159D45D-51A9-494A-9054-A06E5396B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36796" y="1381854"/>
                <a:ext cx="3827236" cy="3995689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2B39D91-4DF7-406B-8AC8-E14CB1DD8656}"/>
                  </a:ext>
                </a:extLst>
              </p:cNvPr>
              <p:cNvGrpSpPr/>
              <p:nvPr/>
            </p:nvGrpSpPr>
            <p:grpSpPr>
              <a:xfrm>
                <a:off x="8364314" y="2387516"/>
                <a:ext cx="1227679" cy="970409"/>
                <a:chOff x="8364314" y="2387516"/>
                <a:chExt cx="1227679" cy="970409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04D200D-355A-4C16-A235-7B6AED409735}"/>
                    </a:ext>
                  </a:extLst>
                </p:cNvPr>
                <p:cNvSpPr txBox="1"/>
                <p:nvPr/>
              </p:nvSpPr>
              <p:spPr>
                <a:xfrm>
                  <a:off x="8528506" y="2387516"/>
                  <a:ext cx="1063487" cy="615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venir Next LT Pro Light" panose="020B0304020202020204" pitchFamily="34" charset="0"/>
                    </a:rPr>
                    <a:t>Scaled by x300</a:t>
                  </a:r>
                  <a:endParaRPr lang="en-IL" sz="1400" dirty="0">
                    <a:latin typeface="Avenir Next LT Pro Light" panose="020B0304020202020204" pitchFamily="34" charset="0"/>
                  </a:endParaRP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4707995D-0A82-47FE-912B-99F59B190045}"/>
                    </a:ext>
                  </a:extLst>
                </p:cNvPr>
                <p:cNvCxnSpPr/>
                <p:nvPr/>
              </p:nvCxnSpPr>
              <p:spPr>
                <a:xfrm flipH="1">
                  <a:off x="8364314" y="3002780"/>
                  <a:ext cx="268357" cy="35514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5ADC4B-7DB2-44BC-8462-11F65234164C}"/>
                </a:ext>
              </a:extLst>
            </p:cNvPr>
            <p:cNvSpPr/>
            <p:nvPr/>
          </p:nvSpPr>
          <p:spPr>
            <a:xfrm>
              <a:off x="4471340" y="1254807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</p:spTree>
    <p:extLst>
      <p:ext uri="{BB962C8B-B14F-4D97-AF65-F5344CB8AC3E}">
        <p14:creationId xmlns:p14="http://schemas.microsoft.com/office/powerpoint/2010/main" val="294562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81A3-AF46-43C9-BA7D-834E3C13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6AC5A7-7951-43F9-A8C9-1EC43774A5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19200"/>
                <a:ext cx="4837043" cy="495776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800" dirty="0"/>
                  <a:t>Ba</a:t>
                </a:r>
                <a:r>
                  <a:rPr lang="en-US" sz="1800" baseline="30000" dirty="0"/>
                  <a:t>2+ </a:t>
                </a:r>
                <a:r>
                  <a:rPr lang="en-US" sz="1800" dirty="0"/>
                  <a:t>ion beam tests in vacuum/low pressure He and tests with </a:t>
                </a:r>
                <a:r>
                  <a:rPr lang="en-US" sz="1800" baseline="30000" dirty="0"/>
                  <a:t>224</a:t>
                </a:r>
                <a:r>
                  <a:rPr lang="en-US" sz="1800" dirty="0"/>
                  <a:t>Ra</a:t>
                </a:r>
                <a:r>
                  <a:rPr lang="en-US" sz="1800" baseline="30000" dirty="0"/>
                  <a:t>2+</a:t>
                </a:r>
                <a:r>
                  <a:rPr lang="en-US" sz="1800" dirty="0"/>
                  <a:t> recoils emitted from a </a:t>
                </a:r>
                <a:r>
                  <a:rPr lang="en-US" sz="1800" baseline="30000" dirty="0"/>
                  <a:t>228</a:t>
                </a:r>
                <a:r>
                  <a:rPr lang="en-US" sz="1800" dirty="0"/>
                  <a:t>Th source in high-pressure Xe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Beam tests planned at ANL CARIBU with </a:t>
                </a:r>
                <a:r>
                  <a:rPr lang="en-US" sz="1800" baseline="30000" dirty="0"/>
                  <a:t>144</a:t>
                </a:r>
                <a:r>
                  <a:rPr lang="en-US" sz="1800" dirty="0"/>
                  <a:t>Ba</a:t>
                </a:r>
                <a:r>
                  <a:rPr lang="en-US" sz="1800" baseline="30000" dirty="0"/>
                  <a:t>2+</a:t>
                </a:r>
                <a:r>
                  <a:rPr lang="en-US" sz="1800" dirty="0"/>
                  <a:t> mass-selected from </a:t>
                </a:r>
                <a:r>
                  <a:rPr lang="en-US" sz="1800" baseline="30000" dirty="0"/>
                  <a:t>252</a:t>
                </a:r>
                <a:r>
                  <a:rPr lang="en-US" sz="1800" dirty="0"/>
                  <a:t>Cf fission and </a:t>
                </a:r>
                <a:r>
                  <a:rPr lang="en-US" sz="1800" baseline="30000" dirty="0"/>
                  <a:t>133</a:t>
                </a:r>
                <a:r>
                  <a:rPr lang="en-US" sz="1800" dirty="0"/>
                  <a:t>Ba high-pressure plasma source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The ultimate test beam is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/>
                  <a:t>!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Demonstrator phases at 10 kg-scale planned for ~2024-2025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Multiple full system concepts under exploration, to be guided by ongoing R&amp;D</a:t>
                </a:r>
              </a:p>
              <a:p>
                <a:pPr>
                  <a:lnSpc>
                    <a:spcPct val="100000"/>
                  </a:lnSpc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6AC5A7-7951-43F9-A8C9-1EC43774A5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19200"/>
                <a:ext cx="4837043" cy="4957763"/>
              </a:xfrm>
              <a:blipFill>
                <a:blip r:embed="rId2"/>
                <a:stretch>
                  <a:fillRect l="-883" t="-492" r="-10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FFE7F-D0B1-445C-AF17-FA8B743C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526A9-8128-4138-92A5-5BA6F188B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70801-28BA-40BC-BF9F-639A76C0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34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FF9C6C-7A48-4EBC-9614-0A4E6CF2C99D}"/>
              </a:ext>
            </a:extLst>
          </p:cNvPr>
          <p:cNvGrpSpPr/>
          <p:nvPr/>
        </p:nvGrpSpPr>
        <p:grpSpPr>
          <a:xfrm>
            <a:off x="6235961" y="1217613"/>
            <a:ext cx="5459086" cy="4020309"/>
            <a:chOff x="6235961" y="1217613"/>
            <a:chExt cx="5459086" cy="40203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A93642-B592-498B-8113-AAC97DF894A1}"/>
                </a:ext>
              </a:extLst>
            </p:cNvPr>
            <p:cNvSpPr txBox="1"/>
            <p:nvPr/>
          </p:nvSpPr>
          <p:spPr>
            <a:xfrm>
              <a:off x="6397490" y="1217613"/>
              <a:ext cx="529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venir Next LT Pro" panose="020B0504020202020204" pitchFamily="34" charset="0"/>
                </a:rPr>
                <a:t>BOLD concept with fully active cathode, </a:t>
              </a:r>
              <a:r>
                <a:rPr lang="en-US" dirty="0" err="1">
                  <a:solidFill>
                    <a:srgbClr val="C00000"/>
                  </a:solidFill>
                  <a:latin typeface="Avenir Next LT Pro" panose="020B0504020202020204" pitchFamily="34" charset="0"/>
                </a:rPr>
                <a:t>SiPM</a:t>
              </a:r>
              <a:r>
                <a:rPr lang="en-US" dirty="0">
                  <a:solidFill>
                    <a:srgbClr val="C00000"/>
                  </a:solidFill>
                  <a:latin typeface="Avenir Next LT Pro" panose="020B0504020202020204" pitchFamily="34" charset="0"/>
                </a:rPr>
                <a:t>-based tracking and Energy Barrel detector</a:t>
              </a:r>
              <a:endParaRPr lang="en-IL" dirty="0">
                <a:solidFill>
                  <a:srgbClr val="C00000"/>
                </a:solidFill>
                <a:latin typeface="Avenir Next LT Pro" panose="020B0504020202020204" pitchFamily="34" charset="0"/>
              </a:endParaRPr>
            </a:p>
          </p:txBody>
        </p:sp>
        <p:pic>
          <p:nvPicPr>
            <p:cNvPr id="9" name="Bold_v2.6a.png" descr="Bold_v2.6a.png">
              <a:extLst>
                <a:ext uri="{FF2B5EF4-FFF2-40B4-BE49-F238E27FC236}">
                  <a16:creationId xmlns:a16="http://schemas.microsoft.com/office/drawing/2014/main" id="{CAA87D50-2B46-4F64-A037-4346F1B8E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5961" y="2453817"/>
              <a:ext cx="5117840" cy="278410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2D956EE-DD46-4448-8999-D7913725E38F}"/>
              </a:ext>
            </a:extLst>
          </p:cNvPr>
          <p:cNvSpPr txBox="1"/>
          <p:nvPr/>
        </p:nvSpPr>
        <p:spPr>
          <a:xfrm>
            <a:off x="7103326" y="548978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venir Next LT Pro" panose="020B0504020202020204" pitchFamily="34" charset="0"/>
              </a:rPr>
              <a:t>Awarded 9.3 M€ ERC Synergy grant</a:t>
            </a:r>
            <a:endParaRPr lang="en-IL" dirty="0">
              <a:solidFill>
                <a:schemeClr val="accent6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54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81A3-AF46-43C9-BA7D-834E3C13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6AC5A7-7951-43F9-A8C9-1EC43774A5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19200"/>
                <a:ext cx="4837043" cy="495776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800" dirty="0"/>
                  <a:t>Ba</a:t>
                </a:r>
                <a:r>
                  <a:rPr lang="en-US" sz="1800" baseline="30000" dirty="0"/>
                  <a:t>2+ </a:t>
                </a:r>
                <a:r>
                  <a:rPr lang="en-US" sz="1800" dirty="0"/>
                  <a:t>ion beam tests in vacuum/low pressure He and tests with </a:t>
                </a:r>
                <a:r>
                  <a:rPr lang="en-US" sz="1800" baseline="30000" dirty="0"/>
                  <a:t>224</a:t>
                </a:r>
                <a:r>
                  <a:rPr lang="en-US" sz="1800" dirty="0"/>
                  <a:t>Ra</a:t>
                </a:r>
                <a:r>
                  <a:rPr lang="en-US" sz="1800" baseline="30000" dirty="0"/>
                  <a:t>2+</a:t>
                </a:r>
                <a:r>
                  <a:rPr lang="en-US" sz="1800" dirty="0"/>
                  <a:t> recoils emitted from a </a:t>
                </a:r>
                <a:r>
                  <a:rPr lang="en-US" sz="1800" baseline="30000" dirty="0"/>
                  <a:t>228</a:t>
                </a:r>
                <a:r>
                  <a:rPr lang="en-US" sz="1800" dirty="0"/>
                  <a:t>Th source in high-pressure Xe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Beam tests planned at ANL CARIBU with </a:t>
                </a:r>
                <a:r>
                  <a:rPr lang="en-US" sz="1800" baseline="30000" dirty="0"/>
                  <a:t>144</a:t>
                </a:r>
                <a:r>
                  <a:rPr lang="en-US" sz="1800" dirty="0"/>
                  <a:t>Ba</a:t>
                </a:r>
                <a:r>
                  <a:rPr lang="en-US" sz="1800" baseline="30000" dirty="0"/>
                  <a:t>2+</a:t>
                </a:r>
                <a:r>
                  <a:rPr lang="en-US" sz="1800" dirty="0"/>
                  <a:t> mass-selected from </a:t>
                </a:r>
                <a:r>
                  <a:rPr lang="en-US" sz="1800" baseline="30000" dirty="0"/>
                  <a:t>252</a:t>
                </a:r>
                <a:r>
                  <a:rPr lang="en-US" sz="1800" dirty="0"/>
                  <a:t>Cf fission and </a:t>
                </a:r>
                <a:r>
                  <a:rPr lang="en-US" sz="1800" baseline="30000" dirty="0"/>
                  <a:t>133</a:t>
                </a:r>
                <a:r>
                  <a:rPr lang="en-US" sz="1800" dirty="0"/>
                  <a:t>Ba high-pressure plasma source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The ultimate test beam is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/>
                  <a:t>!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Demonstrator phases at 10 kg-scale planned for ~2024-2025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Multiple full system concepts under exploration, to be guided by ongoing R&amp;D</a:t>
                </a:r>
              </a:p>
              <a:p>
                <a:pPr>
                  <a:lnSpc>
                    <a:spcPct val="100000"/>
                  </a:lnSpc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6AC5A7-7951-43F9-A8C9-1EC43774A5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19200"/>
                <a:ext cx="4837043" cy="4957763"/>
              </a:xfrm>
              <a:blipFill>
                <a:blip r:embed="rId2"/>
                <a:stretch>
                  <a:fillRect l="-883" t="-492" r="-10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FFE7F-D0B1-445C-AF17-FA8B743C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526A9-8128-4138-92A5-5BA6F188B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70801-28BA-40BC-BF9F-639A76C0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35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DE4BE7-A8E2-4B7F-B8D3-5FD7BD6B9D15}"/>
              </a:ext>
            </a:extLst>
          </p:cNvPr>
          <p:cNvGrpSpPr/>
          <p:nvPr/>
        </p:nvGrpSpPr>
        <p:grpSpPr>
          <a:xfrm>
            <a:off x="6180621" y="1217613"/>
            <a:ext cx="5426789" cy="4607440"/>
            <a:chOff x="6180621" y="1217613"/>
            <a:chExt cx="5426789" cy="46074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D956EE-DD46-4448-8999-D7913725E38F}"/>
                </a:ext>
              </a:extLst>
            </p:cNvPr>
            <p:cNvSpPr txBox="1"/>
            <p:nvPr/>
          </p:nvSpPr>
          <p:spPr>
            <a:xfrm>
              <a:off x="6369697" y="5455721"/>
              <a:ext cx="5157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Avenir Next LT Pro" panose="020B0504020202020204" pitchFamily="34" charset="0"/>
                </a:rPr>
                <a:t>Well-funded ongoing DOE-supported program</a:t>
              </a:r>
              <a:endParaRPr lang="en-IL" dirty="0">
                <a:solidFill>
                  <a:schemeClr val="accent6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F59B38-1662-4DDF-902A-6AFBF7E433D1}"/>
                </a:ext>
              </a:extLst>
            </p:cNvPr>
            <p:cNvSpPr txBox="1"/>
            <p:nvPr/>
          </p:nvSpPr>
          <p:spPr>
            <a:xfrm>
              <a:off x="6241373" y="1217613"/>
              <a:ext cx="529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venir Next LT Pro" panose="020B0504020202020204" pitchFamily="34" charset="0"/>
                </a:rPr>
                <a:t>CRAB concept with RF carpet concentrators and camera-based topology measurement</a:t>
              </a:r>
              <a:endParaRPr lang="en-IL" dirty="0">
                <a:solidFill>
                  <a:srgbClr val="C00000"/>
                </a:solidFill>
                <a:latin typeface="Avenir Next LT Pro" panose="020B05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F0D09A-DF1C-4B76-BBD2-277915AB3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0621" y="2370819"/>
              <a:ext cx="5426789" cy="2649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4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D44E5-C592-470E-AEAA-627A1EDE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sensitivities</a:t>
            </a:r>
            <a:endParaRPr lang="en-I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52DF5-92A0-4D84-B652-4AEEB0B3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1D4D7-EB91-4C79-9A08-47A4FE6E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1FD11-276E-457B-B793-11F73DC5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36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0E93AE-4C0E-4313-BEBE-38F4FC4C865A}"/>
              </a:ext>
            </a:extLst>
          </p:cNvPr>
          <p:cNvSpPr txBox="1"/>
          <p:nvPr/>
        </p:nvSpPr>
        <p:spPr>
          <a:xfrm>
            <a:off x="838200" y="1509374"/>
            <a:ext cx="534994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 Light" panose="020B0304020202020204" pitchFamily="34" charset="0"/>
              </a:rPr>
              <a:t>NEXT forward-looking sensitivity estimates for a tonne-scale detector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 Light" panose="020B0304020202020204" pitchFamily="34" charset="0"/>
              </a:rPr>
              <a:t>Assumed background in ROI:</a:t>
            </a:r>
          </a:p>
          <a:p>
            <a:pPr marL="800100" lvl="1" indent="-342900">
              <a:spcAft>
                <a:spcPts val="1200"/>
              </a:spcAft>
              <a:buFont typeface="Avenir Next LT Pro Light" panose="020B0304020202020204" pitchFamily="34" charset="0"/>
              <a:buChar char="–"/>
            </a:pPr>
            <a:r>
              <a:rPr lang="en-US" sz="2000" dirty="0">
                <a:latin typeface="Avenir Next LT Pro Light" panose="020B0304020202020204" pitchFamily="34" charset="0"/>
              </a:rPr>
              <a:t>NEXT-Tonne: 0.06 counts/</a:t>
            </a:r>
            <a:r>
              <a:rPr lang="en-US" sz="2000" dirty="0" err="1">
                <a:latin typeface="Avenir Next LT Pro Light" panose="020B0304020202020204" pitchFamily="34" charset="0"/>
              </a:rPr>
              <a:t>yr</a:t>
            </a:r>
            <a:endParaRPr lang="en-US" sz="2000" dirty="0">
              <a:latin typeface="Avenir Next LT Pro Light" panose="020B0304020202020204" pitchFamily="34" charset="0"/>
            </a:endParaRPr>
          </a:p>
          <a:p>
            <a:pPr marL="800100" lvl="1" indent="-342900">
              <a:spcAft>
                <a:spcPts val="1200"/>
              </a:spcAft>
              <a:buFont typeface="Avenir Next LT Pro Light" panose="020B0304020202020204" pitchFamily="34" charset="0"/>
              <a:buChar char="–"/>
            </a:pPr>
            <a:r>
              <a:rPr lang="en-US" sz="2000" dirty="0">
                <a:latin typeface="Avenir Next LT Pro Light" panose="020B0304020202020204" pitchFamily="34" charset="0"/>
              </a:rPr>
              <a:t>NEXT-Tonne Pessimistic: 0.1 counts/</a:t>
            </a:r>
            <a:r>
              <a:rPr lang="en-US" sz="2000" dirty="0" err="1">
                <a:latin typeface="Avenir Next LT Pro Light" panose="020B0304020202020204" pitchFamily="34" charset="0"/>
              </a:rPr>
              <a:t>yr</a:t>
            </a:r>
            <a:endParaRPr lang="en-US" sz="2000" dirty="0">
              <a:latin typeface="Avenir Next LT Pro Light" panose="020B0304020202020204" pitchFamily="34" charset="0"/>
            </a:endParaRPr>
          </a:p>
          <a:p>
            <a:pPr marL="800100" lvl="1" indent="-342900">
              <a:spcAft>
                <a:spcPts val="1200"/>
              </a:spcAft>
              <a:buFont typeface="Avenir Next LT Pro Light" panose="020B0304020202020204" pitchFamily="34" charset="0"/>
              <a:buChar char="–"/>
            </a:pPr>
            <a:r>
              <a:rPr lang="en-US" sz="2000" dirty="0">
                <a:latin typeface="Avenir Next LT Pro Light" panose="020B0304020202020204" pitchFamily="34" charset="0"/>
              </a:rPr>
              <a:t>NEXT-Tonne </a:t>
            </a:r>
            <a:r>
              <a:rPr lang="en-US" sz="2000" dirty="0" err="1">
                <a:latin typeface="Avenir Next LT Pro Light" panose="020B0304020202020204" pitchFamily="34" charset="0"/>
              </a:rPr>
              <a:t>BaTa</a:t>
            </a:r>
            <a:r>
              <a:rPr lang="en-US" sz="2000" dirty="0">
                <a:latin typeface="Avenir Next LT Pro Light" panose="020B0304020202020204" pitchFamily="34" charset="0"/>
              </a:rPr>
              <a:t>: real background free</a:t>
            </a:r>
            <a:endParaRPr lang="en-IL" sz="2000" dirty="0">
              <a:latin typeface="Avenir Next LT Pro Light" panose="020B0304020202020204" pitchFamily="34" charset="0"/>
            </a:endParaRP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D92D020-46DF-4815-A2B9-493CFF694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41" y="1365877"/>
            <a:ext cx="4878859" cy="46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8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753D1-C9BC-4E38-ACDC-2E96DC2E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704B77-1A1D-417B-8B74-70E6B241C8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dirty="0"/>
                  <a:t>NEXT concept demonstrated on a large prototype, with &lt;1% FWHM energy resolution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en-US" sz="2000" dirty="0"/>
                  <a:t> and highly effective topological background suppression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NEXT-100 will be up and running soon, demonstrating the technology on the 100 kg scale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NEXT-Tonne is a reasonable extrapolation from an established technology, would be sensitive to half-lives of 10</a:t>
                </a:r>
                <a:r>
                  <a:rPr lang="en-US" sz="2000" baseline="30000" dirty="0"/>
                  <a:t>27</a:t>
                </a:r>
                <a:r>
                  <a:rPr lang="en-US" sz="2000" dirty="0"/>
                  <a:t> years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Barium tagging is a central well-funded effort, with concrete plans for a demonstrator based on NEXT-White/NEXT-100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Barium tagging on the tonne-scale can enable reaching a sensitivity of 10</a:t>
                </a:r>
                <a:r>
                  <a:rPr lang="en-US" sz="2000" baseline="30000" dirty="0"/>
                  <a:t>28</a:t>
                </a:r>
                <a:r>
                  <a:rPr lang="en-US" sz="2000" dirty="0"/>
                  <a:t> </a:t>
                </a:r>
                <a:r>
                  <a:rPr lang="en-US" sz="2000" dirty="0" err="1"/>
                  <a:t>yr</a:t>
                </a:r>
                <a:endParaRPr lang="en-US" sz="2000" dirty="0"/>
              </a:p>
              <a:p>
                <a:pPr>
                  <a:lnSpc>
                    <a:spcPct val="100000"/>
                  </a:lnSpc>
                </a:pPr>
                <a:endParaRPr lang="en-US" sz="2000" dirty="0"/>
              </a:p>
              <a:p>
                <a:pPr>
                  <a:lnSpc>
                    <a:spcPct val="100000"/>
                  </a:lnSpc>
                </a:pPr>
                <a:endParaRPr lang="en-IL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704B77-1A1D-417B-8B74-70E6B241C8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49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10929-1923-4EBC-976F-1E2930393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CFC68-8685-45D0-AC21-0AD474D7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48788-C6C4-433D-87EA-A80959F28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37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1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3E87B-503A-4555-B139-7EE0A1AACF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610785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880B1-D042-4B70-ADB9-BB5B9C09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NEXT: </a:t>
            </a:r>
            <a:r>
              <a:rPr lang="en-US" sz="3200" dirty="0">
                <a:solidFill>
                  <a:srgbClr val="00759E"/>
                </a:solidFill>
              </a:rPr>
              <a:t>N</a:t>
            </a:r>
            <a:r>
              <a:rPr lang="en-US" sz="3200" dirty="0"/>
              <a:t>eutrino </a:t>
            </a:r>
            <a:r>
              <a:rPr lang="en-US" sz="3200" dirty="0">
                <a:solidFill>
                  <a:srgbClr val="00759E"/>
                </a:solidFill>
              </a:rPr>
              <a:t>E</a:t>
            </a:r>
            <a:r>
              <a:rPr lang="en-US" sz="3200" dirty="0"/>
              <a:t>xperiment with a </a:t>
            </a:r>
            <a:r>
              <a:rPr lang="en-US" sz="3200" dirty="0">
                <a:solidFill>
                  <a:srgbClr val="00759E"/>
                </a:solidFill>
              </a:rPr>
              <a:t>X</a:t>
            </a:r>
            <a:r>
              <a:rPr lang="en-US" sz="3200" dirty="0"/>
              <a:t>enon </a:t>
            </a:r>
            <a:r>
              <a:rPr lang="en-US" sz="3200" dirty="0">
                <a:solidFill>
                  <a:srgbClr val="00759E"/>
                </a:solidFill>
              </a:rPr>
              <a:t>T</a:t>
            </a:r>
            <a:r>
              <a:rPr lang="en-US" sz="3200" dirty="0"/>
              <a:t>PC</a:t>
            </a:r>
            <a:endParaRPr lang="en-I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E9EC8ED-EBF7-4F6D-A0C6-76BC144934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19200"/>
                <a:ext cx="10515600" cy="5137150"/>
              </a:xfrm>
            </p:spPr>
            <p:txBody>
              <a:bodyPr>
                <a:noAutofit/>
              </a:bodyPr>
              <a:lstStyle/>
              <a:p>
                <a:pPr marL="360000" indent="-360000">
                  <a:lnSpc>
                    <a:spcPct val="100000"/>
                  </a:lnSpc>
                </a:pPr>
                <a:r>
                  <a:rPr lang="en-US" sz="1800" dirty="0"/>
                  <a:t>Search for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/>
                  <a:t> in </a:t>
                </a:r>
                <a:r>
                  <a:rPr lang="en-US" sz="1800" baseline="30000" dirty="0"/>
                  <a:t>136</a:t>
                </a:r>
                <a:r>
                  <a:rPr lang="en-US" sz="1800" dirty="0"/>
                  <a:t>Xe in a </a:t>
                </a:r>
                <a:r>
                  <a:rPr lang="en-US" sz="1800" i="1" dirty="0">
                    <a:solidFill>
                      <a:srgbClr val="00759E"/>
                    </a:solidFill>
                  </a:rPr>
                  <a:t>high-pressure xenon</a:t>
                </a:r>
                <a:r>
                  <a:rPr lang="en-US" sz="1800" dirty="0">
                    <a:solidFill>
                      <a:srgbClr val="00759E"/>
                    </a:solidFill>
                  </a:rPr>
                  <a:t> </a:t>
                </a:r>
                <a:r>
                  <a:rPr lang="en-US" sz="1800" i="1" dirty="0">
                    <a:solidFill>
                      <a:srgbClr val="00759E"/>
                    </a:solidFill>
                  </a:rPr>
                  <a:t>gas</a:t>
                </a:r>
                <a:r>
                  <a:rPr lang="en-US" sz="1800" dirty="0">
                    <a:solidFill>
                      <a:srgbClr val="00759E"/>
                    </a:solidFill>
                  </a:rPr>
                  <a:t> </a:t>
                </a:r>
                <a:r>
                  <a:rPr lang="en-US" sz="1800" dirty="0"/>
                  <a:t>time projection chamber (TPC)</a:t>
                </a:r>
              </a:p>
              <a:p>
                <a:pPr marL="360000" indent="-360000">
                  <a:lnSpc>
                    <a:spcPct val="10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/>
                  <a:t>Working in gas rather than liquid allows:</a:t>
                </a:r>
              </a:p>
              <a:p>
                <a:pPr marL="720000" lvl="2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800" dirty="0">
                    <a:solidFill>
                      <a:schemeClr val="accent1"/>
                    </a:solidFill>
                  </a:rPr>
                  <a:t>Excellent energy resolution with electroluminescence </a:t>
                </a:r>
                <a:r>
                  <a:rPr lang="en-US" sz="1800" dirty="0"/>
                  <a:t>(demonstrated 1% FWHM at Q</a:t>
                </a:r>
                <a:r>
                  <a:rPr lang="el-GR" sz="1800" baseline="-25000" dirty="0"/>
                  <a:t>ββ</a:t>
                </a:r>
                <a:r>
                  <a:rPr lang="en-US" sz="1800" dirty="0"/>
                  <a:t>=2.458 MeV, aiming at 0.5%) </a:t>
                </a:r>
              </a:p>
              <a:p>
                <a:pPr marL="720000" lvl="2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800" dirty="0">
                    <a:solidFill>
                      <a:schemeClr val="accent1"/>
                    </a:solidFill>
                  </a:rPr>
                  <a:t>Track topology: </a:t>
                </a:r>
                <a:r>
                  <a:rPr lang="en-US" sz="1800" dirty="0"/>
                  <a:t>events span </a:t>
                </a:r>
                <a:r>
                  <a:rPr lang="en-US" sz="1800" dirty="0">
                    <a:cs typeface="Times New Roman" panose="02020603050405020304" pitchFamily="18" charset="0"/>
                  </a:rPr>
                  <a:t>~</a:t>
                </a:r>
                <a:r>
                  <a:rPr lang="en-US" sz="1800" dirty="0"/>
                  <a:t>10 cm (vs. point-like in liquid) allowing signal/background discrimination based on track shape</a:t>
                </a:r>
              </a:p>
              <a:p>
                <a:pPr marL="360000" indent="-360000">
                  <a:lnSpc>
                    <a:spcPct val="10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/>
                  <a:t>High pressure required to assemble enough mass in a reasonable volume</a:t>
                </a:r>
              </a:p>
              <a:p>
                <a:pPr marL="360000" indent="-360000">
                  <a:lnSpc>
                    <a:spcPct val="10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/>
                  <a:t>Currently concluding 4 years of NEXT-White (~5 kg of 90% enriched Xe at 10 bar in active volume); Aims: demonstrate the technology on a large scale and measure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sz="1800" dirty="0"/>
              </a:p>
              <a:p>
                <a:pPr marL="360000" indent="-360000">
                  <a:lnSpc>
                    <a:spcPct val="10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/>
                  <a:t>NEXT-100 (97 kg enriched Xe at 15 bar in active volume) to be built this year</a:t>
                </a:r>
                <a:endParaRPr lang="en-IL" sz="1800" dirty="0"/>
              </a:p>
              <a:p>
                <a:endParaRPr lang="en-IL" sz="1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E9EC8ED-EBF7-4F6D-A0C6-76BC144934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19200"/>
                <a:ext cx="10515600" cy="5137150"/>
              </a:xfrm>
              <a:blipFill>
                <a:blip r:embed="rId2"/>
                <a:stretch>
                  <a:fillRect l="-406" t="-474" r="-92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6F7ED-E130-47F0-84F6-AD8DEFB45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D8E90-5C1E-430D-94FB-9F66AFBB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F6A5D-B6F5-4DE3-B2AC-02CE0E3D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4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8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B4674-0DFC-4793-8BF0-30F882C34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Canfranc underground laboratory (LSC)</a:t>
            </a:r>
            <a:endParaRPr lang="en-IL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C7CAF-745F-4451-B935-4143085B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266BC-A9AC-4294-B0F0-84A440BA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57E1D-A9F4-485F-A1E3-F26480BE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5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7" name="Picture 2" descr="Profile of the Canfranc Underground Laboratory (LSC)  ">
            <a:extLst>
              <a:ext uri="{FF2B5EF4-FFF2-40B4-BE49-F238E27FC236}">
                <a16:creationId xmlns:a16="http://schemas.microsoft.com/office/drawing/2014/main" id="{970FE8C3-AB03-4581-88A0-1C413F740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28" y="4329596"/>
            <a:ext cx="3805343" cy="117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9890448-444F-40E5-B25C-DFD06321A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1" y="1269682"/>
            <a:ext cx="3030069" cy="227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5217C24-68F8-4C84-ABDF-42FF70C7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66" y="1269682"/>
            <a:ext cx="3030069" cy="227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16685D5-2836-429B-8950-1E21B488E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69682"/>
            <a:ext cx="3030069" cy="227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619C8A2-5A4B-4DFC-A81D-FE4EFA07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1" y="3939736"/>
            <a:ext cx="3030069" cy="201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osmic ray muons flux underground in different DULs. CLAB stands for CallioLab and Jinping for CJPL (China JinPing Laboratory).">
            <a:extLst>
              <a:ext uri="{FF2B5EF4-FFF2-40B4-BE49-F238E27FC236}">
                <a16:creationId xmlns:a16="http://schemas.microsoft.com/office/drawing/2014/main" id="{95CD0C97-350E-4906-AB96-99B1C92FE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2"/>
          <a:stretch/>
        </p:blipFill>
        <p:spPr bwMode="auto">
          <a:xfrm>
            <a:off x="8277859" y="3852342"/>
            <a:ext cx="3225307" cy="234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58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002E-E4D8-4BEC-98CA-B106B9AD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NEXT-White outside view</a:t>
            </a:r>
            <a:endParaRPr lang="en-IL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FA27B-8B05-49C7-BB7B-F6FD6EF01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58EA84-3ED6-4FF8-BC5C-A6A1FB5E7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D6C56-4BF1-439F-85DB-07EEB4C7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6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ECC5C-9DE2-4433-B9FC-34866FEA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45" y="1447452"/>
            <a:ext cx="7460811" cy="44338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DA26C8-581B-4491-AC21-03FEDC7A4755}"/>
              </a:ext>
            </a:extLst>
          </p:cNvPr>
          <p:cNvGrpSpPr/>
          <p:nvPr/>
        </p:nvGrpSpPr>
        <p:grpSpPr>
          <a:xfrm>
            <a:off x="909114" y="2782669"/>
            <a:ext cx="4833764" cy="646331"/>
            <a:chOff x="909114" y="2782669"/>
            <a:chExt cx="4833764" cy="64633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D6CF1B7-181A-49F8-8A4C-D6EA79F20AA5}"/>
                </a:ext>
              </a:extLst>
            </p:cNvPr>
            <p:cNvCxnSpPr/>
            <p:nvPr/>
          </p:nvCxnSpPr>
          <p:spPr>
            <a:xfrm>
              <a:off x="2085278" y="3122342"/>
              <a:ext cx="3657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7AF7FF-5697-408E-A1D1-3FF9EF83C996}"/>
                </a:ext>
              </a:extLst>
            </p:cNvPr>
            <p:cNvSpPr txBox="1"/>
            <p:nvPr/>
          </p:nvSpPr>
          <p:spPr>
            <a:xfrm>
              <a:off x="909114" y="2782669"/>
              <a:ext cx="1250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Detector vessel</a:t>
              </a:r>
              <a:endParaRPr lang="en-IL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F411F0-4D23-4B27-BAD2-070DDA4B9D26}"/>
              </a:ext>
            </a:extLst>
          </p:cNvPr>
          <p:cNvGrpSpPr/>
          <p:nvPr/>
        </p:nvGrpSpPr>
        <p:grpSpPr>
          <a:xfrm>
            <a:off x="6088402" y="1586429"/>
            <a:ext cx="4380414" cy="1402818"/>
            <a:chOff x="6088402" y="1586429"/>
            <a:chExt cx="4380414" cy="140281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83DE90A-2E27-47FF-B957-E933B5A998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7183" y="2237368"/>
              <a:ext cx="1607209" cy="7518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4436E2C-3FA6-4BD2-A0E5-A9F7BEF8FF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8402" y="2027104"/>
              <a:ext cx="2773205" cy="2969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6C06E2-F2BB-466F-AC71-7A3CE242D5DE}"/>
                </a:ext>
              </a:extLst>
            </p:cNvPr>
            <p:cNvSpPr txBox="1"/>
            <p:nvPr/>
          </p:nvSpPr>
          <p:spPr>
            <a:xfrm>
              <a:off x="8994392" y="1586429"/>
              <a:ext cx="1474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Lead castle (shield)</a:t>
              </a:r>
              <a:endParaRPr lang="en-IL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4F83A6-8E51-488E-A970-A9D8D1E1FBE3}"/>
              </a:ext>
            </a:extLst>
          </p:cNvPr>
          <p:cNvGrpSpPr/>
          <p:nvPr/>
        </p:nvGrpSpPr>
        <p:grpSpPr>
          <a:xfrm>
            <a:off x="7250760" y="3779164"/>
            <a:ext cx="3657008" cy="1588899"/>
            <a:chOff x="7250760" y="3779164"/>
            <a:chExt cx="3657008" cy="158889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9B485CF-EFEF-4140-B081-A7D033E7C6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33051" y="4083191"/>
              <a:ext cx="1349204" cy="9735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F0D10AD-5130-471E-8039-2B8E6C971D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39805" y="3779164"/>
              <a:ext cx="865086" cy="11241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85B4BCF-277F-402A-9D4F-73D37D38BE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50760" y="4662529"/>
              <a:ext cx="2045951" cy="5680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D163F1-7AFB-455B-9EDA-88B0673A1920}"/>
                </a:ext>
              </a:extLst>
            </p:cNvPr>
            <p:cNvSpPr txBox="1"/>
            <p:nvPr/>
          </p:nvSpPr>
          <p:spPr>
            <a:xfrm>
              <a:off x="9433344" y="4998731"/>
              <a:ext cx="147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Gas system</a:t>
              </a:r>
              <a:endParaRPr lang="en-IL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000DF1-F90D-41A3-ADDB-2142C8AA6532}"/>
              </a:ext>
            </a:extLst>
          </p:cNvPr>
          <p:cNvGrpSpPr/>
          <p:nvPr/>
        </p:nvGrpSpPr>
        <p:grpSpPr>
          <a:xfrm>
            <a:off x="1068000" y="3924737"/>
            <a:ext cx="3133581" cy="1298819"/>
            <a:chOff x="1068000" y="3924737"/>
            <a:chExt cx="3133581" cy="1298819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542CFBD-893C-4877-BC64-1E0E8ED262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9377" y="3924737"/>
              <a:ext cx="2042204" cy="6452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D2903E-5E28-4D93-9764-CC9FE70D0F20}"/>
                </a:ext>
              </a:extLst>
            </p:cNvPr>
            <p:cNvSpPr txBox="1"/>
            <p:nvPr/>
          </p:nvSpPr>
          <p:spPr>
            <a:xfrm>
              <a:off x="1068000" y="4300226"/>
              <a:ext cx="12502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Data acquisition system</a:t>
              </a:r>
              <a:endParaRPr lang="en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59158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18CA-6AF2-4F05-B8E1-E4AED196E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NEXT-White outside view</a:t>
            </a:r>
            <a:endParaRPr lang="en-IL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AAA2E-6C02-4459-8F88-C9F00E17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1EDFD8-DBB4-468F-AC87-A3C7BD257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B7971-5655-4831-8549-9252E20F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7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541F3E-BB8C-450A-8F4C-E8E7F2AA9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342" y="1264533"/>
            <a:ext cx="7893715" cy="476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69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9F6E-2BF4-46CE-9224-5FF2B9176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NEXT principle of operation (demonstrated in NEXT-White)</a:t>
            </a:r>
            <a:endParaRPr lang="en-IL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441FA0-2D85-415A-9866-0F7B8373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31758F-C445-4C8D-B07F-E489448FF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F56BA-00BC-458B-B7D9-DE08C4A1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8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Content Placeholder 71">
            <a:extLst>
              <a:ext uri="{FF2B5EF4-FFF2-40B4-BE49-F238E27FC236}">
                <a16:creationId xmlns:a16="http://schemas.microsoft.com/office/drawing/2014/main" id="{C2FF8263-859B-4D9D-BC72-D5D19B788706}"/>
              </a:ext>
            </a:extLst>
          </p:cNvPr>
          <p:cNvSpPr txBox="1">
            <a:spLocks/>
          </p:cNvSpPr>
          <p:nvPr/>
        </p:nvSpPr>
        <p:spPr>
          <a:xfrm>
            <a:off x="834945" y="1421274"/>
            <a:ext cx="5167668" cy="45546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Horizontal Time Projection Chamber (TPC)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Full of high-purity xenon gas at 10 bar, contained in a high-pressure vessel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Three conductive planes + peripheral “field shaping rings” define two uniform field regions: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The cathode and gate stainless steel grids (53 cm apart) define the drift field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The gate grid and anode plate (6 mm apart) define the electroluminescence (EL) field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TPC diameter: 39.6 cm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12 PMTs behind the cathode form the “energy plane”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1792 SiPMs behind the anode define the “tracking plane”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IL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5A200C-8020-46D0-86C8-9B261087F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31329"/>
            <a:ext cx="5315528" cy="38410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1A6825F-9C47-417A-8753-60C4CFE2A2AE}"/>
              </a:ext>
            </a:extLst>
          </p:cNvPr>
          <p:cNvGrpSpPr/>
          <p:nvPr/>
        </p:nvGrpSpPr>
        <p:grpSpPr>
          <a:xfrm>
            <a:off x="7275363" y="1319147"/>
            <a:ext cx="3568358" cy="385553"/>
            <a:chOff x="2922646" y="1862841"/>
            <a:chExt cx="3568358" cy="38555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A62A56-C426-4D94-A336-B6CA8411FBE8}"/>
                </a:ext>
              </a:extLst>
            </p:cNvPr>
            <p:cNvSpPr txBox="1"/>
            <p:nvPr/>
          </p:nvSpPr>
          <p:spPr>
            <a:xfrm>
              <a:off x="2922646" y="1879062"/>
              <a:ext cx="745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-30kV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6E6DD6-83AD-47FC-AF86-2DEC7B6798BE}"/>
                </a:ext>
              </a:extLst>
            </p:cNvPr>
            <p:cNvSpPr txBox="1"/>
            <p:nvPr/>
          </p:nvSpPr>
          <p:spPr>
            <a:xfrm>
              <a:off x="5745046" y="1862841"/>
              <a:ext cx="745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-8kV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023BA0-A5FC-4CA9-ADBE-141F5E08C2D9}"/>
                  </a:ext>
                </a:extLst>
              </p:cNvPr>
              <p:cNvSpPr txBox="1"/>
              <p:nvPr/>
            </p:nvSpPr>
            <p:spPr>
              <a:xfrm>
                <a:off x="7824634" y="5518841"/>
                <a:ext cx="2261937" cy="325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𝑑𝑟𝑖𝑓𝑡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0.4 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023BA0-A5FC-4CA9-ADBE-141F5E08C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634" y="5518841"/>
                <a:ext cx="2261937" cy="325025"/>
              </a:xfrm>
              <a:prstGeom prst="rect">
                <a:avLst/>
              </a:prstGeom>
              <a:blipFill>
                <a:blip r:embed="rId3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EA6F46-FF55-47A7-9863-53D84F5A1C9A}"/>
              </a:ext>
            </a:extLst>
          </p:cNvPr>
          <p:cNvCxnSpPr>
            <a:stCxn id="11" idx="0"/>
          </p:cNvCxnSpPr>
          <p:nvPr/>
        </p:nvCxnSpPr>
        <p:spPr>
          <a:xfrm flipV="1">
            <a:off x="8955603" y="4791460"/>
            <a:ext cx="30914" cy="7273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99A7FC-1C13-4FB6-BBB9-D74F300232E2}"/>
              </a:ext>
            </a:extLst>
          </p:cNvPr>
          <p:cNvSpPr txBox="1"/>
          <p:nvPr/>
        </p:nvSpPr>
        <p:spPr>
          <a:xfrm>
            <a:off x="10477811" y="1806684"/>
            <a:ext cx="69191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/>
              <a:t>G</a:t>
            </a:r>
            <a:endParaRPr lang="en-CA" sz="900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4CB064-C39E-40D2-9291-5EF0B056E945}"/>
              </a:ext>
            </a:extLst>
          </p:cNvPr>
          <p:cNvCxnSpPr>
            <a:cxnSpLocks/>
          </p:cNvCxnSpPr>
          <p:nvPr/>
        </p:nvCxnSpPr>
        <p:spPr>
          <a:xfrm>
            <a:off x="7230392" y="2656580"/>
            <a:ext cx="3229158" cy="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98A644-3CA5-489B-8391-329EC9276B81}"/>
              </a:ext>
            </a:extLst>
          </p:cNvPr>
          <p:cNvCxnSpPr>
            <a:cxnSpLocks/>
          </p:cNvCxnSpPr>
          <p:nvPr/>
        </p:nvCxnSpPr>
        <p:spPr>
          <a:xfrm>
            <a:off x="7190495" y="5063230"/>
            <a:ext cx="3229158" cy="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28C612-2F03-4DB3-BF31-1DE018BDB039}"/>
              </a:ext>
            </a:extLst>
          </p:cNvPr>
          <p:cNvCxnSpPr>
            <a:cxnSpLocks/>
          </p:cNvCxnSpPr>
          <p:nvPr/>
        </p:nvCxnSpPr>
        <p:spPr>
          <a:xfrm flipV="1">
            <a:off x="7522467" y="5063231"/>
            <a:ext cx="302167" cy="494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9917F02-C9EC-4323-A4CB-E58058979AE0}"/>
              </a:ext>
            </a:extLst>
          </p:cNvPr>
          <p:cNvSpPr txBox="1"/>
          <p:nvPr/>
        </p:nvSpPr>
        <p:spPr>
          <a:xfrm>
            <a:off x="6739129" y="5546969"/>
            <a:ext cx="1072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Field cage</a:t>
            </a:r>
            <a:endParaRPr lang="en-IL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B00263-100D-4CA3-82A0-CE50B92E80EF}"/>
              </a:ext>
            </a:extLst>
          </p:cNvPr>
          <p:cNvSpPr txBox="1"/>
          <p:nvPr/>
        </p:nvSpPr>
        <p:spPr>
          <a:xfrm>
            <a:off x="8572595" y="2908458"/>
            <a:ext cx="1072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Xe gas</a:t>
            </a:r>
            <a:endParaRPr lang="en-IL" sz="14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CF28F7-51E7-47DD-B34C-CA88E43D5D5A}"/>
              </a:ext>
            </a:extLst>
          </p:cNvPr>
          <p:cNvGrpSpPr/>
          <p:nvPr/>
        </p:nvGrpSpPr>
        <p:grpSpPr>
          <a:xfrm>
            <a:off x="10059663" y="4598954"/>
            <a:ext cx="2261937" cy="1207417"/>
            <a:chOff x="6860590" y="5017168"/>
            <a:chExt cx="2261937" cy="12074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D2E6716-13CF-415F-B8E6-0067803F04C4}"/>
                    </a:ext>
                  </a:extLst>
                </p:cNvPr>
                <p:cNvSpPr txBox="1"/>
                <p:nvPr/>
              </p:nvSpPr>
              <p:spPr>
                <a:xfrm>
                  <a:off x="6860590" y="5916808"/>
                  <a:ext cx="226193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𝐸𝐿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kV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0590" y="5916808"/>
                  <a:ext cx="2261937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B245E86-DDCE-4EAD-85E5-41CDE7F268C8}"/>
                </a:ext>
              </a:extLst>
            </p:cNvPr>
            <p:cNvCxnSpPr/>
            <p:nvPr/>
          </p:nvCxnSpPr>
          <p:spPr>
            <a:xfrm flipH="1" flipV="1">
              <a:off x="7260477" y="5017168"/>
              <a:ext cx="560049" cy="8110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645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E508C-C46C-4E29-A9A1-FB41BF8B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NEXT principle of operation (demonstrated in NEXT-White)</a:t>
            </a:r>
            <a:endParaRPr lang="en-I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C25B1-B66A-40E3-9FE2-D85EAA47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L"/>
              <a:t>Feb 23 2021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C2671-C2B2-4081-8441-6F9C66CA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venir Next LT Pro Light" panose="020B0304020202020204" pitchFamily="34" charset="0"/>
              </a:rPr>
              <a:t>Lior Arazi BGU: NEXT status and prospects</a:t>
            </a:r>
            <a:endParaRPr lang="en-IL" dirty="0">
              <a:latin typeface="Avenir Next LT Pro Light" panose="020B03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5B753-F9FB-49E6-97F1-5EA5CBE2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6367-EA59-4C25-B721-E19E0DC9EF65}" type="slidenum">
              <a:rPr lang="en-IL" smtClean="0"/>
              <a:pPr/>
              <a:t>9</a:t>
            </a:fld>
            <a:endParaRPr lang="en-IL" dirty="0">
              <a:latin typeface="Avenir Next LT Pro Light" panose="020B03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71">
                <a:extLst>
                  <a:ext uri="{FF2B5EF4-FFF2-40B4-BE49-F238E27FC236}">
                    <a16:creationId xmlns:a16="http://schemas.microsoft.com/office/drawing/2014/main" id="{4C0970DA-28ED-4BF9-A886-4A925C937E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1862" y="1206589"/>
                <a:ext cx="5412134" cy="487004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/>
                  <a:t>Particle interaction inside Xe releases a fast electron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/>
                  <a:t>It excites and ionizes Xe atoms along its track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/>
                  <a:t>De-excitation of excited states gives a prompt flash of UV light (“S1”)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/>
                  <a:t>S1 is recorded by the PMTs to give the start time of the event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/>
                  <a:t>The free ionization electrons drift to the EL gap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/>
                  <a:t>When they cross it they produce a long pulse of EL light (“S2”)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/>
                  <a:t>The PMTs use S2 to find the energy of the event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/>
                  <a:t>The SiPMs record the light pattern in 2D slices giving the shape (“topology”) of the event</a:t>
                </a:r>
                <a:endParaRPr lang="en-IL" sz="1800" dirty="0"/>
              </a:p>
            </p:txBody>
          </p:sp>
        </mc:Choice>
        <mc:Fallback xmlns="">
          <p:sp>
            <p:nvSpPr>
              <p:cNvPr id="63" name="Content Placeholder 71">
                <a:extLst>
                  <a:ext uri="{FF2B5EF4-FFF2-40B4-BE49-F238E27FC236}">
                    <a16:creationId xmlns:a16="http://schemas.microsoft.com/office/drawing/2014/main" id="{4C0970DA-28ED-4BF9-A886-4A925C937E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1862" y="1206589"/>
                <a:ext cx="5412134" cy="4870044"/>
              </a:xfrm>
              <a:blipFill>
                <a:blip r:embed="rId2"/>
                <a:stretch>
                  <a:fillRect l="-676" t="-626" r="-112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>
            <a:extLst>
              <a:ext uri="{FF2B5EF4-FFF2-40B4-BE49-F238E27FC236}">
                <a16:creationId xmlns:a16="http://schemas.microsoft.com/office/drawing/2014/main" id="{732151DB-982C-454A-A676-061873097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31329"/>
            <a:ext cx="5315528" cy="3841057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A3DF6B5-C0E6-4C44-A173-7BCFEBD5DD1C}"/>
              </a:ext>
            </a:extLst>
          </p:cNvPr>
          <p:cNvGrpSpPr/>
          <p:nvPr/>
        </p:nvGrpSpPr>
        <p:grpSpPr>
          <a:xfrm>
            <a:off x="7275363" y="1319147"/>
            <a:ext cx="3568358" cy="385553"/>
            <a:chOff x="2922646" y="1862841"/>
            <a:chExt cx="3568358" cy="38555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FD8F546-5B78-4445-8901-6BFD9305536F}"/>
                </a:ext>
              </a:extLst>
            </p:cNvPr>
            <p:cNvSpPr txBox="1"/>
            <p:nvPr/>
          </p:nvSpPr>
          <p:spPr>
            <a:xfrm>
              <a:off x="2922646" y="1879062"/>
              <a:ext cx="745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-30kV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EE88A8-9925-4187-915F-1CACE0ABABB2}"/>
                </a:ext>
              </a:extLst>
            </p:cNvPr>
            <p:cNvSpPr txBox="1"/>
            <p:nvPr/>
          </p:nvSpPr>
          <p:spPr>
            <a:xfrm>
              <a:off x="5745046" y="1862841"/>
              <a:ext cx="745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-8kV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55FFDD3-717F-4A2E-81E0-E1718A6DE53E}"/>
                  </a:ext>
                </a:extLst>
              </p:cNvPr>
              <p:cNvSpPr txBox="1"/>
              <p:nvPr/>
            </p:nvSpPr>
            <p:spPr>
              <a:xfrm>
                <a:off x="7824634" y="5518841"/>
                <a:ext cx="2261937" cy="325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𝑑𝑟𝑖𝑓𝑡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0.4 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55FFDD3-717F-4A2E-81E0-E1718A6DE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634" y="5518841"/>
                <a:ext cx="2261937" cy="325025"/>
              </a:xfrm>
              <a:prstGeom prst="rect">
                <a:avLst/>
              </a:prstGeom>
              <a:blipFill>
                <a:blip r:embed="rId4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C68234A-9DE6-4546-8411-1DABBD76309E}"/>
              </a:ext>
            </a:extLst>
          </p:cNvPr>
          <p:cNvCxnSpPr>
            <a:stCxn id="68" idx="0"/>
          </p:cNvCxnSpPr>
          <p:nvPr/>
        </p:nvCxnSpPr>
        <p:spPr>
          <a:xfrm flipV="1">
            <a:off x="8955603" y="4791460"/>
            <a:ext cx="30914" cy="7273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45BD8FC-CEB5-4646-B902-958A6BA3F32D}"/>
              </a:ext>
            </a:extLst>
          </p:cNvPr>
          <p:cNvGrpSpPr/>
          <p:nvPr/>
        </p:nvGrpSpPr>
        <p:grpSpPr>
          <a:xfrm>
            <a:off x="10059663" y="4598954"/>
            <a:ext cx="2261937" cy="1207417"/>
            <a:chOff x="6860590" y="5017168"/>
            <a:chExt cx="2261937" cy="12074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F98C9F73-BDAE-42C8-A7FB-DC8401B9DC97}"/>
                    </a:ext>
                  </a:extLst>
                </p:cNvPr>
                <p:cNvSpPr txBox="1"/>
                <p:nvPr/>
              </p:nvSpPr>
              <p:spPr>
                <a:xfrm>
                  <a:off x="6860590" y="5916808"/>
                  <a:ext cx="226193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𝐸𝐿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kV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0590" y="5916808"/>
                  <a:ext cx="2261937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EE5ED95-0B75-4CE5-9534-7D1C9F2CBEC2}"/>
                </a:ext>
              </a:extLst>
            </p:cNvPr>
            <p:cNvCxnSpPr/>
            <p:nvPr/>
          </p:nvCxnSpPr>
          <p:spPr>
            <a:xfrm flipH="1" flipV="1">
              <a:off x="7260477" y="5017168"/>
              <a:ext cx="560049" cy="8110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Freeform 67">
            <a:extLst>
              <a:ext uri="{FF2B5EF4-FFF2-40B4-BE49-F238E27FC236}">
                <a16:creationId xmlns:a16="http://schemas.microsoft.com/office/drawing/2014/main" id="{7A375275-35FE-4BBE-8480-A7D4D993B4D4}"/>
              </a:ext>
            </a:extLst>
          </p:cNvPr>
          <p:cNvSpPr/>
          <p:nvPr/>
        </p:nvSpPr>
        <p:spPr>
          <a:xfrm>
            <a:off x="8705162" y="3606206"/>
            <a:ext cx="249604" cy="600441"/>
          </a:xfrm>
          <a:custGeom>
            <a:avLst/>
            <a:gdLst>
              <a:gd name="connsiteX0" fmla="*/ 0 w 249604"/>
              <a:gd name="connsiteY0" fmla="*/ 600441 h 600441"/>
              <a:gd name="connsiteX1" fmla="*/ 57150 w 249604"/>
              <a:gd name="connsiteY1" fmla="*/ 495666 h 600441"/>
              <a:gd name="connsiteX2" fmla="*/ 85725 w 249604"/>
              <a:gd name="connsiteY2" fmla="*/ 486141 h 600441"/>
              <a:gd name="connsiteX3" fmla="*/ 114300 w 249604"/>
              <a:gd name="connsiteY3" fmla="*/ 457566 h 600441"/>
              <a:gd name="connsiteX4" fmla="*/ 123825 w 249604"/>
              <a:gd name="connsiteY4" fmla="*/ 428991 h 600441"/>
              <a:gd name="connsiteX5" fmla="*/ 152400 w 249604"/>
              <a:gd name="connsiteY5" fmla="*/ 371841 h 600441"/>
              <a:gd name="connsiteX6" fmla="*/ 142875 w 249604"/>
              <a:gd name="connsiteY6" fmla="*/ 343266 h 600441"/>
              <a:gd name="connsiteX7" fmla="*/ 104775 w 249604"/>
              <a:gd name="connsiteY7" fmla="*/ 286116 h 600441"/>
              <a:gd name="connsiteX8" fmla="*/ 114300 w 249604"/>
              <a:gd name="connsiteY8" fmla="*/ 181341 h 600441"/>
              <a:gd name="connsiteX9" fmla="*/ 142875 w 249604"/>
              <a:gd name="connsiteY9" fmla="*/ 162291 h 600441"/>
              <a:gd name="connsiteX10" fmla="*/ 200025 w 249604"/>
              <a:gd name="connsiteY10" fmla="*/ 143241 h 600441"/>
              <a:gd name="connsiteX11" fmla="*/ 228600 w 249604"/>
              <a:gd name="connsiteY11" fmla="*/ 133716 h 600441"/>
              <a:gd name="connsiteX12" fmla="*/ 238125 w 249604"/>
              <a:gd name="connsiteY12" fmla="*/ 67041 h 600441"/>
              <a:gd name="connsiteX13" fmla="*/ 209550 w 249604"/>
              <a:gd name="connsiteY13" fmla="*/ 47991 h 600441"/>
              <a:gd name="connsiteX14" fmla="*/ 152400 w 249604"/>
              <a:gd name="connsiteY14" fmla="*/ 28941 h 600441"/>
              <a:gd name="connsiteX15" fmla="*/ 180975 w 249604"/>
              <a:gd name="connsiteY15" fmla="*/ 47991 h 600441"/>
              <a:gd name="connsiteX16" fmla="*/ 200025 w 249604"/>
              <a:gd name="connsiteY16" fmla="*/ 19416 h 600441"/>
              <a:gd name="connsiteX17" fmla="*/ 171450 w 249604"/>
              <a:gd name="connsiteY17" fmla="*/ 366 h 600441"/>
              <a:gd name="connsiteX18" fmla="*/ 104775 w 249604"/>
              <a:gd name="connsiteY18" fmla="*/ 9891 h 600441"/>
              <a:gd name="connsiteX19" fmla="*/ 95250 w 249604"/>
              <a:gd name="connsiteY19" fmla="*/ 38466 h 600441"/>
              <a:gd name="connsiteX20" fmla="*/ 114300 w 249604"/>
              <a:gd name="connsiteY20" fmla="*/ 95616 h 60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604" h="600441">
                <a:moveTo>
                  <a:pt x="0" y="600441"/>
                </a:moveTo>
                <a:cubicBezTo>
                  <a:pt x="19050" y="565516"/>
                  <a:pt x="33280" y="527492"/>
                  <a:pt x="57150" y="495666"/>
                </a:cubicBezTo>
                <a:cubicBezTo>
                  <a:pt x="63174" y="487634"/>
                  <a:pt x="77371" y="491710"/>
                  <a:pt x="85725" y="486141"/>
                </a:cubicBezTo>
                <a:cubicBezTo>
                  <a:pt x="96933" y="478669"/>
                  <a:pt x="104775" y="467091"/>
                  <a:pt x="114300" y="457566"/>
                </a:cubicBezTo>
                <a:cubicBezTo>
                  <a:pt x="117475" y="448041"/>
                  <a:pt x="119335" y="437971"/>
                  <a:pt x="123825" y="428991"/>
                </a:cubicBezTo>
                <a:cubicBezTo>
                  <a:pt x="160754" y="355133"/>
                  <a:pt x="128459" y="443665"/>
                  <a:pt x="152400" y="371841"/>
                </a:cubicBezTo>
                <a:cubicBezTo>
                  <a:pt x="149225" y="362316"/>
                  <a:pt x="147751" y="352043"/>
                  <a:pt x="142875" y="343266"/>
                </a:cubicBezTo>
                <a:cubicBezTo>
                  <a:pt x="131756" y="323252"/>
                  <a:pt x="104775" y="286116"/>
                  <a:pt x="104775" y="286116"/>
                </a:cubicBezTo>
                <a:cubicBezTo>
                  <a:pt x="107950" y="251191"/>
                  <a:pt x="103987" y="214859"/>
                  <a:pt x="114300" y="181341"/>
                </a:cubicBezTo>
                <a:cubicBezTo>
                  <a:pt x="117667" y="170400"/>
                  <a:pt x="132414" y="166940"/>
                  <a:pt x="142875" y="162291"/>
                </a:cubicBezTo>
                <a:cubicBezTo>
                  <a:pt x="161225" y="154136"/>
                  <a:pt x="180975" y="149591"/>
                  <a:pt x="200025" y="143241"/>
                </a:cubicBezTo>
                <a:lnTo>
                  <a:pt x="228600" y="133716"/>
                </a:lnTo>
                <a:cubicBezTo>
                  <a:pt x="245947" y="107695"/>
                  <a:pt x="260678" y="100870"/>
                  <a:pt x="238125" y="67041"/>
                </a:cubicBezTo>
                <a:cubicBezTo>
                  <a:pt x="231775" y="57516"/>
                  <a:pt x="220011" y="52640"/>
                  <a:pt x="209550" y="47991"/>
                </a:cubicBezTo>
                <a:cubicBezTo>
                  <a:pt x="191200" y="39836"/>
                  <a:pt x="135692" y="17802"/>
                  <a:pt x="152400" y="28941"/>
                </a:cubicBezTo>
                <a:lnTo>
                  <a:pt x="180975" y="47991"/>
                </a:lnTo>
                <a:cubicBezTo>
                  <a:pt x="187325" y="38466"/>
                  <a:pt x="202270" y="30641"/>
                  <a:pt x="200025" y="19416"/>
                </a:cubicBezTo>
                <a:cubicBezTo>
                  <a:pt x="197780" y="8191"/>
                  <a:pt x="182841" y="1505"/>
                  <a:pt x="171450" y="366"/>
                </a:cubicBezTo>
                <a:cubicBezTo>
                  <a:pt x="149111" y="-1868"/>
                  <a:pt x="127000" y="6716"/>
                  <a:pt x="104775" y="9891"/>
                </a:cubicBezTo>
                <a:cubicBezTo>
                  <a:pt x="101600" y="19416"/>
                  <a:pt x="94141" y="28487"/>
                  <a:pt x="95250" y="38466"/>
                </a:cubicBezTo>
                <a:cubicBezTo>
                  <a:pt x="97468" y="58424"/>
                  <a:pt x="114300" y="95616"/>
                  <a:pt x="114300" y="9561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7097C92-01AF-40EC-9888-E099EF9027AF}"/>
              </a:ext>
            </a:extLst>
          </p:cNvPr>
          <p:cNvGrpSpPr/>
          <p:nvPr/>
        </p:nvGrpSpPr>
        <p:grpSpPr>
          <a:xfrm>
            <a:off x="6980818" y="3108650"/>
            <a:ext cx="2127597" cy="1686665"/>
            <a:chOff x="3781745" y="3526864"/>
            <a:chExt cx="2127597" cy="1686665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FE1CA61-AF47-4349-9E96-6C476E6E257C}"/>
                </a:ext>
              </a:extLst>
            </p:cNvPr>
            <p:cNvCxnSpPr/>
            <p:nvPr/>
          </p:nvCxnSpPr>
          <p:spPr>
            <a:xfrm flipH="1" flipV="1">
              <a:off x="3800475" y="3526864"/>
              <a:ext cx="1743075" cy="602623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09BF86D-3577-4C61-BA15-5349CEAAED45}"/>
                </a:ext>
              </a:extLst>
            </p:cNvPr>
            <p:cNvCxnSpPr/>
            <p:nvPr/>
          </p:nvCxnSpPr>
          <p:spPr>
            <a:xfrm flipH="1">
              <a:off x="3781745" y="4257195"/>
              <a:ext cx="1761805" cy="164621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C2B958B4-3295-4FBA-B91B-02CC66C7D6BE}"/>
                </a:ext>
              </a:extLst>
            </p:cNvPr>
            <p:cNvCxnSpPr/>
            <p:nvPr/>
          </p:nvCxnSpPr>
          <p:spPr>
            <a:xfrm flipH="1" flipV="1">
              <a:off x="3821522" y="4109803"/>
              <a:ext cx="1684568" cy="81945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8E89072-8253-4388-B0EC-2D496FA248EB}"/>
                </a:ext>
              </a:extLst>
            </p:cNvPr>
            <p:cNvCxnSpPr/>
            <p:nvPr/>
          </p:nvCxnSpPr>
          <p:spPr>
            <a:xfrm flipH="1">
              <a:off x="3821522" y="4357364"/>
              <a:ext cx="1684568" cy="637190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CBF2869-2CAB-4E5C-8A99-00C7ECA245FD}"/>
                </a:ext>
              </a:extLst>
            </p:cNvPr>
            <p:cNvSpPr txBox="1"/>
            <p:nvPr/>
          </p:nvSpPr>
          <p:spPr>
            <a:xfrm>
              <a:off x="4450885" y="4690309"/>
              <a:ext cx="14584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Primary scintillation (</a:t>
              </a:r>
              <a:r>
                <a:rPr lang="en-US" sz="1400" dirty="0">
                  <a:solidFill>
                    <a:srgbClr val="FF0000"/>
                  </a:solidFill>
                </a:rPr>
                <a:t>S1</a:t>
              </a:r>
              <a:r>
                <a:rPr lang="en-US" sz="1400" dirty="0"/>
                <a:t>)</a:t>
              </a:r>
              <a:endParaRPr lang="en-CA" sz="1400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AF69B0F-E6C9-4B8B-9D13-606698296475}"/>
              </a:ext>
            </a:extLst>
          </p:cNvPr>
          <p:cNvGrpSpPr/>
          <p:nvPr/>
        </p:nvGrpSpPr>
        <p:grpSpPr>
          <a:xfrm>
            <a:off x="8759355" y="3561981"/>
            <a:ext cx="388088" cy="817187"/>
            <a:chOff x="5560282" y="3980195"/>
            <a:chExt cx="388088" cy="817187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8F0BD17-E23A-4686-A9C3-AA0475322220}"/>
                </a:ext>
              </a:extLst>
            </p:cNvPr>
            <p:cNvGrpSpPr/>
            <p:nvPr/>
          </p:nvGrpSpPr>
          <p:grpSpPr>
            <a:xfrm>
              <a:off x="5560282" y="3980195"/>
              <a:ext cx="259275" cy="668501"/>
              <a:chOff x="5594278" y="3998213"/>
              <a:chExt cx="259275" cy="668501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C6E5D8A-41AE-4209-9486-3A3B5A7BC399}"/>
                  </a:ext>
                </a:extLst>
              </p:cNvPr>
              <p:cNvSpPr/>
              <p:nvPr/>
            </p:nvSpPr>
            <p:spPr>
              <a:xfrm>
                <a:off x="5787444" y="402442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50CFF742-88DC-4781-B281-83A3C66E9D28}"/>
                  </a:ext>
                </a:extLst>
              </p:cNvPr>
              <p:cNvSpPr/>
              <p:nvPr/>
            </p:nvSpPr>
            <p:spPr>
              <a:xfrm>
                <a:off x="5807834" y="411659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DD4DB504-0FA3-48D1-AC21-C2922771060C}"/>
                  </a:ext>
                </a:extLst>
              </p:cNvPr>
              <p:cNvSpPr/>
              <p:nvPr/>
            </p:nvSpPr>
            <p:spPr>
              <a:xfrm>
                <a:off x="5725849" y="399821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0B494F7-0562-493E-9D34-A2B449C61D44}"/>
                  </a:ext>
                </a:extLst>
              </p:cNvPr>
              <p:cNvSpPr/>
              <p:nvPr/>
            </p:nvSpPr>
            <p:spPr>
              <a:xfrm>
                <a:off x="5755693" y="418015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EA6B1650-64A8-46C4-B4DD-97191B47B48C}"/>
                  </a:ext>
                </a:extLst>
              </p:cNvPr>
              <p:cNvSpPr/>
              <p:nvPr/>
            </p:nvSpPr>
            <p:spPr>
              <a:xfrm>
                <a:off x="5748423" y="4377321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1E00F8D5-6FEE-4AAF-9738-BAAE5E2A3BCA}"/>
                  </a:ext>
                </a:extLst>
              </p:cNvPr>
              <p:cNvSpPr/>
              <p:nvPr/>
            </p:nvSpPr>
            <p:spPr>
              <a:xfrm>
                <a:off x="5725564" y="4270057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6AB948D-4E2E-45BB-90DC-941C8B6FEBFC}"/>
                  </a:ext>
                </a:extLst>
              </p:cNvPr>
              <p:cNvSpPr/>
              <p:nvPr/>
            </p:nvSpPr>
            <p:spPr>
              <a:xfrm>
                <a:off x="5709974" y="4464367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376DBF8-599B-4407-95CF-4873598D18FE}"/>
                  </a:ext>
                </a:extLst>
              </p:cNvPr>
              <p:cNvSpPr/>
              <p:nvPr/>
            </p:nvSpPr>
            <p:spPr>
              <a:xfrm>
                <a:off x="5648547" y="4545737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1448794-3E2A-45F3-866C-B13AC423CBD6}"/>
                  </a:ext>
                </a:extLst>
              </p:cNvPr>
              <p:cNvSpPr/>
              <p:nvPr/>
            </p:nvSpPr>
            <p:spPr>
              <a:xfrm>
                <a:off x="5594278" y="462099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2DD1C35-721C-4C0C-8BBA-B57FB956332C}"/>
                </a:ext>
              </a:extLst>
            </p:cNvPr>
            <p:cNvSpPr txBox="1"/>
            <p:nvPr/>
          </p:nvSpPr>
          <p:spPr>
            <a:xfrm>
              <a:off x="5560282" y="4489605"/>
              <a:ext cx="388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  <a:endParaRPr lang="en-CA" sz="1400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DC2F0D9-529F-4611-A927-5485B7516012}"/>
              </a:ext>
            </a:extLst>
          </p:cNvPr>
          <p:cNvGrpSpPr/>
          <p:nvPr/>
        </p:nvGrpSpPr>
        <p:grpSpPr>
          <a:xfrm>
            <a:off x="10379709" y="3567064"/>
            <a:ext cx="167293" cy="614851"/>
            <a:chOff x="7180636" y="3985278"/>
            <a:chExt cx="167293" cy="614851"/>
          </a:xfrm>
        </p:grpSpPr>
        <p:sp>
          <p:nvSpPr>
            <p:cNvPr id="93" name="Explosion 2 87">
              <a:extLst>
                <a:ext uri="{FF2B5EF4-FFF2-40B4-BE49-F238E27FC236}">
                  <a16:creationId xmlns:a16="http://schemas.microsoft.com/office/drawing/2014/main" id="{6DD01BEF-6390-4087-A41A-7DEEFDFD4BF0}"/>
                </a:ext>
              </a:extLst>
            </p:cNvPr>
            <p:cNvSpPr/>
            <p:nvPr/>
          </p:nvSpPr>
          <p:spPr>
            <a:xfrm>
              <a:off x="7180636" y="3985278"/>
              <a:ext cx="164804" cy="217967"/>
            </a:xfrm>
            <a:prstGeom prst="irregularSeal2">
              <a:avLst/>
            </a:prstGeom>
            <a:solidFill>
              <a:schemeClr val="bg1"/>
            </a:solidFill>
            <a:ln w="12700">
              <a:solidFill>
                <a:srgbClr val="CC66FF">
                  <a:alpha val="7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4" name="Explosion 2 88">
              <a:extLst>
                <a:ext uri="{FF2B5EF4-FFF2-40B4-BE49-F238E27FC236}">
                  <a16:creationId xmlns:a16="http://schemas.microsoft.com/office/drawing/2014/main" id="{13B5F568-BF2D-4AAC-8FA0-D98EBE2736FB}"/>
                </a:ext>
              </a:extLst>
            </p:cNvPr>
            <p:cNvSpPr/>
            <p:nvPr/>
          </p:nvSpPr>
          <p:spPr>
            <a:xfrm>
              <a:off x="7183125" y="4165914"/>
              <a:ext cx="164804" cy="217967"/>
            </a:xfrm>
            <a:prstGeom prst="irregularSeal2">
              <a:avLst/>
            </a:prstGeom>
            <a:solidFill>
              <a:schemeClr val="bg1"/>
            </a:solidFill>
            <a:ln w="12700">
              <a:solidFill>
                <a:srgbClr val="CC66FF">
                  <a:alpha val="6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5" name="Explosion 2 89">
              <a:extLst>
                <a:ext uri="{FF2B5EF4-FFF2-40B4-BE49-F238E27FC236}">
                  <a16:creationId xmlns:a16="http://schemas.microsoft.com/office/drawing/2014/main" id="{7CB43DCC-F538-4A91-B185-D6E97C87BE54}"/>
                </a:ext>
              </a:extLst>
            </p:cNvPr>
            <p:cNvSpPr/>
            <p:nvPr/>
          </p:nvSpPr>
          <p:spPr>
            <a:xfrm>
              <a:off x="7183125" y="4382162"/>
              <a:ext cx="164804" cy="217967"/>
            </a:xfrm>
            <a:prstGeom prst="irregularSeal2">
              <a:avLst/>
            </a:prstGeom>
            <a:solidFill>
              <a:schemeClr val="bg1"/>
            </a:solidFill>
            <a:ln w="12700">
              <a:solidFill>
                <a:srgbClr val="CC66FF">
                  <a:alpha val="6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D952F5F-7F78-41A8-9310-DDF44B7FD53A}"/>
              </a:ext>
            </a:extLst>
          </p:cNvPr>
          <p:cNvGrpSpPr/>
          <p:nvPr/>
        </p:nvGrpSpPr>
        <p:grpSpPr>
          <a:xfrm>
            <a:off x="6993146" y="2861512"/>
            <a:ext cx="3396401" cy="2060139"/>
            <a:chOff x="3794073" y="3279726"/>
            <a:chExt cx="3396401" cy="2060139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5498B4BF-2FC5-40CC-93FF-3ADFC04971A2}"/>
                </a:ext>
              </a:extLst>
            </p:cNvPr>
            <p:cNvCxnSpPr/>
            <p:nvPr/>
          </p:nvCxnSpPr>
          <p:spPr>
            <a:xfrm flipH="1" flipV="1">
              <a:off x="3875567" y="3279726"/>
              <a:ext cx="3302581" cy="794985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0AC7C24B-154D-43BC-916B-98A2A64E2061}"/>
                </a:ext>
              </a:extLst>
            </p:cNvPr>
            <p:cNvCxnSpPr/>
            <p:nvPr/>
          </p:nvCxnSpPr>
          <p:spPr>
            <a:xfrm flipH="1">
              <a:off x="3821522" y="4498471"/>
              <a:ext cx="3356626" cy="841394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AB14707-08B6-4F98-839D-3176FAB02AE0}"/>
                </a:ext>
              </a:extLst>
            </p:cNvPr>
            <p:cNvCxnSpPr/>
            <p:nvPr/>
          </p:nvCxnSpPr>
          <p:spPr>
            <a:xfrm flipH="1">
              <a:off x="3794073" y="4438570"/>
              <a:ext cx="3396401" cy="657890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56885217-DD6B-4562-AFC1-E33606FA2BC7}"/>
                </a:ext>
              </a:extLst>
            </p:cNvPr>
            <p:cNvCxnSpPr/>
            <p:nvPr/>
          </p:nvCxnSpPr>
          <p:spPr>
            <a:xfrm flipH="1" flipV="1">
              <a:off x="3858459" y="3544414"/>
              <a:ext cx="3325942" cy="633509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87E4AF6-5B3C-4610-B950-0D17AF72E044}"/>
                </a:ext>
              </a:extLst>
            </p:cNvPr>
            <p:cNvCxnSpPr/>
            <p:nvPr/>
          </p:nvCxnSpPr>
          <p:spPr>
            <a:xfrm flipH="1" flipV="1">
              <a:off x="3827777" y="3863947"/>
              <a:ext cx="3356624" cy="398103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9EFEFA28-214F-4162-B9A8-C3C5EB4CE7F0}"/>
                </a:ext>
              </a:extLst>
            </p:cNvPr>
            <p:cNvCxnSpPr/>
            <p:nvPr/>
          </p:nvCxnSpPr>
          <p:spPr>
            <a:xfrm flipH="1">
              <a:off x="3828872" y="4402994"/>
              <a:ext cx="3361602" cy="358118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1AD1DE9C-382F-45E6-8093-287B63A42FE7}"/>
                </a:ext>
              </a:extLst>
            </p:cNvPr>
            <p:cNvCxnSpPr/>
            <p:nvPr/>
          </p:nvCxnSpPr>
          <p:spPr>
            <a:xfrm flipH="1">
              <a:off x="3816545" y="4342168"/>
              <a:ext cx="3361602" cy="179546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5D7E5B3E-26F5-4ED7-8463-675F26E585EC}"/>
                </a:ext>
              </a:extLst>
            </p:cNvPr>
            <p:cNvCxnSpPr/>
            <p:nvPr/>
          </p:nvCxnSpPr>
          <p:spPr>
            <a:xfrm flipH="1" flipV="1">
              <a:off x="3816545" y="4139492"/>
              <a:ext cx="3361602" cy="179546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67055E0-9CB6-4AF4-9627-97A4B9661DFC}"/>
              </a:ext>
            </a:extLst>
          </p:cNvPr>
          <p:cNvGrpSpPr/>
          <p:nvPr/>
        </p:nvGrpSpPr>
        <p:grpSpPr>
          <a:xfrm>
            <a:off x="10466025" y="3469038"/>
            <a:ext cx="220997" cy="832989"/>
            <a:chOff x="7301267" y="3887252"/>
            <a:chExt cx="220997" cy="832989"/>
          </a:xfrm>
        </p:grpSpPr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B0A4450-9D08-46C7-96C1-D91CD3B2D931}"/>
                </a:ext>
              </a:extLst>
            </p:cNvPr>
            <p:cNvCxnSpPr/>
            <p:nvPr/>
          </p:nvCxnSpPr>
          <p:spPr>
            <a:xfrm flipV="1">
              <a:off x="7345440" y="3887252"/>
              <a:ext cx="154795" cy="143927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961B69A-3D58-4304-9826-CB5C4B66D911}"/>
                </a:ext>
              </a:extLst>
            </p:cNvPr>
            <p:cNvCxnSpPr/>
            <p:nvPr/>
          </p:nvCxnSpPr>
          <p:spPr>
            <a:xfrm flipV="1">
              <a:off x="7342027" y="4059825"/>
              <a:ext cx="151882" cy="38721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5884BA75-197E-4DB2-B014-0783D388B9A9}"/>
                </a:ext>
              </a:extLst>
            </p:cNvPr>
            <p:cNvCxnSpPr/>
            <p:nvPr/>
          </p:nvCxnSpPr>
          <p:spPr>
            <a:xfrm flipV="1">
              <a:off x="7340837" y="4173093"/>
              <a:ext cx="151882" cy="38721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BA428AE1-FA06-41EF-A819-9D98E6B2C3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1267" y="4310694"/>
              <a:ext cx="220997" cy="31474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3793E46F-04BC-4C85-960A-79180924774D}"/>
                </a:ext>
              </a:extLst>
            </p:cNvPr>
            <p:cNvCxnSpPr>
              <a:cxnSpLocks/>
            </p:cNvCxnSpPr>
            <p:nvPr/>
          </p:nvCxnSpPr>
          <p:spPr>
            <a:xfrm>
              <a:off x="7377474" y="4435335"/>
              <a:ext cx="132108" cy="27969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4C23F465-0918-47D9-88B5-F7FB0B45836B}"/>
                </a:ext>
              </a:extLst>
            </p:cNvPr>
            <p:cNvCxnSpPr/>
            <p:nvPr/>
          </p:nvCxnSpPr>
          <p:spPr>
            <a:xfrm>
              <a:off x="7332912" y="4516371"/>
              <a:ext cx="155027" cy="78415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15C7729-CE54-4A19-9B6A-254F402F17EA}"/>
                </a:ext>
              </a:extLst>
            </p:cNvPr>
            <p:cNvCxnSpPr/>
            <p:nvPr/>
          </p:nvCxnSpPr>
          <p:spPr>
            <a:xfrm>
              <a:off x="7306037" y="4575434"/>
              <a:ext cx="174000" cy="144807"/>
            </a:xfrm>
            <a:prstGeom prst="straightConnector1">
              <a:avLst/>
            </a:prstGeom>
            <a:ln w="19050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11C02C6F-7BD4-48A4-BC1F-3F3EC5D00DAF}"/>
              </a:ext>
            </a:extLst>
          </p:cNvPr>
          <p:cNvSpPr txBox="1"/>
          <p:nvPr/>
        </p:nvSpPr>
        <p:spPr>
          <a:xfrm>
            <a:off x="9769687" y="3244634"/>
            <a:ext cx="701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 (</a:t>
            </a:r>
            <a:r>
              <a:rPr lang="en-US" sz="1400" dirty="0">
                <a:solidFill>
                  <a:srgbClr val="FF0000"/>
                </a:solidFill>
              </a:rPr>
              <a:t>S2</a:t>
            </a:r>
            <a:r>
              <a:rPr lang="en-US" sz="1400" dirty="0"/>
              <a:t>)</a:t>
            </a:r>
            <a:endParaRPr lang="en-CA" sz="14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D915A2E-3068-4AC3-8E8F-7E27B276923E}"/>
              </a:ext>
            </a:extLst>
          </p:cNvPr>
          <p:cNvSpPr txBox="1"/>
          <p:nvPr/>
        </p:nvSpPr>
        <p:spPr>
          <a:xfrm>
            <a:off x="10477811" y="1806684"/>
            <a:ext cx="69191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/>
              <a:t>G</a:t>
            </a:r>
            <a:endParaRPr lang="en-CA" sz="900" b="1" dirty="0"/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A2D26C3C-3300-4743-A5FA-B5EE6428FE5B}"/>
              </a:ext>
            </a:extLst>
          </p:cNvPr>
          <p:cNvCxnSpPr>
            <a:cxnSpLocks/>
          </p:cNvCxnSpPr>
          <p:nvPr/>
        </p:nvCxnSpPr>
        <p:spPr>
          <a:xfrm>
            <a:off x="7230392" y="2656580"/>
            <a:ext cx="3229158" cy="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5967DCE3-930E-4599-A17E-945541AE4770}"/>
              </a:ext>
            </a:extLst>
          </p:cNvPr>
          <p:cNvCxnSpPr>
            <a:cxnSpLocks/>
          </p:cNvCxnSpPr>
          <p:nvPr/>
        </p:nvCxnSpPr>
        <p:spPr>
          <a:xfrm>
            <a:off x="7190495" y="5063230"/>
            <a:ext cx="3229158" cy="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BCF01C15-F4DF-49A6-B528-5D8E89AA6FD9}"/>
              </a:ext>
            </a:extLst>
          </p:cNvPr>
          <p:cNvCxnSpPr>
            <a:cxnSpLocks/>
          </p:cNvCxnSpPr>
          <p:nvPr/>
        </p:nvCxnSpPr>
        <p:spPr>
          <a:xfrm flipV="1">
            <a:off x="7522467" y="5063231"/>
            <a:ext cx="302167" cy="494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0E09E14D-6B44-4858-B998-2F7B2F9D4024}"/>
              </a:ext>
            </a:extLst>
          </p:cNvPr>
          <p:cNvSpPr txBox="1"/>
          <p:nvPr/>
        </p:nvSpPr>
        <p:spPr>
          <a:xfrm>
            <a:off x="6739129" y="5546969"/>
            <a:ext cx="1072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Field cage</a:t>
            </a:r>
            <a:endParaRPr lang="en-IL" sz="140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A455323-586A-492C-B140-F7AACD053497}"/>
              </a:ext>
            </a:extLst>
          </p:cNvPr>
          <p:cNvSpPr txBox="1"/>
          <p:nvPr/>
        </p:nvSpPr>
        <p:spPr>
          <a:xfrm>
            <a:off x="8572595" y="2908458"/>
            <a:ext cx="1072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Xe gas</a:t>
            </a:r>
            <a:endParaRPr lang="en-IL" sz="1400" dirty="0"/>
          </a:p>
        </p:txBody>
      </p:sp>
    </p:spTree>
    <p:extLst>
      <p:ext uri="{BB962C8B-B14F-4D97-AF65-F5344CB8AC3E}">
        <p14:creationId xmlns:p14="http://schemas.microsoft.com/office/powerpoint/2010/main" val="139965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2344 4.81481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1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an template 1" id="{70D4C0D9-4416-4477-A55B-9429D043D2FE}" vid="{51256A2C-420D-4774-97BE-ADF7EF5FFE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5682</TotalTime>
  <Words>2242</Words>
  <Application>Microsoft Office PowerPoint</Application>
  <PresentationFormat>Widescreen</PresentationFormat>
  <Paragraphs>323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Avenir Next LT Pro</vt:lpstr>
      <vt:lpstr>Avenir Next LT Pro Light</vt:lpstr>
      <vt:lpstr>Calibri</vt:lpstr>
      <vt:lpstr>Cambria Math</vt:lpstr>
      <vt:lpstr>Helvetica Neue Black Condensed</vt:lpstr>
      <vt:lpstr>Helvetica Neue Light</vt:lpstr>
      <vt:lpstr>Lucida Grande</vt:lpstr>
      <vt:lpstr>Times New Roman</vt:lpstr>
      <vt:lpstr>Office Theme</vt:lpstr>
      <vt:lpstr>The NEXT experiment Status and Prospects</vt:lpstr>
      <vt:lpstr>PowerPoint Presentation</vt:lpstr>
      <vt:lpstr>The challenge of next generation experiments</vt:lpstr>
      <vt:lpstr>NEXT: Neutrino Experiment with a Xenon TPC</vt:lpstr>
      <vt:lpstr>Canfranc underground laboratory (LSC)</vt:lpstr>
      <vt:lpstr>NEXT-White outside view</vt:lpstr>
      <vt:lpstr>NEXT-White outside view</vt:lpstr>
      <vt:lpstr>NEXT principle of operation (demonstrated in NEXT-White)</vt:lpstr>
      <vt:lpstr>NEXT principle of operation (demonstrated in NEXT-White)</vt:lpstr>
      <vt:lpstr>NEXT-White inner structure</vt:lpstr>
      <vt:lpstr>NEXT-White inner structure</vt:lpstr>
      <vt:lpstr>Energy resolution</vt:lpstr>
      <vt:lpstr>Topological background suppression</vt:lpstr>
      <vt:lpstr>Topological background suppression (ideal MC)</vt:lpstr>
      <vt:lpstr>Recent progress in topological analysis</vt:lpstr>
      <vt:lpstr>Recent progress in topological analysis</vt:lpstr>
      <vt:lpstr>Recent progress in topological analysis</vt:lpstr>
      <vt:lpstr>Can we deblur the image?</vt:lpstr>
      <vt:lpstr>Idea: use 83mKr to find the PSF!</vt:lpstr>
      <vt:lpstr>Crossing muons</vt:lpstr>
      <vt:lpstr>e-e+ pairs at 1.6 MeV (208Tl double escape peak)</vt:lpstr>
      <vt:lpstr>Background events at 1.6 MeV</vt:lpstr>
      <vt:lpstr>&gt;5-fold improvement in background suppression!</vt:lpstr>
      <vt:lpstr>ββ2ν analysis in NEXT-White</vt:lpstr>
      <vt:lpstr>ββ2ν analysis in NEXT-White</vt:lpstr>
      <vt:lpstr>ββ2ν analysis in NEXT-White</vt:lpstr>
      <vt:lpstr>NEXT to come: NEXT-100</vt:lpstr>
      <vt:lpstr>NEXT-Tonne simulation study</vt:lpstr>
      <vt:lpstr>The aggressive approach: barium tagging</vt:lpstr>
      <vt:lpstr>Ba2+ detection using molecular indicators</vt:lpstr>
      <vt:lpstr>Ba2+ detection using molecular indicators</vt:lpstr>
      <vt:lpstr>Enhanced fluorescence</vt:lpstr>
      <vt:lpstr>Bicolor enhanced fluorescence</vt:lpstr>
      <vt:lpstr>NEXT steps</vt:lpstr>
      <vt:lpstr>NEXT steps</vt:lpstr>
      <vt:lpstr>Projected sensitivities</vt:lpstr>
      <vt:lpstr>Summary and outlook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NEXT experiment Status and Prospects</dc:title>
  <dc:creator>Guri Arazi</dc:creator>
  <cp:lastModifiedBy>Guri Arazi</cp:lastModifiedBy>
  <cp:revision>4</cp:revision>
  <dcterms:created xsi:type="dcterms:W3CDTF">2021-01-31T13:37:40Z</dcterms:created>
  <dcterms:modified xsi:type="dcterms:W3CDTF">2021-02-25T06:59:12Z</dcterms:modified>
</cp:coreProperties>
</file>