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1" r:id="rId2"/>
    <p:sldMasterId id="2147483801" r:id="rId3"/>
    <p:sldMasterId id="2147484057" r:id="rId4"/>
    <p:sldMasterId id="2147484139" r:id="rId5"/>
    <p:sldMasterId id="2147484213" r:id="rId6"/>
    <p:sldMasterId id="2147484220" r:id="rId7"/>
    <p:sldMasterId id="2147484228" r:id="rId8"/>
    <p:sldMasterId id="2147484244" r:id="rId9"/>
    <p:sldMasterId id="2147484247" r:id="rId10"/>
  </p:sldMasterIdLst>
  <p:notesMasterIdLst>
    <p:notesMasterId r:id="rId87"/>
  </p:notesMasterIdLst>
  <p:sldIdLst>
    <p:sldId id="733" r:id="rId11"/>
    <p:sldId id="920" r:id="rId12"/>
    <p:sldId id="792" r:id="rId13"/>
    <p:sldId id="797" r:id="rId14"/>
    <p:sldId id="795" r:id="rId15"/>
    <p:sldId id="858" r:id="rId16"/>
    <p:sldId id="859" r:id="rId17"/>
    <p:sldId id="860" r:id="rId18"/>
    <p:sldId id="861" r:id="rId19"/>
    <p:sldId id="863" r:id="rId20"/>
    <p:sldId id="865" r:id="rId21"/>
    <p:sldId id="866" r:id="rId22"/>
    <p:sldId id="867" r:id="rId23"/>
    <p:sldId id="868" r:id="rId24"/>
    <p:sldId id="869" r:id="rId25"/>
    <p:sldId id="870" r:id="rId26"/>
    <p:sldId id="871" r:id="rId27"/>
    <p:sldId id="872" r:id="rId28"/>
    <p:sldId id="873" r:id="rId29"/>
    <p:sldId id="874" r:id="rId30"/>
    <p:sldId id="875" r:id="rId31"/>
    <p:sldId id="876" r:id="rId32"/>
    <p:sldId id="877" r:id="rId33"/>
    <p:sldId id="878" r:id="rId34"/>
    <p:sldId id="879" r:id="rId35"/>
    <p:sldId id="880" r:id="rId36"/>
    <p:sldId id="882" r:id="rId37"/>
    <p:sldId id="883" r:id="rId38"/>
    <p:sldId id="884" r:id="rId39"/>
    <p:sldId id="885" r:id="rId40"/>
    <p:sldId id="886" r:id="rId41"/>
    <p:sldId id="887" r:id="rId42"/>
    <p:sldId id="888" r:id="rId43"/>
    <p:sldId id="889" r:id="rId44"/>
    <p:sldId id="890" r:id="rId45"/>
    <p:sldId id="691" r:id="rId46"/>
    <p:sldId id="651" r:id="rId47"/>
    <p:sldId id="798" r:id="rId48"/>
    <p:sldId id="802" r:id="rId49"/>
    <p:sldId id="803" r:id="rId50"/>
    <p:sldId id="804" r:id="rId51"/>
    <p:sldId id="805" r:id="rId52"/>
    <p:sldId id="813" r:id="rId53"/>
    <p:sldId id="810" r:id="rId54"/>
    <p:sldId id="811" r:id="rId55"/>
    <p:sldId id="814" r:id="rId56"/>
    <p:sldId id="817" r:id="rId57"/>
    <p:sldId id="734" r:id="rId58"/>
    <p:sldId id="828" r:id="rId59"/>
    <p:sldId id="918" r:id="rId60"/>
    <p:sldId id="827" r:id="rId61"/>
    <p:sldId id="891" r:id="rId62"/>
    <p:sldId id="892" r:id="rId63"/>
    <p:sldId id="893" r:id="rId64"/>
    <p:sldId id="894" r:id="rId65"/>
    <p:sldId id="895" r:id="rId66"/>
    <p:sldId id="896" r:id="rId67"/>
    <p:sldId id="921" r:id="rId68"/>
    <p:sldId id="923" r:id="rId69"/>
    <p:sldId id="924" r:id="rId70"/>
    <p:sldId id="917" r:id="rId71"/>
    <p:sldId id="919" r:id="rId72"/>
    <p:sldId id="899" r:id="rId73"/>
    <p:sldId id="900" r:id="rId74"/>
    <p:sldId id="902" r:id="rId75"/>
    <p:sldId id="903" r:id="rId76"/>
    <p:sldId id="904" r:id="rId77"/>
    <p:sldId id="906" r:id="rId78"/>
    <p:sldId id="907" r:id="rId79"/>
    <p:sldId id="908" r:id="rId80"/>
    <p:sldId id="909" r:id="rId81"/>
    <p:sldId id="911" r:id="rId82"/>
    <p:sldId id="912" r:id="rId83"/>
    <p:sldId id="913" r:id="rId84"/>
    <p:sldId id="914" r:id="rId85"/>
    <p:sldId id="916" r:id="rId8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2FD"/>
    <a:srgbClr val="005BFF"/>
    <a:srgbClr val="8EFF38"/>
    <a:srgbClr val="D0FF33"/>
    <a:srgbClr val="00FF05"/>
    <a:srgbClr val="00A002"/>
    <a:srgbClr val="FFB42C"/>
    <a:srgbClr val="F5F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9" autoAdjust="0"/>
    <p:restoredTop sz="84099" autoAdjust="0"/>
  </p:normalViewPr>
  <p:slideViewPr>
    <p:cSldViewPr snapToGrid="0" snapToObjects="1">
      <p:cViewPr>
        <p:scale>
          <a:sx n="75" d="100"/>
          <a:sy n="75" d="100"/>
        </p:scale>
        <p:origin x="-148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D06FC-B7A3-4846-A6D8-9ABBC3192CC1}" type="datetimeFigureOut">
              <a:rPr lang="it-IT" smtClean="0"/>
              <a:t>25/02/21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5951C0-AC20-524A-B140-E7B277D7FE29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04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645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Account for the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lum</a:t>
            </a:r>
            <a:r>
              <a:rPr lang="it-IT" dirty="0" smtClean="0"/>
              <a:t> and </a:t>
            </a:r>
            <a:r>
              <a:rPr lang="it-IT" dirty="0" err="1" smtClean="0"/>
              <a:t>shallow</a:t>
            </a:r>
            <a:r>
              <a:rPr lang="it-IT" smtClean="0"/>
              <a:t> rise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29980-6E2A-144B-8389-0AF53F0167D0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348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[Margutti, et al. 2018,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Troja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et al. 2018, D’Avanzo et al. 2018,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Dobie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2018, Alexander et al. 2018,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Mooley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 2018, Ghirlanda et al. 2018]  </a:t>
            </a: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627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viscous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Timesacle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10-100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>
                <a:solidFill>
                  <a:prstClr val="black"/>
                </a:solidFill>
                <a:latin typeface="+mn-lt"/>
                <a:sym typeface="Wingdings"/>
              </a:rPr>
              <a:t>winds</a:t>
            </a:r>
            <a:r>
              <a:rPr lang="it-IT" dirty="0" smtClean="0">
                <a:solidFill>
                  <a:prstClr val="black"/>
                </a:solidFill>
                <a:latin typeface="+mn-lt"/>
                <a:sym typeface="Wingdings"/>
              </a:rPr>
              <a:t>” </a:t>
            </a:r>
            <a:r>
              <a:rPr lang="it-IT" dirty="0" err="1" smtClean="0">
                <a:solidFill>
                  <a:prstClr val="black"/>
                </a:solidFill>
                <a:latin typeface="+mn-lt"/>
              </a:rPr>
              <a:t>unbind</a:t>
            </a:r>
            <a:r>
              <a:rPr lang="it-IT" dirty="0" smtClean="0">
                <a:solidFill>
                  <a:prstClr val="black"/>
                </a:solidFill>
                <a:latin typeface="+mn-lt"/>
              </a:rPr>
              <a:t> a </a:t>
            </a:r>
            <a:r>
              <a:rPr lang="it-IT" dirty="0" err="1" smtClean="0">
                <a:solidFill>
                  <a:prstClr val="black"/>
                </a:solidFill>
                <a:latin typeface="+mn-lt"/>
              </a:rPr>
              <a:t>fraction</a:t>
            </a:r>
            <a:r>
              <a:rPr lang="it-IT" dirty="0" smtClean="0">
                <a:solidFill>
                  <a:prstClr val="black"/>
                </a:solidFill>
                <a:latin typeface="+mn-lt"/>
              </a:rPr>
              <a:t> of the disk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prstClr val="black"/>
              </a:solidFill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ejecta</a:t>
            </a:r>
            <a:r>
              <a:rPr lang="it-IT" dirty="0" smtClean="0"/>
              <a:t> from the </a:t>
            </a:r>
            <a:r>
              <a:rPr lang="it-IT" dirty="0" err="1" smtClean="0"/>
              <a:t>shocked</a:t>
            </a:r>
            <a:r>
              <a:rPr lang="it-IT" dirty="0" smtClean="0"/>
              <a:t> </a:t>
            </a:r>
            <a:r>
              <a:rPr lang="it-IT" dirty="0" err="1" smtClean="0"/>
              <a:t>interface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point</a:t>
            </a:r>
            <a:r>
              <a:rPr lang="it-IT" dirty="0" smtClean="0"/>
              <a:t> of NS </a:t>
            </a:r>
            <a:r>
              <a:rPr lang="it-IT" dirty="0" err="1" smtClean="0"/>
              <a:t>collision</a:t>
            </a:r>
            <a:endParaRPr lang="it-IT" dirty="0" smtClean="0"/>
          </a:p>
          <a:p>
            <a:pPr marL="0" marR="0" indent="0" algn="l" defTabSz="457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neutrino-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neutrino-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magnetically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launched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winds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or 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accretion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disk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matter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becomes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unbound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by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viscous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nuclear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heating</a:t>
            </a:r>
            <a:r>
              <a:rPr lang="it-IT" kern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(electron/</a:t>
            </a:r>
            <a:r>
              <a:rPr lang="it-IT" kern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positron</a:t>
            </a:r>
            <a:r>
              <a:rPr lang="it-IT" kern="0" baseline="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kern="0" baseline="0" dirty="0" err="1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captures</a:t>
            </a:r>
            <a:endParaRPr lang="it-IT" kern="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it-IT" dirty="0" smtClean="0"/>
              <a:t>Neutrino </a:t>
            </a:r>
            <a:r>
              <a:rPr lang="it-IT" dirty="0" err="1" smtClean="0"/>
              <a:t>irradiation</a:t>
            </a:r>
            <a:r>
              <a:rPr lang="it-IT" dirty="0" smtClean="0"/>
              <a:t> and </a:t>
            </a:r>
            <a:r>
              <a:rPr lang="it-IT" dirty="0" err="1" smtClean="0"/>
              <a:t>captures</a:t>
            </a:r>
            <a:endParaRPr lang="it-IT" dirty="0" smtClean="0"/>
          </a:p>
          <a:p>
            <a:r>
              <a:rPr lang="it-IT" dirty="0" err="1" smtClean="0"/>
              <a:t>Shocked-heated</a:t>
            </a:r>
            <a:r>
              <a:rPr lang="it-IT" baseline="0" dirty="0" smtClean="0"/>
              <a:t> </a:t>
            </a:r>
            <a:r>
              <a:rPr lang="it-IT" baseline="0" dirty="0" smtClean="0">
                <a:sym typeface="Wingdings"/>
              </a:rPr>
              <a:t> alta T  electron-</a:t>
            </a:r>
            <a:r>
              <a:rPr lang="it-IT" baseline="0" dirty="0" err="1" smtClean="0">
                <a:sym typeface="Wingdings"/>
              </a:rPr>
              <a:t>positron</a:t>
            </a:r>
            <a:endParaRPr lang="it-IT" baseline="0" dirty="0" smtClean="0">
              <a:sym typeface="Wingdings"/>
            </a:endParaRPr>
          </a:p>
          <a:p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prstClr val="black"/>
              </a:solidFill>
              <a:latin typeface="+mn-lt"/>
            </a:endParaRPr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4CD9D-F1AD-824D-B981-36332BBC4532}" type="slidenum">
              <a:rPr lang="it-IT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837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prstClr val="white"/>
                </a:solidFill>
                <a:latin typeface="+mn-lt"/>
              </a:rPr>
              <a:t>Fast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decay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in the UV and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possible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peak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/plateau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at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~1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day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in the blue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optical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bands</a:t>
            </a:r>
            <a:endParaRPr lang="it-IT" dirty="0" smtClean="0">
              <a:solidFill>
                <a:prstClr val="white"/>
              </a:solidFill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>
                <a:solidFill>
                  <a:prstClr val="white"/>
                </a:solidFill>
                <a:latin typeface="+mn-lt"/>
              </a:rPr>
              <a:t>Peak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/plateau ~1-2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day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in the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red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optical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bands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and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peak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at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~3-6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days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in the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infrared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bands</a:t>
            </a:r>
            <a:endParaRPr lang="it-IT" dirty="0" smtClean="0">
              <a:solidFill>
                <a:prstClr val="white"/>
              </a:solidFill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prstClr val="white"/>
              </a:solidFill>
              <a:latin typeface="+mn-lt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635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551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951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abundances</a:t>
            </a:r>
            <a:r>
              <a:rPr lang="it-IT" dirty="0" smtClean="0"/>
              <a:t> in </a:t>
            </a:r>
            <a:r>
              <a:rPr lang="it-IT" dirty="0" err="1" smtClean="0"/>
              <a:t>stars</a:t>
            </a:r>
            <a:r>
              <a:rPr lang="it-IT" dirty="0" smtClean="0"/>
              <a:t> in </a:t>
            </a:r>
            <a:r>
              <a:rPr lang="it-IT" dirty="0" err="1" smtClean="0"/>
              <a:t>dwarf</a:t>
            </a:r>
            <a:r>
              <a:rPr lang="it-IT" dirty="0" smtClean="0"/>
              <a:t> </a:t>
            </a:r>
            <a:r>
              <a:rPr lang="it-IT" dirty="0" err="1" smtClean="0"/>
              <a:t>galaxies</a:t>
            </a:r>
            <a:r>
              <a:rPr lang="it-IT" baseline="0" dirty="0" smtClean="0"/>
              <a:t> </a:t>
            </a:r>
            <a:r>
              <a:rPr lang="it-IT" dirty="0" smtClean="0"/>
              <a:t> </a:t>
            </a:r>
            <a:r>
              <a:rPr lang="it-IT" dirty="0" err="1" smtClean="0"/>
              <a:t>suggest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large </a:t>
            </a:r>
            <a:r>
              <a:rPr lang="it-IT" dirty="0" err="1" smtClean="0"/>
              <a:t>amounts</a:t>
            </a:r>
            <a:r>
              <a:rPr lang="it-IT" dirty="0" smtClean="0"/>
              <a:t> of </a:t>
            </a:r>
            <a:r>
              <a:rPr lang="it-IT" dirty="0" err="1" smtClean="0"/>
              <a:t>Sr</a:t>
            </a:r>
            <a:r>
              <a:rPr lang="it-IT" dirty="0" smtClean="0"/>
              <a:t> are </a:t>
            </a:r>
            <a:r>
              <a:rPr lang="it-IT" dirty="0" err="1" smtClean="0"/>
              <a:t>produced</a:t>
            </a:r>
            <a:r>
              <a:rPr lang="it-IT" dirty="0" smtClean="0"/>
              <a:t> </a:t>
            </a:r>
            <a:r>
              <a:rPr lang="it-IT" dirty="0" err="1" smtClean="0"/>
              <a:t>together</a:t>
            </a:r>
            <a:r>
              <a:rPr lang="it-IT" dirty="0" smtClean="0"/>
              <a:t> with</a:t>
            </a:r>
            <a:r>
              <a:rPr lang="it-IT" baseline="0" dirty="0" smtClean="0"/>
              <a:t> </a:t>
            </a:r>
            <a:r>
              <a:rPr lang="it-IT" dirty="0" err="1" smtClean="0"/>
              <a:t>Ba</a:t>
            </a:r>
            <a:r>
              <a:rPr lang="it-IT" dirty="0" smtClean="0"/>
              <a:t> (</a:t>
            </a:r>
            <a:r>
              <a:rPr lang="it-IT" dirty="0" err="1" smtClean="0"/>
              <a:t>Z</a:t>
            </a:r>
            <a:r>
              <a:rPr lang="it-IT" dirty="0" smtClean="0"/>
              <a:t>=56) in </a:t>
            </a:r>
            <a:r>
              <a:rPr lang="it-IT" dirty="0" err="1" smtClean="0"/>
              <a:t>infrequent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endParaRPr lang="it-IT" dirty="0" smtClean="0"/>
          </a:p>
          <a:p>
            <a:r>
              <a:rPr lang="it-IT" dirty="0" err="1" smtClean="0"/>
              <a:t>Sr</a:t>
            </a:r>
            <a:r>
              <a:rPr lang="it-IT" baseline="0" dirty="0" smtClean="0"/>
              <a:t> strong </a:t>
            </a:r>
            <a:r>
              <a:rPr lang="it-IT" baseline="0" dirty="0" err="1" smtClean="0"/>
              <a:t>absorption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feature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inthe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regionof</a:t>
            </a:r>
            <a:r>
              <a:rPr lang="it-IT" baseline="0" dirty="0" smtClean="0"/>
              <a:t> </a:t>
            </a:r>
            <a:r>
              <a:rPr lang="it-IT" baseline="0" dirty="0" err="1" smtClean="0"/>
              <a:t>kilonova</a:t>
            </a:r>
            <a:r>
              <a:rPr lang="it-IT" baseline="0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3887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87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23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SBF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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recession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/>
              </a:rPr>
              <a:t>velocity</a:t>
            </a:r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430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Aggiungere </a:t>
            </a:r>
            <a:r>
              <a:rPr lang="it-IT" dirty="0" err="1" smtClean="0"/>
              <a:t>skymap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680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>
                <a:solidFill>
                  <a:prstClr val="white"/>
                </a:solidFill>
                <a:latin typeface="+mn-lt"/>
              </a:rPr>
              <a:t>simulation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using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realistic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mycrophsyics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with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approximate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gravity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Full-GR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models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and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approximate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description</a:t>
            </a:r>
            <a:r>
              <a:rPr lang="it-IT" dirty="0" smtClean="0">
                <a:solidFill>
                  <a:prstClr val="white"/>
                </a:solidFill>
                <a:latin typeface="+mn-lt"/>
              </a:rPr>
              <a:t>  of </a:t>
            </a:r>
            <a:r>
              <a:rPr lang="it-IT" dirty="0" err="1" smtClean="0">
                <a:solidFill>
                  <a:prstClr val="white"/>
                </a:solidFill>
                <a:latin typeface="+mn-lt"/>
              </a:rPr>
              <a:t>matter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3175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No </a:t>
            </a:r>
            <a:r>
              <a:rPr lang="it-IT" dirty="0" err="1" smtClean="0"/>
              <a:t>platau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kilonova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Ekin</a:t>
            </a:r>
            <a:r>
              <a:rPr lang="it-IT" baseline="0" dirty="0" smtClean="0"/>
              <a:t> 10^51 erg, off-</a:t>
            </a:r>
            <a:r>
              <a:rPr lang="it-IT" baseline="0" dirty="0" err="1" smtClean="0"/>
              <a:t>axis</a:t>
            </a:r>
            <a:r>
              <a:rPr lang="it-IT" baseline="0" dirty="0" smtClean="0"/>
              <a:t> jet &lt; 10^50 erg + no </a:t>
            </a:r>
            <a:r>
              <a:rPr lang="it-IT" baseline="0" dirty="0" err="1" smtClean="0"/>
              <a:t>extended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emission</a:t>
            </a:r>
            <a:endParaRPr lang="it-IT" baseline="0" dirty="0" smtClean="0"/>
          </a:p>
          <a:p>
            <a:r>
              <a:rPr lang="it-IT" baseline="0" dirty="0" smtClean="0"/>
              <a:t>Aggiorna con </a:t>
            </a:r>
            <a:r>
              <a:rPr lang="it-IT" baseline="0" dirty="0" err="1" smtClean="0"/>
              <a:t>Duncun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rezzolla</a:t>
            </a:r>
            <a:endParaRPr lang="it-IT" baseline="0" dirty="0" smtClean="0"/>
          </a:p>
          <a:p>
            <a:r>
              <a:rPr lang="it-IT" dirty="0" smtClean="0">
                <a:solidFill>
                  <a:srgbClr val="000090"/>
                </a:solidFill>
                <a:latin typeface="+mn-lt"/>
              </a:rPr>
              <a:t>Compact NS </a:t>
            </a:r>
          </a:p>
          <a:p>
            <a:r>
              <a:rPr lang="it-IT" dirty="0" smtClean="0">
                <a:solidFill>
                  <a:srgbClr val="000090"/>
                </a:solidFill>
                <a:latin typeface="+mn-lt"/>
                <a:sym typeface="Wingdings"/>
              </a:rPr>
              <a:t>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closer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binary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,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higher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orbital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velocity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at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merger</a:t>
            </a:r>
          </a:p>
          <a:p>
            <a:pPr marL="285647" indent="-285647">
              <a:buFont typeface="Wingdings" charset="0"/>
              <a:buChar char="à"/>
            </a:pPr>
            <a:r>
              <a:rPr lang="it-IT" dirty="0" err="1" smtClean="0">
                <a:solidFill>
                  <a:srgbClr val="000090"/>
                </a:solidFill>
                <a:latin typeface="+mn-lt"/>
              </a:rPr>
              <a:t>stronger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shock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065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No </a:t>
            </a:r>
            <a:r>
              <a:rPr lang="it-IT" dirty="0" err="1" smtClean="0"/>
              <a:t>platau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kilonova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Ekin</a:t>
            </a:r>
            <a:r>
              <a:rPr lang="it-IT" baseline="0" dirty="0" smtClean="0"/>
              <a:t> 10^51 erg, off-</a:t>
            </a:r>
            <a:r>
              <a:rPr lang="it-IT" baseline="0" dirty="0" err="1" smtClean="0"/>
              <a:t>axis</a:t>
            </a:r>
            <a:r>
              <a:rPr lang="it-IT" baseline="0" dirty="0" smtClean="0"/>
              <a:t> jet &lt; 10^50 erg + no </a:t>
            </a:r>
            <a:r>
              <a:rPr lang="it-IT" baseline="0" dirty="0" err="1" smtClean="0"/>
              <a:t>extended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emission</a:t>
            </a:r>
            <a:endParaRPr lang="it-IT" baseline="0" dirty="0" smtClean="0"/>
          </a:p>
          <a:p>
            <a:r>
              <a:rPr lang="it-IT" baseline="0" dirty="0" smtClean="0"/>
              <a:t>Aggiorna con </a:t>
            </a:r>
            <a:r>
              <a:rPr lang="it-IT" baseline="0" dirty="0" err="1" smtClean="0"/>
              <a:t>Duncun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results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rezzolla</a:t>
            </a:r>
            <a:endParaRPr lang="it-IT" baseline="0" dirty="0" smtClean="0"/>
          </a:p>
          <a:p>
            <a:r>
              <a:rPr lang="it-IT" dirty="0" smtClean="0">
                <a:solidFill>
                  <a:srgbClr val="000090"/>
                </a:solidFill>
                <a:latin typeface="+mn-lt"/>
              </a:rPr>
              <a:t>Compact NS </a:t>
            </a:r>
          </a:p>
          <a:p>
            <a:r>
              <a:rPr lang="it-IT" dirty="0" smtClean="0">
                <a:solidFill>
                  <a:srgbClr val="000090"/>
                </a:solidFill>
                <a:latin typeface="+mn-lt"/>
                <a:sym typeface="Wingdings"/>
              </a:rPr>
              <a:t>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closer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binary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,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higher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orbital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velocity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000090"/>
                </a:solidFill>
                <a:latin typeface="+mn-lt"/>
              </a:rPr>
              <a:t>at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merger</a:t>
            </a:r>
          </a:p>
          <a:p>
            <a:pPr marL="285647" indent="-285647">
              <a:buFont typeface="Wingdings" charset="0"/>
              <a:buChar char="à"/>
            </a:pPr>
            <a:r>
              <a:rPr lang="it-IT" dirty="0" err="1" smtClean="0">
                <a:solidFill>
                  <a:srgbClr val="000090"/>
                </a:solidFill>
                <a:latin typeface="+mn-lt"/>
              </a:rPr>
              <a:t>stronger</a:t>
            </a:r>
            <a:r>
              <a:rPr lang="it-IT" dirty="0" smtClean="0">
                <a:solidFill>
                  <a:srgbClr val="000090"/>
                </a:solidFill>
                <a:latin typeface="+mn-lt"/>
              </a:rPr>
              <a:t> shock </a:t>
            </a:r>
          </a:p>
          <a:p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double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pulsars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065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3 </a:t>
            </a:r>
            <a:r>
              <a:rPr lang="en-GB" sz="1200" dirty="0" smtClean="0"/>
              <a:t>n</a:t>
            </a:r>
            <a:r>
              <a:rPr lang="it-IT" dirty="0" err="1" smtClean="0"/>
              <a:t>oise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3502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Some EOS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support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such</a:t>
            </a:r>
            <a:r>
              <a:rPr lang="it-IT" baseline="0" dirty="0" smtClean="0"/>
              <a:t> a large mass for NS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not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consistent</a:t>
            </a:r>
            <a:r>
              <a:rPr lang="it-IT" baseline="0" dirty="0" smtClean="0"/>
              <a:t> with small </a:t>
            </a:r>
            <a:r>
              <a:rPr lang="it-IT" baseline="0" dirty="0" err="1" smtClean="0"/>
              <a:t>tidal</a:t>
            </a:r>
            <a:r>
              <a:rPr lang="it-IT" baseline="0" dirty="0" smtClean="0"/>
              <a:t> </a:t>
            </a:r>
            <a:r>
              <a:rPr lang="it-IT" baseline="0" dirty="0" err="1" smtClean="0"/>
              <a:t>deformability</a:t>
            </a:r>
            <a:r>
              <a:rPr lang="it-IT" baseline="0" dirty="0" smtClean="0"/>
              <a:t> of GW170817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extreme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NS spin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angular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momentum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can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support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this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mass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but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unlikely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merger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before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dissipating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it</a:t>
            </a:r>
            <a:endParaRPr lang="it-IT" dirty="0" smtClean="0"/>
          </a:p>
          <a:p>
            <a:r>
              <a:rPr lang="it-IT" dirty="0" smtClean="0"/>
              <a:t> </a:t>
            </a:r>
            <a:r>
              <a:rPr lang="it-IT" dirty="0" err="1" smtClean="0"/>
              <a:t>boson</a:t>
            </a:r>
            <a:r>
              <a:rPr lang="it-IT" baseline="0" dirty="0" smtClean="0"/>
              <a:t> star or </a:t>
            </a:r>
            <a:r>
              <a:rPr lang="it-IT" baseline="0" dirty="0" err="1" smtClean="0"/>
              <a:t>gravastar</a:t>
            </a:r>
            <a:endParaRPr lang="it-IT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Electromagnetic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stellar-mass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dearth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compact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the∼2.5M⊙to5M⊙range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tendency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disfavor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mergers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asymmetric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mass transfer (e.g.,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Postnov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Yungelson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2014)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common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envelope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episodes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(e.g.,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Ivanova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2013)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cause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asymmetric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evolve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symmetric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configurations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yes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ratio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in GC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dy-namically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dominate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the complete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clusters,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BHs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conclude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mass ratio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inferred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 of GW190814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 star clusters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nucleus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disks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more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promising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GW190814-like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mergers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progenitors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compact-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ject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more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asymmetric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Spin of BH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tightly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≤ 0.07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precession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little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no spin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precession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 tight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constrain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because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nor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face-on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 no face-off</a:t>
            </a: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320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measurable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730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percentage of 38 - 44 %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( 11 - 15 %) of the events are expected to have a 90% credible region smaller than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deg2 (5 deg2).</a:t>
            </a:r>
          </a:p>
          <a:p>
            <a:endParaRPr lang="it-IT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percentage of 10 􀀀 14 %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( 2 - 4 %) of the events are expected to have a 90% credible region smaller than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 deg2 (5 deg2).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563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Forum on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3702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err="1" smtClean="0"/>
              <a:t>Check</a:t>
            </a:r>
            <a:r>
              <a:rPr lang="it-IT" dirty="0" smtClean="0"/>
              <a:t> </a:t>
            </a:r>
            <a:r>
              <a:rPr lang="it-IT" dirty="0" err="1" smtClean="0"/>
              <a:t>Yann</a:t>
            </a:r>
            <a:r>
              <a:rPr lang="it-IT" baseline="0" dirty="0" smtClean="0"/>
              <a:t> file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54EB0-2C3A-8A4A-88FC-1F6FAE41320A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488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54EB0-2C3A-8A4A-88FC-1F6FAE41320A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64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19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787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Mej,red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0.001 − 0.05 M⊙ and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vej,red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0.1 c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component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bblu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red per M=0.01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 component per M=0.01</a:t>
            </a:r>
            <a:endParaRPr lang="da-DK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951C0-AC20-524A-B140-E7B277D7FE29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66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2419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Infrared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Telescope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Cosmology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Astrophysics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mission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Venus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48B52-1977-0E4B-9E57-642ED94ABC7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588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48B52-1977-0E4B-9E57-642ED94ABC7B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71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89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modelling</a:t>
            </a:r>
            <a:endParaRPr lang="it-IT" dirty="0" smtClean="0"/>
          </a:p>
          <a:p>
            <a:r>
              <a:rPr lang="it-IT" dirty="0" smtClean="0"/>
              <a:t>Virgo</a:t>
            </a:r>
            <a:r>
              <a:rPr lang="it-IT" baseline="0" dirty="0" smtClean="0"/>
              <a:t> re-</a:t>
            </a:r>
            <a:r>
              <a:rPr lang="it-IT" baseline="0" dirty="0" err="1" smtClean="0"/>
              <a:t>calibrated</a:t>
            </a:r>
            <a:r>
              <a:rPr lang="it-IT" baseline="0" dirty="0" smtClean="0"/>
              <a:t> </a:t>
            </a:r>
          </a:p>
          <a:p>
            <a:r>
              <a:rPr lang="it-IT" baseline="0" dirty="0" smtClean="0"/>
              <a:t>Using the </a:t>
            </a:r>
            <a:r>
              <a:rPr lang="it-IT" baseline="0" dirty="0" err="1" smtClean="0"/>
              <a:t>known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localization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>
                <a:solidFill>
                  <a:prstClr val="black"/>
                </a:solidFill>
                <a:latin typeface="Calibri"/>
              </a:rPr>
              <a:pPr/>
              <a:t>7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12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rgbClr val="FFFFFF"/>
                </a:solidFill>
                <a:latin typeface="+mn-lt"/>
              </a:rPr>
              <a:t>TIDAL DEFORMABILITY =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how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its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gravitational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potential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changes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when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the star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is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squeezed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by the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gravity</a:t>
            </a:r>
            <a:r>
              <a:rPr lang="it-IT" dirty="0" smtClean="0">
                <a:solidFill>
                  <a:srgbClr val="FFFFFF"/>
                </a:solidFill>
                <a:latin typeface="+mn-lt"/>
              </a:rPr>
              <a:t> of the </a:t>
            </a:r>
            <a:r>
              <a:rPr lang="it-IT" dirty="0" err="1" smtClean="0">
                <a:solidFill>
                  <a:srgbClr val="FFFFFF"/>
                </a:solidFill>
                <a:latin typeface="+mn-lt"/>
              </a:rPr>
              <a:t>companion</a:t>
            </a:r>
            <a:endParaRPr lang="it-IT" dirty="0" smtClean="0">
              <a:solidFill>
                <a:srgbClr val="FFFFFF"/>
              </a:solidFill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mass-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linear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̃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compact,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radius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difficult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easier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STIFF EOS</a:t>
            </a:r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srgbClr val="FFFFFF"/>
              </a:solidFill>
              <a:latin typeface="+mn-lt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25C7A-6913-2C4E-9A6A-D27B68E4A9A2}" type="slidenum">
              <a:rPr lang="it-IT">
                <a:solidFill>
                  <a:prstClr val="black"/>
                </a:solidFill>
                <a:latin typeface="Calibri"/>
              </a:rPr>
              <a:pPr/>
              <a:t>8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1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Supermassive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exceeding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TOV mass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nonrotating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of 2.1 M </a:t>
            </a:r>
            <a:r>
              <a:rPr lang="it-IT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☉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EOS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merger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automatically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collapse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whether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remnant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collapse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supramassive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star) 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hypermassive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star).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Mtot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maximum (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nonrotating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TOV mass MTOV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remnant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be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gravitational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collapse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Mtot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MTOV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maximum mass of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merger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SMNS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Mtot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MUNI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maximum mass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MDIF, merger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HNS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supported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Mtot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greater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MDIF 0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remnant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promply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collapse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black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(“BH”).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HYPRAMSSIVE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support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agnetic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braking</a:t>
            </a:r>
            <a:r>
              <a:rPr lang="it-IT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viscosity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combine to</a:t>
            </a:r>
            <a:r>
              <a:rPr lang="it-IT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drive the star to</a:t>
            </a:r>
            <a:r>
              <a:rPr lang="it-IT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dirty="0" smtClean="0">
                <a:effectLst/>
              </a:rPr>
              <a:t> (</a:t>
            </a:r>
            <a:r>
              <a:rPr lang="it-IT" dirty="0" err="1" smtClean="0">
                <a:effectLst/>
              </a:rPr>
              <a:t>but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since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higher</a:t>
            </a:r>
            <a:r>
              <a:rPr lang="it-IT" dirty="0" smtClean="0">
                <a:effectLst/>
              </a:rPr>
              <a:t> mass </a:t>
            </a:r>
            <a:r>
              <a:rPr lang="it-IT" dirty="0" err="1" smtClean="0">
                <a:effectLst/>
              </a:rPr>
              <a:t>they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collapse</a:t>
            </a:r>
            <a:r>
              <a:rPr lang="it-IT" dirty="0" smtClean="0">
                <a:effectLst/>
              </a:rPr>
              <a:t> </a:t>
            </a:r>
            <a:r>
              <a:rPr lang="it-IT" dirty="0" err="1" smtClean="0">
                <a:effectLst/>
              </a:rPr>
              <a:t>before</a:t>
            </a:r>
            <a:r>
              <a:rPr lang="it-IT" dirty="0" smtClean="0">
                <a:effectLst/>
              </a:rPr>
              <a:t>) the mass </a:t>
            </a:r>
            <a:r>
              <a:rPr lang="it-IT" dirty="0" err="1" smtClean="0">
                <a:effectLst/>
              </a:rPr>
              <a:t>threshold</a:t>
            </a:r>
            <a:r>
              <a:rPr lang="it-IT" dirty="0" smtClean="0">
                <a:effectLst/>
              </a:rPr>
              <a:t> </a:t>
            </a: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survive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it-I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uniform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9891A-4472-134D-B7E2-312B4676B28D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9421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Ejected</a:t>
            </a:r>
            <a:r>
              <a:rPr lang="it-IT" dirty="0" smtClean="0"/>
              <a:t> mass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9776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800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DB35A-6EC1-4C4F-AC5F-01F42C228860}" type="slidenum">
              <a:rPr lang="it-IT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627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5" y="464344"/>
            <a:ext cx="6861105" cy="4152305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76" y="472380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76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671" algn="ctr">
              <a:spcBef>
                <a:spcPts val="0"/>
              </a:spcBef>
              <a:buSzTx/>
              <a:buNone/>
              <a:defRPr sz="2200"/>
            </a:lvl2pPr>
            <a:lvl3pPr marL="0" indent="321341" algn="ctr">
              <a:spcBef>
                <a:spcPts val="0"/>
              </a:spcBef>
              <a:buSzTx/>
              <a:buNone/>
              <a:defRPr sz="2200"/>
            </a:lvl3pPr>
            <a:lvl4pPr marL="0" indent="482013" algn="ctr">
              <a:spcBef>
                <a:spcPts val="0"/>
              </a:spcBef>
              <a:buSzTx/>
              <a:buNone/>
              <a:defRPr sz="2200"/>
            </a:lvl4pPr>
            <a:lvl5pPr marL="0" indent="64268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3929477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2232" y="0"/>
            <a:ext cx="9144000" cy="6858000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22272286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38543308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92976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892976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671" algn="ctr">
              <a:spcBef>
                <a:spcPts val="0"/>
              </a:spcBef>
              <a:buSzTx/>
              <a:buNone/>
              <a:defRPr sz="2200"/>
            </a:lvl2pPr>
            <a:lvl3pPr marL="0" indent="321341" algn="ctr">
              <a:spcBef>
                <a:spcPts val="0"/>
              </a:spcBef>
              <a:buSzTx/>
              <a:buNone/>
              <a:defRPr sz="2200"/>
            </a:lvl3pPr>
            <a:lvl4pPr marL="0" indent="482013" algn="ctr">
              <a:spcBef>
                <a:spcPts val="0"/>
              </a:spcBef>
              <a:buSzTx/>
              <a:buNone/>
              <a:defRPr sz="2200"/>
            </a:lvl4pPr>
            <a:lvl5pPr marL="0" indent="64268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7400175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87740205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8" name="Shape 55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59" name="Shape 559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01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Shape 5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6" name="Shape 5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33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0" name="Shape 5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71" name="Shape 571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549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2972629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30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42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76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2191483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470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628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66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7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1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9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8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107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9690649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086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4128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912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2669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73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4" y="449241"/>
            <a:ext cx="3744682" cy="5777509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671" algn="ctr">
              <a:spcBef>
                <a:spcPts val="0"/>
              </a:spcBef>
              <a:buSzTx/>
              <a:buNone/>
              <a:defRPr sz="2200"/>
            </a:lvl2pPr>
            <a:lvl3pPr marL="0" indent="321341" algn="ctr">
              <a:spcBef>
                <a:spcPts val="0"/>
              </a:spcBef>
              <a:buSzTx/>
              <a:buNone/>
              <a:defRPr sz="2200"/>
            </a:lvl3pPr>
            <a:lvl4pPr marL="0" indent="482013" algn="ctr">
              <a:spcBef>
                <a:spcPts val="0"/>
              </a:spcBef>
              <a:buSzTx/>
              <a:buNone/>
              <a:defRPr sz="2200"/>
            </a:lvl4pPr>
            <a:lvl5pPr marL="0" indent="642684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4659412"/>
      </p:ext>
    </p:extLst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8624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4505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5711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41791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970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B5C33-C53D-8449-88FB-DDA5135A0C2F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FE1A-03C4-3749-8F6E-0B2F424B612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463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148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38535" y="464344"/>
            <a:ext cx="6861105" cy="4152305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3018" y="4723805"/>
            <a:ext cx="7358063" cy="1000125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3018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329" algn="ctr">
              <a:spcBef>
                <a:spcPts val="0"/>
              </a:spcBef>
              <a:buSzTx/>
              <a:buNone/>
              <a:defRPr sz="2200"/>
            </a:lvl2pPr>
            <a:lvl3pPr marL="0" indent="320645" algn="ctr">
              <a:spcBef>
                <a:spcPts val="0"/>
              </a:spcBef>
              <a:buSzTx/>
              <a:buNone/>
              <a:defRPr sz="2200"/>
            </a:lvl3pPr>
            <a:lvl4pPr marL="0" indent="480980" algn="ctr">
              <a:spcBef>
                <a:spcPts val="0"/>
              </a:spcBef>
              <a:buSzTx/>
              <a:buNone/>
              <a:defRPr sz="2200"/>
            </a:lvl4pPr>
            <a:lvl5pPr marL="0" indent="641298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6112349"/>
      </p:ext>
    </p:extLst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3018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4379069"/>
      </p:ext>
    </p:extLst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4" y="449241"/>
            <a:ext cx="3744682" cy="5777509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Titolo Testo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329" algn="ctr">
              <a:spcBef>
                <a:spcPts val="0"/>
              </a:spcBef>
              <a:buSzTx/>
              <a:buNone/>
              <a:defRPr sz="2200"/>
            </a:lvl2pPr>
            <a:lvl3pPr marL="0" indent="320645" algn="ctr">
              <a:spcBef>
                <a:spcPts val="0"/>
              </a:spcBef>
              <a:buSzTx/>
              <a:buNone/>
              <a:defRPr sz="2200"/>
            </a:lvl3pPr>
            <a:lvl4pPr marL="0" indent="480980" algn="ctr">
              <a:spcBef>
                <a:spcPts val="0"/>
              </a:spcBef>
              <a:buSzTx/>
              <a:buNone/>
              <a:defRPr sz="2200"/>
            </a:lvl4pPr>
            <a:lvl5pPr marL="0" indent="641298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8075718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77069477"/>
      </p:ext>
    </p:extLst>
  </p:cSld>
  <p:clrMapOvr>
    <a:masterClrMapping/>
  </p:clrMapOvr>
  <p:transition xmlns:p14="http://schemas.microsoft.com/office/powerpoint/2010/main"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38125647"/>
      </p:ext>
    </p:extLst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0499" indent="-240499">
              <a:spcBef>
                <a:spcPts val="2250"/>
              </a:spcBef>
              <a:defRPr sz="2000"/>
            </a:lvl1pPr>
            <a:lvl2pPr marL="480980" indent="-240499">
              <a:spcBef>
                <a:spcPts val="2250"/>
              </a:spcBef>
              <a:defRPr sz="2000"/>
            </a:lvl2pPr>
            <a:lvl3pPr marL="863947" indent="-240499">
              <a:spcBef>
                <a:spcPts val="2250"/>
              </a:spcBef>
              <a:defRPr sz="2000"/>
            </a:lvl3pPr>
            <a:lvl4pPr marL="1175735" indent="-240499">
              <a:spcBef>
                <a:spcPts val="2250"/>
              </a:spcBef>
              <a:defRPr sz="2000"/>
            </a:lvl4pPr>
            <a:lvl5pPr marL="1487476" indent="-240499">
              <a:spcBef>
                <a:spcPts val="2250"/>
              </a:spcBef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3835798"/>
      </p:ext>
    </p:extLst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3018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1493455"/>
      </p:ext>
    </p:extLst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32734" y="3491508"/>
            <a:ext cx="3750469" cy="2741414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32734" y="446484"/>
            <a:ext cx="3750469" cy="2741414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446484"/>
            <a:ext cx="3750469" cy="5786438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394246"/>
      </p:ext>
    </p:extLst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3018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3018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5806910"/>
      </p:ext>
    </p:extLst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-2232" y="0"/>
            <a:ext cx="9144000" cy="6858000"/>
          </a:xfrm>
          <a:prstGeom prst="rect">
            <a:avLst/>
          </a:prstGeom>
        </p:spPr>
        <p:txBody>
          <a:bodyPr lIns="64132" tIns="32061" rIns="64132" bIns="32061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45897738"/>
      </p:ext>
    </p:extLst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9283453"/>
      </p:ext>
    </p:extLst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893018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893018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329" algn="ctr">
              <a:spcBef>
                <a:spcPts val="0"/>
              </a:spcBef>
              <a:buSzTx/>
              <a:buNone/>
              <a:defRPr sz="2200"/>
            </a:lvl2pPr>
            <a:lvl3pPr marL="0" indent="320645" algn="ctr">
              <a:spcBef>
                <a:spcPts val="0"/>
              </a:spcBef>
              <a:buSzTx/>
              <a:buNone/>
              <a:defRPr sz="2200"/>
            </a:lvl3pPr>
            <a:lvl4pPr marL="0" indent="480980" algn="ctr">
              <a:spcBef>
                <a:spcPts val="0"/>
              </a:spcBef>
              <a:buSzTx/>
              <a:buNone/>
              <a:defRPr sz="2200"/>
            </a:lvl4pPr>
            <a:lvl5pPr marL="0" indent="641298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0386751"/>
      </p:ext>
    </p:extLst>
  </p:cSld>
  <p:clrMapOvr>
    <a:masterClrMapping/>
  </p:clrMapOvr>
  <p:transition xmlns:p14="http://schemas.microsoft.com/office/powerpoint/2010/main"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37" cy="27215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19581667"/>
      </p:ext>
    </p:extLst>
  </p:cSld>
  <p:clrMapOvr>
    <a:masterClrMapping/>
  </p:clrMapOvr>
  <p:transition xmlns:p14="http://schemas.microsoft.com/office/powerpoint/2010/main"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94"/>
            <a:ext cx="2133600" cy="365125"/>
          </a:xfrm>
          <a:prstGeom prst="rect">
            <a:avLst/>
          </a:prstGeom>
        </p:spPr>
        <p:txBody>
          <a:bodyPr lIns="91241" tIns="45621" rIns="91241" bIns="45621"/>
          <a:lstStyle/>
          <a:p>
            <a:pPr defTabSz="456206"/>
            <a:fld id="{86147369-C3D1-FF44-A0B5-7AB294CEE774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  <a:ea typeface="Helvetica Light"/>
                <a:cs typeface="Helvetica Light"/>
              </a:rPr>
              <a:pPr defTabSz="456206"/>
              <a:t>25/02/21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Helvetica Light"/>
              <a:cs typeface="Helvetica Ligh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1" y="6356394"/>
            <a:ext cx="2895600" cy="365125"/>
          </a:xfrm>
          <a:prstGeom prst="rect">
            <a:avLst/>
          </a:prstGeom>
        </p:spPr>
        <p:txBody>
          <a:bodyPr lIns="91241" tIns="45621" rIns="91241" bIns="45621"/>
          <a:lstStyle/>
          <a:p>
            <a:pPr defTabSz="456206"/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Helvetica Light"/>
              <a:cs typeface="Helvetica Ligh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97109" y="6509743"/>
            <a:ext cx="315756" cy="272154"/>
          </a:xfrm>
        </p:spPr>
        <p:txBody>
          <a:bodyPr/>
          <a:lstStyle/>
          <a:p>
            <a:fld id="{57C31A3C-EFFE-B943-9408-0B3478DEEEBB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ea typeface="Helvetica Light"/>
                <a:cs typeface="Helvetica Light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5640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1880671"/>
      </p:ext>
    </p:extLst>
  </p:cSld>
  <p:clrMapOvr>
    <a:masterClrMapping/>
  </p:clrMapOvr>
  <p:transition xmlns:p14="http://schemas.microsoft.com/office/powerpoint/2010/main"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78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799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59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78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252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82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725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4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616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548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21656"/>
            <a:ext cx="3750469" cy="4420195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08" indent="-241008">
              <a:spcBef>
                <a:spcPts val="2250"/>
              </a:spcBef>
              <a:defRPr sz="2000"/>
            </a:lvl1pPr>
            <a:lvl2pPr marL="482013" indent="-241008">
              <a:spcBef>
                <a:spcPts val="2250"/>
              </a:spcBef>
              <a:defRPr sz="2000"/>
            </a:lvl2pPr>
            <a:lvl3pPr marL="865837" indent="-241008">
              <a:spcBef>
                <a:spcPts val="2250"/>
              </a:spcBef>
              <a:defRPr sz="2000"/>
            </a:lvl3pPr>
            <a:lvl4pPr marL="1178255" indent="-241008">
              <a:spcBef>
                <a:spcPts val="2250"/>
              </a:spcBef>
              <a:defRPr sz="2000"/>
            </a:lvl4pPr>
            <a:lvl5pPr marL="1490672" indent="-241008">
              <a:spcBef>
                <a:spcPts val="2250"/>
              </a:spcBef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88417323"/>
      </p:ext>
    </p:extLst>
  </p:cSld>
  <p:clrMapOvr>
    <a:masterClrMapping/>
  </p:clrMapOvr>
  <p:transition xmlns:p14="http://schemas.microsoft.com/office/powerpoint/2010/main"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1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87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85684699"/>
      </p:ext>
    </p:extLst>
  </p:cSld>
  <p:clrMapOvr>
    <a:masterClrMapping/>
  </p:clrMapOvr>
  <p:transition xmlns:p14="http://schemas.microsoft.com/office/powerpoint/2010/main"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8" name="Shape 558"/>
          <p:cNvSpPr txBox="1">
            <a:spLocks noGrp="1"/>
          </p:cNvSpPr>
          <p:nvPr>
            <p:ph type="dt" idx="10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59" name="Shape 559"/>
          <p:cNvSpPr txBox="1">
            <a:spLocks noGrp="1"/>
          </p:cNvSpPr>
          <p:nvPr>
            <p:ph type="ftr" idx="11"/>
          </p:nvPr>
        </p:nvSpPr>
        <p:spPr>
          <a:xfrm>
            <a:off x="3124201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61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Shape 564"/>
          <p:cNvSpPr txBox="1">
            <a:spLocks noGrp="1"/>
          </p:cNvSpPr>
          <p:nvPr>
            <p:ph type="dt" idx="10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5" name="Shape 565"/>
          <p:cNvSpPr txBox="1">
            <a:spLocks noGrp="1"/>
          </p:cNvSpPr>
          <p:nvPr>
            <p:ph type="ftr" idx="11"/>
          </p:nvPr>
        </p:nvSpPr>
        <p:spPr>
          <a:xfrm>
            <a:off x="3124201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6" name="Shape 566"/>
          <p:cNvSpPr txBox="1">
            <a:spLocks noGrp="1"/>
          </p:cNvSpPr>
          <p:nvPr>
            <p:ph type="sldNum" idx="12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1623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9" name="Shape 5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0" name="Shape 570"/>
          <p:cNvSpPr txBox="1">
            <a:spLocks noGrp="1"/>
          </p:cNvSpPr>
          <p:nvPr>
            <p:ph type="dt" idx="10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71" name="Shape 571"/>
          <p:cNvSpPr txBox="1">
            <a:spLocks noGrp="1"/>
          </p:cNvSpPr>
          <p:nvPr>
            <p:ph type="ftr" idx="11"/>
          </p:nvPr>
        </p:nvSpPr>
        <p:spPr>
          <a:xfrm>
            <a:off x="3124201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4244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42" name="Shape 542"/>
          <p:cNvSpPr txBox="1">
            <a:spLocks noGrp="1"/>
          </p:cNvSpPr>
          <p:nvPr>
            <p:ph type="ftr" idx="11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43" name="Shape 543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0" tIns="45696" rIns="91390" bIns="45696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0700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8" name="Shape 558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59" name="Shape 559"/>
          <p:cNvSpPr txBox="1">
            <a:spLocks noGrp="1"/>
          </p:cNvSpPr>
          <p:nvPr>
            <p:ph type="ftr" idx="11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60" name="Shape 560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0" tIns="45696" rIns="91390" bIns="45696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it-IT"/>
              <a:pPr/>
              <a:t>‹n.›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6556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3360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27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76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539690"/>
      </p:ext>
    </p:extLst>
  </p:cSld>
  <p:clrMapOvr>
    <a:masterClrMapping/>
  </p:clrMapOvr>
  <p:transition xmlns:p14="http://schemas.microsoft.com/office/powerpoint/2010/main"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1917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022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61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12809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80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1068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14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12544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967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32734" y="3491508"/>
            <a:ext cx="3750469" cy="2741414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32734" y="446484"/>
            <a:ext cx="3750469" cy="2741414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446484"/>
            <a:ext cx="3750469" cy="5786438"/>
          </a:xfrm>
          <a:prstGeom prst="rect">
            <a:avLst/>
          </a:prstGeom>
        </p:spPr>
        <p:txBody>
          <a:bodyPr lIns="64267" tIns="32133" rIns="64267" bIns="32133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12053324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76" y="4473774"/>
            <a:ext cx="7358063" cy="33374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700" i="1"/>
            </a:lvl1pPr>
          </a:lstStyle>
          <a:p>
            <a:r>
              <a:t>–Giovanni Mela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76" y="2997662"/>
            <a:ext cx="7358063" cy="4876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“Inserisci qui una citazione”.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4397103" y="6509742"/>
            <a:ext cx="340865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</a:rPr>
              <a:pPr/>
              <a:t>‹n.›</a:t>
            </a:fld>
            <a:endParaRPr>
              <a:solidFill>
                <a:srgbClr val="000000"/>
              </a:solidFill>
              <a:latin typeface="Helvetica Light"/>
              <a:ea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77570803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theme" Target="../theme/theme6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theme" Target="../theme/theme7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4" Type="http://schemas.openxmlformats.org/officeDocument/2006/relationships/theme" Target="../theme/theme8.xml"/><Relationship Id="rId1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Relationship Id="rId3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3" tIns="35703" rIns="35703" bIns="35703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03" tIns="35703" rIns="35703" bIns="35703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397108" y="6509743"/>
            <a:ext cx="340869" cy="272186"/>
          </a:xfrm>
          <a:prstGeom prst="rect">
            <a:avLst/>
          </a:prstGeom>
          <a:ln w="12700">
            <a:miter lim="400000"/>
          </a:ln>
        </p:spPr>
        <p:txBody>
          <a:bodyPr wrap="none" lIns="35703" tIns="35703" rIns="35703" bIns="35703">
            <a:spAutoFit/>
          </a:bodyPr>
          <a:lstStyle>
            <a:lvl1pPr>
              <a:defRPr sz="1300"/>
            </a:lvl1pPr>
          </a:lstStyle>
          <a:p>
            <a:pPr algn="ctr" defTabSz="410604" hangingPunct="0">
              <a:buFont typeface="Times New Roman" pitchFamily="18" charset="0"/>
              <a:buNone/>
            </a:pPr>
            <a:fld id="{86CB4B4D-7CA3-9044-876B-883B54F8677D}" type="slidenum">
              <a:rPr lang="it-IT" kern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10604" hangingPunct="0">
                <a:buFont typeface="Times New Roman" pitchFamily="18" charset="0"/>
                <a:buNone/>
              </a:pPr>
              <a:t>‹n.›</a:t>
            </a:fld>
            <a:endParaRPr lang="it-IT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0314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xmlns:p14="http://schemas.microsoft.com/office/powerpoint/2010/main" spd="med"/>
  <p:txStyles>
    <p:titleStyle>
      <a:lvl1pPr marL="0" marR="0" indent="0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671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341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013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684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356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025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4698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368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416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24832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37248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49664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562080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874496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186912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499328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11744" marR="0" indent="-312416" algn="l" defTabSz="410604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671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341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013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684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356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025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4698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368" algn="ctr" defTabSz="41060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C9E0-9DE6-5648-BE0F-8F5CEF0285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3CFE5-B12A-664D-97EE-235FE3B89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49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>
              <a:solidFill>
                <a:srgbClr val="FFFFFF"/>
              </a:solidFill>
            </a:endParaRPr>
          </a:p>
        </p:txBody>
      </p:sp>
      <p:sp>
        <p:nvSpPr>
          <p:cNvPr id="538" name="Shape 538"/>
          <p:cNvSpPr txBox="1">
            <a:spLocks noGrp="1"/>
          </p:cNvSpPr>
          <p:nvPr>
            <p:ph type="ft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it-IT" kern="0"/>
              <a:pPr defTabSz="914400"/>
              <a:t>‹n.›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85852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425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71" tIns="45685" rIns="91371" bIns="4568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371" tIns="45685" rIns="91371" bIns="4568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9"/>
            <a:ext cx="2133600" cy="365125"/>
          </a:xfrm>
          <a:prstGeom prst="rect">
            <a:avLst/>
          </a:prstGeom>
        </p:spPr>
        <p:txBody>
          <a:bodyPr vert="horz" lIns="91371" tIns="45685" rIns="91371" bIns="456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07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3707"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9"/>
            <a:ext cx="2895600" cy="365125"/>
          </a:xfrm>
          <a:prstGeom prst="rect">
            <a:avLst/>
          </a:prstGeom>
        </p:spPr>
        <p:txBody>
          <a:bodyPr vert="horz" lIns="91371" tIns="45685" rIns="91371" bIns="456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07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9"/>
            <a:ext cx="2133600" cy="365125"/>
          </a:xfrm>
          <a:prstGeom prst="rect">
            <a:avLst/>
          </a:prstGeom>
        </p:spPr>
        <p:txBody>
          <a:bodyPr vert="horz" lIns="91371" tIns="45685" rIns="91371" bIns="456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07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3707"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252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4184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370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42" indent="-342642" algn="l" defTabSz="9137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388" indent="-285537" algn="l" defTabSz="9137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3" indent="-228425" algn="l" defTabSz="91370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88" indent="-228425" algn="l" defTabSz="9137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4" indent="-228425" algn="l" defTabSz="9137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9" indent="-228425" algn="l" defTabSz="9137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51" indent="-228425" algn="l" defTabSz="9137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05" indent="-228425" algn="l" defTabSz="9137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57" indent="-228425" algn="l" defTabSz="9137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3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07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61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15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69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26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79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32" algn="l" defTabSz="9137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B5C33-C53D-8449-88FB-DDA5135A0C2F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25/02/21</a:t>
            </a:fld>
            <a:endParaRPr lang="it-IT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FE1A-03C4-3749-8F6E-0B2F424B612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49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178594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21" tIns="35621" rIns="35621" bIns="35621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2165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621" tIns="35621" rIns="35621" bIns="35621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397150" y="6509743"/>
            <a:ext cx="340869" cy="272186"/>
          </a:xfrm>
          <a:prstGeom prst="rect">
            <a:avLst/>
          </a:prstGeom>
          <a:ln w="12700">
            <a:miter lim="400000"/>
          </a:ln>
        </p:spPr>
        <p:txBody>
          <a:bodyPr wrap="none" lIns="35621" tIns="35621" rIns="35621" bIns="35621">
            <a:spAutoFit/>
          </a:bodyPr>
          <a:lstStyle>
            <a:lvl1pPr>
              <a:defRPr sz="1300"/>
            </a:lvl1pPr>
          </a:lstStyle>
          <a:p>
            <a:pPr algn="ctr" defTabSz="409722" hangingPunct="0"/>
            <a:fld id="{86CB4B4D-7CA3-9044-876B-883B54F8677D}" type="slidenum">
              <a:rPr lang="it-IT" kern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defTabSz="409722" hangingPunct="0"/>
              <a:t>‹n.›</a:t>
            </a:fld>
            <a:endParaRPr lang="it-IT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43760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</p:sldLayoutIdLst>
  <p:transition xmlns:p14="http://schemas.microsoft.com/office/powerpoint/2010/main" spd="med"/>
  <p:txStyles>
    <p:titleStyle>
      <a:lvl1pPr marL="0" marR="0" indent="0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329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0645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0980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1298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1634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1954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2288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2606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1744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623488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935232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246976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1558720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1870466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2182212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2493955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2805705" marR="0" indent="-311744" algn="l" defTabSz="409722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7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329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0645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0980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1298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1634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1954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2288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2606" algn="ctr" defTabSz="4097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035"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035"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06426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0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4" indent="-342764" algn="l" defTabSz="91403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6" algn="l" defTabSz="91403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2" indent="-228509" algn="l" defTabSz="91403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0" indent="-228509" algn="l" defTabSz="91403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8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5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50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5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0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6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4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41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04" tIns="45702" rIns="91404" bIns="4570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04" tIns="45702" rIns="91404" bIns="4570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fld id="{6BFECD78-3C8E-49F2-8FAB-59489D168ABB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035"/>
              <a:t>25/02/21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04" tIns="45702" rIns="91404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35"/>
            <a:fld id="{0FB56013-B943-42BA-886F-6F9D4EB85E9D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914035"/>
              <a:t>‹n.›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206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03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4" indent="-342764" algn="l" defTabSz="91403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636" algn="l" defTabSz="91403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4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2" indent="-228509" algn="l" defTabSz="91403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0" indent="-228509" algn="l" defTabSz="91403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8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5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50" indent="-228509" algn="l" defTabSz="91403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8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35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2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0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6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4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41" algn="l" defTabSz="9140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dt" idx="10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>
              <a:solidFill>
                <a:srgbClr val="FFFFFF"/>
              </a:solidFill>
            </a:endParaRPr>
          </a:p>
        </p:txBody>
      </p:sp>
      <p:sp>
        <p:nvSpPr>
          <p:cNvPr id="538" name="Shape 538"/>
          <p:cNvSpPr txBox="1">
            <a:spLocks noGrp="1"/>
          </p:cNvSpPr>
          <p:nvPr>
            <p:ph type="ftr" idx="11"/>
          </p:nvPr>
        </p:nvSpPr>
        <p:spPr>
          <a:xfrm>
            <a:off x="3124201" y="635638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endParaRPr kern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400"/>
            <a:fld id="{00000000-1234-1234-1234-123412341234}" type="slidenum">
              <a:rPr lang="it-IT" kern="0"/>
              <a:pPr defTabSz="914400"/>
              <a:t>‹n.›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4587173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6" name="Shape 536"/>
          <p:cNvSpPr txBox="1"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7" name="Shape 537"/>
          <p:cNvSpPr txBox="1">
            <a:spLocks noGrp="1"/>
          </p:cNvSpPr>
          <p:nvPr>
            <p:ph type="dt" idx="10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306"/>
            <a:endParaRPr lang="it-IT" kern="0">
              <a:solidFill>
                <a:srgbClr val="FFFFFF"/>
              </a:solidFill>
            </a:endParaRPr>
          </a:p>
        </p:txBody>
      </p:sp>
      <p:sp>
        <p:nvSpPr>
          <p:cNvPr id="538" name="Shape 538"/>
          <p:cNvSpPr txBox="1">
            <a:spLocks noGrp="1"/>
          </p:cNvSpPr>
          <p:nvPr>
            <p:ph type="ftr" idx="11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306"/>
            <a:endParaRPr lang="it-IT" kern="0">
              <a:solidFill>
                <a:srgbClr val="FFFFFF"/>
              </a:solidFill>
            </a:endParaRPr>
          </a:p>
        </p:txBody>
      </p:sp>
      <p:sp>
        <p:nvSpPr>
          <p:cNvPr id="539" name="Shape 539"/>
          <p:cNvSpPr txBox="1">
            <a:spLocks noGrp="1"/>
          </p:cNvSpPr>
          <p:nvPr>
            <p:ph type="sldNum" idx="12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0" tIns="45696" rIns="91390" bIns="45696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306"/>
            <a:fld id="{00000000-1234-1234-1234-123412341234}" type="slidenum">
              <a:rPr lang="nb-NO" kern="0" smtClean="0"/>
              <a:pPr defTabSz="914306"/>
              <a:t>‹n.›</a:t>
            </a:fld>
            <a:endParaRPr lang="nb-NO" kern="0"/>
          </a:p>
        </p:txBody>
      </p:sp>
    </p:spTree>
    <p:extLst>
      <p:ext uri="{BB962C8B-B14F-4D97-AF65-F5344CB8AC3E}">
        <p14:creationId xmlns:p14="http://schemas.microsoft.com/office/powerpoint/2010/main" val="2778194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45" r:id="rId1"/>
    <p:sldLayoutId id="214748424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6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20.jp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4.jpe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53.xml"/><Relationship Id="rId2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7.png"/><Relationship Id="rId3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jp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0.jpg"/><Relationship Id="rId5" Type="http://schemas.openxmlformats.org/officeDocument/2006/relationships/image" Target="../media/image100.jpg"/><Relationship Id="rId6" Type="http://schemas.openxmlformats.org/officeDocument/2006/relationships/image" Target="../media/image101.jpeg"/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3.emf"/><Relationship Id="rId3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84.jpe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64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67.xml"/><Relationship Id="rId2" Type="http://schemas.openxmlformats.org/officeDocument/2006/relationships/notesSlide" Target="../notesSlides/notesSlide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107.jpeg"/><Relationship Id="rId3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14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3.png"/></Relationships>
</file>

<file path=ppt/slides/_rels/slide6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3.jpg"/><Relationship Id="rId20" Type="http://schemas.openxmlformats.org/officeDocument/2006/relationships/image" Target="../media/image134.png"/><Relationship Id="rId21" Type="http://schemas.openxmlformats.org/officeDocument/2006/relationships/image" Target="../media/image135.png"/><Relationship Id="rId22" Type="http://schemas.openxmlformats.org/officeDocument/2006/relationships/image" Target="../media/image136.png"/><Relationship Id="rId23" Type="http://schemas.openxmlformats.org/officeDocument/2006/relationships/image" Target="../media/image106.png"/><Relationship Id="rId24" Type="http://schemas.openxmlformats.org/officeDocument/2006/relationships/image" Target="../media/image137.png"/><Relationship Id="rId25" Type="http://schemas.openxmlformats.org/officeDocument/2006/relationships/image" Target="../media/image138.jpeg"/><Relationship Id="rId26" Type="http://schemas.openxmlformats.org/officeDocument/2006/relationships/image" Target="../media/image114.jpg"/><Relationship Id="rId27" Type="http://schemas.openxmlformats.org/officeDocument/2006/relationships/image" Target="../media/image139.png"/><Relationship Id="rId10" Type="http://schemas.openxmlformats.org/officeDocument/2006/relationships/image" Target="../media/image124.jpg"/><Relationship Id="rId11" Type="http://schemas.openxmlformats.org/officeDocument/2006/relationships/image" Target="../media/image125.png"/><Relationship Id="rId12" Type="http://schemas.openxmlformats.org/officeDocument/2006/relationships/image" Target="../media/image126.gif"/><Relationship Id="rId13" Type="http://schemas.openxmlformats.org/officeDocument/2006/relationships/image" Target="../media/image127.png"/><Relationship Id="rId14" Type="http://schemas.openxmlformats.org/officeDocument/2006/relationships/image" Target="../media/image128.png"/><Relationship Id="rId15" Type="http://schemas.openxmlformats.org/officeDocument/2006/relationships/image" Target="../media/image129.png"/><Relationship Id="rId16" Type="http://schemas.openxmlformats.org/officeDocument/2006/relationships/image" Target="../media/image130.jpeg"/><Relationship Id="rId17" Type="http://schemas.openxmlformats.org/officeDocument/2006/relationships/image" Target="../media/image131.jpeg"/><Relationship Id="rId18" Type="http://schemas.openxmlformats.org/officeDocument/2006/relationships/image" Target="../media/image132.jpeg"/><Relationship Id="rId19" Type="http://schemas.openxmlformats.org/officeDocument/2006/relationships/image" Target="../media/image13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6.jpg"/><Relationship Id="rId3" Type="http://schemas.openxmlformats.org/officeDocument/2006/relationships/image" Target="../media/image117.jpg"/><Relationship Id="rId4" Type="http://schemas.openxmlformats.org/officeDocument/2006/relationships/image" Target="../media/image118.png"/><Relationship Id="rId5" Type="http://schemas.openxmlformats.org/officeDocument/2006/relationships/image" Target="../media/image119.jpg"/><Relationship Id="rId6" Type="http://schemas.openxmlformats.org/officeDocument/2006/relationships/image" Target="../media/image120.jpg"/><Relationship Id="rId7" Type="http://schemas.openxmlformats.org/officeDocument/2006/relationships/image" Target="../media/image121.png"/><Relationship Id="rId8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emf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4" Type="http://schemas.openxmlformats.org/officeDocument/2006/relationships/image" Target="../media/image144.emf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14.jpg"/><Relationship Id="rId5" Type="http://schemas.openxmlformats.org/officeDocument/2006/relationships/image" Target="../media/image10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4" Type="http://schemas.openxmlformats.org/officeDocument/2006/relationships/image" Target="../media/image107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4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png"/><Relationship Id="rId20" Type="http://schemas.openxmlformats.org/officeDocument/2006/relationships/image" Target="../media/image163.png"/><Relationship Id="rId21" Type="http://schemas.openxmlformats.org/officeDocument/2006/relationships/image" Target="../media/image164.png"/><Relationship Id="rId22" Type="http://schemas.openxmlformats.org/officeDocument/2006/relationships/image" Target="../media/image165.png"/><Relationship Id="rId10" Type="http://schemas.openxmlformats.org/officeDocument/2006/relationships/image" Target="../media/image154.png"/><Relationship Id="rId11" Type="http://schemas.openxmlformats.org/officeDocument/2006/relationships/image" Target="../media/image155.png"/><Relationship Id="rId12" Type="http://schemas.openxmlformats.org/officeDocument/2006/relationships/image" Target="../media/image156.png"/><Relationship Id="rId13" Type="http://schemas.openxmlformats.org/officeDocument/2006/relationships/image" Target="../media/image157.png"/><Relationship Id="rId14" Type="http://schemas.openxmlformats.org/officeDocument/2006/relationships/image" Target="../media/image158.png"/><Relationship Id="rId15" Type="http://schemas.openxmlformats.org/officeDocument/2006/relationships/image" Target="../media/image159.png"/><Relationship Id="rId16" Type="http://schemas.openxmlformats.org/officeDocument/2006/relationships/image" Target="../media/image160.png"/><Relationship Id="rId17" Type="http://schemas.openxmlformats.org/officeDocument/2006/relationships/image" Target="../media/image161.png"/><Relationship Id="rId18" Type="http://schemas.openxmlformats.org/officeDocument/2006/relationships/image" Target="../media/image162.png"/><Relationship Id="rId19" Type="http://schemas.openxmlformats.org/officeDocument/2006/relationships/image" Target="../media/image11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png"/><Relationship Id="rId7" Type="http://schemas.openxmlformats.org/officeDocument/2006/relationships/image" Target="../media/image151.png"/><Relationship Id="rId8" Type="http://schemas.openxmlformats.org/officeDocument/2006/relationships/image" Target="../media/image15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7.png"/><Relationship Id="rId3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1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4" Type="http://schemas.openxmlformats.org/officeDocument/2006/relationships/image" Target="../media/image173.jpeg"/><Relationship Id="rId5" Type="http://schemas.openxmlformats.org/officeDocument/2006/relationships/image" Target="../media/image174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5.png"/><Relationship Id="rId3" Type="http://schemas.openxmlformats.org/officeDocument/2006/relationships/image" Target="../media/image17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9911"/>
            <a:ext cx="9086968" cy="68479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12386" y="5780782"/>
            <a:ext cx="436879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i="1" dirty="0" smtClean="0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M</a:t>
            </a:r>
            <a:r>
              <a:rPr lang="it-IT" sz="2400" i="1" dirty="0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. Branchesi </a:t>
            </a:r>
          </a:p>
          <a:p>
            <a:pPr algn="ctr"/>
            <a:r>
              <a:rPr lang="it-IT" sz="2000" i="1" dirty="0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Gran Sasso Science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Institute</a:t>
            </a:r>
            <a:endParaRPr lang="it-IT" sz="2000" i="1" dirty="0">
              <a:solidFill>
                <a:srgbClr val="FFFFFF"/>
              </a:solidFill>
              <a:latin typeface="Calibri"/>
              <a:ea typeface="Helvetica Light"/>
              <a:cs typeface="Helvetica Light"/>
            </a:endParaRPr>
          </a:p>
          <a:p>
            <a:pPr algn="ctr"/>
            <a:r>
              <a:rPr lang="it-IT" sz="2000" i="1" dirty="0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INFN/LNGS and INAF</a:t>
            </a:r>
          </a:p>
        </p:txBody>
      </p:sp>
      <p:pic>
        <p:nvPicPr>
          <p:cNvPr id="6" name="Immagine 5" descr="300px-Gran_Sasso_Science_Institu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7" y="5371267"/>
            <a:ext cx="751301" cy="75130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-2" y="-51241"/>
            <a:ext cx="8229602" cy="126188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endParaRPr lang="it-IT" sz="1000" b="1" i="1" dirty="0">
              <a:solidFill>
                <a:srgbClr val="FFFFFF"/>
              </a:solidFill>
              <a:latin typeface="Arial"/>
              <a:ea typeface="Helvetica Light"/>
              <a:cs typeface="Arial"/>
            </a:endParaRPr>
          </a:p>
          <a:p>
            <a:pPr algn="ctr"/>
            <a:r>
              <a:rPr lang="it-IT" sz="2800" dirty="0" err="1" smtClean="0">
                <a:solidFill>
                  <a:srgbClr val="FFFFFF"/>
                </a:solidFill>
                <a:latin typeface="Calibri"/>
              </a:rPr>
              <a:t>Multimessenger</a:t>
            </a:r>
            <a:r>
              <a:rPr lang="it-IT" sz="28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800" dirty="0" err="1">
                <a:solidFill>
                  <a:srgbClr val="FFFFFF"/>
                </a:solidFill>
                <a:latin typeface="Calibri"/>
              </a:rPr>
              <a:t>signatures</a:t>
            </a:r>
            <a:r>
              <a:rPr lang="it-IT" sz="2800" dirty="0">
                <a:solidFill>
                  <a:srgbClr val="FFFFFF"/>
                </a:solidFill>
                <a:latin typeface="Calibri"/>
              </a:rPr>
              <a:t> for </a:t>
            </a:r>
            <a:r>
              <a:rPr lang="it-IT" sz="2800" dirty="0" err="1">
                <a:solidFill>
                  <a:srgbClr val="FFFFFF"/>
                </a:solidFill>
                <a:latin typeface="Calibri"/>
              </a:rPr>
              <a:t>sources</a:t>
            </a:r>
            <a:r>
              <a:rPr lang="it-IT" sz="2800" dirty="0">
                <a:solidFill>
                  <a:srgbClr val="FFFFFF"/>
                </a:solidFill>
                <a:latin typeface="Calibri"/>
              </a:rPr>
              <a:t> of </a:t>
            </a:r>
            <a:endParaRPr lang="it-IT" sz="2800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it-IT" sz="2800" dirty="0" err="1" smtClean="0">
                <a:solidFill>
                  <a:srgbClr val="FFFFFF"/>
                </a:solidFill>
                <a:latin typeface="Calibri"/>
              </a:rPr>
              <a:t>Gravitational</a:t>
            </a:r>
            <a:r>
              <a:rPr lang="it-IT" sz="28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  <a:latin typeface="Calibri"/>
              </a:rPr>
              <a:t>Waves</a:t>
            </a:r>
            <a:endParaRPr lang="it-IT" sz="2800" dirty="0" smtClean="0">
              <a:solidFill>
                <a:srgbClr val="FFFFFF"/>
              </a:solidFill>
              <a:latin typeface="Calibri"/>
              <a:ea typeface="Helvetica Light"/>
              <a:cs typeface="Helvetica Light"/>
            </a:endParaRPr>
          </a:p>
          <a:p>
            <a:pPr algn="ctr"/>
            <a:endParaRPr lang="it-IT" sz="1000" dirty="0" smtClean="0">
              <a:solidFill>
                <a:srgbClr val="FFFFFF"/>
              </a:solidFill>
              <a:latin typeface="Calibri"/>
              <a:ea typeface="Helvetica Light"/>
              <a:cs typeface="Helvetica Light"/>
            </a:endParaRPr>
          </a:p>
        </p:txBody>
      </p:sp>
      <p:pic>
        <p:nvPicPr>
          <p:cNvPr id="8" name="Immagine 7" descr="INF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45" y="6244319"/>
            <a:ext cx="897466" cy="496281"/>
          </a:xfrm>
          <a:prstGeom prst="rect">
            <a:avLst/>
          </a:prstGeom>
        </p:spPr>
      </p:pic>
      <p:pic>
        <p:nvPicPr>
          <p:cNvPr id="9" name="Immagine 8" descr="INA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43" y="5462700"/>
            <a:ext cx="639003" cy="636163"/>
          </a:xfrm>
          <a:prstGeom prst="rect">
            <a:avLst/>
          </a:prstGeom>
        </p:spPr>
      </p:pic>
      <p:pic>
        <p:nvPicPr>
          <p:cNvPr id="2" name="Immagine 1" descr="Schermata 2021-02-24 alle 22.56.3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02" y="5078552"/>
            <a:ext cx="4288598" cy="177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5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7" y="38273"/>
            <a:ext cx="4054713" cy="461628"/>
          </a:xfrm>
          <a:prstGeom prst="rect">
            <a:avLst/>
          </a:prstGeom>
        </p:spPr>
        <p:txBody>
          <a:bodyPr wrap="none" lIns="91371" tIns="45685" rIns="91371" bIns="45685">
            <a:spAutoFit/>
          </a:bodyPr>
          <a:lstStyle/>
          <a:p>
            <a:pPr defTabSz="456853"/>
            <a:r>
              <a:rPr lang="it-IT" sz="2400" dirty="0">
                <a:solidFill>
                  <a:srgbClr val="FFFFFF"/>
                </a:solidFill>
                <a:latin typeface="Chalkduster"/>
                <a:cs typeface="Chalkduster"/>
              </a:rPr>
              <a:t>Post merger </a:t>
            </a:r>
            <a:r>
              <a:rPr lang="it-IT" sz="2400" dirty="0" err="1">
                <a:solidFill>
                  <a:srgbClr val="FFFFFF"/>
                </a:solidFill>
                <a:latin typeface="Chalkduster"/>
                <a:cs typeface="Chalkduster"/>
              </a:rPr>
              <a:t>remnant</a:t>
            </a:r>
            <a:r>
              <a:rPr lang="it-IT" sz="2400" dirty="0">
                <a:solidFill>
                  <a:srgbClr val="FFFFFF"/>
                </a:solidFill>
                <a:latin typeface="Chalkduster"/>
                <a:cs typeface="Chalkduster"/>
              </a:rPr>
              <a:t>? </a:t>
            </a:r>
          </a:p>
        </p:txBody>
      </p:sp>
      <p:sp>
        <p:nvSpPr>
          <p:cNvPr id="5" name="Rettangolo 4"/>
          <p:cNvSpPr/>
          <p:nvPr/>
        </p:nvSpPr>
        <p:spPr>
          <a:xfrm>
            <a:off x="4054714" y="658557"/>
            <a:ext cx="4912912" cy="2339102"/>
          </a:xfrm>
          <a:prstGeom prst="rect">
            <a:avLst/>
          </a:prstGeom>
          <a:solidFill>
            <a:schemeClr val="bg2">
              <a:lumMod val="20000"/>
              <a:lumOff val="80000"/>
              <a:alpha val="87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/>
          <a:p>
            <a:pPr defTabSz="457035"/>
            <a:r>
              <a:rPr lang="it-IT" b="1" i="1" dirty="0">
                <a:solidFill>
                  <a:srgbClr val="000090"/>
                </a:solidFill>
                <a:latin typeface="Calibri"/>
              </a:rPr>
              <a:t>GW </a:t>
            </a:r>
            <a:r>
              <a:rPr lang="it-IT" b="1" i="1" dirty="0" err="1">
                <a:solidFill>
                  <a:srgbClr val="000090"/>
                </a:solidFill>
                <a:latin typeface="Calibri"/>
              </a:rPr>
              <a:t>search</a:t>
            </a:r>
            <a:r>
              <a:rPr lang="it-IT" b="1" i="1" dirty="0">
                <a:solidFill>
                  <a:srgbClr val="000090"/>
                </a:solidFill>
                <a:latin typeface="Calibri"/>
              </a:rPr>
              <a:t>: </a:t>
            </a:r>
          </a:p>
          <a:p>
            <a:pPr defTabSz="457035"/>
            <a:endParaRPr lang="it-IT" sz="500" dirty="0">
              <a:solidFill>
                <a:srgbClr val="000090"/>
              </a:solidFill>
              <a:latin typeface="Calibri"/>
            </a:endParaRPr>
          </a:p>
          <a:p>
            <a:pPr marL="285647" indent="-285647" defTabSz="457035">
              <a:buFont typeface="Arial"/>
              <a:buChar char="•"/>
            </a:pPr>
            <a:r>
              <a:rPr lang="it-IT" b="1" dirty="0" err="1">
                <a:solidFill>
                  <a:srgbClr val="000090"/>
                </a:solidFill>
                <a:latin typeface="Calibri"/>
              </a:rPr>
              <a:t>ringdown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 of BH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around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6 kHz</a:t>
            </a:r>
          </a:p>
          <a:p>
            <a:pPr defTabSz="457035"/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>
                <a:solidFill>
                  <a:srgbClr val="000090"/>
                </a:solidFill>
                <a:latin typeface="Calibri"/>
                <a:sym typeface="Wingdings"/>
              </a:rPr>
              <a:t> LIGO/Virgo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response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strongly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reduced</a:t>
            </a:r>
            <a:endParaRPr lang="it-IT" dirty="0">
              <a:solidFill>
                <a:srgbClr val="000090"/>
              </a:solidFill>
              <a:latin typeface="Calibri"/>
            </a:endParaRPr>
          </a:p>
          <a:p>
            <a:pPr marL="285647" indent="-285647" defTabSz="457035">
              <a:buFont typeface="Arial"/>
              <a:buChar char="•"/>
            </a:pPr>
            <a:endParaRPr lang="it-IT" sz="500" dirty="0">
              <a:solidFill>
                <a:srgbClr val="000090"/>
              </a:solidFill>
              <a:latin typeface="Calibri"/>
            </a:endParaRPr>
          </a:p>
          <a:p>
            <a:pPr marL="285647" indent="-285647" defTabSz="457035">
              <a:buFont typeface="Arial"/>
              <a:buChar char="•"/>
            </a:pPr>
            <a:endParaRPr lang="it-IT" sz="500" dirty="0">
              <a:solidFill>
                <a:srgbClr val="000090"/>
              </a:solidFill>
              <a:latin typeface="Calibri"/>
            </a:endParaRPr>
          </a:p>
          <a:p>
            <a:pPr marL="285647" indent="-285647" defTabSz="457035">
              <a:buFont typeface="Arial"/>
              <a:buChar char="•"/>
            </a:pP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short (</a:t>
            </a:r>
            <a:r>
              <a:rPr lang="it-IT" b="1" dirty="0" err="1">
                <a:solidFill>
                  <a:srgbClr val="000090"/>
                </a:solidFill>
                <a:latin typeface="Calibri"/>
              </a:rPr>
              <a:t>tens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 of </a:t>
            </a:r>
            <a:r>
              <a:rPr lang="it-IT" b="1" dirty="0" err="1">
                <a:solidFill>
                  <a:srgbClr val="000090"/>
                </a:solidFill>
                <a:latin typeface="Calibri"/>
              </a:rPr>
              <a:t>ms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) and intermediate </a:t>
            </a:r>
            <a:r>
              <a:rPr lang="it-IT" b="1" dirty="0" err="1">
                <a:solidFill>
                  <a:srgbClr val="000090"/>
                </a:solidFill>
                <a:latin typeface="Calibri"/>
              </a:rPr>
              <a:t>duration</a:t>
            </a:r>
            <a:endParaRPr lang="it-IT" b="1" dirty="0">
              <a:solidFill>
                <a:srgbClr val="000090"/>
              </a:solidFill>
              <a:latin typeface="Calibri"/>
            </a:endParaRPr>
          </a:p>
          <a:p>
            <a:pPr defTabSz="457035"/>
            <a:r>
              <a:rPr lang="it-IT" b="1" dirty="0">
                <a:solidFill>
                  <a:srgbClr val="000090"/>
                </a:solidFill>
                <a:latin typeface="Calibri"/>
              </a:rPr>
              <a:t>       (≤ 500 </a:t>
            </a:r>
            <a:r>
              <a:rPr lang="it-IT" b="1" dirty="0" err="1">
                <a:solidFill>
                  <a:srgbClr val="000090"/>
                </a:solidFill>
                <a:latin typeface="Calibri"/>
              </a:rPr>
              <a:t>s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) GW </a:t>
            </a:r>
            <a:r>
              <a:rPr lang="it-IT" b="1" dirty="0" err="1">
                <a:solidFill>
                  <a:srgbClr val="000090"/>
                </a:solidFill>
                <a:latin typeface="Calibri"/>
              </a:rPr>
              <a:t>signals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up to 4 kHz </a:t>
            </a:r>
          </a:p>
          <a:p>
            <a:pPr defTabSz="457035"/>
            <a:r>
              <a:rPr lang="it-IT" dirty="0">
                <a:solidFill>
                  <a:srgbClr val="000090"/>
                </a:solidFill>
                <a:latin typeface="Calibri"/>
                <a:sym typeface="Wingdings"/>
              </a:rPr>
              <a:t> no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evidence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of 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postmerger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signals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,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but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it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cannot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rule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out short- or  long-</a:t>
            </a:r>
            <a:r>
              <a:rPr lang="it-IT" dirty="0" err="1">
                <a:solidFill>
                  <a:srgbClr val="000090"/>
                </a:solidFill>
                <a:latin typeface="Calibri"/>
              </a:rPr>
              <a:t>lived</a:t>
            </a:r>
            <a:r>
              <a:rPr lang="it-IT" dirty="0">
                <a:solidFill>
                  <a:srgbClr val="000090"/>
                </a:solidFill>
                <a:latin typeface="Calibri"/>
              </a:rPr>
              <a:t> NS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51092" y="4017214"/>
            <a:ext cx="4030341" cy="707886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456853"/>
            <a:r>
              <a:rPr lang="it-IT" sz="2000" i="1" dirty="0" err="1" smtClean="0">
                <a:solidFill>
                  <a:srgbClr val="FFFFFF"/>
                </a:solidFill>
                <a:latin typeface="Arial"/>
                <a:cs typeface="Arial"/>
              </a:rPr>
              <a:t>Heaviest</a:t>
            </a:r>
            <a:r>
              <a:rPr lang="it-IT" sz="2000" i="1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NS </a:t>
            </a:r>
          </a:p>
          <a:p>
            <a:pPr defTabSz="456853"/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     or </a:t>
            </a:r>
            <a:r>
              <a:rPr lang="it-IT" sz="2000" i="1" dirty="0" err="1">
                <a:solidFill>
                  <a:srgbClr val="FFFFFF"/>
                </a:solidFill>
                <a:latin typeface="Arial"/>
                <a:cs typeface="Arial"/>
              </a:rPr>
              <a:t>lightest</a:t>
            </a:r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 BH </a:t>
            </a:r>
            <a:r>
              <a:rPr lang="it-IT" sz="2000" i="1" dirty="0" err="1">
                <a:solidFill>
                  <a:srgbClr val="FFFFFF"/>
                </a:solidFill>
                <a:latin typeface="Arial"/>
                <a:cs typeface="Arial"/>
              </a:rPr>
              <a:t>known</a:t>
            </a:r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? </a:t>
            </a:r>
            <a:endParaRPr lang="it-IT" sz="2000" i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Immagine 8" descr="Schermata 2018-04-04 alle 11.5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79" y="3015058"/>
            <a:ext cx="5089286" cy="370182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 rot="16200000">
            <a:off x="2759315" y="4497964"/>
            <a:ext cx="2335972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 err="1">
                <a:solidFill>
                  <a:srgbClr val="FFFFD6"/>
                </a:solidFill>
                <a:latin typeface="Calibri"/>
              </a:rPr>
              <a:t>Masses</a:t>
            </a:r>
            <a:r>
              <a:rPr lang="it-IT" dirty="0">
                <a:solidFill>
                  <a:srgbClr val="FFFFD6"/>
                </a:solidFill>
                <a:latin typeface="Calibri"/>
              </a:rPr>
              <a:t> </a:t>
            </a:r>
            <a:r>
              <a:rPr lang="it-IT" sz="1400" dirty="0">
                <a:solidFill>
                  <a:srgbClr val="FFFFD6"/>
                </a:solidFill>
                <a:latin typeface="Calibri"/>
              </a:rPr>
              <a:t>(in solar </a:t>
            </a:r>
            <a:r>
              <a:rPr lang="it-IT" sz="1400" dirty="0" err="1">
                <a:solidFill>
                  <a:srgbClr val="FFFFD6"/>
                </a:solidFill>
                <a:latin typeface="Calibri"/>
              </a:rPr>
              <a:t>masses</a:t>
            </a:r>
            <a:r>
              <a:rPr lang="it-IT" sz="1400" dirty="0">
                <a:solidFill>
                  <a:srgbClr val="FFFFD6"/>
                </a:solidFill>
                <a:latin typeface="Calibri"/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851892" y="237067"/>
            <a:ext cx="311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Abbott et al. 2017, ApJL,851 </a:t>
            </a:r>
          </a:p>
        </p:txBody>
      </p:sp>
      <p:pic>
        <p:nvPicPr>
          <p:cNvPr id="4" name="Immagine 3" descr="Schermata 2018-08-22 alle 00.39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3" y="658557"/>
            <a:ext cx="3706399" cy="274172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10400" y="5520267"/>
            <a:ext cx="3386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470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79" y="2010320"/>
            <a:ext cx="6692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5"/>
            <a:r>
              <a:rPr lang="it-IT" sz="4400" i="1" dirty="0" smtClean="0">
                <a:solidFill>
                  <a:srgbClr val="CCFFCC"/>
                </a:solidFill>
                <a:latin typeface="Calibri"/>
              </a:rPr>
              <a:t>EM non-</a:t>
            </a:r>
            <a:r>
              <a:rPr lang="it-IT" sz="4400" i="1" dirty="0" err="1" smtClean="0">
                <a:solidFill>
                  <a:srgbClr val="CCFFCC"/>
                </a:solidFill>
                <a:latin typeface="Calibri"/>
              </a:rPr>
              <a:t>thermal</a:t>
            </a:r>
            <a:r>
              <a:rPr lang="it-IT" sz="4400" i="1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4400" i="1" dirty="0" err="1" smtClean="0">
                <a:solidFill>
                  <a:srgbClr val="CCFFCC"/>
                </a:solidFill>
                <a:latin typeface="Calibri"/>
              </a:rPr>
              <a:t>emission</a:t>
            </a:r>
            <a:endParaRPr lang="it-IT" sz="4400" i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233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499" y="983609"/>
            <a:ext cx="4254500" cy="46369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99" y="961578"/>
            <a:ext cx="7010400" cy="46630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6" y="1558478"/>
            <a:ext cx="3697057" cy="3657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943099" y="5343078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prstClr val="black"/>
                </a:solidFill>
                <a:latin typeface="Calibri"/>
              </a:rPr>
              <a:t>Credit: Ronchini</a:t>
            </a:r>
            <a:endParaRPr lang="it-IT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Shape 383"/>
          <p:cNvSpPr/>
          <p:nvPr/>
        </p:nvSpPr>
        <p:spPr>
          <a:xfrm>
            <a:off x="2130334" y="113203"/>
            <a:ext cx="4309389" cy="502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619" tIns="35619" rIns="35619" bIns="35619" anchor="ctr">
            <a:spAutoFit/>
          </a:bodyPr>
          <a:lstStyle>
            <a:lvl1pPr>
              <a:defRPr sz="4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456018"/>
            <a:r>
              <a:rPr sz="2800" b="1" i="1" dirty="0">
                <a:solidFill>
                  <a:prstClr val="white"/>
                </a:solidFill>
                <a:latin typeface="Arial"/>
                <a:cs typeface="Arial"/>
              </a:rPr>
              <a:t>Short Gamma Ray Burst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5938672"/>
            <a:ext cx="2952328" cy="654785"/>
          </a:xfrm>
          <a:prstGeom prst="rect">
            <a:avLst/>
          </a:prstGeom>
          <a:noFill/>
          <a:ln w="28575">
            <a:noFill/>
          </a:ln>
        </p:spPr>
        <p:txBody>
          <a:bodyPr wrap="square" lIns="91203" tIns="45602" rIns="91203" bIns="45602">
            <a:spAutoFit/>
          </a:bodyPr>
          <a:lstStyle/>
          <a:p>
            <a:pPr algn="ctr" defTabSz="912059">
              <a:defRPr/>
            </a:pPr>
            <a:r>
              <a:rPr lang="fr-FR" b="1" kern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Prompt </a:t>
            </a:r>
            <a:r>
              <a:rPr lang="fr-FR" b="1" kern="0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emission</a:t>
            </a:r>
            <a:endParaRPr lang="fr-FR" b="1" kern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 defTabSz="912059">
              <a:defRPr/>
            </a:pPr>
            <a:r>
              <a:rPr lang="el-GR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ϒ</a:t>
            </a:r>
            <a:r>
              <a:rPr lang="fr-FR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-ray </a:t>
            </a:r>
            <a:r>
              <a:rPr lang="fr-FR" kern="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fr-FR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seconds</a:t>
            </a:r>
          </a:p>
        </p:txBody>
      </p:sp>
      <p:sp>
        <p:nvSpPr>
          <p:cNvPr id="9" name="Rettangolo 8"/>
          <p:cNvSpPr/>
          <p:nvPr/>
        </p:nvSpPr>
        <p:spPr>
          <a:xfrm>
            <a:off x="6077284" y="5738841"/>
            <a:ext cx="3096344" cy="936113"/>
          </a:xfrm>
          <a:prstGeom prst="rect">
            <a:avLst/>
          </a:prstGeom>
          <a:noFill/>
          <a:ln w="28575">
            <a:noFill/>
          </a:ln>
        </p:spPr>
        <p:txBody>
          <a:bodyPr wrap="square" lIns="91203" tIns="45602" rIns="91203" bIns="45602">
            <a:spAutoFit/>
          </a:bodyPr>
          <a:lstStyle/>
          <a:p>
            <a:pPr algn="ctr" defTabSz="912059">
              <a:defRPr/>
            </a:pPr>
            <a:r>
              <a:rPr lang="fr-FR" b="1" kern="0" dirty="0" err="1">
                <a:solidFill>
                  <a:srgbClr val="1F497D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Afterglow</a:t>
            </a:r>
            <a:r>
              <a:rPr lang="fr-FR" b="1" kern="0" dirty="0">
                <a:solidFill>
                  <a:srgbClr val="1F497D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kern="0" dirty="0" err="1">
                <a:solidFill>
                  <a:srgbClr val="1F497D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</a:rPr>
              <a:t>emission</a:t>
            </a:r>
            <a:endParaRPr lang="fr-FR" b="1" kern="0" dirty="0">
              <a:solidFill>
                <a:srgbClr val="1F497D">
                  <a:lumMod val="40000"/>
                  <a:lumOff val="6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ctr" defTabSz="912059">
              <a:defRPr/>
            </a:pPr>
            <a:r>
              <a:rPr lang="fr-FR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Optical, X-ray, radio   </a:t>
            </a:r>
          </a:p>
          <a:p>
            <a:pPr algn="ctr" defTabSz="912059">
              <a:defRPr/>
            </a:pPr>
            <a:r>
              <a:rPr lang="en-US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hours, days, months</a:t>
            </a:r>
            <a:endParaRPr lang="fr-FR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56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03201" y="185851"/>
            <a:ext cx="8652932" cy="3631727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pPr defTabSz="914400">
              <a:defRPr/>
            </a:pPr>
            <a:r>
              <a:rPr lang="it-IT" sz="2000" kern="0" dirty="0">
                <a:solidFill>
                  <a:srgbClr val="FFFFFF"/>
                </a:solidFill>
                <a:latin typeface="Chalkduster"/>
                <a:cs typeface="Chalkduster"/>
              </a:rPr>
              <a:t>GRB 170817A 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</a:p>
          <a:p>
            <a:pPr defTabSz="914400">
              <a:defRPr/>
            </a:pPr>
            <a:endParaRPr lang="it-IT" sz="1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r>
              <a:rPr lang="it-IT" sz="2000" kern="0" dirty="0">
                <a:solidFill>
                  <a:srgbClr val="FFFFFF"/>
                </a:solidFill>
                <a:latin typeface="Calibri"/>
              </a:rPr>
              <a:t>100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times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closer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than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typical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GRBs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observed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by Fermi-GBM</a:t>
            </a:r>
            <a:r>
              <a:rPr lang="it-IT" sz="1000" kern="0" dirty="0">
                <a:solidFill>
                  <a:srgbClr val="FFFFFF"/>
                </a:solidFill>
                <a:latin typeface="Calibri"/>
              </a:rPr>
              <a:t> </a:t>
            </a:r>
          </a:p>
          <a:p>
            <a:pPr marL="342764" indent="-342764" defTabSz="914400">
              <a:buFont typeface="Arial"/>
              <a:buChar char="•"/>
              <a:defRPr/>
            </a:pP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it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is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also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"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subluminous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"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compared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to the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population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of long/short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GRBs</a:t>
            </a:r>
            <a:endParaRPr lang="it-IT" sz="1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r>
              <a:rPr lang="it-IT" sz="2000" kern="0" dirty="0">
                <a:solidFill>
                  <a:srgbClr val="FFFFFF"/>
                </a:solidFill>
                <a:latin typeface="Calibri"/>
              </a:rPr>
              <a:t>10</a:t>
            </a:r>
            <a:r>
              <a:rPr lang="it-IT" sz="2000" kern="0" baseline="30000" dirty="0">
                <a:solidFill>
                  <a:srgbClr val="FFFFFF"/>
                </a:solidFill>
                <a:latin typeface="Calibri"/>
              </a:rPr>
              <a:t>2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– 10</a:t>
            </a:r>
            <a:r>
              <a:rPr lang="it-IT" sz="2000" kern="0" baseline="30000" dirty="0">
                <a:solidFill>
                  <a:srgbClr val="FFFFFF"/>
                </a:solidFill>
                <a:latin typeface="Calibri"/>
              </a:rPr>
              <a:t>6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less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energetic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than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other</a:t>
            </a:r>
            <a:r>
              <a:rPr lang="it-IT" sz="2000" kern="0" dirty="0">
                <a:solidFill>
                  <a:srgbClr val="FFFFFF"/>
                </a:solidFill>
                <a:latin typeface="Calibri"/>
              </a:rPr>
              <a:t> short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</a:rPr>
              <a:t>GRBs</a:t>
            </a: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marL="342764" indent="-342764" defTabSz="914400">
              <a:buFont typeface="Arial"/>
              <a:buChar char="•"/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153453" y="4961873"/>
            <a:ext cx="3406554" cy="369296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914400">
              <a:defRPr/>
            </a:pPr>
            <a:r>
              <a:rPr lang="hu-HU" kern="0" dirty="0">
                <a:solidFill>
                  <a:srgbClr val="FFFFFF"/>
                </a:solidFill>
                <a:latin typeface="Calibri"/>
              </a:rPr>
              <a:t> Abbott et al.  2017, APJL, 848, L13</a:t>
            </a:r>
            <a:endParaRPr lang="it-IT" kern="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Immagine 2" descr="Schermata 2018-04-04 alle 12.44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2" y="1930842"/>
            <a:ext cx="8105355" cy="2955986"/>
          </a:xfrm>
          <a:prstGeom prst="rect">
            <a:avLst/>
          </a:prstGeom>
          <a:ln w="38100" cmpd="sng">
            <a:solidFill>
              <a:srgbClr val="3366FF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CasellaDiTesto 12"/>
          <p:cNvSpPr txBox="1"/>
          <p:nvPr/>
        </p:nvSpPr>
        <p:spPr>
          <a:xfrm>
            <a:off x="454652" y="5331169"/>
            <a:ext cx="81053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CCFFCC"/>
                </a:solidFill>
                <a:latin typeface="Chalkboard"/>
                <a:cs typeface="Chalkboard"/>
              </a:rPr>
              <a:t>Intrinsically</a:t>
            </a:r>
            <a:r>
              <a:rPr lang="it-IT" sz="2000" dirty="0" smtClean="0">
                <a:solidFill>
                  <a:srgbClr val="CCFFCC"/>
                </a:solidFill>
                <a:latin typeface="Chalkboard"/>
                <a:cs typeface="Chalkboard"/>
              </a:rPr>
              <a:t> </a:t>
            </a:r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sub-</a:t>
            </a:r>
            <a:r>
              <a:rPr lang="it-IT" sz="2000" dirty="0" err="1">
                <a:solidFill>
                  <a:srgbClr val="CCFFCC"/>
                </a:solidFill>
                <a:latin typeface="Chalkboard"/>
                <a:cs typeface="Chalkboard"/>
              </a:rPr>
              <a:t>luminous</a:t>
            </a:r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 </a:t>
            </a:r>
            <a:r>
              <a:rPr lang="it-IT" sz="2000" dirty="0" err="1">
                <a:solidFill>
                  <a:srgbClr val="CCFFCC"/>
                </a:solidFill>
                <a:latin typeface="Chalkboard"/>
                <a:cs typeface="Chalkboard"/>
              </a:rPr>
              <a:t>event</a:t>
            </a:r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 </a:t>
            </a:r>
          </a:p>
          <a:p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                             or a </a:t>
            </a:r>
            <a:r>
              <a:rPr lang="it-IT" sz="2000" dirty="0" err="1">
                <a:solidFill>
                  <a:srgbClr val="CCFFCC"/>
                </a:solidFill>
                <a:latin typeface="Chalkboard"/>
                <a:cs typeface="Chalkboard"/>
              </a:rPr>
              <a:t>classical</a:t>
            </a:r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 short </a:t>
            </a:r>
            <a:r>
              <a:rPr lang="it-IT" sz="2000" dirty="0" smtClean="0">
                <a:solidFill>
                  <a:srgbClr val="CCFFCC"/>
                </a:solidFill>
                <a:latin typeface="Chalkboard"/>
                <a:cs typeface="Chalkboard"/>
              </a:rPr>
              <a:t>GRB </a:t>
            </a:r>
            <a:r>
              <a:rPr lang="it-IT" sz="2000" dirty="0" err="1">
                <a:solidFill>
                  <a:srgbClr val="CCFFCC"/>
                </a:solidFill>
                <a:latin typeface="Chalkboard"/>
                <a:cs typeface="Chalkboard"/>
              </a:rPr>
              <a:t>viewed</a:t>
            </a:r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 off-</a:t>
            </a:r>
            <a:r>
              <a:rPr lang="it-IT" sz="2000" dirty="0" err="1">
                <a:solidFill>
                  <a:srgbClr val="CCFFCC"/>
                </a:solidFill>
                <a:latin typeface="Chalkboard"/>
                <a:cs typeface="Chalkboard"/>
              </a:rPr>
              <a:t>axis</a:t>
            </a:r>
            <a:r>
              <a:rPr lang="it-IT" sz="2000" dirty="0">
                <a:solidFill>
                  <a:srgbClr val="CCFFCC"/>
                </a:solidFill>
                <a:latin typeface="Chalkboard"/>
                <a:cs typeface="Chalkboard"/>
              </a:rPr>
              <a:t>?</a:t>
            </a: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657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659898" y="5206534"/>
            <a:ext cx="4239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First GRB </a:t>
            </a:r>
            <a:r>
              <a:rPr lang="it-IT" sz="2400" i="1" dirty="0" err="1">
                <a:solidFill>
                  <a:prstClr val="white"/>
                </a:solidFill>
                <a:latin typeface="Arial"/>
                <a:cs typeface="Arial"/>
              </a:rPr>
              <a:t>observed</a:t>
            </a:r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 off-</a:t>
            </a:r>
            <a:r>
              <a:rPr lang="it-IT" sz="2400" i="1" dirty="0" err="1">
                <a:solidFill>
                  <a:prstClr val="white"/>
                </a:solidFill>
                <a:latin typeface="Arial"/>
                <a:cs typeface="Arial"/>
              </a:rPr>
              <a:t>axis</a:t>
            </a:r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180215" y="9108452"/>
            <a:ext cx="3356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prstClr val="white"/>
                </a:solidFill>
                <a:latin typeface="Calibri"/>
              </a:rPr>
              <a:t>Hallinan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et al. Science, 2017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0823" y="50798"/>
            <a:ext cx="81618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>
                <a:solidFill>
                  <a:srgbClr val="CCFFCC"/>
                </a:solidFill>
                <a:latin typeface="Chalkboard"/>
                <a:cs typeface="Chalkboard"/>
              </a:rPr>
              <a:t>X-</a:t>
            </a:r>
            <a:r>
              <a:rPr lang="it-IT" sz="2200" b="1" dirty="0" err="1">
                <a:solidFill>
                  <a:srgbClr val="CCFFCC"/>
                </a:solidFill>
                <a:latin typeface="Chalkboard"/>
                <a:cs typeface="Chalkboard"/>
              </a:rPr>
              <a:t>ray</a:t>
            </a:r>
            <a:r>
              <a:rPr lang="it-IT" sz="2200" b="1" dirty="0">
                <a:solidFill>
                  <a:srgbClr val="CCFFCC"/>
                </a:solidFill>
                <a:latin typeface="Chalkboard"/>
                <a:cs typeface="Chalkboard"/>
              </a:rPr>
              <a:t> and radio </a:t>
            </a:r>
            <a:r>
              <a:rPr lang="it-IT" sz="2200" b="1" dirty="0" err="1">
                <a:solidFill>
                  <a:srgbClr val="CCFFCC"/>
                </a:solidFill>
                <a:latin typeface="Chalkboard"/>
                <a:cs typeface="Chalkboard"/>
              </a:rPr>
              <a:t>emissions</a:t>
            </a:r>
            <a:r>
              <a:rPr lang="it-IT" sz="2200" b="1" dirty="0">
                <a:solidFill>
                  <a:srgbClr val="CCFFCC"/>
                </a:solidFill>
                <a:latin typeface="Chalkboard"/>
                <a:cs typeface="Chalkboard"/>
              </a:rPr>
              <a:t> 9 and 16 </a:t>
            </a:r>
            <a:r>
              <a:rPr lang="it-IT" sz="2200" b="1" dirty="0" err="1">
                <a:solidFill>
                  <a:srgbClr val="CCFFCC"/>
                </a:solidFill>
                <a:latin typeface="Chalkboard"/>
                <a:cs typeface="Chalkboard"/>
              </a:rPr>
              <a:t>days</a:t>
            </a:r>
            <a:r>
              <a:rPr lang="it-IT" sz="2200" b="1" dirty="0">
                <a:solidFill>
                  <a:srgbClr val="CCFFCC"/>
                </a:solidFill>
                <a:latin typeface="Chalkboard"/>
                <a:cs typeface="Chalkboard"/>
              </a:rPr>
              <a:t> </a:t>
            </a:r>
            <a:r>
              <a:rPr lang="it-IT" sz="2200" b="1" dirty="0" err="1">
                <a:solidFill>
                  <a:srgbClr val="CCFFCC"/>
                </a:solidFill>
                <a:latin typeface="Chalkboard"/>
                <a:cs typeface="Chalkboard"/>
              </a:rPr>
              <a:t>after</a:t>
            </a:r>
            <a:r>
              <a:rPr lang="it-IT" sz="2200" b="1" dirty="0">
                <a:solidFill>
                  <a:srgbClr val="CCFFCC"/>
                </a:solidFill>
                <a:latin typeface="Chalkboard"/>
                <a:cs typeface="Chalkboard"/>
              </a:rPr>
              <a:t> the merger</a:t>
            </a:r>
          </a:p>
        </p:txBody>
      </p:sp>
      <p:pic>
        <p:nvPicPr>
          <p:cNvPr id="15" name="Immagine 14" descr="Schermata 2017-12-17 alle 16.47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83" y="3048002"/>
            <a:ext cx="3877733" cy="3743245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>
            <a:off x="3003930" y="3048002"/>
            <a:ext cx="0" cy="3447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003931" y="3278205"/>
            <a:ext cx="106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alibri"/>
              </a:rPr>
              <a:t>unknown</a:t>
            </a:r>
            <a:endParaRPr lang="it-IT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Immagine 17" descr="Schermata 2018-07-12 alle 00.31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69" y="2015077"/>
            <a:ext cx="3764472" cy="2970195"/>
          </a:xfrm>
          <a:prstGeom prst="rect">
            <a:avLst/>
          </a:prstGeom>
        </p:spPr>
      </p:pic>
      <p:pic>
        <p:nvPicPr>
          <p:cNvPr id="19" name="Immagine 18" descr="Schermata 2018-07-12 alle 00.30.3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" y="677342"/>
            <a:ext cx="5675895" cy="20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94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4-04 alle 15.27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7" y="951878"/>
            <a:ext cx="5287433" cy="449746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9107" y="5517070"/>
            <a:ext cx="4068233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D’Avanzo et al. 2017, A&amp;A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506136" y="1811869"/>
            <a:ext cx="1782259" cy="461665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defTabSz="457035"/>
            <a:r>
              <a:rPr lang="it-IT" sz="2000" b="1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it-IT" sz="2400" b="1" dirty="0">
                <a:solidFill>
                  <a:prstClr val="black"/>
                </a:solidFill>
                <a:latin typeface="Calibri"/>
              </a:rPr>
              <a:t>(t) ∝ t</a:t>
            </a:r>
            <a:r>
              <a:rPr lang="it-IT" sz="2400" b="1" baseline="30000" dirty="0">
                <a:solidFill>
                  <a:prstClr val="black"/>
                </a:solidFill>
                <a:latin typeface="Calibri"/>
              </a:rPr>
              <a:t>0.7−0.8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2997207" y="2273533"/>
            <a:ext cx="372533" cy="2156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04800" y="169334"/>
            <a:ext cx="7518400" cy="461665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sz="2400" i="1" dirty="0" err="1">
                <a:solidFill>
                  <a:prstClr val="white"/>
                </a:solidFill>
                <a:latin typeface="Arial"/>
                <a:cs typeface="Arial"/>
              </a:rPr>
              <a:t>After</a:t>
            </a:r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2400" i="1" dirty="0" smtClean="0">
                <a:solidFill>
                  <a:prstClr val="white"/>
                </a:solidFill>
                <a:latin typeface="Arial"/>
                <a:cs typeface="Arial"/>
              </a:rPr>
              <a:t>150 </a:t>
            </a:r>
            <a:r>
              <a:rPr lang="it-IT" sz="2400" i="1" dirty="0" err="1">
                <a:solidFill>
                  <a:prstClr val="white"/>
                </a:solidFill>
                <a:latin typeface="Arial"/>
                <a:cs typeface="Arial"/>
              </a:rPr>
              <a:t>days</a:t>
            </a:r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 from the BNS merger…</a:t>
            </a:r>
          </a:p>
        </p:txBody>
      </p:sp>
      <p:sp>
        <p:nvSpPr>
          <p:cNvPr id="4" name="Rettangolo 3"/>
          <p:cNvSpPr/>
          <p:nvPr/>
        </p:nvSpPr>
        <p:spPr>
          <a:xfrm>
            <a:off x="5807338" y="1220129"/>
            <a:ext cx="30830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..</a:t>
            </a:r>
            <a:r>
              <a:rPr lang="it-IT" sz="2400" i="1" dirty="0" err="1" smtClean="0">
                <a:solidFill>
                  <a:prstClr val="white"/>
                </a:solidFill>
                <a:latin typeface="Calibri"/>
              </a:rPr>
              <a:t>unexpected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slow 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achromatic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flux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–rise </a:t>
            </a:r>
            <a:r>
              <a:rPr lang="it-IT" sz="2400" i="1" dirty="0" err="1" smtClean="0">
                <a:solidFill>
                  <a:prstClr val="white"/>
                </a:solidFill>
                <a:latin typeface="Calibri"/>
              </a:rPr>
              <a:t>until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∼ 150 </a:t>
            </a:r>
            <a:r>
              <a:rPr lang="it-IT" sz="2400" i="1" dirty="0" err="1" smtClean="0">
                <a:solidFill>
                  <a:prstClr val="white"/>
                </a:solidFill>
                <a:latin typeface="Calibri"/>
              </a:rPr>
              <a:t>days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!</a:t>
            </a:r>
          </a:p>
        </p:txBody>
      </p:sp>
      <p:pic>
        <p:nvPicPr>
          <p:cNvPr id="3" name="Immagine 2" descr="Schermata 2019-02-10 alle 23.14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3049038"/>
            <a:ext cx="2067104" cy="1963229"/>
          </a:xfrm>
          <a:prstGeom prst="rect">
            <a:avLst/>
          </a:prstGeom>
        </p:spPr>
      </p:pic>
      <p:cxnSp>
        <p:nvCxnSpPr>
          <p:cNvPr id="6" name="Connettore 1 5"/>
          <p:cNvCxnSpPr/>
          <p:nvPr/>
        </p:nvCxnSpPr>
        <p:spPr>
          <a:xfrm flipV="1">
            <a:off x="6282267" y="2912533"/>
            <a:ext cx="2067104" cy="230293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H="1" flipV="1">
            <a:off x="6197602" y="3065972"/>
            <a:ext cx="2201332" cy="216642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35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21-02-23 alle 17.28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04" y="2044089"/>
            <a:ext cx="4216052" cy="270259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762880" y="1767450"/>
            <a:ext cx="2231571" cy="2862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1697" y="1757477"/>
            <a:ext cx="2231571" cy="2862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  <a:p>
            <a:endParaRPr lang="it-IT" dirty="0" smtClean="0">
              <a:solidFill>
                <a:prstClr val="black"/>
              </a:solidFill>
              <a:latin typeface="Calibri"/>
            </a:endParaRPr>
          </a:p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magine 1" descr="Schermata 2018-11-25 alle 15.40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06" y="3538911"/>
            <a:ext cx="1860060" cy="1090862"/>
          </a:xfrm>
          <a:prstGeom prst="rect">
            <a:avLst/>
          </a:prstGeom>
        </p:spPr>
      </p:pic>
      <p:pic>
        <p:nvPicPr>
          <p:cNvPr id="4" name="Immagine 3" descr="Schermata 2018-11-25 alle 15.46.0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3" y="1801316"/>
            <a:ext cx="1806928" cy="1634672"/>
          </a:xfrm>
          <a:prstGeom prst="rect">
            <a:avLst/>
          </a:prstGeom>
        </p:spPr>
      </p:pic>
      <p:pic>
        <p:nvPicPr>
          <p:cNvPr id="5" name="Immagine 4" descr="Schermata 2018-11-25 alle 15.46.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64" y="1782684"/>
            <a:ext cx="1767531" cy="1839971"/>
          </a:xfrm>
          <a:prstGeom prst="rect">
            <a:avLst/>
          </a:prstGeom>
        </p:spPr>
      </p:pic>
      <p:pic>
        <p:nvPicPr>
          <p:cNvPr id="6" name="Immagine 5" descr="Schermata 2018-11-25 alle 15.40.3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3" y="3417845"/>
            <a:ext cx="1806928" cy="109600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-48243" y="1485110"/>
            <a:ext cx="2984222" cy="64633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rgbClr val="FFFFFF"/>
                </a:solidFill>
                <a:latin typeface="Calibri"/>
              </a:rPr>
              <a:t>Mildly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relativistic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isotropic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outflow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(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choked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jet)</a:t>
            </a:r>
            <a:endParaRPr lang="it-IT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814333" y="2650921"/>
            <a:ext cx="1096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dirty="0">
                <a:solidFill>
                  <a:srgbClr val="FFFFFF"/>
                </a:solidFill>
                <a:latin typeface="Mangal"/>
              </a:rPr>
              <a:t>Rise t</a:t>
            </a:r>
            <a:r>
              <a:rPr lang="mr-IN" baseline="30000" dirty="0">
                <a:solidFill>
                  <a:srgbClr val="FFFFFF"/>
                </a:solidFill>
                <a:latin typeface="Mangal"/>
              </a:rPr>
              <a:t>-0.8</a:t>
            </a:r>
            <a:endParaRPr lang="it-IT" baseline="30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446914" y="1434311"/>
            <a:ext cx="2726267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FFFFFF"/>
                </a:solidFill>
                <a:latin typeface="Calibri"/>
              </a:rPr>
              <a:t>Structured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Jet (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successful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)</a:t>
            </a:r>
          </a:p>
          <a:p>
            <a:pPr algn="ctr"/>
            <a:r>
              <a:rPr lang="it-IT" dirty="0">
                <a:solidFill>
                  <a:srgbClr val="FFFFFF"/>
                </a:solidFill>
                <a:latin typeface="Calibri"/>
              </a:rPr>
              <a:t>off-</a:t>
            </a:r>
            <a:r>
              <a:rPr lang="it-IT" dirty="0" err="1">
                <a:solidFill>
                  <a:srgbClr val="FFFFFF"/>
                </a:solidFill>
                <a:latin typeface="Calibri"/>
              </a:rPr>
              <a:t>axis</a:t>
            </a:r>
            <a:r>
              <a:rPr lang="it-IT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jet</a:t>
            </a:r>
            <a:endParaRPr lang="it-IT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00087" y="245056"/>
            <a:ext cx="891786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700" dirty="0" smtClean="0">
                <a:solidFill>
                  <a:srgbClr val="FFFFFF"/>
                </a:solidFill>
                <a:latin typeface="Arial"/>
                <a:cs typeface="Arial"/>
              </a:rPr>
              <a:t>RADIAL or ANGULAR STRUCTURE?</a:t>
            </a:r>
            <a:endParaRPr lang="it-IT" sz="1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4639" y="5528606"/>
            <a:ext cx="6979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035"/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[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see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e.g. </a:t>
            </a:r>
            <a:r>
              <a:rPr lang="it-IT" sz="1400" dirty="0" smtClean="0">
                <a:solidFill>
                  <a:srgbClr val="FFFFFF"/>
                </a:solidFill>
                <a:latin typeface="Calibri"/>
              </a:rPr>
              <a:t>Rossi et al. 2002, Zhang et al. 2002, 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Ramirez-Ruiz et al. 2002, 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Nakar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&amp;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Piran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2018,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Lazzati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et al. 2018,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Gottlieb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et al. 2018, 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400" dirty="0" err="1">
                <a:solidFill>
                  <a:prstClr val="white"/>
                </a:solidFill>
                <a:latin typeface="Calibri"/>
              </a:rPr>
              <a:t>Kasliwal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 2017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Mooley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et al. 2017, </a:t>
            </a:r>
            <a:r>
              <a:rPr lang="it-IT" sz="1400" dirty="0" err="1">
                <a:solidFill>
                  <a:prstClr val="white"/>
                </a:solidFill>
                <a:latin typeface="Calibri"/>
              </a:rPr>
              <a:t>Salafia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 et al. 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2017, Ghirlanda et al. 2019]</a:t>
            </a:r>
            <a:endParaRPr lang="it-IT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e 17"/>
          <p:cNvSpPr/>
          <p:nvPr/>
        </p:nvSpPr>
        <p:spPr>
          <a:xfrm>
            <a:off x="383938" y="608291"/>
            <a:ext cx="767877" cy="795866"/>
          </a:xfrm>
          <a:prstGeom prst="ellipse">
            <a:avLst/>
          </a:prstGeom>
          <a:gradFill flip="none" rotWithShape="1">
            <a:gsLst>
              <a:gs pos="93000">
                <a:srgbClr val="008000"/>
              </a:gs>
              <a:gs pos="24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19050" cmpd="sng">
            <a:solidFill>
              <a:srgbClr val="64B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 defTabSz="457035"/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Immagine 18" descr="Schermata 2018-04-04 alle 15.24.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46" y="4898520"/>
            <a:ext cx="1392477" cy="9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7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73951" y="6075276"/>
            <a:ext cx="2133600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 err="1">
                <a:solidFill>
                  <a:prstClr val="white"/>
                </a:solidFill>
                <a:latin typeface="Calibri"/>
              </a:rPr>
              <a:t>Dashed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lines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04401" y="6248714"/>
            <a:ext cx="2133600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Solid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lines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Immagine 8" descr="Schermata 2018-04-04 alle 15.24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31" y="5399044"/>
            <a:ext cx="1004813" cy="694527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>
          <a:xfrm>
            <a:off x="1672874" y="5243901"/>
            <a:ext cx="767877" cy="795866"/>
          </a:xfrm>
          <a:prstGeom prst="ellipse">
            <a:avLst/>
          </a:prstGeom>
          <a:gradFill flip="none" rotWithShape="1">
            <a:gsLst>
              <a:gs pos="93000">
                <a:srgbClr val="008000"/>
              </a:gs>
              <a:gs pos="24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19050" cmpd="sng">
            <a:solidFill>
              <a:srgbClr val="64B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 defTabSz="457035"/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Immagine 5" descr="Schermata 2018-08-15 alle 18.42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1" y="769693"/>
            <a:ext cx="6640773" cy="432608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04800" y="169334"/>
            <a:ext cx="8351982" cy="830964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sz="2400" i="1" dirty="0" err="1">
                <a:solidFill>
                  <a:prstClr val="white"/>
                </a:solidFill>
                <a:latin typeface="Arial"/>
                <a:cs typeface="Arial"/>
              </a:rPr>
              <a:t>After</a:t>
            </a:r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sz="2400" i="1" dirty="0" smtClean="0">
                <a:solidFill>
                  <a:prstClr val="white"/>
                </a:solidFill>
                <a:latin typeface="Arial"/>
                <a:cs typeface="Arial"/>
              </a:rPr>
              <a:t>150 </a:t>
            </a:r>
            <a:r>
              <a:rPr lang="it-IT" sz="2400" i="1" dirty="0" err="1">
                <a:solidFill>
                  <a:prstClr val="white"/>
                </a:solidFill>
                <a:latin typeface="Arial"/>
                <a:cs typeface="Arial"/>
              </a:rPr>
              <a:t>days</a:t>
            </a:r>
            <a:r>
              <a:rPr lang="it-IT" sz="2400" i="1" dirty="0">
                <a:solidFill>
                  <a:prstClr val="white"/>
                </a:solidFill>
                <a:latin typeface="Arial"/>
                <a:cs typeface="Arial"/>
              </a:rPr>
              <a:t> from the BNS merger</a:t>
            </a:r>
            <a:r>
              <a:rPr lang="it-IT" sz="2400" i="1" dirty="0" smtClean="0">
                <a:solidFill>
                  <a:prstClr val="white"/>
                </a:solidFill>
                <a:latin typeface="Arial"/>
                <a:cs typeface="Arial"/>
              </a:rPr>
              <a:t>…</a:t>
            </a:r>
            <a:r>
              <a:rPr lang="it-IT" sz="2400" i="1" dirty="0" err="1">
                <a:solidFill>
                  <a:srgbClr val="FFFFFF"/>
                </a:solidFill>
                <a:latin typeface="Arial"/>
                <a:cs typeface="Arial"/>
              </a:rPr>
              <a:t>decaying</a:t>
            </a:r>
            <a:r>
              <a:rPr lang="it-IT" sz="24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400" i="1" dirty="0" err="1" smtClean="0">
                <a:solidFill>
                  <a:srgbClr val="FFFFFF"/>
                </a:solidFill>
                <a:latin typeface="Arial"/>
                <a:cs typeface="Arial"/>
              </a:rPr>
              <a:t>phase</a:t>
            </a:r>
            <a:r>
              <a:rPr lang="it-IT" sz="2400" i="1" dirty="0" smtClean="0">
                <a:solidFill>
                  <a:srgbClr val="FFFFFF"/>
                </a:solidFill>
                <a:latin typeface="Arial"/>
                <a:cs typeface="Arial"/>
              </a:rPr>
              <a:t>!</a:t>
            </a:r>
          </a:p>
          <a:p>
            <a:pPr defTabSz="457035"/>
            <a:endParaRPr lang="it-IT" sz="2400" i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31695" y="5428945"/>
            <a:ext cx="542508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i="1" dirty="0" smtClean="0">
                <a:solidFill>
                  <a:srgbClr val="008000"/>
                </a:solidFill>
                <a:latin typeface="Arial"/>
                <a:cs typeface="Arial"/>
              </a:rPr>
              <a:t>MULTI-WAVELENGTH LIGHT CURVES CANNOT DISENTANGLE THE TWO SCENARIOS!</a:t>
            </a:r>
            <a:endParaRPr lang="it-IT" b="1" i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747176" y="4726441"/>
            <a:ext cx="21797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Calibri"/>
              </a:rPr>
              <a:t>Ghirlanda et al. 2018  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211620" y="6236363"/>
            <a:ext cx="5956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[Margutti, et al. 2018,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Troja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, et al. 2018, D’Avanzo et al. 2018,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Dobie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et al. 2018, Alexander et al. 2018, </a:t>
            </a:r>
            <a:r>
              <a:rPr lang="it-IT" sz="1400" dirty="0" err="1" smtClean="0">
                <a:solidFill>
                  <a:prstClr val="white"/>
                </a:solidFill>
                <a:latin typeface="Calibri"/>
              </a:rPr>
              <a:t>Mooley</a:t>
            </a:r>
            <a:r>
              <a:rPr lang="it-IT" sz="1400" dirty="0" smtClean="0">
                <a:solidFill>
                  <a:prstClr val="white"/>
                </a:solidFill>
                <a:latin typeface="Calibri"/>
              </a:rPr>
              <a:t> et al. 2018, Ghirlanda et al. 2019]  </a:t>
            </a:r>
            <a:endParaRPr lang="it-IT" sz="14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4938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8300" y="241300"/>
            <a:ext cx="588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FF"/>
                </a:solidFill>
                <a:latin typeface="Calibri"/>
              </a:rPr>
              <a:t>RADIO HIGH RESOLUTION IMAGING</a:t>
            </a:r>
            <a:endParaRPr lang="it-IT" sz="2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Immagine 2" descr="Schermata 2018-11-25 alle 17.11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99" y="774700"/>
            <a:ext cx="7368677" cy="4135967"/>
          </a:xfrm>
          <a:prstGeom prst="rect">
            <a:avLst/>
          </a:prstGeom>
        </p:spPr>
      </p:pic>
      <p:pic>
        <p:nvPicPr>
          <p:cNvPr id="4" name="Immagine 3" descr="Schermata 2018-11-25 alle 17.12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6272817"/>
            <a:ext cx="6210300" cy="39937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4434" y="5977466"/>
            <a:ext cx="6210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63599" y="5401733"/>
            <a:ext cx="7368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At the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same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epoch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: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structured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jet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has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LARGER DISPLACEMENT and SMALLER SIZE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than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isotropic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midly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relativistic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outflow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! </a:t>
            </a:r>
            <a:endParaRPr lang="it-IT" sz="20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8872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4783" y="796093"/>
            <a:ext cx="64145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35"/>
            <a:r>
              <a:rPr lang="it-IT" sz="2000" i="1" dirty="0" err="1" smtClean="0">
                <a:solidFill>
                  <a:srgbClr val="CCFFCC"/>
                </a:solidFill>
                <a:latin typeface="Arial"/>
                <a:cs typeface="Arial"/>
              </a:rPr>
              <a:t>Observations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 207.4 </a:t>
            </a:r>
            <a:r>
              <a:rPr lang="it-IT" sz="2000" i="1" dirty="0" err="1">
                <a:solidFill>
                  <a:srgbClr val="CCFFCC"/>
                </a:solidFill>
                <a:latin typeface="Arial"/>
                <a:cs typeface="Arial"/>
              </a:rPr>
              <a:t>days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it-IT" sz="2000" i="1" dirty="0" err="1">
                <a:solidFill>
                  <a:srgbClr val="CCFFCC"/>
                </a:solidFill>
                <a:latin typeface="Arial"/>
                <a:cs typeface="Arial"/>
              </a:rPr>
              <a:t>after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BNS 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merger 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by </a:t>
            </a:r>
          </a:p>
          <a:p>
            <a:pPr algn="ctr" defTabSz="457035"/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global VLBI 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network of 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33 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radio </a:t>
            </a:r>
            <a:r>
              <a:rPr lang="it-IT" sz="2000" i="1" dirty="0" err="1" smtClean="0">
                <a:solidFill>
                  <a:srgbClr val="CCFFCC"/>
                </a:solidFill>
                <a:latin typeface="Arial"/>
                <a:cs typeface="Arial"/>
              </a:rPr>
              <a:t>telescopes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over </a:t>
            </a:r>
            <a:r>
              <a:rPr lang="it-IT" sz="2000" i="1" dirty="0" err="1">
                <a:solidFill>
                  <a:srgbClr val="CCFFCC"/>
                </a:solidFill>
                <a:latin typeface="Arial"/>
                <a:cs typeface="Arial"/>
              </a:rPr>
              <a:t>five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it-IT" sz="2000" i="1" dirty="0" err="1" smtClean="0">
                <a:solidFill>
                  <a:srgbClr val="CCFFCC"/>
                </a:solidFill>
                <a:latin typeface="Arial"/>
                <a:cs typeface="Arial"/>
              </a:rPr>
              <a:t>continents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it-IT" sz="2000" i="1" dirty="0" err="1">
                <a:solidFill>
                  <a:srgbClr val="CCFFCC"/>
                </a:solidFill>
                <a:latin typeface="Arial"/>
                <a:cs typeface="Arial"/>
              </a:rPr>
              <a:t>constrain</a:t>
            </a:r>
            <a:r>
              <a:rPr lang="it-IT" sz="2000" i="1" dirty="0">
                <a:solidFill>
                  <a:srgbClr val="CCFFCC"/>
                </a:solidFill>
                <a:latin typeface="Arial"/>
                <a:cs typeface="Arial"/>
              </a:rPr>
              <a:t> </a:t>
            </a:r>
            <a:r>
              <a:rPr lang="it-IT" sz="2000" i="1" dirty="0" smtClean="0">
                <a:solidFill>
                  <a:srgbClr val="CCFFCC"/>
                </a:solidFill>
                <a:latin typeface="Arial"/>
                <a:cs typeface="Arial"/>
              </a:rPr>
              <a:t>SOURCE SIZE &lt; 2 mas</a:t>
            </a:r>
            <a:endParaRPr lang="it-IT" sz="2000" i="1" dirty="0">
              <a:solidFill>
                <a:srgbClr val="CCFFCC"/>
              </a:solidFill>
              <a:latin typeface="Arial"/>
              <a:cs typeface="Arial"/>
            </a:endParaRPr>
          </a:p>
          <a:p>
            <a:pPr algn="ctr" defTabSz="457035"/>
            <a:endParaRPr lang="it-IT" sz="2200" i="1" dirty="0">
              <a:solidFill>
                <a:srgbClr val="CCFFCC"/>
              </a:solidFill>
              <a:latin typeface="Arial"/>
              <a:cs typeface="Arial"/>
            </a:endParaRPr>
          </a:p>
        </p:txBody>
      </p:sp>
      <p:pic>
        <p:nvPicPr>
          <p:cNvPr id="4" name="Immagine 3" descr="Schermata 2018-08-15 alle 19.2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629" y="169587"/>
            <a:ext cx="2564491" cy="142214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72535" y="169587"/>
            <a:ext cx="460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  <a:latin typeface="Calibri"/>
              </a:rPr>
              <a:t>SIZE CONSTRAINTS</a:t>
            </a:r>
            <a:endParaRPr lang="it-IT" sz="2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Immagine 8" descr="Schermata 2018-11-25 alle 17.2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70" y="2185168"/>
            <a:ext cx="7382932" cy="402774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45067" y="1879601"/>
            <a:ext cx="77216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750617" y="1815836"/>
            <a:ext cx="295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Ghirlanda et al. 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2019, Science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505200" y="6408114"/>
            <a:ext cx="6434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5"/>
            <a:r>
              <a:rPr lang="it-IT" dirty="0" err="1" smtClean="0">
                <a:solidFill>
                  <a:prstClr val="white"/>
                </a:solidFill>
                <a:latin typeface="Calibri"/>
              </a:rPr>
              <a:t>See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also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Mooley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, </a:t>
            </a:r>
            <a:r>
              <a:rPr lang="it-IT" dirty="0" err="1">
                <a:solidFill>
                  <a:prstClr val="white"/>
                </a:solidFill>
                <a:latin typeface="NimbusRomNo9L"/>
              </a:rPr>
              <a:t>Deller</a:t>
            </a:r>
            <a:r>
              <a:rPr lang="it-IT" dirty="0">
                <a:solidFill>
                  <a:prstClr val="white"/>
                </a:solidFill>
                <a:latin typeface="NimbusRomNo9L"/>
              </a:rPr>
              <a:t>, </a:t>
            </a:r>
            <a:r>
              <a:rPr lang="it-IT" dirty="0" err="1">
                <a:solidFill>
                  <a:prstClr val="white"/>
                </a:solidFill>
                <a:latin typeface="NimbusRomNo9L"/>
              </a:rPr>
              <a:t>Gottlieb</a:t>
            </a:r>
            <a:r>
              <a:rPr lang="it-IT" dirty="0">
                <a:solidFill>
                  <a:prstClr val="white"/>
                </a:solidFill>
                <a:latin typeface="NimbusRomNo9L"/>
              </a:rPr>
              <a:t> et al. 2018</a:t>
            </a:r>
            <a:endParaRPr lang="it-IT" dirty="0">
              <a:solidFill>
                <a:prstClr val="white"/>
              </a:solidFill>
              <a:latin typeface="Calibri"/>
            </a:endParaRPr>
          </a:p>
          <a:p>
            <a:pPr defTabSz="457035"/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87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8-16 alle 12.3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66" y="2804126"/>
            <a:ext cx="2557586" cy="151041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84876" y="3532954"/>
            <a:ext cx="2596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Compact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object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  <a:p>
            <a:pPr algn="ctr"/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formation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and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evolution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118168" y="852408"/>
            <a:ext cx="2955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Nucleosynthesis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and </a:t>
            </a:r>
          </a:p>
          <a:p>
            <a:pPr algn="ctr"/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enrichment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of the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Universe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 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266520" y="737070"/>
            <a:ext cx="266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Relativistic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astrophysics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829810" y="4639606"/>
            <a:ext cx="135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Cosmology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6195143" y="4280306"/>
            <a:ext cx="2570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Nuclear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matter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physics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973806" y="338012"/>
            <a:ext cx="3609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Radioactively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powered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transients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</a:p>
        </p:txBody>
      </p:sp>
      <p:pic>
        <p:nvPicPr>
          <p:cNvPr id="17" name="Immagine 16" descr="Schermata 2018-08-16 alle 12.5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34" y="4829288"/>
            <a:ext cx="2048252" cy="1244660"/>
          </a:xfrm>
          <a:prstGeom prst="rect">
            <a:avLst/>
          </a:prstGeom>
        </p:spPr>
      </p:pic>
      <p:pic>
        <p:nvPicPr>
          <p:cNvPr id="19" name="Immagine 18" descr="Schermata 2018-08-16 alle 12.52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64" y="1537328"/>
            <a:ext cx="2051538" cy="1021984"/>
          </a:xfrm>
          <a:prstGeom prst="rect">
            <a:avLst/>
          </a:prstGeom>
        </p:spPr>
      </p:pic>
      <p:pic>
        <p:nvPicPr>
          <p:cNvPr id="22" name="Immagine 21" descr="Schermata 2018-08-16 alle 12.53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02" y="1537328"/>
            <a:ext cx="1036536" cy="767804"/>
          </a:xfrm>
          <a:prstGeom prst="rect">
            <a:avLst/>
          </a:prstGeom>
        </p:spPr>
      </p:pic>
      <p:pic>
        <p:nvPicPr>
          <p:cNvPr id="26" name="Immagine 25" descr="Schermata 2018-08-16 alle 12.55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32" y="852622"/>
            <a:ext cx="2264735" cy="1364907"/>
          </a:xfrm>
          <a:prstGeom prst="rect">
            <a:avLst/>
          </a:prstGeom>
        </p:spPr>
      </p:pic>
      <p:pic>
        <p:nvPicPr>
          <p:cNvPr id="35" name="Immagine 34" descr="Schermata 2018-04-04 alle 15.24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378" y="1339962"/>
            <a:ext cx="1511310" cy="1044618"/>
          </a:xfrm>
          <a:prstGeom prst="rect">
            <a:avLst/>
          </a:prstGeom>
        </p:spPr>
      </p:pic>
      <p:pic>
        <p:nvPicPr>
          <p:cNvPr id="32" name="Immagine 31" descr="Schermata 2018-08-16 alle 14.41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7" y="4154215"/>
            <a:ext cx="2170692" cy="1173417"/>
          </a:xfrm>
          <a:prstGeom prst="rect">
            <a:avLst/>
          </a:prstGeom>
        </p:spPr>
      </p:pic>
      <p:pic>
        <p:nvPicPr>
          <p:cNvPr id="37" name="Immagine 36" descr="Schermata 2017-11-07 alle 23.10.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34" y="5008938"/>
            <a:ext cx="2279418" cy="1552647"/>
          </a:xfrm>
          <a:prstGeom prst="rect">
            <a:avLst/>
          </a:prstGeom>
        </p:spPr>
      </p:pic>
      <p:cxnSp>
        <p:nvCxnSpPr>
          <p:cNvPr id="34" name="Connettore 2 33"/>
          <p:cNvCxnSpPr/>
          <p:nvPr/>
        </p:nvCxnSpPr>
        <p:spPr>
          <a:xfrm flipH="1" flipV="1">
            <a:off x="2031998" y="2617926"/>
            <a:ext cx="894841" cy="440195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ttore 2 40"/>
          <p:cNvCxnSpPr/>
          <p:nvPr/>
        </p:nvCxnSpPr>
        <p:spPr>
          <a:xfrm>
            <a:off x="4298463" y="4208720"/>
            <a:ext cx="1" cy="512715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ttore 2 41"/>
          <p:cNvCxnSpPr/>
          <p:nvPr/>
        </p:nvCxnSpPr>
        <p:spPr>
          <a:xfrm>
            <a:off x="5356546" y="4319382"/>
            <a:ext cx="708811" cy="42933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Connettore 2 42"/>
          <p:cNvCxnSpPr/>
          <p:nvPr/>
        </p:nvCxnSpPr>
        <p:spPr>
          <a:xfrm flipV="1">
            <a:off x="5710952" y="2559314"/>
            <a:ext cx="718454" cy="498807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Connettore 2 43"/>
          <p:cNvCxnSpPr/>
          <p:nvPr/>
        </p:nvCxnSpPr>
        <p:spPr>
          <a:xfrm flipH="1" flipV="1">
            <a:off x="4298462" y="2305132"/>
            <a:ext cx="1" cy="498995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Connettore 2 52"/>
          <p:cNvCxnSpPr/>
          <p:nvPr/>
        </p:nvCxnSpPr>
        <p:spPr>
          <a:xfrm flipH="1">
            <a:off x="2493748" y="3894667"/>
            <a:ext cx="659618" cy="47028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CasellaDiTesto 4"/>
          <p:cNvSpPr txBox="1"/>
          <p:nvPr/>
        </p:nvSpPr>
        <p:spPr>
          <a:xfrm>
            <a:off x="3829810" y="2834459"/>
            <a:ext cx="152673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b="1" dirty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GW170817</a:t>
            </a:r>
          </a:p>
        </p:txBody>
      </p:sp>
    </p:spTree>
    <p:extLst>
      <p:ext uri="{BB962C8B-B14F-4D97-AF65-F5344CB8AC3E}">
        <p14:creationId xmlns:p14="http://schemas.microsoft.com/office/powerpoint/2010/main" val="39250454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  <p:bldP spid="29" grpId="0"/>
      <p:bldP spid="31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e 1"/>
          <p:cNvSpPr/>
          <p:nvPr/>
        </p:nvSpPr>
        <p:spPr>
          <a:xfrm>
            <a:off x="1172938" y="5791242"/>
            <a:ext cx="767877" cy="795866"/>
          </a:xfrm>
          <a:prstGeom prst="ellipse">
            <a:avLst/>
          </a:prstGeom>
          <a:gradFill flip="none" rotWithShape="1">
            <a:gsLst>
              <a:gs pos="93000">
                <a:srgbClr val="008000"/>
              </a:gs>
              <a:gs pos="24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19050" cmpd="sng">
            <a:solidFill>
              <a:srgbClr val="64BB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7" tIns="45704" rIns="91407" bIns="45704" rtlCol="0" anchor="ctr"/>
          <a:lstStyle/>
          <a:p>
            <a:pPr algn="ctr" defTabSz="457035"/>
            <a:endParaRPr lang="it-IT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Connettore 1 2"/>
          <p:cNvCxnSpPr/>
          <p:nvPr/>
        </p:nvCxnSpPr>
        <p:spPr>
          <a:xfrm flipV="1">
            <a:off x="970088" y="5791242"/>
            <a:ext cx="1134533" cy="795866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/>
          <p:cNvCxnSpPr/>
          <p:nvPr/>
        </p:nvCxnSpPr>
        <p:spPr>
          <a:xfrm flipH="1" flipV="1">
            <a:off x="1100032" y="5771312"/>
            <a:ext cx="1004589" cy="815796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1284647" y="5643090"/>
            <a:ext cx="80625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35"/>
            <a:r>
              <a:rPr lang="it-IT" sz="2200" dirty="0" err="1">
                <a:solidFill>
                  <a:srgbClr val="CCFFCC"/>
                </a:solidFill>
                <a:latin typeface="Calibri"/>
              </a:rPr>
              <a:t>Ruled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out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nearly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isotropic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,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mildly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relativistic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outflow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, </a:t>
            </a:r>
            <a:endParaRPr lang="it-IT" sz="2200" dirty="0" smtClean="0">
              <a:solidFill>
                <a:srgbClr val="CCFFCC"/>
              </a:solidFill>
              <a:latin typeface="Calibri"/>
            </a:endParaRPr>
          </a:p>
          <a:p>
            <a:pPr algn="ctr" defTabSz="457035"/>
            <a:r>
              <a:rPr lang="it-IT" sz="2200" dirty="0" err="1" smtClean="0">
                <a:solidFill>
                  <a:srgbClr val="CCFFCC"/>
                </a:solidFill>
                <a:latin typeface="Calibri"/>
              </a:rPr>
              <a:t>which</a:t>
            </a:r>
            <a:r>
              <a:rPr lang="it-IT" sz="2200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 smtClean="0">
                <a:solidFill>
                  <a:srgbClr val="CCFFCC"/>
                </a:solidFill>
                <a:latin typeface="Calibri"/>
              </a:rPr>
              <a:t>predicts</a:t>
            </a:r>
            <a:r>
              <a:rPr lang="it-IT" sz="2200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proper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motion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CCFFCC"/>
                </a:solidFill>
                <a:latin typeface="Calibri"/>
              </a:rPr>
              <a:t>close</a:t>
            </a:r>
            <a:r>
              <a:rPr lang="it-IT" sz="2200" dirty="0">
                <a:solidFill>
                  <a:srgbClr val="CCFFCC"/>
                </a:solidFill>
                <a:latin typeface="Calibri"/>
              </a:rPr>
              <a:t> to </a:t>
            </a:r>
            <a:r>
              <a:rPr lang="it-IT" sz="2200" dirty="0" smtClean="0">
                <a:solidFill>
                  <a:srgbClr val="CCFFCC"/>
                </a:solidFill>
                <a:latin typeface="Calibri"/>
              </a:rPr>
              <a:t>zero and </a:t>
            </a:r>
          </a:p>
          <a:p>
            <a:pPr algn="ctr" defTabSz="457035"/>
            <a:r>
              <a:rPr lang="it-IT" sz="2200" dirty="0" err="1" smtClean="0">
                <a:solidFill>
                  <a:srgbClr val="CCFFCC"/>
                </a:solidFill>
                <a:latin typeface="Calibri"/>
              </a:rPr>
              <a:t>size</a:t>
            </a:r>
            <a:r>
              <a:rPr lang="it-IT" sz="2200" dirty="0" smtClean="0">
                <a:solidFill>
                  <a:srgbClr val="CCFFCC"/>
                </a:solidFill>
                <a:latin typeface="Calibri"/>
              </a:rPr>
              <a:t> &gt; 3 mas </a:t>
            </a:r>
            <a:r>
              <a:rPr lang="it-IT" sz="2200" dirty="0" err="1" smtClean="0">
                <a:solidFill>
                  <a:srgbClr val="CCFFCC"/>
                </a:solidFill>
                <a:latin typeface="Calibri"/>
              </a:rPr>
              <a:t>after</a:t>
            </a:r>
            <a:r>
              <a:rPr lang="it-IT" sz="2200" dirty="0" smtClean="0">
                <a:solidFill>
                  <a:srgbClr val="CCFFCC"/>
                </a:solidFill>
                <a:latin typeface="Calibri"/>
              </a:rPr>
              <a:t> 6 </a:t>
            </a:r>
            <a:r>
              <a:rPr lang="it-IT" sz="2200" dirty="0" err="1" smtClean="0">
                <a:solidFill>
                  <a:srgbClr val="CCFFCC"/>
                </a:solidFill>
                <a:latin typeface="Calibri"/>
              </a:rPr>
              <a:t>months</a:t>
            </a:r>
            <a:r>
              <a:rPr lang="it-IT" sz="2200" dirty="0" smtClean="0">
                <a:solidFill>
                  <a:srgbClr val="CCFFCC"/>
                </a:solidFill>
                <a:latin typeface="Calibri"/>
              </a:rPr>
              <a:t> of </a:t>
            </a:r>
            <a:r>
              <a:rPr lang="it-IT" sz="2200" dirty="0" err="1" smtClean="0">
                <a:solidFill>
                  <a:srgbClr val="CCFFCC"/>
                </a:solidFill>
                <a:latin typeface="Calibri"/>
              </a:rPr>
              <a:t>expansion</a:t>
            </a:r>
            <a:endParaRPr lang="it-IT" sz="2200" dirty="0">
              <a:solidFill>
                <a:srgbClr val="CCFFCC"/>
              </a:solidFill>
              <a:latin typeface="Calibri"/>
            </a:endParaRPr>
          </a:p>
        </p:txBody>
      </p:sp>
      <p:pic>
        <p:nvPicPr>
          <p:cNvPr id="6" name="Immagine 5" descr="Schermata 2018-11-25 alle 17.25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8" y="956457"/>
            <a:ext cx="8404464" cy="458503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52401" y="677330"/>
            <a:ext cx="8923867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43468" y="283508"/>
            <a:ext cx="4605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  <a:latin typeface="Calibri"/>
              </a:rPr>
              <a:t>SIZE CONSTRAINTS</a:t>
            </a:r>
            <a:endParaRPr lang="it-IT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072921" y="4898706"/>
            <a:ext cx="389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Ghirlanda et al. 2018, arXiv:1808.00469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811742" y="494261"/>
            <a:ext cx="295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Ghirlanda et al. 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2019, Science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2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844380" y="5349595"/>
            <a:ext cx="779220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457035"/>
            <a:r>
              <a:rPr lang="it-IT" sz="2000" i="1" dirty="0" smtClean="0">
                <a:solidFill>
                  <a:srgbClr val="000090"/>
                </a:solidFill>
                <a:latin typeface="Arial"/>
                <a:cs typeface="Arial"/>
              </a:rPr>
              <a:t>A </a:t>
            </a:r>
            <a:r>
              <a:rPr lang="it-IT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relativistic</a:t>
            </a:r>
            <a:r>
              <a:rPr lang="it-IT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i="1" dirty="0" err="1">
                <a:solidFill>
                  <a:srgbClr val="000090"/>
                </a:solidFill>
                <a:latin typeface="Arial"/>
                <a:cs typeface="Arial"/>
              </a:rPr>
              <a:t>energetic</a:t>
            </a:r>
            <a:r>
              <a:rPr lang="it-IT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it-IT" sz="2000" i="1" dirty="0" err="1">
                <a:solidFill>
                  <a:srgbClr val="000090"/>
                </a:solidFill>
                <a:latin typeface="Arial"/>
                <a:cs typeface="Arial"/>
              </a:rPr>
              <a:t>narrowly-collimated</a:t>
            </a:r>
            <a:r>
              <a:rPr lang="it-IT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i="1" dirty="0" smtClean="0">
                <a:solidFill>
                  <a:srgbClr val="000090"/>
                </a:solidFill>
                <a:latin typeface="Arial"/>
                <a:cs typeface="Arial"/>
              </a:rPr>
              <a:t>jet </a:t>
            </a:r>
            <a:r>
              <a:rPr lang="it-IT" sz="2000" i="1" dirty="0" err="1">
                <a:solidFill>
                  <a:srgbClr val="000090"/>
                </a:solidFill>
                <a:latin typeface="Arial"/>
                <a:cs typeface="Arial"/>
              </a:rPr>
              <a:t>successfully</a:t>
            </a:r>
            <a:r>
              <a:rPr lang="it-IT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2000" i="1" dirty="0" err="1">
                <a:solidFill>
                  <a:srgbClr val="000090"/>
                </a:solidFill>
                <a:latin typeface="Arial"/>
                <a:cs typeface="Arial"/>
              </a:rPr>
              <a:t>emerged</a:t>
            </a:r>
            <a:r>
              <a:rPr lang="it-IT" sz="2000" i="1" dirty="0">
                <a:solidFill>
                  <a:srgbClr val="000090"/>
                </a:solidFill>
                <a:latin typeface="Arial"/>
                <a:cs typeface="Arial"/>
              </a:rPr>
              <a:t> from </a:t>
            </a:r>
            <a:r>
              <a:rPr lang="it-IT" sz="2000" i="1" dirty="0" err="1">
                <a:solidFill>
                  <a:srgbClr val="000090"/>
                </a:solidFill>
                <a:latin typeface="Arial"/>
                <a:cs typeface="Arial"/>
              </a:rPr>
              <a:t>neutron</a:t>
            </a:r>
            <a:r>
              <a:rPr lang="it-IT" sz="2000" i="1" dirty="0">
                <a:solidFill>
                  <a:srgbClr val="000090"/>
                </a:solidFill>
                <a:latin typeface="Arial"/>
                <a:cs typeface="Arial"/>
              </a:rPr>
              <a:t> star merger </a:t>
            </a:r>
            <a:r>
              <a:rPr lang="it-IT" sz="2000" i="1" dirty="0" smtClean="0">
                <a:solidFill>
                  <a:srgbClr val="000090"/>
                </a:solidFill>
                <a:latin typeface="Arial"/>
                <a:cs typeface="Arial"/>
              </a:rPr>
              <a:t>GW170817!</a:t>
            </a:r>
            <a:endParaRPr lang="it-IT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4" name="Immagine 13" descr="Image1 (1) (1)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93" y="677336"/>
            <a:ext cx="6726600" cy="415732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528971" y="308004"/>
            <a:ext cx="2955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Ghirlanda et al. 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2019, Science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896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04533" y="2395040"/>
            <a:ext cx="44534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5"/>
            <a:r>
              <a:rPr lang="it-IT" sz="4400" i="1" dirty="0">
                <a:solidFill>
                  <a:srgbClr val="CCFFCC"/>
                </a:solidFill>
                <a:latin typeface="Calibri"/>
              </a:rPr>
              <a:t>Thermal-</a:t>
            </a:r>
            <a:r>
              <a:rPr lang="it-IT" sz="4400" i="1" dirty="0" err="1">
                <a:solidFill>
                  <a:srgbClr val="CCFFCC"/>
                </a:solidFill>
                <a:latin typeface="Calibri"/>
              </a:rPr>
              <a:t>emission</a:t>
            </a:r>
            <a:endParaRPr lang="it-IT" sz="4400" i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782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43788" y="784848"/>
            <a:ext cx="9100211" cy="39700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203" tIns="45602" rIns="91203" bIns="45602" rtlCol="0">
            <a:spAutoFit/>
          </a:bodyPr>
          <a:lstStyle/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Immagine 9" descr="merger-4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9809" y="0"/>
            <a:ext cx="2344256" cy="1347947"/>
          </a:xfrm>
          <a:prstGeom prst="rect">
            <a:avLst/>
          </a:prstGeom>
        </p:spPr>
      </p:pic>
      <p:sp>
        <p:nvSpPr>
          <p:cNvPr id="47" name="Rettangolo 46"/>
          <p:cNvSpPr/>
          <p:nvPr/>
        </p:nvSpPr>
        <p:spPr>
          <a:xfrm>
            <a:off x="0" y="-56582"/>
            <a:ext cx="9144000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lIns="91203" tIns="45602" rIns="91203" bIns="45602">
            <a:spAutoFit/>
          </a:bodyPr>
          <a:lstStyle/>
          <a:p>
            <a:pPr algn="ctr" defTabSz="912059">
              <a:defRPr/>
            </a:pPr>
            <a:r>
              <a:rPr lang="it-IT" sz="2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it-IT" sz="2800" b="1" kern="0" dirty="0" err="1">
                <a:solidFill>
                  <a:srgbClr val="FFFFFF"/>
                </a:solidFill>
                <a:latin typeface="Calibri"/>
                <a:cs typeface="Chalkduster"/>
              </a:rPr>
              <a:t>Kilonova</a:t>
            </a:r>
            <a:r>
              <a:rPr lang="it-IT" sz="2800" b="1" kern="0" dirty="0">
                <a:solidFill>
                  <a:srgbClr val="FFFFFF"/>
                </a:solidFill>
                <a:latin typeface="Calibri"/>
                <a:cs typeface="Chalkduster"/>
              </a:rPr>
              <a:t> </a:t>
            </a:r>
            <a:r>
              <a:rPr lang="it-IT" sz="2200" b="1" kern="0" dirty="0">
                <a:solidFill>
                  <a:srgbClr val="FFFFFF"/>
                </a:solidFill>
                <a:latin typeface="Chalkduster"/>
                <a:cs typeface="Chalkduster"/>
              </a:rPr>
              <a:t> </a:t>
            </a:r>
            <a:r>
              <a:rPr lang="it-IT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duster"/>
                <a:cs typeface="Chalkduster"/>
              </a:rPr>
              <a:t>  </a:t>
            </a:r>
            <a:r>
              <a:rPr lang="en-US" sz="2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lkduster"/>
                <a:cs typeface="Chalkduster"/>
              </a:rPr>
              <a:t> </a:t>
            </a:r>
            <a:endParaRPr lang="it-IT" sz="22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lkduster"/>
              <a:cs typeface="Chalkduster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5080966" y="3873794"/>
            <a:ext cx="3960440" cy="738426"/>
          </a:xfrm>
          <a:prstGeom prst="rect">
            <a:avLst/>
          </a:prstGeom>
          <a:ln w="28575">
            <a:noFill/>
          </a:ln>
        </p:spPr>
        <p:txBody>
          <a:bodyPr wrap="square" lIns="91203" tIns="45602" rIns="91203" bIns="45602">
            <a:spAutoFit/>
          </a:bodyPr>
          <a:lstStyle/>
          <a:p>
            <a:pPr algn="ctr" defTabSz="912059"/>
            <a:r>
              <a:rPr lang="it-IT" b="1" dirty="0" err="1">
                <a:solidFill>
                  <a:srgbClr val="FF0000"/>
                </a:solidFill>
                <a:latin typeface="Calibri"/>
              </a:rPr>
              <a:t>Power</a:t>
            </a:r>
            <a:r>
              <a:rPr lang="it-IT" b="1" dirty="0">
                <a:solidFill>
                  <a:srgbClr val="FF0000"/>
                </a:solidFill>
                <a:latin typeface="Calibri"/>
              </a:rPr>
              <a:t> short </a:t>
            </a:r>
            <a:r>
              <a:rPr lang="it-IT" b="1" dirty="0" err="1">
                <a:solidFill>
                  <a:srgbClr val="FF0000"/>
                </a:solidFill>
                <a:latin typeface="Calibri"/>
              </a:rPr>
              <a:t>lived</a:t>
            </a:r>
            <a:r>
              <a:rPr lang="it-IT" b="1" dirty="0">
                <a:solidFill>
                  <a:srgbClr val="FF0000"/>
                </a:solidFill>
                <a:latin typeface="Calibri"/>
              </a:rPr>
              <a:t>  RED-IR </a:t>
            </a:r>
            <a:r>
              <a:rPr lang="it-IT" b="1" dirty="0" err="1">
                <a:solidFill>
                  <a:srgbClr val="FF0000"/>
                </a:solidFill>
                <a:latin typeface="Calibri"/>
              </a:rPr>
              <a:t>signal</a:t>
            </a:r>
            <a:r>
              <a:rPr lang="it-IT" b="1" dirty="0">
                <a:solidFill>
                  <a:srgbClr val="FF0000"/>
                </a:solidFill>
                <a:latin typeface="Calibri"/>
              </a:rPr>
              <a:t> (</a:t>
            </a:r>
            <a:r>
              <a:rPr lang="it-IT" b="1" dirty="0" err="1">
                <a:solidFill>
                  <a:srgbClr val="FF0000"/>
                </a:solidFill>
                <a:latin typeface="Calibri"/>
              </a:rPr>
              <a:t>days</a:t>
            </a:r>
            <a:r>
              <a:rPr lang="it-IT" b="1" dirty="0">
                <a:solidFill>
                  <a:srgbClr val="FF0000"/>
                </a:solidFill>
                <a:latin typeface="Calibri"/>
              </a:rPr>
              <a:t>)</a:t>
            </a:r>
            <a:endParaRPr lang="it-IT" sz="200" dirty="0">
              <a:solidFill>
                <a:srgbClr val="FF0000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  <a:p>
            <a:pPr defTabSz="912059"/>
            <a:endParaRPr lang="it-IT" sz="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12338" y="1306721"/>
            <a:ext cx="5231661" cy="1030813"/>
          </a:xfrm>
          <a:prstGeom prst="rect">
            <a:avLst/>
          </a:prstGeom>
          <a:noFill/>
        </p:spPr>
        <p:txBody>
          <a:bodyPr wrap="square" lIns="91203" tIns="45602" rIns="91203" bIns="45602" rtlCol="0">
            <a:spAutoFit/>
          </a:bodyPr>
          <a:lstStyle/>
          <a:p>
            <a:pPr algn="ctr" defTabSz="456018"/>
            <a:r>
              <a:rPr lang="it-IT" sz="2000" b="1" dirty="0" err="1">
                <a:solidFill>
                  <a:srgbClr val="FF0000"/>
                </a:solidFill>
                <a:latin typeface="Helvetica"/>
                <a:cs typeface="Helvetica"/>
              </a:rPr>
              <a:t>Tidal-tail</a:t>
            </a:r>
            <a:r>
              <a:rPr lang="it-IT" sz="20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latin typeface="Helvetica"/>
                <a:cs typeface="Helvetica"/>
              </a:rPr>
              <a:t>ejecta</a:t>
            </a:r>
            <a:r>
              <a:rPr lang="it-IT" sz="20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 </a:t>
            </a:r>
            <a:r>
              <a:rPr lang="it-IT" sz="2000" b="1" dirty="0" err="1">
                <a:solidFill>
                  <a:srgbClr val="FF0000"/>
                </a:solidFill>
                <a:latin typeface="Helvetica"/>
                <a:cs typeface="Helvetica"/>
              </a:rPr>
              <a:t>r-process</a:t>
            </a:r>
            <a:r>
              <a:rPr lang="it-IT" sz="2000" b="1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defTabSz="456018"/>
            <a:endParaRPr lang="it-IT" sz="5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defTabSz="456018"/>
            <a:r>
              <a:rPr lang="it-IT" dirty="0" err="1">
                <a:solidFill>
                  <a:prstClr val="black"/>
                </a:solidFill>
                <a:latin typeface="Calibri"/>
              </a:rPr>
              <a:t>Neutron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capture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rate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much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faster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than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decay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, special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conditions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: T &gt; 10</a:t>
            </a:r>
            <a:r>
              <a:rPr lang="it-IT" baseline="30000" dirty="0">
                <a:solidFill>
                  <a:prstClr val="black"/>
                </a:solidFill>
                <a:latin typeface="Calibri"/>
              </a:rPr>
              <a:t>9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K, high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neutron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density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10</a:t>
            </a:r>
            <a:r>
              <a:rPr lang="it-IT" baseline="30000" dirty="0">
                <a:solidFill>
                  <a:prstClr val="black"/>
                </a:solidFill>
                <a:latin typeface="Calibri"/>
              </a:rPr>
              <a:t>22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cm</a:t>
            </a:r>
            <a:r>
              <a:rPr lang="it-IT" baseline="30000" dirty="0">
                <a:solidFill>
                  <a:prstClr val="black"/>
                </a:solidFill>
                <a:latin typeface="Calibri"/>
              </a:rPr>
              <a:t>-3</a:t>
            </a:r>
          </a:p>
        </p:txBody>
      </p:sp>
      <p:sp>
        <p:nvSpPr>
          <p:cNvPr id="6" name="Rettangolo 5"/>
          <p:cNvSpPr/>
          <p:nvPr/>
        </p:nvSpPr>
        <p:spPr>
          <a:xfrm>
            <a:off x="4379480" y="2576376"/>
            <a:ext cx="4905021" cy="984885"/>
          </a:xfrm>
          <a:prstGeom prst="rect">
            <a:avLst/>
          </a:prstGeom>
        </p:spPr>
        <p:txBody>
          <a:bodyPr wrap="square" lIns="91203" tIns="45602" rIns="91203" bIns="45602">
            <a:spAutoFit/>
          </a:bodyPr>
          <a:lstStyle/>
          <a:p>
            <a:pPr defTabSz="456018"/>
            <a:r>
              <a:rPr lang="it-IT" sz="2000" b="1" dirty="0" err="1">
                <a:solidFill>
                  <a:srgbClr val="FF0000"/>
                </a:solidFill>
                <a:latin typeface="Helvetica"/>
                <a:cs typeface="Helvetica"/>
              </a:rPr>
              <a:t>nucleosynthesis</a:t>
            </a:r>
            <a:r>
              <a:rPr lang="it-IT" sz="2000" b="1" dirty="0">
                <a:solidFill>
                  <a:srgbClr val="FF0000"/>
                </a:solidFill>
                <a:latin typeface="Helvetica"/>
                <a:cs typeface="Helvetica"/>
              </a:rPr>
              <a:t> of </a:t>
            </a:r>
            <a:r>
              <a:rPr lang="it-IT" sz="2000" b="1" dirty="0" err="1">
                <a:solidFill>
                  <a:srgbClr val="FF0000"/>
                </a:solidFill>
                <a:latin typeface="Helvetica"/>
                <a:cs typeface="Helvetica"/>
              </a:rPr>
              <a:t>heavy</a:t>
            </a:r>
            <a:r>
              <a:rPr lang="it-IT" sz="2000" b="1" dirty="0">
                <a:solidFill>
                  <a:srgbClr val="FF0000"/>
                </a:solidFill>
                <a:latin typeface="Helvetica"/>
                <a:cs typeface="Helvetica"/>
              </a:rPr>
              <a:t> nuclei</a:t>
            </a:r>
          </a:p>
          <a:p>
            <a:pPr defTabSz="456018"/>
            <a:endParaRPr lang="it-IT" sz="1000" dirty="0">
              <a:solidFill>
                <a:prstClr val="black"/>
              </a:solidFill>
              <a:latin typeface="Calibri"/>
            </a:endParaRPr>
          </a:p>
          <a:p>
            <a:pPr defTabSz="456018"/>
            <a:endParaRPr lang="it-IT" sz="1000" dirty="0">
              <a:solidFill>
                <a:prstClr val="black"/>
              </a:solidFill>
              <a:latin typeface="Calibri"/>
            </a:endParaRPr>
          </a:p>
          <a:p>
            <a:pPr defTabSz="912059"/>
            <a:r>
              <a:rPr lang="it-IT" dirty="0">
                <a:solidFill>
                  <a:prstClr val="black"/>
                </a:solidFill>
                <a:latin typeface="Calibri"/>
              </a:rPr>
              <a:t>      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radioactive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decay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heavy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elements</a:t>
            </a:r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" name="Connettore 2 7"/>
          <p:cNvCxnSpPr/>
          <p:nvPr/>
        </p:nvCxnSpPr>
        <p:spPr>
          <a:xfrm>
            <a:off x="5620336" y="2329955"/>
            <a:ext cx="160581" cy="366806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/>
          <p:nvPr/>
        </p:nvCxnSpPr>
        <p:spPr>
          <a:xfrm>
            <a:off x="5888303" y="2933810"/>
            <a:ext cx="160581" cy="366806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>
            <a:off x="6187899" y="3612888"/>
            <a:ext cx="160581" cy="366806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Immagine 33" descr="kil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0348" y="1247220"/>
            <a:ext cx="3788916" cy="3105528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40" name="Connettore 1 39"/>
          <p:cNvCxnSpPr/>
          <p:nvPr/>
        </p:nvCxnSpPr>
        <p:spPr>
          <a:xfrm>
            <a:off x="1156675" y="2927775"/>
            <a:ext cx="177924" cy="1465734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H="1">
            <a:off x="969485" y="2904799"/>
            <a:ext cx="171450" cy="1456209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>
            <a:off x="969535" y="1552328"/>
            <a:ext cx="172591" cy="1355272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H="1">
            <a:off x="1155534" y="1604005"/>
            <a:ext cx="179064" cy="1313661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una 48"/>
          <p:cNvSpPr/>
          <p:nvPr/>
        </p:nvSpPr>
        <p:spPr>
          <a:xfrm rot="10800000">
            <a:off x="1750038" y="2335836"/>
            <a:ext cx="597715" cy="1136539"/>
          </a:xfrm>
          <a:prstGeom prst="moon">
            <a:avLst/>
          </a:prstGeom>
          <a:solidFill>
            <a:srgbClr val="FF9933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3" tIns="45602" rIns="91203" bIns="45602" rtlCol="0" anchor="ctr"/>
          <a:lstStyle/>
          <a:p>
            <a:pPr algn="ctr" defTabSz="912059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11373" y="1257293"/>
            <a:ext cx="1350648" cy="307777"/>
          </a:xfrm>
          <a:prstGeom prst="rect">
            <a:avLst/>
          </a:prstGeom>
          <a:noFill/>
        </p:spPr>
        <p:txBody>
          <a:bodyPr wrap="square" lIns="91203" tIns="45602" rIns="91203" bIns="45602" rtlCol="0">
            <a:spAutoFit/>
          </a:bodyPr>
          <a:lstStyle/>
          <a:p>
            <a:pPr defTabSz="456018"/>
            <a:r>
              <a:rPr lang="it-IT" sz="1400" dirty="0" err="1">
                <a:solidFill>
                  <a:srgbClr val="FFFF00"/>
                </a:solidFill>
                <a:latin typeface="Calibri"/>
              </a:rPr>
              <a:t>Relativistic</a:t>
            </a:r>
            <a:r>
              <a:rPr lang="it-IT" sz="1400" dirty="0">
                <a:solidFill>
                  <a:srgbClr val="FFFF00"/>
                </a:solidFill>
                <a:latin typeface="Calibri"/>
              </a:rPr>
              <a:t> Jet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133242" y="2234267"/>
            <a:ext cx="1470865" cy="523220"/>
          </a:xfrm>
          <a:prstGeom prst="rect">
            <a:avLst/>
          </a:prstGeom>
        </p:spPr>
        <p:txBody>
          <a:bodyPr wrap="square" lIns="91203" tIns="45602" rIns="91203" bIns="45602">
            <a:spAutoFit/>
          </a:bodyPr>
          <a:lstStyle/>
          <a:p>
            <a:pPr defTabSz="456018"/>
            <a:r>
              <a:rPr lang="it-IT" sz="1400" i="1" dirty="0" err="1">
                <a:solidFill>
                  <a:srgbClr val="CCFFCC"/>
                </a:solidFill>
                <a:latin typeface="Calibri"/>
              </a:rPr>
              <a:t>Dynamical</a:t>
            </a:r>
            <a:endParaRPr lang="it-IT" sz="1400" i="1" dirty="0">
              <a:solidFill>
                <a:srgbClr val="CCFFCC"/>
              </a:solidFill>
              <a:latin typeface="Calibri"/>
            </a:endParaRPr>
          </a:p>
          <a:p>
            <a:pPr defTabSz="456018"/>
            <a:r>
              <a:rPr lang="it-IT" sz="1400" i="1" dirty="0" err="1">
                <a:solidFill>
                  <a:srgbClr val="CCFFCC"/>
                </a:solidFill>
                <a:latin typeface="Calibri"/>
              </a:rPr>
              <a:t>outflow</a:t>
            </a:r>
            <a:endParaRPr lang="it-IT" sz="1400" i="1" dirty="0">
              <a:solidFill>
                <a:srgbClr val="CCFFCC"/>
              </a:solidFill>
              <a:latin typeface="Calibri"/>
            </a:endParaRPr>
          </a:p>
        </p:txBody>
      </p:sp>
      <p:cxnSp>
        <p:nvCxnSpPr>
          <p:cNvPr id="60" name="Connettore 2 59"/>
          <p:cNvCxnSpPr/>
          <p:nvPr/>
        </p:nvCxnSpPr>
        <p:spPr>
          <a:xfrm flipV="1">
            <a:off x="2347752" y="1470915"/>
            <a:ext cx="2031728" cy="10249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2447119" y="4047289"/>
            <a:ext cx="3441184" cy="276999"/>
          </a:xfrm>
          <a:prstGeom prst="rect">
            <a:avLst/>
          </a:prstGeom>
        </p:spPr>
        <p:txBody>
          <a:bodyPr wrap="square" lIns="91203" tIns="45602" rIns="91203" bIns="45602">
            <a:spAutoFit/>
          </a:bodyPr>
          <a:lstStyle/>
          <a:p>
            <a:pPr defTabSz="456018"/>
            <a:r>
              <a:rPr lang="da-DK" sz="1200" b="1" dirty="0" err="1">
                <a:solidFill>
                  <a:prstClr val="white"/>
                </a:solidFill>
                <a:latin typeface="Calibri"/>
              </a:rPr>
              <a:t>Rosswog</a:t>
            </a:r>
            <a:r>
              <a:rPr lang="da-DK" sz="1200" b="1" dirty="0">
                <a:solidFill>
                  <a:prstClr val="white"/>
                </a:solidFill>
                <a:latin typeface="Calibri"/>
              </a:rPr>
              <a:t> et al. 2013</a:t>
            </a:r>
            <a:endParaRPr lang="it-IT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4855989" y="4270409"/>
            <a:ext cx="4237213" cy="461427"/>
          </a:xfrm>
          <a:prstGeom prst="rect">
            <a:avLst/>
          </a:prstGeom>
          <a:noFill/>
        </p:spPr>
        <p:txBody>
          <a:bodyPr wrap="square" lIns="91203" tIns="45602" rIns="91203" bIns="45602">
            <a:spAutoFit/>
          </a:bodyPr>
          <a:lstStyle/>
          <a:p>
            <a:pPr defTabSz="912059"/>
            <a:r>
              <a:rPr lang="da-DK" sz="1200" b="1" dirty="0">
                <a:solidFill>
                  <a:srgbClr val="000066"/>
                </a:solidFill>
                <a:latin typeface="Calibri"/>
              </a:rPr>
              <a:t>Li &amp; </a:t>
            </a:r>
            <a:r>
              <a:rPr lang="da-DK" sz="1200" b="1" dirty="0" err="1">
                <a:solidFill>
                  <a:srgbClr val="000066"/>
                </a:solidFill>
                <a:latin typeface="Calibri"/>
              </a:rPr>
              <a:t>Paczynski</a:t>
            </a:r>
            <a:r>
              <a:rPr lang="da-DK" sz="1200" b="1" dirty="0">
                <a:solidFill>
                  <a:srgbClr val="000066"/>
                </a:solidFill>
                <a:latin typeface="Calibri"/>
              </a:rPr>
              <a:t> 1998; </a:t>
            </a:r>
            <a:r>
              <a:rPr lang="da-DK" sz="1200" b="1" dirty="0" err="1">
                <a:solidFill>
                  <a:srgbClr val="000066"/>
                </a:solidFill>
                <a:latin typeface="Calibri"/>
              </a:rPr>
              <a:t>Kulkarni</a:t>
            </a:r>
            <a:r>
              <a:rPr lang="da-DK" sz="1200" b="1" dirty="0">
                <a:solidFill>
                  <a:srgbClr val="000066"/>
                </a:solidFill>
                <a:latin typeface="Calibri"/>
              </a:rPr>
              <a:t> 2005 </a:t>
            </a:r>
            <a:r>
              <a:rPr lang="da-DK" sz="1200" b="1" dirty="0" err="1">
                <a:solidFill>
                  <a:srgbClr val="000066"/>
                </a:solidFill>
                <a:latin typeface="Calibri"/>
              </a:rPr>
              <a:t>Metzger</a:t>
            </a:r>
            <a:r>
              <a:rPr lang="da-DK" sz="1200" b="1" dirty="0">
                <a:solidFill>
                  <a:srgbClr val="000066"/>
                </a:solidFill>
                <a:latin typeface="Calibri"/>
              </a:rPr>
              <a:t> et al. 2010; </a:t>
            </a:r>
            <a:r>
              <a:rPr lang="da-DK" sz="1200" b="1" dirty="0" err="1">
                <a:solidFill>
                  <a:srgbClr val="000066"/>
                </a:solidFill>
                <a:latin typeface="Calibri"/>
              </a:rPr>
              <a:t>Tanaka</a:t>
            </a:r>
            <a:r>
              <a:rPr lang="da-DK" sz="1200" b="1" dirty="0">
                <a:solidFill>
                  <a:srgbClr val="000066"/>
                </a:solidFill>
                <a:latin typeface="Calibri"/>
              </a:rPr>
              <a:t> et al. 2014; </a:t>
            </a:r>
            <a:r>
              <a:rPr lang="it-IT" sz="1200" b="1" dirty="0" err="1">
                <a:solidFill>
                  <a:srgbClr val="000066"/>
                </a:solidFill>
                <a:latin typeface="Calibri"/>
              </a:rPr>
              <a:t>Barnes</a:t>
            </a:r>
            <a:r>
              <a:rPr lang="it-IT" sz="1200" b="1" dirty="0">
                <a:solidFill>
                  <a:srgbClr val="000066"/>
                </a:solidFill>
                <a:latin typeface="Calibri"/>
              </a:rPr>
              <a:t> &amp; </a:t>
            </a:r>
            <a:r>
              <a:rPr lang="it-IT" sz="1200" b="1" dirty="0" err="1">
                <a:solidFill>
                  <a:srgbClr val="000066"/>
                </a:solidFill>
                <a:latin typeface="Calibri"/>
              </a:rPr>
              <a:t>Kasen</a:t>
            </a:r>
            <a:r>
              <a:rPr lang="it-IT" sz="1200" b="1" dirty="0">
                <a:solidFill>
                  <a:srgbClr val="000066"/>
                </a:solidFill>
                <a:latin typeface="Calibri"/>
              </a:rPr>
              <a:t> 2013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344132" y="4758364"/>
            <a:ext cx="7511998" cy="16466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457035"/>
            <a:endParaRPr lang="it-IT" sz="500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defTabSz="457035"/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Shock-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heated</a:t>
            </a:r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ejecta</a:t>
            </a:r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, 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accretion</a:t>
            </a:r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 disc 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wind</a:t>
            </a:r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outflow</a:t>
            </a:r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, 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secular</a:t>
            </a:r>
            <a:r>
              <a:rPr lang="it-IT" b="1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it-IT" b="1" dirty="0" err="1">
                <a:solidFill>
                  <a:srgbClr val="0000FF"/>
                </a:solidFill>
                <a:latin typeface="Helvetica"/>
                <a:cs typeface="Helvetica"/>
              </a:rPr>
              <a:t>ejecta</a:t>
            </a:r>
            <a:endParaRPr lang="it-IT" b="1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marL="285750" indent="-285750" defTabSz="457035">
              <a:buFont typeface="Wingdings" charset="0"/>
              <a:buChar char="à"/>
            </a:pPr>
            <a:r>
              <a:rPr lang="it-IT" dirty="0" err="1">
                <a:solidFill>
                  <a:prstClr val="black"/>
                </a:solidFill>
                <a:latin typeface="Calibri"/>
              </a:rPr>
              <a:t>Weak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interactions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: neutrino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absorption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, electron/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positron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capture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285750" indent="-285750" defTabSz="456018">
              <a:buFont typeface="Wingdings" charset="0"/>
              <a:buChar char="à"/>
              <a:defRPr/>
            </a:pPr>
            <a:r>
              <a:rPr lang="it-IT" dirty="0" err="1">
                <a:solidFill>
                  <a:prstClr val="black"/>
                </a:solidFill>
                <a:latin typeface="Calibri"/>
              </a:rPr>
              <a:t>Higher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electron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fraction</a:t>
            </a:r>
            <a:r>
              <a:rPr lang="it-IT" dirty="0">
                <a:solidFill>
                  <a:prstClr val="black"/>
                </a:solidFill>
                <a:latin typeface="Calibri"/>
                <a:sym typeface="Wingdings"/>
              </a:rPr>
              <a:t>, no </a:t>
            </a:r>
            <a:r>
              <a:rPr lang="it-IT" dirty="0" err="1">
                <a:solidFill>
                  <a:prstClr val="black"/>
                </a:solidFill>
                <a:latin typeface="Calibri"/>
                <a:sym typeface="Wingdings"/>
              </a:rPr>
              <a:t>nucleosynthesis</a:t>
            </a:r>
            <a:r>
              <a:rPr lang="it-IT" dirty="0">
                <a:solidFill>
                  <a:prstClr val="black"/>
                </a:solidFill>
                <a:latin typeface="Calibri"/>
                <a:sym typeface="Wingdings"/>
              </a:rPr>
              <a:t> of </a:t>
            </a:r>
            <a:r>
              <a:rPr lang="it-IT" dirty="0" err="1">
                <a:solidFill>
                  <a:prstClr val="black"/>
                </a:solidFill>
                <a:latin typeface="Calibri"/>
                <a:sym typeface="Wingdings"/>
              </a:rPr>
              <a:t>heavier</a:t>
            </a:r>
            <a:r>
              <a:rPr lang="it-IT" dirty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  <a:sym typeface="Wingdings"/>
              </a:rPr>
              <a:t>element</a:t>
            </a:r>
            <a:endParaRPr lang="it-IT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50" indent="-285750" defTabSz="456018">
              <a:buFont typeface="Wingdings" charset="0"/>
              <a:buChar char="à"/>
              <a:defRPr/>
            </a:pPr>
            <a:r>
              <a:rPr lang="it-IT" dirty="0">
                <a:solidFill>
                  <a:prstClr val="black"/>
                </a:solidFill>
                <a:latin typeface="Calibri"/>
                <a:sym typeface="Wingdings"/>
              </a:rPr>
              <a:t>Lower </a:t>
            </a:r>
            <a:r>
              <a:rPr lang="it-IT" dirty="0" err="1">
                <a:solidFill>
                  <a:prstClr val="black"/>
                </a:solidFill>
                <a:latin typeface="Calibri"/>
                <a:sym typeface="Wingdings"/>
              </a:rPr>
              <a:t>opacity</a:t>
            </a:r>
            <a:endParaRPr lang="it-IT" dirty="0">
              <a:solidFill>
                <a:prstClr val="black"/>
              </a:solidFill>
              <a:latin typeface="Calibri"/>
              <a:sym typeface="Wingdings"/>
            </a:endParaRPr>
          </a:p>
          <a:p>
            <a:pPr marL="285750" indent="-285750" defTabSz="456018">
              <a:buFont typeface="Wingdings" charset="0"/>
              <a:buChar char="à"/>
              <a:defRPr/>
            </a:pPr>
            <a:r>
              <a:rPr lang="it-IT" dirty="0">
                <a:solidFill>
                  <a:prstClr val="black"/>
                </a:solidFill>
                <a:latin typeface="Calibri"/>
              </a:rPr>
              <a:t>brief (∼ 2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day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) </a:t>
            </a:r>
            <a:r>
              <a:rPr lang="it-IT" sz="1900" b="1" dirty="0">
                <a:solidFill>
                  <a:srgbClr val="0000FF"/>
                </a:solidFill>
                <a:latin typeface="Helvetica Neue"/>
                <a:cs typeface="Helvetica Neue"/>
              </a:rPr>
              <a:t>blue </a:t>
            </a:r>
            <a:r>
              <a:rPr lang="it-IT" sz="1900" b="1" dirty="0" err="1">
                <a:solidFill>
                  <a:srgbClr val="0000FF"/>
                </a:solidFill>
                <a:latin typeface="Helvetica Neue"/>
                <a:cs typeface="Helvetica Neue"/>
              </a:rPr>
              <a:t>optical</a:t>
            </a:r>
            <a:r>
              <a:rPr lang="it-IT" sz="1900" b="1" dirty="0">
                <a:solidFill>
                  <a:srgbClr val="0000FF"/>
                </a:solidFill>
                <a:latin typeface="Helvetica Neue"/>
                <a:cs typeface="Helvetica Neue"/>
              </a:rPr>
              <a:t> </a:t>
            </a:r>
            <a:r>
              <a:rPr lang="it-IT" sz="1900" b="1" dirty="0" err="1">
                <a:solidFill>
                  <a:srgbClr val="0000FF"/>
                </a:solidFill>
                <a:latin typeface="Helvetica Neue"/>
                <a:cs typeface="Helvetica Neue"/>
              </a:rPr>
              <a:t>transient</a:t>
            </a:r>
            <a:endParaRPr lang="it-IT" sz="1900" b="1" dirty="0">
              <a:solidFill>
                <a:srgbClr val="0000FF"/>
              </a:solidFill>
              <a:latin typeface="Helvetica Neue"/>
              <a:cs typeface="Helvetica Neue"/>
            </a:endParaRPr>
          </a:p>
          <a:p>
            <a:pPr marL="285750" indent="-285750" defTabSz="456018">
              <a:buFont typeface="Wingdings" charset="0"/>
              <a:buChar char="à"/>
              <a:defRPr/>
            </a:pPr>
            <a:endParaRPr lang="it-IT" sz="5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5942876" y="5665411"/>
            <a:ext cx="2666079" cy="5383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203" tIns="45602" rIns="91203" bIns="45602">
            <a:spAutoFit/>
          </a:bodyPr>
          <a:lstStyle/>
          <a:p>
            <a:pPr defTabSz="912059"/>
            <a:endParaRPr lang="da-DK" sz="500" b="1" dirty="0">
              <a:solidFill>
                <a:srgbClr val="000000"/>
              </a:solidFill>
              <a:latin typeface="Calibri"/>
            </a:endParaRPr>
          </a:p>
          <a:p>
            <a:pPr defTabSz="912059"/>
            <a:r>
              <a:rPr lang="da-DK" sz="1200" b="1" dirty="0" err="1">
                <a:solidFill>
                  <a:srgbClr val="000000"/>
                </a:solidFill>
                <a:latin typeface="Calibri"/>
              </a:rPr>
              <a:t>Kasen</a:t>
            </a:r>
            <a:r>
              <a:rPr lang="da-DK" sz="1200" b="1" dirty="0">
                <a:solidFill>
                  <a:srgbClr val="000000"/>
                </a:solidFill>
                <a:latin typeface="Calibri"/>
              </a:rPr>
              <a:t> et al. 2015, </a:t>
            </a:r>
            <a:r>
              <a:rPr lang="da-DK" sz="1200" b="1" dirty="0" err="1">
                <a:solidFill>
                  <a:srgbClr val="000000"/>
                </a:solidFill>
                <a:latin typeface="Calibri"/>
              </a:rPr>
              <a:t>Perego</a:t>
            </a:r>
            <a:r>
              <a:rPr lang="da-DK" sz="1200" b="1" dirty="0">
                <a:solidFill>
                  <a:srgbClr val="000000"/>
                </a:solidFill>
                <a:latin typeface="Calibri"/>
              </a:rPr>
              <a:t> et al. 2014, </a:t>
            </a:r>
            <a:r>
              <a:rPr lang="da-DK" sz="1200" b="1" dirty="0" err="1">
                <a:solidFill>
                  <a:prstClr val="black"/>
                </a:solidFill>
                <a:latin typeface="Calibri"/>
              </a:rPr>
              <a:t>Wanajo</a:t>
            </a:r>
            <a:r>
              <a:rPr lang="da-DK" sz="1200" b="1" dirty="0">
                <a:solidFill>
                  <a:prstClr val="black"/>
                </a:solidFill>
                <a:latin typeface="Calibri"/>
              </a:rPr>
              <a:t>  et al. 2010</a:t>
            </a:r>
            <a:r>
              <a:rPr lang="da-DK" sz="1200" b="1" dirty="0">
                <a:solidFill>
                  <a:srgbClr val="000000"/>
                </a:solidFill>
                <a:latin typeface="Calibri"/>
              </a:rPr>
              <a:t>  </a:t>
            </a:r>
          </a:p>
        </p:txBody>
      </p:sp>
      <p:pic>
        <p:nvPicPr>
          <p:cNvPr id="35" name="Immagine 34" descr="Schermata 2018-06-28 alle 13.54.5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2" y="4753204"/>
            <a:ext cx="1174408" cy="1183396"/>
          </a:xfrm>
          <a:prstGeom prst="rect">
            <a:avLst/>
          </a:prstGeom>
        </p:spPr>
      </p:pic>
      <p:pic>
        <p:nvPicPr>
          <p:cNvPr id="3" name="Immagine 2" descr="Schermata 2018-08-15 alle 23.56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0" y="5937462"/>
            <a:ext cx="1174643" cy="6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5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6" grpId="0"/>
      <p:bldP spid="49" grpId="0" animBg="1"/>
      <p:bldP spid="31" grpId="0"/>
      <p:bldP spid="12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9564" y="1207408"/>
            <a:ext cx="874565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 descr="Kasen_lanthan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64" y="1564522"/>
            <a:ext cx="8745656" cy="4013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82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Observables: expectations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3221" y="5843121"/>
            <a:ext cx="659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Calibri"/>
              </a:rPr>
              <a:t>Light curve shape</a:t>
            </a:r>
            <a:r>
              <a:rPr lang="en-US" i="1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srgbClr val="FFFFFF"/>
                </a:solidFill>
                <a:latin typeface="Calibri"/>
              </a:rPr>
              <a:t>(duration and peak luminosity) and </a:t>
            </a:r>
            <a:r>
              <a:rPr lang="en-US" i="1" dirty="0" err="1" smtClean="0">
                <a:solidFill>
                  <a:srgbClr val="FFFFFF"/>
                </a:solidFill>
                <a:latin typeface="Calibri"/>
              </a:rPr>
              <a:t>spectarl</a:t>
            </a:r>
            <a:r>
              <a:rPr lang="en-US" i="1" dirty="0" smtClean="0">
                <a:solidFill>
                  <a:srgbClr val="FFFFFF"/>
                </a:solidFill>
                <a:latin typeface="Calibri"/>
              </a:rPr>
              <a:t> shape are dramatically affected by lanthanides</a:t>
            </a:r>
            <a:endParaRPr lang="en-US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2509" y="1564522"/>
            <a:ext cx="246090" cy="208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284124" y="1587221"/>
            <a:ext cx="246090" cy="2086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215" y="1308026"/>
            <a:ext cx="216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prstClr val="black"/>
                </a:solidFill>
                <a:latin typeface="Calibri"/>
              </a:rPr>
              <a:t>Kasen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 et al.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760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44908" y="5482602"/>
            <a:ext cx="81640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CCFFCC"/>
                </a:solidFill>
                <a:latin typeface="Calibri"/>
                <a:cs typeface="Andale Mono"/>
              </a:rPr>
              <a:t>Extremely</a:t>
            </a:r>
            <a:r>
              <a:rPr lang="it-IT" sz="2400" dirty="0">
                <a:solidFill>
                  <a:srgbClr val="CCFFCC"/>
                </a:solidFill>
                <a:latin typeface="Calibri"/>
                <a:cs typeface="Andale Mono"/>
              </a:rPr>
              <a:t> </a:t>
            </a:r>
            <a:r>
              <a:rPr lang="it-IT" sz="2400" dirty="0" err="1">
                <a:solidFill>
                  <a:srgbClr val="CCFFCC"/>
                </a:solidFill>
                <a:latin typeface="Calibri"/>
                <a:cs typeface="Andale Mono"/>
              </a:rPr>
              <a:t>well</a:t>
            </a:r>
            <a:r>
              <a:rPr lang="it-IT" sz="2400" dirty="0">
                <a:solidFill>
                  <a:srgbClr val="CCFFCC"/>
                </a:solidFill>
                <a:latin typeface="Calibri"/>
                <a:cs typeface="Andale Mono"/>
              </a:rPr>
              <a:t> </a:t>
            </a:r>
            <a:r>
              <a:rPr lang="it-IT" sz="2400" dirty="0" err="1">
                <a:solidFill>
                  <a:srgbClr val="CCFFCC"/>
                </a:solidFill>
                <a:latin typeface="Calibri"/>
                <a:cs typeface="Andale Mono"/>
              </a:rPr>
              <a:t>characterized</a:t>
            </a:r>
            <a:r>
              <a:rPr lang="it-IT" sz="2400" dirty="0">
                <a:solidFill>
                  <a:srgbClr val="CCFFCC"/>
                </a:solidFill>
                <a:latin typeface="Calibri"/>
                <a:cs typeface="Andale Mono"/>
              </a:rPr>
              <a:t> </a:t>
            </a:r>
            <a:r>
              <a:rPr lang="it-IT" sz="2400" dirty="0" err="1">
                <a:solidFill>
                  <a:srgbClr val="CCFFCC"/>
                </a:solidFill>
                <a:latin typeface="Calibri"/>
                <a:cs typeface="Andale Mono"/>
              </a:rPr>
              <a:t>photometry</a:t>
            </a:r>
            <a:r>
              <a:rPr lang="it-IT" sz="2400" dirty="0">
                <a:solidFill>
                  <a:srgbClr val="CCFFCC"/>
                </a:solidFill>
                <a:latin typeface="Calibri"/>
                <a:cs typeface="Andale Mono"/>
              </a:rPr>
              <a:t> of a </a:t>
            </a:r>
            <a:r>
              <a:rPr lang="it-IT" sz="2400" dirty="0" err="1">
                <a:solidFill>
                  <a:srgbClr val="CCFFCC"/>
                </a:solidFill>
                <a:latin typeface="Calibri"/>
                <a:cs typeface="Andale Mono"/>
              </a:rPr>
              <a:t>Kilonova</a:t>
            </a:r>
            <a:r>
              <a:rPr lang="it-IT" sz="2400" dirty="0">
                <a:solidFill>
                  <a:srgbClr val="CCFFCC"/>
                </a:solidFill>
                <a:latin typeface="Calibri"/>
                <a:cs typeface="Andale Mono"/>
              </a:rPr>
              <a:t>: </a:t>
            </a:r>
          </a:p>
          <a:p>
            <a:r>
              <a:rPr lang="it-IT" sz="2000" i="1" dirty="0" err="1">
                <a:solidFill>
                  <a:prstClr val="white"/>
                </a:solidFill>
                <a:latin typeface="Calibri"/>
                <a:cs typeface="Andale Mono"/>
              </a:rPr>
              <a:t>thermal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 </a:t>
            </a:r>
            <a:r>
              <a:rPr lang="it-IT" sz="2000" i="1" dirty="0" err="1">
                <a:solidFill>
                  <a:prstClr val="white"/>
                </a:solidFill>
                <a:latin typeface="Calibri"/>
                <a:cs typeface="Andale Mono"/>
              </a:rPr>
              <a:t>emission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 by </a:t>
            </a:r>
            <a:r>
              <a:rPr lang="it-IT" sz="2000" i="1" dirty="0" err="1">
                <a:solidFill>
                  <a:prstClr val="white"/>
                </a:solidFill>
                <a:latin typeface="Calibri"/>
                <a:cs typeface="Andale Mono"/>
              </a:rPr>
              <a:t>radiocative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 </a:t>
            </a:r>
            <a:r>
              <a:rPr lang="it-IT" sz="2000" i="1" dirty="0" err="1">
                <a:solidFill>
                  <a:prstClr val="white"/>
                </a:solidFill>
                <a:latin typeface="Calibri"/>
                <a:cs typeface="Andale Mono"/>
              </a:rPr>
              <a:t>decay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 of </a:t>
            </a:r>
            <a:r>
              <a:rPr lang="it-IT" sz="2000" i="1" dirty="0" err="1">
                <a:solidFill>
                  <a:prstClr val="white"/>
                </a:solidFill>
                <a:latin typeface="Calibri"/>
                <a:cs typeface="Andale Mono"/>
              </a:rPr>
              <a:t>heavy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 </a:t>
            </a:r>
            <a:r>
              <a:rPr lang="it-IT" sz="2000" i="1" dirty="0" err="1">
                <a:solidFill>
                  <a:prstClr val="white"/>
                </a:solidFill>
                <a:latin typeface="Calibri"/>
                <a:cs typeface="Andale Mono"/>
              </a:rPr>
              <a:t>elements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 </a:t>
            </a:r>
            <a:r>
              <a:rPr lang="it-IT" sz="2000" i="1" dirty="0" err="1" smtClean="0">
                <a:solidFill>
                  <a:prstClr val="white"/>
                </a:solidFill>
                <a:latin typeface="Calibri"/>
                <a:cs typeface="Andale Mono"/>
              </a:rPr>
              <a:t>synthesized</a:t>
            </a:r>
            <a:r>
              <a:rPr lang="it-IT" sz="2000" i="1" dirty="0" smtClean="0">
                <a:solidFill>
                  <a:prstClr val="white"/>
                </a:solidFill>
                <a:latin typeface="Calibri"/>
                <a:cs typeface="Andale Mono"/>
              </a:rPr>
              <a:t> </a:t>
            </a:r>
            <a:r>
              <a:rPr lang="it-IT" sz="2000" i="1" dirty="0">
                <a:solidFill>
                  <a:prstClr val="white"/>
                </a:solidFill>
                <a:latin typeface="Calibri"/>
                <a:cs typeface="Andale Mono"/>
              </a:rPr>
              <a:t>in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Andale Mono"/>
              </a:rPr>
              <a:t>multicomponent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Andale Mono"/>
              </a:rPr>
              <a:t> (2-3) </a:t>
            </a:r>
            <a:r>
              <a:rPr lang="it-IT" sz="2000" i="1" dirty="0" err="1">
                <a:solidFill>
                  <a:srgbClr val="FFFFFF"/>
                </a:solidFill>
                <a:latin typeface="Calibri"/>
                <a:cs typeface="Andale Mono"/>
              </a:rPr>
              <a:t>ejecta</a:t>
            </a:r>
            <a:r>
              <a:rPr lang="it-IT" sz="2000" i="1" dirty="0">
                <a:solidFill>
                  <a:srgbClr val="FFFFFF"/>
                </a:solidFill>
                <a:latin typeface="Calibri"/>
                <a:cs typeface="Andale Mono"/>
              </a:rPr>
              <a:t>!</a:t>
            </a:r>
          </a:p>
          <a:p>
            <a:endParaRPr lang="it-IT" i="1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magine 2" descr="Schermata 2018-04-04 alle 13.16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03" y="815408"/>
            <a:ext cx="6333778" cy="454081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791469" y="1081474"/>
            <a:ext cx="3200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Calibri"/>
              </a:rPr>
              <a:t>(Villar+ 2017 and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refs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therein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5" name="Rettangolo 4"/>
          <p:cNvSpPr/>
          <p:nvPr/>
        </p:nvSpPr>
        <p:spPr>
          <a:xfrm>
            <a:off x="6165351" y="896808"/>
            <a:ext cx="2343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44908" y="81766"/>
            <a:ext cx="66473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prstClr val="white"/>
                </a:solidFill>
                <a:latin typeface="Chalkduster"/>
                <a:cs typeface="Chalkduster"/>
              </a:rPr>
              <a:t>UV/Optical/NIR Light </a:t>
            </a:r>
            <a:r>
              <a:rPr lang="it-IT" sz="2000" dirty="0" err="1">
                <a:solidFill>
                  <a:prstClr val="white"/>
                </a:solidFill>
                <a:latin typeface="Chalkduster"/>
                <a:cs typeface="Chalkduster"/>
              </a:rPr>
              <a:t>Curves</a:t>
            </a:r>
            <a:endParaRPr lang="it-IT" sz="2000" dirty="0">
              <a:solidFill>
                <a:prstClr val="white"/>
              </a:solidFill>
              <a:latin typeface="Chalkduster"/>
              <a:cs typeface="Chalkduster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828801" y="1461278"/>
            <a:ext cx="711200" cy="328005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e 7"/>
          <p:cNvSpPr/>
          <p:nvPr/>
        </p:nvSpPr>
        <p:spPr>
          <a:xfrm rot="17574963">
            <a:off x="3768376" y="414827"/>
            <a:ext cx="711200" cy="4290244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18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o1733d-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832956" y="203196"/>
            <a:ext cx="10550300" cy="593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022" y="101590"/>
            <a:ext cx="2091267" cy="654986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en-US" dirty="0">
                <a:solidFill>
                  <a:prstClr val="white"/>
                </a:solidFill>
                <a:latin typeface="Calibri"/>
              </a:rPr>
              <a:t>ESO-VLT/X-Shooter</a:t>
            </a:r>
          </a:p>
          <a:p>
            <a:pPr defTabSz="457035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3335" y="6130621"/>
            <a:ext cx="5028096" cy="30777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defTabSz="457035"/>
            <a:r>
              <a:rPr lang="it-IT" sz="1400" dirty="0">
                <a:solidFill>
                  <a:prstClr val="white"/>
                </a:solidFill>
                <a:latin typeface="Calibri"/>
              </a:rPr>
              <a:t>Credit: ESO/E. Pian et al./S. </a:t>
            </a:r>
            <a:r>
              <a:rPr lang="it-IT" sz="1400" dirty="0" err="1">
                <a:solidFill>
                  <a:prstClr val="white"/>
                </a:solidFill>
                <a:latin typeface="Calibri"/>
              </a:rPr>
              <a:t>Smartt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 &amp; </a:t>
            </a:r>
            <a:r>
              <a:rPr lang="it-IT" sz="1400" dirty="0" err="1">
                <a:solidFill>
                  <a:prstClr val="white"/>
                </a:solidFill>
                <a:latin typeface="Calibri"/>
              </a:rPr>
              <a:t>ePESSTO</a:t>
            </a:r>
            <a:r>
              <a:rPr lang="it-IT" sz="1400" dirty="0">
                <a:solidFill>
                  <a:prstClr val="white"/>
                </a:solidFill>
                <a:latin typeface="Calibri"/>
              </a:rPr>
              <a:t>/L. </a:t>
            </a:r>
            <a:r>
              <a:rPr lang="it-IT" sz="1400" dirty="0" err="1">
                <a:solidFill>
                  <a:prstClr val="white"/>
                </a:solidFill>
                <a:latin typeface="Calibri"/>
              </a:rPr>
              <a:t>Calçada</a:t>
            </a:r>
            <a:endParaRPr lang="it-IT" sz="1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250139" y="1397871"/>
            <a:ext cx="3728425" cy="317006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07" tIns="45704" rIns="91407" bIns="45704">
            <a:spAutoFit/>
          </a:bodyPr>
          <a:lstStyle/>
          <a:p>
            <a:pPr defTabSz="457035"/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First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spectral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 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identification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 of  the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kilonova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emission</a:t>
            </a:r>
            <a:endParaRPr lang="it-IT" sz="19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778" indent="-342778" defTabSz="457035">
              <a:buFont typeface="Arial"/>
              <a:buChar char="•"/>
            </a:pPr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the data </a:t>
            </a:r>
            <a:r>
              <a:rPr lang="it-IT" sz="1900" dirty="0" err="1">
                <a:solidFill>
                  <a:srgbClr val="000090"/>
                </a:solidFill>
                <a:latin typeface="Arial"/>
                <a:cs typeface="Arial"/>
              </a:rPr>
              <a:t>revealed</a:t>
            </a:r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dirty="0" err="1">
                <a:solidFill>
                  <a:srgbClr val="000090"/>
                </a:solidFill>
                <a:latin typeface="Arial"/>
                <a:cs typeface="Arial"/>
              </a:rPr>
              <a:t>signatures</a:t>
            </a:r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defTabSz="457035"/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     of the </a:t>
            </a:r>
            <a:r>
              <a:rPr lang="it-IT" sz="1900" dirty="0" err="1">
                <a:solidFill>
                  <a:srgbClr val="000090"/>
                </a:solidFill>
                <a:latin typeface="Arial"/>
                <a:cs typeface="Arial"/>
              </a:rPr>
              <a:t>radioactive</a:t>
            </a:r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dirty="0" err="1">
                <a:solidFill>
                  <a:srgbClr val="000090"/>
                </a:solidFill>
                <a:latin typeface="Arial"/>
                <a:cs typeface="Arial"/>
              </a:rPr>
              <a:t>decay</a:t>
            </a:r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 of </a:t>
            </a:r>
          </a:p>
          <a:p>
            <a:pPr defTabSz="457035"/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    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r-process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nucleosynthesis</a:t>
            </a:r>
            <a:endParaRPr lang="it-IT" sz="1900" b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 defTabSz="457035"/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(Pian et al. 2017, </a:t>
            </a:r>
            <a:r>
              <a:rPr lang="it-IT" sz="1600" dirty="0" err="1">
                <a:solidFill>
                  <a:prstClr val="black"/>
                </a:solidFill>
                <a:latin typeface="Arial"/>
                <a:cs typeface="Arial"/>
              </a:rPr>
              <a:t>Smartt</a:t>
            </a:r>
            <a:r>
              <a:rPr lang="it-IT" sz="1600" dirty="0">
                <a:solidFill>
                  <a:prstClr val="black"/>
                </a:solidFill>
                <a:latin typeface="Arial"/>
                <a:cs typeface="Arial"/>
              </a:rPr>
              <a:t> et al. 2017)</a:t>
            </a:r>
          </a:p>
          <a:p>
            <a:pPr algn="ctr" defTabSz="457035"/>
            <a:endParaRPr lang="it-IT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42778" indent="-342778" defTabSz="457035">
              <a:buFont typeface="Arial"/>
              <a:buChar char="•"/>
            </a:pPr>
            <a:r>
              <a:rPr lang="it-IT" sz="1900" dirty="0">
                <a:solidFill>
                  <a:srgbClr val="000090"/>
                </a:solidFill>
                <a:latin typeface="Arial"/>
                <a:cs typeface="Arial"/>
              </a:rPr>
              <a:t>BNS </a:t>
            </a:r>
            <a:r>
              <a:rPr lang="it-IT" sz="1900" dirty="0" smtClean="0">
                <a:solidFill>
                  <a:srgbClr val="000090"/>
                </a:solidFill>
                <a:latin typeface="Arial"/>
                <a:cs typeface="Arial"/>
              </a:rPr>
              <a:t>merger 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site for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heavy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b="1" dirty="0" err="1" smtClean="0">
                <a:solidFill>
                  <a:srgbClr val="000090"/>
                </a:solidFill>
                <a:latin typeface="Arial"/>
                <a:cs typeface="Arial"/>
              </a:rPr>
              <a:t>element</a:t>
            </a:r>
            <a:r>
              <a:rPr lang="it-IT" sz="1900" b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production  in the </a:t>
            </a:r>
            <a:r>
              <a:rPr lang="it-IT" sz="1900" b="1" dirty="0" err="1">
                <a:solidFill>
                  <a:srgbClr val="000090"/>
                </a:solidFill>
                <a:latin typeface="Arial"/>
                <a:cs typeface="Arial"/>
              </a:rPr>
              <a:t>Universe</a:t>
            </a:r>
            <a:r>
              <a:rPr lang="it-IT" sz="1900" b="1" dirty="0">
                <a:solidFill>
                  <a:srgbClr val="000090"/>
                </a:solidFill>
                <a:latin typeface="Arial"/>
                <a:cs typeface="Arial"/>
              </a:rPr>
              <a:t>!</a:t>
            </a:r>
          </a:p>
          <a:p>
            <a:pPr defTabSz="457035"/>
            <a:r>
              <a:rPr lang="it-IT" sz="1600" dirty="0">
                <a:solidFill>
                  <a:srgbClr val="000000"/>
                </a:solidFill>
                <a:latin typeface="Arial"/>
                <a:cs typeface="Arial"/>
              </a:rPr>
              <a:t>(Cote et al. 2018, </a:t>
            </a:r>
            <a:r>
              <a:rPr lang="it-IT" sz="1600" dirty="0" err="1">
                <a:solidFill>
                  <a:srgbClr val="000000"/>
                </a:solidFill>
                <a:latin typeface="Arial"/>
                <a:cs typeface="Arial"/>
              </a:rPr>
              <a:t>Rosswog</a:t>
            </a:r>
            <a:r>
              <a:rPr lang="it-IT" sz="1600" dirty="0">
                <a:solidFill>
                  <a:srgbClr val="000000"/>
                </a:solidFill>
                <a:latin typeface="Arial"/>
                <a:cs typeface="Arial"/>
              </a:rPr>
              <a:t> et al. 2017)</a:t>
            </a:r>
          </a:p>
        </p:txBody>
      </p:sp>
    </p:spTree>
    <p:extLst>
      <p:ext uri="{BB962C8B-B14F-4D97-AF65-F5344CB8AC3E}">
        <p14:creationId xmlns:p14="http://schemas.microsoft.com/office/powerpoint/2010/main" val="378021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martt_Ce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9" b="50347"/>
          <a:stretch/>
        </p:blipFill>
        <p:spPr>
          <a:xfrm>
            <a:off x="337324" y="1011074"/>
            <a:ext cx="3320276" cy="2388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082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  <a:latin typeface="Calibri"/>
              </a:rPr>
              <a:t>Nucleosynthesis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Picture 5" descr="Smartt_Ce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9" t="49461"/>
          <a:stretch/>
        </p:blipFill>
        <p:spPr>
          <a:xfrm>
            <a:off x="337325" y="3399758"/>
            <a:ext cx="3320276" cy="2431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324" y="5831071"/>
            <a:ext cx="481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A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ttempt to identify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elements</a:t>
            </a:r>
            <a:endParaRPr lang="en-US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225" y="619079"/>
            <a:ext cx="2167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  <a:latin typeface="Calibri"/>
              </a:rPr>
              <a:t>Smartt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</a:rPr>
              <a:t> et al. 2017</a:t>
            </a:r>
            <a:endParaRPr lang="en-US" sz="16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996267" y="1445377"/>
            <a:ext cx="4892559" cy="3231654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200" dirty="0" err="1">
                <a:solidFill>
                  <a:srgbClr val="FFFFFF"/>
                </a:solidFill>
                <a:latin typeface="Calibri"/>
              </a:rPr>
              <a:t>S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pectral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analysis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hampered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because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of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:</a:t>
            </a:r>
          </a:p>
          <a:p>
            <a:endParaRPr lang="it-IT" sz="1000" dirty="0" smtClean="0">
              <a:solidFill>
                <a:srgbClr val="FFFFFF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heavy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elements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have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forest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of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lines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hence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strong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blending</a:t>
            </a:r>
            <a:endParaRPr lang="it-IT" sz="2200" dirty="0" smtClean="0">
              <a:solidFill>
                <a:srgbClr val="FFFFFF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endParaRPr lang="it-IT" sz="1000" dirty="0" smtClean="0">
              <a:solidFill>
                <a:srgbClr val="FFFFFF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relativistic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velocity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makes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for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extremely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srgbClr val="FFFFFF"/>
                </a:solidFill>
                <a:latin typeface="Calibri"/>
              </a:rPr>
              <a:t>broad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lines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(multi-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components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and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different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Calibri"/>
              </a:rPr>
              <a:t>velocities</a:t>
            </a:r>
            <a:r>
              <a:rPr lang="it-IT" sz="2000" dirty="0" smtClean="0">
                <a:solidFill>
                  <a:srgbClr val="FFFFFF"/>
                </a:solidFill>
                <a:latin typeface="Calibri"/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it-IT" sz="1000" dirty="0">
              <a:solidFill>
                <a:srgbClr val="FFFFFF"/>
              </a:solidFill>
              <a:latin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atomic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200" dirty="0">
                <a:solidFill>
                  <a:srgbClr val="FFFFFF"/>
                </a:solidFill>
                <a:latin typeface="Calibri"/>
              </a:rPr>
              <a:t>data are incomplete </a:t>
            </a:r>
            <a:r>
              <a:rPr lang="it-IT" sz="2200" dirty="0" smtClean="0">
                <a:solidFill>
                  <a:srgbClr val="FFFFFF"/>
                </a:solidFill>
                <a:latin typeface="Calibri"/>
              </a:rPr>
              <a:t>and </a:t>
            </a:r>
            <a:r>
              <a:rPr lang="it-IT" sz="2200" dirty="0" err="1" smtClean="0">
                <a:solidFill>
                  <a:srgbClr val="FFFFFF"/>
                </a:solidFill>
                <a:latin typeface="Calibri"/>
              </a:rPr>
              <a:t>uncertain</a:t>
            </a:r>
            <a:endParaRPr lang="it-IT" sz="2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37325" y="1011074"/>
            <a:ext cx="221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71194" y="3449429"/>
            <a:ext cx="221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139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70934" y="103201"/>
            <a:ext cx="38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  <a:latin typeface="Calibri"/>
              </a:rPr>
              <a:t>A </a:t>
            </a:r>
            <a:r>
              <a:rPr lang="it-IT" b="1" dirty="0" err="1" smtClean="0">
                <a:solidFill>
                  <a:srgbClr val="FFFFFF"/>
                </a:solidFill>
                <a:latin typeface="Calibri"/>
              </a:rPr>
              <a:t>recent</a:t>
            </a:r>
            <a:r>
              <a:rPr lang="it-IT" b="1" dirty="0" smtClean="0">
                <a:solidFill>
                  <a:srgbClr val="FFFFFF"/>
                </a:solidFill>
                <a:latin typeface="Calibri"/>
              </a:rPr>
              <a:t> work</a:t>
            </a:r>
            <a:r>
              <a:rPr lang="mr-IN" b="1" dirty="0" smtClean="0">
                <a:solidFill>
                  <a:srgbClr val="FFFFFF"/>
                </a:solidFill>
                <a:latin typeface="Mangal"/>
              </a:rPr>
              <a:t>…</a:t>
            </a:r>
            <a:endParaRPr lang="it-IT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6" name="Immagine 5" descr="Schermata 2019-09-07 alle 00.0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657199"/>
            <a:ext cx="3803019" cy="3609871"/>
          </a:xfrm>
          <a:prstGeom prst="rect">
            <a:avLst/>
          </a:prstGeom>
        </p:spPr>
      </p:pic>
      <p:pic>
        <p:nvPicPr>
          <p:cNvPr id="7" name="Immagine 6" descr="Schermata 2019-09-07 alle 00.00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7" y="1346164"/>
            <a:ext cx="4047066" cy="509117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148667" y="829901"/>
            <a:ext cx="355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Calibri"/>
              </a:rPr>
              <a:t>Watson, D. et al. </a:t>
            </a:r>
            <a:r>
              <a:rPr lang="it-IT" dirty="0" err="1" smtClean="0">
                <a:solidFill>
                  <a:srgbClr val="FFFFFF"/>
                </a:solidFill>
                <a:latin typeface="Calibri"/>
              </a:rPr>
              <a:t>accepted</a:t>
            </a:r>
            <a:r>
              <a:rPr lang="it-IT" dirty="0" smtClean="0">
                <a:solidFill>
                  <a:srgbClr val="FFFFFF"/>
                </a:solidFill>
                <a:latin typeface="Calibri"/>
              </a:rPr>
              <a:t> in Nature</a:t>
            </a:r>
            <a:endParaRPr lang="it-IT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118534" y="4439160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 err="1">
                <a:solidFill>
                  <a:srgbClr val="FFFFFF"/>
                </a:solidFill>
                <a:latin typeface="Calibri"/>
              </a:rPr>
              <a:t>identification</a:t>
            </a:r>
            <a:r>
              <a:rPr lang="it-IT" sz="2400" dirty="0">
                <a:solidFill>
                  <a:srgbClr val="FFFFFF"/>
                </a:solidFill>
                <a:latin typeface="Calibri"/>
              </a:rPr>
              <a:t> of the </a:t>
            </a:r>
            <a:endParaRPr lang="it-IT" sz="2400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it-IT" sz="2400" dirty="0" err="1">
                <a:solidFill>
                  <a:srgbClr val="FFFFFF"/>
                </a:solidFill>
                <a:latin typeface="Calibri"/>
              </a:rPr>
              <a:t>n</a:t>
            </a:r>
            <a:r>
              <a:rPr lang="it-IT" sz="2400" dirty="0" err="1" smtClean="0">
                <a:solidFill>
                  <a:srgbClr val="FFFFFF"/>
                </a:solidFill>
                <a:latin typeface="Calibri"/>
              </a:rPr>
              <a:t>eutron-capture</a:t>
            </a:r>
            <a:r>
              <a:rPr lang="it-IT" sz="24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Calibri"/>
              </a:rPr>
              <a:t>element</a:t>
            </a:r>
            <a:r>
              <a:rPr lang="it-IT" sz="2400" dirty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800" b="1" dirty="0" err="1">
                <a:solidFill>
                  <a:srgbClr val="FFFFFF"/>
                </a:solidFill>
                <a:latin typeface="Calibri"/>
              </a:rPr>
              <a:t>strontium</a:t>
            </a:r>
            <a:endParaRPr lang="it-IT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0934" y="6214533"/>
            <a:ext cx="311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prstClr val="white"/>
                </a:solidFill>
                <a:latin typeface="Calibri"/>
              </a:rPr>
              <a:t>See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also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 Perego et al. 2020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368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312737" y="3095288"/>
            <a:ext cx="330115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hape 132"/>
          <p:cNvSpPr/>
          <p:nvPr/>
        </p:nvSpPr>
        <p:spPr>
          <a:xfrm>
            <a:off x="843972" y="4334999"/>
            <a:ext cx="2305628" cy="618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1881" tIns="31881" rIns="31881" bIns="31881" anchor="ctr">
            <a:spAutoFit/>
          </a:bodyPr>
          <a:lstStyle/>
          <a:p>
            <a:pPr algn="ctr"/>
            <a:r>
              <a:rPr lang="it-IT" dirty="0">
                <a:solidFill>
                  <a:prstClr val="white"/>
                </a:solidFill>
                <a:latin typeface="Arial"/>
                <a:cs typeface="Arial"/>
              </a:rPr>
              <a:t>Best </a:t>
            </a:r>
            <a:r>
              <a:rPr lang="it-IT" dirty="0" err="1">
                <a:solidFill>
                  <a:prstClr val="white"/>
                </a:solidFill>
                <a:latin typeface="Arial"/>
                <a:cs typeface="Arial"/>
              </a:rPr>
              <a:t>fit</a:t>
            </a:r>
            <a:r>
              <a:rPr lang="it-IT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Arial"/>
                <a:cs typeface="Arial"/>
              </a:rPr>
              <a:t>requires</a:t>
            </a:r>
            <a:r>
              <a:rPr lang="it-IT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prstClr val="white"/>
                </a:solidFill>
                <a:latin typeface="Arial"/>
                <a:cs typeface="Arial"/>
              </a:rPr>
              <a:t>three</a:t>
            </a:r>
            <a:endParaRPr lang="it-IT" dirty="0">
              <a:solidFill>
                <a:prstClr val="white"/>
              </a:solidFill>
              <a:latin typeface="Arial"/>
              <a:cs typeface="Arial"/>
            </a:endParaRPr>
          </a:p>
          <a:p>
            <a:pPr algn="ctr"/>
            <a:r>
              <a:rPr lang="it-IT" dirty="0" err="1">
                <a:solidFill>
                  <a:prstClr val="white"/>
                </a:solidFill>
                <a:latin typeface="Arial"/>
                <a:cs typeface="Arial"/>
              </a:rPr>
              <a:t>components</a:t>
            </a:r>
            <a:endParaRPr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Shape 135"/>
          <p:cNvSpPr/>
          <p:nvPr/>
        </p:nvSpPr>
        <p:spPr>
          <a:xfrm>
            <a:off x="810106" y="3404792"/>
            <a:ext cx="374828" cy="1"/>
          </a:xfrm>
          <a:prstGeom prst="line">
            <a:avLst/>
          </a:prstGeom>
          <a:ln w="38100">
            <a:solidFill>
              <a:srgbClr val="080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>
              <a:solidFill>
                <a:srgbClr val="FFFFFF"/>
              </a:solidFill>
              <a:latin typeface="Calibri"/>
              <a:sym typeface="Helvetica Neue Medium"/>
            </a:endParaRPr>
          </a:p>
        </p:txBody>
      </p:sp>
      <p:sp>
        <p:nvSpPr>
          <p:cNvPr id="7" name="Shape 136"/>
          <p:cNvSpPr/>
          <p:nvPr/>
        </p:nvSpPr>
        <p:spPr>
          <a:xfrm>
            <a:off x="827039" y="3573771"/>
            <a:ext cx="374828" cy="1"/>
          </a:xfrm>
          <a:prstGeom prst="line">
            <a:avLst/>
          </a:prstGeom>
          <a:ln w="38100">
            <a:solidFill>
              <a:srgbClr val="00A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>
              <a:solidFill>
                <a:srgbClr val="FFFFFF"/>
              </a:solidFill>
              <a:latin typeface="Calibri"/>
              <a:sym typeface="Helvetica Neue Medium"/>
            </a:endParaRPr>
          </a:p>
        </p:txBody>
      </p:sp>
      <p:sp>
        <p:nvSpPr>
          <p:cNvPr id="8" name="Shape 137"/>
          <p:cNvSpPr/>
          <p:nvPr/>
        </p:nvSpPr>
        <p:spPr>
          <a:xfrm>
            <a:off x="810106" y="3776557"/>
            <a:ext cx="374828" cy="1"/>
          </a:xfrm>
          <a:prstGeom prst="line">
            <a:avLst/>
          </a:prstGeom>
          <a:ln w="38100">
            <a:solidFill>
              <a:srgbClr val="FF5A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>
              <a:solidFill>
                <a:srgbClr val="FFFFFF"/>
              </a:solidFill>
              <a:latin typeface="Calibri"/>
              <a:sym typeface="Helvetica Neue Medium"/>
            </a:endParaRPr>
          </a:p>
        </p:txBody>
      </p:sp>
      <p:sp>
        <p:nvSpPr>
          <p:cNvPr id="9" name="Shape 138"/>
          <p:cNvSpPr/>
          <p:nvPr/>
        </p:nvSpPr>
        <p:spPr>
          <a:xfrm>
            <a:off x="1230289" y="3627728"/>
            <a:ext cx="1902401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b="0"/>
            </a:lvl1pPr>
          </a:lstStyle>
          <a:p>
            <a:r>
              <a:rPr dirty="0">
                <a:solidFill>
                  <a:srgbClr val="000000"/>
                </a:solidFill>
                <a:latin typeface="Calibri"/>
              </a:rPr>
              <a:t>0.2c ejecta lanthanide-rich</a:t>
            </a:r>
          </a:p>
        </p:txBody>
      </p:sp>
      <p:sp>
        <p:nvSpPr>
          <p:cNvPr id="10" name="Shape 139"/>
          <p:cNvSpPr/>
          <p:nvPr/>
        </p:nvSpPr>
        <p:spPr>
          <a:xfrm>
            <a:off x="1269616" y="3244857"/>
            <a:ext cx="1927962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b="0"/>
            </a:lvl1pPr>
          </a:lstStyle>
          <a:p>
            <a:r>
              <a:rPr dirty="0" smtClean="0">
                <a:solidFill>
                  <a:srgbClr val="000000"/>
                </a:solidFill>
                <a:latin typeface="Calibri"/>
              </a:rPr>
              <a:t>0.05c wind lanth</a:t>
            </a:r>
            <a:r>
              <a:rPr lang="it-IT" dirty="0" err="1" smtClean="0">
                <a:solidFill>
                  <a:srgbClr val="000000"/>
                </a:solidFill>
                <a:latin typeface="Calibri"/>
              </a:rPr>
              <a:t>anide</a:t>
            </a:r>
            <a:r>
              <a:rPr dirty="0" smtClean="0">
                <a:solidFill>
                  <a:srgbClr val="000000"/>
                </a:solidFill>
                <a:latin typeface="Calibri"/>
              </a:rPr>
              <a:t>-</a:t>
            </a:r>
            <a:r>
              <a:rPr dirty="0">
                <a:solidFill>
                  <a:srgbClr val="000000"/>
                </a:solidFill>
                <a:latin typeface="Calibri"/>
              </a:rPr>
              <a:t>free</a:t>
            </a:r>
          </a:p>
        </p:txBody>
      </p:sp>
      <p:sp>
        <p:nvSpPr>
          <p:cNvPr id="11" name="Shape 140"/>
          <p:cNvSpPr/>
          <p:nvPr/>
        </p:nvSpPr>
        <p:spPr>
          <a:xfrm>
            <a:off x="1252666" y="3430718"/>
            <a:ext cx="2067241" cy="302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 b="0"/>
            </a:lvl1pPr>
          </a:lstStyle>
          <a:p>
            <a:r>
              <a:rPr dirty="0">
                <a:solidFill>
                  <a:prstClr val="black"/>
                </a:solidFill>
                <a:latin typeface="Calibri"/>
              </a:rPr>
              <a:t>0.05c wind </a:t>
            </a:r>
            <a:r>
              <a:rPr dirty="0" smtClean="0">
                <a:solidFill>
                  <a:prstClr val="black"/>
                </a:solidFill>
                <a:latin typeface="Calibri"/>
              </a:rPr>
              <a:t>lanth</a:t>
            </a:r>
            <a:r>
              <a:rPr lang="it-IT" dirty="0" err="1" smtClean="0">
                <a:solidFill>
                  <a:prstClr val="black"/>
                </a:solidFill>
                <a:latin typeface="Calibri"/>
              </a:rPr>
              <a:t>anide</a:t>
            </a:r>
            <a:r>
              <a:rPr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dirty="0">
                <a:solidFill>
                  <a:prstClr val="black"/>
                </a:solidFill>
                <a:latin typeface="Calibri"/>
              </a:rPr>
              <a:t>mixed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94203" y="373947"/>
            <a:ext cx="87635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b="0"/>
            </a:pPr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Multi-component </a:t>
            </a:r>
            <a:r>
              <a:rPr lang="it-IT" sz="2000" i="1" dirty="0" err="1">
                <a:solidFill>
                  <a:srgbClr val="FFFFFF"/>
                </a:solidFill>
                <a:latin typeface="Arial"/>
                <a:cs typeface="Arial"/>
              </a:rPr>
              <a:t>kilonova</a:t>
            </a:r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i="1" dirty="0" err="1">
                <a:solidFill>
                  <a:srgbClr val="FFFFFF"/>
                </a:solidFill>
                <a:latin typeface="Arial"/>
                <a:cs typeface="Arial"/>
              </a:rPr>
              <a:t>emission</a:t>
            </a:r>
            <a:r>
              <a:rPr lang="it-IT" sz="2000" i="1" dirty="0">
                <a:solidFill>
                  <a:srgbClr val="FFFFFF"/>
                </a:solidFill>
                <a:latin typeface="Arial"/>
                <a:cs typeface="Arial"/>
              </a:rPr>
              <a:t> (Pian et al. 2017, Nature,551, 57)</a:t>
            </a:r>
            <a:endParaRPr lang="it-IT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Immagine 3" descr="Schermata 2017-12-17 alle 18.40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206" y="877199"/>
            <a:ext cx="5033433" cy="4880904"/>
          </a:xfrm>
          <a:prstGeom prst="rect">
            <a:avLst/>
          </a:prstGeom>
        </p:spPr>
      </p:pic>
      <p:pic>
        <p:nvPicPr>
          <p:cNvPr id="14" name="Immagine 13" descr="Schermata 2017-12-17 alle 18.45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6" y="1117601"/>
            <a:ext cx="3301158" cy="1993899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230289" y="5896294"/>
            <a:ext cx="5939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b="0"/>
            </a:pP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present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models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are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able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to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reproduce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consistently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the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observed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spectral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  <a:cs typeface="Arial"/>
              </a:rPr>
              <a:t>features</a:t>
            </a:r>
            <a:r>
              <a:rPr lang="it-IT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13815" y="4947739"/>
            <a:ext cx="3044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Calibri"/>
              </a:rPr>
              <a:t>ejected mass  ∼ 0.03 – 0.05 M</a:t>
            </a:r>
            <a:r>
              <a:rPr lang="en-US" baseline="-25000" dirty="0">
                <a:solidFill>
                  <a:prstClr val="white"/>
                </a:solidFill>
                <a:latin typeface="Calibri"/>
              </a:rPr>
              <a:t>⊙</a:t>
            </a:r>
            <a:endParaRPr lang="it-IT" baseline="-25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7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50000" y="5475701"/>
            <a:ext cx="2705100" cy="230796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r>
              <a:rPr lang="en-US" sz="900" dirty="0">
                <a:solidFill>
                  <a:prstClr val="white"/>
                </a:solidFill>
                <a:latin typeface="Calibri"/>
              </a:rPr>
              <a:t>Credit: NASA's Goddard Space Flight Center/CI Lab</a:t>
            </a:r>
            <a:endParaRPr lang="it-IT" sz="9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magine 2" descr="eso1733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733875"/>
            <a:ext cx="9144000" cy="515184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0911" y="742745"/>
            <a:ext cx="6714067" cy="523184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r>
              <a:rPr lang="it-IT" sz="2800" dirty="0" smtClean="0">
                <a:solidFill>
                  <a:prstClr val="white"/>
                </a:solidFill>
                <a:latin typeface="Garamond"/>
                <a:cs typeface="Garamond"/>
              </a:rPr>
              <a:t>17 </a:t>
            </a:r>
            <a:r>
              <a:rPr lang="it-IT" sz="2800" dirty="0">
                <a:solidFill>
                  <a:prstClr val="white"/>
                </a:solidFill>
                <a:latin typeface="Garamond"/>
                <a:cs typeface="Garamond"/>
              </a:rPr>
              <a:t>August 2017, 12:41:04 UT</a:t>
            </a:r>
          </a:p>
        </p:txBody>
      </p:sp>
      <p:sp>
        <p:nvSpPr>
          <p:cNvPr id="5" name="Rettangolo 4"/>
          <p:cNvSpPr/>
          <p:nvPr/>
        </p:nvSpPr>
        <p:spPr>
          <a:xfrm>
            <a:off x="6591332" y="5564195"/>
            <a:ext cx="2353733" cy="230796"/>
          </a:xfrm>
          <a:prstGeom prst="rect">
            <a:avLst/>
          </a:prstGeom>
        </p:spPr>
        <p:txBody>
          <a:bodyPr wrap="square" lIns="91404" tIns="45702" rIns="91404" bIns="45702">
            <a:spAutoFit/>
          </a:bodyPr>
          <a:lstStyle/>
          <a:p>
            <a:r>
              <a:rPr lang="it-IT" sz="900" b="1" dirty="0">
                <a:solidFill>
                  <a:prstClr val="white"/>
                </a:solidFill>
                <a:latin typeface="Calibri"/>
              </a:rPr>
              <a:t>Credit: </a:t>
            </a:r>
            <a:r>
              <a:rPr lang="it-IT" sz="900" b="1" dirty="0" err="1">
                <a:solidFill>
                  <a:prstClr val="white"/>
                </a:solidFill>
                <a:latin typeface="Calibri"/>
              </a:rPr>
              <a:t>University</a:t>
            </a:r>
            <a:r>
              <a:rPr lang="it-IT" sz="900" b="1" dirty="0">
                <a:solidFill>
                  <a:prstClr val="white"/>
                </a:solidFill>
                <a:latin typeface="Calibri"/>
              </a:rPr>
              <a:t> of </a:t>
            </a:r>
            <a:r>
              <a:rPr lang="it-IT" sz="900" b="1" dirty="0" err="1">
                <a:solidFill>
                  <a:prstClr val="white"/>
                </a:solidFill>
                <a:latin typeface="Calibri"/>
              </a:rPr>
              <a:t>Warwick</a:t>
            </a:r>
            <a:r>
              <a:rPr lang="it-IT" sz="900" b="1" dirty="0">
                <a:solidFill>
                  <a:prstClr val="white"/>
                </a:solidFill>
                <a:latin typeface="Calibri"/>
              </a:rPr>
              <a:t>/Mark </a:t>
            </a:r>
            <a:r>
              <a:rPr lang="it-IT" sz="900" b="1" dirty="0" err="1">
                <a:solidFill>
                  <a:prstClr val="white"/>
                </a:solidFill>
                <a:latin typeface="Calibri"/>
              </a:rPr>
              <a:t>Garlick</a:t>
            </a:r>
            <a:endParaRPr lang="it-IT" sz="9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74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7869" y="2236352"/>
            <a:ext cx="61206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i="1" dirty="0">
                <a:solidFill>
                  <a:srgbClr val="CCFFCC"/>
                </a:solidFill>
                <a:latin typeface="Calibri"/>
              </a:rPr>
              <a:t>Multi-</a:t>
            </a:r>
            <a:r>
              <a:rPr lang="it-IT" sz="4400" i="1" dirty="0" err="1">
                <a:solidFill>
                  <a:srgbClr val="CCFFCC"/>
                </a:solidFill>
                <a:latin typeface="Calibri"/>
              </a:rPr>
              <a:t>messenger</a:t>
            </a:r>
            <a:r>
              <a:rPr lang="it-IT" sz="4400" i="1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4400" i="1" dirty="0" err="1">
                <a:solidFill>
                  <a:srgbClr val="CCFFCC"/>
                </a:solidFill>
                <a:latin typeface="Calibri"/>
              </a:rPr>
              <a:t>studies</a:t>
            </a:r>
            <a:endParaRPr lang="it-IT" sz="4400" i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4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4553873" y="879573"/>
            <a:ext cx="4315400" cy="4031837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 defTabSz="914400">
              <a:defRPr/>
            </a:pPr>
            <a:endParaRPr lang="it-IT" sz="1000" b="1" kern="0" dirty="0">
              <a:solidFill>
                <a:srgbClr val="FFFFFF"/>
              </a:solidFill>
              <a:latin typeface="Chalkduster"/>
              <a:cs typeface="Chalkduster"/>
            </a:endParaRPr>
          </a:p>
          <a:p>
            <a:pPr defTabSz="914400">
              <a:defRPr/>
            </a:pPr>
            <a:r>
              <a:rPr lang="it-IT" sz="2000" kern="0" dirty="0" smtClean="0">
                <a:solidFill>
                  <a:srgbClr val="FFFF00"/>
                </a:solidFill>
                <a:latin typeface="Calibri"/>
                <a:cs typeface="Arial"/>
              </a:rPr>
              <a:t>GRB/</a:t>
            </a:r>
            <a:r>
              <a:rPr lang="it-IT" sz="2000" kern="0" dirty="0" smtClean="0">
                <a:solidFill>
                  <a:prstClr val="white"/>
                </a:solidFill>
                <a:latin typeface="Calibri"/>
                <a:cs typeface="Arial"/>
              </a:rPr>
              <a:t>GW </a:t>
            </a:r>
            <a:r>
              <a:rPr lang="it-IT" sz="2000" kern="0" dirty="0">
                <a:solidFill>
                  <a:prstClr val="white"/>
                </a:solidFill>
                <a:latin typeface="Calibri"/>
                <a:cs typeface="Arial"/>
              </a:rPr>
              <a:t>delay </a:t>
            </a: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  <a:cs typeface="Arial"/>
            </a:endParaRP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  <a:cs typeface="Arial"/>
            </a:endParaRPr>
          </a:p>
          <a:p>
            <a:pPr defTabSz="914400">
              <a:defRPr/>
            </a:pP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and 40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Mpc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distance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</a:t>
            </a:r>
          </a:p>
          <a:p>
            <a:pPr marL="342900" indent="-342900" defTabSz="914400">
              <a:buFont typeface="Wingdings" charset="0"/>
              <a:buChar char="à"/>
              <a:defRPr/>
            </a:pP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difference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speed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of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gravity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</a:t>
            </a:r>
          </a:p>
          <a:p>
            <a:pPr defTabSz="914400">
              <a:defRPr/>
            </a:pP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  and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speed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of light </a:t>
            </a:r>
            <a:r>
              <a:rPr lang="it-IT" sz="2000" kern="0" dirty="0" err="1">
                <a:solidFill>
                  <a:srgbClr val="FFFFFF"/>
                </a:solidFill>
                <a:latin typeface="Calibri"/>
                <a:cs typeface="Arial"/>
              </a:rPr>
              <a:t>between</a:t>
            </a:r>
            <a:r>
              <a:rPr lang="it-IT" sz="2000" kern="0" dirty="0">
                <a:solidFill>
                  <a:srgbClr val="FFFFFF"/>
                </a:solidFill>
                <a:latin typeface="Calibri"/>
                <a:cs typeface="Arial"/>
              </a:rPr>
              <a:t> </a:t>
            </a: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  <a:cs typeface="Arial"/>
            </a:endParaRP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  <a:cs typeface="Arial"/>
            </a:endParaRP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  <a:cs typeface="Arial"/>
            </a:endParaRPr>
          </a:p>
          <a:p>
            <a:pPr defTabSz="914400">
              <a:defRPr/>
            </a:pPr>
            <a:endParaRPr lang="it-IT" sz="2000" kern="0" dirty="0">
              <a:solidFill>
                <a:srgbClr val="FFFFFF"/>
              </a:solidFill>
              <a:latin typeface="Calibri"/>
              <a:cs typeface="Arial"/>
            </a:endParaRPr>
          </a:p>
          <a:p>
            <a:pPr defTabSz="914400">
              <a:defRPr/>
            </a:pPr>
            <a:r>
              <a:rPr lang="it-IT" sz="2000" kern="0" dirty="0" err="1">
                <a:solidFill>
                  <a:srgbClr val="FFFF00"/>
                </a:solidFill>
                <a:latin typeface="Arial"/>
                <a:cs typeface="Arial"/>
              </a:rPr>
              <a:t>GWs</a:t>
            </a:r>
            <a:r>
              <a:rPr lang="it-IT" sz="2000" kern="0" dirty="0">
                <a:solidFill>
                  <a:srgbClr val="FFFF00"/>
                </a:solidFill>
                <a:latin typeface="Arial"/>
                <a:cs typeface="Arial"/>
              </a:rPr>
              <a:t> propagate </a:t>
            </a:r>
            <a:r>
              <a:rPr lang="it-IT" sz="2000" kern="0" dirty="0" err="1">
                <a:solidFill>
                  <a:srgbClr val="FFFF00"/>
                </a:solidFill>
                <a:latin typeface="Arial"/>
                <a:cs typeface="Arial"/>
              </a:rPr>
              <a:t>at</a:t>
            </a:r>
            <a:r>
              <a:rPr lang="it-IT" sz="2000" kern="0" dirty="0">
                <a:solidFill>
                  <a:srgbClr val="FFFF00"/>
                </a:solidFill>
                <a:latin typeface="Arial"/>
                <a:cs typeface="Arial"/>
              </a:rPr>
              <a:t> the </a:t>
            </a:r>
            <a:r>
              <a:rPr lang="it-IT" sz="2000" kern="0" dirty="0" err="1">
                <a:solidFill>
                  <a:srgbClr val="FFFF00"/>
                </a:solidFill>
                <a:latin typeface="Arial"/>
                <a:cs typeface="Arial"/>
              </a:rPr>
              <a:t>speed</a:t>
            </a:r>
            <a:r>
              <a:rPr lang="it-IT" sz="2000" kern="0" dirty="0">
                <a:solidFill>
                  <a:srgbClr val="FFFF00"/>
                </a:solidFill>
                <a:latin typeface="Arial"/>
                <a:cs typeface="Arial"/>
              </a:rPr>
              <a:t> of light</a:t>
            </a:r>
          </a:p>
          <a:p>
            <a:pPr defTabSz="914400">
              <a:defRPr/>
            </a:pPr>
            <a:r>
              <a:rPr lang="en-US" sz="2000" dirty="0">
                <a:solidFill>
                  <a:srgbClr val="FFFF00"/>
                </a:solidFill>
                <a:latin typeface="Arial"/>
                <a:cs typeface="Arial"/>
              </a:rPr>
              <a:t>to within 1:10</a:t>
            </a:r>
            <a:r>
              <a:rPr lang="en-US" sz="2000" baseline="30000" dirty="0">
                <a:solidFill>
                  <a:srgbClr val="FFFF00"/>
                </a:solidFill>
                <a:latin typeface="Arial"/>
                <a:cs typeface="Arial"/>
              </a:rPr>
              <a:t>15</a:t>
            </a:r>
            <a:r>
              <a:rPr lang="it-IT" sz="2000" kern="0" dirty="0">
                <a:solidFill>
                  <a:srgbClr val="FFFF00"/>
                </a:solidFill>
                <a:latin typeface="Arial"/>
                <a:cs typeface="Arial"/>
              </a:rPr>
              <a:t>!</a:t>
            </a:r>
          </a:p>
        </p:txBody>
      </p:sp>
      <p:pic>
        <p:nvPicPr>
          <p:cNvPr id="10" name="Immagine 9" descr="Schermata 2017-11-07 alle 22.39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5" y="1042626"/>
            <a:ext cx="4317550" cy="319095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 rot="2295519">
            <a:off x="1185489" y="1978642"/>
            <a:ext cx="1557867" cy="369296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defTabSz="914400">
              <a:defRPr/>
            </a:pPr>
            <a:r>
              <a:rPr lang="it-IT" kern="0" dirty="0">
                <a:solidFill>
                  <a:srgbClr val="FFFF00"/>
                </a:solidFill>
                <a:latin typeface="Calibri"/>
              </a:rPr>
              <a:t>130.000.000 </a:t>
            </a:r>
            <a:r>
              <a:rPr lang="it-IT" kern="0" dirty="0" err="1">
                <a:solidFill>
                  <a:srgbClr val="FFFF00"/>
                </a:solidFill>
                <a:latin typeface="Calibri"/>
              </a:rPr>
              <a:t>ly</a:t>
            </a:r>
            <a:endParaRPr lang="it-IT" kern="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358642" y="4580581"/>
            <a:ext cx="2595034" cy="369296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914400">
              <a:defRPr/>
            </a:pPr>
            <a:r>
              <a:rPr lang="hu-HU" kern="0" dirty="0">
                <a:solidFill>
                  <a:srgbClr val="FFFFFF"/>
                </a:solidFill>
                <a:latin typeface="Calibri"/>
              </a:rPr>
              <a:t> LVC  2017, APJL, 848, L13</a:t>
            </a:r>
            <a:endParaRPr lang="it-IT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71421" y="5361057"/>
            <a:ext cx="8778511" cy="938719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53000"/>
                </a:schemeClr>
              </a:gs>
              <a:gs pos="35000">
                <a:schemeClr val="accent5">
                  <a:tint val="37000"/>
                  <a:satMod val="300000"/>
                  <a:alpha val="53000"/>
                </a:schemeClr>
              </a:gs>
              <a:gs pos="100000">
                <a:schemeClr val="accent5">
                  <a:tint val="15000"/>
                  <a:satMod val="350000"/>
                  <a:alpha val="53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i="1" dirty="0" err="1">
                <a:solidFill>
                  <a:srgbClr val="FFFF00"/>
                </a:solidFill>
                <a:latin typeface="Calibri"/>
              </a:rPr>
              <a:t>Consequences</a:t>
            </a:r>
            <a:r>
              <a:rPr lang="it-IT" sz="2000" b="1" i="1" dirty="0">
                <a:solidFill>
                  <a:srgbClr val="FFFF00"/>
                </a:solidFill>
                <a:latin typeface="Calibri"/>
              </a:rPr>
              <a:t> of multi-</a:t>
            </a:r>
            <a:r>
              <a:rPr lang="it-IT" sz="2000" b="1" i="1" dirty="0" err="1">
                <a:solidFill>
                  <a:srgbClr val="FFFF00"/>
                </a:solidFill>
                <a:latin typeface="Calibri"/>
              </a:rPr>
              <a:t>messenger</a:t>
            </a:r>
            <a:r>
              <a:rPr lang="it-IT" sz="2000" b="1" i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it-IT" sz="2000" b="1" i="1" dirty="0" err="1">
                <a:solidFill>
                  <a:srgbClr val="FFFF00"/>
                </a:solidFill>
                <a:latin typeface="Calibri"/>
              </a:rPr>
              <a:t>detection</a:t>
            </a:r>
            <a:r>
              <a:rPr lang="it-IT" sz="2000" b="1" i="1" dirty="0">
                <a:solidFill>
                  <a:srgbClr val="FFFF00"/>
                </a:solidFill>
                <a:latin typeface="Calibri"/>
              </a:rPr>
              <a:t> of GW170817 for </a:t>
            </a:r>
            <a:r>
              <a:rPr lang="it-IT" sz="2000" b="1" i="1" dirty="0" err="1">
                <a:solidFill>
                  <a:srgbClr val="FFFF00"/>
                </a:solidFill>
                <a:latin typeface="Calibri"/>
              </a:rPr>
              <a:t>cosmology</a:t>
            </a:r>
            <a:r>
              <a:rPr lang="it-IT" sz="2000" b="1" i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it-IT" sz="2000" b="1" i="1" dirty="0">
                <a:solidFill>
                  <a:srgbClr val="FFFF00"/>
                </a:solidFill>
                <a:latin typeface="Calibri"/>
                <a:sym typeface="Wingdings"/>
              </a:rPr>
              <a:t></a:t>
            </a:r>
            <a:endParaRPr lang="it-IT" sz="2000" b="1" i="1" dirty="0">
              <a:solidFill>
                <a:srgbClr val="FFFF00"/>
              </a:solidFill>
              <a:latin typeface="Calibri"/>
            </a:endParaRPr>
          </a:p>
          <a:p>
            <a:r>
              <a:rPr lang="it-IT" sz="2000" dirty="0" err="1">
                <a:solidFill>
                  <a:prstClr val="white"/>
                </a:solidFill>
                <a:latin typeface="Calibri"/>
              </a:rPr>
              <a:t>Constraint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on the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speed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of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GWs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ruled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out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many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classes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of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modified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gravity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models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(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quartic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/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quintic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Galileons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TeVeS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, MOND-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like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theories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see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, e.g.,  Baker et al. ’17, </a:t>
            </a:r>
            <a:r>
              <a:rPr lang="it-IT" sz="1500" dirty="0" err="1">
                <a:solidFill>
                  <a:prstClr val="white"/>
                </a:solidFill>
                <a:latin typeface="Calibri"/>
              </a:rPr>
              <a:t>Creminelli</a:t>
            </a:r>
            <a:r>
              <a:rPr lang="it-IT" sz="1500" dirty="0">
                <a:solidFill>
                  <a:prstClr val="white"/>
                </a:solidFill>
                <a:latin typeface="Calibri"/>
              </a:rPr>
              <a:t> &amp; Vernizzi ’17)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35543" y="66213"/>
            <a:ext cx="7279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CCFFCC"/>
                </a:solidFill>
                <a:latin typeface="Arial"/>
                <a:cs typeface="Arial"/>
              </a:rPr>
              <a:t>GRB/GW FUNDAMENTAL PHYSICS/COSMOLOGY</a:t>
            </a:r>
          </a:p>
        </p:txBody>
      </p:sp>
      <p:pic>
        <p:nvPicPr>
          <p:cNvPr id="14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67" y="1316454"/>
            <a:ext cx="996233" cy="655242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5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45" y="673926"/>
            <a:ext cx="971146" cy="642528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6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398" y="-12075"/>
            <a:ext cx="1011602" cy="674403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4" name="Immagine 3" descr="Schermata 2018-04-04 alle 12.16.5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302" y="-241"/>
            <a:ext cx="1052096" cy="659557"/>
          </a:xfrm>
          <a:prstGeom prst="rect">
            <a:avLst/>
          </a:prstGeom>
        </p:spPr>
      </p:pic>
      <p:pic>
        <p:nvPicPr>
          <p:cNvPr id="5" name="Immagine 4" descr="Schermata 2018-04-04 alle 12.17.2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578" y="672818"/>
            <a:ext cx="868820" cy="643636"/>
          </a:xfrm>
          <a:prstGeom prst="rect">
            <a:avLst/>
          </a:prstGeom>
        </p:spPr>
      </p:pic>
      <p:cxnSp>
        <p:nvCxnSpPr>
          <p:cNvPr id="23" name="Straight Arrow Connector 41"/>
          <p:cNvCxnSpPr/>
          <p:nvPr/>
        </p:nvCxnSpPr>
        <p:spPr>
          <a:xfrm flipH="1" flipV="1">
            <a:off x="804688" y="1602102"/>
            <a:ext cx="2556922" cy="1968519"/>
          </a:xfrm>
          <a:prstGeom prst="straightConnector1">
            <a:avLst/>
          </a:prstGeom>
          <a:ln w="38100">
            <a:solidFill>
              <a:srgbClr val="FFFF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41"/>
          <p:cNvCxnSpPr/>
          <p:nvPr/>
        </p:nvCxnSpPr>
        <p:spPr>
          <a:xfrm flipH="1" flipV="1">
            <a:off x="753274" y="1676102"/>
            <a:ext cx="2556922" cy="1968519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 descr="Schermata 2018-06-08 alle 10.09.0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38" y="1448916"/>
            <a:ext cx="2099783" cy="577299"/>
          </a:xfrm>
          <a:prstGeom prst="rect">
            <a:avLst/>
          </a:prstGeom>
        </p:spPr>
      </p:pic>
      <p:pic>
        <p:nvPicPr>
          <p:cNvPr id="7" name="Immagine 6" descr="Schermata 2018-12-09 alle 16.39.2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35" y="3032649"/>
            <a:ext cx="4140200" cy="906613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8466665" y="3492224"/>
            <a:ext cx="237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98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Schermata 2017-11-07 alle 23.10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5" y="827272"/>
            <a:ext cx="3884361" cy="2645869"/>
          </a:xfrm>
          <a:prstGeom prst="rect">
            <a:avLst/>
          </a:prstGeom>
        </p:spPr>
      </p:pic>
      <p:pic>
        <p:nvPicPr>
          <p:cNvPr id="16" name="Immagine 15" descr="Schermata 2017-11-07 alle 23.10.4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50" y="2745818"/>
            <a:ext cx="4097906" cy="2772791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706956" y="1097169"/>
            <a:ext cx="948267" cy="523184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 defTabSz="914400">
              <a:defRPr/>
            </a:pPr>
            <a:r>
              <a:rPr lang="it-IT" sz="1400" b="1" kern="0" dirty="0">
                <a:solidFill>
                  <a:srgbClr val="008000"/>
                </a:solidFill>
                <a:latin typeface="Calibri"/>
              </a:rPr>
              <a:t>CMB</a:t>
            </a:r>
          </a:p>
          <a:p>
            <a:pPr algn="ctr" defTabSz="914400">
              <a:defRPr/>
            </a:pPr>
            <a:r>
              <a:rPr lang="it-IT" sz="1400" b="1" kern="0" dirty="0">
                <a:solidFill>
                  <a:srgbClr val="008000"/>
                </a:solidFill>
                <a:latin typeface="Calibri"/>
              </a:rPr>
              <a:t>By </a:t>
            </a:r>
            <a:r>
              <a:rPr lang="it-IT" sz="1400" b="1" kern="0" dirty="0" err="1">
                <a:solidFill>
                  <a:srgbClr val="008000"/>
                </a:solidFill>
                <a:latin typeface="Calibri"/>
              </a:rPr>
              <a:t>Plank</a:t>
            </a:r>
            <a:endParaRPr lang="it-IT" sz="1400" b="1" kern="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485941" y="1181279"/>
            <a:ext cx="1557881" cy="738627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 defTabSz="914400">
              <a:defRPr/>
            </a:pPr>
            <a:r>
              <a:rPr lang="it-IT" sz="1400" b="1" kern="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Cepheids</a:t>
            </a:r>
            <a:r>
              <a:rPr lang="it-IT" sz="1400" b="1" kern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and</a:t>
            </a:r>
          </a:p>
          <a:p>
            <a:pPr algn="ctr" defTabSz="914400">
              <a:defRPr/>
            </a:pPr>
            <a:r>
              <a:rPr lang="it-IT" sz="1400" b="1" kern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it-IT" sz="1400" b="1" kern="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type</a:t>
            </a:r>
            <a:r>
              <a:rPr lang="it-IT" sz="1400" b="1" kern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</a:t>
            </a:r>
            <a:r>
              <a:rPr lang="it-IT" sz="1400" b="1" kern="0" dirty="0" err="1">
                <a:solidFill>
                  <a:srgbClr val="F79646">
                    <a:lumMod val="75000"/>
                  </a:srgbClr>
                </a:solidFill>
                <a:latin typeface="Calibri"/>
              </a:rPr>
              <a:t>Ia</a:t>
            </a:r>
            <a:r>
              <a:rPr lang="it-IT" sz="1400" b="1" kern="0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 SN</a:t>
            </a:r>
          </a:p>
          <a:p>
            <a:pPr algn="ctr" defTabSz="914400">
              <a:defRPr/>
            </a:pPr>
            <a:endParaRPr lang="it-IT" sz="1400" b="1" kern="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370000" y="5668073"/>
            <a:ext cx="3634256" cy="369296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914400">
              <a:defRPr/>
            </a:pPr>
            <a:r>
              <a:rPr lang="tr-TR" b="1" kern="0" dirty="0" err="1">
                <a:solidFill>
                  <a:sysClr val="window" lastClr="FFFFFF"/>
                </a:solidFill>
                <a:latin typeface="Calibri"/>
              </a:rPr>
              <a:t>Abbott</a:t>
            </a:r>
            <a:r>
              <a:rPr lang="tr-TR" b="1" kern="0" dirty="0">
                <a:solidFill>
                  <a:sysClr val="window" lastClr="FFFFFF"/>
                </a:solidFill>
                <a:latin typeface="Calibri"/>
              </a:rPr>
              <a:t> et al. 2017, Nature, 551, 85A</a:t>
            </a:r>
            <a:endParaRPr lang="it-IT" b="1" kern="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60943" y="2044843"/>
            <a:ext cx="1557881" cy="307740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 defTabSz="914400">
              <a:defRPr/>
            </a:pPr>
            <a:r>
              <a:rPr lang="it-IT" sz="14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GW data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334349" y="3724355"/>
            <a:ext cx="4572000" cy="2031289"/>
          </a:xfrm>
          <a:prstGeom prst="rect">
            <a:avLst/>
          </a:prstGeom>
        </p:spPr>
        <p:txBody>
          <a:bodyPr lIns="91404" tIns="45702" rIns="91404" bIns="45702">
            <a:spAutoFit/>
          </a:bodyPr>
          <a:lstStyle/>
          <a:p>
            <a:pPr defTabSz="914400">
              <a:defRPr/>
            </a:pP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                      </a:t>
            </a:r>
            <a:r>
              <a:rPr lang="it-IT" kern="0" dirty="0" err="1">
                <a:solidFill>
                  <a:sysClr val="window" lastClr="FFFFFF"/>
                </a:solidFill>
                <a:latin typeface="Calibri"/>
              </a:rPr>
              <a:t>Combining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the </a:t>
            </a:r>
            <a:r>
              <a:rPr lang="it-IT" kern="0" dirty="0" err="1">
                <a:solidFill>
                  <a:sysClr val="window" lastClr="FFFFFF"/>
                </a:solidFill>
                <a:latin typeface="Calibri"/>
              </a:rPr>
              <a:t>distance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</a:t>
            </a:r>
          </a:p>
          <a:p>
            <a:pPr defTabSz="914400">
              <a:defRPr/>
            </a:pPr>
            <a:endParaRPr lang="it-IT" kern="0" dirty="0">
              <a:solidFill>
                <a:sysClr val="window" lastClr="FFFFFF"/>
              </a:solidFill>
              <a:latin typeface="Calibri"/>
            </a:endParaRPr>
          </a:p>
          <a:p>
            <a:pPr defTabSz="914400">
              <a:defRPr/>
            </a:pPr>
            <a:r>
              <a:rPr lang="it-IT" kern="0" dirty="0" err="1">
                <a:solidFill>
                  <a:sysClr val="window" lastClr="FFFFFF"/>
                </a:solidFill>
                <a:latin typeface="Calibri"/>
              </a:rPr>
              <a:t>measured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from </a:t>
            </a:r>
            <a:r>
              <a:rPr lang="it-IT" kern="0" dirty="0" err="1">
                <a:solidFill>
                  <a:sysClr val="window" lastClr="FFFFFF"/>
                </a:solidFill>
                <a:latin typeface="Calibri"/>
              </a:rPr>
              <a:t>GWs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  </a:t>
            </a:r>
          </a:p>
          <a:p>
            <a:pPr defTabSz="914400">
              <a:defRPr/>
            </a:pPr>
            <a:endParaRPr lang="it-IT" kern="0" dirty="0">
              <a:solidFill>
                <a:sysClr val="window" lastClr="FFFFFF"/>
              </a:solidFill>
              <a:latin typeface="Calibri"/>
            </a:endParaRPr>
          </a:p>
          <a:p>
            <a:pPr defTabSz="914400">
              <a:defRPr/>
            </a:pP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and  NGC4993 </a:t>
            </a:r>
            <a:r>
              <a:rPr lang="it-IT" kern="0" dirty="0" err="1">
                <a:solidFill>
                  <a:sysClr val="window" lastClr="FFFFFF"/>
                </a:solidFill>
                <a:latin typeface="Calibri"/>
              </a:rPr>
              <a:t>recession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it-IT" kern="0" dirty="0" err="1">
                <a:solidFill>
                  <a:sysClr val="window" lastClr="FFFFFF"/>
                </a:solidFill>
                <a:latin typeface="Calibri"/>
              </a:rPr>
              <a:t>velocity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</a:t>
            </a:r>
          </a:p>
          <a:p>
            <a:pPr defTabSz="914400">
              <a:defRPr/>
            </a:pPr>
            <a:endParaRPr lang="it-IT" kern="0" dirty="0">
              <a:solidFill>
                <a:sysClr val="window" lastClr="FFFFFF"/>
              </a:solidFill>
              <a:latin typeface="Calibri"/>
            </a:endParaRPr>
          </a:p>
          <a:p>
            <a:pPr defTabSz="914400">
              <a:defRPr/>
            </a:pP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</a:t>
            </a:r>
            <a:r>
              <a:rPr lang="it-IT" kern="0" dirty="0">
                <a:solidFill>
                  <a:sysClr val="window" lastClr="FFFFFF"/>
                </a:solidFill>
                <a:latin typeface="Calibri"/>
                <a:sym typeface="Wingdings"/>
              </a:rPr>
              <a:t></a:t>
            </a:r>
            <a:r>
              <a:rPr lang="it-IT" kern="0" dirty="0">
                <a:solidFill>
                  <a:sysClr val="window" lastClr="FFFFFF"/>
                </a:solidFill>
                <a:latin typeface="Calibri"/>
              </a:rPr>
              <a:t> H0 = 70 kms-1 Mpc-1</a:t>
            </a:r>
          </a:p>
        </p:txBody>
      </p:sp>
      <p:pic>
        <p:nvPicPr>
          <p:cNvPr id="23" name="Immagine 22" descr="Schermata 2017-11-07 alle 23.53.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34" y="5332346"/>
            <a:ext cx="3080667" cy="372499"/>
          </a:xfrm>
          <a:prstGeom prst="rect">
            <a:avLst/>
          </a:prstGeom>
        </p:spPr>
      </p:pic>
      <p:pic>
        <p:nvPicPr>
          <p:cNvPr id="24" name="Immagine 23" descr="Schermata 2017-11-07 alle 23.54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54" y="4262836"/>
            <a:ext cx="2160499" cy="434657"/>
          </a:xfrm>
          <a:prstGeom prst="rect">
            <a:avLst/>
          </a:prstGeom>
        </p:spPr>
      </p:pic>
      <p:pic>
        <p:nvPicPr>
          <p:cNvPr id="25" name="Immagine 24" descr="Schermata 2017-11-07 alle 23.54.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9" y="3683360"/>
            <a:ext cx="1285311" cy="511744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570575" y="117306"/>
            <a:ext cx="4977646" cy="400073"/>
          </a:xfrm>
          <a:prstGeom prst="rect">
            <a:avLst/>
          </a:prstGeom>
        </p:spPr>
        <p:txBody>
          <a:bodyPr wrap="none" lIns="91404" tIns="45702" rIns="91404" bIns="45702">
            <a:spAutoFit/>
          </a:bodyPr>
          <a:lstStyle/>
          <a:p>
            <a:pPr defTabSz="914400">
              <a:defRPr/>
            </a:pPr>
            <a:r>
              <a:rPr lang="it-IT" sz="2000" kern="0" dirty="0">
                <a:solidFill>
                  <a:srgbClr val="CCFFCC"/>
                </a:solidFill>
                <a:latin typeface="Arial"/>
                <a:cs typeface="Arial"/>
              </a:rPr>
              <a:t>GRAVITATIONAL-WAVE COSMOLOGY</a:t>
            </a:r>
          </a:p>
        </p:txBody>
      </p:sp>
      <p:sp>
        <p:nvSpPr>
          <p:cNvPr id="3" name="Rettangolo 2"/>
          <p:cNvSpPr/>
          <p:nvPr/>
        </p:nvSpPr>
        <p:spPr>
          <a:xfrm>
            <a:off x="5024881" y="1301407"/>
            <a:ext cx="36142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it-IT" sz="2400" kern="0" dirty="0" err="1">
                <a:solidFill>
                  <a:srgbClr val="FF6600"/>
                </a:solidFill>
                <a:latin typeface="Calibri"/>
                <a:cs typeface="Arial"/>
              </a:rPr>
              <a:t>Recession</a:t>
            </a:r>
            <a:r>
              <a:rPr lang="it-IT" sz="2400" kern="0" dirty="0">
                <a:solidFill>
                  <a:srgbClr val="FF6600"/>
                </a:solidFill>
                <a:latin typeface="Calibri"/>
                <a:cs typeface="Arial"/>
              </a:rPr>
              <a:t> </a:t>
            </a:r>
            <a:r>
              <a:rPr lang="it-IT" sz="2400" kern="0" dirty="0" err="1">
                <a:solidFill>
                  <a:srgbClr val="FF6600"/>
                </a:solidFill>
                <a:latin typeface="Calibri"/>
                <a:cs typeface="Arial"/>
              </a:rPr>
              <a:t>velocity</a:t>
            </a:r>
            <a:r>
              <a:rPr lang="it-IT" sz="2400" kern="0" dirty="0">
                <a:solidFill>
                  <a:srgbClr val="FF6600"/>
                </a:solidFill>
                <a:latin typeface="Calibri"/>
                <a:cs typeface="Arial"/>
              </a:rPr>
              <a:t> /</a:t>
            </a:r>
            <a:r>
              <a:rPr lang="it-IT" sz="2400" kern="0" dirty="0" err="1">
                <a:solidFill>
                  <a:srgbClr val="FF6600"/>
                </a:solidFill>
                <a:latin typeface="Calibri"/>
                <a:cs typeface="Arial"/>
              </a:rPr>
              <a:t>redshift</a:t>
            </a:r>
            <a:endParaRPr lang="it-IT" sz="2400" kern="0" dirty="0">
              <a:solidFill>
                <a:srgbClr val="FF6600"/>
              </a:solidFill>
              <a:latin typeface="Calibri"/>
              <a:cs typeface="Arial"/>
            </a:endParaRPr>
          </a:p>
          <a:p>
            <a:pPr algn="ctr" defTabSz="914400">
              <a:defRPr/>
            </a:pPr>
            <a:r>
              <a:rPr lang="it-IT" sz="2400" kern="0" dirty="0">
                <a:solidFill>
                  <a:srgbClr val="61F1FF"/>
                </a:solidFill>
                <a:latin typeface="Calibri"/>
                <a:cs typeface="Arial"/>
              </a:rPr>
              <a:t>GW </a:t>
            </a:r>
            <a:r>
              <a:rPr lang="it-IT" sz="2400" kern="0" dirty="0" err="1">
                <a:solidFill>
                  <a:srgbClr val="61F1FF"/>
                </a:solidFill>
                <a:latin typeface="Calibri"/>
                <a:cs typeface="Arial"/>
              </a:rPr>
              <a:t>distance</a:t>
            </a:r>
            <a:r>
              <a:rPr lang="it-IT" sz="2400" kern="0" dirty="0">
                <a:solidFill>
                  <a:srgbClr val="61F1FF"/>
                </a:solidFill>
                <a:latin typeface="Calibri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22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3696" y="60884"/>
            <a:ext cx="6691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CCFFCC"/>
                </a:solidFill>
                <a:latin typeface="Calibri"/>
              </a:rPr>
              <a:t>MULTIMESSENGER CONSTRAINTS ON NUCLEAR EOS</a:t>
            </a:r>
            <a:endParaRPr lang="it-IT" sz="2400" dirty="0">
              <a:solidFill>
                <a:srgbClr val="CCFFCC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80613" y="1673535"/>
            <a:ext cx="4963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Calibri"/>
              </a:rPr>
              <a:t>EM </a:t>
            </a:r>
            <a:r>
              <a:rPr lang="it-IT" sz="2000" dirty="0" err="1">
                <a:solidFill>
                  <a:srgbClr val="FFFF00"/>
                </a:solidFill>
                <a:latin typeface="Calibri"/>
              </a:rPr>
              <a:t>observations</a:t>
            </a:r>
            <a:r>
              <a:rPr lang="it-IT" sz="2000" dirty="0">
                <a:solidFill>
                  <a:srgbClr val="FFFF00"/>
                </a:solidFill>
                <a:latin typeface="Calibri"/>
              </a:rPr>
              <a:t> </a:t>
            </a:r>
            <a:r>
              <a:rPr lang="it-IT" sz="2000" dirty="0">
                <a:solidFill>
                  <a:prstClr val="white"/>
                </a:solidFill>
                <a:latin typeface="Calibri"/>
                <a:sym typeface="Wingdings"/>
              </a:rPr>
              <a:t>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Mej,tot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&gt; 0.05Mo </a:t>
            </a:r>
          </a:p>
          <a:p>
            <a:r>
              <a:rPr lang="it-IT" sz="2000" dirty="0" err="1">
                <a:solidFill>
                  <a:prstClr val="white"/>
                </a:solidFill>
                <a:latin typeface="Calibri"/>
              </a:rPr>
              <a:t>suggests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a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lower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limit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000" dirty="0" err="1">
                <a:solidFill>
                  <a:prstClr val="white"/>
                </a:solidFill>
                <a:latin typeface="Calibri"/>
              </a:rPr>
              <a:t>Λ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&gt; 400</a:t>
            </a:r>
          </a:p>
        </p:txBody>
      </p:sp>
      <p:sp>
        <p:nvSpPr>
          <p:cNvPr id="10" name="Rettangolo 9"/>
          <p:cNvSpPr/>
          <p:nvPr/>
        </p:nvSpPr>
        <p:spPr>
          <a:xfrm>
            <a:off x="472702" y="4750995"/>
            <a:ext cx="3850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FF00"/>
                </a:solidFill>
                <a:latin typeface="Arial"/>
                <a:cs typeface="Arial"/>
              </a:rPr>
              <a:t>EM </a:t>
            </a:r>
            <a:r>
              <a:rPr lang="it-IT" sz="2400" dirty="0" err="1">
                <a:solidFill>
                  <a:srgbClr val="FFFF00"/>
                </a:solidFill>
                <a:latin typeface="Arial"/>
                <a:cs typeface="Arial"/>
              </a:rPr>
              <a:t>observations</a:t>
            </a:r>
            <a:r>
              <a:rPr lang="it-IT" sz="240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Arial"/>
                <a:cs typeface="Arial"/>
              </a:rPr>
              <a:t>exclude</a:t>
            </a:r>
            <a:endParaRPr lang="it-IT" sz="2400" dirty="0">
              <a:solidFill>
                <a:srgbClr val="FFFF00"/>
              </a:solidFill>
              <a:latin typeface="Arial"/>
              <a:cs typeface="Arial"/>
            </a:endParaRPr>
          </a:p>
          <a:p>
            <a:r>
              <a:rPr lang="it-IT" sz="2400" dirty="0" err="1">
                <a:solidFill>
                  <a:srgbClr val="FFFF00"/>
                </a:solidFill>
                <a:latin typeface="Arial"/>
                <a:cs typeface="Arial"/>
              </a:rPr>
              <a:t>very</a:t>
            </a:r>
            <a:r>
              <a:rPr lang="it-IT" sz="2400" dirty="0">
                <a:solidFill>
                  <a:srgbClr val="FFFF00"/>
                </a:solidFill>
                <a:latin typeface="Arial"/>
                <a:cs typeface="Arial"/>
              </a:rPr>
              <a:t> soft EOS!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72702" y="738201"/>
            <a:ext cx="1827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prstClr val="white"/>
                </a:solidFill>
                <a:latin typeface="Calibri"/>
              </a:rPr>
              <a:t>Simulations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in NR</a:t>
            </a:r>
          </a:p>
        </p:txBody>
      </p:sp>
      <p:pic>
        <p:nvPicPr>
          <p:cNvPr id="12" name="Immagine 11" descr="Schermata 2017-12-17 alle 20.40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5" y="1107533"/>
            <a:ext cx="3489760" cy="3081867"/>
          </a:xfrm>
          <a:prstGeom prst="rect">
            <a:avLst/>
          </a:prstGeom>
        </p:spPr>
      </p:pic>
      <p:pic>
        <p:nvPicPr>
          <p:cNvPr id="13" name="Immagine 12" descr="Schermata 2017-12-17 alle 20.42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12" y="2804076"/>
            <a:ext cx="3911600" cy="3262477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663212" y="6231467"/>
            <a:ext cx="371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Radice, Perego, Zappa,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Bernuzzi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920851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5-20 alle 19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27" y="1893445"/>
            <a:ext cx="4395374" cy="4233333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969940" y="3725327"/>
            <a:ext cx="3682981" cy="503501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r>
              <a:rPr lang="it-IT" b="1" dirty="0" err="1">
                <a:solidFill>
                  <a:prstClr val="white"/>
                </a:solidFill>
                <a:latin typeface="Calibri"/>
              </a:rPr>
              <a:t>GWs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tidal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deformability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(LVC 18)</a:t>
            </a: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r>
              <a:rPr lang="it-IT" sz="2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420533" y="3750731"/>
            <a:ext cx="601134" cy="471041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endParaRPr lang="it-IT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r>
              <a:rPr lang="it-IT" sz="2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54007" y="113439"/>
            <a:ext cx="8381999" cy="830964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EM 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constraints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on the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TYPE OF REMNANT and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multi-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messenger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constraints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on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RADII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and maximum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MASS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of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(TOV) </a:t>
            </a:r>
            <a:r>
              <a:rPr lang="it-IT" sz="2400" i="1" dirty="0" err="1" smtClean="0">
                <a:solidFill>
                  <a:prstClr val="white"/>
                </a:solidFill>
                <a:latin typeface="Calibri"/>
              </a:rPr>
              <a:t>NSs</a:t>
            </a:r>
            <a:endParaRPr lang="it-IT" sz="2400" i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Connettore 2 26"/>
          <p:cNvCxnSpPr/>
          <p:nvPr/>
        </p:nvCxnSpPr>
        <p:spPr>
          <a:xfrm flipH="1">
            <a:off x="4969933" y="3768050"/>
            <a:ext cx="1100668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>
            <a:off x="3420533" y="3776530"/>
            <a:ext cx="465660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694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5-20 alle 19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727" y="1741048"/>
            <a:ext cx="4395374" cy="423333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777991" y="3292824"/>
            <a:ext cx="2794005" cy="373659"/>
          </a:xfrm>
          <a:prstGeom prst="rect">
            <a:avLst/>
          </a:prstGeom>
          <a:solidFill>
            <a:srgbClr val="FF66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it-IT" b="1" dirty="0">
                <a:solidFill>
                  <a:prstClr val="white"/>
                </a:solidFill>
                <a:latin typeface="Calibri"/>
              </a:rPr>
              <a:t>No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prompt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collapse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to BH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1066801" y="2919953"/>
            <a:ext cx="1540926" cy="36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7000" dir="5400000" sy="-100000" algn="bl" rotWithShape="0"/>
          </a:effectLst>
        </p:spPr>
        <p:txBody>
          <a:bodyPr wrap="square" lIns="91407" tIns="45704" rIns="91407" bIns="45704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  <a:latin typeface="Calibri"/>
              </a:rPr>
              <a:t>Bauswein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+17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485460" y="3203630"/>
            <a:ext cx="1498613" cy="36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reflection blurRad="6350" stA="52000" endA="300" endPos="7000" dir="5400000" sy="-100000" algn="bl" rotWithShape="0"/>
          </a:effectLst>
        </p:spPr>
        <p:txBody>
          <a:bodyPr wrap="square" lIns="91407" tIns="45704" rIns="91407" bIns="45704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Nicholl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+ 17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969940" y="3572930"/>
            <a:ext cx="3682981" cy="503501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r>
              <a:rPr lang="it-IT" b="1" dirty="0" err="1">
                <a:solidFill>
                  <a:prstClr val="white"/>
                </a:solidFill>
                <a:latin typeface="Calibri"/>
              </a:rPr>
              <a:t>GWs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tidal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deformability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(LVC 18)</a:t>
            </a: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r>
              <a:rPr lang="it-IT" sz="2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420533" y="3598334"/>
            <a:ext cx="601134" cy="471041"/>
          </a:xfrm>
          <a:prstGeom prst="rect">
            <a:avLst/>
          </a:prstGeom>
          <a:solidFill>
            <a:srgbClr val="FF00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endParaRPr lang="it-IT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endParaRPr lang="it-IT" sz="200" b="1" dirty="0">
              <a:solidFill>
                <a:prstClr val="white"/>
              </a:solidFill>
              <a:latin typeface="Calibri"/>
            </a:endParaRPr>
          </a:p>
          <a:p>
            <a:r>
              <a:rPr lang="it-IT" sz="2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910662" y="3339062"/>
            <a:ext cx="1574798" cy="369300"/>
          </a:xfrm>
          <a:prstGeom prst="rect">
            <a:avLst/>
          </a:prstGeom>
          <a:solidFill>
            <a:srgbClr val="FF66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r>
              <a:rPr lang="it-IT" b="1" dirty="0">
                <a:solidFill>
                  <a:prstClr val="white"/>
                </a:solidFill>
                <a:latin typeface="Calibri"/>
              </a:rPr>
              <a:t>Blue KN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ejecta</a:t>
            </a:r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54007" y="113439"/>
            <a:ext cx="8381999" cy="830964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EM 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constraints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on the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TYPE OF REMNANT and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multi-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messenger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400" i="1" dirty="0" err="1">
                <a:solidFill>
                  <a:prstClr val="white"/>
                </a:solidFill>
                <a:latin typeface="Calibri"/>
              </a:rPr>
              <a:t>constraints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 on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RADII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and maximum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MASS </a:t>
            </a:r>
            <a:r>
              <a:rPr lang="it-IT" sz="2400" i="1" dirty="0">
                <a:solidFill>
                  <a:prstClr val="white"/>
                </a:solidFill>
                <a:latin typeface="Calibri"/>
              </a:rPr>
              <a:t>of </a:t>
            </a:r>
            <a:r>
              <a:rPr lang="it-IT" sz="2400" i="1" dirty="0" smtClean="0">
                <a:solidFill>
                  <a:prstClr val="white"/>
                </a:solidFill>
                <a:latin typeface="Calibri"/>
              </a:rPr>
              <a:t>(TOV) </a:t>
            </a:r>
            <a:r>
              <a:rPr lang="it-IT" sz="2400" i="1" dirty="0" err="1" smtClean="0">
                <a:solidFill>
                  <a:prstClr val="white"/>
                </a:solidFill>
                <a:latin typeface="Calibri"/>
              </a:rPr>
              <a:t>NSs</a:t>
            </a:r>
            <a:endParaRPr lang="it-IT" sz="2400" i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922875" y="4000799"/>
            <a:ext cx="3200396" cy="646298"/>
          </a:xfrm>
          <a:prstGeom prst="rect">
            <a:avLst/>
          </a:prstGeom>
          <a:solidFill>
            <a:srgbClr val="FFB42C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it-IT" b="1" dirty="0" smtClean="0">
                <a:solidFill>
                  <a:prstClr val="white"/>
                </a:solidFill>
                <a:latin typeface="Calibri"/>
              </a:rPr>
              <a:t>Mass </a:t>
            </a:r>
            <a:r>
              <a:rPr lang="it-IT" b="1" dirty="0" err="1" smtClean="0">
                <a:solidFill>
                  <a:prstClr val="white"/>
                </a:solidFill>
                <a:latin typeface="Calibri"/>
              </a:rPr>
              <a:t>priors</a:t>
            </a:r>
            <a:r>
              <a:rPr lang="it-IT" b="1" dirty="0" smtClean="0">
                <a:solidFill>
                  <a:prstClr val="white"/>
                </a:solidFill>
                <a:latin typeface="Calibri"/>
              </a:rPr>
              <a:t> from radio </a:t>
            </a:r>
            <a:r>
              <a:rPr lang="it-IT" b="1" dirty="0" err="1" smtClean="0">
                <a:solidFill>
                  <a:prstClr val="white"/>
                </a:solidFill>
                <a:latin typeface="Calibri"/>
              </a:rPr>
              <a:t>Galactic</a:t>
            </a:r>
            <a:r>
              <a:rPr lang="it-IT" b="1" dirty="0" smtClean="0">
                <a:solidFill>
                  <a:prstClr val="white"/>
                </a:solidFill>
                <a:latin typeface="Calibri"/>
              </a:rPr>
              <a:t> double NS, single </a:t>
            </a:r>
            <a:r>
              <a:rPr lang="it-IT" b="1" dirty="0" err="1" smtClean="0">
                <a:solidFill>
                  <a:prstClr val="white"/>
                </a:solidFill>
                <a:latin typeface="Calibri"/>
              </a:rPr>
              <a:t>pulsars</a:t>
            </a:r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5046142" y="4017733"/>
            <a:ext cx="3200396" cy="646298"/>
          </a:xfrm>
          <a:prstGeom prst="rect">
            <a:avLst/>
          </a:prstGeom>
          <a:solidFill>
            <a:srgbClr val="FFB42C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pPr algn="ctr"/>
            <a:endParaRPr lang="it-IT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922876" y="4643893"/>
            <a:ext cx="1684852" cy="36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reflection blurRad="6350" stA="52000" endA="300" endPos="7000" dir="5400000" sy="-100000" algn="bl" rotWithShape="0"/>
          </a:effectLst>
        </p:spPr>
        <p:txBody>
          <a:bodyPr wrap="square" lIns="91407" tIns="45704" rIns="91407" bIns="45704">
            <a:spAutoFit/>
          </a:bodyPr>
          <a:lstStyle/>
          <a:p>
            <a:pPr algn="ctr"/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Soumi</a:t>
            </a:r>
            <a:r>
              <a:rPr lang="it-IT" b="1" dirty="0" smtClean="0">
                <a:solidFill>
                  <a:srgbClr val="000090"/>
                </a:solidFill>
                <a:latin typeface="Calibri"/>
              </a:rPr>
              <a:t>+ 18</a:t>
            </a:r>
            <a:endParaRPr lang="it-IT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2326821" y="2096646"/>
            <a:ext cx="2966392" cy="892520"/>
          </a:xfrm>
          <a:prstGeom prst="rect">
            <a:avLst/>
          </a:prstGeom>
          <a:solidFill>
            <a:srgbClr val="008000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pPr algn="ctr"/>
            <a:r>
              <a:rPr lang="it-IT" b="1" dirty="0">
                <a:solidFill>
                  <a:prstClr val="white"/>
                </a:solidFill>
                <a:latin typeface="Calibri"/>
              </a:rPr>
              <a:t>No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energy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injection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from long-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lived</a:t>
            </a:r>
            <a:r>
              <a:rPr lang="it-IT" b="1" dirty="0">
                <a:solidFill>
                  <a:prstClr val="white"/>
                </a:solidFill>
                <a:latin typeface="Calibri"/>
              </a:rPr>
              <a:t> NS </a:t>
            </a:r>
            <a:r>
              <a:rPr lang="it-IT" b="1" dirty="0" err="1">
                <a:solidFill>
                  <a:prstClr val="white"/>
                </a:solidFill>
                <a:latin typeface="Calibri"/>
              </a:rPr>
              <a:t>remnant</a:t>
            </a:r>
            <a:endParaRPr lang="it-IT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5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5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1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1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1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1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2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534022" y="1714933"/>
            <a:ext cx="2589249" cy="369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reflection blurRad="6350" stA="52000" endA="300" endPos="7000" dir="5400000" sy="-100000" algn="bl" rotWithShape="0"/>
          </a:effectLst>
        </p:spPr>
        <p:txBody>
          <a:bodyPr wrap="square" lIns="91407" tIns="45704" rIns="91407" bIns="45704">
            <a:spAutoFit/>
          </a:bodyPr>
          <a:lstStyle/>
          <a:p>
            <a:r>
              <a:rPr lang="it-IT" b="1" dirty="0" err="1" smtClean="0">
                <a:solidFill>
                  <a:srgbClr val="000090"/>
                </a:solidFill>
                <a:latin typeface="Calibri"/>
              </a:rPr>
              <a:t>Margalit</a:t>
            </a:r>
            <a:r>
              <a:rPr lang="it-IT" b="1" dirty="0" smtClean="0">
                <a:solidFill>
                  <a:srgbClr val="000090"/>
                </a:solidFill>
                <a:latin typeface="Calibri"/>
              </a:rPr>
              <a:t> 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&amp; </a:t>
            </a:r>
            <a:r>
              <a:rPr lang="it-IT" b="1" dirty="0" err="1">
                <a:solidFill>
                  <a:srgbClr val="000090"/>
                </a:solidFill>
                <a:latin typeface="Calibri"/>
              </a:rPr>
              <a:t>Metzger</a:t>
            </a:r>
            <a:r>
              <a:rPr lang="it-IT" b="1" dirty="0">
                <a:solidFill>
                  <a:srgbClr val="000090"/>
                </a:solidFill>
                <a:latin typeface="Calibri"/>
              </a:rPr>
              <a:t> +17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283214" y="2084233"/>
            <a:ext cx="2065854" cy="923297"/>
          </a:xfrm>
          <a:prstGeom prst="rect">
            <a:avLst/>
          </a:prstGeom>
          <a:solidFill>
            <a:srgbClr val="00FF05">
              <a:alpha val="53000"/>
            </a:srgbClr>
          </a:solidFill>
        </p:spPr>
        <p:txBody>
          <a:bodyPr wrap="square" lIns="91407" tIns="45704" rIns="91407" bIns="45704" rtlCol="0">
            <a:spAutoFit/>
          </a:bodyPr>
          <a:lstStyle/>
          <a:p>
            <a:pPr algn="ctr"/>
            <a:endParaRPr lang="it-IT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it-IT" b="1" dirty="0" smtClean="0">
                <a:solidFill>
                  <a:prstClr val="white"/>
                </a:solidFill>
                <a:latin typeface="Calibri"/>
              </a:rPr>
              <a:t>SMNS</a:t>
            </a:r>
          </a:p>
          <a:p>
            <a:pPr algn="ctr"/>
            <a:endParaRPr lang="it-IT" sz="300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300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300" b="1" dirty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300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300" b="1" dirty="0" smtClean="0">
              <a:solidFill>
                <a:prstClr val="white"/>
              </a:solidFill>
              <a:latin typeface="Calibri"/>
            </a:endParaRPr>
          </a:p>
          <a:p>
            <a:pPr algn="ctr"/>
            <a:endParaRPr lang="it-IT" sz="3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819316" y="1714933"/>
            <a:ext cx="1539386" cy="3693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reflection blurRad="6350" stA="52000" endA="300" endPos="7000" dir="5400000" sy="-100000" algn="bl" rotWithShape="0"/>
          </a:effectLst>
        </p:spPr>
        <p:txBody>
          <a:bodyPr wrap="square" lIns="91407" tIns="45704" rIns="91407" bIns="45704">
            <a:spAutoFit/>
          </a:bodyPr>
          <a:lstStyle/>
          <a:p>
            <a:r>
              <a:rPr lang="it-IT" b="1" dirty="0" smtClean="0">
                <a:solidFill>
                  <a:srgbClr val="000090"/>
                </a:solidFill>
                <a:latin typeface="Calibri"/>
              </a:rPr>
              <a:t>Rezzolla+18</a:t>
            </a:r>
            <a:endParaRPr lang="it-IT" b="1" dirty="0">
              <a:solidFill>
                <a:srgbClr val="000090"/>
              </a:solidFill>
              <a:latin typeface="Calibri"/>
            </a:endParaRPr>
          </a:p>
        </p:txBody>
      </p:sp>
      <p:cxnSp>
        <p:nvCxnSpPr>
          <p:cNvPr id="32" name="Connettore 2 31"/>
          <p:cNvCxnSpPr/>
          <p:nvPr/>
        </p:nvCxnSpPr>
        <p:spPr>
          <a:xfrm>
            <a:off x="7662345" y="2096646"/>
            <a:ext cx="0" cy="93739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/>
          <p:cNvCxnSpPr/>
          <p:nvPr/>
        </p:nvCxnSpPr>
        <p:spPr>
          <a:xfrm flipH="1">
            <a:off x="7003101" y="5013193"/>
            <a:ext cx="1100668" cy="0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41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8-08-16 alle 12.3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366" y="2804126"/>
            <a:ext cx="2557586" cy="151041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84876" y="3532954"/>
            <a:ext cx="25966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Compact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object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  <a:p>
            <a:pPr algn="ctr"/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formation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and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evolution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118168" y="852408"/>
            <a:ext cx="2955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Nucleosynthesis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and </a:t>
            </a:r>
          </a:p>
          <a:p>
            <a:pPr algn="ctr"/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enrichment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of the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Universe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 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266520" y="737070"/>
            <a:ext cx="266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Relativistic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astrophysics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3829810" y="4639606"/>
            <a:ext cx="1351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Cosmology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6195143" y="4280306"/>
            <a:ext cx="2570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Nuclear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matter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physics</a:t>
            </a:r>
            <a:endParaRPr lang="it-IT" dirty="0">
              <a:solidFill>
                <a:srgbClr val="FFFFFF"/>
              </a:solidFill>
              <a:latin typeface="Helvetica Light"/>
              <a:ea typeface="Helvetica Light"/>
              <a:cs typeface="Helvetica Light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973806" y="338012"/>
            <a:ext cx="3609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Radioactively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powered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transients</a:t>
            </a:r>
            <a:r>
              <a:rPr lang="it-IT" dirty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</a:rPr>
              <a:t> </a:t>
            </a:r>
          </a:p>
        </p:txBody>
      </p:sp>
      <p:pic>
        <p:nvPicPr>
          <p:cNvPr id="17" name="Immagine 16" descr="Schermata 2018-08-16 alle 12.51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134" y="4829288"/>
            <a:ext cx="2048252" cy="1244660"/>
          </a:xfrm>
          <a:prstGeom prst="rect">
            <a:avLst/>
          </a:prstGeom>
        </p:spPr>
      </p:pic>
      <p:pic>
        <p:nvPicPr>
          <p:cNvPr id="19" name="Immagine 18" descr="Schermata 2018-08-16 alle 12.52.2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64" y="1537328"/>
            <a:ext cx="2051538" cy="1021984"/>
          </a:xfrm>
          <a:prstGeom prst="rect">
            <a:avLst/>
          </a:prstGeom>
        </p:spPr>
      </p:pic>
      <p:pic>
        <p:nvPicPr>
          <p:cNvPr id="22" name="Immagine 21" descr="Schermata 2018-08-16 alle 12.53.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902" y="1537328"/>
            <a:ext cx="1036536" cy="767804"/>
          </a:xfrm>
          <a:prstGeom prst="rect">
            <a:avLst/>
          </a:prstGeom>
        </p:spPr>
      </p:pic>
      <p:pic>
        <p:nvPicPr>
          <p:cNvPr id="26" name="Immagine 25" descr="Schermata 2018-08-16 alle 12.55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32" y="852622"/>
            <a:ext cx="2264735" cy="1364907"/>
          </a:xfrm>
          <a:prstGeom prst="rect">
            <a:avLst/>
          </a:prstGeom>
        </p:spPr>
      </p:pic>
      <p:pic>
        <p:nvPicPr>
          <p:cNvPr id="35" name="Immagine 34" descr="Schermata 2018-04-04 alle 15.24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378" y="1339962"/>
            <a:ext cx="1511310" cy="1044618"/>
          </a:xfrm>
          <a:prstGeom prst="rect">
            <a:avLst/>
          </a:prstGeom>
        </p:spPr>
      </p:pic>
      <p:pic>
        <p:nvPicPr>
          <p:cNvPr id="32" name="Immagine 31" descr="Schermata 2018-08-16 alle 14.41.0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07" y="4154215"/>
            <a:ext cx="2170692" cy="1173417"/>
          </a:xfrm>
          <a:prstGeom prst="rect">
            <a:avLst/>
          </a:prstGeom>
        </p:spPr>
      </p:pic>
      <p:pic>
        <p:nvPicPr>
          <p:cNvPr id="37" name="Immagine 36" descr="Schermata 2017-11-07 alle 23.10.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34" y="5008938"/>
            <a:ext cx="2279418" cy="1552647"/>
          </a:xfrm>
          <a:prstGeom prst="rect">
            <a:avLst/>
          </a:prstGeom>
        </p:spPr>
      </p:pic>
      <p:cxnSp>
        <p:nvCxnSpPr>
          <p:cNvPr id="34" name="Connettore 2 33"/>
          <p:cNvCxnSpPr/>
          <p:nvPr/>
        </p:nvCxnSpPr>
        <p:spPr>
          <a:xfrm flipH="1" flipV="1">
            <a:off x="2031998" y="2617926"/>
            <a:ext cx="894841" cy="440195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Connettore 2 40"/>
          <p:cNvCxnSpPr/>
          <p:nvPr/>
        </p:nvCxnSpPr>
        <p:spPr>
          <a:xfrm>
            <a:off x="4298463" y="4208720"/>
            <a:ext cx="1" cy="512715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nettore 2 41"/>
          <p:cNvCxnSpPr/>
          <p:nvPr/>
        </p:nvCxnSpPr>
        <p:spPr>
          <a:xfrm>
            <a:off x="5356546" y="4319382"/>
            <a:ext cx="708811" cy="42933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Connettore 2 42"/>
          <p:cNvCxnSpPr/>
          <p:nvPr/>
        </p:nvCxnSpPr>
        <p:spPr>
          <a:xfrm flipV="1">
            <a:off x="5710952" y="2559314"/>
            <a:ext cx="718454" cy="498807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Connettore 2 43"/>
          <p:cNvCxnSpPr/>
          <p:nvPr/>
        </p:nvCxnSpPr>
        <p:spPr>
          <a:xfrm flipH="1" flipV="1">
            <a:off x="4298462" y="2305132"/>
            <a:ext cx="1" cy="498995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Connettore 2 52"/>
          <p:cNvCxnSpPr/>
          <p:nvPr/>
        </p:nvCxnSpPr>
        <p:spPr>
          <a:xfrm flipH="1">
            <a:off x="2493748" y="3894667"/>
            <a:ext cx="659618" cy="470280"/>
          </a:xfrm>
          <a:prstGeom prst="straightConnector1">
            <a:avLst/>
          </a:prstGeom>
          <a:noFill/>
          <a:ln w="38100" cap="flat" cmpd="sng">
            <a:solidFill>
              <a:schemeClr val="tx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CasellaDiTesto 4"/>
          <p:cNvSpPr txBox="1"/>
          <p:nvPr/>
        </p:nvSpPr>
        <p:spPr>
          <a:xfrm>
            <a:off x="3829810" y="2834459"/>
            <a:ext cx="152673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b="1" dirty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GW170817</a:t>
            </a:r>
          </a:p>
        </p:txBody>
      </p:sp>
    </p:spTree>
    <p:extLst>
      <p:ext uri="{BB962C8B-B14F-4D97-AF65-F5344CB8AC3E}">
        <p14:creationId xmlns:p14="http://schemas.microsoft.com/office/powerpoint/2010/main" val="27679114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8" grpId="0"/>
      <p:bldP spid="29" grpId="0"/>
      <p:bldP spid="31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56268" y="2236353"/>
            <a:ext cx="6553199" cy="1569628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algn="ctr" defTabSz="457035"/>
            <a:r>
              <a:rPr lang="it-IT" sz="3200" i="1" dirty="0" smtClean="0">
                <a:solidFill>
                  <a:srgbClr val="CCFFCC"/>
                </a:solidFill>
                <a:latin typeface="Calibri"/>
              </a:rPr>
              <a:t>First </a:t>
            </a:r>
            <a:r>
              <a:rPr lang="it-IT" sz="3200" i="1" dirty="0" err="1" smtClean="0">
                <a:solidFill>
                  <a:srgbClr val="CCFFCC"/>
                </a:solidFill>
                <a:latin typeface="Calibri"/>
              </a:rPr>
              <a:t>run</a:t>
            </a:r>
            <a:r>
              <a:rPr lang="it-IT" sz="3200" i="1" dirty="0" smtClean="0">
                <a:solidFill>
                  <a:srgbClr val="CCFFCC"/>
                </a:solidFill>
                <a:latin typeface="Calibri"/>
              </a:rPr>
              <a:t> O1, </a:t>
            </a:r>
            <a:r>
              <a:rPr lang="it-IT" sz="3200" i="1" dirty="0" err="1" smtClean="0">
                <a:solidFill>
                  <a:srgbClr val="CCFFCC"/>
                </a:solidFill>
                <a:latin typeface="Calibri"/>
              </a:rPr>
              <a:t>second</a:t>
            </a:r>
            <a:r>
              <a:rPr lang="it-IT" sz="3200" i="1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3200" i="1" dirty="0" err="1" smtClean="0">
                <a:solidFill>
                  <a:srgbClr val="CCFFCC"/>
                </a:solidFill>
                <a:latin typeface="Calibri"/>
              </a:rPr>
              <a:t>ru</a:t>
            </a:r>
            <a:r>
              <a:rPr lang="it-IT" sz="3200" i="1" dirty="0" err="1">
                <a:solidFill>
                  <a:srgbClr val="CCFFCC"/>
                </a:solidFill>
              </a:rPr>
              <a:t>n</a:t>
            </a:r>
            <a:r>
              <a:rPr lang="it-IT" sz="3200" i="1" dirty="0" smtClean="0">
                <a:solidFill>
                  <a:srgbClr val="CCFFCC"/>
                </a:solidFill>
                <a:latin typeface="Calibri"/>
              </a:rPr>
              <a:t> O2, </a:t>
            </a:r>
          </a:p>
          <a:p>
            <a:pPr algn="ctr" defTabSz="457035"/>
            <a:r>
              <a:rPr lang="it-IT" sz="3200" i="1" dirty="0">
                <a:solidFill>
                  <a:srgbClr val="CCFFCC"/>
                </a:solidFill>
              </a:rPr>
              <a:t>a</a:t>
            </a:r>
            <a:r>
              <a:rPr lang="it-IT" sz="3200" i="1" dirty="0" smtClean="0">
                <a:solidFill>
                  <a:srgbClr val="CCFFCC"/>
                </a:solidFill>
              </a:rPr>
              <a:t>nd </a:t>
            </a:r>
            <a:r>
              <a:rPr lang="it-IT" sz="3200" i="1" dirty="0" err="1" smtClean="0">
                <a:solidFill>
                  <a:srgbClr val="CCFFCC"/>
                </a:solidFill>
              </a:rPr>
              <a:t>half</a:t>
            </a:r>
            <a:r>
              <a:rPr lang="it-IT" sz="3200" i="1" dirty="0" smtClean="0">
                <a:solidFill>
                  <a:srgbClr val="CCFFCC"/>
                </a:solidFill>
              </a:rPr>
              <a:t> </a:t>
            </a:r>
            <a:r>
              <a:rPr lang="it-IT" sz="3200" i="1" dirty="0" smtClean="0">
                <a:solidFill>
                  <a:srgbClr val="CCFFCC"/>
                </a:solidFill>
                <a:latin typeface="Calibri"/>
              </a:rPr>
              <a:t>of </a:t>
            </a:r>
            <a:r>
              <a:rPr lang="it-IT" sz="3200" i="1" dirty="0" err="1" smtClean="0">
                <a:solidFill>
                  <a:srgbClr val="CCFFCC"/>
                </a:solidFill>
                <a:latin typeface="Calibri"/>
              </a:rPr>
              <a:t>third</a:t>
            </a:r>
            <a:r>
              <a:rPr lang="it-IT" sz="3200" i="1" dirty="0" smtClean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3200" i="1" dirty="0" err="1" smtClean="0">
                <a:solidFill>
                  <a:srgbClr val="CCFFCC"/>
                </a:solidFill>
                <a:latin typeface="Calibri"/>
              </a:rPr>
              <a:t>ru</a:t>
            </a:r>
            <a:r>
              <a:rPr lang="it-IT" sz="3200" i="1" dirty="0" err="1" smtClean="0">
                <a:solidFill>
                  <a:srgbClr val="CCFFCC"/>
                </a:solidFill>
              </a:rPr>
              <a:t>n</a:t>
            </a:r>
            <a:r>
              <a:rPr lang="it-IT" sz="3200" i="1" dirty="0" smtClean="0">
                <a:solidFill>
                  <a:srgbClr val="CCFFCC"/>
                </a:solidFill>
              </a:rPr>
              <a:t> O3a</a:t>
            </a:r>
            <a:endParaRPr lang="it-IT" sz="3200" i="1" dirty="0" smtClean="0">
              <a:solidFill>
                <a:srgbClr val="CCFFCC"/>
              </a:solidFill>
              <a:latin typeface="Calibri"/>
            </a:endParaRPr>
          </a:p>
          <a:p>
            <a:pPr defTabSz="457035"/>
            <a:endParaRPr lang="it-IT" sz="3200" i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109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0-11-17 alle 22.43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4" y="928352"/>
            <a:ext cx="5246914" cy="431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3200" y="4938575"/>
            <a:ext cx="122101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chemeClr val="bg1"/>
                </a:solidFill>
              </a:rPr>
              <a:t>Credits:LVC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29901" y="76368"/>
            <a:ext cx="3571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>
                <a:latin typeface="Arial"/>
                <a:cs typeface="Arial"/>
              </a:rPr>
              <a:t>O3a </a:t>
            </a:r>
            <a:r>
              <a:rPr lang="it-IT" sz="3600" dirty="0" err="1">
                <a:latin typeface="Arial"/>
                <a:cs typeface="Arial"/>
              </a:rPr>
              <a:t>Event</a:t>
            </a:r>
            <a:r>
              <a:rPr lang="it-IT" sz="3600" dirty="0">
                <a:latin typeface="Arial"/>
                <a:cs typeface="Arial"/>
              </a:rPr>
              <a:t> Rate</a:t>
            </a:r>
          </a:p>
        </p:txBody>
      </p:sp>
      <p:sp>
        <p:nvSpPr>
          <p:cNvPr id="5" name="Rettangolo 4"/>
          <p:cNvSpPr/>
          <p:nvPr/>
        </p:nvSpPr>
        <p:spPr>
          <a:xfrm>
            <a:off x="6062134" y="1480235"/>
            <a:ext cx="28955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FF05"/>
                </a:solidFill>
                <a:latin typeface="Arial"/>
                <a:cs typeface="Arial"/>
              </a:rPr>
              <a:t>39 </a:t>
            </a:r>
            <a:r>
              <a:rPr lang="it-IT" sz="2400" dirty="0" smtClean="0">
                <a:solidFill>
                  <a:srgbClr val="00FF05"/>
                </a:solidFill>
                <a:latin typeface="Arial"/>
                <a:cs typeface="Arial"/>
              </a:rPr>
              <a:t>candidate GW </a:t>
            </a:r>
            <a:r>
              <a:rPr lang="it-IT" sz="2400" dirty="0" err="1" smtClean="0">
                <a:solidFill>
                  <a:srgbClr val="00FF05"/>
                </a:solidFill>
                <a:latin typeface="Arial"/>
                <a:cs typeface="Arial"/>
              </a:rPr>
              <a:t>eve</a:t>
            </a:r>
            <a:r>
              <a:rPr lang="it-IT" sz="2400" dirty="0" err="1">
                <a:solidFill>
                  <a:srgbClr val="00FF05"/>
                </a:solidFill>
                <a:latin typeface="Arial"/>
                <a:cs typeface="Arial"/>
              </a:rPr>
              <a:t>n</a:t>
            </a:r>
            <a:r>
              <a:rPr lang="it-IT" sz="2400" dirty="0" err="1" smtClean="0">
                <a:solidFill>
                  <a:srgbClr val="00FF05"/>
                </a:solidFill>
                <a:latin typeface="Arial"/>
                <a:cs typeface="Arial"/>
              </a:rPr>
              <a:t>ts</a:t>
            </a:r>
            <a:r>
              <a:rPr lang="it-IT" sz="2400" dirty="0" smtClean="0">
                <a:solidFill>
                  <a:srgbClr val="00FF05"/>
                </a:solidFill>
                <a:latin typeface="Arial"/>
                <a:cs typeface="Arial"/>
              </a:rPr>
              <a:t> </a:t>
            </a:r>
            <a:r>
              <a:rPr lang="it-IT" sz="2000" dirty="0" smtClean="0">
                <a:latin typeface="Arial"/>
                <a:cs typeface="Arial"/>
              </a:rPr>
              <a:t>in </a:t>
            </a:r>
            <a:r>
              <a:rPr lang="it-IT" sz="2000" dirty="0">
                <a:latin typeface="Arial"/>
                <a:cs typeface="Arial"/>
              </a:rPr>
              <a:t>~</a:t>
            </a:r>
            <a:r>
              <a:rPr lang="it-IT" sz="2000" dirty="0" smtClean="0">
                <a:latin typeface="Arial"/>
                <a:cs typeface="Arial"/>
              </a:rPr>
              <a:t>26 weeks </a:t>
            </a:r>
            <a:r>
              <a:rPr lang="it-IT" sz="2000" dirty="0">
                <a:latin typeface="Arial"/>
                <a:cs typeface="Arial"/>
              </a:rPr>
              <a:t>of </a:t>
            </a:r>
            <a:r>
              <a:rPr lang="it-IT" sz="2000" dirty="0" smtClean="0">
                <a:latin typeface="Arial"/>
                <a:cs typeface="Arial"/>
              </a:rPr>
              <a:t>O3a </a:t>
            </a:r>
            <a:r>
              <a:rPr lang="en-GB" sz="2000" dirty="0" smtClean="0"/>
              <a:t>(</a:t>
            </a:r>
            <a:r>
              <a:rPr lang="en-GB" sz="2000" dirty="0"/>
              <a:t>FAR 2 per year </a:t>
            </a:r>
            <a:r>
              <a:rPr lang="en-GB" sz="2000" dirty="0">
                <a:sym typeface="Wingdings"/>
              </a:rPr>
              <a:t></a:t>
            </a:r>
            <a:r>
              <a:rPr lang="en-GB" sz="2000" dirty="0"/>
              <a:t> contamination fraction of less than 10%)</a:t>
            </a:r>
            <a:endParaRPr lang="it-IT" sz="2000" dirty="0"/>
          </a:p>
          <a:p>
            <a:r>
              <a:rPr lang="it-IT" sz="2000" dirty="0" smtClean="0">
                <a:latin typeface="Arial"/>
                <a:cs typeface="Arial"/>
              </a:rPr>
              <a:t> </a:t>
            </a:r>
            <a:endParaRPr lang="it-IT" sz="2000" dirty="0"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062134" y="3498573"/>
            <a:ext cx="25738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D0FF33"/>
                </a:solidFill>
              </a:rPr>
              <a:t>26 candidate events </a:t>
            </a:r>
            <a:r>
              <a:rPr lang="en-GB" sz="2000" dirty="0" smtClean="0"/>
              <a:t>low-</a:t>
            </a:r>
            <a:r>
              <a:rPr lang="en-GB" sz="2000" dirty="0" err="1" smtClean="0"/>
              <a:t>latecy</a:t>
            </a:r>
            <a:r>
              <a:rPr lang="en-GB" sz="2000" dirty="0" smtClean="0"/>
              <a:t> reported</a:t>
            </a:r>
          </a:p>
          <a:p>
            <a:pPr algn="ctr"/>
            <a:r>
              <a:rPr lang="en-GB" sz="2000" dirty="0" smtClean="0"/>
              <a:t> </a:t>
            </a:r>
            <a:r>
              <a:rPr lang="en-GB" sz="2000" dirty="0"/>
              <a:t>in GCN alerts </a:t>
            </a:r>
            <a:endParaRPr lang="en-GB" sz="2000" dirty="0" smtClean="0"/>
          </a:p>
          <a:p>
            <a:pPr algn="ctr"/>
            <a:r>
              <a:rPr lang="en-GB" sz="2000" b="1" dirty="0" smtClean="0">
                <a:solidFill>
                  <a:srgbClr val="D0FF33"/>
                </a:solidFill>
              </a:rPr>
              <a:t>+</a:t>
            </a:r>
            <a:r>
              <a:rPr lang="en-GB" sz="2000" b="1" dirty="0" smtClean="0">
                <a:solidFill>
                  <a:srgbClr val="00FF05"/>
                </a:solidFill>
              </a:rPr>
              <a:t> </a:t>
            </a:r>
          </a:p>
          <a:p>
            <a:pPr algn="ctr"/>
            <a:r>
              <a:rPr lang="en-GB" sz="2000" b="1" dirty="0" smtClean="0">
                <a:solidFill>
                  <a:srgbClr val="D0FF33"/>
                </a:solidFill>
              </a:rPr>
              <a:t>13 </a:t>
            </a:r>
            <a:r>
              <a:rPr lang="en-GB" sz="2000" b="1" dirty="0">
                <a:solidFill>
                  <a:srgbClr val="D0FF33"/>
                </a:solidFill>
              </a:rPr>
              <a:t>candidate events </a:t>
            </a:r>
            <a:r>
              <a:rPr lang="en-GB" sz="2000" dirty="0" smtClean="0">
                <a:solidFill>
                  <a:srgbClr val="D0FF33"/>
                </a:solidFill>
              </a:rPr>
              <a:t> </a:t>
            </a:r>
            <a:r>
              <a:rPr lang="en-GB" sz="2000" dirty="0" smtClean="0"/>
              <a:t>offline </a:t>
            </a:r>
            <a:r>
              <a:rPr lang="en-GB" sz="2000" dirty="0"/>
              <a:t>analysis 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222214" y="5852699"/>
            <a:ext cx="6231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  <a:latin typeface="Arial"/>
                <a:cs typeface="Arial"/>
              </a:rPr>
              <a:t>O1, O2, O3 </a:t>
            </a:r>
            <a:r>
              <a:rPr lang="it-IT" sz="2400" b="1" dirty="0" smtClean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it-IT" sz="2400" b="1" dirty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50 candidate GW </a:t>
            </a:r>
            <a:r>
              <a:rPr lang="it-IT" sz="2400" b="1" dirty="0" err="1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events</a:t>
            </a:r>
            <a:r>
              <a:rPr lang="it-IT" sz="2400" b="1" dirty="0">
                <a:solidFill>
                  <a:srgbClr val="FFFF00"/>
                </a:solidFill>
                <a:latin typeface="Arial"/>
                <a:cs typeface="Arial"/>
                <a:sym typeface="Wingdings"/>
              </a:rPr>
              <a:t>   </a:t>
            </a:r>
            <a:endParaRPr lang="it-IT" sz="24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64244" y="5282184"/>
            <a:ext cx="3696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LVC </a:t>
            </a:r>
            <a:r>
              <a:rPr lang="it-IT" dirty="0" err="1"/>
              <a:t>Catalog</a:t>
            </a:r>
            <a:r>
              <a:rPr lang="it-IT" dirty="0"/>
              <a:t> </a:t>
            </a:r>
            <a:r>
              <a:rPr lang="it-IT" dirty="0" err="1"/>
              <a:t>paper</a:t>
            </a:r>
            <a:r>
              <a:rPr lang="it-IT" dirty="0"/>
              <a:t>, </a:t>
            </a:r>
            <a:r>
              <a:rPr lang="it-IT" dirty="0" err="1"/>
              <a:t>arXiv</a:t>
            </a:r>
            <a:r>
              <a:rPr lang="it-IT" dirty="0"/>
              <a:t>: 2010.14527</a:t>
            </a:r>
          </a:p>
        </p:txBody>
      </p:sp>
      <p:pic>
        <p:nvPicPr>
          <p:cNvPr id="9" name="Immagine 8" descr="LVC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48" y="135464"/>
            <a:ext cx="1100669" cy="110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0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0-11-17 alle 23.22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931335"/>
            <a:ext cx="8502710" cy="448733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913466" y="270934"/>
            <a:ext cx="553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Arial"/>
                <a:cs typeface="Arial"/>
              </a:rPr>
              <a:t>TOTAL MASS vs MASS RATIO</a:t>
            </a:r>
            <a:endParaRPr lang="it-IT" sz="2400" dirty="0">
              <a:latin typeface="Arial"/>
              <a:cs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331473" y="5682735"/>
            <a:ext cx="3696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LVC </a:t>
            </a:r>
            <a:r>
              <a:rPr lang="it-IT" dirty="0" err="1"/>
              <a:t>Catalog</a:t>
            </a:r>
            <a:r>
              <a:rPr lang="it-IT" dirty="0"/>
              <a:t> </a:t>
            </a:r>
            <a:r>
              <a:rPr lang="it-IT" dirty="0" err="1"/>
              <a:t>paper</a:t>
            </a:r>
            <a:r>
              <a:rPr lang="it-IT" dirty="0"/>
              <a:t>, </a:t>
            </a:r>
            <a:r>
              <a:rPr lang="it-IT" dirty="0" err="1"/>
              <a:t>arXiv</a:t>
            </a:r>
            <a:r>
              <a:rPr lang="it-IT" dirty="0"/>
              <a:t>: 2010.14527</a:t>
            </a:r>
          </a:p>
        </p:txBody>
      </p:sp>
      <p:pic>
        <p:nvPicPr>
          <p:cNvPr id="6" name="Immagine 5" descr="Schermata 2020-11-17 alle 23.23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547" y="969661"/>
            <a:ext cx="1385696" cy="705798"/>
          </a:xfrm>
          <a:prstGeom prst="rect">
            <a:avLst/>
          </a:prstGeom>
        </p:spPr>
      </p:pic>
      <p:pic>
        <p:nvPicPr>
          <p:cNvPr id="7" name="Immagine 6" descr="LVC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3" y="135465"/>
            <a:ext cx="670984" cy="6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854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-337625" y="-16059"/>
            <a:ext cx="1929284" cy="701730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  <a:p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49" y="4687921"/>
            <a:ext cx="1436782" cy="94499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3" y="3668849"/>
            <a:ext cx="1412306" cy="93440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Immagine 5" descr="Schermata 2017-10-28 alle 16.59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9" y="660428"/>
            <a:ext cx="1561302" cy="851889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pic>
        <p:nvPicPr>
          <p:cNvPr id="2" name="Immagine 1" descr="Schermata 2020-11-17 alle 22.14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69" y="135466"/>
            <a:ext cx="5440766" cy="6011333"/>
          </a:xfrm>
          <a:prstGeom prst="rect">
            <a:avLst/>
          </a:prstGeom>
        </p:spPr>
      </p:pic>
      <p:pic>
        <p:nvPicPr>
          <p:cNvPr id="5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00" y="5667044"/>
            <a:ext cx="1439261" cy="959509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Immagine 7" descr="itegral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64" y="1729739"/>
            <a:ext cx="1151467" cy="109389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725333" y="6164888"/>
            <a:ext cx="1845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GW170817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6512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chermata 2020-11-17 alle 23.4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13383"/>
            <a:ext cx="6096000" cy="320381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37067" y="1373008"/>
            <a:ext cx="2438400" cy="1015663"/>
          </a:xfrm>
          <a:prstGeom prst="rect">
            <a:avLst/>
          </a:prstGeom>
          <a:ln w="28575" cmpd="sng">
            <a:solidFill>
              <a:srgbClr val="00FF05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FF05"/>
                </a:solidFill>
              </a:rPr>
              <a:t>GW190425: </a:t>
            </a:r>
            <a:endParaRPr lang="it-IT" sz="2000" dirty="0" smtClean="0">
              <a:solidFill>
                <a:srgbClr val="00FF05"/>
              </a:solidFill>
            </a:endParaRPr>
          </a:p>
          <a:p>
            <a:r>
              <a:rPr lang="it-IT" sz="2000" dirty="0" smtClean="0"/>
              <a:t>m1 and m2 &lt; 3 </a:t>
            </a:r>
            <a:r>
              <a:rPr lang="it-IT" sz="2000" dirty="0" err="1" smtClean="0"/>
              <a:t>Mo</a:t>
            </a:r>
            <a:endParaRPr lang="it-IT" sz="2000" dirty="0"/>
          </a:p>
          <a:p>
            <a:r>
              <a:rPr lang="it-IT" sz="2000" dirty="0" err="1" smtClean="0"/>
              <a:t>Consistent</a:t>
            </a:r>
            <a:r>
              <a:rPr lang="it-IT" sz="2000" dirty="0" smtClean="0"/>
              <a:t> with BNS</a:t>
            </a:r>
            <a:endParaRPr lang="it-IT" sz="2000" dirty="0"/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692400" y="1896513"/>
            <a:ext cx="1253067" cy="0"/>
          </a:xfrm>
          <a:prstGeom prst="straightConnector1">
            <a:avLst/>
          </a:prstGeom>
          <a:ln w="38100" cmpd="sng">
            <a:solidFill>
              <a:srgbClr val="00FF0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ttangolo 13"/>
          <p:cNvSpPr/>
          <p:nvPr/>
        </p:nvSpPr>
        <p:spPr>
          <a:xfrm>
            <a:off x="2201333" y="4865525"/>
            <a:ext cx="2641600" cy="70788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GW190814:</a:t>
            </a:r>
            <a:r>
              <a:rPr lang="it-IT" sz="2000" dirty="0"/>
              <a:t> </a:t>
            </a:r>
            <a:r>
              <a:rPr lang="it-IT" sz="2000" dirty="0" smtClean="0"/>
              <a:t>m2 &lt; 3Mo</a:t>
            </a:r>
          </a:p>
          <a:p>
            <a:r>
              <a:rPr lang="it-IT" sz="2000" dirty="0" smtClean="0"/>
              <a:t>NSBH or BBH?</a:t>
            </a:r>
            <a:endParaRPr lang="it-IT" sz="2000" dirty="0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4318000" y="3928513"/>
            <a:ext cx="1388534" cy="7112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5384801" y="4865525"/>
            <a:ext cx="3369733" cy="1015663"/>
          </a:xfrm>
          <a:prstGeom prst="rect">
            <a:avLst/>
          </a:prstGeom>
          <a:ln w="28575" cmpd="sng"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3366FF"/>
                </a:solidFill>
              </a:rPr>
              <a:t>GW190521: </a:t>
            </a:r>
            <a:endParaRPr lang="it-IT" sz="2000" dirty="0" smtClean="0">
              <a:solidFill>
                <a:srgbClr val="3366FF"/>
              </a:solidFill>
            </a:endParaRPr>
          </a:p>
          <a:p>
            <a:r>
              <a:rPr lang="it-IT" sz="2000" dirty="0" err="1" smtClean="0"/>
              <a:t>most</a:t>
            </a:r>
            <a:r>
              <a:rPr lang="it-IT" sz="2000" dirty="0" smtClean="0"/>
              <a:t> massive </a:t>
            </a:r>
            <a:r>
              <a:rPr lang="it-IT" sz="2000" dirty="0"/>
              <a:t>component </a:t>
            </a:r>
            <a:r>
              <a:rPr lang="it-IT" sz="2000" dirty="0" err="1" smtClean="0"/>
              <a:t>BHs</a:t>
            </a:r>
            <a:r>
              <a:rPr lang="it-IT" sz="2000" dirty="0" smtClean="0"/>
              <a:t> </a:t>
            </a:r>
          </a:p>
          <a:p>
            <a:r>
              <a:rPr lang="it-IT" sz="2000" dirty="0" smtClean="0">
                <a:sym typeface="Wingdings"/>
              </a:rPr>
              <a:t> i</a:t>
            </a:r>
            <a:r>
              <a:rPr lang="it-IT" sz="2000" dirty="0" smtClean="0"/>
              <a:t>ntermediate massive BH</a:t>
            </a:r>
            <a:endParaRPr lang="it-IT" sz="2000" dirty="0"/>
          </a:p>
        </p:txBody>
      </p:sp>
      <p:sp>
        <p:nvSpPr>
          <p:cNvPr id="27" name="Rettangolo 26"/>
          <p:cNvSpPr/>
          <p:nvPr/>
        </p:nvSpPr>
        <p:spPr>
          <a:xfrm>
            <a:off x="2556936" y="111670"/>
            <a:ext cx="4237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 err="1" smtClean="0">
                <a:latin typeface="Arial"/>
                <a:cs typeface="Arial"/>
              </a:rPr>
              <a:t>Notable</a:t>
            </a:r>
            <a:r>
              <a:rPr lang="it-IT" sz="2800" dirty="0" smtClean="0">
                <a:latin typeface="Arial"/>
                <a:cs typeface="Arial"/>
              </a:rPr>
              <a:t> </a:t>
            </a:r>
            <a:r>
              <a:rPr lang="it-IT" sz="2800" dirty="0">
                <a:latin typeface="Arial"/>
                <a:cs typeface="Arial"/>
              </a:rPr>
              <a:t>candidate </a:t>
            </a:r>
            <a:r>
              <a:rPr lang="it-IT" sz="2800" dirty="0" err="1" smtClean="0">
                <a:latin typeface="Arial"/>
                <a:cs typeface="Arial"/>
              </a:rPr>
              <a:t>events</a:t>
            </a:r>
            <a:endParaRPr lang="it-IT" sz="2800" dirty="0">
              <a:latin typeface="Arial"/>
              <a:cs typeface="Arial"/>
            </a:endParaRPr>
          </a:p>
        </p:txBody>
      </p:sp>
      <p:cxnSp>
        <p:nvCxnSpPr>
          <p:cNvPr id="29" name="Connettore 2 28"/>
          <p:cNvCxnSpPr/>
          <p:nvPr/>
        </p:nvCxnSpPr>
        <p:spPr>
          <a:xfrm flipH="1">
            <a:off x="6760103" y="3200400"/>
            <a:ext cx="775230" cy="1591713"/>
          </a:xfrm>
          <a:prstGeom prst="straightConnector1">
            <a:avLst/>
          </a:prstGeom>
          <a:ln w="38100" cmpd="sng">
            <a:solidFill>
              <a:srgbClr val="005B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ttangolo 36"/>
          <p:cNvSpPr/>
          <p:nvPr/>
        </p:nvSpPr>
        <p:spPr>
          <a:xfrm>
            <a:off x="5384801" y="6304002"/>
            <a:ext cx="3696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LVC </a:t>
            </a:r>
            <a:r>
              <a:rPr lang="it-IT" dirty="0" err="1"/>
              <a:t>Catalog</a:t>
            </a:r>
            <a:r>
              <a:rPr lang="it-IT" dirty="0"/>
              <a:t> </a:t>
            </a:r>
            <a:r>
              <a:rPr lang="it-IT" dirty="0" err="1"/>
              <a:t>paper</a:t>
            </a:r>
            <a:r>
              <a:rPr lang="it-IT" dirty="0"/>
              <a:t>, </a:t>
            </a:r>
            <a:r>
              <a:rPr lang="it-IT" dirty="0" err="1"/>
              <a:t>arXiv</a:t>
            </a:r>
            <a:r>
              <a:rPr lang="it-IT" dirty="0"/>
              <a:t>: 2010.14527</a:t>
            </a:r>
          </a:p>
        </p:txBody>
      </p:sp>
      <p:pic>
        <p:nvPicPr>
          <p:cNvPr id="38" name="Immagine 37" descr="LV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33" y="135465"/>
            <a:ext cx="670984" cy="67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497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6392" y="216468"/>
            <a:ext cx="5432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GW190425: another BNS detection!</a:t>
            </a:r>
            <a:endParaRPr lang="it-IT" sz="2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Immagine 2" descr="GWB1904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4" y="739688"/>
            <a:ext cx="5002036" cy="5830445"/>
          </a:xfrm>
          <a:prstGeom prst="rect">
            <a:avLst/>
          </a:prstGeom>
        </p:spPr>
      </p:pic>
      <p:pic>
        <p:nvPicPr>
          <p:cNvPr id="4" name="Immagine 3" descr="Schermata 2020-08-25 alle 23.49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7" y="837966"/>
            <a:ext cx="4520516" cy="914974"/>
          </a:xfrm>
          <a:prstGeom prst="rect">
            <a:avLst/>
          </a:prstGeom>
        </p:spPr>
      </p:pic>
      <p:pic>
        <p:nvPicPr>
          <p:cNvPr id="5" name="Immagine 4" descr="Schermata 2020-08-25 alle 23.52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7" y="1828186"/>
            <a:ext cx="4520516" cy="254953"/>
          </a:xfrm>
          <a:prstGeom prst="rect">
            <a:avLst/>
          </a:prstGeom>
        </p:spPr>
      </p:pic>
      <p:pic>
        <p:nvPicPr>
          <p:cNvPr id="7" name="Immagine 6" descr="Schermata 2020-08-25 alle 23.55.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7" y="2150523"/>
            <a:ext cx="4520516" cy="26024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283200" y="2777068"/>
            <a:ext cx="431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NO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firm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EM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counterpart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!</a:t>
            </a:r>
            <a:endParaRPr lang="it-IT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465979" y="2588173"/>
            <a:ext cx="128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  <a:latin typeface="Calibri"/>
                <a:sym typeface="Wingdings"/>
              </a:rPr>
              <a:t></a:t>
            </a:r>
            <a:endParaRPr lang="it-IT" sz="4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80434" y="6488668"/>
            <a:ext cx="2871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  <a:latin typeface="Calibri"/>
              </a:rPr>
              <a:t>Abbott et al. 2020,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ApJL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, 892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417220" y="6304002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rgbClr val="FFFF00"/>
                </a:solidFill>
                <a:latin typeface="Calibri"/>
              </a:rPr>
              <a:t>S</a:t>
            </a:r>
            <a:r>
              <a:rPr lang="it-IT" dirty="0" err="1" smtClean="0">
                <a:solidFill>
                  <a:srgbClr val="FFFF00"/>
                </a:solidFill>
                <a:latin typeface="Calibri"/>
              </a:rPr>
              <a:t>ky</a:t>
            </a:r>
            <a:r>
              <a:rPr lang="it-IT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Calibri"/>
              </a:rPr>
              <a:t>localization</a:t>
            </a:r>
            <a:r>
              <a:rPr lang="it-IT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it-IT" dirty="0">
                <a:solidFill>
                  <a:srgbClr val="FFFF00"/>
                </a:solidFill>
                <a:latin typeface="Calibri"/>
              </a:rPr>
              <a:t>of </a:t>
            </a:r>
            <a:r>
              <a:rPr lang="it-IT" sz="2400" dirty="0">
                <a:solidFill>
                  <a:srgbClr val="FFFF00"/>
                </a:solidFill>
                <a:latin typeface="Calibri"/>
              </a:rPr>
              <a:t>8284 </a:t>
            </a:r>
            <a:r>
              <a:rPr lang="it-IT" dirty="0">
                <a:solidFill>
                  <a:srgbClr val="FFFF00"/>
                </a:solidFill>
                <a:latin typeface="Calibri"/>
              </a:rPr>
              <a:t>deg</a:t>
            </a:r>
            <a:r>
              <a:rPr lang="it-IT" baseline="30000" dirty="0">
                <a:solidFill>
                  <a:srgbClr val="FFFF00"/>
                </a:solidFill>
                <a:latin typeface="Calibri"/>
              </a:rPr>
              <a:t>2</a:t>
            </a:r>
          </a:p>
        </p:txBody>
      </p:sp>
      <p:pic>
        <p:nvPicPr>
          <p:cNvPr id="12" name="Immagine 11" descr="Schermata 2020-08-25 alle 23.57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64" y="4004881"/>
            <a:ext cx="4825316" cy="2299121"/>
          </a:xfrm>
          <a:prstGeom prst="rect">
            <a:avLst/>
          </a:prstGeom>
        </p:spPr>
      </p:pic>
      <p:pic>
        <p:nvPicPr>
          <p:cNvPr id="13" name="Immagine 12" descr="LVC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819" y="135465"/>
            <a:ext cx="519498" cy="51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1898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ssPlot_graveyard_1908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1" y="711200"/>
            <a:ext cx="8000765" cy="55231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8266" y="116165"/>
            <a:ext cx="716280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2800" b="1" dirty="0" smtClean="0">
                <a:solidFill>
                  <a:srgbClr val="00A2FD"/>
                </a:solidFill>
                <a:latin typeface="Calibri"/>
                <a:sym typeface="Helvetica Light"/>
              </a:rPr>
              <a:t>GW190814: FIRST NS-BH or </a:t>
            </a:r>
            <a:r>
              <a:rPr lang="it-IT" sz="2800" b="1" dirty="0" err="1" smtClean="0">
                <a:solidFill>
                  <a:srgbClr val="00A2FD"/>
                </a:solidFill>
                <a:latin typeface="Calibri"/>
                <a:sym typeface="Helvetica Light"/>
              </a:rPr>
              <a:t>low</a:t>
            </a:r>
            <a:r>
              <a:rPr lang="it-IT" sz="2800" b="1" dirty="0" smtClean="0">
                <a:solidFill>
                  <a:srgbClr val="00A2FD"/>
                </a:solidFill>
                <a:latin typeface="Calibri"/>
                <a:sym typeface="Helvetica Light"/>
              </a:rPr>
              <a:t>-mass BBH?</a:t>
            </a:r>
            <a:endParaRPr lang="it-IT" sz="2800" b="1" dirty="0">
              <a:solidFill>
                <a:srgbClr val="00A2FD"/>
              </a:solidFill>
              <a:latin typeface="Calibri"/>
              <a:sym typeface="Helvetica Ligh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876035" y="4294201"/>
            <a:ext cx="84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2.6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Mo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054768" y="2726267"/>
            <a:ext cx="16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  <a:latin typeface="Calibri"/>
              </a:rPr>
              <a:t>23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Mo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6509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0-11-18 alle 00.17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389" y="2563345"/>
            <a:ext cx="5206706" cy="34141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2720" y="3016802"/>
            <a:ext cx="3640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prstClr val="white"/>
                </a:solidFill>
              </a:rPr>
              <a:t>NO </a:t>
            </a:r>
            <a:r>
              <a:rPr lang="it-IT" sz="2400" dirty="0" err="1"/>
              <a:t>e</a:t>
            </a:r>
            <a:r>
              <a:rPr lang="it-IT" sz="2400" dirty="0" err="1" smtClean="0"/>
              <a:t>vidence</a:t>
            </a:r>
            <a:r>
              <a:rPr lang="it-IT" sz="2400" dirty="0" smtClean="0"/>
              <a:t> </a:t>
            </a:r>
            <a:r>
              <a:rPr lang="it-IT" sz="2400" dirty="0"/>
              <a:t>of </a:t>
            </a:r>
            <a:r>
              <a:rPr lang="it-IT" sz="2400" dirty="0" err="1"/>
              <a:t>measurable</a:t>
            </a:r>
            <a:r>
              <a:rPr lang="it-IT" sz="2400" dirty="0"/>
              <a:t> </a:t>
            </a:r>
            <a:r>
              <a:rPr lang="it-IT" sz="2400" dirty="0" err="1"/>
              <a:t>tidal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 in </a:t>
            </a:r>
            <a:r>
              <a:rPr lang="it-IT" sz="2400" dirty="0" smtClean="0"/>
              <a:t>the GW </a:t>
            </a:r>
            <a:r>
              <a:rPr lang="it-IT" sz="2400" dirty="0" err="1"/>
              <a:t>signal</a:t>
            </a:r>
            <a:r>
              <a:rPr lang="it-IT" sz="2400" dirty="0"/>
              <a:t> </a:t>
            </a:r>
            <a:endParaRPr lang="it-IT" sz="2400" dirty="0" smtClean="0">
              <a:solidFill>
                <a:prstClr val="white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prstClr val="white"/>
                </a:solidFill>
              </a:rPr>
              <a:t>NO </a:t>
            </a:r>
            <a:r>
              <a:rPr lang="it-IT" sz="2400" dirty="0">
                <a:solidFill>
                  <a:prstClr val="white"/>
                </a:solidFill>
              </a:rPr>
              <a:t>EM </a:t>
            </a:r>
            <a:r>
              <a:rPr lang="it-IT" sz="2400" dirty="0" err="1" smtClean="0">
                <a:solidFill>
                  <a:prstClr val="white"/>
                </a:solidFill>
              </a:rPr>
              <a:t>counterpart</a:t>
            </a:r>
            <a:endParaRPr lang="it-IT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Immagine 6" descr="Dual_BHs_Annotated (2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8" y="753365"/>
            <a:ext cx="3768795" cy="21189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0010" y="2318266"/>
            <a:ext cx="164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  <a:latin typeface="Calibri"/>
              </a:rPr>
              <a:t>23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Mo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5598" y="249196"/>
            <a:ext cx="1595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ym typeface="Helvetica Light"/>
              </a:rPr>
              <a:t>GW190814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3148071" y="1093800"/>
            <a:ext cx="84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2.6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Mo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96834" y="1948934"/>
            <a:ext cx="2871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prstClr val="white"/>
                </a:solidFill>
                <a:latin typeface="Calibri"/>
              </a:rPr>
              <a:t>Abbott et al. 2020, </a:t>
            </a:r>
            <a:r>
              <a:rPr lang="it-IT" dirty="0" err="1" smtClean="0">
                <a:solidFill>
                  <a:prstClr val="white"/>
                </a:solidFill>
                <a:latin typeface="Calibri"/>
              </a:rPr>
              <a:t>ApJL</a:t>
            </a:r>
            <a:r>
              <a:rPr lang="it-IT" dirty="0" smtClean="0">
                <a:solidFill>
                  <a:prstClr val="white"/>
                </a:solidFill>
                <a:latin typeface="Calibri"/>
              </a:rPr>
              <a:t>, 896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Immagine 11" descr="LVC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135464"/>
            <a:ext cx="687917" cy="68791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1920" y="4245321"/>
            <a:ext cx="39116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solidFill>
                <a:prstClr val="white"/>
              </a:solidFill>
            </a:endParaRPr>
          </a:p>
          <a:p>
            <a:pPr marL="342900" indent="-342900">
              <a:buFont typeface="Wingdings" charset="0"/>
              <a:buChar char="à"/>
            </a:pPr>
            <a:r>
              <a:rPr lang="it-IT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Consistent</a:t>
            </a:r>
            <a:r>
              <a:rPr lang="it-IT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with </a:t>
            </a:r>
            <a:r>
              <a:rPr lang="it-IT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both</a:t>
            </a:r>
            <a:r>
              <a:rPr lang="it-IT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BBH and NSBH </a:t>
            </a:r>
            <a:r>
              <a:rPr lang="it-IT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scenarios</a:t>
            </a:r>
            <a:endParaRPr lang="it-IT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342900" indent="-342900">
              <a:buFont typeface="Wingdings" charset="0"/>
              <a:buChar char="à"/>
            </a:pPr>
            <a:r>
              <a:rPr lang="it-IT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 the NSBH, </a:t>
            </a:r>
            <a:r>
              <a:rPr lang="it-IT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observation</a:t>
            </a:r>
            <a:endParaRPr lang="it-IT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it-IT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results</a:t>
            </a:r>
            <a:r>
              <a:rPr lang="it-IT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can be </a:t>
            </a:r>
            <a:r>
              <a:rPr lang="it-IT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explained</a:t>
            </a:r>
            <a:r>
              <a:rPr lang="it-IT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by</a:t>
            </a:r>
          </a:p>
          <a:p>
            <a:r>
              <a:rPr lang="it-IT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the large mass ratio</a:t>
            </a:r>
            <a:endParaRPr lang="it-IT" sz="2400" dirty="0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417220" y="5999202"/>
            <a:ext cx="30872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latin typeface="Calibri"/>
              </a:rPr>
              <a:t>S</a:t>
            </a:r>
            <a:r>
              <a:rPr lang="it-IT" sz="2000" dirty="0" err="1" smtClean="0">
                <a:latin typeface="Calibri"/>
              </a:rPr>
              <a:t>ky</a:t>
            </a:r>
            <a:r>
              <a:rPr lang="it-IT" sz="2000" dirty="0" smtClean="0">
                <a:latin typeface="Calibri"/>
              </a:rPr>
              <a:t> </a:t>
            </a:r>
            <a:r>
              <a:rPr lang="it-IT" sz="2000" dirty="0" err="1" smtClean="0">
                <a:latin typeface="Calibri"/>
              </a:rPr>
              <a:t>localization</a:t>
            </a:r>
            <a:r>
              <a:rPr lang="it-IT" sz="2000" dirty="0" smtClean="0">
                <a:latin typeface="Calibri"/>
              </a:rPr>
              <a:t> of 18.5 </a:t>
            </a:r>
            <a:r>
              <a:rPr lang="it-IT" sz="2000" dirty="0">
                <a:latin typeface="Calibri"/>
              </a:rPr>
              <a:t>deg</a:t>
            </a:r>
            <a:r>
              <a:rPr lang="it-IT" sz="2000" baseline="30000" dirty="0">
                <a:latin typeface="Calibri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071130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B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2" y="1493334"/>
            <a:ext cx="7704667" cy="433173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7867" y="220133"/>
            <a:ext cx="3708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prstClr val="white"/>
                </a:solidFill>
                <a:latin typeface="Calibri"/>
              </a:rPr>
              <a:t>GW190521</a:t>
            </a:r>
            <a:endParaRPr lang="it-IT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641600" y="804909"/>
            <a:ext cx="61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The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birth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 of a intermediate massive </a:t>
            </a:r>
            <a:r>
              <a:rPr lang="it-IT" sz="2400" dirty="0" err="1" smtClean="0">
                <a:solidFill>
                  <a:prstClr val="white"/>
                </a:solidFill>
                <a:latin typeface="Calibri"/>
              </a:rPr>
              <a:t>black-hole</a:t>
            </a:r>
            <a:r>
              <a:rPr lang="it-IT" sz="2400" dirty="0" smtClean="0">
                <a:solidFill>
                  <a:prstClr val="white"/>
                </a:solidFill>
                <a:latin typeface="Calibri"/>
              </a:rPr>
              <a:t>!</a:t>
            </a:r>
            <a:endParaRPr lang="it-IT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6482659"/>
            <a:ext cx="78909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prstClr val="white"/>
                </a:solidFill>
                <a:latin typeface="Calibri"/>
              </a:rPr>
              <a:t>Credit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: Mark Myers, ARC Centre of </a:t>
            </a:r>
            <a:r>
              <a:rPr lang="it-IT" sz="1600" dirty="0" err="1">
                <a:solidFill>
                  <a:prstClr val="white"/>
                </a:solidFill>
                <a:latin typeface="Calibri"/>
              </a:rPr>
              <a:t>Excellence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 for </a:t>
            </a:r>
            <a:r>
              <a:rPr lang="it-IT" sz="1600" dirty="0" err="1">
                <a:solidFill>
                  <a:prstClr val="white"/>
                </a:solidFill>
                <a:latin typeface="Calibri"/>
              </a:rPr>
              <a:t>Gravitational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600" dirty="0" err="1">
                <a:solidFill>
                  <a:prstClr val="white"/>
                </a:solidFill>
                <a:latin typeface="Calibri"/>
              </a:rPr>
              <a:t>Wave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1600" dirty="0" err="1">
                <a:solidFill>
                  <a:prstClr val="white"/>
                </a:solidFill>
                <a:latin typeface="Calibri"/>
              </a:rPr>
              <a:t>Discovery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 (</a:t>
            </a:r>
            <a:r>
              <a:rPr lang="it-IT" sz="1600" dirty="0" err="1">
                <a:solidFill>
                  <a:prstClr val="white"/>
                </a:solidFill>
                <a:latin typeface="Calibri"/>
              </a:rPr>
              <a:t>OzGrav</a:t>
            </a:r>
            <a:r>
              <a:rPr lang="it-IT" sz="1600" dirty="0">
                <a:solidFill>
                  <a:prstClr val="white"/>
                </a:solidFill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88065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BH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936866"/>
            <a:ext cx="7950200" cy="446977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5029199" y="5406645"/>
            <a:ext cx="3914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white"/>
                </a:solidFill>
                <a:latin typeface="Calibri"/>
              </a:rPr>
              <a:t>credit: LIGO/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Caltech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/MIT/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R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.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Hurt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(IPAC)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5631" y="60723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 smtClean="0">
                <a:solidFill>
                  <a:srgbClr val="FFFFFF"/>
                </a:solidFill>
                <a:latin typeface="Arial"/>
                <a:cs typeface="Arial"/>
              </a:rPr>
              <a:t>Abbott </a:t>
            </a:r>
            <a:r>
              <a:rPr lang="nb-NO" dirty="0">
                <a:solidFill>
                  <a:srgbClr val="FFFFFF"/>
                </a:solidFill>
                <a:latin typeface="Arial"/>
                <a:cs typeface="Arial"/>
              </a:rPr>
              <a:t>et </a:t>
            </a:r>
            <a:r>
              <a:rPr lang="nb-NO" dirty="0" smtClean="0">
                <a:solidFill>
                  <a:srgbClr val="FFFFFF"/>
                </a:solidFill>
                <a:latin typeface="Arial"/>
                <a:cs typeface="Arial"/>
              </a:rPr>
              <a:t>al 2020, PRL, 125</a:t>
            </a:r>
            <a:endParaRPr lang="nb-NO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nb-NO" dirty="0" smtClean="0">
                <a:solidFill>
                  <a:srgbClr val="FFFFFF"/>
                </a:solidFill>
                <a:latin typeface="Arial"/>
                <a:cs typeface="Arial"/>
              </a:rPr>
              <a:t>Abbott et al 2020, APJ, 900</a:t>
            </a:r>
            <a:endParaRPr lang="it-IT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3673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20-11-18 alle 00.53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22653"/>
            <a:ext cx="3606801" cy="199988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324173" y="2346867"/>
            <a:ext cx="15658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/>
              <a:t>Caltech</a:t>
            </a:r>
            <a:r>
              <a:rPr lang="it-IT" sz="1200" dirty="0"/>
              <a:t>/</a:t>
            </a:r>
            <a:r>
              <a:rPr lang="it-IT" sz="1200" dirty="0" err="1"/>
              <a:t>R</a:t>
            </a:r>
            <a:r>
              <a:rPr lang="it-IT" sz="1200" dirty="0"/>
              <a:t>. </a:t>
            </a:r>
            <a:r>
              <a:rPr lang="it-IT" sz="1200" dirty="0" err="1"/>
              <a:t>Hurt</a:t>
            </a:r>
            <a:r>
              <a:rPr lang="it-IT" sz="1200" dirty="0"/>
              <a:t> (IPAC)</a:t>
            </a:r>
          </a:p>
        </p:txBody>
      </p:sp>
      <p:sp>
        <p:nvSpPr>
          <p:cNvPr id="4" name="Rettangolo 3"/>
          <p:cNvSpPr/>
          <p:nvPr/>
        </p:nvSpPr>
        <p:spPr>
          <a:xfrm>
            <a:off x="541867" y="2226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400" dirty="0" smtClean="0"/>
              <a:t>BBH in the </a:t>
            </a:r>
            <a:r>
              <a:rPr lang="it-IT" sz="2400" dirty="0" err="1" smtClean="0">
                <a:solidFill>
                  <a:srgbClr val="FFFFFF"/>
                </a:solidFill>
              </a:rPr>
              <a:t>accretion</a:t>
            </a:r>
            <a:r>
              <a:rPr lang="it-IT" sz="2400" dirty="0" smtClean="0"/>
              <a:t> disk </a:t>
            </a:r>
            <a:r>
              <a:rPr lang="it-IT" sz="2400" dirty="0"/>
              <a:t>of a </a:t>
            </a:r>
            <a:endParaRPr lang="it-IT" sz="2400" dirty="0" smtClean="0"/>
          </a:p>
          <a:p>
            <a:pPr algn="ctr"/>
            <a:r>
              <a:rPr lang="it-IT" sz="2400" dirty="0" err="1" smtClean="0"/>
              <a:t>supermassive</a:t>
            </a:r>
            <a:r>
              <a:rPr lang="it-IT" sz="2400" dirty="0" smtClean="0"/>
              <a:t> </a:t>
            </a:r>
            <a:r>
              <a:rPr lang="it-IT" sz="2400" dirty="0" err="1"/>
              <a:t>black</a:t>
            </a:r>
            <a:r>
              <a:rPr lang="it-IT" sz="2400" dirty="0"/>
              <a:t> </a:t>
            </a:r>
            <a:r>
              <a:rPr lang="it-IT" sz="2400" dirty="0" err="1" smtClean="0"/>
              <a:t>hole</a:t>
            </a:r>
            <a:r>
              <a:rPr lang="it-IT" sz="2400" dirty="0" smtClean="0"/>
              <a:t>?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135631" y="574918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sz="1600" b="1" dirty="0">
                <a:solidFill>
                  <a:srgbClr val="FFFFFF"/>
                </a:solidFill>
              </a:rPr>
              <a:t>Graham et </a:t>
            </a:r>
            <a:r>
              <a:rPr lang="nb-NO" sz="1600" b="1" dirty="0" smtClean="0">
                <a:solidFill>
                  <a:srgbClr val="FFFFFF"/>
                </a:solidFill>
              </a:rPr>
              <a:t>al 2020, PRL 124</a:t>
            </a:r>
            <a:endParaRPr lang="it-IT" sz="1600" b="1" dirty="0">
              <a:solidFill>
                <a:srgbClr val="FFFFFF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090037" y="2662252"/>
            <a:ext cx="377613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ZTF 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detected</a:t>
            </a:r>
            <a:r>
              <a:rPr lang="it-IT" sz="2000" dirty="0" smtClean="0">
                <a:solidFill>
                  <a:srgbClr val="FFFF00"/>
                </a:solidFill>
              </a:rPr>
              <a:t> a candidate </a:t>
            </a:r>
            <a:r>
              <a:rPr lang="it-IT" sz="2000" dirty="0" err="1" smtClean="0">
                <a:solidFill>
                  <a:srgbClr val="FFFF00"/>
                </a:solidFill>
              </a:rPr>
              <a:t>counterpart</a:t>
            </a:r>
            <a:r>
              <a:rPr lang="it-IT" sz="2000" dirty="0" smtClean="0">
                <a:solidFill>
                  <a:srgbClr val="FFFF00"/>
                </a:solidFill>
              </a:rPr>
              <a:t>(!?)</a:t>
            </a:r>
          </a:p>
          <a:p>
            <a:endParaRPr lang="it-IT" sz="1000" dirty="0" smtClean="0">
              <a:solidFill>
                <a:srgbClr val="FFFF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srgbClr val="FFFFFF"/>
                </a:solidFill>
              </a:rPr>
              <a:t>EM </a:t>
            </a:r>
            <a:r>
              <a:rPr lang="it-IT" sz="2000" dirty="0" err="1">
                <a:solidFill>
                  <a:srgbClr val="FFFFFF"/>
                </a:solidFill>
              </a:rPr>
              <a:t>flare</a:t>
            </a:r>
            <a:r>
              <a:rPr lang="it-IT" sz="2000" dirty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close</a:t>
            </a:r>
            <a:r>
              <a:rPr lang="it-IT" sz="2000" dirty="0" smtClean="0">
                <a:solidFill>
                  <a:srgbClr val="FFFFFF"/>
                </a:solidFill>
              </a:rPr>
              <a:t> to AGN</a:t>
            </a:r>
          </a:p>
          <a:p>
            <a:r>
              <a:rPr lang="it-IT" sz="2000" dirty="0" smtClean="0">
                <a:solidFill>
                  <a:srgbClr val="FFFFFF"/>
                </a:solidFill>
              </a:rPr>
              <a:t>∼ </a:t>
            </a:r>
            <a:r>
              <a:rPr lang="it-IT" sz="2000" dirty="0">
                <a:solidFill>
                  <a:srgbClr val="FFFFFF"/>
                </a:solidFill>
              </a:rPr>
              <a:t>34 </a:t>
            </a:r>
            <a:r>
              <a:rPr lang="it-IT" sz="2000" dirty="0" err="1">
                <a:solidFill>
                  <a:srgbClr val="FFFFFF"/>
                </a:solidFill>
              </a:rPr>
              <a:t>days</a:t>
            </a:r>
            <a:r>
              <a:rPr lang="it-IT" sz="2000" dirty="0">
                <a:solidFill>
                  <a:srgbClr val="FFFFFF"/>
                </a:solidFill>
              </a:rPr>
              <a:t> </a:t>
            </a:r>
            <a:r>
              <a:rPr lang="it-IT" sz="2000" dirty="0" err="1">
                <a:solidFill>
                  <a:srgbClr val="FFFFFF"/>
                </a:solidFill>
              </a:rPr>
              <a:t>after</a:t>
            </a:r>
            <a:r>
              <a:rPr lang="it-IT" sz="2000" dirty="0">
                <a:solidFill>
                  <a:srgbClr val="FFFFFF"/>
                </a:solidFill>
              </a:rPr>
              <a:t> the GW </a:t>
            </a:r>
            <a:r>
              <a:rPr lang="it-IT" sz="2000" dirty="0" err="1">
                <a:solidFill>
                  <a:srgbClr val="FFFFFF"/>
                </a:solidFill>
              </a:rPr>
              <a:t>event</a:t>
            </a:r>
            <a:r>
              <a:rPr lang="it-IT" sz="2000" dirty="0">
                <a:solidFill>
                  <a:srgbClr val="FFFFFF"/>
                </a:solidFill>
              </a:rPr>
              <a:t> </a:t>
            </a:r>
            <a:endParaRPr lang="it-IT" sz="2000" dirty="0" smtClean="0">
              <a:solidFill>
                <a:srgbClr val="FFFFFF"/>
              </a:solidFill>
            </a:endParaRPr>
          </a:p>
          <a:p>
            <a:endParaRPr lang="it-IT" sz="5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FFFFFF"/>
                </a:solidFill>
              </a:rPr>
              <a:t>consistent</a:t>
            </a:r>
            <a:r>
              <a:rPr lang="it-IT" sz="2000" dirty="0" smtClean="0">
                <a:solidFill>
                  <a:srgbClr val="FFFFFF"/>
                </a:solidFill>
              </a:rPr>
              <a:t> </a:t>
            </a:r>
            <a:r>
              <a:rPr lang="it-IT" sz="2000" dirty="0">
                <a:solidFill>
                  <a:srgbClr val="FFFFFF"/>
                </a:solidFill>
              </a:rPr>
              <a:t>with </a:t>
            </a:r>
            <a:r>
              <a:rPr lang="it-IT" sz="2000" dirty="0" err="1">
                <a:solidFill>
                  <a:srgbClr val="FFFFFF"/>
                </a:solidFill>
              </a:rPr>
              <a:t>expectations</a:t>
            </a:r>
            <a:r>
              <a:rPr lang="it-IT" sz="2000" dirty="0">
                <a:solidFill>
                  <a:srgbClr val="FFFFFF"/>
                </a:solidFill>
              </a:rPr>
              <a:t> for a </a:t>
            </a:r>
            <a:r>
              <a:rPr lang="it-IT" sz="2000" dirty="0" err="1">
                <a:solidFill>
                  <a:srgbClr val="FFFFFF"/>
                </a:solidFill>
              </a:rPr>
              <a:t>kicked</a:t>
            </a:r>
            <a:r>
              <a:rPr lang="it-IT" sz="2000" dirty="0">
                <a:solidFill>
                  <a:srgbClr val="FFFFFF"/>
                </a:solidFill>
              </a:rPr>
              <a:t> BBH merger in the </a:t>
            </a:r>
            <a:r>
              <a:rPr lang="it-IT" sz="2000" dirty="0" err="1">
                <a:solidFill>
                  <a:srgbClr val="FFFFFF"/>
                </a:solidFill>
              </a:rPr>
              <a:t>accretion</a:t>
            </a:r>
            <a:r>
              <a:rPr lang="it-IT" sz="2000" dirty="0">
                <a:solidFill>
                  <a:srgbClr val="FFFFFF"/>
                </a:solidFill>
              </a:rPr>
              <a:t> disk </a:t>
            </a:r>
            <a:r>
              <a:rPr lang="it-IT" sz="2000" dirty="0" smtClean="0">
                <a:solidFill>
                  <a:srgbClr val="FFFFFF"/>
                </a:solidFill>
              </a:rPr>
              <a:t>AGN</a:t>
            </a:r>
          </a:p>
          <a:p>
            <a:pPr marL="285750" indent="-285750">
              <a:buFont typeface="Arial"/>
              <a:buChar char="•"/>
            </a:pPr>
            <a:endParaRPr lang="it-IT" sz="500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FFFF"/>
                </a:solidFill>
              </a:rPr>
              <a:t>765 deg</a:t>
            </a:r>
            <a:r>
              <a:rPr lang="it-IT" sz="2000" baseline="30000" dirty="0">
                <a:solidFill>
                  <a:srgbClr val="FFFFFF"/>
                </a:solidFill>
              </a:rPr>
              <a:t>2</a:t>
            </a:r>
            <a:r>
              <a:rPr lang="it-IT" sz="2000" dirty="0">
                <a:solidFill>
                  <a:srgbClr val="FFFFFF"/>
                </a:solidFill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</a:rPr>
              <a:t>localization</a:t>
            </a:r>
            <a:r>
              <a:rPr lang="it-IT" sz="2000" dirty="0" smtClean="0">
                <a:solidFill>
                  <a:srgbClr val="FFFFFF"/>
                </a:solidFill>
              </a:rPr>
              <a:t> area</a:t>
            </a:r>
          </a:p>
          <a:p>
            <a:pPr marL="285750" indent="-285750">
              <a:buFont typeface="Arial"/>
              <a:buChar char="•"/>
            </a:pPr>
            <a:endParaRPr lang="it-IT" sz="5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>
                <a:solidFill>
                  <a:srgbClr val="FFFFFF"/>
                </a:solidFill>
              </a:rPr>
              <a:t>ZTF </a:t>
            </a:r>
            <a:r>
              <a:rPr lang="it-IT" sz="2000" dirty="0" err="1">
                <a:solidFill>
                  <a:srgbClr val="FFFFFF"/>
                </a:solidFill>
              </a:rPr>
              <a:t>observed</a:t>
            </a:r>
            <a:r>
              <a:rPr lang="it-IT" sz="2000" dirty="0">
                <a:solidFill>
                  <a:srgbClr val="FFFFFF"/>
                </a:solidFill>
              </a:rPr>
              <a:t> 48% of the 765 deg</a:t>
            </a:r>
            <a:r>
              <a:rPr lang="it-IT" sz="2000" baseline="30000" dirty="0">
                <a:solidFill>
                  <a:srgbClr val="FFFFFF"/>
                </a:solidFill>
              </a:rPr>
              <a:t>2</a:t>
            </a:r>
            <a:r>
              <a:rPr lang="it-IT" sz="2000" dirty="0">
                <a:solidFill>
                  <a:srgbClr val="FFFFFF"/>
                </a:solidFill>
              </a:rPr>
              <a:t> (90% </a:t>
            </a:r>
            <a:r>
              <a:rPr lang="it-IT" sz="2000" dirty="0" err="1">
                <a:solidFill>
                  <a:srgbClr val="FFFFFF"/>
                </a:solidFill>
              </a:rPr>
              <a:t>c.r</a:t>
            </a:r>
            <a:r>
              <a:rPr lang="it-IT" sz="2000" dirty="0">
                <a:solidFill>
                  <a:srgbClr val="FFFFFF"/>
                </a:solidFill>
              </a:rPr>
              <a:t>.</a:t>
            </a:r>
            <a:r>
              <a:rPr lang="it-IT" sz="2000" dirty="0" smtClean="0">
                <a:solidFill>
                  <a:srgbClr val="FFFFFF"/>
                </a:solidFill>
              </a:rPr>
              <a:t>)</a:t>
            </a: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dirty="0">
              <a:solidFill>
                <a:srgbClr val="FFFFFF"/>
              </a:solidFill>
            </a:endParaRPr>
          </a:p>
        </p:txBody>
      </p:sp>
      <p:pic>
        <p:nvPicPr>
          <p:cNvPr id="7" name="Immagine 6" descr="Schermata 2020-08-26 alle 10.40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1" y="2346867"/>
            <a:ext cx="4843833" cy="340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00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5"/>
          <p:cNvSpPr>
            <a:spLocks noGrp="1"/>
          </p:cNvSpPr>
          <p:nvPr>
            <p:ph type="title"/>
          </p:nvPr>
        </p:nvSpPr>
        <p:spPr>
          <a:xfrm>
            <a:off x="-495300" y="2112697"/>
            <a:ext cx="10515600" cy="1325563"/>
          </a:xfrm>
        </p:spPr>
        <p:txBody>
          <a:bodyPr/>
          <a:lstStyle/>
          <a:p>
            <a:r>
              <a:rPr lang="en-GB" dirty="0" smtClean="0"/>
              <a:t>Next </a:t>
            </a:r>
            <a:r>
              <a:rPr lang="en-GB" smtClean="0"/>
              <a:t>observating </a:t>
            </a:r>
            <a:r>
              <a:rPr lang="en-GB" dirty="0" smtClean="0"/>
              <a:t>runs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52901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764659" y="105620"/>
            <a:ext cx="5347823" cy="523220"/>
          </a:xfrm>
          <a:prstGeom prst="rect">
            <a:avLst/>
          </a:prstGeom>
        </p:spPr>
        <p:txBody>
          <a:bodyPr wrap="none" lIns="91241" tIns="45621" rIns="91241" bIns="45621">
            <a:spAutoFit/>
          </a:bodyPr>
          <a:lstStyle/>
          <a:p>
            <a:pPr defTabSz="456206"/>
            <a:r>
              <a:rPr lang="it-IT" sz="2800" i="1" dirty="0">
                <a:solidFill>
                  <a:prstClr val="white"/>
                </a:solidFill>
                <a:latin typeface="Arial"/>
                <a:ea typeface="Helvetica Light"/>
                <a:cs typeface="Arial"/>
              </a:rPr>
              <a:t>A new </a:t>
            </a:r>
            <a:r>
              <a:rPr lang="it-IT" sz="2800" i="1" dirty="0" err="1">
                <a:solidFill>
                  <a:prstClr val="white"/>
                </a:solidFill>
                <a:latin typeface="Arial"/>
                <a:ea typeface="Helvetica Light"/>
                <a:cs typeface="Arial"/>
              </a:rPr>
              <a:t>window</a:t>
            </a:r>
            <a:r>
              <a:rPr lang="it-IT" sz="2800" i="1" dirty="0">
                <a:solidFill>
                  <a:prstClr val="white"/>
                </a:solidFill>
                <a:latin typeface="Arial"/>
                <a:ea typeface="Helvetica Light"/>
                <a:cs typeface="Arial"/>
              </a:rPr>
              <a:t> </a:t>
            </a:r>
            <a:r>
              <a:rPr lang="it-IT" sz="2800" i="1" dirty="0" err="1">
                <a:solidFill>
                  <a:prstClr val="white"/>
                </a:solidFill>
                <a:latin typeface="Arial"/>
                <a:ea typeface="Helvetica Light"/>
                <a:cs typeface="Arial"/>
              </a:rPr>
              <a:t>into</a:t>
            </a:r>
            <a:r>
              <a:rPr lang="it-IT" sz="2800" i="1" dirty="0">
                <a:solidFill>
                  <a:prstClr val="white"/>
                </a:solidFill>
                <a:latin typeface="Arial"/>
                <a:ea typeface="Helvetica Light"/>
                <a:cs typeface="Arial"/>
              </a:rPr>
              <a:t> the </a:t>
            </a:r>
            <a:r>
              <a:rPr lang="it-IT" sz="2800" i="1" dirty="0" err="1">
                <a:solidFill>
                  <a:prstClr val="white"/>
                </a:solidFill>
                <a:latin typeface="Arial"/>
                <a:ea typeface="Helvetica Light"/>
                <a:cs typeface="Arial"/>
              </a:rPr>
              <a:t>Universe</a:t>
            </a:r>
            <a:endParaRPr lang="it-IT" sz="2800" i="1" dirty="0">
              <a:solidFill>
                <a:prstClr val="white"/>
              </a:solidFill>
              <a:latin typeface="Arial"/>
              <a:ea typeface="Helvetica Light"/>
              <a:cs typeface="Arial"/>
            </a:endParaRPr>
          </a:p>
        </p:txBody>
      </p:sp>
      <p:pic>
        <p:nvPicPr>
          <p:cNvPr id="16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96" y="5096519"/>
            <a:ext cx="2399734" cy="1578347"/>
          </a:xfrm>
          <a:prstGeom prst="rect">
            <a:avLst/>
          </a:prstGeom>
          <a:ln w="28575">
            <a:solidFill>
              <a:sysClr val="windowText" lastClr="000000">
                <a:lumMod val="65000"/>
              </a:sysClr>
            </a:solidFill>
          </a:ln>
        </p:spPr>
      </p:pic>
      <p:pic>
        <p:nvPicPr>
          <p:cNvPr id="17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03" y="5096519"/>
            <a:ext cx="2334356" cy="1544449"/>
          </a:xfrm>
          <a:prstGeom prst="rect">
            <a:avLst/>
          </a:prstGeom>
          <a:ln w="28575">
            <a:solidFill>
              <a:sysClr val="windowText" lastClr="000000">
                <a:lumMod val="65000"/>
              </a:sysClr>
            </a:solidFill>
          </a:ln>
        </p:spPr>
      </p:pic>
      <p:pic>
        <p:nvPicPr>
          <p:cNvPr id="18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04" y="5109648"/>
            <a:ext cx="2266096" cy="1510731"/>
          </a:xfrm>
          <a:prstGeom prst="rect">
            <a:avLst/>
          </a:prstGeom>
          <a:ln w="28575">
            <a:solidFill>
              <a:sysClr val="windowText" lastClr="000000">
                <a:lumMod val="65000"/>
              </a:sysClr>
            </a:solidFill>
          </a:ln>
        </p:spPr>
      </p:pic>
      <p:sp>
        <p:nvSpPr>
          <p:cNvPr id="19" name="TextBox 51"/>
          <p:cNvSpPr txBox="1"/>
          <p:nvPr/>
        </p:nvSpPr>
        <p:spPr>
          <a:xfrm>
            <a:off x="3649558" y="6404935"/>
            <a:ext cx="142346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2433">
              <a:spcBef>
                <a:spcPts val="450"/>
              </a:spcBef>
              <a:buClr>
                <a:srgbClr val="313131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LIGO, Hanford, WA</a:t>
            </a:r>
          </a:p>
        </p:txBody>
      </p:sp>
      <p:sp>
        <p:nvSpPr>
          <p:cNvPr id="20" name="TextBox 52"/>
          <p:cNvSpPr txBox="1"/>
          <p:nvPr/>
        </p:nvSpPr>
        <p:spPr>
          <a:xfrm>
            <a:off x="1096191" y="6404935"/>
            <a:ext cx="148758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2433">
              <a:spcBef>
                <a:spcPts val="450"/>
              </a:spcBef>
              <a:buClr>
                <a:srgbClr val="313131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Calibri"/>
                <a:ea typeface="Helvetica Light"/>
                <a:cs typeface="Helvetica Light"/>
              </a:rPr>
              <a:t>LIGO, Livingston, LA</a:t>
            </a:r>
          </a:p>
        </p:txBody>
      </p:sp>
      <p:sp>
        <p:nvSpPr>
          <p:cNvPr id="21" name="TextBox 53"/>
          <p:cNvSpPr txBox="1"/>
          <p:nvPr/>
        </p:nvSpPr>
        <p:spPr>
          <a:xfrm>
            <a:off x="6200503" y="5119479"/>
            <a:ext cx="146193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2433">
              <a:spcBef>
                <a:spcPts val="450"/>
              </a:spcBef>
              <a:buClr>
                <a:srgbClr val="313131"/>
              </a:buClr>
              <a:defRPr/>
            </a:pPr>
            <a:r>
              <a:rPr lang="en-US" sz="1400" b="1" kern="0" dirty="0">
                <a:solidFill>
                  <a:prstClr val="white"/>
                </a:solidFill>
                <a:latin typeface="Calibri"/>
                <a:ea typeface="Helvetica Light"/>
                <a:cs typeface="Helvetica Light"/>
              </a:rPr>
              <a:t>Virgo, Cascina, Italy</a:t>
            </a:r>
          </a:p>
        </p:txBody>
      </p:sp>
      <p:pic>
        <p:nvPicPr>
          <p:cNvPr id="22" name="Immagine 21" descr="GW Observatories Ma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75" y="806610"/>
            <a:ext cx="6485467" cy="3644834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2268016" y="4312962"/>
            <a:ext cx="1351579" cy="276963"/>
          </a:xfrm>
          <a:prstGeom prst="rect">
            <a:avLst/>
          </a:prstGeom>
        </p:spPr>
        <p:txBody>
          <a:bodyPr wrap="none" lIns="91205" tIns="45602" rIns="91205" bIns="45602">
            <a:spAutoFit/>
          </a:bodyPr>
          <a:lstStyle/>
          <a:p>
            <a:pPr defTabSz="912433">
              <a:defRPr/>
            </a:pPr>
            <a:r>
              <a:rPr lang="it-IT" sz="1200" kern="0" dirty="0">
                <a:solidFill>
                  <a:sysClr val="windowText" lastClr="000000">
                    <a:lumMod val="50000"/>
                    <a:lumOff val="50000"/>
                  </a:sysClr>
                </a:solidFill>
                <a:latin typeface="Calibri"/>
                <a:ea typeface="Helvetica Light"/>
                <a:cs typeface="Helvetica Light"/>
              </a:rPr>
              <a:t>Credit: LIGO–Virgo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536992" y="1230581"/>
            <a:ext cx="4572000" cy="373622"/>
          </a:xfrm>
          <a:prstGeom prst="rect">
            <a:avLst/>
          </a:prstGeom>
          <a:noFill/>
        </p:spPr>
        <p:txBody>
          <a:bodyPr wrap="square" lIns="91205" tIns="45602" rIns="91205" bIns="45602" rtlCol="0">
            <a:spAutoFit/>
          </a:bodyPr>
          <a:lstStyle/>
          <a:p>
            <a:pPr defTabSz="912433">
              <a:defRPr/>
            </a:pPr>
            <a:endParaRPr lang="it-IT" kern="0" dirty="0">
              <a:solidFill>
                <a:sysClr val="windowText" lastClr="000000"/>
              </a:solidFill>
              <a:latin typeface="Calibri"/>
              <a:ea typeface="Helvetica Light"/>
              <a:cs typeface="Helvetica Light"/>
            </a:endParaRPr>
          </a:p>
        </p:txBody>
      </p:sp>
      <p:pic>
        <p:nvPicPr>
          <p:cNvPr id="2" name="Immagine 1" descr="KAGRA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157" y="3335866"/>
            <a:ext cx="2049503" cy="1515533"/>
          </a:xfrm>
          <a:prstGeom prst="rect">
            <a:avLst/>
          </a:prstGeom>
        </p:spPr>
      </p:pic>
      <p:sp>
        <p:nvSpPr>
          <p:cNvPr id="14" name="TextBox 53"/>
          <p:cNvSpPr txBox="1"/>
          <p:nvPr/>
        </p:nvSpPr>
        <p:spPr>
          <a:xfrm>
            <a:off x="7309142" y="3092168"/>
            <a:ext cx="104750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2433">
              <a:spcBef>
                <a:spcPts val="450"/>
              </a:spcBef>
              <a:buClr>
                <a:srgbClr val="313131"/>
              </a:buClr>
              <a:defRPr/>
            </a:pPr>
            <a:r>
              <a:rPr lang="en-US" sz="1400" b="1" kern="0" dirty="0" smtClean="0">
                <a:solidFill>
                  <a:prstClr val="white"/>
                </a:solidFill>
                <a:latin typeface="Calibri"/>
                <a:ea typeface="Helvetica Light"/>
                <a:cs typeface="Helvetica Light"/>
              </a:rPr>
              <a:t>KAGRA, Japan</a:t>
            </a:r>
            <a:endParaRPr lang="en-US" sz="1400" b="1" kern="0" dirty="0">
              <a:solidFill>
                <a:prstClr val="white"/>
              </a:solidFill>
              <a:latin typeface="Calibri"/>
              <a:ea typeface="Helvetica Light"/>
              <a:cs typeface="Helvetica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211378" y="1929934"/>
            <a:ext cx="863600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100" b="1" i="0" u="none" strike="noStrike" cap="none" spc="0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ambria"/>
                <a:ea typeface="+mn-ea"/>
                <a:cs typeface="Cambria"/>
                <a:sym typeface="Helvetica Light"/>
              </a:rPr>
              <a:t>KAGRA</a:t>
            </a:r>
            <a:endParaRPr kumimoji="0" lang="it-IT" sz="11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ambria"/>
              <a:ea typeface="+mn-ea"/>
              <a:cs typeface="Cambri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2001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9-09-03 alle 09.17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8" y="705803"/>
            <a:ext cx="6766022" cy="520395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77347" y="137076"/>
            <a:ext cx="7595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i="1" dirty="0" err="1">
                <a:solidFill>
                  <a:srgbClr val="FFFFFF"/>
                </a:solidFill>
                <a:latin typeface="Arial"/>
              </a:rPr>
              <a:t>S</a:t>
            </a:r>
            <a:r>
              <a:rPr lang="it-IT" sz="2000" b="1" i="1" dirty="0" err="1" smtClean="0">
                <a:solidFill>
                  <a:srgbClr val="FFFFFF"/>
                </a:solidFill>
                <a:latin typeface="Arial"/>
              </a:rPr>
              <a:t>train</a:t>
            </a:r>
            <a:r>
              <a:rPr lang="it-IT" sz="2000" b="1" i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b="1" i="1" dirty="0" err="1">
                <a:solidFill>
                  <a:srgbClr val="FFFFFF"/>
                </a:solidFill>
                <a:latin typeface="Arial"/>
              </a:rPr>
              <a:t>sensitivities</a:t>
            </a:r>
            <a:r>
              <a:rPr lang="it-IT" sz="2000" b="1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b="1" i="1" dirty="0" err="1">
                <a:solidFill>
                  <a:srgbClr val="FFFFFF"/>
                </a:solidFill>
                <a:latin typeface="Arial"/>
              </a:rPr>
              <a:t>as</a:t>
            </a:r>
            <a:r>
              <a:rPr lang="it-IT" sz="2000" b="1" i="1" dirty="0">
                <a:solidFill>
                  <a:srgbClr val="FFFFFF"/>
                </a:solidFill>
                <a:latin typeface="Arial"/>
              </a:rPr>
              <a:t> a </a:t>
            </a:r>
            <a:r>
              <a:rPr lang="it-IT" sz="2000" b="1" i="1" dirty="0" err="1" smtClean="0">
                <a:solidFill>
                  <a:srgbClr val="FFFFFF"/>
                </a:solidFill>
                <a:latin typeface="Arial"/>
              </a:rPr>
              <a:t>function</a:t>
            </a:r>
            <a:r>
              <a:rPr lang="it-IT" sz="2000" b="1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b="1" i="1" dirty="0" smtClean="0">
                <a:solidFill>
                  <a:srgbClr val="FFFFFF"/>
                </a:solidFill>
                <a:latin typeface="Arial"/>
              </a:rPr>
              <a:t>of </a:t>
            </a:r>
            <a:r>
              <a:rPr lang="it-IT" sz="2000" b="1" i="1" dirty="0" err="1">
                <a:solidFill>
                  <a:srgbClr val="FFFFFF"/>
                </a:solidFill>
                <a:latin typeface="Arial"/>
              </a:rPr>
              <a:t>frequency</a:t>
            </a:r>
            <a:endParaRPr lang="it-IT" sz="2000" b="1" i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89465" y="6173800"/>
            <a:ext cx="259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srgbClr val="FFFFFF"/>
                </a:solidFill>
                <a:latin typeface="Arial"/>
              </a:rPr>
              <a:t>Abbott et al. 2020, LRR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901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8-04-04 alle 15.24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7243" y="739888"/>
            <a:ext cx="2123461" cy="1467736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cxnSp>
        <p:nvCxnSpPr>
          <p:cNvPr id="5" name="Connettore 2 4"/>
          <p:cNvCxnSpPr/>
          <p:nvPr/>
        </p:nvCxnSpPr>
        <p:spPr>
          <a:xfrm>
            <a:off x="609606" y="3437467"/>
            <a:ext cx="8187267" cy="0"/>
          </a:xfrm>
          <a:prstGeom prst="straightConnector1">
            <a:avLst/>
          </a:prstGeom>
          <a:ln w="38100" cmpd="sng"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Schermata 2018-05-20 alle 08.47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374" y="4703234"/>
            <a:ext cx="1940502" cy="168486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8" name="Immagine 7" descr="Schermata 2018-05-20 alle 08.46.5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2" y="397936"/>
            <a:ext cx="3619500" cy="2032000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pic>
        <p:nvPicPr>
          <p:cNvPr id="9" name="Immagine 8" descr="Schermata 2018-05-20 alle 08.46.3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4" y="601138"/>
            <a:ext cx="1651000" cy="172720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11" name="Immagine 10" descr="1195424442512928781chronometre_lalanne_laur_01.svg.med.png"/>
          <p:cNvPicPr>
            <a:picLocks noChangeAspect="1"/>
          </p:cNvPicPr>
          <p:nvPr/>
        </p:nvPicPr>
        <p:blipFill>
          <a:blip r:embed="rId7" cstate="print">
            <a:lum bright="-18000" contrast="33000"/>
          </a:blip>
          <a:stretch>
            <a:fillRect/>
          </a:stretch>
        </p:blipFill>
        <p:spPr>
          <a:xfrm>
            <a:off x="207433" y="3437467"/>
            <a:ext cx="504616" cy="638755"/>
          </a:xfrm>
          <a:prstGeom prst="rect">
            <a:avLst/>
          </a:prstGeom>
          <a:ln>
            <a:noFill/>
          </a:ln>
        </p:spPr>
      </p:pic>
      <p:sp>
        <p:nvSpPr>
          <p:cNvPr id="12" name="CasellaDiTesto 11"/>
          <p:cNvSpPr txBox="1"/>
          <p:nvPr/>
        </p:nvSpPr>
        <p:spPr>
          <a:xfrm>
            <a:off x="897468" y="3556003"/>
            <a:ext cx="7899398" cy="373659"/>
          </a:xfrm>
          <a:prstGeom prst="rect">
            <a:avLst/>
          </a:prstGeom>
          <a:noFill/>
          <a:ln>
            <a:noFill/>
          </a:ln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t0     1.7s                     +5.23hrs        +10.87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hrs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               +9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days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                +16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days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  </a:t>
            </a:r>
          </a:p>
        </p:txBody>
      </p:sp>
      <p:pic>
        <p:nvPicPr>
          <p:cNvPr id="13" name="Immagine 12" descr="Schermata 2018-05-20 alle 08.47.1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584" y="4703234"/>
            <a:ext cx="1707790" cy="1684867"/>
          </a:xfrm>
          <a:prstGeom prst="rect">
            <a:avLst/>
          </a:prstGeom>
          <a:ln w="28575" cmpd="sng">
            <a:solidFill>
              <a:srgbClr val="FFFFFF"/>
            </a:solidFill>
          </a:ln>
        </p:spPr>
      </p:pic>
      <p:cxnSp>
        <p:nvCxnSpPr>
          <p:cNvPr id="6" name="Connettore 1 5"/>
          <p:cNvCxnSpPr/>
          <p:nvPr/>
        </p:nvCxnSpPr>
        <p:spPr>
          <a:xfrm>
            <a:off x="1032940" y="2650065"/>
            <a:ext cx="67733" cy="787402"/>
          </a:xfrm>
          <a:prstGeom prst="line">
            <a:avLst/>
          </a:prstGeom>
          <a:ln w="38100" cmpd="sng">
            <a:solidFill>
              <a:srgbClr val="FFFF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 flipH="1">
            <a:off x="1710268" y="2823349"/>
            <a:ext cx="294830" cy="614119"/>
          </a:xfrm>
          <a:prstGeom prst="line">
            <a:avLst/>
          </a:prstGeom>
          <a:ln w="38100" cmpd="sng">
            <a:solidFill>
              <a:srgbClr val="FFFF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1970007" y="2560892"/>
            <a:ext cx="1502835" cy="373659"/>
          </a:xfrm>
          <a:prstGeom prst="rect">
            <a:avLst/>
          </a:prstGeom>
          <a:noFill/>
          <a:ln>
            <a:noFill/>
          </a:ln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Short GRB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359840" y="2433892"/>
            <a:ext cx="1502835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NS merger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070591" y="4250268"/>
            <a:ext cx="2922883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UV/Optical/NIR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Kilonova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Connettore 1 23"/>
          <p:cNvCxnSpPr/>
          <p:nvPr/>
        </p:nvCxnSpPr>
        <p:spPr>
          <a:xfrm flipH="1" flipV="1">
            <a:off x="3848343" y="3448005"/>
            <a:ext cx="401931" cy="802262"/>
          </a:xfrm>
          <a:prstGeom prst="line">
            <a:avLst/>
          </a:prstGeom>
          <a:ln w="38100" cmpd="sng">
            <a:solidFill>
              <a:srgbClr val="FFFF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334007" y="2501624"/>
            <a:ext cx="3378201" cy="369300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dirty="0">
                <a:solidFill>
                  <a:prstClr val="white"/>
                </a:solidFill>
                <a:latin typeface="Calibri"/>
              </a:rPr>
              <a:t>X-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ray</a:t>
            </a:r>
            <a:r>
              <a:rPr lang="it-IT" dirty="0">
                <a:solidFill>
                  <a:prstClr val="white"/>
                </a:solidFill>
                <a:latin typeface="Calibri"/>
              </a:rPr>
              <a:t>                        Radio </a:t>
            </a:r>
            <a:r>
              <a:rPr lang="it-IT" dirty="0" err="1">
                <a:solidFill>
                  <a:prstClr val="white"/>
                </a:solidFill>
                <a:latin typeface="Calibri"/>
              </a:rPr>
              <a:t>afterglow</a:t>
            </a:r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2" name="Connettore 1 31"/>
          <p:cNvCxnSpPr/>
          <p:nvPr/>
        </p:nvCxnSpPr>
        <p:spPr>
          <a:xfrm>
            <a:off x="7366000" y="2870953"/>
            <a:ext cx="335944" cy="566514"/>
          </a:xfrm>
          <a:prstGeom prst="line">
            <a:avLst/>
          </a:prstGeom>
          <a:ln w="38100" cmpd="sng">
            <a:solidFill>
              <a:srgbClr val="FFFF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5778375" y="2930226"/>
            <a:ext cx="283759" cy="507243"/>
          </a:xfrm>
          <a:prstGeom prst="line">
            <a:avLst/>
          </a:prstGeom>
          <a:ln w="38100" cmpd="sng">
            <a:solidFill>
              <a:srgbClr val="FFFF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 descr="Schermata 2018-05-20 alle 18.06.3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4795457"/>
            <a:ext cx="2692400" cy="1778907"/>
          </a:xfrm>
          <a:prstGeom prst="rect">
            <a:avLst/>
          </a:prstGeom>
          <a:ln w="38100" cmpd="sng">
            <a:solidFill>
              <a:srgbClr val="00FF00"/>
            </a:solidFill>
          </a:ln>
        </p:spPr>
      </p:pic>
      <p:sp>
        <p:nvSpPr>
          <p:cNvPr id="20" name="CasellaDiTesto 19"/>
          <p:cNvSpPr txBox="1"/>
          <p:nvPr/>
        </p:nvSpPr>
        <p:spPr>
          <a:xfrm>
            <a:off x="1032940" y="4333897"/>
            <a:ext cx="2922883" cy="373659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b="1" dirty="0">
                <a:solidFill>
                  <a:srgbClr val="00FF00"/>
                </a:solidFill>
                <a:latin typeface="Calibri"/>
              </a:rPr>
              <a:t>LHV </a:t>
            </a:r>
            <a:r>
              <a:rPr lang="it-IT" b="1" dirty="0" err="1">
                <a:solidFill>
                  <a:srgbClr val="00FF00"/>
                </a:solidFill>
                <a:latin typeface="Calibri"/>
              </a:rPr>
              <a:t>sky</a:t>
            </a:r>
            <a:r>
              <a:rPr lang="it-IT" b="1" dirty="0">
                <a:solidFill>
                  <a:srgbClr val="00FF00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00FF00"/>
                </a:solidFill>
                <a:latin typeface="Calibri"/>
              </a:rPr>
              <a:t>localization</a:t>
            </a:r>
            <a:endParaRPr lang="it-IT" b="1" dirty="0">
              <a:solidFill>
                <a:srgbClr val="00FF00"/>
              </a:solidFill>
              <a:latin typeface="Calibri"/>
            </a:endParaRPr>
          </a:p>
        </p:txBody>
      </p:sp>
      <p:cxnSp>
        <p:nvCxnSpPr>
          <p:cNvPr id="25" name="Connettore 1 24"/>
          <p:cNvCxnSpPr/>
          <p:nvPr/>
        </p:nvCxnSpPr>
        <p:spPr>
          <a:xfrm flipV="1">
            <a:off x="2235200" y="3437468"/>
            <a:ext cx="812800" cy="913361"/>
          </a:xfrm>
          <a:prstGeom prst="line">
            <a:avLst/>
          </a:prstGeom>
          <a:ln w="38100" cmpd="sng">
            <a:solidFill>
              <a:srgbClr val="FFFFFF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6070614" y="6416115"/>
            <a:ext cx="2738178" cy="373659"/>
          </a:xfrm>
          <a:prstGeom prst="rect">
            <a:avLst/>
          </a:prstGeom>
        </p:spPr>
        <p:txBody>
          <a:bodyPr wrap="none" lIns="91407" tIns="45704" rIns="91407" bIns="45704">
            <a:spAutoFit/>
          </a:bodyPr>
          <a:lstStyle/>
          <a:p>
            <a:pPr defTabSz="914071">
              <a:defRPr/>
            </a:pPr>
            <a:r>
              <a:rPr lang="it-IT" kern="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it-IT" sz="1400" kern="0" dirty="0">
                <a:solidFill>
                  <a:srgbClr val="FFFFFF"/>
                </a:solidFill>
                <a:latin typeface="Calibri"/>
              </a:rPr>
              <a:t>LVC + </a:t>
            </a:r>
            <a:r>
              <a:rPr lang="it-IT" sz="1400" kern="0" dirty="0" err="1">
                <a:solidFill>
                  <a:srgbClr val="FFFFFF"/>
                </a:solidFill>
                <a:latin typeface="Calibri"/>
              </a:rPr>
              <a:t>astronomers</a:t>
            </a:r>
            <a:r>
              <a:rPr lang="it-IT" sz="1400" kern="0" dirty="0">
                <a:solidFill>
                  <a:srgbClr val="FFFFFF"/>
                </a:solidFill>
                <a:latin typeface="Calibri"/>
              </a:rPr>
              <a:t>, </a:t>
            </a:r>
            <a:r>
              <a:rPr lang="it-IT" sz="1400" kern="0" dirty="0" err="1">
                <a:solidFill>
                  <a:srgbClr val="FFFFFF"/>
                </a:solidFill>
                <a:latin typeface="Calibri"/>
              </a:rPr>
              <a:t>ApJL</a:t>
            </a:r>
            <a:r>
              <a:rPr lang="it-IT" sz="1400" kern="0" dirty="0">
                <a:solidFill>
                  <a:srgbClr val="FFFFFF"/>
                </a:solidFill>
                <a:latin typeface="Calibri"/>
              </a:rPr>
              <a:t>, 848, L12</a:t>
            </a:r>
          </a:p>
        </p:txBody>
      </p:sp>
    </p:spTree>
    <p:extLst>
      <p:ext uri="{BB962C8B-B14F-4D97-AF65-F5344CB8AC3E}">
        <p14:creationId xmlns:p14="http://schemas.microsoft.com/office/powerpoint/2010/main" val="120802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31" grpId="0"/>
      <p:bldP spid="20" grpId="0"/>
      <p:bldP spid="2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ObsScenTimelin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6" y="1125036"/>
            <a:ext cx="7696200" cy="47625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01646" y="381231"/>
            <a:ext cx="79353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i="1" dirty="0" err="1">
                <a:solidFill>
                  <a:srgbClr val="FFFFFF"/>
                </a:solidFill>
                <a:latin typeface="Arial"/>
              </a:rPr>
              <a:t>Observing</a:t>
            </a:r>
            <a:r>
              <a:rPr lang="it-IT" sz="2200" b="1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i="1" dirty="0" err="1">
                <a:solidFill>
                  <a:srgbClr val="FFFFFF"/>
                </a:solidFill>
                <a:latin typeface="Arial"/>
              </a:rPr>
              <a:t>run</a:t>
            </a:r>
            <a:r>
              <a:rPr lang="it-IT" sz="2200" b="1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i="1" dirty="0" err="1">
                <a:solidFill>
                  <a:srgbClr val="FFFFFF"/>
                </a:solidFill>
                <a:latin typeface="Arial"/>
              </a:rPr>
              <a:t>timeline</a:t>
            </a:r>
            <a:r>
              <a:rPr lang="it-IT" sz="2200" b="1" i="1" dirty="0">
                <a:solidFill>
                  <a:srgbClr val="FFFFFF"/>
                </a:solidFill>
                <a:latin typeface="Arial"/>
              </a:rPr>
              <a:t> and BNS </a:t>
            </a:r>
            <a:r>
              <a:rPr lang="it-IT" sz="2200" b="1" i="1" dirty="0" err="1">
                <a:solidFill>
                  <a:srgbClr val="FFFFFF"/>
                </a:solidFill>
                <a:latin typeface="Arial"/>
              </a:rPr>
              <a:t>sensitivity</a:t>
            </a:r>
            <a:r>
              <a:rPr lang="it-IT" sz="2200" b="1" i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i="1" dirty="0" err="1">
                <a:solidFill>
                  <a:srgbClr val="FFFFFF"/>
                </a:solidFill>
                <a:latin typeface="Arial"/>
              </a:rPr>
              <a:t>evolution</a:t>
            </a:r>
            <a:r>
              <a:rPr lang="it-IT" sz="2200" b="1" i="1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pic>
        <p:nvPicPr>
          <p:cNvPr id="4" name="Immagine 3" descr="LV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2" y="135464"/>
            <a:ext cx="910165" cy="910165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>
          <a:xfrm flipH="1">
            <a:off x="5720964" y="1168392"/>
            <a:ext cx="16933" cy="4753010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4534574" y="5978035"/>
            <a:ext cx="2406652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Starting</a:t>
            </a:r>
            <a:r>
              <a:rPr lang="it-IT" dirty="0" smtClean="0">
                <a:solidFill>
                  <a:srgbClr val="FF0000"/>
                </a:solidFill>
              </a:rPr>
              <a:t> of 04 </a:t>
            </a:r>
            <a:r>
              <a:rPr lang="it-IT" dirty="0" err="1" smtClean="0">
                <a:solidFill>
                  <a:srgbClr val="FF0000"/>
                </a:solidFill>
              </a:rPr>
              <a:t>not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before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June</a:t>
            </a:r>
            <a:r>
              <a:rPr lang="it-IT" dirty="0" smtClean="0">
                <a:solidFill>
                  <a:srgbClr val="FF0000"/>
                </a:solidFill>
              </a:rPr>
              <a:t> 2022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488282" y="1047327"/>
            <a:ext cx="99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BNS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080015" y="1047327"/>
            <a:ext cx="147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NS-BH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959615" y="1047327"/>
            <a:ext cx="999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BBH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370953" y="288259"/>
            <a:ext cx="259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dirty="0" smtClean="0">
                <a:solidFill>
                  <a:srgbClr val="FFFFFF"/>
                </a:solidFill>
                <a:latin typeface="Arial"/>
              </a:rPr>
              <a:t>Abbott et al. 2020, LRR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Immagine 1" descr="Schermata 2020-11-18 alle 10.09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3" y="1468949"/>
            <a:ext cx="8714050" cy="386503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54014" y="275897"/>
            <a:ext cx="5808120" cy="461665"/>
          </a:xfrm>
          <a:prstGeom prst="rect">
            <a:avLst/>
          </a:prstGeom>
          <a:solidFill>
            <a:srgbClr val="00FF05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LOCALIZATION: </a:t>
            </a:r>
            <a:r>
              <a:rPr lang="it-IT" sz="2400" dirty="0" err="1" smtClean="0">
                <a:solidFill>
                  <a:schemeClr val="bg1"/>
                </a:solidFill>
              </a:rPr>
              <a:t>sky</a:t>
            </a:r>
            <a:r>
              <a:rPr lang="it-IT" sz="2400" dirty="0" smtClean="0">
                <a:solidFill>
                  <a:schemeClr val="bg1"/>
                </a:solidFill>
              </a:rPr>
              <a:t>-area and volume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36602" y="2624664"/>
            <a:ext cx="7594598" cy="400110"/>
          </a:xfrm>
          <a:prstGeom prst="rect">
            <a:avLst/>
          </a:prstGeom>
          <a:solidFill>
            <a:srgbClr val="00FF05">
              <a:alpha val="28000"/>
            </a:srgbClr>
          </a:solidFill>
        </p:spPr>
        <p:txBody>
          <a:bodyPr wrap="square" rtlCol="0">
            <a:spAutoFit/>
          </a:bodyPr>
          <a:lstStyle/>
          <a:p>
            <a:endParaRPr lang="it-IT" sz="1000" dirty="0" smtClean="0"/>
          </a:p>
          <a:p>
            <a:endParaRPr lang="it-IT" sz="1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753534" y="4649464"/>
            <a:ext cx="7780865" cy="400110"/>
          </a:xfrm>
          <a:prstGeom prst="rect">
            <a:avLst/>
          </a:prstGeom>
          <a:solidFill>
            <a:srgbClr val="00FF05">
              <a:alpha val="28000"/>
            </a:srgbClr>
          </a:solidFill>
        </p:spPr>
        <p:txBody>
          <a:bodyPr wrap="square" rtlCol="0">
            <a:spAutoFit/>
          </a:bodyPr>
          <a:lstStyle/>
          <a:p>
            <a:endParaRPr lang="it-IT" sz="1000" dirty="0" smtClean="0"/>
          </a:p>
          <a:p>
            <a:endParaRPr lang="it-IT" sz="1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54014" y="3255204"/>
            <a:ext cx="8889988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374409" y="3306954"/>
            <a:ext cx="85767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Detection</a:t>
            </a:r>
            <a:r>
              <a:rPr lang="it-IT" dirty="0" smtClean="0">
                <a:solidFill>
                  <a:schemeClr val="bg1"/>
                </a:solidFill>
              </a:rPr>
              <a:t>: SNR &gt; 4 in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least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two</a:t>
            </a:r>
            <a:r>
              <a:rPr lang="it-IT" dirty="0">
                <a:solidFill>
                  <a:schemeClr val="bg1"/>
                </a:solidFill>
              </a:rPr>
              <a:t> detectors and </a:t>
            </a:r>
            <a:r>
              <a:rPr lang="it-IT" dirty="0" smtClean="0">
                <a:solidFill>
                  <a:schemeClr val="bg1"/>
                </a:solidFill>
              </a:rPr>
              <a:t>network </a:t>
            </a:r>
            <a:r>
              <a:rPr lang="it-IT" dirty="0">
                <a:solidFill>
                  <a:schemeClr val="bg1"/>
                </a:solidFill>
              </a:rPr>
              <a:t>SNR &gt;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14" name="Immagine 13" descr="LOGO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33" y="3731090"/>
            <a:ext cx="931334" cy="931334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487349" y="5052082"/>
            <a:ext cx="26006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Detection</a:t>
            </a:r>
            <a:r>
              <a:rPr lang="it-IT" dirty="0" smtClean="0">
                <a:solidFill>
                  <a:schemeClr val="bg1"/>
                </a:solidFill>
              </a:rPr>
              <a:t>: SNR &gt; 4 in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least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two</a:t>
            </a:r>
            <a:r>
              <a:rPr lang="it-IT" dirty="0">
                <a:solidFill>
                  <a:schemeClr val="bg1"/>
                </a:solidFill>
              </a:rPr>
              <a:t> detectors and </a:t>
            </a:r>
            <a:r>
              <a:rPr lang="it-IT" dirty="0" smtClean="0">
                <a:solidFill>
                  <a:schemeClr val="bg1"/>
                </a:solidFill>
              </a:rPr>
              <a:t>network </a:t>
            </a:r>
            <a:r>
              <a:rPr lang="it-IT" dirty="0">
                <a:solidFill>
                  <a:schemeClr val="bg1"/>
                </a:solidFill>
              </a:rPr>
              <a:t>SNR &gt;</a:t>
            </a:r>
            <a:r>
              <a:rPr lang="it-IT" dirty="0" smtClean="0">
                <a:solidFill>
                  <a:schemeClr val="bg1"/>
                </a:solidFill>
              </a:rPr>
              <a:t> 12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About</a:t>
            </a:r>
            <a:r>
              <a:rPr lang="it-IT" dirty="0" smtClean="0">
                <a:solidFill>
                  <a:schemeClr val="bg1"/>
                </a:solidFill>
              </a:rPr>
              <a:t> FAR &lt; 1/100 </a:t>
            </a:r>
            <a:r>
              <a:rPr lang="it-IT" dirty="0" err="1" smtClean="0">
                <a:solidFill>
                  <a:schemeClr val="bg1"/>
                </a:solidFill>
              </a:rPr>
              <a:t>yr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17" name="Immagine 16" descr="Schermata 2020-11-18 alle 12.40.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00" y="4911700"/>
            <a:ext cx="4067824" cy="154519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254014" y="4122166"/>
            <a:ext cx="6197600" cy="723275"/>
          </a:xfrm>
          <a:prstGeom prst="rect">
            <a:avLst/>
          </a:prstGeom>
          <a:solidFill>
            <a:srgbClr val="3366FF">
              <a:alpha val="48000"/>
            </a:srgbClr>
          </a:solidFill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FFFF"/>
                </a:solidFill>
                <a:latin typeface="Arial"/>
              </a:rPr>
              <a:t>EXPECTED NUMBER OF DETECTIONS FOR O3 and O4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detection counts 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per one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-calendar</a:t>
            </a:r>
            <a:r>
              <a:rPr lang="en-US" dirty="0" smtClean="0">
                <a:solidFill>
                  <a:srgbClr val="FFFFFF"/>
                </a:solidFill>
                <a:latin typeface="Arial"/>
              </a:rPr>
              <a:t>-year observing run</a:t>
            </a:r>
            <a:endParaRPr lang="it-IT" b="1" dirty="0" smtClean="0">
              <a:solidFill>
                <a:srgbClr val="FFFFFF"/>
              </a:solidFill>
              <a:latin typeface="Arial"/>
            </a:endParaRPr>
          </a:p>
          <a:p>
            <a:endParaRPr lang="it-IT" sz="5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68834" y="5920032"/>
            <a:ext cx="3909724" cy="400110"/>
          </a:xfrm>
          <a:prstGeom prst="rect">
            <a:avLst/>
          </a:prstGeom>
          <a:solidFill>
            <a:schemeClr val="bg2">
              <a:lumMod val="60000"/>
              <a:lumOff val="4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endParaRPr lang="it-IT" sz="1000" dirty="0" smtClean="0"/>
          </a:p>
          <a:p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67015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5"/>
          <p:cNvSpPr>
            <a:spLocks noGrp="1"/>
          </p:cNvSpPr>
          <p:nvPr>
            <p:ph type="title"/>
          </p:nvPr>
        </p:nvSpPr>
        <p:spPr>
          <a:xfrm>
            <a:off x="-495300" y="2112697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3G detector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7483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359805" y="68375"/>
            <a:ext cx="5693862" cy="726250"/>
          </a:xfrm>
        </p:spPr>
        <p:txBody>
          <a:bodyPr/>
          <a:lstStyle/>
          <a:p>
            <a:r>
              <a:rPr lang="en-US" dirty="0" smtClean="0"/>
              <a:t>The European 3G idea</a:t>
            </a:r>
            <a:endParaRPr lang="en-US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0" y="1050336"/>
            <a:ext cx="8763869" cy="580948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457154"/>
            <a:r>
              <a:rPr lang="en-US" sz="3200" dirty="0" smtClean="0"/>
              <a:t>In </a:t>
            </a:r>
            <a:r>
              <a:rPr lang="en-US" sz="2400" dirty="0" smtClean="0">
                <a:solidFill>
                  <a:srgbClr val="FFFFFF"/>
                </a:solidFill>
              </a:rPr>
              <a:t>Europe we developed the idea of a 3G GW observatory</a:t>
            </a:r>
          </a:p>
          <a:p>
            <a:pPr defTabSz="457154"/>
            <a:endParaRPr lang="en-US" sz="2400" dirty="0" smtClean="0">
              <a:solidFill>
                <a:srgbClr val="FFFFFF"/>
              </a:solidFill>
            </a:endParaRPr>
          </a:p>
          <a:p>
            <a:pPr marL="800054" lvl="1" indent="-342900" defTabSz="457154">
              <a:buFont typeface="Arial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Factor 10 better  (x1000 Volume) than Advanced (2G) </a:t>
            </a:r>
            <a:r>
              <a:rPr lang="en-US" sz="2400" dirty="0" smtClean="0">
                <a:solidFill>
                  <a:srgbClr val="FFFFFF"/>
                </a:solidFill>
              </a:rPr>
              <a:t>detectors</a:t>
            </a:r>
          </a:p>
          <a:p>
            <a:pPr marL="800054" lvl="1" indent="-342900" defTabSz="457154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Wide frequency, with special attention to low frequency (few HZ)</a:t>
            </a:r>
          </a:p>
          <a:p>
            <a:pPr marL="800054" lvl="1" indent="-342900" defTabSz="457154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Capable to work alone (but aiming to be in a 3G network)</a:t>
            </a:r>
          </a:p>
          <a:p>
            <a:pPr marL="800054" lvl="1" indent="-342900" defTabSz="457154"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50-years lifetime of the infrastructure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9" y="99387"/>
            <a:ext cx="2152381" cy="69523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325488" y="5474330"/>
            <a:ext cx="3751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Arial"/>
              </a:rPr>
              <a:t>ESFRI </a:t>
            </a:r>
            <a:r>
              <a:rPr lang="it-IT" sz="2400" dirty="0" err="1" smtClean="0">
                <a:solidFill>
                  <a:srgbClr val="FFFF00"/>
                </a:solidFill>
                <a:latin typeface="Arial"/>
              </a:rPr>
              <a:t>proposal</a:t>
            </a:r>
            <a:r>
              <a:rPr lang="it-IT" sz="2400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submitted</a:t>
            </a:r>
            <a:r>
              <a:rPr lang="it-IT" sz="2400" dirty="0" smtClean="0">
                <a:solidFill>
                  <a:srgbClr val="FFFF00"/>
                </a:solidFill>
              </a:rPr>
              <a:t> in </a:t>
            </a:r>
            <a:r>
              <a:rPr lang="it-IT" sz="2400" dirty="0" err="1" smtClean="0">
                <a:solidFill>
                  <a:srgbClr val="FFFF00"/>
                </a:solidFill>
              </a:rPr>
              <a:t>September</a:t>
            </a:r>
            <a:endParaRPr lang="it-IT" sz="24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7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5200"/>
            <a:ext cx="3623733" cy="2082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582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234748"/>
            <a:ext cx="5630334" cy="4222749"/>
          </a:xfrm>
          <a:prstGeom prst="rect">
            <a:avLst/>
          </a:prstGeom>
        </p:spPr>
      </p:pic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-2307761" y="4927"/>
            <a:ext cx="10515600" cy="972722"/>
          </a:xfrm>
        </p:spPr>
        <p:txBody>
          <a:bodyPr/>
          <a:lstStyle/>
          <a:p>
            <a:r>
              <a:rPr lang="en-GB" dirty="0" smtClean="0"/>
              <a:t>3G effort worldwide</a:t>
            </a:r>
            <a:endParaRPr lang="en-GB" dirty="0"/>
          </a:p>
        </p:txBody>
      </p:sp>
      <p:sp>
        <p:nvSpPr>
          <p:cNvPr id="5" name="Rettangolo 4"/>
          <p:cNvSpPr/>
          <p:nvPr/>
        </p:nvSpPr>
        <p:spPr>
          <a:xfrm>
            <a:off x="381000" y="5775002"/>
            <a:ext cx="82078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54"/>
            <a:r>
              <a:rPr lang="en-GB" sz="2400" dirty="0">
                <a:solidFill>
                  <a:srgbClr val="FFFFFF"/>
                </a:solidFill>
                <a:latin typeface="Arial"/>
              </a:rPr>
              <a:t>NSF funded in 2018 the Conceptual Design Study of a 3G facility: Cosmic Explorer: 40km – L shaped detector</a:t>
            </a:r>
          </a:p>
        </p:txBody>
      </p:sp>
    </p:spTree>
    <p:extLst>
      <p:ext uri="{BB962C8B-B14F-4D97-AF65-F5344CB8AC3E}">
        <p14:creationId xmlns:p14="http://schemas.microsoft.com/office/powerpoint/2010/main" val="100800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8" y="338666"/>
            <a:ext cx="2709332" cy="169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2336801"/>
            <a:ext cx="7585711" cy="43518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759200" y="1352953"/>
            <a:ext cx="423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FF"/>
                </a:solidFill>
                <a:latin typeface="Arial"/>
              </a:rPr>
              <a:t>Einstein </a:t>
            </a:r>
            <a:r>
              <a:rPr lang="it-IT" sz="2800" dirty="0" err="1">
                <a:solidFill>
                  <a:srgbClr val="FFFFFF"/>
                </a:solidFill>
                <a:latin typeface="Arial"/>
              </a:rPr>
              <a:t>T</a:t>
            </a:r>
            <a:r>
              <a:rPr lang="it-IT" sz="2800" dirty="0" err="1" smtClean="0">
                <a:solidFill>
                  <a:srgbClr val="FFFFFF"/>
                </a:solidFill>
                <a:latin typeface="Arial"/>
              </a:rPr>
              <a:t>elescope</a:t>
            </a:r>
            <a:endParaRPr lang="it-IT" sz="28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42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19200" y="2207756"/>
            <a:ext cx="70739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3600" i="1" dirty="0" err="1" smtClean="0">
                <a:solidFill>
                  <a:srgbClr val="FFFFFF"/>
                </a:solidFill>
                <a:latin typeface="Arial"/>
                <a:sym typeface="Helvetica Light"/>
              </a:rPr>
              <a:t>What</a:t>
            </a:r>
            <a:r>
              <a:rPr lang="it-IT" sz="3600" i="1" dirty="0" smtClean="0">
                <a:solidFill>
                  <a:srgbClr val="FFFFFF"/>
                </a:solidFill>
                <a:latin typeface="Arial"/>
                <a:sym typeface="Helvetica Light"/>
              </a:rPr>
              <a:t> ET and future EM </a:t>
            </a:r>
            <a:r>
              <a:rPr lang="it-IT" sz="3600" i="1" dirty="0" err="1" smtClean="0">
                <a:solidFill>
                  <a:srgbClr val="FFFFFF"/>
                </a:solidFill>
                <a:latin typeface="Arial"/>
                <a:sym typeface="Helvetica Light"/>
              </a:rPr>
              <a:t>observatories</a:t>
            </a:r>
            <a:r>
              <a:rPr lang="it-IT" sz="3600" i="1" dirty="0" smtClean="0">
                <a:solidFill>
                  <a:srgbClr val="FFFFFF"/>
                </a:solidFill>
                <a:latin typeface="Arial"/>
                <a:sym typeface="Helvetica Light"/>
              </a:rPr>
              <a:t> can do?</a:t>
            </a:r>
            <a:endParaRPr lang="it-IT" sz="3600" i="1" dirty="0">
              <a:solidFill>
                <a:srgbClr val="FFFFFF"/>
              </a:solidFill>
              <a:latin typeface="Arial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95501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>
          <a:xfrm>
            <a:off x="5619395" y="4233032"/>
            <a:ext cx="3293216" cy="370545"/>
          </a:xfrm>
          <a:prstGeom prst="rect">
            <a:avLst/>
          </a:prstGeom>
          <a:solidFill>
            <a:schemeClr val="accent1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</a:rPr>
              <a:t>Link to Star Formation 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History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2" name="Immagine 11" descr="Schermata 2019-03-26 alle 10.24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2" y="2712412"/>
            <a:ext cx="4449874" cy="2709333"/>
          </a:xfrm>
          <a:prstGeom prst="rect">
            <a:avLst/>
          </a:prstGeom>
        </p:spPr>
      </p:pic>
      <p:pic>
        <p:nvPicPr>
          <p:cNvPr id="13" name="Immagine 12" descr="Schermata 2019-07-04 alle 21.41.0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7" y="320576"/>
            <a:ext cx="5519963" cy="516708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81472" y="202042"/>
            <a:ext cx="44035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54"/>
            <a:r>
              <a:rPr lang="it-IT" sz="2000" dirty="0" err="1">
                <a:solidFill>
                  <a:srgbClr val="FFFFFF"/>
                </a:solidFill>
                <a:latin typeface="Arial"/>
              </a:rPr>
              <a:t>Binary</a:t>
            </a:r>
            <a:r>
              <a:rPr lang="it-IT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Arial"/>
              </a:rPr>
              <a:t>systems</a:t>
            </a:r>
            <a:r>
              <a:rPr lang="it-IT" sz="2000" dirty="0">
                <a:solidFill>
                  <a:srgbClr val="FFFFFF"/>
                </a:solidFill>
                <a:latin typeface="Arial"/>
              </a:rPr>
              <a:t> of Compact 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Objects</a:t>
            </a:r>
            <a:endParaRPr lang="it-IT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657671"/>
            <a:ext cx="614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FFFF"/>
                </a:solidFill>
                <a:latin typeface="Arial"/>
              </a:rPr>
              <a:t>Study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BNS/NSBH/BBH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along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the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cosmic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history</a:t>
            </a:r>
            <a:endParaRPr lang="it-IT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FFFF"/>
                </a:solidFill>
                <a:latin typeface="Arial"/>
              </a:rPr>
              <a:t>Large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increase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of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detatction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rate 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FFFFFF"/>
                </a:solidFill>
                <a:latin typeface="Arial"/>
              </a:rPr>
              <a:t>Better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parameter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estimation</a:t>
            </a:r>
            <a:endParaRPr lang="it-IT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6360785" y="2929181"/>
            <a:ext cx="2398077" cy="461725"/>
          </a:xfrm>
          <a:prstGeom prst="rect">
            <a:avLst/>
          </a:prstGeom>
          <a:solidFill>
            <a:srgbClr val="CCFFC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</a:rPr>
              <a:t>J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et-less/jet GRBs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140137" y="3564145"/>
            <a:ext cx="3025963" cy="461761"/>
          </a:xfrm>
          <a:prstGeom prst="rect">
            <a:avLst/>
          </a:prstGeom>
          <a:solidFill>
            <a:srgbClr val="CCFFC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GRB/stable NS remnant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6360785" y="5307904"/>
            <a:ext cx="2191088" cy="405494"/>
          </a:xfrm>
          <a:prstGeom prst="rect">
            <a:avLst/>
          </a:prstGeom>
          <a:solidFill>
            <a:schemeClr val="accent1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dirty="0">
                <a:solidFill>
                  <a:srgbClr val="FFFFFF"/>
                </a:solidFill>
                <a:latin typeface="Arial"/>
              </a:rPr>
              <a:t>C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osmology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4874565" y="485710"/>
            <a:ext cx="3558787" cy="385798"/>
          </a:xfrm>
          <a:prstGeom prst="rect">
            <a:avLst/>
          </a:prstGeom>
          <a:solidFill>
            <a:schemeClr val="accent6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sz="1600" b="1" dirty="0" err="1" smtClean="0">
                <a:solidFill>
                  <a:srgbClr val="FFFFFF"/>
                </a:solidFill>
                <a:latin typeface="Arial"/>
              </a:rPr>
              <a:t>Kilonova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/GW - EOS constrains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5619395" y="1052914"/>
            <a:ext cx="3433470" cy="445692"/>
          </a:xfrm>
          <a:prstGeom prst="rect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sz="1600" b="1" dirty="0" err="1" smtClean="0">
                <a:solidFill>
                  <a:srgbClr val="FFFFFF"/>
                </a:solidFill>
                <a:latin typeface="Arial"/>
              </a:rPr>
              <a:t>Kilonova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/GW - </a:t>
            </a:r>
            <a:r>
              <a:rPr lang="en-GB" sz="1600" b="1" dirty="0" err="1" smtClean="0">
                <a:solidFill>
                  <a:srgbClr val="FFFFFF"/>
                </a:solidFill>
                <a:latin typeface="Arial"/>
              </a:rPr>
              <a:t>Nucleosysthesis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4874565" y="1680510"/>
            <a:ext cx="4178300" cy="471398"/>
          </a:xfrm>
          <a:prstGeom prst="rect">
            <a:avLst/>
          </a:prstGeom>
          <a:solidFill>
            <a:srgbClr val="CCFFC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sz="1600" b="1" dirty="0">
                <a:solidFill>
                  <a:srgbClr val="FFFFFF"/>
                </a:solidFill>
                <a:latin typeface="Arial"/>
              </a:rPr>
              <a:t>GRBs </a:t>
            </a:r>
            <a:r>
              <a:rPr lang="mr-IN" sz="1600" b="1" dirty="0">
                <a:solidFill>
                  <a:srgbClr val="FFFFFF"/>
                </a:solidFill>
                <a:latin typeface="Mangal"/>
              </a:rPr>
              <a:t>–</a:t>
            </a:r>
            <a:r>
              <a:rPr lang="en-GB" sz="1600" b="1" dirty="0">
                <a:solidFill>
                  <a:srgbClr val="FFFFFF"/>
                </a:solidFill>
                <a:latin typeface="Arial"/>
              </a:rPr>
              <a:t> BNS/NSBH 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merger up to </a:t>
            </a:r>
            <a:r>
              <a:rPr lang="en-GB" sz="1600" b="1" dirty="0">
                <a:solidFill>
                  <a:srgbClr val="FFFFFF"/>
                </a:solidFill>
                <a:latin typeface="Arial"/>
              </a:rPr>
              <a:t>high 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z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Rettangolo 48"/>
          <p:cNvSpPr/>
          <p:nvPr/>
        </p:nvSpPr>
        <p:spPr>
          <a:xfrm>
            <a:off x="5140136" y="2322404"/>
            <a:ext cx="3178364" cy="468057"/>
          </a:xfrm>
          <a:prstGeom prst="rect">
            <a:avLst/>
          </a:prstGeom>
          <a:solidFill>
            <a:srgbClr val="CCFFCC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Relativistic jet properties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140424" y="4755977"/>
            <a:ext cx="2901751" cy="370545"/>
          </a:xfrm>
          <a:prstGeom prst="rect">
            <a:avLst/>
          </a:prstGeom>
          <a:solidFill>
            <a:schemeClr val="accent1">
              <a:lumMod val="75000"/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4"/>
            <a:r>
              <a:rPr lang="en-GB" dirty="0">
                <a:solidFill>
                  <a:srgbClr val="FFFFFF"/>
                </a:solidFill>
                <a:latin typeface="Arial"/>
              </a:rPr>
              <a:t> </a:t>
            </a:r>
            <a:r>
              <a:rPr lang="en-GB" sz="1600" b="1" dirty="0" smtClean="0">
                <a:solidFill>
                  <a:srgbClr val="FFFFFF"/>
                </a:solidFill>
                <a:latin typeface="Arial"/>
              </a:rPr>
              <a:t>Emission mechanism</a:t>
            </a:r>
            <a:endParaRPr lang="en-GB" sz="16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619395" y="6081931"/>
            <a:ext cx="3195837" cy="646331"/>
          </a:xfrm>
          <a:prstGeom prst="rect">
            <a:avLst/>
          </a:prstGeom>
          <a:noFill/>
          <a:ln>
            <a:solidFill>
              <a:srgbClr val="00FF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FF16"/>
                </a:solidFill>
              </a:rPr>
              <a:t>10</a:t>
            </a:r>
            <a:r>
              <a:rPr lang="it-IT" baseline="30000" dirty="0" smtClean="0">
                <a:solidFill>
                  <a:srgbClr val="00FF16"/>
                </a:solidFill>
              </a:rPr>
              <a:t>6</a:t>
            </a:r>
            <a:r>
              <a:rPr lang="it-IT" dirty="0" smtClean="0">
                <a:solidFill>
                  <a:srgbClr val="00FF16"/>
                </a:solidFill>
              </a:rPr>
              <a:t> BBH </a:t>
            </a:r>
            <a:r>
              <a:rPr lang="it-IT" dirty="0" err="1" smtClean="0">
                <a:solidFill>
                  <a:srgbClr val="00FF16"/>
                </a:solidFill>
              </a:rPr>
              <a:t>detections</a:t>
            </a:r>
            <a:r>
              <a:rPr lang="it-IT" dirty="0" smtClean="0">
                <a:solidFill>
                  <a:srgbClr val="00FF16"/>
                </a:solidFill>
              </a:rPr>
              <a:t> per </a:t>
            </a:r>
            <a:r>
              <a:rPr lang="it-IT" dirty="0" err="1" smtClean="0">
                <a:solidFill>
                  <a:srgbClr val="00FF16"/>
                </a:solidFill>
              </a:rPr>
              <a:t>year</a:t>
            </a:r>
            <a:endParaRPr lang="it-IT" dirty="0" smtClean="0">
              <a:solidFill>
                <a:srgbClr val="00FF16"/>
              </a:solidFill>
            </a:endParaRPr>
          </a:p>
          <a:p>
            <a:pPr algn="ctr"/>
            <a:r>
              <a:rPr lang="it-IT" dirty="0" smtClean="0">
                <a:solidFill>
                  <a:srgbClr val="00FF16"/>
                </a:solidFill>
              </a:rPr>
              <a:t>10</a:t>
            </a:r>
            <a:r>
              <a:rPr lang="it-IT" baseline="30000" dirty="0" smtClean="0">
                <a:solidFill>
                  <a:srgbClr val="00FF16"/>
                </a:solidFill>
              </a:rPr>
              <a:t>5</a:t>
            </a:r>
            <a:r>
              <a:rPr lang="it-IT" dirty="0" smtClean="0">
                <a:solidFill>
                  <a:srgbClr val="00FF16"/>
                </a:solidFill>
              </a:rPr>
              <a:t> BNS </a:t>
            </a:r>
            <a:r>
              <a:rPr lang="it-IT" dirty="0" err="1">
                <a:solidFill>
                  <a:srgbClr val="00FF16"/>
                </a:solidFill>
              </a:rPr>
              <a:t>detections</a:t>
            </a:r>
            <a:r>
              <a:rPr lang="it-IT" dirty="0">
                <a:solidFill>
                  <a:srgbClr val="00FF16"/>
                </a:solidFill>
              </a:rPr>
              <a:t> per </a:t>
            </a:r>
            <a:r>
              <a:rPr lang="it-IT" dirty="0" err="1" smtClean="0">
                <a:solidFill>
                  <a:srgbClr val="00FF16"/>
                </a:solidFill>
              </a:rPr>
              <a:t>year</a:t>
            </a:r>
            <a:endParaRPr lang="it-IT" dirty="0">
              <a:solidFill>
                <a:srgbClr val="00FF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1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47" grpId="0" animBg="1"/>
      <p:bldP spid="47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  <p:bldP spid="19" grpId="0" animBg="1"/>
      <p:bldP spid="19" grpId="1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0500" y="355600"/>
            <a:ext cx="5346700" cy="590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Immagine 2" descr="Schermata 2020-11-29 alle 08.5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609600"/>
            <a:ext cx="4700593" cy="5384800"/>
          </a:xfrm>
          <a:prstGeom prst="rect">
            <a:avLst/>
          </a:prstGeom>
        </p:spPr>
      </p:pic>
      <p:pic>
        <p:nvPicPr>
          <p:cNvPr id="5" name="Immagine 4" descr="Schermata 2020-11-29 alle 08.57.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093" y="355600"/>
            <a:ext cx="3656752" cy="590931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9400" y="5588000"/>
            <a:ext cx="1282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0000FF"/>
                </a:solidFill>
                <a:latin typeface="Arial"/>
              </a:rPr>
              <a:t>Credit: Ghirlanda</a:t>
            </a:r>
            <a:endParaRPr lang="it-IT" sz="1600" i="1" dirty="0">
              <a:solidFill>
                <a:srgbClr val="0000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06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0499" y="355600"/>
            <a:ext cx="8530167" cy="590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magine 4" descr="Schermata 2020-11-29 alle 08.5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6" y="355600"/>
            <a:ext cx="3656752" cy="590931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539066" y="2977402"/>
            <a:ext cx="4385733" cy="64633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Kilonovae</a:t>
            </a:r>
            <a:r>
              <a:rPr lang="it-IT" dirty="0" smtClean="0"/>
              <a:t> </a:t>
            </a:r>
            <a:r>
              <a:rPr lang="it-IT" dirty="0" err="1" smtClean="0"/>
              <a:t>detectable</a:t>
            </a:r>
            <a:r>
              <a:rPr lang="it-IT" dirty="0" smtClean="0"/>
              <a:t> by the Vera </a:t>
            </a:r>
            <a:r>
              <a:rPr lang="it-IT" dirty="0" err="1" smtClean="0"/>
              <a:t>Rubin</a:t>
            </a:r>
            <a:r>
              <a:rPr lang="it-IT" dirty="0" smtClean="0"/>
              <a:t> </a:t>
            </a:r>
            <a:r>
              <a:rPr lang="it-IT" dirty="0" err="1" smtClean="0"/>
              <a:t>Observatory</a:t>
            </a:r>
            <a:r>
              <a:rPr lang="it-IT" dirty="0" smtClean="0"/>
              <a:t> </a:t>
            </a:r>
            <a:r>
              <a:rPr lang="it-IT" dirty="0" err="1" smtClean="0"/>
              <a:t>survey</a:t>
            </a:r>
            <a:r>
              <a:rPr lang="it-IT" dirty="0" smtClean="0"/>
              <a:t> up to 1 </a:t>
            </a:r>
            <a:r>
              <a:rPr lang="it-IT" dirty="0" err="1" smtClean="0"/>
              <a:t>Gpc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2709333" y="3318933"/>
            <a:ext cx="829733" cy="13546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334934" y="3796693"/>
            <a:ext cx="3860799" cy="16389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In </a:t>
            </a:r>
            <a:r>
              <a:rPr lang="it-IT" dirty="0" err="1" smtClean="0">
                <a:solidFill>
                  <a:srgbClr val="FFFFFF"/>
                </a:solidFill>
              </a:rPr>
              <a:t>this</a:t>
            </a:r>
            <a:r>
              <a:rPr lang="it-IT" dirty="0" smtClean="0">
                <a:solidFill>
                  <a:srgbClr val="FFFFFF"/>
                </a:solidFill>
              </a:rPr>
              <a:t> volume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FFFF"/>
                </a:solidFill>
              </a:rPr>
              <a:t>ET </a:t>
            </a:r>
            <a:r>
              <a:rPr lang="it-IT" dirty="0" err="1">
                <a:solidFill>
                  <a:srgbClr val="FFFFFF"/>
                </a:solidFill>
              </a:rPr>
              <a:t>about</a:t>
            </a:r>
            <a:r>
              <a:rPr lang="it-IT" dirty="0">
                <a:solidFill>
                  <a:srgbClr val="FFFFFF"/>
                </a:solidFill>
              </a:rPr>
              <a:t>  </a:t>
            </a:r>
            <a:r>
              <a:rPr lang="it-IT" dirty="0">
                <a:solidFill>
                  <a:srgbClr val="21FF06"/>
                </a:solidFill>
              </a:rPr>
              <a:t>100 </a:t>
            </a:r>
            <a:r>
              <a:rPr lang="it-IT" dirty="0" err="1" smtClean="0">
                <a:solidFill>
                  <a:srgbClr val="21FF06"/>
                </a:solidFill>
              </a:rPr>
              <a:t>event</a:t>
            </a:r>
            <a:r>
              <a:rPr lang="it-IT" dirty="0" smtClean="0">
                <a:solidFill>
                  <a:srgbClr val="21FF06"/>
                </a:solidFill>
              </a:rPr>
              <a:t> per </a:t>
            </a:r>
            <a:r>
              <a:rPr lang="it-IT" dirty="0" err="1">
                <a:solidFill>
                  <a:srgbClr val="21FF06"/>
                </a:solidFill>
              </a:rPr>
              <a:t>year</a:t>
            </a:r>
            <a:r>
              <a:rPr lang="it-IT" dirty="0">
                <a:solidFill>
                  <a:srgbClr val="21FF06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have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sky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loc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>
                <a:solidFill>
                  <a:srgbClr val="21FF06"/>
                </a:solidFill>
              </a:rPr>
              <a:t>&lt; 10 </a:t>
            </a:r>
            <a:r>
              <a:rPr lang="it-IT" dirty="0" err="1">
                <a:solidFill>
                  <a:srgbClr val="21FF06"/>
                </a:solidFill>
              </a:rPr>
              <a:t>sq</a:t>
            </a:r>
            <a:r>
              <a:rPr lang="it-IT" dirty="0">
                <a:solidFill>
                  <a:srgbClr val="21FF06"/>
                </a:solidFill>
              </a:rPr>
              <a:t>. </a:t>
            </a:r>
            <a:r>
              <a:rPr lang="it-IT" dirty="0" err="1">
                <a:solidFill>
                  <a:srgbClr val="21FF06"/>
                </a:solidFill>
              </a:rPr>
              <a:t>degrees</a:t>
            </a:r>
            <a:endParaRPr lang="it-IT" dirty="0">
              <a:solidFill>
                <a:srgbClr val="21FF06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105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</a:rPr>
              <a:t>For ET+LVKI  </a:t>
            </a:r>
            <a:r>
              <a:rPr lang="it-IT" dirty="0">
                <a:solidFill>
                  <a:srgbClr val="21FF06"/>
                </a:solidFill>
              </a:rPr>
              <a:t>10</a:t>
            </a:r>
            <a:r>
              <a:rPr lang="it-IT" baseline="30000" dirty="0">
                <a:solidFill>
                  <a:srgbClr val="21FF06"/>
                </a:solidFill>
              </a:rPr>
              <a:t>3</a:t>
            </a:r>
            <a:r>
              <a:rPr lang="it-IT" dirty="0">
                <a:solidFill>
                  <a:srgbClr val="21FF06"/>
                </a:solidFill>
              </a:rPr>
              <a:t> per </a:t>
            </a:r>
            <a:r>
              <a:rPr lang="it-IT" dirty="0" err="1">
                <a:solidFill>
                  <a:srgbClr val="21FF06"/>
                </a:solidFill>
              </a:rPr>
              <a:t>year</a:t>
            </a:r>
            <a:r>
              <a:rPr lang="it-IT" dirty="0">
                <a:solidFill>
                  <a:srgbClr val="21FF06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have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sky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loc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>
                <a:solidFill>
                  <a:srgbClr val="21FF06"/>
                </a:solidFill>
              </a:rPr>
              <a:t>&lt; 10 </a:t>
            </a:r>
            <a:r>
              <a:rPr lang="it-IT" dirty="0" err="1">
                <a:solidFill>
                  <a:srgbClr val="21FF06"/>
                </a:solidFill>
              </a:rPr>
              <a:t>sq</a:t>
            </a:r>
            <a:r>
              <a:rPr lang="it-IT" dirty="0">
                <a:solidFill>
                  <a:srgbClr val="21FF06"/>
                </a:solidFill>
              </a:rPr>
              <a:t>. </a:t>
            </a:r>
            <a:r>
              <a:rPr lang="it-IT" dirty="0" err="1">
                <a:solidFill>
                  <a:srgbClr val="21FF06"/>
                </a:solidFill>
              </a:rPr>
              <a:t>degrees</a:t>
            </a:r>
            <a:endParaRPr lang="it-IT" dirty="0">
              <a:solidFill>
                <a:srgbClr val="21FF06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624668" y="4385733"/>
            <a:ext cx="1676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539066" y="5588000"/>
            <a:ext cx="4504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halkboard"/>
                <a:cs typeface="Chalkboard"/>
              </a:rPr>
              <a:t>A </a:t>
            </a:r>
            <a:r>
              <a:rPr lang="it-IT" sz="2400" dirty="0" err="1" smtClean="0">
                <a:solidFill>
                  <a:srgbClr val="FF0000"/>
                </a:solidFill>
                <a:latin typeface="Chalkboard"/>
                <a:cs typeface="Chalkboard"/>
              </a:rPr>
              <a:t>few</a:t>
            </a:r>
            <a:r>
              <a:rPr lang="it-IT" sz="2400" dirty="0" smtClean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halkboard"/>
                <a:cs typeface="Chalkboard"/>
              </a:rPr>
              <a:t>tens</a:t>
            </a:r>
            <a:r>
              <a:rPr lang="it-IT" sz="2400" dirty="0" smtClean="0">
                <a:solidFill>
                  <a:srgbClr val="FF0000"/>
                </a:solidFill>
                <a:latin typeface="Chalkboard"/>
                <a:cs typeface="Chalkboard"/>
              </a:rPr>
              <a:t> of joint </a:t>
            </a:r>
            <a:r>
              <a:rPr lang="it-IT" sz="2400" dirty="0" err="1" smtClean="0">
                <a:solidFill>
                  <a:srgbClr val="FF0000"/>
                </a:solidFill>
                <a:latin typeface="Chalkboard"/>
                <a:cs typeface="Chalkboard"/>
              </a:rPr>
              <a:t>detections</a:t>
            </a:r>
            <a:r>
              <a:rPr lang="it-IT" sz="2400" dirty="0" smtClean="0">
                <a:solidFill>
                  <a:srgbClr val="FF0000"/>
                </a:solidFill>
                <a:latin typeface="Chalkboard"/>
                <a:cs typeface="Chalkboard"/>
              </a:rPr>
              <a:t>!</a:t>
            </a:r>
            <a:endParaRPr lang="it-IT" sz="2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pic>
        <p:nvPicPr>
          <p:cNvPr id="13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3" y="5160274"/>
            <a:ext cx="1204907" cy="90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K_tdrItw_400x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35" y="5058167"/>
            <a:ext cx="991498" cy="9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6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84383" y="2280031"/>
            <a:ext cx="4656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35"/>
            <a:r>
              <a:rPr lang="it-IT" sz="4400" i="1" dirty="0" smtClean="0">
                <a:solidFill>
                  <a:srgbClr val="CCFFCC"/>
                </a:solidFill>
                <a:latin typeface="Calibri"/>
              </a:rPr>
              <a:t>GW</a:t>
            </a:r>
            <a:r>
              <a:rPr lang="it-IT" sz="4400" i="1" dirty="0">
                <a:solidFill>
                  <a:srgbClr val="CCFFCC"/>
                </a:solidFill>
                <a:latin typeface="Calibri"/>
              </a:rPr>
              <a:t> </a:t>
            </a:r>
            <a:r>
              <a:rPr lang="it-IT" sz="4400" i="1" dirty="0" err="1" smtClean="0">
                <a:solidFill>
                  <a:srgbClr val="CCFFCC"/>
                </a:solidFill>
                <a:latin typeface="Calibri"/>
              </a:rPr>
              <a:t>observables</a:t>
            </a:r>
            <a:endParaRPr lang="it-IT" sz="4400" i="1" dirty="0">
              <a:solidFill>
                <a:srgbClr val="CCFFC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5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90499" y="355600"/>
            <a:ext cx="8530167" cy="5909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 smtClean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  <a:p>
            <a:endParaRPr lang="it-IT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" name="Immagine 4" descr="Schermata 2020-11-29 alle 08.57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26" y="355600"/>
            <a:ext cx="3656752" cy="590931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147732" y="1139672"/>
            <a:ext cx="3048001" cy="64633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High-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err="1" smtClean="0"/>
              <a:t>Kev-MeV</a:t>
            </a:r>
            <a:endParaRPr lang="it-IT" dirty="0" smtClean="0"/>
          </a:p>
          <a:p>
            <a:pPr algn="ctr"/>
            <a:r>
              <a:rPr lang="it-IT" dirty="0" smtClean="0"/>
              <a:t>GRB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4182533" y="1269999"/>
            <a:ext cx="829733" cy="1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ttangolo 8"/>
          <p:cNvSpPr/>
          <p:nvPr/>
        </p:nvSpPr>
        <p:spPr>
          <a:xfrm>
            <a:off x="4182533" y="2157783"/>
            <a:ext cx="4114801" cy="12003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</a:rPr>
              <a:t>In </a:t>
            </a:r>
            <a:r>
              <a:rPr lang="it-IT" dirty="0" err="1" smtClean="0">
                <a:solidFill>
                  <a:srgbClr val="FFFFFF"/>
                </a:solidFill>
              </a:rPr>
              <a:t>this</a:t>
            </a:r>
            <a:r>
              <a:rPr lang="it-IT" dirty="0" smtClean="0">
                <a:solidFill>
                  <a:srgbClr val="FFFFFF"/>
                </a:solidFill>
              </a:rPr>
              <a:t> volume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FFFF"/>
                </a:solidFill>
              </a:rPr>
              <a:t>ET </a:t>
            </a:r>
            <a:r>
              <a:rPr lang="it-IT" dirty="0" err="1" smtClean="0">
                <a:solidFill>
                  <a:srgbClr val="FFFFFF"/>
                </a:solidFill>
              </a:rPr>
              <a:t>poor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sky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  <a:r>
              <a:rPr lang="it-IT" dirty="0" err="1" smtClean="0">
                <a:solidFill>
                  <a:srgbClr val="FFFFFF"/>
                </a:solidFill>
              </a:rPr>
              <a:t>localization</a:t>
            </a:r>
            <a:endParaRPr lang="it-IT" sz="1050" dirty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</a:rPr>
              <a:t>For ET</a:t>
            </a:r>
            <a:r>
              <a:rPr lang="it-IT" dirty="0" smtClean="0">
                <a:solidFill>
                  <a:srgbClr val="FFFFFF"/>
                </a:solidFill>
              </a:rPr>
              <a:t>+CE </a:t>
            </a:r>
            <a:r>
              <a:rPr lang="it-IT" dirty="0" err="1" smtClean="0">
                <a:solidFill>
                  <a:srgbClr val="FFFFFF"/>
                </a:solidFill>
              </a:rPr>
              <a:t>order</a:t>
            </a:r>
            <a:r>
              <a:rPr lang="it-IT" dirty="0" smtClean="0">
                <a:solidFill>
                  <a:srgbClr val="FFFFFF"/>
                </a:solidFill>
              </a:rPr>
              <a:t> of  </a:t>
            </a:r>
            <a:r>
              <a:rPr lang="it-IT" dirty="0" smtClean="0">
                <a:solidFill>
                  <a:srgbClr val="21FF06"/>
                </a:solidFill>
              </a:rPr>
              <a:t>10</a:t>
            </a:r>
            <a:r>
              <a:rPr lang="it-IT" baseline="30000" dirty="0" smtClean="0">
                <a:solidFill>
                  <a:srgbClr val="21FF06"/>
                </a:solidFill>
              </a:rPr>
              <a:t>3 </a:t>
            </a:r>
            <a:r>
              <a:rPr lang="it-IT" dirty="0" err="1" smtClean="0">
                <a:solidFill>
                  <a:srgbClr val="21FF06"/>
                </a:solidFill>
              </a:rPr>
              <a:t>events</a:t>
            </a:r>
            <a:r>
              <a:rPr lang="it-IT" dirty="0" smtClean="0">
                <a:solidFill>
                  <a:srgbClr val="21FF06"/>
                </a:solidFill>
              </a:rPr>
              <a:t>  </a:t>
            </a:r>
            <a:r>
              <a:rPr lang="it-IT" dirty="0">
                <a:solidFill>
                  <a:srgbClr val="21FF06"/>
                </a:solidFill>
              </a:rPr>
              <a:t>per </a:t>
            </a:r>
            <a:r>
              <a:rPr lang="it-IT" dirty="0" err="1">
                <a:solidFill>
                  <a:srgbClr val="21FF06"/>
                </a:solidFill>
              </a:rPr>
              <a:t>year</a:t>
            </a:r>
            <a:r>
              <a:rPr lang="it-IT" dirty="0">
                <a:solidFill>
                  <a:srgbClr val="21FF06"/>
                </a:solidFill>
              </a:rPr>
              <a:t> </a:t>
            </a:r>
            <a:r>
              <a:rPr lang="it-IT" dirty="0" smtClean="0">
                <a:solidFill>
                  <a:srgbClr val="FFFFFF"/>
                </a:solidFill>
              </a:rPr>
              <a:t>with </a:t>
            </a:r>
            <a:r>
              <a:rPr lang="it-IT" dirty="0" err="1">
                <a:solidFill>
                  <a:srgbClr val="FFFFFF"/>
                </a:solidFill>
              </a:rPr>
              <a:t>sky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err="1">
                <a:solidFill>
                  <a:srgbClr val="FFFFFF"/>
                </a:solidFill>
              </a:rPr>
              <a:t>loc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>
                <a:solidFill>
                  <a:srgbClr val="21FF06"/>
                </a:solidFill>
              </a:rPr>
              <a:t>&lt; 10 </a:t>
            </a:r>
            <a:r>
              <a:rPr lang="it-IT" dirty="0" err="1">
                <a:solidFill>
                  <a:srgbClr val="21FF06"/>
                </a:solidFill>
              </a:rPr>
              <a:t>sq</a:t>
            </a:r>
            <a:r>
              <a:rPr lang="it-IT" dirty="0">
                <a:solidFill>
                  <a:srgbClr val="21FF06"/>
                </a:solidFill>
              </a:rPr>
              <a:t>. </a:t>
            </a:r>
            <a:r>
              <a:rPr lang="it-IT" dirty="0" err="1">
                <a:solidFill>
                  <a:srgbClr val="21FF06"/>
                </a:solidFill>
              </a:rPr>
              <a:t>degrees</a:t>
            </a:r>
            <a:endParaRPr lang="it-IT" dirty="0">
              <a:solidFill>
                <a:srgbClr val="21FF06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624668" y="4385733"/>
            <a:ext cx="16764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014136" y="3699302"/>
            <a:ext cx="5283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8000"/>
                </a:solidFill>
                <a:latin typeface="Chalkboard"/>
                <a:cs typeface="Chalkboard"/>
              </a:rPr>
              <a:t>Mission</a:t>
            </a:r>
            <a:r>
              <a:rPr lang="it-IT" sz="2400" dirty="0" smtClean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it-IT" sz="2400" dirty="0" err="1" smtClean="0">
                <a:solidFill>
                  <a:srgbClr val="008000"/>
                </a:solidFill>
                <a:latin typeface="Chalkboard"/>
                <a:cs typeface="Chalkboard"/>
              </a:rPr>
              <a:t>concept</a:t>
            </a:r>
            <a:r>
              <a:rPr lang="it-IT" sz="2400" dirty="0" smtClean="0">
                <a:solidFill>
                  <a:srgbClr val="008000"/>
                </a:solidFill>
                <a:latin typeface="Chalkboard"/>
                <a:cs typeface="Chalkboard"/>
              </a:rPr>
              <a:t> THESEUS (wide </a:t>
            </a:r>
            <a:r>
              <a:rPr lang="it-IT" sz="2400" dirty="0" err="1" smtClean="0">
                <a:solidFill>
                  <a:srgbClr val="008000"/>
                </a:solidFill>
                <a:latin typeface="Chalkboard"/>
                <a:cs typeface="Chalkboard"/>
              </a:rPr>
              <a:t>FoV</a:t>
            </a:r>
            <a:r>
              <a:rPr lang="it-IT" sz="2400" dirty="0" smtClean="0">
                <a:solidFill>
                  <a:srgbClr val="008000"/>
                </a:solidFill>
                <a:latin typeface="Chalkboard"/>
                <a:cs typeface="Chalkboard"/>
              </a:rPr>
              <a:t>) </a:t>
            </a:r>
            <a:r>
              <a:rPr lang="it-IT" sz="2400" dirty="0">
                <a:solidFill>
                  <a:srgbClr val="008000"/>
                </a:solidFill>
                <a:latin typeface="Chalkboard"/>
                <a:cs typeface="Chalkboard"/>
              </a:rPr>
              <a:t> </a:t>
            </a:r>
            <a:r>
              <a:rPr lang="it-IT" sz="2400" dirty="0" smtClean="0">
                <a:solidFill>
                  <a:srgbClr val="008000"/>
                </a:solidFill>
                <a:latin typeface="Chalkboard"/>
                <a:cs typeface="Chalkboard"/>
                <a:sym typeface="Wingdings"/>
              </a:rPr>
              <a:t> </a:t>
            </a:r>
            <a:r>
              <a:rPr lang="it-IT" sz="2400" dirty="0" err="1">
                <a:solidFill>
                  <a:srgbClr val="008000"/>
                </a:solidFill>
                <a:latin typeface="Chalkboard"/>
                <a:cs typeface="Chalkboard"/>
                <a:sym typeface="Wingdings"/>
              </a:rPr>
              <a:t>T</a:t>
            </a:r>
            <a:r>
              <a:rPr lang="it-IT" sz="2400" dirty="0" err="1" smtClean="0">
                <a:solidFill>
                  <a:srgbClr val="008000"/>
                </a:solidFill>
                <a:latin typeface="Chalkboard"/>
                <a:cs typeface="Chalkboard"/>
              </a:rPr>
              <a:t>ens</a:t>
            </a:r>
            <a:r>
              <a:rPr lang="it-IT" sz="2400" dirty="0" smtClean="0">
                <a:solidFill>
                  <a:srgbClr val="008000"/>
                </a:solidFill>
                <a:latin typeface="Chalkboard"/>
                <a:cs typeface="Chalkboard"/>
              </a:rPr>
              <a:t> of joint </a:t>
            </a:r>
            <a:r>
              <a:rPr lang="it-IT" sz="2400" dirty="0" err="1" smtClean="0">
                <a:solidFill>
                  <a:srgbClr val="008000"/>
                </a:solidFill>
                <a:latin typeface="Chalkboard"/>
                <a:cs typeface="Chalkboard"/>
              </a:rPr>
              <a:t>detections</a:t>
            </a:r>
            <a:r>
              <a:rPr lang="it-IT" sz="2400" dirty="0" smtClean="0">
                <a:solidFill>
                  <a:srgbClr val="008000"/>
                </a:solidFill>
                <a:latin typeface="Chalkboard"/>
                <a:cs typeface="Chalkboard"/>
              </a:rPr>
              <a:t>!</a:t>
            </a:r>
            <a:endParaRPr lang="it-IT" sz="2400" dirty="0">
              <a:solidFill>
                <a:srgbClr val="008000"/>
              </a:solidFill>
              <a:latin typeface="Chalkboard"/>
              <a:cs typeface="Chalkboard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599" y="4546210"/>
            <a:ext cx="944868" cy="898247"/>
          </a:xfrm>
          <a:prstGeom prst="rect">
            <a:avLst/>
          </a:prstGeom>
        </p:spPr>
      </p:pic>
      <p:pic>
        <p:nvPicPr>
          <p:cNvPr id="13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1" y="4626838"/>
            <a:ext cx="1354665" cy="906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01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E-E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6" y="5225137"/>
            <a:ext cx="1846100" cy="755055"/>
          </a:xfrm>
          <a:prstGeom prst="rect">
            <a:avLst/>
          </a:prstGeom>
        </p:spPr>
      </p:pic>
      <p:pic>
        <p:nvPicPr>
          <p:cNvPr id="15" name="Immagine 14" descr="athena_ente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71" y="718593"/>
            <a:ext cx="2362298" cy="573701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572356" y="5216865"/>
            <a:ext cx="9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00"/>
                </a:solidFill>
                <a:latin typeface="Arial"/>
                <a:ea typeface="Helvetica Light"/>
                <a:cs typeface="Arial"/>
              </a:rPr>
              <a:t>ELT</a:t>
            </a:r>
            <a:endParaRPr lang="it-IT" b="1" dirty="0">
              <a:solidFill>
                <a:srgbClr val="000000"/>
              </a:solidFill>
              <a:latin typeface="Arial"/>
              <a:ea typeface="Helvetica Light"/>
              <a:cs typeface="Arial"/>
            </a:endParaRPr>
          </a:p>
        </p:txBody>
      </p:sp>
      <p:pic>
        <p:nvPicPr>
          <p:cNvPr id="17" name="Immagine 16" descr="Schermata 2016-07-09 alle 00.31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3" y="2097058"/>
            <a:ext cx="2719382" cy="427768"/>
          </a:xfrm>
          <a:prstGeom prst="rect">
            <a:avLst/>
          </a:prstGeom>
        </p:spPr>
      </p:pic>
      <p:pic>
        <p:nvPicPr>
          <p:cNvPr id="18" name="Immagine 17" descr="eucli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" y="1005444"/>
            <a:ext cx="1741145" cy="978303"/>
          </a:xfrm>
          <a:prstGeom prst="rect">
            <a:avLst/>
          </a:prstGeom>
        </p:spPr>
      </p:pic>
      <p:pic>
        <p:nvPicPr>
          <p:cNvPr id="19" name="Immagine 18" descr="sk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68" y="3614089"/>
            <a:ext cx="892610" cy="631395"/>
          </a:xfrm>
          <a:prstGeom prst="rect">
            <a:avLst/>
          </a:prstGeom>
        </p:spPr>
      </p:pic>
      <p:pic>
        <p:nvPicPr>
          <p:cNvPr id="20" name="Immagine 19" descr="Schermata 2016-07-09 alle 00.44.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71" y="1368602"/>
            <a:ext cx="2362298" cy="540767"/>
          </a:xfrm>
          <a:prstGeom prst="rect">
            <a:avLst/>
          </a:prstGeom>
        </p:spPr>
      </p:pic>
      <p:pic>
        <p:nvPicPr>
          <p:cNvPr id="21" name="Immagine 20" descr="Schermata 2018-08-16 alle 11.02.19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464" y="3605431"/>
            <a:ext cx="2919209" cy="457574"/>
          </a:xfrm>
          <a:prstGeom prst="rect">
            <a:avLst/>
          </a:prstGeom>
        </p:spPr>
      </p:pic>
      <p:pic>
        <p:nvPicPr>
          <p:cNvPr id="24" name="Immagine 23" descr="eLISA_2arms_gws_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09" y="836524"/>
            <a:ext cx="2015780" cy="1260534"/>
          </a:xfrm>
          <a:prstGeom prst="rect">
            <a:avLst/>
          </a:prstGeom>
        </p:spPr>
      </p:pic>
      <p:pic>
        <p:nvPicPr>
          <p:cNvPr id="25" name="Immagine 24" descr="LISA-waves.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65" y="441089"/>
            <a:ext cx="1957707" cy="1468280"/>
          </a:xfrm>
          <a:prstGeom prst="rect">
            <a:avLst/>
          </a:prstGeom>
        </p:spPr>
      </p:pic>
      <p:pic>
        <p:nvPicPr>
          <p:cNvPr id="26" name="Immagine 25" descr="PT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788" y="2168523"/>
            <a:ext cx="690046" cy="1173079"/>
          </a:xfrm>
          <a:prstGeom prst="rect">
            <a:avLst/>
          </a:prstGeom>
        </p:spPr>
      </p:pic>
      <p:pic>
        <p:nvPicPr>
          <p:cNvPr id="27" name="Immagine 26" descr="PTAs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74" y="2347704"/>
            <a:ext cx="1637660" cy="1228245"/>
          </a:xfrm>
          <a:prstGeom prst="rect">
            <a:avLst/>
          </a:prstGeom>
        </p:spPr>
      </p:pic>
      <p:pic>
        <p:nvPicPr>
          <p:cNvPr id="28" name="Immagine 27" descr="Schermata 2018-08-16 alle 11.06.3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218" y="4444244"/>
            <a:ext cx="1029648" cy="759169"/>
          </a:xfrm>
          <a:prstGeom prst="rect">
            <a:avLst/>
          </a:prstGeom>
        </p:spPr>
      </p:pic>
      <p:pic>
        <p:nvPicPr>
          <p:cNvPr id="29" name="Immagine 28" descr="Schermata 2018-08-16 alle 11.07.4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15" y="4318324"/>
            <a:ext cx="879727" cy="931475"/>
          </a:xfrm>
          <a:prstGeom prst="rect">
            <a:avLst/>
          </a:prstGeom>
        </p:spPr>
      </p:pic>
      <p:pic>
        <p:nvPicPr>
          <p:cNvPr id="31" name="Immagine 30" descr="Schermata 2018-08-16 alle 11.09.06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16" y="4197186"/>
            <a:ext cx="1636849" cy="984133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83807" y="6227178"/>
            <a:ext cx="773126" cy="5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" name="Picture 4" descr="low899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6386" y="5767566"/>
            <a:ext cx="1223314" cy="104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magine 3" descr="2015-11-06 13.01.36.jp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553" y="5602665"/>
            <a:ext cx="1169047" cy="876786"/>
          </a:xfrm>
          <a:prstGeom prst="rect">
            <a:avLst/>
          </a:prstGeom>
        </p:spPr>
      </p:pic>
      <p:sp>
        <p:nvSpPr>
          <p:cNvPr id="37" name="CasellaDiTesto 36"/>
          <p:cNvSpPr txBox="1"/>
          <p:nvPr/>
        </p:nvSpPr>
        <p:spPr>
          <a:xfrm>
            <a:off x="1131433" y="1005444"/>
            <a:ext cx="119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it-IT" kern="0" dirty="0" err="1" smtClean="0">
                <a:solidFill>
                  <a:srgbClr val="FFFFFF"/>
                </a:solidFill>
                <a:latin typeface="Arial"/>
                <a:ea typeface="Helvetica Light"/>
                <a:cs typeface="Arial"/>
              </a:rPr>
              <a:t>Euclid</a:t>
            </a:r>
            <a:endParaRPr lang="it-IT" kern="0" dirty="0">
              <a:solidFill>
                <a:srgbClr val="FFFFFF"/>
              </a:solidFill>
              <a:latin typeface="Arial"/>
              <a:ea typeface="Helvetica Light"/>
              <a:cs typeface="Arial"/>
            </a:endParaRPr>
          </a:p>
        </p:txBody>
      </p:sp>
      <p:pic>
        <p:nvPicPr>
          <p:cNvPr id="2" name="Immagine 1" descr="Schermata 2018-08-16 alle 12.07.5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74" y="2405506"/>
            <a:ext cx="824353" cy="545455"/>
          </a:xfrm>
          <a:prstGeom prst="rect">
            <a:avLst/>
          </a:prstGeom>
        </p:spPr>
      </p:pic>
      <p:pic>
        <p:nvPicPr>
          <p:cNvPr id="3" name="Immagine 2" descr="Schermata 2018-08-16 alle 12.16.28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" y="2678234"/>
            <a:ext cx="2601865" cy="525629"/>
          </a:xfrm>
          <a:prstGeom prst="rect">
            <a:avLst/>
          </a:prstGeom>
        </p:spPr>
      </p:pic>
      <p:pic>
        <p:nvPicPr>
          <p:cNvPr id="4" name="Immagine 3" descr="Schermata 2018-08-16 alle 12.06.49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53" y="4093846"/>
            <a:ext cx="1383627" cy="88427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20174" y="58322"/>
            <a:ext cx="6306832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2200" dirty="0" err="1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Next</a:t>
            </a:r>
            <a:r>
              <a:rPr lang="it-IT" sz="2200" dirty="0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lang="it-IT" sz="2200" dirty="0" err="1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decades</a:t>
            </a:r>
            <a:r>
              <a:rPr lang="it-IT" sz="2200" dirty="0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 multi-</a:t>
            </a:r>
            <a:r>
              <a:rPr lang="it-IT" sz="2200" dirty="0" err="1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messenger</a:t>
            </a:r>
            <a:r>
              <a:rPr lang="it-IT" sz="2200" dirty="0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 </a:t>
            </a:r>
            <a:r>
              <a:rPr lang="it-IT" sz="2200" dirty="0" err="1" smtClean="0">
                <a:solidFill>
                  <a:srgbClr val="FFFFFF"/>
                </a:solidFill>
                <a:latin typeface="Arial"/>
                <a:ea typeface="Helvetica Light"/>
                <a:cs typeface="Arial"/>
                <a:sym typeface="Helvetica Light"/>
              </a:rPr>
              <a:t>observatories</a:t>
            </a:r>
            <a:endParaRPr lang="it-IT" sz="2200" dirty="0">
              <a:solidFill>
                <a:srgbClr val="FFFFFF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95406" y="6447631"/>
            <a:ext cx="4398921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2000" dirty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Advanced GW detectors+</a:t>
            </a:r>
            <a:endParaRPr lang="it-IT" sz="20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487024" y="5447019"/>
            <a:ext cx="1433025" cy="107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Immagine 88" descr="ET-new-logo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477874" y="5524933"/>
            <a:ext cx="1057459" cy="341568"/>
          </a:xfrm>
          <a:prstGeom prst="rect">
            <a:avLst/>
          </a:prstGeom>
        </p:spPr>
      </p:pic>
      <p:pic>
        <p:nvPicPr>
          <p:cNvPr id="36" name="Immagine 35" descr="Schermata 2018-08-18 alle 20.08.19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189" y="6043695"/>
            <a:ext cx="2084677" cy="6502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7353433" y="5869288"/>
            <a:ext cx="185829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it-IT" sz="1600" dirty="0" err="1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Cosmic</a:t>
            </a:r>
            <a:r>
              <a:rPr lang="it-IT" sz="1600" dirty="0" smtClea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Explorer</a:t>
            </a:r>
            <a:endParaRPr lang="it-IT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Immagine 7" descr="ultra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1" y="3289473"/>
            <a:ext cx="1370188" cy="1773594"/>
          </a:xfrm>
          <a:prstGeom prst="rect">
            <a:avLst/>
          </a:prstGeom>
        </p:spPr>
      </p:pic>
      <p:pic>
        <p:nvPicPr>
          <p:cNvPr id="39" name="Immagine 38" descr="K_tdrItw_400x400.jp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55" y="3715687"/>
            <a:ext cx="991498" cy="991498"/>
          </a:xfrm>
          <a:prstGeom prst="rect">
            <a:avLst/>
          </a:prstGeom>
        </p:spPr>
      </p:pic>
      <p:pic>
        <p:nvPicPr>
          <p:cNvPr id="9" name="Immagine 8" descr="Schermata 2020-11-19 alle 00.15.46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89" y="2603572"/>
            <a:ext cx="2106927" cy="8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5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Efficiency_BNS_SNR8.0_z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82" y="1112736"/>
            <a:ext cx="5876707" cy="44075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52676" y="399142"/>
            <a:ext cx="689428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ET DETECTION EFFICIENCY for BNS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64590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ETredshiftcorrected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1" y="1178369"/>
            <a:ext cx="4030134" cy="3024786"/>
          </a:xfrm>
          <a:prstGeom prst="rect">
            <a:avLst/>
          </a:prstGeom>
        </p:spPr>
      </p:pic>
      <p:pic>
        <p:nvPicPr>
          <p:cNvPr id="2" name="Immagine 1" descr="ET2Gredshiftcorrected (1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1147879"/>
            <a:ext cx="4030134" cy="302478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39799" y="796337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"/>
              </a:rPr>
              <a:t>ET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673601" y="796337"/>
            <a:ext cx="391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"/>
              </a:rPr>
              <a:t>ET+LIGO/Virgo/KAGRA/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LIGOindia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0268"/>
            <a:ext cx="2743199" cy="13377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/>
          <p:cNvSpPr txBox="1"/>
          <p:nvPr/>
        </p:nvSpPr>
        <p:spPr>
          <a:xfrm>
            <a:off x="0" y="26432"/>
            <a:ext cx="894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FFFF"/>
                </a:solidFill>
                <a:latin typeface="Arial"/>
              </a:rPr>
              <a:t>EINSTEIN TELESCOPE 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DETECTION/SKY LOCALIZATION</a:t>
            </a:r>
          </a:p>
          <a:p>
            <a:pPr algn="ctr"/>
            <a:r>
              <a:rPr lang="it-IT" sz="2000" dirty="0">
                <a:solidFill>
                  <a:srgbClr val="FFFFFF"/>
                </a:solidFill>
                <a:latin typeface="Arial"/>
              </a:rPr>
              <a:t>u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p to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z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=0.26</a:t>
            </a:r>
            <a:endParaRPr lang="it-IT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217333" y="4334935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Arial"/>
              </a:rPr>
              <a:t>1 </a:t>
            </a:r>
            <a:r>
              <a:rPr lang="it-IT" sz="2000" dirty="0" err="1">
                <a:solidFill>
                  <a:srgbClr val="FFFF00"/>
                </a:solidFill>
                <a:latin typeface="Arial"/>
              </a:rPr>
              <a:t>year</a:t>
            </a:r>
            <a:r>
              <a:rPr lang="it-IT" sz="2000" dirty="0">
                <a:solidFill>
                  <a:srgbClr val="FFFF00"/>
                </a:solidFill>
                <a:latin typeface="Arial"/>
              </a:rPr>
              <a:t> of </a:t>
            </a:r>
            <a:r>
              <a:rPr lang="it-IT" sz="2000" dirty="0" err="1">
                <a:solidFill>
                  <a:srgbClr val="FFFF00"/>
                </a:solidFill>
                <a:latin typeface="Arial"/>
              </a:rPr>
              <a:t>observations</a:t>
            </a:r>
            <a:endParaRPr lang="it-IT" sz="20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781299" y="6581001"/>
            <a:ext cx="555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FFFFFF"/>
                </a:solidFill>
                <a:latin typeface="Arial"/>
              </a:rPr>
              <a:t>Prelimiary</a:t>
            </a:r>
            <a:r>
              <a:rPr lang="it-IT" sz="12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200" dirty="0" err="1">
                <a:solidFill>
                  <a:srgbClr val="FFFFFF"/>
                </a:solidFill>
                <a:latin typeface="Arial"/>
              </a:rPr>
              <a:t>results</a:t>
            </a:r>
            <a:r>
              <a:rPr lang="it-IT" sz="1200" dirty="0">
                <a:solidFill>
                  <a:srgbClr val="FFFFFF"/>
                </a:solidFill>
                <a:latin typeface="Arial"/>
              </a:rPr>
              <a:t> by Stefan Grimm, GSSI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69900" y="1229169"/>
            <a:ext cx="153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ET SNR&gt;12</a:t>
            </a:r>
            <a:endParaRPr lang="it-IT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673599" y="1175638"/>
            <a:ext cx="3784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ET SNR&gt;12 and LKVI </a:t>
            </a:r>
            <a:r>
              <a:rPr lang="it-IT" sz="1100" b="1" dirty="0" err="1" smtClean="0">
                <a:solidFill>
                  <a:srgbClr val="000000"/>
                </a:solidFill>
                <a:latin typeface="Arial"/>
              </a:rPr>
              <a:t>included</a:t>
            </a:r>
            <a:r>
              <a:rPr lang="it-IT" sz="11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100" b="1" dirty="0" err="1" smtClean="0">
                <a:solidFill>
                  <a:srgbClr val="000000"/>
                </a:solidFill>
                <a:latin typeface="Arial"/>
              </a:rPr>
              <a:t>when</a:t>
            </a:r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 SNR &gt; 4 </a:t>
            </a:r>
            <a:endParaRPr lang="it-IT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2382" y="4942840"/>
            <a:ext cx="615950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Arial"/>
              </a:rPr>
              <a:t>Up to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z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=0.26 </a:t>
            </a:r>
          </a:p>
          <a:p>
            <a:endParaRPr lang="it-IT" sz="1000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Among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~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4000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mergers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per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year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detected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3210 per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year</a:t>
            </a:r>
            <a:endParaRPr lang="it-IT" sz="1600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it-IT" sz="1000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For Et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about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 </a:t>
            </a:r>
            <a:r>
              <a:rPr lang="it-IT" sz="1600" dirty="0" smtClean="0">
                <a:solidFill>
                  <a:srgbClr val="21FF06"/>
                </a:solidFill>
                <a:latin typeface="Arial"/>
              </a:rPr>
              <a:t>100 per </a:t>
            </a:r>
            <a:r>
              <a:rPr lang="it-IT" sz="1600" dirty="0" err="1" smtClean="0">
                <a:solidFill>
                  <a:srgbClr val="21FF06"/>
                </a:solidFill>
                <a:latin typeface="Arial"/>
              </a:rPr>
              <a:t>year</a:t>
            </a:r>
            <a:r>
              <a:rPr lang="it-IT" sz="1600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have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sky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loc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smtClean="0">
                <a:solidFill>
                  <a:srgbClr val="21FF06"/>
                </a:solidFill>
                <a:latin typeface="Arial"/>
              </a:rPr>
              <a:t>&lt; 10 </a:t>
            </a:r>
            <a:r>
              <a:rPr lang="it-IT" sz="1600" dirty="0" err="1" smtClean="0">
                <a:solidFill>
                  <a:srgbClr val="21FF06"/>
                </a:solidFill>
                <a:latin typeface="Arial"/>
              </a:rPr>
              <a:t>sq</a:t>
            </a:r>
            <a:r>
              <a:rPr lang="it-IT" sz="1600" dirty="0" smtClean="0">
                <a:solidFill>
                  <a:srgbClr val="21FF06"/>
                </a:solidFill>
                <a:latin typeface="Arial"/>
              </a:rPr>
              <a:t>. </a:t>
            </a:r>
            <a:r>
              <a:rPr lang="it-IT" sz="1600" dirty="0" err="1" smtClean="0">
                <a:solidFill>
                  <a:srgbClr val="21FF06"/>
                </a:solidFill>
                <a:latin typeface="Arial"/>
              </a:rPr>
              <a:t>degrees</a:t>
            </a:r>
            <a:endParaRPr lang="it-IT" sz="1600" dirty="0" smtClean="0">
              <a:solidFill>
                <a:srgbClr val="21FF06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it-IT" sz="1000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1600" dirty="0">
                <a:solidFill>
                  <a:srgbClr val="FFFFFF"/>
                </a:solidFill>
                <a:latin typeface="Arial"/>
              </a:rPr>
              <a:t>For ET+LVKI 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smtClean="0">
                <a:solidFill>
                  <a:srgbClr val="21FF06"/>
                </a:solidFill>
                <a:latin typeface="Arial"/>
              </a:rPr>
              <a:t>10</a:t>
            </a:r>
            <a:r>
              <a:rPr lang="it-IT" sz="1600" baseline="30000" dirty="0" smtClean="0">
                <a:solidFill>
                  <a:srgbClr val="21FF06"/>
                </a:solidFill>
                <a:latin typeface="Arial"/>
              </a:rPr>
              <a:t>3</a:t>
            </a:r>
            <a:r>
              <a:rPr lang="it-IT" sz="1600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600" dirty="0">
                <a:solidFill>
                  <a:srgbClr val="21FF06"/>
                </a:solidFill>
                <a:latin typeface="Arial"/>
              </a:rPr>
              <a:t>per </a:t>
            </a:r>
            <a:r>
              <a:rPr lang="it-IT" sz="1600" dirty="0" err="1">
                <a:solidFill>
                  <a:srgbClr val="21FF06"/>
                </a:solidFill>
                <a:latin typeface="Arial"/>
              </a:rPr>
              <a:t>year</a:t>
            </a:r>
            <a:r>
              <a:rPr lang="it-IT" sz="1600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have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sky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loc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>
                <a:solidFill>
                  <a:srgbClr val="21FF06"/>
                </a:solidFill>
                <a:latin typeface="Arial"/>
              </a:rPr>
              <a:t>&lt; 10 </a:t>
            </a:r>
            <a:r>
              <a:rPr lang="it-IT" sz="1600" dirty="0" err="1">
                <a:solidFill>
                  <a:srgbClr val="21FF06"/>
                </a:solidFill>
                <a:latin typeface="Arial"/>
              </a:rPr>
              <a:t>sq</a:t>
            </a:r>
            <a:r>
              <a:rPr lang="it-IT" sz="1600" dirty="0">
                <a:solidFill>
                  <a:srgbClr val="21FF06"/>
                </a:solidFill>
                <a:latin typeface="Arial"/>
              </a:rPr>
              <a:t>. </a:t>
            </a:r>
            <a:r>
              <a:rPr lang="it-IT" sz="1600" dirty="0" err="1" smtClean="0">
                <a:solidFill>
                  <a:srgbClr val="21FF06"/>
                </a:solidFill>
                <a:latin typeface="Arial"/>
              </a:rPr>
              <a:t>degrees</a:t>
            </a:r>
            <a:endParaRPr lang="it-IT" sz="1600" dirty="0" smtClean="0">
              <a:solidFill>
                <a:srgbClr val="21FF0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44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ETCE2redshiftcorrected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1" y="1027767"/>
            <a:ext cx="4297774" cy="3225661"/>
          </a:xfrm>
          <a:prstGeom prst="rect">
            <a:avLst/>
          </a:prstGeom>
        </p:spPr>
      </p:pic>
      <p:pic>
        <p:nvPicPr>
          <p:cNvPr id="3" name="Immagine 2" descr="ET2redshiftcorrected (1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83" y="1064069"/>
            <a:ext cx="4264394" cy="320060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1084" y="0"/>
            <a:ext cx="8523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FFFFFF"/>
                </a:solidFill>
                <a:latin typeface="Arial"/>
              </a:rPr>
              <a:t>EINSTEIN TELESCOPEDETECTION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/SKY LOCALIZATION</a:t>
            </a:r>
          </a:p>
          <a:p>
            <a:pPr algn="ctr"/>
            <a:r>
              <a:rPr lang="it-IT" sz="2000" dirty="0">
                <a:solidFill>
                  <a:srgbClr val="FFFFFF"/>
                </a:solidFill>
                <a:latin typeface="Arial"/>
              </a:rPr>
              <a:t>up to </a:t>
            </a:r>
            <a:r>
              <a:rPr lang="it-IT" sz="2000" dirty="0" err="1">
                <a:solidFill>
                  <a:srgbClr val="FFFFFF"/>
                </a:solidFill>
                <a:latin typeface="Arial"/>
              </a:rPr>
              <a:t>z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=1.8</a:t>
            </a:r>
            <a:endParaRPr lang="it-IT" sz="2000" dirty="0">
              <a:solidFill>
                <a:srgbClr val="FFFFFF"/>
              </a:solidFill>
              <a:latin typeface="Arial"/>
            </a:endParaRPr>
          </a:p>
          <a:p>
            <a:pPr algn="ctr"/>
            <a:endParaRPr lang="it-IT" sz="20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39799" y="694737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"/>
              </a:rPr>
              <a:t>ET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73601" y="631813"/>
            <a:ext cx="3911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"/>
              </a:rPr>
              <a:t>ET+CE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3217333" y="4338082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FF00"/>
                </a:solidFill>
                <a:latin typeface="Arial"/>
              </a:rPr>
              <a:t>1 week of </a:t>
            </a:r>
            <a:r>
              <a:rPr lang="it-IT" sz="2000" dirty="0" err="1">
                <a:solidFill>
                  <a:srgbClr val="FFFF00"/>
                </a:solidFill>
                <a:latin typeface="Arial"/>
              </a:rPr>
              <a:t>observations</a:t>
            </a:r>
            <a:endParaRPr lang="it-IT" sz="200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12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600"/>
            <a:ext cx="1862667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sellaDiTesto 13"/>
          <p:cNvSpPr txBox="1"/>
          <p:nvPr/>
        </p:nvSpPr>
        <p:spPr>
          <a:xfrm>
            <a:off x="1710265" y="6581001"/>
            <a:ext cx="555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rgbClr val="FFFFFF"/>
                </a:solidFill>
                <a:latin typeface="Arial"/>
              </a:rPr>
              <a:t>Prelimiary</a:t>
            </a:r>
            <a:r>
              <a:rPr lang="it-IT" sz="12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200" dirty="0" err="1">
                <a:solidFill>
                  <a:srgbClr val="FFFFFF"/>
                </a:solidFill>
                <a:latin typeface="Arial"/>
              </a:rPr>
              <a:t>results</a:t>
            </a:r>
            <a:r>
              <a:rPr lang="it-IT" sz="1200" dirty="0">
                <a:solidFill>
                  <a:srgbClr val="FFFFFF"/>
                </a:solidFill>
                <a:latin typeface="Arial"/>
              </a:rPr>
              <a:t> by Stefan Grimm, GSSI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69900" y="1127570"/>
            <a:ext cx="15367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ET SNR&gt;12</a:t>
            </a:r>
            <a:endParaRPr lang="it-IT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673601" y="1093978"/>
            <a:ext cx="37846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ET SNR&gt;12 and CE </a:t>
            </a:r>
            <a:r>
              <a:rPr lang="it-IT" sz="1100" b="1" dirty="0" err="1" smtClean="0">
                <a:solidFill>
                  <a:srgbClr val="000000"/>
                </a:solidFill>
                <a:latin typeface="Arial"/>
              </a:rPr>
              <a:t>included</a:t>
            </a:r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100" b="1" dirty="0" err="1" smtClean="0">
                <a:solidFill>
                  <a:srgbClr val="000000"/>
                </a:solidFill>
                <a:latin typeface="Arial"/>
              </a:rPr>
              <a:t>when</a:t>
            </a:r>
            <a:r>
              <a:rPr lang="it-IT" sz="1100" b="1" dirty="0" smtClean="0">
                <a:solidFill>
                  <a:srgbClr val="000000"/>
                </a:solidFill>
                <a:latin typeface="Arial"/>
              </a:rPr>
              <a:t> SNR &gt; 4 </a:t>
            </a:r>
            <a:endParaRPr lang="it-IT" sz="11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862667" y="4992241"/>
            <a:ext cx="71087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Among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~10</a:t>
            </a:r>
            <a:r>
              <a:rPr lang="it-IT" sz="2000" baseline="30000" dirty="0">
                <a:solidFill>
                  <a:srgbClr val="FFFFFF"/>
                </a:solidFill>
                <a:latin typeface="Arial"/>
              </a:rPr>
              <a:t>4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mergers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per week up to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z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=1.8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detected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1492</a:t>
            </a:r>
            <a:endParaRPr lang="it-IT" sz="2000" baseline="30000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endParaRPr lang="it-IT" sz="2000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For ET+ CE </a:t>
            </a:r>
            <a:r>
              <a:rPr lang="it-IT" sz="2000" dirty="0" smtClean="0">
                <a:solidFill>
                  <a:srgbClr val="21FF06"/>
                </a:solidFill>
                <a:latin typeface="Arial"/>
              </a:rPr>
              <a:t>128 per week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have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sky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loc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smtClean="0">
                <a:solidFill>
                  <a:srgbClr val="21FF06"/>
                </a:solidFill>
                <a:latin typeface="Arial"/>
              </a:rPr>
              <a:t>&lt; 10 </a:t>
            </a:r>
            <a:r>
              <a:rPr lang="it-IT" sz="2000" dirty="0" err="1" smtClean="0">
                <a:solidFill>
                  <a:srgbClr val="21FF06"/>
                </a:solidFill>
                <a:latin typeface="Arial"/>
              </a:rPr>
              <a:t>sq</a:t>
            </a:r>
            <a:r>
              <a:rPr lang="it-IT" sz="2000" dirty="0" smtClean="0">
                <a:solidFill>
                  <a:srgbClr val="21FF06"/>
                </a:solidFill>
                <a:latin typeface="Arial"/>
              </a:rPr>
              <a:t>. </a:t>
            </a:r>
            <a:r>
              <a:rPr lang="it-IT" sz="2000" dirty="0" err="1" smtClean="0">
                <a:solidFill>
                  <a:srgbClr val="21FF06"/>
                </a:solidFill>
                <a:latin typeface="Arial"/>
              </a:rPr>
              <a:t>degrees</a:t>
            </a:r>
            <a:endParaRPr lang="it-IT" sz="2000" dirty="0" smtClean="0">
              <a:solidFill>
                <a:srgbClr val="21FF06"/>
              </a:solidFill>
              <a:latin typeface="Arial"/>
            </a:endParaRPr>
          </a:p>
          <a:p>
            <a:endParaRPr lang="it-IT" sz="16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755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508000" y="1832505"/>
            <a:ext cx="8229600" cy="1143000"/>
          </a:xfrm>
        </p:spPr>
        <p:txBody>
          <a:bodyPr/>
          <a:lstStyle/>
          <a:p>
            <a:r>
              <a:rPr lang="it-IT" dirty="0" smtClean="0"/>
              <a:t>THERMAL EMISSION - KILONOVAE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404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20-11-30 alle 00.33.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1" y="947024"/>
            <a:ext cx="8521700" cy="3512259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6" name="CasellaDiTesto 5"/>
          <p:cNvSpPr txBox="1"/>
          <p:nvPr/>
        </p:nvSpPr>
        <p:spPr>
          <a:xfrm>
            <a:off x="1049864" y="4641700"/>
            <a:ext cx="750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400" dirty="0" smtClean="0">
                <a:solidFill>
                  <a:srgbClr val="FFFFFF"/>
                </a:solidFill>
                <a:latin typeface="Arial"/>
              </a:rPr>
              <a:t>Too </a:t>
            </a:r>
            <a:r>
              <a:rPr lang="it-IT" sz="2400" dirty="0" err="1">
                <a:solidFill>
                  <a:srgbClr val="FFFFFF"/>
                </a:solidFill>
                <a:latin typeface="Arial"/>
              </a:rPr>
              <a:t>f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</a:rPr>
              <a:t>aint</a:t>
            </a:r>
            <a:r>
              <a:rPr lang="it-IT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</a:rPr>
              <a:t>counterpart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sz="2400" dirty="0" smtClean="0">
                <a:solidFill>
                  <a:srgbClr val="FFFFFF"/>
                </a:solidFill>
                <a:latin typeface="Arial"/>
              </a:rPr>
              <a:t> Large 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</a:rPr>
              <a:t>sky-localization</a:t>
            </a:r>
            <a:r>
              <a:rPr lang="it-IT" sz="2400" dirty="0">
                <a:solidFill>
                  <a:srgbClr val="FFFFFF"/>
                </a:solidFill>
                <a:latin typeface="Arial"/>
              </a:rPr>
              <a:t>/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</a:rPr>
              <a:t>many</a:t>
            </a:r>
            <a:r>
              <a:rPr lang="it-IT" sz="24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400" dirty="0" err="1" smtClean="0">
                <a:solidFill>
                  <a:srgbClr val="FFFFFF"/>
                </a:solidFill>
                <a:latin typeface="Arial"/>
              </a:rPr>
              <a:t>contaminants</a:t>
            </a: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4132" y="4586349"/>
            <a:ext cx="1286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  <a:latin typeface="Arial"/>
                <a:sym typeface="Wingdings"/>
              </a:rPr>
              <a:t></a:t>
            </a:r>
            <a:endParaRPr lang="it-IT" sz="48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537213" y="621170"/>
            <a:ext cx="2963333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Adapted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from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Chornock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+ 2019</a:t>
            </a:r>
            <a:endParaRPr lang="it-IT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634076" y="2367713"/>
            <a:ext cx="138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800000"/>
                </a:solidFill>
                <a:latin typeface="Arial"/>
              </a:rPr>
              <a:t>460 </a:t>
            </a:r>
            <a:r>
              <a:rPr lang="it-IT" sz="1400" b="1" dirty="0" err="1" smtClean="0">
                <a:solidFill>
                  <a:srgbClr val="800000"/>
                </a:solidFill>
                <a:latin typeface="Arial"/>
              </a:rPr>
              <a:t>Mpc</a:t>
            </a:r>
            <a:endParaRPr lang="it-IT" sz="1400" b="1" dirty="0">
              <a:solidFill>
                <a:srgbClr val="800000"/>
              </a:solidFill>
              <a:latin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676409" y="2675490"/>
            <a:ext cx="138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FF0000"/>
                </a:solidFill>
                <a:latin typeface="Arial"/>
              </a:rPr>
              <a:t>1 </a:t>
            </a:r>
            <a:r>
              <a:rPr lang="it-IT" sz="1400" b="1" dirty="0" err="1" smtClean="0">
                <a:solidFill>
                  <a:srgbClr val="FF0000"/>
                </a:solidFill>
                <a:latin typeface="Arial"/>
              </a:rPr>
              <a:t>Gpc</a:t>
            </a:r>
            <a:endParaRPr lang="it-IT" sz="1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95976" y="1876670"/>
            <a:ext cx="1388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00FF"/>
                </a:solidFill>
                <a:latin typeface="Arial"/>
              </a:rPr>
              <a:t>105 </a:t>
            </a:r>
            <a:r>
              <a:rPr lang="it-IT" sz="1400" b="1" dirty="0" err="1" smtClean="0">
                <a:solidFill>
                  <a:srgbClr val="0000FF"/>
                </a:solidFill>
                <a:latin typeface="Arial"/>
              </a:rPr>
              <a:t>Mpc</a:t>
            </a:r>
            <a:endParaRPr lang="it-IT" sz="1400" b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728386" y="2416839"/>
            <a:ext cx="1316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660066"/>
                </a:solidFill>
                <a:latin typeface="Arial"/>
              </a:rPr>
              <a:t>Vera </a:t>
            </a:r>
            <a:r>
              <a:rPr lang="it-IT" sz="1200" b="1" dirty="0" err="1" smtClean="0">
                <a:solidFill>
                  <a:srgbClr val="660066"/>
                </a:solidFill>
                <a:latin typeface="Arial"/>
              </a:rPr>
              <a:t>Rubin</a:t>
            </a:r>
            <a:endParaRPr lang="it-IT" sz="1200" b="1" dirty="0">
              <a:solidFill>
                <a:srgbClr val="660066"/>
              </a:solidFill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35482" y="33867"/>
            <a:ext cx="621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FF"/>
                </a:solidFill>
                <a:latin typeface="Arial"/>
              </a:rPr>
              <a:t>OPTICAL BAND</a:t>
            </a:r>
            <a:endParaRPr lang="it-IT" sz="2400" b="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Immagine 14" descr="K_tdrItw_400x4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3" y="5926666"/>
            <a:ext cx="931333" cy="931333"/>
          </a:xfrm>
          <a:prstGeom prst="rect">
            <a:avLst/>
          </a:prstGeom>
        </p:spPr>
      </p:pic>
      <p:pic>
        <p:nvPicPr>
          <p:cNvPr id="17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6666"/>
            <a:ext cx="2099733" cy="9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3640665" y="5740402"/>
            <a:ext cx="5232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8EFF38"/>
                </a:solidFill>
                <a:latin typeface="Arial"/>
              </a:rPr>
              <a:t>Joi</a:t>
            </a:r>
            <a:r>
              <a:rPr lang="it-IT" sz="2400" dirty="0">
                <a:solidFill>
                  <a:srgbClr val="8EFF38"/>
                </a:solidFill>
                <a:latin typeface="Arial"/>
              </a:rPr>
              <a:t>n</a:t>
            </a:r>
            <a:r>
              <a:rPr lang="it-IT" sz="2400" dirty="0" smtClean="0">
                <a:solidFill>
                  <a:srgbClr val="8EFF38"/>
                </a:solidFill>
                <a:latin typeface="Arial"/>
              </a:rPr>
              <a:t>t </a:t>
            </a:r>
            <a:r>
              <a:rPr lang="it-IT" sz="2400" dirty="0" err="1" smtClean="0">
                <a:solidFill>
                  <a:srgbClr val="8EFF38"/>
                </a:solidFill>
                <a:latin typeface="Arial"/>
              </a:rPr>
              <a:t>detectio</a:t>
            </a:r>
            <a:r>
              <a:rPr lang="it-IT" sz="2400" dirty="0" err="1">
                <a:solidFill>
                  <a:srgbClr val="8EFF38"/>
                </a:solidFill>
                <a:latin typeface="Arial"/>
              </a:rPr>
              <a:t>n</a:t>
            </a:r>
            <a:r>
              <a:rPr lang="it-IT" sz="2400" dirty="0" err="1" smtClean="0">
                <a:solidFill>
                  <a:srgbClr val="8EFF38"/>
                </a:solidFill>
                <a:latin typeface="Arial"/>
              </a:rPr>
              <a:t>s</a:t>
            </a:r>
            <a:r>
              <a:rPr lang="it-IT" sz="2400" dirty="0" smtClean="0">
                <a:solidFill>
                  <a:srgbClr val="8EFF38"/>
                </a:solidFill>
                <a:latin typeface="Arial"/>
              </a:rPr>
              <a:t> for ET </a:t>
            </a:r>
            <a:r>
              <a:rPr lang="it-IT" sz="2400" dirty="0" err="1" smtClean="0">
                <a:solidFill>
                  <a:srgbClr val="8EFF38"/>
                </a:solidFill>
                <a:latin typeface="Arial"/>
              </a:rPr>
              <a:t>limited</a:t>
            </a:r>
            <a:r>
              <a:rPr lang="it-IT" sz="2400" dirty="0" smtClean="0">
                <a:solidFill>
                  <a:srgbClr val="8EFF38"/>
                </a:solidFill>
                <a:latin typeface="Arial"/>
              </a:rPr>
              <a:t> by </a:t>
            </a:r>
            <a:r>
              <a:rPr lang="it-IT" sz="2400" dirty="0" err="1" smtClean="0">
                <a:solidFill>
                  <a:srgbClr val="8EFF38"/>
                </a:solidFill>
                <a:latin typeface="Arial"/>
              </a:rPr>
              <a:t>optical</a:t>
            </a:r>
            <a:r>
              <a:rPr lang="it-IT" sz="2400" dirty="0" smtClean="0">
                <a:solidFill>
                  <a:srgbClr val="8EFF38"/>
                </a:solidFill>
                <a:latin typeface="Arial"/>
              </a:rPr>
              <a:t> </a:t>
            </a:r>
            <a:r>
              <a:rPr lang="it-IT" sz="2400" dirty="0" err="1" smtClean="0">
                <a:solidFill>
                  <a:srgbClr val="8EFF38"/>
                </a:solidFill>
                <a:latin typeface="Arial"/>
              </a:rPr>
              <a:t>instruments</a:t>
            </a:r>
            <a:r>
              <a:rPr lang="it-IT" sz="2400" dirty="0" smtClean="0">
                <a:solidFill>
                  <a:srgbClr val="8EFF38"/>
                </a:solidFill>
                <a:latin typeface="Arial"/>
              </a:rPr>
              <a:t> </a:t>
            </a:r>
            <a:r>
              <a:rPr lang="it-IT" sz="2400" dirty="0" err="1" smtClean="0">
                <a:solidFill>
                  <a:srgbClr val="8EFF38"/>
                </a:solidFill>
                <a:latin typeface="Arial"/>
              </a:rPr>
              <a:t>capabilities</a:t>
            </a:r>
            <a:r>
              <a:rPr lang="it-IT" sz="2400" dirty="0" smtClean="0">
                <a:solidFill>
                  <a:srgbClr val="8EFF38"/>
                </a:solidFill>
                <a:latin typeface="Arial"/>
              </a:rPr>
              <a:t>!!</a:t>
            </a:r>
            <a:endParaRPr lang="it-IT" sz="2400" dirty="0">
              <a:solidFill>
                <a:srgbClr val="8EFF38"/>
              </a:solidFill>
              <a:latin typeface="Arial"/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1068914" y="2654766"/>
            <a:ext cx="3496736" cy="0"/>
          </a:xfrm>
          <a:prstGeom prst="line">
            <a:avLst/>
          </a:prstGeom>
          <a:ln>
            <a:solidFill>
              <a:srgbClr val="66006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10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30400" y="197346"/>
            <a:ext cx="64135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  <a:latin typeface="Arial"/>
              </a:rPr>
              <a:t>The 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Vera C. </a:t>
            </a:r>
            <a:r>
              <a:rPr lang="it-IT" dirty="0" err="1">
                <a:solidFill>
                  <a:srgbClr val="21FF06"/>
                </a:solidFill>
                <a:latin typeface="Arial"/>
              </a:rPr>
              <a:t>Rubin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21FF06"/>
                </a:solidFill>
                <a:latin typeface="Arial"/>
              </a:rPr>
              <a:t>Observatory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survey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able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to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detect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kilonova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emission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up to 800 </a:t>
            </a:r>
            <a:r>
              <a:rPr lang="it-IT" dirty="0" err="1">
                <a:solidFill>
                  <a:srgbClr val="21FF06"/>
                </a:solidFill>
                <a:latin typeface="Arial"/>
              </a:rPr>
              <a:t>Mpc</a:t>
            </a:r>
            <a:endParaRPr lang="it-IT" dirty="0">
              <a:solidFill>
                <a:srgbClr val="21FF06"/>
              </a:solidFill>
              <a:latin typeface="Arial"/>
            </a:endParaRPr>
          </a:p>
          <a:p>
            <a:r>
              <a:rPr lang="it-IT" dirty="0">
                <a:solidFill>
                  <a:srgbClr val="FFFFFF"/>
                </a:solidFill>
                <a:latin typeface="Arial"/>
              </a:rPr>
              <a:t>  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21FF06"/>
                </a:solidFill>
                <a:latin typeface="Arial"/>
              </a:rPr>
              <a:t>BNS </a:t>
            </a:r>
            <a:r>
              <a:rPr lang="it-IT" dirty="0" err="1">
                <a:solidFill>
                  <a:srgbClr val="21FF06"/>
                </a:solidFill>
                <a:latin typeface="Arial"/>
              </a:rPr>
              <a:t>mergers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detectable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in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this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volume are of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order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10</a:t>
            </a:r>
            <a:r>
              <a:rPr lang="it-IT" baseline="30000" dirty="0">
                <a:solidFill>
                  <a:srgbClr val="21FF06"/>
                </a:solidFill>
                <a:latin typeface="Arial"/>
              </a:rPr>
              <a:t>3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 per </a:t>
            </a:r>
            <a:r>
              <a:rPr lang="it-IT" dirty="0" err="1">
                <a:solidFill>
                  <a:srgbClr val="21FF06"/>
                </a:solidFill>
                <a:latin typeface="Arial"/>
              </a:rPr>
              <a:t>year</a:t>
            </a:r>
            <a:endParaRPr lang="it-IT" dirty="0">
              <a:solidFill>
                <a:srgbClr val="21FF06"/>
              </a:solidFill>
              <a:latin typeface="Arial"/>
            </a:endParaRPr>
          </a:p>
          <a:p>
            <a:r>
              <a:rPr lang="it-IT" dirty="0">
                <a:solidFill>
                  <a:srgbClr val="FFFFFF"/>
                </a:solidFill>
                <a:latin typeface="Arial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00"/>
                </a:solidFill>
                <a:latin typeface="Arial"/>
              </a:rPr>
              <a:t>A </a:t>
            </a:r>
            <a:r>
              <a:rPr lang="it-IT" dirty="0" err="1">
                <a:solidFill>
                  <a:srgbClr val="FFFF00"/>
                </a:solidFill>
                <a:latin typeface="Arial"/>
              </a:rPr>
              <a:t>few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Arial"/>
              </a:rPr>
              <a:t>hundred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Arial"/>
              </a:rPr>
              <a:t>kilonova</a:t>
            </a:r>
            <a:r>
              <a:rPr lang="it-IT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are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expected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to be in the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Rubin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Observatory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surveyed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field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</a:p>
          <a:p>
            <a:r>
              <a:rPr lang="it-IT" dirty="0">
                <a:solidFill>
                  <a:srgbClr val="FFFFFF"/>
                </a:solidFill>
                <a:latin typeface="Arial"/>
              </a:rPr>
              <a:t> </a:t>
            </a:r>
          </a:p>
          <a:p>
            <a:r>
              <a:rPr lang="it-IT" dirty="0" smtClean="0">
                <a:solidFill>
                  <a:srgbClr val="FFFFFF"/>
                </a:solidFill>
                <a:latin typeface="Arial"/>
                <a:sym typeface="Wingdings"/>
              </a:rPr>
              <a:t>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For 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the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majority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of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these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sources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, the GW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localization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by ET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will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make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it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difficult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to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identify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the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optical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counterpart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among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many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contaminants</a:t>
            </a:r>
            <a:endParaRPr lang="it-IT" dirty="0">
              <a:solidFill>
                <a:srgbClr val="FFFFFF"/>
              </a:solidFill>
              <a:latin typeface="Arial"/>
            </a:endParaRPr>
          </a:p>
          <a:p>
            <a:r>
              <a:rPr lang="it-IT" dirty="0">
                <a:solidFill>
                  <a:srgbClr val="FFFFFF"/>
                </a:solidFill>
                <a:latin typeface="Arial"/>
              </a:rPr>
              <a:t> </a:t>
            </a:r>
          </a:p>
          <a:p>
            <a:r>
              <a:rPr lang="it-IT" dirty="0" smtClean="0">
                <a:solidFill>
                  <a:srgbClr val="FFFFFF"/>
                </a:solidFill>
                <a:latin typeface="Arial"/>
                <a:sym typeface="Wingdings"/>
              </a:rPr>
              <a:t>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Joint 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GW/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kilonova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detections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(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of </a:t>
            </a:r>
            <a:r>
              <a:rPr lang="it-IT" dirty="0" err="1">
                <a:solidFill>
                  <a:srgbClr val="FFFF00"/>
                </a:solidFill>
                <a:latin typeface="Arial"/>
              </a:rPr>
              <a:t>order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 of </a:t>
            </a:r>
            <a:r>
              <a:rPr lang="it-IT" dirty="0" err="1">
                <a:solidFill>
                  <a:srgbClr val="FFFF00"/>
                </a:solidFill>
                <a:latin typeface="Arial"/>
              </a:rPr>
              <a:t>several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00"/>
                </a:solidFill>
                <a:latin typeface="Arial"/>
              </a:rPr>
              <a:t>tens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)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becomes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possible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considering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smtClean="0">
                <a:solidFill>
                  <a:srgbClr val="FFFF00"/>
                </a:solidFill>
                <a:latin typeface="Arial"/>
              </a:rPr>
              <a:t>ET+2G </a:t>
            </a:r>
            <a:r>
              <a:rPr lang="it-IT" dirty="0">
                <a:solidFill>
                  <a:srgbClr val="000000"/>
                </a:solidFill>
                <a:latin typeface="Arial"/>
              </a:rPr>
              <a:t>with 2G detectors </a:t>
            </a:r>
          </a:p>
        </p:txBody>
      </p:sp>
      <p:pic>
        <p:nvPicPr>
          <p:cNvPr id="3" name="Immagine 2" descr="K_tdrItw_400x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702" y="3948914"/>
            <a:ext cx="991498" cy="991498"/>
          </a:xfrm>
          <a:prstGeom prst="rect">
            <a:avLst/>
          </a:prstGeom>
        </p:spPr>
      </p:pic>
      <p:pic>
        <p:nvPicPr>
          <p:cNvPr id="4" name="Immagine 3" descr="download (8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29" y="5497674"/>
            <a:ext cx="1279471" cy="822517"/>
          </a:xfrm>
          <a:prstGeom prst="rect">
            <a:avLst/>
          </a:prstGeom>
        </p:spPr>
      </p:pic>
      <p:pic>
        <p:nvPicPr>
          <p:cNvPr id="5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9" y="197346"/>
            <a:ext cx="1508071" cy="7862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1930400" y="5497674"/>
            <a:ext cx="690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FFFF"/>
                </a:solidFill>
                <a:latin typeface="Arial"/>
              </a:rPr>
              <a:t>T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he 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39-m E-ELT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able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to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observe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the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kilonova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up to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z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∼ 0.5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photometrically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, and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up to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z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∼ 0.3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spectroscopically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846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8000" y="1832505"/>
            <a:ext cx="8229600" cy="1143000"/>
          </a:xfrm>
        </p:spPr>
        <p:txBody>
          <a:bodyPr/>
          <a:lstStyle/>
          <a:p>
            <a:r>
              <a:rPr lang="it-IT" dirty="0" smtClean="0"/>
              <a:t>WHY HIGH-ENERGY?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545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49031"/>
            <a:ext cx="4254500" cy="463698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00" y="127000"/>
            <a:ext cx="7010400" cy="466309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87" y="723900"/>
            <a:ext cx="3697057" cy="36576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70100" y="450850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FFFFFF"/>
                </a:solidFill>
                <a:latin typeface="Arial"/>
              </a:rPr>
              <a:t>Credit: Ronchini</a:t>
            </a:r>
            <a:endParaRPr lang="it-IT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30200" y="5219700"/>
            <a:ext cx="622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  <a:latin typeface="Arial"/>
              </a:rPr>
              <a:t>GRB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detectable</a:t>
            </a:r>
            <a:r>
              <a:rPr lang="it-IT" dirty="0">
                <a:solidFill>
                  <a:srgbClr val="FFFFFF"/>
                </a:solidFill>
                <a:latin typeface="Arial"/>
              </a:rPr>
              <a:t> up to 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high </a:t>
            </a:r>
            <a:r>
              <a:rPr lang="it-IT" dirty="0" err="1">
                <a:solidFill>
                  <a:srgbClr val="FFFFFF"/>
                </a:solidFill>
                <a:latin typeface="Arial"/>
              </a:rPr>
              <a:t>z</a:t>
            </a:r>
            <a:endParaRPr lang="it-IT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FFFF"/>
                </a:solidFill>
                <a:latin typeface="Arial"/>
              </a:rPr>
              <a:t>Small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number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of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contaminants</a:t>
            </a:r>
            <a:endParaRPr lang="it-IT" dirty="0" smtClean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CCFFCC"/>
                </a:solidFill>
                <a:latin typeface="Arial"/>
              </a:rPr>
              <a:t>Promising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wide </a:t>
            </a:r>
            <a:r>
              <a:rPr lang="it-IT" dirty="0" err="1" smtClean="0">
                <a:solidFill>
                  <a:srgbClr val="CCFFCC"/>
                </a:solidFill>
                <a:latin typeface="Arial"/>
              </a:rPr>
              <a:t>FoV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hard-soft </a:t>
            </a:r>
            <a:r>
              <a:rPr lang="it-IT" dirty="0" err="1" smtClean="0">
                <a:solidFill>
                  <a:srgbClr val="CCFFCC"/>
                </a:solidFill>
                <a:latin typeface="Arial"/>
              </a:rPr>
              <a:t>Xray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CCFFCC"/>
                </a:solidFill>
                <a:latin typeface="Arial"/>
              </a:rPr>
              <a:t>instruments</a:t>
            </a:r>
            <a:endParaRPr lang="it-IT" dirty="0" smtClean="0">
              <a:solidFill>
                <a:srgbClr val="CCFFCC"/>
              </a:solidFill>
              <a:latin typeface="Arial"/>
            </a:endParaRPr>
          </a:p>
          <a:p>
            <a:pPr marL="285750" indent="-285750">
              <a:buFont typeface="Arial"/>
              <a:buChar char="•"/>
            </a:pPr>
            <a:r>
              <a:rPr lang="it-IT" dirty="0" err="1" smtClean="0">
                <a:solidFill>
                  <a:srgbClr val="CCFFCC"/>
                </a:solidFill>
                <a:latin typeface="Arial"/>
              </a:rPr>
              <a:t>Good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</a:t>
            </a:r>
            <a:r>
              <a:rPr lang="it-IT" dirty="0" err="1">
                <a:solidFill>
                  <a:srgbClr val="CCFFCC"/>
                </a:solidFill>
                <a:latin typeface="Arial"/>
              </a:rPr>
              <a:t>s</a:t>
            </a:r>
            <a:r>
              <a:rPr lang="it-IT" dirty="0" err="1" smtClean="0">
                <a:solidFill>
                  <a:srgbClr val="CCFFCC"/>
                </a:solidFill>
                <a:latin typeface="Arial"/>
              </a:rPr>
              <a:t>ky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CCFFCC"/>
                </a:solidFill>
                <a:latin typeface="Arial"/>
              </a:rPr>
              <a:t>localization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to drive a </a:t>
            </a:r>
            <a:r>
              <a:rPr lang="it-IT" dirty="0" err="1" smtClean="0">
                <a:solidFill>
                  <a:srgbClr val="CCFFCC"/>
                </a:solidFill>
                <a:latin typeface="Arial"/>
              </a:rPr>
              <a:t>prompt</a:t>
            </a:r>
            <a:r>
              <a:rPr lang="it-IT" dirty="0" smtClean="0">
                <a:solidFill>
                  <a:srgbClr val="CCFFCC"/>
                </a:solidFill>
                <a:latin typeface="Arial"/>
              </a:rPr>
              <a:t> EM follow-up</a:t>
            </a:r>
          </a:p>
        </p:txBody>
      </p:sp>
    </p:spTree>
    <p:extLst>
      <p:ext uri="{BB962C8B-B14F-4D97-AF65-F5344CB8AC3E}">
        <p14:creationId xmlns:p14="http://schemas.microsoft.com/office/powerpoint/2010/main" val="264773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97"/>
          <p:cNvSpPr/>
          <p:nvPr/>
        </p:nvSpPr>
        <p:spPr>
          <a:xfrm>
            <a:off x="743050" y="300160"/>
            <a:ext cx="7387149" cy="44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636" tIns="35636" rIns="35636" bIns="35636" anchor="ctr">
            <a:spAutoFit/>
          </a:bodyPr>
          <a:lstStyle/>
          <a:p>
            <a:pPr algn="ctr" defTabSz="409873" hangingPunct="0">
              <a:defRPr sz="4900">
                <a:latin typeface="Zapfino"/>
                <a:ea typeface="Zapfino"/>
                <a:cs typeface="Zapfino"/>
                <a:sym typeface="Zapfino"/>
              </a:defRPr>
            </a:pPr>
            <a:r>
              <a:rPr lang="it-IT" sz="2400" kern="0" dirty="0">
                <a:solidFill>
                  <a:srgbClr val="CCFFCC"/>
                </a:solidFill>
                <a:latin typeface="Arial"/>
                <a:ea typeface="American Typewriter"/>
                <a:cs typeface="Arial"/>
                <a:sym typeface="American Typewriter"/>
              </a:rPr>
              <a:t>GW170817: PARAMETERS OF THE SOURCE</a:t>
            </a:r>
            <a:r>
              <a:rPr lang="it-IT" sz="2400" kern="0" dirty="0">
                <a:solidFill>
                  <a:srgbClr val="FFFFFF"/>
                </a:solidFill>
                <a:latin typeface="Arial"/>
                <a:ea typeface="American Typewriter"/>
                <a:cs typeface="Arial"/>
                <a:sym typeface="American Typewriter"/>
              </a:rPr>
              <a:t> </a:t>
            </a:r>
            <a:endParaRPr sz="2400" kern="0" dirty="0">
              <a:solidFill>
                <a:srgbClr val="FFFFFF"/>
              </a:solidFill>
              <a:latin typeface="Arial"/>
              <a:ea typeface="American Typewriter"/>
              <a:cs typeface="Arial"/>
              <a:sym typeface="American Typewriter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6703" y="4876473"/>
            <a:ext cx="4436817" cy="140034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91371" tIns="45685" rIns="91371" bIns="45685" rtlCol="0">
            <a:spAutoFit/>
          </a:bodyPr>
          <a:lstStyle/>
          <a:p>
            <a:pPr defTabSz="456853">
              <a:defRPr/>
            </a:pPr>
            <a:r>
              <a:rPr lang="it-IT" sz="2000" dirty="0">
                <a:solidFill>
                  <a:prstClr val="black"/>
                </a:solidFill>
                <a:latin typeface="Calibri"/>
              </a:rPr>
              <a:t>23 &lt; </a:t>
            </a:r>
            <a:r>
              <a:rPr lang="it-IT" sz="2000" i="1" dirty="0" err="1">
                <a:solidFill>
                  <a:prstClr val="black"/>
                </a:solidFill>
                <a:latin typeface="Calibri"/>
              </a:rPr>
              <a:t>f</a:t>
            </a:r>
            <a:r>
              <a:rPr lang="it-IT" sz="2000" i="1" dirty="0">
                <a:solidFill>
                  <a:prstClr val="black"/>
                </a:solidFill>
                <a:latin typeface="Calibri"/>
              </a:rPr>
              <a:t> /Hz</a:t>
            </a:r>
            <a:r>
              <a:rPr lang="it-IT" sz="2000" dirty="0">
                <a:solidFill>
                  <a:prstClr val="black"/>
                </a:solidFill>
                <a:latin typeface="Calibri"/>
              </a:rPr>
              <a:t> &lt; 2048</a:t>
            </a:r>
          </a:p>
          <a:p>
            <a:pPr defTabSz="456853">
              <a:defRPr/>
            </a:pPr>
            <a:r>
              <a:rPr lang="it-IT" sz="2000" kern="0" dirty="0">
                <a:solidFill>
                  <a:prstClr val="black"/>
                </a:solidFill>
                <a:latin typeface="Calibri"/>
              </a:rPr>
              <a:t>Analysis </a:t>
            </a:r>
            <a:r>
              <a:rPr lang="it-IT" sz="2000" kern="0" dirty="0" err="1">
                <a:solidFill>
                  <a:prstClr val="black"/>
                </a:solidFill>
                <a:latin typeface="Calibri"/>
              </a:rPr>
              <a:t>uses</a:t>
            </a:r>
            <a:r>
              <a:rPr lang="it-IT" sz="2000" kern="0" dirty="0">
                <a:solidFill>
                  <a:prstClr val="black"/>
                </a:solidFill>
                <a:latin typeface="Calibri"/>
              </a:rPr>
              <a:t> source location from EM</a:t>
            </a:r>
          </a:p>
          <a:p>
            <a:pPr marL="285647" indent="-285647" defTabSz="456853">
              <a:buFont typeface="Arial"/>
              <a:buChar char="•"/>
              <a:defRPr/>
            </a:pPr>
            <a:r>
              <a:rPr lang="it-IT" sz="2000" b="1" kern="0" dirty="0">
                <a:solidFill>
                  <a:prstClr val="black"/>
                </a:solidFill>
                <a:latin typeface="Calibri"/>
              </a:rPr>
              <a:t>Mass </a:t>
            </a:r>
            <a:r>
              <a:rPr lang="it-IT" sz="2000" b="1" kern="0" dirty="0" err="1">
                <a:solidFill>
                  <a:prstClr val="black"/>
                </a:solidFill>
                <a:latin typeface="Calibri"/>
              </a:rPr>
              <a:t>range</a:t>
            </a:r>
            <a:r>
              <a:rPr lang="it-IT" sz="2000" b="1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2000" b="1" kern="0" dirty="0">
                <a:solidFill>
                  <a:srgbClr val="800000"/>
                </a:solidFill>
                <a:latin typeface="Calibri"/>
              </a:rPr>
              <a:t>1.0 – 1.89 </a:t>
            </a:r>
            <a:r>
              <a:rPr lang="it-IT" sz="2000" b="1" kern="0" dirty="0" err="1">
                <a:solidFill>
                  <a:srgbClr val="800000"/>
                </a:solidFill>
                <a:latin typeface="Calibri"/>
              </a:rPr>
              <a:t>Mo</a:t>
            </a:r>
            <a:r>
              <a:rPr lang="it-IT" sz="2000" b="1" kern="0" dirty="0">
                <a:solidFill>
                  <a:srgbClr val="800000"/>
                </a:solidFill>
                <a:latin typeface="Calibri"/>
              </a:rPr>
              <a:t>  </a:t>
            </a:r>
          </a:p>
          <a:p>
            <a:pPr defTabSz="456853">
              <a:defRPr/>
            </a:pPr>
            <a:r>
              <a:rPr lang="it-IT" sz="2000" b="1" kern="0" dirty="0">
                <a:solidFill>
                  <a:srgbClr val="800000"/>
                </a:solidFill>
                <a:latin typeface="Calibri"/>
              </a:rPr>
              <a:t>                           </a:t>
            </a:r>
            <a:r>
              <a:rPr lang="it-IT" sz="2000" b="1" kern="0" dirty="0">
                <a:solidFill>
                  <a:srgbClr val="0000FF"/>
                </a:solidFill>
                <a:latin typeface="Calibri"/>
              </a:rPr>
              <a:t>1.16 – 1.60 </a:t>
            </a:r>
            <a:r>
              <a:rPr lang="it-IT" sz="2000" b="1" kern="0" dirty="0" err="1">
                <a:solidFill>
                  <a:srgbClr val="0000FF"/>
                </a:solidFill>
                <a:latin typeface="Calibri"/>
              </a:rPr>
              <a:t>Mo</a:t>
            </a:r>
            <a:r>
              <a:rPr lang="it-IT" sz="2000" b="1" kern="0" dirty="0">
                <a:solidFill>
                  <a:srgbClr val="0000FF"/>
                </a:solidFill>
                <a:latin typeface="Calibri"/>
              </a:rPr>
              <a:t> </a:t>
            </a:r>
            <a:r>
              <a:rPr lang="it-IT" sz="2000" b="1" kern="0" dirty="0" err="1">
                <a:solidFill>
                  <a:srgbClr val="0000FF"/>
                </a:solidFill>
                <a:latin typeface="Calibri"/>
              </a:rPr>
              <a:t>low</a:t>
            </a:r>
            <a:r>
              <a:rPr lang="it-IT" sz="2000" b="1" kern="0" dirty="0">
                <a:solidFill>
                  <a:srgbClr val="0000FF"/>
                </a:solidFill>
                <a:latin typeface="Calibri"/>
              </a:rPr>
              <a:t> spin</a:t>
            </a:r>
          </a:p>
          <a:p>
            <a:pPr defTabSz="456853">
              <a:defRPr/>
            </a:pPr>
            <a:endParaRPr lang="it-IT" sz="500" b="1" kern="0" dirty="0">
              <a:solidFill>
                <a:srgbClr val="800000"/>
              </a:solidFill>
              <a:latin typeface="Calibri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593521" y="4876467"/>
            <a:ext cx="4421139" cy="78479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lIns="91371" tIns="45685" rIns="91371" bIns="45685">
            <a:spAutoFit/>
          </a:bodyPr>
          <a:lstStyle/>
          <a:p>
            <a:pPr algn="ctr" defTabSz="456853"/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Masses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 are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consistent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 with the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masses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 of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all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known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neutron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 </a:t>
            </a:r>
            <a:r>
              <a:rPr lang="it-IT" sz="2000" b="1" dirty="0" err="1">
                <a:solidFill>
                  <a:srgbClr val="000090"/>
                </a:solidFill>
                <a:latin typeface="Calibri"/>
              </a:rPr>
              <a:t>stars</a:t>
            </a:r>
            <a:r>
              <a:rPr lang="it-IT" sz="2000" b="1" dirty="0">
                <a:solidFill>
                  <a:srgbClr val="000090"/>
                </a:solidFill>
                <a:latin typeface="Calibri"/>
              </a:rPr>
              <a:t>!</a:t>
            </a:r>
          </a:p>
          <a:p>
            <a:pPr algn="ctr" defTabSz="456853"/>
            <a:endParaRPr lang="it-IT" sz="500" b="1" dirty="0">
              <a:solidFill>
                <a:srgbClr val="000090"/>
              </a:solidFill>
              <a:latin typeface="Calibri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022802" y="6311385"/>
            <a:ext cx="3609143" cy="373622"/>
          </a:xfrm>
          <a:prstGeom prst="rect">
            <a:avLst/>
          </a:prstGeom>
        </p:spPr>
        <p:txBody>
          <a:bodyPr wrap="none" lIns="91371" tIns="45685" rIns="91371" bIns="45685">
            <a:spAutoFit/>
          </a:bodyPr>
          <a:lstStyle/>
          <a:p>
            <a:pPr defTabSz="914071">
              <a:defRPr/>
            </a:pPr>
            <a:r>
              <a:rPr lang="it-IT" kern="0" dirty="0">
                <a:solidFill>
                  <a:srgbClr val="FFFFFF"/>
                </a:solidFill>
                <a:latin typeface="Calibri"/>
              </a:rPr>
              <a:t>Abbott et al. 2018, arXiv1805.11579</a:t>
            </a:r>
          </a:p>
        </p:txBody>
      </p:sp>
      <p:pic>
        <p:nvPicPr>
          <p:cNvPr id="7" name="Immagine 6" descr="Schermata 2018-06-07 alle 18.02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75" y="1036102"/>
            <a:ext cx="3642690" cy="3399243"/>
          </a:xfrm>
          <a:prstGeom prst="rect">
            <a:avLst/>
          </a:prstGeom>
        </p:spPr>
      </p:pic>
      <p:pic>
        <p:nvPicPr>
          <p:cNvPr id="4" name="Immagine 3" descr="Schermata 2018-06-07 alle 18.14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67" y="1135066"/>
            <a:ext cx="1327034" cy="350538"/>
          </a:xfrm>
          <a:prstGeom prst="rect">
            <a:avLst/>
          </a:prstGeom>
        </p:spPr>
      </p:pic>
      <p:pic>
        <p:nvPicPr>
          <p:cNvPr id="6" name="Immagine 5" descr="Schermata 2018-06-07 alle 18.02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846" y="1036095"/>
            <a:ext cx="3677410" cy="3404662"/>
          </a:xfrm>
          <a:prstGeom prst="rect">
            <a:avLst/>
          </a:prstGeom>
        </p:spPr>
      </p:pic>
      <p:pic>
        <p:nvPicPr>
          <p:cNvPr id="5" name="Immagine 4" descr="Schermata 2018-06-07 alle 18.14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957" y="1118133"/>
            <a:ext cx="1333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8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S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0" y="149132"/>
            <a:ext cx="8880240" cy="1384300"/>
          </a:xfrm>
          <a:prstGeom prst="rect">
            <a:avLst/>
          </a:prstGeom>
          <a:noFill/>
          <a:ln w="5715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Schermata 2019-05-28 alle 11.54.4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4" y="2337189"/>
            <a:ext cx="4584576" cy="2057009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2" y="1558832"/>
            <a:ext cx="8537490" cy="990600"/>
          </a:xfrm>
        </p:spPr>
        <p:txBody>
          <a:bodyPr>
            <a:noAutofit/>
          </a:bodyPr>
          <a:lstStyle/>
          <a:p>
            <a:r>
              <a:rPr lang="it-IT" sz="1600" dirty="0" err="1" smtClean="0"/>
              <a:t>May</a:t>
            </a:r>
            <a:r>
              <a:rPr lang="it-IT" sz="1600" dirty="0" smtClean="0"/>
              <a:t> 2018: THESEUS </a:t>
            </a:r>
            <a:r>
              <a:rPr lang="it-IT" sz="1600" dirty="0" err="1" smtClean="0"/>
              <a:t>selected</a:t>
            </a:r>
            <a:r>
              <a:rPr lang="it-IT" sz="1600" dirty="0" smtClean="0"/>
              <a:t> </a:t>
            </a:r>
            <a:r>
              <a:rPr lang="it-IT" sz="1600" dirty="0" err="1"/>
              <a:t>within</a:t>
            </a:r>
            <a:r>
              <a:rPr lang="it-IT" sz="1600" dirty="0"/>
              <a:t> ESA </a:t>
            </a:r>
            <a:r>
              <a:rPr lang="it-IT" sz="1600" dirty="0" err="1"/>
              <a:t>Cosmic</a:t>
            </a:r>
            <a:r>
              <a:rPr lang="it-IT" sz="1600" dirty="0"/>
              <a:t> Vision </a:t>
            </a:r>
            <a:r>
              <a:rPr lang="it-IT" sz="1600" dirty="0" smtClean="0"/>
              <a:t>science </a:t>
            </a:r>
            <a:r>
              <a:rPr lang="it-IT" sz="1600" dirty="0" err="1" smtClean="0"/>
              <a:t>programme</a:t>
            </a:r>
            <a:r>
              <a:rPr lang="it-IT" sz="1600" dirty="0" smtClean="0"/>
              <a:t> </a:t>
            </a:r>
            <a:r>
              <a:rPr lang="it-IT" sz="1600" dirty="0" err="1" smtClean="0"/>
              <a:t>as</a:t>
            </a:r>
            <a:r>
              <a:rPr lang="it-IT" sz="1600" dirty="0" smtClean="0"/>
              <a:t> </a:t>
            </a:r>
            <a:r>
              <a:rPr lang="it-IT" sz="1600" dirty="0" err="1" smtClean="0"/>
              <a:t>midium</a:t>
            </a:r>
            <a:r>
              <a:rPr lang="it-IT" sz="1600" dirty="0" smtClean="0"/>
              <a:t> </a:t>
            </a:r>
            <a:r>
              <a:rPr lang="it-IT" sz="1600" dirty="0" err="1" smtClean="0"/>
              <a:t>class</a:t>
            </a:r>
            <a:r>
              <a:rPr lang="it-IT" sz="1600" dirty="0" smtClean="0"/>
              <a:t> </a:t>
            </a:r>
            <a:r>
              <a:rPr lang="it-IT" sz="1600" dirty="0" err="1" smtClean="0"/>
              <a:t>mission</a:t>
            </a:r>
            <a:r>
              <a:rPr lang="it-IT" sz="1600" dirty="0" smtClean="0"/>
              <a:t> </a:t>
            </a:r>
            <a:r>
              <a:rPr lang="it-IT" sz="1600" dirty="0" err="1" smtClean="0"/>
              <a:t>concept</a:t>
            </a:r>
            <a:r>
              <a:rPr lang="it-IT" sz="1600" dirty="0" smtClean="0"/>
              <a:t> for </a:t>
            </a:r>
            <a:r>
              <a:rPr lang="it-IT" sz="1600" dirty="0" err="1" smtClean="0"/>
              <a:t>study</a:t>
            </a:r>
            <a:r>
              <a:rPr lang="it-IT" sz="1600" dirty="0" smtClean="0"/>
              <a:t> </a:t>
            </a:r>
            <a:r>
              <a:rPr lang="it-IT" sz="1600" dirty="0">
                <a:solidFill>
                  <a:srgbClr val="FFFFFF"/>
                </a:solidFill>
              </a:rPr>
              <a:t>with SPICA and </a:t>
            </a:r>
            <a:r>
              <a:rPr lang="it-IT" sz="1600" dirty="0" err="1">
                <a:solidFill>
                  <a:srgbClr val="FFFFFF"/>
                </a:solidFill>
              </a:rPr>
              <a:t>EnVision</a:t>
            </a:r>
            <a:r>
              <a:rPr lang="it-IT" sz="1600" dirty="0">
                <a:solidFill>
                  <a:srgbClr val="FFFFFF"/>
                </a:solidFill>
              </a:rPr>
              <a:t> Venus </a:t>
            </a:r>
            <a:r>
              <a:rPr lang="it-IT" sz="1600" dirty="0"/>
              <a:t/>
            </a:r>
            <a:br>
              <a:rPr lang="it-IT" sz="1600" dirty="0"/>
            </a:br>
            <a:r>
              <a:rPr lang="it-IT" sz="2400" dirty="0"/>
              <a:t>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119460" y="2323505"/>
            <a:ext cx="403587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Final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decision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2021</a:t>
            </a:r>
          </a:p>
          <a:p>
            <a:r>
              <a:rPr lang="it-IT" sz="1600" dirty="0" smtClean="0">
                <a:solidFill>
                  <a:srgbClr val="FFFFFF"/>
                </a:solidFill>
                <a:latin typeface="Arial"/>
              </a:rPr>
              <a:t>IF SELECTED LAUNCH 2032!</a:t>
            </a:r>
            <a:endParaRPr lang="it-IT" sz="16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Immagine 3" descr="Schermata 2020-11-29 alle 11.00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2" y="5172374"/>
            <a:ext cx="1536550" cy="704252"/>
          </a:xfrm>
          <a:prstGeom prst="rect">
            <a:avLst/>
          </a:prstGeom>
        </p:spPr>
      </p:pic>
      <p:pic>
        <p:nvPicPr>
          <p:cNvPr id="7" name="Immagine 6" descr="Schermata 2020-11-29 alle 11.00.3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5178724"/>
            <a:ext cx="1377950" cy="714493"/>
          </a:xfrm>
          <a:prstGeom prst="rect">
            <a:avLst/>
          </a:prstGeom>
        </p:spPr>
      </p:pic>
      <p:pic>
        <p:nvPicPr>
          <p:cNvPr id="9" name="Immagine 8" descr="Schermata 2020-11-29 alle 11.00.4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5146675"/>
            <a:ext cx="1620272" cy="768051"/>
          </a:xfrm>
          <a:prstGeom prst="rect">
            <a:avLst/>
          </a:prstGeom>
        </p:spPr>
      </p:pic>
      <p:pic>
        <p:nvPicPr>
          <p:cNvPr id="10" name="Immagine 9" descr="Schermata 2020-11-29 alle 11.00.5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5161162"/>
            <a:ext cx="1485900" cy="75356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1" name="Immagine 10" descr="Schermata 2020-11-29 alle 11.01.0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5178724"/>
            <a:ext cx="1465712" cy="764264"/>
          </a:xfrm>
          <a:prstGeom prst="rect">
            <a:avLst/>
          </a:prstGeom>
        </p:spPr>
      </p:pic>
      <p:pic>
        <p:nvPicPr>
          <p:cNvPr id="12" name="Immagine 11" descr="Schermata 2020-11-29 alle 11.01.1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" y="6006801"/>
            <a:ext cx="1219050" cy="673698"/>
          </a:xfrm>
          <a:prstGeom prst="rect">
            <a:avLst/>
          </a:prstGeom>
        </p:spPr>
      </p:pic>
      <p:pic>
        <p:nvPicPr>
          <p:cNvPr id="14" name="Immagine 13" descr="Schermata 2020-11-29 alle 11.01.2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6019502"/>
            <a:ext cx="1231861" cy="66099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5" name="Immagine 14" descr="Schermata 2020-11-29 alle 11.01.3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57" y="6023992"/>
            <a:ext cx="1030211" cy="656507"/>
          </a:xfrm>
          <a:prstGeom prst="rect">
            <a:avLst/>
          </a:prstGeom>
        </p:spPr>
      </p:pic>
      <p:pic>
        <p:nvPicPr>
          <p:cNvPr id="16" name="Immagine 15" descr="Schermata 2020-11-29 alle 11.01.3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6019501"/>
            <a:ext cx="1011527" cy="660998"/>
          </a:xfrm>
          <a:prstGeom prst="rect">
            <a:avLst/>
          </a:prstGeom>
        </p:spPr>
      </p:pic>
      <p:pic>
        <p:nvPicPr>
          <p:cNvPr id="17" name="Immagine 16" descr="Schermata 2020-11-29 alle 11.01.56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0" y="6179875"/>
            <a:ext cx="911850" cy="480976"/>
          </a:xfrm>
          <a:prstGeom prst="rect">
            <a:avLst/>
          </a:prstGeom>
        </p:spPr>
      </p:pic>
      <p:pic>
        <p:nvPicPr>
          <p:cNvPr id="18" name="Immagine 17" descr="Schermata 2020-11-29 alle 11.02.0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0" y="6179875"/>
            <a:ext cx="785827" cy="502762"/>
          </a:xfrm>
          <a:prstGeom prst="rect">
            <a:avLst/>
          </a:prstGeom>
        </p:spPr>
      </p:pic>
      <p:pic>
        <p:nvPicPr>
          <p:cNvPr id="19" name="Immagine 18" descr="Schermata 2020-11-29 alle 11.02.12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6177738"/>
            <a:ext cx="930192" cy="502761"/>
          </a:xfrm>
          <a:prstGeom prst="rect">
            <a:avLst/>
          </a:prstGeom>
        </p:spPr>
      </p:pic>
      <p:pic>
        <p:nvPicPr>
          <p:cNvPr id="20" name="Immagine 19" descr="Schermata 2020-11-29 alle 11.01.4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352" y="6050384"/>
            <a:ext cx="990348" cy="673845"/>
          </a:xfrm>
          <a:prstGeom prst="rect">
            <a:avLst/>
          </a:prstGeom>
        </p:spPr>
      </p:pic>
      <p:pic>
        <p:nvPicPr>
          <p:cNvPr id="23" name="Picture 4" descr="inaf-tond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049842"/>
            <a:ext cx="868722" cy="86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332" y="4097087"/>
            <a:ext cx="944868" cy="898247"/>
          </a:xfrm>
          <a:prstGeom prst="rect">
            <a:avLst/>
          </a:prstGeom>
        </p:spPr>
      </p:pic>
      <p:pic>
        <p:nvPicPr>
          <p:cNvPr id="21" name="Immagine 20" descr="download (3)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119801"/>
            <a:ext cx="900974" cy="798763"/>
          </a:xfrm>
          <a:prstGeom prst="rect">
            <a:avLst/>
          </a:prstGeom>
        </p:spPr>
      </p:pic>
      <p:pic>
        <p:nvPicPr>
          <p:cNvPr id="22" name="Immagine 21" descr="download (4)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649" y="4097087"/>
            <a:ext cx="1028751" cy="647059"/>
          </a:xfrm>
          <a:prstGeom prst="rect">
            <a:avLst/>
          </a:prstGeom>
        </p:spPr>
      </p:pic>
      <p:pic>
        <p:nvPicPr>
          <p:cNvPr id="27" name="Immagine 26" descr="Schermata 2020-11-29 alle 15.40.46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75" y="4102100"/>
            <a:ext cx="1503694" cy="6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68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51369" y="115701"/>
            <a:ext cx="8792632" cy="84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ct val="20000"/>
              </a:spcBef>
              <a:buClr>
                <a:srgbClr val="93A299"/>
              </a:buClr>
              <a:buSzPct val="85000"/>
              <a:defRPr/>
            </a:pP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THESEUS MISSION CONCEPT </a:t>
            </a:r>
            <a:r>
              <a:rPr lang="it-IT" sz="2000" dirty="0" smtClean="0">
                <a:solidFill>
                  <a:srgbClr val="FFFFFF"/>
                </a:solidFill>
                <a:latin typeface="Arial"/>
                <a:sym typeface="Wingdings"/>
              </a:rPr>
              <a:t>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a </a:t>
            </a:r>
            <a:r>
              <a:rPr lang="it-IT" sz="2000" dirty="0" err="1">
                <a:solidFill>
                  <a:srgbClr val="FFFFFF"/>
                </a:solidFill>
                <a:latin typeface="Arial"/>
              </a:rPr>
              <a:t>unique</a:t>
            </a:r>
            <a:r>
              <a:rPr lang="it-IT" sz="20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2000" dirty="0" err="1">
                <a:solidFill>
                  <a:srgbClr val="FFFFFF"/>
                </a:solidFill>
                <a:latin typeface="Arial"/>
              </a:rPr>
              <a:t>combination</a:t>
            </a:r>
            <a:r>
              <a:rPr lang="it-IT" sz="2000" dirty="0">
                <a:solidFill>
                  <a:srgbClr val="FFFFFF"/>
                </a:solidFill>
                <a:latin typeface="Arial"/>
              </a:rPr>
              <a:t> of </a:t>
            </a:r>
            <a:r>
              <a:rPr lang="it-IT" sz="2000" dirty="0" err="1" smtClean="0">
                <a:solidFill>
                  <a:srgbClr val="FFFFFF"/>
                </a:solidFill>
                <a:latin typeface="Arial"/>
              </a:rPr>
              <a:t>instruments</a:t>
            </a:r>
            <a:r>
              <a:rPr lang="it-IT" sz="2000" dirty="0" smtClean="0">
                <a:solidFill>
                  <a:srgbClr val="FFFFFF"/>
                </a:solidFill>
                <a:latin typeface="Arial"/>
              </a:rPr>
              <a:t>: </a:t>
            </a:r>
            <a:endParaRPr lang="it-IT" sz="2000" dirty="0">
              <a:solidFill>
                <a:srgbClr val="FFFFFF"/>
              </a:solidFill>
              <a:latin typeface="Arial"/>
            </a:endParaRPr>
          </a:p>
          <a:p>
            <a:pPr defTabSz="914400">
              <a:spcBef>
                <a:spcPct val="20000"/>
              </a:spcBef>
              <a:buClr>
                <a:srgbClr val="93A299"/>
              </a:buClr>
              <a:buSzPct val="85000"/>
              <a:defRPr/>
            </a:pPr>
            <a:endParaRPr lang="it-IT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38718" y="5175206"/>
            <a:ext cx="9282718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0070" lvl="1" indent="-285750" defTabSz="914400">
              <a:spcBef>
                <a:spcPct val="20000"/>
              </a:spcBef>
              <a:buClr>
                <a:srgbClr val="93A299"/>
              </a:buClr>
              <a:buSzPct val="85000"/>
              <a:buFont typeface="Arial"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Arial"/>
              </a:rPr>
              <a:t>BROAD FIELD OF VIEW </a:t>
            </a:r>
            <a:r>
              <a:rPr lang="it-IT" sz="1600" b="1" dirty="0" smtClean="0">
                <a:solidFill>
                  <a:srgbClr val="FFFFFF"/>
                </a:solidFill>
                <a:latin typeface="Arial"/>
              </a:rPr>
              <a:t>(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more 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than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 1sr) with 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</a:rPr>
              <a:t>ACCURATE LOCALIZATION </a:t>
            </a:r>
            <a:r>
              <a:rPr lang="it-IT" sz="1600" b="1" dirty="0" smtClean="0">
                <a:solidFill>
                  <a:srgbClr val="FFFFFF"/>
                </a:solidFill>
                <a:latin typeface="Arial"/>
              </a:rPr>
              <a:t>(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down to </a:t>
            </a:r>
            <a:r>
              <a:rPr lang="it-IT" sz="1600" b="1" dirty="0" smtClean="0">
                <a:solidFill>
                  <a:srgbClr val="FFFFFF"/>
                </a:solidFill>
                <a:latin typeface="Arial"/>
              </a:rPr>
              <a:t>0.5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’-1’ in the X-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rays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)</a:t>
            </a:r>
          </a:p>
          <a:p>
            <a:pPr lvl="1" indent="-182880" defTabSz="914400"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  <a:defRPr/>
            </a:pPr>
            <a:endParaRPr lang="it-IT" sz="500" b="1" dirty="0">
              <a:solidFill>
                <a:srgbClr val="FFFFFF"/>
              </a:solidFill>
              <a:latin typeface="Arial"/>
            </a:endParaRPr>
          </a:p>
          <a:p>
            <a:pPr marL="560070" lvl="1" indent="-285750" defTabSz="914400">
              <a:spcBef>
                <a:spcPct val="20000"/>
              </a:spcBef>
              <a:buClr>
                <a:srgbClr val="93A299"/>
              </a:buClr>
              <a:buSzPct val="85000"/>
              <a:buFont typeface="Arial"/>
              <a:buChar char="•"/>
              <a:defRPr/>
            </a:pPr>
            <a:r>
              <a:rPr lang="it-IT" sz="1600" b="1" dirty="0" smtClean="0">
                <a:solidFill>
                  <a:srgbClr val="FFFF00"/>
                </a:solidFill>
                <a:latin typeface="Arial"/>
              </a:rPr>
              <a:t>LARGE SPECTRAL COVERAGE </a:t>
            </a:r>
            <a:r>
              <a:rPr lang="it-IT" sz="1600" b="1" dirty="0" smtClean="0">
                <a:solidFill>
                  <a:srgbClr val="FFFFFF"/>
                </a:solidFill>
                <a:latin typeface="Arial"/>
              </a:rPr>
              <a:t>from 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0.3 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keV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 up to 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several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MeV</a:t>
            </a:r>
            <a:endParaRPr lang="it-IT" sz="1600" b="1" dirty="0">
              <a:solidFill>
                <a:srgbClr val="FFFFFF"/>
              </a:solidFill>
              <a:latin typeface="Arial"/>
            </a:endParaRPr>
          </a:p>
          <a:p>
            <a:pPr lvl="1" indent="-182880" defTabSz="914400">
              <a:spcBef>
                <a:spcPct val="20000"/>
              </a:spcBef>
              <a:buClr>
                <a:srgbClr val="93A299"/>
              </a:buClr>
              <a:buSzPct val="85000"/>
              <a:buFont typeface="Arial" pitchFamily="34" charset="0"/>
              <a:buChar char="•"/>
              <a:defRPr/>
            </a:pPr>
            <a:endParaRPr lang="it-IT" sz="500" b="1" dirty="0">
              <a:solidFill>
                <a:srgbClr val="FFFFFF"/>
              </a:solidFill>
              <a:latin typeface="Arial"/>
            </a:endParaRPr>
          </a:p>
          <a:p>
            <a:pPr marL="560070" lvl="1" indent="-285750" defTabSz="914400">
              <a:spcBef>
                <a:spcPct val="20000"/>
              </a:spcBef>
              <a:buClr>
                <a:srgbClr val="93A299"/>
              </a:buClr>
              <a:buSzPct val="85000"/>
              <a:buFont typeface="Arial"/>
              <a:buChar char="•"/>
              <a:defRPr/>
            </a:pPr>
            <a:r>
              <a:rPr lang="it-IT" sz="1600" b="1" dirty="0">
                <a:solidFill>
                  <a:srgbClr val="FFFFFF"/>
                </a:solidFill>
                <a:latin typeface="Arial"/>
              </a:rPr>
              <a:t>an on-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board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b="1" dirty="0" err="1">
                <a:solidFill>
                  <a:srgbClr val="FFFF00"/>
                </a:solidFill>
                <a:latin typeface="Arial"/>
              </a:rPr>
              <a:t>prompt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 (</a:t>
            </a:r>
            <a:r>
              <a:rPr lang="it-IT" sz="1600" b="1" dirty="0" err="1">
                <a:solidFill>
                  <a:srgbClr val="FFFFFF"/>
                </a:solidFill>
                <a:latin typeface="Arial"/>
              </a:rPr>
              <a:t>few</a:t>
            </a:r>
            <a:r>
              <a:rPr lang="it-IT" sz="1600" b="1" dirty="0">
                <a:solidFill>
                  <a:srgbClr val="FFFFFF"/>
                </a:solidFill>
                <a:latin typeface="Arial"/>
              </a:rPr>
              <a:t> minutes) follow-up with a </a:t>
            </a:r>
            <a:r>
              <a:rPr lang="it-IT" sz="1600" b="1" dirty="0">
                <a:solidFill>
                  <a:srgbClr val="FFFF00"/>
                </a:solidFill>
                <a:latin typeface="Arial"/>
              </a:rPr>
              <a:t>0.7 m </a:t>
            </a:r>
            <a:r>
              <a:rPr lang="it-IT" sz="1600" b="1" dirty="0" smtClean="0">
                <a:solidFill>
                  <a:srgbClr val="FFFF00"/>
                </a:solidFill>
                <a:latin typeface="Arial"/>
              </a:rPr>
              <a:t>CLASS IR </a:t>
            </a:r>
            <a:r>
              <a:rPr lang="it-IT" sz="1600" b="1" dirty="0" smtClean="0">
                <a:solidFill>
                  <a:srgbClr val="FFFFFF"/>
                </a:solidFill>
                <a:latin typeface="Arial"/>
              </a:rPr>
              <a:t>TELESCOPE 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with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both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imaging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and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spectroscopic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capabilities</a:t>
            </a:r>
            <a:endParaRPr lang="it-IT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298781" y="641463"/>
            <a:ext cx="5045898" cy="42515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3A299"/>
              </a:buClr>
              <a:buFont typeface="Arial" pitchFamily="34" charset="0"/>
              <a:buNone/>
              <a:defRPr/>
            </a:pP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Soft X-</a:t>
            </a: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ray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Imagers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(SXI)  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4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Lobster-eye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telescopes</a:t>
            </a:r>
            <a:endParaRPr lang="it-IT" sz="1300" dirty="0" smtClean="0">
              <a:solidFill>
                <a:srgbClr val="FFFFFF"/>
              </a:solidFill>
              <a:latin typeface="Arial"/>
            </a:endParaRPr>
          </a:p>
          <a:p>
            <a:pPr lvl="1">
              <a:buClr>
                <a:srgbClr val="93A299"/>
              </a:buClr>
              <a:defRPr/>
            </a:pPr>
            <a:r>
              <a:rPr lang="it-IT" sz="1300" b="1" dirty="0" smtClean="0">
                <a:solidFill>
                  <a:srgbClr val="FFFFFF"/>
                </a:solidFill>
                <a:latin typeface="Arial"/>
              </a:rPr>
              <a:t>0.3-5 </a:t>
            </a:r>
            <a:r>
              <a:rPr lang="it-IT" sz="1300" b="1" dirty="0" err="1" smtClean="0">
                <a:solidFill>
                  <a:srgbClr val="FFFFFF"/>
                </a:solidFill>
                <a:latin typeface="Arial"/>
              </a:rPr>
              <a:t>keV</a:t>
            </a:r>
            <a:r>
              <a:rPr lang="it-IT" sz="1300" b="1" dirty="0" smtClean="0">
                <a:solidFill>
                  <a:srgbClr val="FFFFFF"/>
                </a:solidFill>
                <a:latin typeface="Arial"/>
              </a:rPr>
              <a:t> 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FoV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~ 0.5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sr</a:t>
            </a:r>
            <a:endParaRPr lang="it-IT" sz="1300" dirty="0" smtClean="0">
              <a:solidFill>
                <a:srgbClr val="FFFFFF"/>
              </a:solidFill>
              <a:latin typeface="Arial"/>
            </a:endParaRPr>
          </a:p>
          <a:p>
            <a:pPr lvl="1">
              <a:buClr>
                <a:srgbClr val="93A299"/>
              </a:buClr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Location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accuracy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~ 0.5’-1’</a:t>
            </a:r>
          </a:p>
          <a:p>
            <a:pPr marL="0" indent="0">
              <a:buClr>
                <a:srgbClr val="93A299"/>
              </a:buClr>
              <a:buFont typeface="Arial" pitchFamily="34" charset="0"/>
              <a:buNone/>
              <a:defRPr/>
            </a:pP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X-Gamma-</a:t>
            </a: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ray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Imager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Spectrometer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(XGIS)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3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Coded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mask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telescopes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+ X(Si) </a:t>
            </a:r>
            <a:r>
              <a:rPr lang="mr-IN" sz="1300" dirty="0" smtClean="0">
                <a:solidFill>
                  <a:srgbClr val="FFFFFF"/>
                </a:solidFill>
                <a:latin typeface="Mangal"/>
              </a:rPr>
              <a:t>–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Gamma(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CsI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)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ray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cameras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b="1" dirty="0" smtClean="0">
                <a:solidFill>
                  <a:srgbClr val="FFFFFF"/>
                </a:solidFill>
                <a:latin typeface="Arial"/>
              </a:rPr>
              <a:t>2 </a:t>
            </a:r>
            <a:r>
              <a:rPr lang="it-IT" sz="1300" b="1" dirty="0" err="1" smtClean="0">
                <a:solidFill>
                  <a:srgbClr val="FFFFFF"/>
                </a:solidFill>
                <a:latin typeface="Arial"/>
              </a:rPr>
              <a:t>keV</a:t>
            </a:r>
            <a:r>
              <a:rPr lang="it-IT" sz="1300" b="1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mr-IN" sz="1300" b="1" dirty="0" smtClean="0">
                <a:solidFill>
                  <a:srgbClr val="FFFFFF"/>
                </a:solidFill>
                <a:latin typeface="Mangal"/>
              </a:rPr>
              <a:t>–</a:t>
            </a:r>
            <a:r>
              <a:rPr lang="it-IT" sz="1300" b="1" dirty="0" smtClean="0">
                <a:solidFill>
                  <a:srgbClr val="FFFFFF"/>
                </a:solidFill>
                <a:latin typeface="Arial"/>
              </a:rPr>
              <a:t> 10 </a:t>
            </a:r>
            <a:r>
              <a:rPr lang="it-IT" sz="1300" b="1" dirty="0" err="1" smtClean="0">
                <a:solidFill>
                  <a:srgbClr val="FFFFFF"/>
                </a:solidFill>
                <a:latin typeface="Arial"/>
              </a:rPr>
              <a:t>MeV</a:t>
            </a:r>
            <a:endParaRPr lang="it-IT" sz="1300" b="1" dirty="0" smtClean="0">
              <a:solidFill>
                <a:srgbClr val="FFFFFF"/>
              </a:solidFill>
              <a:latin typeface="Arial"/>
            </a:endParaRPr>
          </a:p>
          <a:p>
            <a:pPr lvl="1">
              <a:buClr>
                <a:srgbClr val="93A299"/>
              </a:buClr>
              <a:defRPr/>
            </a:pP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FoV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~ 2 for 2-150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keV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band and &gt; 4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sr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for &gt; 150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keV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band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sr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(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overlapping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SXI)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Location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accuracy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~ 5’</a:t>
            </a:r>
          </a:p>
          <a:p>
            <a:pPr>
              <a:buClr>
                <a:srgbClr val="93A299"/>
              </a:buClr>
              <a:defRPr/>
            </a:pP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InfraRed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1300" b="1" dirty="0" err="1" smtClean="0">
                <a:solidFill>
                  <a:srgbClr val="21FF06"/>
                </a:solidFill>
                <a:latin typeface="Arial"/>
              </a:rPr>
              <a:t>Telescope</a:t>
            </a:r>
            <a:r>
              <a:rPr lang="it-IT" sz="1300" b="1" dirty="0" smtClean="0">
                <a:solidFill>
                  <a:srgbClr val="21FF06"/>
                </a:solidFill>
                <a:latin typeface="Arial"/>
              </a:rPr>
              <a:t> (IRT)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0.7mt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class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telescope</a:t>
            </a:r>
            <a:endParaRPr lang="it-IT" sz="1300" dirty="0" smtClean="0">
              <a:solidFill>
                <a:srgbClr val="FFFFFF"/>
              </a:solidFill>
              <a:latin typeface="Arial"/>
            </a:endParaRPr>
          </a:p>
          <a:p>
            <a:pPr lvl="1">
              <a:buClr>
                <a:srgbClr val="93A299"/>
              </a:buClr>
              <a:defRPr/>
            </a:pP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0.7-1.8 </a:t>
            </a:r>
            <a:r>
              <a:rPr lang="it-IT" sz="1300" dirty="0" smtClean="0">
                <a:solidFill>
                  <a:srgbClr val="FFFFFF"/>
                </a:solidFill>
                <a:latin typeface="Arial"/>
                <a:cs typeface="Symbol" charset="2"/>
              </a:rPr>
              <a:t>m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m (IZYJH)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FoV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: 15’x15’  </a:t>
            </a:r>
          </a:p>
          <a:p>
            <a:pPr lvl="1">
              <a:buClr>
                <a:srgbClr val="93A299"/>
              </a:buClr>
              <a:defRPr/>
            </a:pP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Imaging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(H=20.8;150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s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) and high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resolution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spectroscopy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(H=17.5;1800s)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</a:rPr>
              <a:t>capabilities</a:t>
            </a:r>
            <a:r>
              <a:rPr lang="it-IT" sz="1300" dirty="0" smtClean="0">
                <a:solidFill>
                  <a:srgbClr val="FFFFFF"/>
                </a:solidFill>
                <a:latin typeface="Arial"/>
              </a:rPr>
              <a:t> (</a:t>
            </a:r>
            <a:r>
              <a:rPr lang="it-IT" sz="1300" dirty="0" smtClean="0">
                <a:solidFill>
                  <a:srgbClr val="FFFFFF"/>
                </a:solidFill>
                <a:latin typeface="Arial"/>
                <a:sym typeface="Wingdings"/>
              </a:rPr>
              <a:t> </a:t>
            </a:r>
            <a:r>
              <a:rPr lang="it-IT" sz="1300" dirty="0" err="1" smtClean="0">
                <a:solidFill>
                  <a:srgbClr val="FFFFFF"/>
                </a:solidFill>
                <a:latin typeface="Arial"/>
                <a:sym typeface="Wingdings"/>
              </a:rPr>
              <a:t>redshift</a:t>
            </a:r>
            <a:r>
              <a:rPr lang="it-IT" sz="1300" dirty="0" smtClean="0">
                <a:solidFill>
                  <a:srgbClr val="FFFFFF"/>
                </a:solidFill>
                <a:latin typeface="Arial"/>
                <a:sym typeface="Wingdings"/>
              </a:rPr>
              <a:t>)</a:t>
            </a:r>
          </a:p>
          <a:p>
            <a:pPr marL="274320" lvl="1" indent="0">
              <a:buClr>
                <a:srgbClr val="93A299"/>
              </a:buClr>
              <a:buFont typeface="Arial" pitchFamily="34" charset="0"/>
              <a:buNone/>
              <a:defRPr/>
            </a:pPr>
            <a:endParaRPr lang="it-IT" sz="1200" dirty="0" smtClean="0">
              <a:solidFill>
                <a:srgbClr val="292934"/>
              </a:solidFill>
              <a:latin typeface="Arial"/>
              <a:sym typeface="Wingding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67" y="684786"/>
            <a:ext cx="2538680" cy="27686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477570" y="3554782"/>
            <a:ext cx="1531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it-IT" sz="1400" dirty="0">
                <a:solidFill>
                  <a:srgbClr val="FFFFFF"/>
                </a:solidFill>
                <a:latin typeface="Arial"/>
              </a:rPr>
              <a:t>Amati et al. 2018</a:t>
            </a:r>
          </a:p>
        </p:txBody>
      </p:sp>
    </p:spTree>
    <p:extLst>
      <p:ext uri="{BB962C8B-B14F-4D97-AF65-F5344CB8AC3E}">
        <p14:creationId xmlns:p14="http://schemas.microsoft.com/office/powerpoint/2010/main" val="143179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Schermata 2021-02-05 alle 00.4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0" y="1563754"/>
            <a:ext cx="5452122" cy="423101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317" y="104773"/>
            <a:ext cx="1248083" cy="11865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82640" y="625901"/>
            <a:ext cx="7193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  <a:latin typeface="Arial"/>
              </a:rPr>
              <a:t>On-</a:t>
            </a:r>
            <a:r>
              <a:rPr lang="it-IT" dirty="0" err="1" smtClean="0">
                <a:solidFill>
                  <a:srgbClr val="FFFF00"/>
                </a:solidFill>
                <a:latin typeface="Arial"/>
              </a:rPr>
              <a:t>axis</a:t>
            </a:r>
            <a:r>
              <a:rPr lang="it-IT" dirty="0" smtClean="0">
                <a:solidFill>
                  <a:srgbClr val="FFFF00"/>
                </a:solidFill>
                <a:latin typeface="Arial"/>
              </a:rPr>
              <a:t> short GRB </a:t>
            </a:r>
            <a:r>
              <a:rPr lang="it-IT" dirty="0" err="1" smtClean="0">
                <a:solidFill>
                  <a:srgbClr val="FFFF00"/>
                </a:solidFill>
                <a:latin typeface="Arial"/>
              </a:rPr>
              <a:t>detection</a:t>
            </a:r>
            <a:r>
              <a:rPr lang="it-IT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rate </a:t>
            </a:r>
            <a:r>
              <a:rPr lang="it-IT" dirty="0" smtClean="0">
                <a:solidFill>
                  <a:srgbClr val="FFFF00"/>
                </a:solidFill>
                <a:latin typeface="Arial"/>
              </a:rPr>
              <a:t>of THESEUS 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di 12/</a:t>
            </a:r>
            <a:r>
              <a:rPr lang="it-IT" dirty="0" err="1">
                <a:solidFill>
                  <a:srgbClr val="FFFF00"/>
                </a:solidFill>
                <a:latin typeface="Arial"/>
              </a:rPr>
              <a:t>yr</a:t>
            </a:r>
            <a:r>
              <a:rPr lang="it-IT" dirty="0">
                <a:solidFill>
                  <a:srgbClr val="FFFF00"/>
                </a:solidFill>
                <a:latin typeface="Arial"/>
              </a:rPr>
              <a:t> </a:t>
            </a:r>
            <a:r>
              <a:rPr lang="it-IT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dirty="0">
                <a:solidFill>
                  <a:srgbClr val="FFFF00"/>
                </a:solidFill>
                <a:latin typeface="Arial"/>
              </a:rPr>
              <a:t>within 1’ – 5’</a:t>
            </a:r>
          </a:p>
          <a:p>
            <a:pPr algn="ctr"/>
            <a:r>
              <a:rPr lang="it-IT" dirty="0" err="1">
                <a:solidFill>
                  <a:srgbClr val="FFFFFF"/>
                </a:solidFill>
                <a:latin typeface="Arial"/>
              </a:rPr>
              <a:t>a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bout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25%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is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expected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to be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detected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also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with IRT with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arcsec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loc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95440" y="5486995"/>
            <a:ext cx="15517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  <a:latin typeface="Arial"/>
              </a:rPr>
              <a:t>Credit: O. </a:t>
            </a:r>
            <a:r>
              <a:rPr lang="it-IT" sz="1400" dirty="0" err="1" smtClean="0">
                <a:solidFill>
                  <a:srgbClr val="000000"/>
                </a:solidFill>
                <a:latin typeface="Arial"/>
              </a:rPr>
              <a:t>Salafia</a:t>
            </a:r>
            <a:r>
              <a:rPr lang="it-IT" sz="1400" dirty="0" smtClean="0">
                <a:solidFill>
                  <a:srgbClr val="000000"/>
                </a:solidFill>
                <a:latin typeface="Arial"/>
              </a:rPr>
              <a:t> </a:t>
            </a:r>
            <a:endParaRPr lang="it-IT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929087" y="1962830"/>
            <a:ext cx="3136900" cy="92333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rgbClr val="21FF06"/>
                </a:solidFill>
                <a:latin typeface="Arial"/>
              </a:rPr>
              <a:t>Maximum THESEUS/</a:t>
            </a:r>
            <a:r>
              <a:rPr lang="it-IT" dirty="0" smtClean="0">
                <a:solidFill>
                  <a:srgbClr val="21FF06"/>
                </a:solidFill>
                <a:latin typeface="Arial"/>
              </a:rPr>
              <a:t>XGIS </a:t>
            </a:r>
            <a:r>
              <a:rPr lang="it-IT" dirty="0" err="1" smtClean="0">
                <a:solidFill>
                  <a:srgbClr val="21FF06"/>
                </a:solidFill>
                <a:latin typeface="Arial"/>
              </a:rPr>
              <a:t>detectable</a:t>
            </a:r>
            <a:r>
              <a:rPr lang="it-IT" dirty="0" smtClean="0">
                <a:solidFill>
                  <a:srgbClr val="21FF06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21FF06"/>
                </a:solidFill>
                <a:latin typeface="Arial"/>
              </a:rPr>
              <a:t>distance</a:t>
            </a:r>
            <a:r>
              <a:rPr lang="it-IT" dirty="0" smtClean="0">
                <a:solidFill>
                  <a:srgbClr val="21FF06"/>
                </a:solidFill>
                <a:latin typeface="Arial"/>
              </a:rPr>
              <a:t> </a:t>
            </a:r>
            <a:endParaRPr lang="it-IT" dirty="0">
              <a:solidFill>
                <a:srgbClr val="21FF06"/>
              </a:solidFill>
              <a:latin typeface="Arial"/>
            </a:endParaRPr>
          </a:p>
          <a:p>
            <a:pPr algn="ctr"/>
            <a:r>
              <a:rPr lang="it-IT" dirty="0" smtClean="0">
                <a:solidFill>
                  <a:srgbClr val="21FF06"/>
                </a:solidFill>
                <a:latin typeface="Arial"/>
              </a:rPr>
              <a:t>versus </a:t>
            </a:r>
            <a:r>
              <a:rPr lang="it-IT" dirty="0" err="1">
                <a:solidFill>
                  <a:srgbClr val="21FF06"/>
                </a:solidFill>
                <a:latin typeface="Arial"/>
              </a:rPr>
              <a:t>viewing</a:t>
            </a:r>
            <a:r>
              <a:rPr lang="it-IT" dirty="0">
                <a:solidFill>
                  <a:srgbClr val="21FF06"/>
                </a:solidFill>
                <a:latin typeface="Arial"/>
              </a:rPr>
              <a:t> angle. </a:t>
            </a:r>
          </a:p>
        </p:txBody>
      </p:sp>
      <p:sp>
        <p:nvSpPr>
          <p:cNvPr id="11" name="Freccia sinistra 10"/>
          <p:cNvSpPr/>
          <p:nvPr/>
        </p:nvSpPr>
        <p:spPr>
          <a:xfrm>
            <a:off x="5270500" y="1962830"/>
            <a:ext cx="381000" cy="279400"/>
          </a:xfrm>
          <a:prstGeom prst="leftArrow">
            <a:avLst/>
          </a:prstGeom>
          <a:solidFill>
            <a:srgbClr val="21FF0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929087" y="3122131"/>
            <a:ext cx="31369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FFFFFF"/>
                </a:solidFill>
                <a:latin typeface="Arial"/>
              </a:rPr>
              <a:t>At </a:t>
            </a:r>
            <a:r>
              <a:rPr lang="it-IT" sz="1400" dirty="0">
                <a:solidFill>
                  <a:srgbClr val="FFFFFF"/>
                </a:solidFill>
                <a:latin typeface="Arial"/>
              </a:rPr>
              <a:t>the </a:t>
            </a:r>
            <a:r>
              <a:rPr lang="it-IT" sz="1400" dirty="0" err="1">
                <a:solidFill>
                  <a:srgbClr val="FFFFFF"/>
                </a:solidFill>
                <a:latin typeface="Arial"/>
              </a:rPr>
              <a:t>typical</a:t>
            </a:r>
            <a:r>
              <a:rPr lang="it-IT" sz="1400" dirty="0">
                <a:solidFill>
                  <a:srgbClr val="FFFFFF"/>
                </a:solidFill>
                <a:latin typeface="Arial"/>
              </a:rPr>
              <a:t> ET </a:t>
            </a:r>
            <a:r>
              <a:rPr lang="it-IT" sz="1400" dirty="0" err="1">
                <a:solidFill>
                  <a:srgbClr val="FFFFFF"/>
                </a:solidFill>
                <a:latin typeface="Arial"/>
              </a:rPr>
              <a:t>range</a:t>
            </a:r>
            <a:r>
              <a:rPr lang="it-IT" sz="1400" dirty="0">
                <a:solidFill>
                  <a:srgbClr val="FFFFFF"/>
                </a:solidFill>
                <a:latin typeface="Arial"/>
              </a:rPr>
              <a:t> for </a:t>
            </a:r>
            <a:r>
              <a:rPr lang="it-IT" sz="1400" dirty="0" smtClean="0">
                <a:solidFill>
                  <a:srgbClr val="FFFFFF"/>
                </a:solidFill>
                <a:latin typeface="Arial"/>
              </a:rPr>
              <a:t>BNS </a:t>
            </a:r>
          </a:p>
          <a:p>
            <a:r>
              <a:rPr lang="it-IT" sz="1400" dirty="0" smtClean="0">
                <a:solidFill>
                  <a:srgbClr val="FFFFFF"/>
                </a:solidFill>
                <a:latin typeface="Arial"/>
              </a:rPr>
              <a:t>(330 </a:t>
            </a:r>
            <a:r>
              <a:rPr lang="it-IT" sz="1400" dirty="0" err="1" smtClean="0">
                <a:solidFill>
                  <a:srgbClr val="FFFFFF"/>
                </a:solidFill>
                <a:latin typeface="Arial"/>
              </a:rPr>
              <a:t>Mpc</a:t>
            </a:r>
            <a:r>
              <a:rPr lang="it-IT" sz="1400" dirty="0" smtClean="0">
                <a:solidFill>
                  <a:srgbClr val="FFFFFF"/>
                </a:solidFill>
                <a:latin typeface="Arial"/>
              </a:rPr>
              <a:t>)</a:t>
            </a:r>
            <a:endParaRPr lang="it-IT" sz="1000" dirty="0" smtClean="0">
              <a:solidFill>
                <a:srgbClr val="FFFFFF"/>
              </a:solidFill>
              <a:latin typeface="Arial"/>
            </a:endParaRPr>
          </a:p>
          <a:p>
            <a:r>
              <a:rPr lang="it-IT" sz="1000" dirty="0" smtClean="0">
                <a:solidFill>
                  <a:srgbClr val="FFFFFF"/>
                </a:solidFill>
                <a:latin typeface="Arial"/>
              </a:rPr>
              <a:t> </a:t>
            </a:r>
            <a:endParaRPr lang="it-IT" sz="1000" dirty="0">
              <a:solidFill>
                <a:srgbClr val="FFFFFF"/>
              </a:solidFill>
              <a:latin typeface="Arial"/>
            </a:endParaRPr>
          </a:p>
          <a:p>
            <a:pPr marL="285750" indent="-285750">
              <a:buFont typeface="Wingdings" charset="0"/>
              <a:buChar char="à"/>
            </a:pP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THESEUS 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can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detect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a GRB up to a </a:t>
            </a:r>
            <a:r>
              <a:rPr lang="it-IT" sz="1600" dirty="0" err="1">
                <a:solidFill>
                  <a:srgbClr val="FFFFFF"/>
                </a:solidFill>
                <a:latin typeface="Arial"/>
              </a:rPr>
              <a:t>viewing</a:t>
            </a:r>
            <a:r>
              <a:rPr lang="it-IT" sz="1600" dirty="0">
                <a:solidFill>
                  <a:srgbClr val="FFFFFF"/>
                </a:solidFill>
                <a:latin typeface="Arial"/>
              </a:rPr>
              <a:t> angle of 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~20-40°, </a:t>
            </a:r>
            <a:r>
              <a:rPr lang="it-IT" sz="1600" dirty="0" err="1" smtClean="0">
                <a:solidFill>
                  <a:srgbClr val="FFFFFF"/>
                </a:solidFill>
                <a:latin typeface="Arial"/>
              </a:rPr>
              <a:t>potentially</a:t>
            </a:r>
            <a:r>
              <a:rPr lang="it-IT" sz="16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600" dirty="0" err="1">
                <a:solidFill>
                  <a:srgbClr val="FFFF00"/>
                </a:solidFill>
                <a:latin typeface="Arial"/>
              </a:rPr>
              <a:t>increasing</a:t>
            </a:r>
            <a:r>
              <a:rPr lang="it-IT" sz="1600" dirty="0">
                <a:solidFill>
                  <a:srgbClr val="FFFF00"/>
                </a:solidFill>
                <a:latin typeface="Arial"/>
              </a:rPr>
              <a:t> the </a:t>
            </a:r>
            <a:r>
              <a:rPr lang="it-IT" sz="1600" dirty="0" err="1">
                <a:solidFill>
                  <a:srgbClr val="FFFF00"/>
                </a:solidFill>
                <a:latin typeface="Arial"/>
              </a:rPr>
              <a:t>event</a:t>
            </a:r>
            <a:r>
              <a:rPr lang="it-IT" sz="1600" dirty="0">
                <a:solidFill>
                  <a:srgbClr val="FFFF00"/>
                </a:solidFill>
                <a:latin typeface="Arial"/>
              </a:rPr>
              <a:t> rate by a </a:t>
            </a:r>
            <a:endParaRPr lang="it-IT" sz="1600" dirty="0" smtClean="0">
              <a:solidFill>
                <a:srgbClr val="FFFF00"/>
              </a:solidFill>
              <a:latin typeface="Arial"/>
            </a:endParaRPr>
          </a:p>
          <a:p>
            <a:r>
              <a:rPr lang="it-IT" sz="1600" dirty="0">
                <a:solidFill>
                  <a:srgbClr val="FFFF00"/>
                </a:solidFill>
                <a:latin typeface="Arial"/>
              </a:rPr>
              <a:t> </a:t>
            </a:r>
            <a:r>
              <a:rPr lang="it-IT" sz="1600" dirty="0" smtClean="0">
                <a:solidFill>
                  <a:srgbClr val="FFFF00"/>
                </a:solidFill>
                <a:latin typeface="Arial"/>
              </a:rPr>
              <a:t>    </a:t>
            </a:r>
            <a:r>
              <a:rPr lang="it-IT" sz="1600" dirty="0" err="1" smtClean="0">
                <a:solidFill>
                  <a:srgbClr val="FFFF00"/>
                </a:solidFill>
                <a:latin typeface="Arial"/>
              </a:rPr>
              <a:t>factor</a:t>
            </a:r>
            <a:r>
              <a:rPr lang="it-IT" sz="1600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it-IT" sz="1600" dirty="0">
                <a:solidFill>
                  <a:srgbClr val="FFFF00"/>
                </a:solidFill>
                <a:latin typeface="Arial"/>
              </a:rPr>
              <a:t>of </a:t>
            </a:r>
            <a:r>
              <a:rPr lang="it-IT" sz="1600" dirty="0" smtClean="0">
                <a:solidFill>
                  <a:srgbClr val="FFFF00"/>
                </a:solidFill>
                <a:latin typeface="Arial"/>
              </a:rPr>
              <a:t>&gt;20-100 </a:t>
            </a:r>
            <a:r>
              <a:rPr lang="it-IT" sz="1600" dirty="0">
                <a:solidFill>
                  <a:srgbClr val="FFFF00"/>
                </a:solidFill>
                <a:latin typeface="Arial"/>
              </a:rPr>
              <a:t>the on-</a:t>
            </a:r>
            <a:r>
              <a:rPr lang="it-IT" sz="1600" dirty="0" err="1">
                <a:solidFill>
                  <a:srgbClr val="FFFF00"/>
                </a:solidFill>
                <a:latin typeface="Arial"/>
              </a:rPr>
              <a:t>axis</a:t>
            </a:r>
            <a:r>
              <a:rPr lang="it-IT" sz="1600" dirty="0">
                <a:solidFill>
                  <a:srgbClr val="FFFF00"/>
                </a:solidFill>
                <a:latin typeface="Arial"/>
              </a:rPr>
              <a:t> </a:t>
            </a:r>
            <a:endParaRPr lang="it-IT" sz="1600" dirty="0" smtClean="0">
              <a:solidFill>
                <a:srgbClr val="FFFF00"/>
              </a:solidFill>
              <a:latin typeface="Arial"/>
            </a:endParaRPr>
          </a:p>
          <a:p>
            <a:r>
              <a:rPr lang="it-IT" sz="1600" dirty="0">
                <a:solidFill>
                  <a:srgbClr val="FFFF00"/>
                </a:solidFill>
                <a:latin typeface="Arial"/>
              </a:rPr>
              <a:t> </a:t>
            </a:r>
            <a:r>
              <a:rPr lang="it-IT" sz="1600" dirty="0" smtClean="0">
                <a:solidFill>
                  <a:srgbClr val="FFFF00"/>
                </a:solidFill>
                <a:latin typeface="Arial"/>
              </a:rPr>
              <a:t>    rate</a:t>
            </a:r>
            <a:endParaRPr lang="it-IT" sz="16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45183" y="4607239"/>
            <a:ext cx="16039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100" dirty="0">
                <a:solidFill>
                  <a:srgbClr val="000000"/>
                </a:solidFill>
                <a:latin typeface="Arial"/>
              </a:rPr>
              <a:t>short GRB </a:t>
            </a:r>
            <a:r>
              <a:rPr lang="it-IT" sz="1100" dirty="0" err="1">
                <a:solidFill>
                  <a:srgbClr val="000000"/>
                </a:solidFill>
                <a:latin typeface="Arial"/>
              </a:rPr>
              <a:t>like</a:t>
            </a:r>
            <a:r>
              <a:rPr lang="it-IT" sz="1100" dirty="0">
                <a:solidFill>
                  <a:srgbClr val="000000"/>
                </a:solidFill>
                <a:latin typeface="Arial"/>
              </a:rPr>
              <a:t> </a:t>
            </a:r>
            <a:r>
              <a:rPr lang="it-IT" sz="1100" dirty="0" smtClean="0">
                <a:solidFill>
                  <a:srgbClr val="000000"/>
                </a:solidFill>
                <a:latin typeface="Arial"/>
              </a:rPr>
              <a:t>170817 </a:t>
            </a:r>
          </a:p>
          <a:p>
            <a:r>
              <a:rPr lang="it-IT" sz="1100" dirty="0" smtClean="0">
                <a:solidFill>
                  <a:srgbClr val="000000"/>
                </a:solidFill>
                <a:latin typeface="Arial"/>
              </a:rPr>
              <a:t>core </a:t>
            </a:r>
            <a:r>
              <a:rPr lang="it-IT" sz="1100" dirty="0">
                <a:solidFill>
                  <a:srgbClr val="000000"/>
                </a:solidFill>
                <a:latin typeface="Arial"/>
              </a:rPr>
              <a:t>jet &lt; 4</a:t>
            </a:r>
            <a:r>
              <a:rPr lang="it-IT" sz="1100" dirty="0" smtClean="0">
                <a:solidFill>
                  <a:srgbClr val="000000"/>
                </a:solidFill>
                <a:latin typeface="Arial"/>
              </a:rPr>
              <a:t>°</a:t>
            </a:r>
            <a:endParaRPr lang="it-IT" sz="11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27943" y="164236"/>
            <a:ext cx="5237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21FF06"/>
                </a:solidFill>
                <a:latin typeface="Arial"/>
              </a:rPr>
              <a:t>THESEUS in Multi-</a:t>
            </a:r>
            <a:r>
              <a:rPr lang="it-IT" sz="2400" dirty="0" err="1">
                <a:solidFill>
                  <a:srgbClr val="21FF06"/>
                </a:solidFill>
                <a:latin typeface="Arial"/>
              </a:rPr>
              <a:t>Messeger</a:t>
            </a:r>
            <a:r>
              <a:rPr lang="it-IT" sz="2400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2400" dirty="0" err="1">
                <a:solidFill>
                  <a:srgbClr val="21FF06"/>
                </a:solidFill>
                <a:latin typeface="Arial"/>
              </a:rPr>
              <a:t>context</a:t>
            </a:r>
            <a:endParaRPr lang="it-IT" sz="2400" dirty="0">
              <a:solidFill>
                <a:srgbClr val="21FF0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0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317" y="104773"/>
            <a:ext cx="1248083" cy="1186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68300" y="3853905"/>
            <a:ext cx="420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Arial"/>
              </a:rPr>
              <a:t>Credit THESEUS Yellow Book</a:t>
            </a:r>
            <a:endParaRPr lang="it-IT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27943" y="164236"/>
            <a:ext cx="5237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21FF06"/>
                </a:solidFill>
                <a:latin typeface="Arial"/>
              </a:rPr>
              <a:t>THESEUS in Multi-</a:t>
            </a:r>
            <a:r>
              <a:rPr lang="it-IT" sz="2400" dirty="0" err="1">
                <a:solidFill>
                  <a:srgbClr val="21FF06"/>
                </a:solidFill>
                <a:latin typeface="Arial"/>
              </a:rPr>
              <a:t>Messeger</a:t>
            </a:r>
            <a:r>
              <a:rPr lang="it-IT" sz="2400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2400" dirty="0" err="1">
                <a:solidFill>
                  <a:srgbClr val="21FF06"/>
                </a:solidFill>
                <a:latin typeface="Arial"/>
              </a:rPr>
              <a:t>context</a:t>
            </a:r>
            <a:endParaRPr lang="it-IT" sz="2400" dirty="0">
              <a:solidFill>
                <a:srgbClr val="21FF06"/>
              </a:solidFill>
              <a:latin typeface="Arial"/>
            </a:endParaRPr>
          </a:p>
        </p:txBody>
      </p:sp>
      <p:pic>
        <p:nvPicPr>
          <p:cNvPr id="15" name="Immagine 14" descr="Schermata 2021-02-05 alle 00.56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3" y="834570"/>
            <a:ext cx="4696076" cy="3008162"/>
          </a:xfrm>
          <a:prstGeom prst="rect">
            <a:avLst/>
          </a:prstGeom>
        </p:spPr>
      </p:pic>
      <p:pic>
        <p:nvPicPr>
          <p:cNvPr id="16" name="Immagine 15" descr="Schermata 2021-02-05 alle 00.57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4208"/>
            <a:ext cx="4387650" cy="29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5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6375762"/>
            <a:ext cx="4203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FFFFFF"/>
                </a:solidFill>
                <a:latin typeface="Arial"/>
              </a:rPr>
              <a:t>Credit THESEUS Yellow Book</a:t>
            </a:r>
            <a:endParaRPr lang="it-IT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27943" y="164236"/>
            <a:ext cx="5237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rgbClr val="21FF06"/>
                </a:solidFill>
                <a:latin typeface="Arial"/>
              </a:rPr>
              <a:t>THESEUS in Multi-</a:t>
            </a:r>
            <a:r>
              <a:rPr lang="it-IT" sz="2400" dirty="0" err="1">
                <a:solidFill>
                  <a:srgbClr val="21FF06"/>
                </a:solidFill>
                <a:latin typeface="Arial"/>
              </a:rPr>
              <a:t>Messeger</a:t>
            </a:r>
            <a:r>
              <a:rPr lang="it-IT" sz="2400" dirty="0">
                <a:solidFill>
                  <a:srgbClr val="21FF06"/>
                </a:solidFill>
                <a:latin typeface="Arial"/>
              </a:rPr>
              <a:t> </a:t>
            </a:r>
            <a:r>
              <a:rPr lang="it-IT" sz="2400" dirty="0" err="1">
                <a:solidFill>
                  <a:srgbClr val="21FF06"/>
                </a:solidFill>
                <a:latin typeface="Arial"/>
              </a:rPr>
              <a:t>context</a:t>
            </a:r>
            <a:endParaRPr lang="it-IT" sz="2400" dirty="0">
              <a:solidFill>
                <a:srgbClr val="21FF06"/>
              </a:solidFill>
              <a:latin typeface="Arial"/>
            </a:endParaRPr>
          </a:p>
        </p:txBody>
      </p:sp>
      <p:pic>
        <p:nvPicPr>
          <p:cNvPr id="2" name="Immagine 1" descr="Schermata 2021-02-05 alle 01.00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1" y="3815442"/>
            <a:ext cx="8610566" cy="2162025"/>
          </a:xfrm>
          <a:prstGeom prst="rect">
            <a:avLst/>
          </a:prstGeom>
        </p:spPr>
      </p:pic>
      <p:pic>
        <p:nvPicPr>
          <p:cNvPr id="9" name="Immagine 8" descr="Schermata 2021-02-05 alle 00.56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53" y="834570"/>
            <a:ext cx="3828847" cy="2452642"/>
          </a:xfrm>
          <a:prstGeom prst="rect">
            <a:avLst/>
          </a:prstGeom>
        </p:spPr>
      </p:pic>
      <p:pic>
        <p:nvPicPr>
          <p:cNvPr id="10" name="Immagine 9" descr="Schermata 2021-02-05 alle 00.57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57" y="834570"/>
            <a:ext cx="3678963" cy="245264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317" y="104773"/>
            <a:ext cx="1248083" cy="11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1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939800" y="12184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FF"/>
                </a:solidFill>
                <a:latin typeface="Arial"/>
              </a:rPr>
              <a:t>OTHER PROMISING HIGH-ENERGY COUNTERPARTS </a:t>
            </a:r>
          </a:p>
          <a:p>
            <a:pPr algn="ctr"/>
            <a:r>
              <a:rPr lang="it-IT" dirty="0" smtClean="0">
                <a:solidFill>
                  <a:srgbClr val="FFFFFF"/>
                </a:solidFill>
                <a:latin typeface="Arial"/>
              </a:rPr>
              <a:t>for SXI (0.5- 5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KeV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sky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loc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&lt; 1-2’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3" name="Immagine 2" descr="Schermata 2020-11-29 alle 16.42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977900"/>
            <a:ext cx="4876800" cy="3746454"/>
          </a:xfrm>
          <a:prstGeom prst="rect">
            <a:avLst/>
          </a:prstGeom>
        </p:spPr>
      </p:pic>
      <p:pic>
        <p:nvPicPr>
          <p:cNvPr id="5" name="Immagine 4" descr="images (1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00" y="4871512"/>
            <a:ext cx="2032000" cy="1203890"/>
          </a:xfrm>
          <a:prstGeom prst="rect">
            <a:avLst/>
          </a:prstGeom>
        </p:spPr>
      </p:pic>
      <p:pic>
        <p:nvPicPr>
          <p:cNvPr id="6" name="Immagine 5" descr="download (5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4922312"/>
            <a:ext cx="1480589" cy="14224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204488" y="5435600"/>
            <a:ext cx="145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FFFF"/>
                </a:solidFill>
                <a:latin typeface="Arial"/>
              </a:rPr>
              <a:t>Magnetar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?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025900" y="529554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FFFF"/>
                </a:solidFill>
                <a:latin typeface="Arial"/>
              </a:rPr>
              <a:t>High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latitude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emission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</a:t>
            </a:r>
          </a:p>
          <a:p>
            <a:pPr algn="ctr"/>
            <a:r>
              <a:rPr lang="it-IT" dirty="0" smtClean="0">
                <a:solidFill>
                  <a:srgbClr val="FFFFFF"/>
                </a:solidFill>
                <a:latin typeface="Arial"/>
              </a:rPr>
              <a:t>from </a:t>
            </a:r>
            <a:r>
              <a:rPr lang="it-IT" dirty="0" err="1" smtClean="0">
                <a:solidFill>
                  <a:srgbClr val="FFFFFF"/>
                </a:solidFill>
                <a:latin typeface="Arial"/>
              </a:rPr>
              <a:t>structured</a:t>
            </a:r>
            <a:r>
              <a:rPr lang="it-IT" dirty="0" smtClean="0">
                <a:solidFill>
                  <a:srgbClr val="FFFFFF"/>
                </a:solidFill>
                <a:latin typeface="Arial"/>
              </a:rPr>
              <a:t> jet? 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644900" y="5435600"/>
            <a:ext cx="48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FF"/>
                </a:solidFill>
                <a:latin typeface="Arial"/>
              </a:rPr>
              <a:t>or</a:t>
            </a:r>
            <a:endParaRPr lang="it-IT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Freccia giù 12"/>
          <p:cNvSpPr/>
          <p:nvPr/>
        </p:nvSpPr>
        <p:spPr>
          <a:xfrm>
            <a:off x="3746500" y="4610054"/>
            <a:ext cx="304800" cy="35035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5" name="Immagine 14" descr="download (7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" y="780871"/>
            <a:ext cx="1743237" cy="11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5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288084" y="5630561"/>
            <a:ext cx="2659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>
                <a:solidFill>
                  <a:prstClr val="white"/>
                </a:solidFill>
                <a:latin typeface="Calibri"/>
              </a:rPr>
              <a:t>Ascenzi</a:t>
            </a:r>
            <a:r>
              <a:rPr lang="it-IT" sz="2000" dirty="0">
                <a:solidFill>
                  <a:prstClr val="white"/>
                </a:solidFill>
                <a:latin typeface="Calibri"/>
              </a:rPr>
              <a:t> et al. 2020 A&amp;A</a:t>
            </a:r>
          </a:p>
        </p:txBody>
      </p:sp>
      <p:pic>
        <p:nvPicPr>
          <p:cNvPr id="3" name="Immagine 2" descr="Schermata 2020-10-20 alle 22.20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08" y="500338"/>
            <a:ext cx="2102142" cy="30405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36185" y="792633"/>
            <a:ext cx="4906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FFFF"/>
                </a:solidFill>
                <a:latin typeface="Calibri"/>
              </a:rPr>
              <a:t>What</a:t>
            </a:r>
            <a:r>
              <a:rPr lang="it-IT" sz="2800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it-IT" sz="2800" dirty="0" err="1" smtClean="0">
                <a:solidFill>
                  <a:srgbClr val="FFFFFF"/>
                </a:solidFill>
                <a:latin typeface="Calibri"/>
              </a:rPr>
              <a:t>happen</a:t>
            </a:r>
            <a:r>
              <a:rPr lang="it-IT" sz="2800" dirty="0" smtClean="0">
                <a:solidFill>
                  <a:srgbClr val="FFFFFF"/>
                </a:solidFill>
                <a:latin typeface="Calibri"/>
              </a:rPr>
              <a:t> off-</a:t>
            </a:r>
            <a:r>
              <a:rPr lang="it-IT" sz="2800" dirty="0" err="1" smtClean="0">
                <a:solidFill>
                  <a:srgbClr val="FFFFFF"/>
                </a:solidFill>
                <a:latin typeface="Calibri"/>
              </a:rPr>
              <a:t>axis</a:t>
            </a:r>
            <a:r>
              <a:rPr lang="it-IT" sz="2800" dirty="0" smtClean="0">
                <a:solidFill>
                  <a:srgbClr val="FFFFFF"/>
                </a:solidFill>
                <a:latin typeface="Calibri"/>
              </a:rPr>
              <a:t>?</a:t>
            </a:r>
            <a:endParaRPr lang="it-IT" sz="2800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Immagine 6" descr="FluxAngl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00" y="1483454"/>
            <a:ext cx="6038286" cy="4114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965200" y="6030671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FF05"/>
                </a:solidFill>
                <a:latin typeface="Calibri"/>
              </a:rPr>
              <a:t>Promising</a:t>
            </a:r>
            <a:r>
              <a:rPr lang="it-IT" sz="2400" dirty="0" smtClean="0">
                <a:solidFill>
                  <a:srgbClr val="00FF05"/>
                </a:solidFill>
                <a:latin typeface="Calibri"/>
              </a:rPr>
              <a:t> X-</a:t>
            </a:r>
            <a:r>
              <a:rPr lang="it-IT" sz="2400" dirty="0" err="1" smtClean="0">
                <a:solidFill>
                  <a:srgbClr val="00FF05"/>
                </a:solidFill>
                <a:latin typeface="Calibri"/>
              </a:rPr>
              <a:t>ray</a:t>
            </a:r>
            <a:r>
              <a:rPr lang="it-IT" sz="2400" dirty="0" smtClean="0">
                <a:solidFill>
                  <a:srgbClr val="00FF05"/>
                </a:solidFill>
                <a:latin typeface="Calibri"/>
              </a:rPr>
              <a:t> </a:t>
            </a:r>
            <a:r>
              <a:rPr lang="it-IT" sz="2400" dirty="0" err="1" smtClean="0">
                <a:solidFill>
                  <a:srgbClr val="00FF05"/>
                </a:solidFill>
                <a:latin typeface="Calibri"/>
              </a:rPr>
              <a:t>couterparts</a:t>
            </a:r>
            <a:r>
              <a:rPr lang="it-IT" sz="2400" dirty="0" smtClean="0">
                <a:solidFill>
                  <a:srgbClr val="00FF05"/>
                </a:solidFill>
                <a:latin typeface="Calibri"/>
              </a:rPr>
              <a:t>!</a:t>
            </a:r>
            <a:endParaRPr lang="it-IT" sz="2400" dirty="0">
              <a:solidFill>
                <a:srgbClr val="00FF0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81850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75750" y="38280"/>
            <a:ext cx="7371866" cy="400039"/>
          </a:xfrm>
          <a:prstGeom prst="rect">
            <a:avLst/>
          </a:prstGeom>
        </p:spPr>
        <p:txBody>
          <a:bodyPr wrap="none" lIns="91371" tIns="45685" rIns="91371" bIns="45685">
            <a:spAutoFit/>
          </a:bodyPr>
          <a:lstStyle/>
          <a:p>
            <a:pPr defTabSz="456853"/>
            <a:r>
              <a:rPr lang="it-IT" sz="2000" dirty="0">
                <a:solidFill>
                  <a:srgbClr val="CCFFCC"/>
                </a:solidFill>
                <a:latin typeface="Arial"/>
                <a:cs typeface="Arial"/>
              </a:rPr>
              <a:t>NS LABORATORY FOR STUDYING SUPER-DENSE MATTER</a:t>
            </a:r>
          </a:p>
        </p:txBody>
      </p:sp>
      <p:sp>
        <p:nvSpPr>
          <p:cNvPr id="6" name="CasellaDiTesto 5"/>
          <p:cNvSpPr txBox="1"/>
          <p:nvPr/>
        </p:nvSpPr>
        <p:spPr>
          <a:xfrm rot="3349884">
            <a:off x="6062136" y="1871153"/>
            <a:ext cx="1134533" cy="307777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sz="1400" dirty="0">
                <a:solidFill>
                  <a:prstClr val="black"/>
                </a:solidFill>
                <a:latin typeface="Calibri"/>
              </a:rPr>
              <a:t>~15 km</a:t>
            </a:r>
          </a:p>
        </p:txBody>
      </p:sp>
      <p:sp>
        <p:nvSpPr>
          <p:cNvPr id="10" name="CasellaDiTesto 9"/>
          <p:cNvSpPr txBox="1"/>
          <p:nvPr/>
        </p:nvSpPr>
        <p:spPr>
          <a:xfrm rot="3349884">
            <a:off x="5608552" y="2426931"/>
            <a:ext cx="1134533" cy="307777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sz="1400" dirty="0">
                <a:solidFill>
                  <a:prstClr val="black"/>
                </a:solidFill>
                <a:latin typeface="Calibri"/>
              </a:rPr>
              <a:t>~14 km</a:t>
            </a:r>
          </a:p>
        </p:txBody>
      </p:sp>
      <p:sp>
        <p:nvSpPr>
          <p:cNvPr id="11" name="CasellaDiTesto 10"/>
          <p:cNvSpPr txBox="1"/>
          <p:nvPr/>
        </p:nvSpPr>
        <p:spPr>
          <a:xfrm rot="3181416">
            <a:off x="5210596" y="2994214"/>
            <a:ext cx="1134533" cy="307777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sz="1400" dirty="0">
                <a:solidFill>
                  <a:prstClr val="black"/>
                </a:solidFill>
                <a:latin typeface="Calibri"/>
              </a:rPr>
              <a:t>~12 km</a:t>
            </a:r>
          </a:p>
        </p:txBody>
      </p:sp>
      <p:sp>
        <p:nvSpPr>
          <p:cNvPr id="13" name="CasellaDiTesto 12"/>
          <p:cNvSpPr txBox="1"/>
          <p:nvPr/>
        </p:nvSpPr>
        <p:spPr>
          <a:xfrm rot="3349884">
            <a:off x="4936849" y="3253641"/>
            <a:ext cx="1134533" cy="307777"/>
          </a:xfrm>
          <a:prstGeom prst="rect">
            <a:avLst/>
          </a:prstGeom>
          <a:noFill/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r>
              <a:rPr lang="it-IT" sz="1400" dirty="0">
                <a:solidFill>
                  <a:prstClr val="black"/>
                </a:solidFill>
                <a:latin typeface="Calibri"/>
              </a:rPr>
              <a:t>~11 km</a:t>
            </a:r>
          </a:p>
        </p:txBody>
      </p:sp>
      <p:pic>
        <p:nvPicPr>
          <p:cNvPr id="15" name="Immagine 14" descr="Schermata 2018-06-07 alle 18.4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6" y="2055513"/>
            <a:ext cx="3883943" cy="3459931"/>
          </a:xfrm>
          <a:prstGeom prst="rect">
            <a:avLst/>
          </a:prstGeom>
        </p:spPr>
      </p:pic>
      <p:pic>
        <p:nvPicPr>
          <p:cNvPr id="16" name="Immagine 15" descr="Schermata 2018-06-07 alle 18.49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986" y="2055513"/>
            <a:ext cx="3848118" cy="3459931"/>
          </a:xfrm>
          <a:prstGeom prst="rect">
            <a:avLst/>
          </a:prstGeom>
        </p:spPr>
      </p:pic>
      <p:pic>
        <p:nvPicPr>
          <p:cNvPr id="20" name="Immagine 19" descr="Schermata 2018-05-01 alle 22.38.2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22" y="771215"/>
            <a:ext cx="1328470" cy="910951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978831" y="687407"/>
            <a:ext cx="2323161" cy="373622"/>
          </a:xfrm>
          <a:prstGeom prst="rect">
            <a:avLst/>
          </a:prstGeom>
        </p:spPr>
        <p:txBody>
          <a:bodyPr wrap="square" lIns="91371" tIns="45685" rIns="91371" bIns="45685">
            <a:spAutoFit/>
          </a:bodyPr>
          <a:lstStyle/>
          <a:p>
            <a:pPr defTabSz="456853"/>
            <a:r>
              <a:rPr lang="it-IT" dirty="0">
                <a:solidFill>
                  <a:srgbClr val="FFFFFF"/>
                </a:solidFill>
                <a:latin typeface="Calibri"/>
              </a:rPr>
              <a:t>TIDAL DEFORMABILITY</a:t>
            </a:r>
          </a:p>
        </p:txBody>
      </p:sp>
      <p:pic>
        <p:nvPicPr>
          <p:cNvPr id="23" name="Immagine 22" descr="Schermata 2017-12-17 alle 01.05.1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1" y="1129036"/>
            <a:ext cx="4521838" cy="511906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059714" y="1056704"/>
            <a:ext cx="443617" cy="654986"/>
          </a:xfrm>
          <a:prstGeom prst="rect">
            <a:avLst/>
          </a:prstGeom>
          <a:solidFill>
            <a:schemeClr val="bg1"/>
          </a:solidFill>
        </p:spPr>
        <p:txBody>
          <a:bodyPr wrap="square" lIns="91407" tIns="45704" rIns="91407" bIns="45704" rtlCol="0">
            <a:spAutoFit/>
          </a:bodyPr>
          <a:lstStyle/>
          <a:p>
            <a:pPr defTabSz="457035"/>
            <a:endParaRPr lang="it-IT" dirty="0">
              <a:solidFill>
                <a:prstClr val="white"/>
              </a:solidFill>
              <a:latin typeface="Calibri"/>
            </a:endParaRPr>
          </a:p>
          <a:p>
            <a:pPr defTabSz="457035"/>
            <a:endParaRPr lang="it-IT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" name="Immagine 24" descr="Schermata 2018-06-07 alle 18.14.5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59" y="2230282"/>
            <a:ext cx="1100357" cy="290661"/>
          </a:xfrm>
          <a:prstGeom prst="rect">
            <a:avLst/>
          </a:prstGeom>
        </p:spPr>
      </p:pic>
      <p:pic>
        <p:nvPicPr>
          <p:cNvPr id="26" name="Immagine 25" descr="Schermata 2018-06-07 alle 18.14.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76" y="2250909"/>
            <a:ext cx="1050105" cy="270027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119511" y="5743394"/>
            <a:ext cx="8939824" cy="430887"/>
          </a:xfrm>
          <a:prstGeom prst="rect">
            <a:avLst/>
          </a:prstGeom>
        </p:spPr>
        <p:txBody>
          <a:bodyPr wrap="square" lIns="91407" tIns="45704" rIns="91407" bIns="45704">
            <a:spAutoFit/>
          </a:bodyPr>
          <a:lstStyle/>
          <a:p>
            <a:pPr algn="ctr" defTabSz="457035"/>
            <a:r>
              <a:rPr lang="it-IT" sz="2200" dirty="0">
                <a:solidFill>
                  <a:prstClr val="white"/>
                </a:solidFill>
                <a:latin typeface="Calibri"/>
              </a:rPr>
              <a:t>From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only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GWs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we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cannot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say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both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components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of the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binary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it-IT" sz="2200" dirty="0" err="1">
                <a:solidFill>
                  <a:prstClr val="white"/>
                </a:solidFill>
                <a:latin typeface="Calibri"/>
              </a:rPr>
              <a:t>were</a:t>
            </a:r>
            <a:r>
              <a:rPr lang="it-IT" sz="2200" dirty="0">
                <a:solidFill>
                  <a:prstClr val="white"/>
                </a:solidFill>
                <a:latin typeface="Calibri"/>
              </a:rPr>
              <a:t> NS</a:t>
            </a:r>
          </a:p>
        </p:txBody>
      </p:sp>
    </p:spTree>
    <p:extLst>
      <p:ext uri="{BB962C8B-B14F-4D97-AF65-F5344CB8AC3E}">
        <p14:creationId xmlns:p14="http://schemas.microsoft.com/office/powerpoint/2010/main" val="292956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" y="38273"/>
            <a:ext cx="3246513" cy="461594"/>
          </a:xfrm>
          <a:prstGeom prst="rect">
            <a:avLst/>
          </a:prstGeom>
        </p:spPr>
        <p:txBody>
          <a:bodyPr wrap="none" lIns="91371" tIns="45685" rIns="91371" bIns="45685">
            <a:spAutoFit/>
          </a:bodyPr>
          <a:lstStyle/>
          <a:p>
            <a:pPr defTabSz="456853"/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Post merger </a:t>
            </a:r>
            <a:r>
              <a:rPr lang="it-IT" sz="2400" dirty="0" err="1">
                <a:solidFill>
                  <a:srgbClr val="FFFFFF"/>
                </a:solidFill>
                <a:latin typeface="Arial"/>
                <a:cs typeface="Arial"/>
              </a:rPr>
              <a:t>remnant</a:t>
            </a:r>
            <a:r>
              <a:rPr lang="it-IT" sz="2400" dirty="0">
                <a:solidFill>
                  <a:srgbClr val="FFFFFF"/>
                </a:solidFill>
                <a:latin typeface="Arial"/>
                <a:cs typeface="Arial"/>
              </a:rPr>
              <a:t>? </a:t>
            </a:r>
          </a:p>
        </p:txBody>
      </p:sp>
      <p:pic>
        <p:nvPicPr>
          <p:cNvPr id="3" name="Immagine 2" descr="Schermata 2018-08-22 alle 00.35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0" y="671425"/>
            <a:ext cx="7315200" cy="54288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303867" y="5588000"/>
            <a:ext cx="275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  <a:latin typeface="Calibri"/>
              </a:rPr>
              <a:t>Sim</a:t>
            </a:r>
            <a:r>
              <a:rPr lang="it-IT" dirty="0" smtClean="0">
                <a:solidFill>
                  <a:srgbClr val="0000FF"/>
                </a:solidFill>
                <a:latin typeface="Calibri"/>
              </a:rPr>
              <a:t>. &amp; vis., </a:t>
            </a:r>
            <a:r>
              <a:rPr lang="it-IT" dirty="0" err="1" smtClean="0">
                <a:solidFill>
                  <a:srgbClr val="0000FF"/>
                </a:solidFill>
                <a:latin typeface="Calibri"/>
              </a:rPr>
              <a:t>W</a:t>
            </a:r>
            <a:r>
              <a:rPr lang="it-IT" dirty="0" smtClean="0">
                <a:solidFill>
                  <a:srgbClr val="0000FF"/>
                </a:solidFill>
                <a:latin typeface="Calibri"/>
              </a:rPr>
              <a:t>. </a:t>
            </a:r>
            <a:r>
              <a:rPr lang="it-IT" dirty="0" err="1" smtClean="0">
                <a:solidFill>
                  <a:srgbClr val="0000FF"/>
                </a:solidFill>
                <a:latin typeface="Calibri"/>
              </a:rPr>
              <a:t>Kastaun</a:t>
            </a:r>
            <a:r>
              <a:rPr lang="it-IT" dirty="0" smtClean="0">
                <a:solidFill>
                  <a:srgbClr val="0000FF"/>
                </a:solidFill>
                <a:latin typeface="Calibri"/>
              </a:rPr>
              <a:t> </a:t>
            </a:r>
            <a:endParaRPr lang="it-IT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909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0_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Blac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7_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Blac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Black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18909</TotalTime>
  <Words>3771</Words>
  <Application>Microsoft Macintosh PowerPoint</Application>
  <PresentationFormat>Presentazione su schermo (4:3)</PresentationFormat>
  <Paragraphs>748</Paragraphs>
  <Slides>76</Slides>
  <Notes>32</Notes>
  <HiddenSlides>0</HiddenSlides>
  <MMClips>1</MMClips>
  <ScaleCrop>false</ScaleCrop>
  <HeadingPairs>
    <vt:vector size="4" baseType="variant">
      <vt:variant>
        <vt:lpstr>Tema</vt:lpstr>
      </vt:variant>
      <vt:variant>
        <vt:i4>10</vt:i4>
      </vt:variant>
      <vt:variant>
        <vt:lpstr>Titoli diapositive</vt:lpstr>
      </vt:variant>
      <vt:variant>
        <vt:i4>76</vt:i4>
      </vt:variant>
    </vt:vector>
  </HeadingPairs>
  <TitlesOfParts>
    <vt:vector size="86" baseType="lpstr">
      <vt:lpstr>10_Black</vt:lpstr>
      <vt:lpstr>5_Black</vt:lpstr>
      <vt:lpstr>4_Black</vt:lpstr>
      <vt:lpstr>3_Tema di Office</vt:lpstr>
      <vt:lpstr>17_Black</vt:lpstr>
      <vt:lpstr>2_Black</vt:lpstr>
      <vt:lpstr>8_Black</vt:lpstr>
      <vt:lpstr>9_Black</vt:lpstr>
      <vt:lpstr>7_Black</vt:lpstr>
      <vt:lpstr>Office Theme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Next observating runs</vt:lpstr>
      <vt:lpstr>Presentazione di PowerPoint</vt:lpstr>
      <vt:lpstr>Presentazione di PowerPoint</vt:lpstr>
      <vt:lpstr>Presentazione di PowerPoint</vt:lpstr>
      <vt:lpstr>Presentazione di PowerPoint</vt:lpstr>
      <vt:lpstr>3G detector</vt:lpstr>
      <vt:lpstr>The European 3G idea</vt:lpstr>
      <vt:lpstr>3G effort worldwide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THERMAL EMISSION - KILONOVAE</vt:lpstr>
      <vt:lpstr>Presentazione di PowerPoint</vt:lpstr>
      <vt:lpstr>Presentazione di PowerPoint</vt:lpstr>
      <vt:lpstr>WHY HIGH-ENERGY?</vt:lpstr>
      <vt:lpstr>Presentazione di PowerPoint</vt:lpstr>
      <vt:lpstr>May 2018: THESEUS selected within ESA Cosmic Vision science programme as midium class mission concept for study with SPICA and EnVision Venus 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di Urbino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marica branchesi</dc:creator>
  <cp:lastModifiedBy>marica branchesi</cp:lastModifiedBy>
  <cp:revision>512</cp:revision>
  <dcterms:created xsi:type="dcterms:W3CDTF">2018-08-14T14:40:19Z</dcterms:created>
  <dcterms:modified xsi:type="dcterms:W3CDTF">2021-02-25T12:36:09Z</dcterms:modified>
</cp:coreProperties>
</file>