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handoutMasterIdLst>
    <p:handoutMasterId r:id="rId41"/>
  </p:handoutMasterIdLst>
  <p:sldIdLst>
    <p:sldId id="600" r:id="rId2"/>
    <p:sldId id="855" r:id="rId3"/>
    <p:sldId id="423" r:id="rId4"/>
    <p:sldId id="532" r:id="rId5"/>
    <p:sldId id="813" r:id="rId6"/>
    <p:sldId id="816" r:id="rId7"/>
    <p:sldId id="833" r:id="rId8"/>
    <p:sldId id="453" r:id="rId9"/>
    <p:sldId id="486" r:id="rId10"/>
    <p:sldId id="517" r:id="rId11"/>
    <p:sldId id="515" r:id="rId12"/>
    <p:sldId id="475" r:id="rId13"/>
    <p:sldId id="834" r:id="rId14"/>
    <p:sldId id="846" r:id="rId15"/>
    <p:sldId id="847" r:id="rId16"/>
    <p:sldId id="848" r:id="rId17"/>
    <p:sldId id="823" r:id="rId18"/>
    <p:sldId id="826" r:id="rId19"/>
    <p:sldId id="828" r:id="rId20"/>
    <p:sldId id="825" r:id="rId21"/>
    <p:sldId id="836" r:id="rId22"/>
    <p:sldId id="511" r:id="rId23"/>
    <p:sldId id="851" r:id="rId24"/>
    <p:sldId id="852" r:id="rId25"/>
    <p:sldId id="509" r:id="rId26"/>
    <p:sldId id="837" r:id="rId27"/>
    <p:sldId id="819" r:id="rId28"/>
    <p:sldId id="841" r:id="rId29"/>
    <p:sldId id="504" r:id="rId30"/>
    <p:sldId id="853" r:id="rId31"/>
    <p:sldId id="854" r:id="rId32"/>
    <p:sldId id="519" r:id="rId33"/>
    <p:sldId id="520" r:id="rId34"/>
    <p:sldId id="482" r:id="rId35"/>
    <p:sldId id="437" r:id="rId36"/>
    <p:sldId id="844" r:id="rId37"/>
    <p:sldId id="601" r:id="rId38"/>
    <p:sldId id="849" r:id="rId39"/>
  </p:sldIdLst>
  <p:sldSz cx="9906000" cy="6858000" type="A4"/>
  <p:notesSz cx="6858000" cy="9906000"/>
  <p:defaultTextStyle>
    <a:defPPr>
      <a:defRPr lang="en-US"/>
    </a:defPPr>
    <a:lvl1pPr algn="l" rtl="0" eaLnBrk="0" fontAlgn="base" hangingPunct="0">
      <a:spcBef>
        <a:spcPct val="0"/>
      </a:spcBef>
      <a:spcAft>
        <a:spcPct val="0"/>
      </a:spcAft>
      <a:defRPr sz="1600" kern="1200" baseline="-25000">
        <a:solidFill>
          <a:schemeClr val="tx1"/>
        </a:solidFill>
        <a:latin typeface="Helvetica" charset="0"/>
        <a:ea typeface="+mn-ea"/>
        <a:cs typeface="+mn-cs"/>
      </a:defRPr>
    </a:lvl1pPr>
    <a:lvl2pPr marL="457200" algn="l" rtl="0" eaLnBrk="0" fontAlgn="base" hangingPunct="0">
      <a:spcBef>
        <a:spcPct val="0"/>
      </a:spcBef>
      <a:spcAft>
        <a:spcPct val="0"/>
      </a:spcAft>
      <a:defRPr sz="1600" kern="1200" baseline="-25000">
        <a:solidFill>
          <a:schemeClr val="tx1"/>
        </a:solidFill>
        <a:latin typeface="Helvetica" charset="0"/>
        <a:ea typeface="+mn-ea"/>
        <a:cs typeface="+mn-cs"/>
      </a:defRPr>
    </a:lvl2pPr>
    <a:lvl3pPr marL="914400" algn="l" rtl="0" eaLnBrk="0" fontAlgn="base" hangingPunct="0">
      <a:spcBef>
        <a:spcPct val="0"/>
      </a:spcBef>
      <a:spcAft>
        <a:spcPct val="0"/>
      </a:spcAft>
      <a:defRPr sz="1600" kern="1200" baseline="-25000">
        <a:solidFill>
          <a:schemeClr val="tx1"/>
        </a:solidFill>
        <a:latin typeface="Helvetica" charset="0"/>
        <a:ea typeface="+mn-ea"/>
        <a:cs typeface="+mn-cs"/>
      </a:defRPr>
    </a:lvl3pPr>
    <a:lvl4pPr marL="1371600" algn="l" rtl="0" eaLnBrk="0" fontAlgn="base" hangingPunct="0">
      <a:spcBef>
        <a:spcPct val="0"/>
      </a:spcBef>
      <a:spcAft>
        <a:spcPct val="0"/>
      </a:spcAft>
      <a:defRPr sz="1600" kern="1200" baseline="-25000">
        <a:solidFill>
          <a:schemeClr val="tx1"/>
        </a:solidFill>
        <a:latin typeface="Helvetica" charset="0"/>
        <a:ea typeface="+mn-ea"/>
        <a:cs typeface="+mn-cs"/>
      </a:defRPr>
    </a:lvl4pPr>
    <a:lvl5pPr marL="1828800" algn="l" rtl="0" eaLnBrk="0" fontAlgn="base" hangingPunct="0">
      <a:spcBef>
        <a:spcPct val="0"/>
      </a:spcBef>
      <a:spcAft>
        <a:spcPct val="0"/>
      </a:spcAft>
      <a:defRPr sz="1600" kern="1200" baseline="-25000">
        <a:solidFill>
          <a:schemeClr val="tx1"/>
        </a:solidFill>
        <a:latin typeface="Helvetica" charset="0"/>
        <a:ea typeface="+mn-ea"/>
        <a:cs typeface="+mn-cs"/>
      </a:defRPr>
    </a:lvl5pPr>
    <a:lvl6pPr marL="2286000" algn="l" defTabSz="457200" rtl="0" eaLnBrk="1" latinLnBrk="0" hangingPunct="1">
      <a:defRPr sz="1600" kern="1200" baseline="-25000">
        <a:solidFill>
          <a:schemeClr val="tx1"/>
        </a:solidFill>
        <a:latin typeface="Helvetica" charset="0"/>
        <a:ea typeface="+mn-ea"/>
        <a:cs typeface="+mn-cs"/>
      </a:defRPr>
    </a:lvl6pPr>
    <a:lvl7pPr marL="2743200" algn="l" defTabSz="457200" rtl="0" eaLnBrk="1" latinLnBrk="0" hangingPunct="1">
      <a:defRPr sz="1600" kern="1200" baseline="-25000">
        <a:solidFill>
          <a:schemeClr val="tx1"/>
        </a:solidFill>
        <a:latin typeface="Helvetica" charset="0"/>
        <a:ea typeface="+mn-ea"/>
        <a:cs typeface="+mn-cs"/>
      </a:defRPr>
    </a:lvl7pPr>
    <a:lvl8pPr marL="3200400" algn="l" defTabSz="457200" rtl="0" eaLnBrk="1" latinLnBrk="0" hangingPunct="1">
      <a:defRPr sz="1600" kern="1200" baseline="-25000">
        <a:solidFill>
          <a:schemeClr val="tx1"/>
        </a:solidFill>
        <a:latin typeface="Helvetica" charset="0"/>
        <a:ea typeface="+mn-ea"/>
        <a:cs typeface="+mn-cs"/>
      </a:defRPr>
    </a:lvl8pPr>
    <a:lvl9pPr marL="3657600" algn="l" defTabSz="457200" rtl="0" eaLnBrk="1" latinLnBrk="0" hangingPunct="1">
      <a:defRPr sz="1600" kern="1200" baseline="-25000">
        <a:solidFill>
          <a:schemeClr val="tx1"/>
        </a:solidFill>
        <a:latin typeface="Helvetic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e Gib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00FF80"/>
    <a:srgbClr val="FEB212"/>
    <a:srgbClr val="FEC517"/>
    <a:srgbClr val="FFC738"/>
    <a:srgbClr val="F0D74C"/>
    <a:srgbClr val="98183B"/>
    <a:srgbClr val="C30224"/>
    <a:srgbClr val="0000FF"/>
    <a:srgbClr val="161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2" autoAdjust="0"/>
    <p:restoredTop sz="99680" autoAdjust="0"/>
  </p:normalViewPr>
  <p:slideViewPr>
    <p:cSldViewPr showGuides="1">
      <p:cViewPr varScale="1">
        <p:scale>
          <a:sx n="119" d="100"/>
          <a:sy n="119" d="100"/>
        </p:scale>
        <p:origin x="808" y="184"/>
      </p:cViewPr>
      <p:guideLst>
        <p:guide orient="horz" pos="2160"/>
        <p:guide pos="3120"/>
      </p:guideLst>
    </p:cSldViewPr>
  </p:slideViewPr>
  <p:outlineViewPr>
    <p:cViewPr>
      <p:scale>
        <a:sx n="100" d="100"/>
        <a:sy n="100" d="100"/>
      </p:scale>
      <p:origin x="144" y="0"/>
    </p:cViewPr>
  </p:outlineViewPr>
  <p:notesTextViewPr>
    <p:cViewPr>
      <p:scale>
        <a:sx n="100" d="100"/>
        <a:sy n="100" d="100"/>
      </p:scale>
      <p:origin x="0" y="0"/>
    </p:cViewPr>
  </p:notesTextViewPr>
  <p:sorterViewPr>
    <p:cViewPr>
      <p:scale>
        <a:sx n="1" d="1"/>
        <a:sy n="1" d="1"/>
      </p:scale>
      <p:origin x="0" y="79232"/>
    </p:cViewPr>
  </p:sorterViewPr>
  <p:notesViewPr>
    <p:cSldViewPr showGuides="1">
      <p:cViewPr varScale="1">
        <p:scale>
          <a:sx n="61" d="100"/>
          <a:sy n="61" d="100"/>
        </p:scale>
        <p:origin x="-2720" y="-104"/>
      </p:cViewPr>
      <p:guideLst>
        <p:guide orient="horz" pos="312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7410" name="Rectangle 2"/>
          <p:cNvSpPr>
            <a:spLocks noGrp="1" noChangeArrowheads="1"/>
          </p:cNvSpPr>
          <p:nvPr>
            <p:ph type="hdr" sz="quarter"/>
          </p:nvPr>
        </p:nvSpPr>
        <p:spPr bwMode="auto">
          <a:xfrm>
            <a:off x="0" y="0"/>
            <a:ext cx="29718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57411" name="Rectangle 3"/>
          <p:cNvSpPr>
            <a:spLocks noGrp="1" noChangeArrowheads="1"/>
          </p:cNvSpPr>
          <p:nvPr>
            <p:ph type="dt" sz="quarter" idx="1"/>
          </p:nvPr>
        </p:nvSpPr>
        <p:spPr bwMode="auto">
          <a:xfrm>
            <a:off x="3886200" y="0"/>
            <a:ext cx="29718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57412" name="Rectangle 4"/>
          <p:cNvSpPr>
            <a:spLocks noGrp="1" noChangeArrowheads="1"/>
          </p:cNvSpPr>
          <p:nvPr>
            <p:ph type="ftr" sz="quarter" idx="2"/>
          </p:nvPr>
        </p:nvSpPr>
        <p:spPr bwMode="auto">
          <a:xfrm>
            <a:off x="0" y="9371013"/>
            <a:ext cx="2971800" cy="534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57413" name="Rectangle 5"/>
          <p:cNvSpPr>
            <a:spLocks noGrp="1" noChangeArrowheads="1"/>
          </p:cNvSpPr>
          <p:nvPr>
            <p:ph type="sldNum" sz="quarter" idx="3"/>
          </p:nvPr>
        </p:nvSpPr>
        <p:spPr bwMode="auto">
          <a:xfrm>
            <a:off x="3886200" y="9371013"/>
            <a:ext cx="2971800" cy="534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B82A7B-F487-3148-809A-7D72B097E1B7}" type="slidenum">
              <a:rPr lang="en-GB"/>
              <a:pPr>
                <a:defRPr/>
              </a:pPr>
              <a:t>‹#›</a:t>
            </a:fld>
            <a:endParaRPr lang="en-GB"/>
          </a:p>
        </p:txBody>
      </p:sp>
    </p:spTree>
    <p:extLst>
      <p:ext uri="{BB962C8B-B14F-4D97-AF65-F5344CB8AC3E}">
        <p14:creationId xmlns:p14="http://schemas.microsoft.com/office/powerpoint/2010/main" val="349183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05350"/>
            <a:ext cx="50292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charset="0"/>
              </a:defRPr>
            </a:lvl1pPr>
          </a:lstStyle>
          <a:p>
            <a:pPr>
              <a:defRPr/>
            </a:pPr>
            <a:endParaRPr lang="en-GB"/>
          </a:p>
        </p:txBody>
      </p:sp>
      <p:sp>
        <p:nvSpPr>
          <p:cNvPr id="4103" name="Rectangle 7"/>
          <p:cNvSpPr>
            <a:spLocks noGrp="1" noChangeArrowheads="1"/>
          </p:cNvSpPr>
          <p:nvPr>
            <p:ph type="sldNum" sz="quarter" idx="5"/>
          </p:nvPr>
        </p:nvSpPr>
        <p:spPr bwMode="auto">
          <a:xfrm>
            <a:off x="388620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Times" charset="0"/>
              </a:defRPr>
            </a:lvl1pPr>
          </a:lstStyle>
          <a:p>
            <a:pPr>
              <a:defRPr/>
            </a:pPr>
            <a:fld id="{BB8B0BFD-D931-FB46-A565-213BA1919A81}" type="slidenum">
              <a:rPr lang="en-GB"/>
              <a:pPr>
                <a:defRPr/>
              </a:pPr>
              <a:t>‹#›</a:t>
            </a:fld>
            <a:endParaRPr lang="en-GB"/>
          </a:p>
        </p:txBody>
      </p:sp>
    </p:spTree>
    <p:extLst>
      <p:ext uri="{BB962C8B-B14F-4D97-AF65-F5344CB8AC3E}">
        <p14:creationId xmlns:p14="http://schemas.microsoft.com/office/powerpoint/2010/main" val="16969540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67131C7-1D6B-2F4F-81BC-42446A46F372}" type="slidenum">
              <a:rPr lang="en-GB"/>
              <a:pPr/>
              <a:t>1</a:t>
            </a:fld>
            <a:endParaRPr lang="en-GB"/>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GB"/>
          </a:p>
        </p:txBody>
      </p:sp>
    </p:spTree>
    <p:extLst>
      <p:ext uri="{BB962C8B-B14F-4D97-AF65-F5344CB8AC3E}">
        <p14:creationId xmlns:p14="http://schemas.microsoft.com/office/powerpoint/2010/main" val="316741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atin typeface="Times" charset="0"/>
              <a:ea typeface="MS PGothic" charset="0"/>
              <a:cs typeface="MS PGothic" charset="0"/>
            </a:endParaRPr>
          </a:p>
        </p:txBody>
      </p:sp>
    </p:spTree>
    <p:extLst>
      <p:ext uri="{BB962C8B-B14F-4D97-AF65-F5344CB8AC3E}">
        <p14:creationId xmlns:p14="http://schemas.microsoft.com/office/powerpoint/2010/main" val="222294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noFill/>
          <a:ln/>
        </p:spPr>
        <p:txBody>
          <a:bodyPr/>
          <a:lstStyle/>
          <a:p>
            <a:endParaRPr lang="en-GB">
              <a:latin typeface="Times" charset="0"/>
              <a:ea typeface="ＭＳ Ｐゴシック" charset="-128"/>
            </a:endParaRPr>
          </a:p>
        </p:txBody>
      </p:sp>
    </p:spTree>
    <p:extLst>
      <p:ext uri="{BB962C8B-B14F-4D97-AF65-F5344CB8AC3E}">
        <p14:creationId xmlns:p14="http://schemas.microsoft.com/office/powerpoint/2010/main" val="82878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pPr>
              <a:defRPr/>
            </a:pPr>
            <a:fld id="{BB8B0BFD-D931-FB46-A565-213BA1919A81}" type="slidenum">
              <a:rPr lang="en-GB" smtClean="0"/>
              <a:pPr>
                <a:defRPr/>
              </a:pPr>
              <a:t>13</a:t>
            </a:fld>
            <a:endParaRPr lang="en-GB" dirty="0"/>
          </a:p>
        </p:txBody>
      </p:sp>
    </p:spTree>
    <p:extLst>
      <p:ext uri="{BB962C8B-B14F-4D97-AF65-F5344CB8AC3E}">
        <p14:creationId xmlns:p14="http://schemas.microsoft.com/office/powerpoint/2010/main" val="345399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8B0BFD-D931-FB46-A565-213BA1919A81}" type="slidenum">
              <a:rPr lang="en-GB" smtClean="0"/>
              <a:pPr>
                <a:defRPr/>
              </a:pPr>
              <a:t>16</a:t>
            </a:fld>
            <a:endParaRPr lang="en-GB" dirty="0"/>
          </a:p>
        </p:txBody>
      </p:sp>
    </p:spTree>
    <p:extLst>
      <p:ext uri="{BB962C8B-B14F-4D97-AF65-F5344CB8AC3E}">
        <p14:creationId xmlns:p14="http://schemas.microsoft.com/office/powerpoint/2010/main" val="60068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746125" y="742950"/>
            <a:ext cx="5365750" cy="3714750"/>
          </a:xfrm>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ndParaRPr>
          </a:p>
        </p:txBody>
      </p:sp>
    </p:spTree>
    <p:extLst>
      <p:ext uri="{BB962C8B-B14F-4D97-AF65-F5344CB8AC3E}">
        <p14:creationId xmlns:p14="http://schemas.microsoft.com/office/powerpoint/2010/main" val="203729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Wingdings" charset="2"/>
              <a:buNone/>
              <a:defRPr sz="2400">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aseline="0">
                <a:latin typeface="Times" charset="0"/>
              </a:defRPr>
            </a:lvl1pPr>
          </a:lstStyle>
          <a:p>
            <a:pPr>
              <a:defRPr/>
            </a:pPr>
            <a:endParaRPr lang="en-GB"/>
          </a:p>
        </p:txBody>
      </p:sp>
      <p:sp>
        <p:nvSpPr>
          <p:cNvPr id="4" name="Rectangle 5"/>
          <p:cNvSpPr>
            <a:spLocks noGrp="1" noChangeArrowheads="1"/>
          </p:cNvSpPr>
          <p:nvPr>
            <p:ph type="ftr" sz="quarter" idx="11"/>
          </p:nvPr>
        </p:nvSpPr>
        <p:spPr>
          <a:xfrm>
            <a:off x="3384550" y="6248400"/>
            <a:ext cx="3136900" cy="457200"/>
          </a:xfrm>
        </p:spPr>
        <p:txBody>
          <a:bodyPr/>
          <a:lstStyle>
            <a:lvl1pPr algn="ctr">
              <a:defRPr sz="1400" i="0" smtClean="0">
                <a:solidFill>
                  <a:schemeClr val="tx1"/>
                </a:solidFill>
                <a:latin typeface="Times" charset="0"/>
              </a:defRPr>
            </a:lvl1pPr>
          </a:lstStyle>
          <a:p>
            <a:pPr>
              <a:defRPr/>
            </a:pPr>
            <a:r>
              <a:rPr lang="en-US"/>
              <a:t>Venice NeuTel 2021</a:t>
            </a:r>
            <a:endParaRPr lang="en-GB"/>
          </a:p>
        </p:txBody>
      </p:sp>
      <p:sp>
        <p:nvSpPr>
          <p:cNvPr id="5" name="Rectangle 6"/>
          <p:cNvSpPr>
            <a:spLocks noGrp="1" noChangeArrowheads="1"/>
          </p:cNvSpPr>
          <p:nvPr>
            <p:ph type="sldNum" sz="quarter" idx="12"/>
          </p:nvPr>
        </p:nvSpPr>
        <p:spPr>
          <a:xfrm>
            <a:off x="7099300" y="6248400"/>
            <a:ext cx="2063750" cy="457200"/>
          </a:xfrm>
        </p:spPr>
        <p:txBody>
          <a:bodyPr/>
          <a:lstStyle>
            <a:lvl1pPr>
              <a:defRPr sz="1400" i="0">
                <a:solidFill>
                  <a:schemeClr val="tx1"/>
                </a:solidFill>
                <a:latin typeface="Times" charset="0"/>
              </a:defRPr>
            </a:lvl1pPr>
          </a:lstStyle>
          <a:p>
            <a:pPr>
              <a:defRPr/>
            </a:pPr>
            <a:fld id="{26D79638-33C1-D847-964B-6DBCECEFFCD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 </a:t>
            </a:r>
            <a:fld id="{83536344-AE6D-674E-AFA3-6B434CD41C4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72771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 </a:t>
            </a:r>
            <a:fld id="{F91CC7D9-E1F7-B848-9B21-7AF9A1699C9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 </a:t>
            </a:r>
            <a:fld id="{A86CEAE1-7B07-CE4F-A20C-236EDAD9CE9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 </a:t>
            </a:r>
            <a:fld id="{680CC8D7-B184-5D45-9441-F27E722268E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609600"/>
            <a:ext cx="4572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609600"/>
            <a:ext cx="4572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 : </a:t>
            </a:r>
            <a:fld id="{BDD4BEDE-D40E-4549-86DF-49EA7E4226C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r>
              <a:rPr lang="en-GB"/>
              <a:t>Slide# : </a:t>
            </a:r>
            <a:fld id="{15BBACF8-7C48-1D4F-89A1-624411AAA2F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r>
              <a:rPr lang="en-GB"/>
              <a:t>Slide# : </a:t>
            </a:r>
            <a:fld id="{DD1D2092-0777-BF4C-88E2-1340A000030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r>
              <a:rPr lang="en-GB"/>
              <a:t>Slide# : </a:t>
            </a:r>
            <a:fld id="{4C531B78-991B-8F42-B930-01AC4862E0C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 : </a:t>
            </a:r>
            <a:fld id="{25F82D41-45D3-5B43-9969-AC02E2EA88F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Venice NeuTel 2021</a:t>
            </a: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 : </a:t>
            </a:r>
            <a:fld id="{590E3617-DCC1-9141-916C-B24AFA9CDB1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609600"/>
            <a:ext cx="92964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685800" y="6400800"/>
            <a:ext cx="31369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baseline="0" smtClean="0">
                <a:solidFill>
                  <a:schemeClr val="accent1"/>
                </a:solidFill>
              </a:defRPr>
            </a:lvl1pPr>
          </a:lstStyle>
          <a:p>
            <a:pPr>
              <a:defRPr/>
            </a:pPr>
            <a:r>
              <a:rPr lang="en-US"/>
              <a:t>Venice NeuTel 2021</a:t>
            </a:r>
            <a:endParaRPr lang="en-GB"/>
          </a:p>
        </p:txBody>
      </p:sp>
      <p:sp>
        <p:nvSpPr>
          <p:cNvPr id="1030" name="Rectangle 6"/>
          <p:cNvSpPr>
            <a:spLocks noGrp="1" noChangeArrowheads="1"/>
          </p:cNvSpPr>
          <p:nvPr>
            <p:ph type="sldNum" sz="quarter" idx="4"/>
          </p:nvPr>
        </p:nvSpPr>
        <p:spPr bwMode="auto">
          <a:xfrm>
            <a:off x="7181850" y="64008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baseline="0">
                <a:solidFill>
                  <a:schemeClr val="accent1"/>
                </a:solidFill>
              </a:defRPr>
            </a:lvl1pPr>
          </a:lstStyle>
          <a:p>
            <a:pPr>
              <a:defRPr/>
            </a:pPr>
            <a:r>
              <a:rPr lang="en-GB"/>
              <a:t>Slide# : </a:t>
            </a:r>
            <a:fld id="{740F9DD0-2E84-1144-8C3B-A5A01696510F}" type="slidenum">
              <a:rPr lang="en-GB"/>
              <a:pPr>
                <a:defRPr/>
              </a:pPr>
              <a:t>‹#›</a:t>
            </a:fld>
            <a:endParaRPr lang="en-GB"/>
          </a:p>
        </p:txBody>
      </p:sp>
      <p:sp>
        <p:nvSpPr>
          <p:cNvPr id="2" name="AutoShape 8"/>
          <p:cNvSpPr>
            <a:spLocks noGrp="1" noChangeArrowheads="1"/>
          </p:cNvSpPr>
          <p:nvPr>
            <p:ph type="title"/>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ctr"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800">
          <a:solidFill>
            <a:schemeClr val="bg1"/>
          </a:solidFill>
          <a:latin typeface="Helvetica" charset="0"/>
          <a:ea typeface="ＭＳ Ｐゴシック" charset="-128"/>
          <a:cs typeface="ＭＳ Ｐゴシック" charset="-128"/>
        </a:defRPr>
      </a:lvl2pPr>
      <a:lvl3pPr algn="ctr" rtl="0" eaLnBrk="0" fontAlgn="base" hangingPunct="0">
        <a:spcBef>
          <a:spcPct val="0"/>
        </a:spcBef>
        <a:spcAft>
          <a:spcPct val="0"/>
        </a:spcAft>
        <a:defRPr sz="2800">
          <a:solidFill>
            <a:schemeClr val="bg1"/>
          </a:solidFill>
          <a:latin typeface="Helvetica" charset="0"/>
          <a:ea typeface="ＭＳ Ｐゴシック" charset="-128"/>
          <a:cs typeface="ＭＳ Ｐゴシック" charset="-128"/>
        </a:defRPr>
      </a:lvl3pPr>
      <a:lvl4pPr algn="ctr" rtl="0" eaLnBrk="0" fontAlgn="base" hangingPunct="0">
        <a:spcBef>
          <a:spcPct val="0"/>
        </a:spcBef>
        <a:spcAft>
          <a:spcPct val="0"/>
        </a:spcAft>
        <a:defRPr sz="2800">
          <a:solidFill>
            <a:schemeClr val="bg1"/>
          </a:solidFill>
          <a:latin typeface="Helvetica" charset="0"/>
          <a:ea typeface="ＭＳ Ｐゴシック" charset="-128"/>
          <a:cs typeface="ＭＳ Ｐゴシック" charset="-128"/>
        </a:defRPr>
      </a:lvl4pPr>
      <a:lvl5pPr algn="ctr" rtl="0" eaLnBrk="0" fontAlgn="base" hangingPunct="0">
        <a:spcBef>
          <a:spcPct val="0"/>
        </a:spcBef>
        <a:spcAft>
          <a:spcPct val="0"/>
        </a:spcAft>
        <a:defRPr sz="2800">
          <a:solidFill>
            <a:schemeClr val="bg1"/>
          </a:solidFill>
          <a:latin typeface="Helvetica" charset="0"/>
          <a:ea typeface="ＭＳ Ｐゴシック" charset="-128"/>
          <a:cs typeface="ＭＳ Ｐゴシック" charset="-128"/>
        </a:defRPr>
      </a:lvl5pPr>
      <a:lvl6pPr marL="457200" algn="ctr" rtl="0" eaLnBrk="0" fontAlgn="base" hangingPunct="0">
        <a:spcBef>
          <a:spcPct val="0"/>
        </a:spcBef>
        <a:spcAft>
          <a:spcPct val="0"/>
        </a:spcAft>
        <a:defRPr sz="2800">
          <a:solidFill>
            <a:schemeClr val="bg1"/>
          </a:solidFill>
          <a:latin typeface="Helvetica" charset="0"/>
        </a:defRPr>
      </a:lvl6pPr>
      <a:lvl7pPr marL="914400" algn="ctr" rtl="0" eaLnBrk="0" fontAlgn="base" hangingPunct="0">
        <a:spcBef>
          <a:spcPct val="0"/>
        </a:spcBef>
        <a:spcAft>
          <a:spcPct val="0"/>
        </a:spcAft>
        <a:defRPr sz="2800">
          <a:solidFill>
            <a:schemeClr val="bg1"/>
          </a:solidFill>
          <a:latin typeface="Helvetica" charset="0"/>
        </a:defRPr>
      </a:lvl7pPr>
      <a:lvl8pPr marL="1371600" algn="ctr" rtl="0" eaLnBrk="0" fontAlgn="base" hangingPunct="0">
        <a:spcBef>
          <a:spcPct val="0"/>
        </a:spcBef>
        <a:spcAft>
          <a:spcPct val="0"/>
        </a:spcAft>
        <a:defRPr sz="2800">
          <a:solidFill>
            <a:schemeClr val="bg1"/>
          </a:solidFill>
          <a:latin typeface="Helvetica" charset="0"/>
        </a:defRPr>
      </a:lvl8pPr>
      <a:lvl9pPr marL="1828800" algn="ctr" rtl="0" eaLnBrk="0" fontAlgn="base" hangingPunct="0">
        <a:spcBef>
          <a:spcPct val="0"/>
        </a:spcBef>
        <a:spcAft>
          <a:spcPct val="0"/>
        </a:spcAft>
        <a:defRPr sz="2800">
          <a:solidFill>
            <a:schemeClr val="bg1"/>
          </a:solidFill>
          <a:latin typeface="Helvetica" charset="0"/>
        </a:defRPr>
      </a:lvl9pPr>
    </p:titleStyle>
    <p:body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18474" y="764704"/>
            <a:ext cx="9469052"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lnSpc>
                <a:spcPct val="128000"/>
              </a:lnSpc>
              <a:spcBef>
                <a:spcPct val="20000"/>
              </a:spcBef>
              <a:spcAft>
                <a:spcPct val="0"/>
              </a:spcAft>
              <a:buClr>
                <a:srgbClr val="FF0000"/>
              </a:buClr>
              <a:buFont typeface="Wingdings" charset="2"/>
              <a:buNone/>
              <a:defRPr sz="24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r>
              <a:rPr lang="en-US" dirty="0"/>
              <a:t> </a:t>
            </a:r>
          </a:p>
          <a:p>
            <a:endParaRPr lang="en-US" dirty="0"/>
          </a:p>
          <a:p>
            <a:r>
              <a:rPr lang="en-US" dirty="0"/>
              <a:t>"</a:t>
            </a:r>
            <a:r>
              <a:rPr lang="en-US" sz="5400" b="1" baseline="0" dirty="0">
                <a:solidFill>
                  <a:srgbClr val="FF0000"/>
                </a:solidFill>
              </a:rPr>
              <a:t>Experimental searches of neutrino anomalies</a:t>
            </a:r>
            <a:r>
              <a:rPr lang="en-US" sz="5400" b="1" dirty="0"/>
              <a:t>. </a:t>
            </a:r>
            <a:endParaRPr lang="en-US" sz="3200" b="1" i="1" baseline="0" dirty="0">
              <a:solidFill>
                <a:srgbClr val="002060"/>
              </a:solidFill>
            </a:endParaRPr>
          </a:p>
          <a:p>
            <a:endParaRPr lang="en-US" sz="3200" b="1" i="1" baseline="0" dirty="0">
              <a:solidFill>
                <a:srgbClr val="002060"/>
              </a:solidFill>
            </a:endParaRPr>
          </a:p>
          <a:p>
            <a:r>
              <a:rPr lang="en-US" sz="3200" b="1" i="1" baseline="0" dirty="0">
                <a:solidFill>
                  <a:srgbClr val="002060"/>
                </a:solidFill>
              </a:rPr>
              <a:t>Feb. 18</a:t>
            </a:r>
            <a:r>
              <a:rPr lang="en-US" sz="3200" b="1" i="1" baseline="30000" dirty="0">
                <a:solidFill>
                  <a:srgbClr val="002060"/>
                </a:solidFill>
              </a:rPr>
              <a:t>th</a:t>
            </a:r>
            <a:r>
              <a:rPr lang="en-US" sz="3200" b="1" i="1" baseline="0" dirty="0">
                <a:solidFill>
                  <a:srgbClr val="002060"/>
                </a:solidFill>
              </a:rPr>
              <a:t>, </a:t>
            </a:r>
            <a:r>
              <a:rPr lang="en-AT" sz="3200" i="1" baseline="0" dirty="0">
                <a:solidFill>
                  <a:srgbClr val="002060"/>
                </a:solidFill>
              </a:rPr>
              <a:t>14:40 - 15:10</a:t>
            </a:r>
            <a:endParaRPr lang="en-GB" sz="3200" i="1" dirty="0">
              <a:solidFill>
                <a:schemeClr val="tx1"/>
              </a:solidFill>
            </a:endParaRPr>
          </a:p>
          <a:p>
            <a:r>
              <a:rPr lang="en-GB" sz="3200" i="1" dirty="0">
                <a:solidFill>
                  <a:schemeClr val="tx1"/>
                </a:solidFill>
              </a:rPr>
              <a:t>(Venice </a:t>
            </a:r>
            <a:r>
              <a:rPr lang="en-GB" sz="3200" i="1" dirty="0" err="1">
                <a:solidFill>
                  <a:schemeClr val="tx1"/>
                </a:solidFill>
              </a:rPr>
              <a:t>NeuTel</a:t>
            </a:r>
            <a:r>
              <a:rPr lang="en-GB" sz="3200" i="1" dirty="0">
                <a:solidFill>
                  <a:schemeClr val="tx1"/>
                </a:solidFill>
              </a:rPr>
              <a:t> 2021)</a:t>
            </a:r>
            <a:endParaRPr lang="en-US" sz="3200" b="1" baseline="0" dirty="0">
              <a:solidFill>
                <a:srgbClr val="0070C0"/>
              </a:solidFill>
            </a:endParaRPr>
          </a:p>
          <a:p>
            <a:r>
              <a:rPr lang="en-GB" sz="1600" baseline="0" dirty="0">
                <a:solidFill>
                  <a:schemeClr val="tx1"/>
                </a:solidFill>
              </a:rPr>
              <a:t>							</a:t>
            </a:r>
            <a:endParaRPr lang="en-US" sz="1600" b="1" baseline="0" dirty="0">
              <a:solidFill>
                <a:srgbClr val="0000FF"/>
              </a:solidFill>
            </a:endParaRPr>
          </a:p>
        </p:txBody>
      </p:sp>
      <p:sp>
        <p:nvSpPr>
          <p:cNvPr id="4" name="Slide Number Placeholder 2">
            <a:extLst>
              <a:ext uri="{FF2B5EF4-FFF2-40B4-BE49-F238E27FC236}">
                <a16:creationId xmlns:a16="http://schemas.microsoft.com/office/drawing/2014/main" id="{F58A3044-C702-A043-9CA4-3D89EB8BB390}"/>
              </a:ext>
            </a:extLst>
          </p:cNvPr>
          <p:cNvSpPr>
            <a:spLocks noGrp="1"/>
          </p:cNvSpPr>
          <p:nvPr>
            <p:ph type="sldNum" sz="quarter" idx="12"/>
          </p:nvPr>
        </p:nvSpPr>
        <p:spPr>
          <a:xfrm>
            <a:off x="7099300" y="6284168"/>
            <a:ext cx="2063750" cy="457200"/>
          </a:xfrm>
        </p:spPr>
        <p:txBody>
          <a:bodyPr/>
          <a:lstStyle/>
          <a:p>
            <a:pPr>
              <a:defRPr/>
            </a:pPr>
            <a:fld id="{26D79638-33C1-D847-964B-6DBCECEFFCD0}" type="slidenum">
              <a:rPr lang="en-GB" sz="1200" smtClean="0"/>
              <a:pPr>
                <a:defRPr/>
              </a:pPr>
              <a:t>1</a:t>
            </a:fld>
            <a:endParaRPr lang="en-GB" sz="1200" dirty="0"/>
          </a:p>
        </p:txBody>
      </p:sp>
      <p:sp>
        <p:nvSpPr>
          <p:cNvPr id="2" name="Footer Placeholder 1">
            <a:extLst>
              <a:ext uri="{FF2B5EF4-FFF2-40B4-BE49-F238E27FC236}">
                <a16:creationId xmlns:a16="http://schemas.microsoft.com/office/drawing/2014/main" id="{3294357A-7C98-DE46-AF3C-74226952FB45}"/>
              </a:ext>
            </a:extLst>
          </p:cNvPr>
          <p:cNvSpPr>
            <a:spLocks noGrp="1"/>
          </p:cNvSpPr>
          <p:nvPr>
            <p:ph type="ftr" sz="quarter" idx="11"/>
          </p:nvPr>
        </p:nvSpPr>
        <p:spPr/>
        <p:txBody>
          <a:bodyPr/>
          <a:lstStyle/>
          <a:p>
            <a:pPr>
              <a:defRPr/>
            </a:pPr>
            <a:r>
              <a:rPr lang="en-US"/>
              <a:t>Venice NeuTel 2021</a:t>
            </a:r>
            <a:endParaRPr lang="en-GB"/>
          </a:p>
        </p:txBody>
      </p:sp>
    </p:spTree>
    <p:extLst>
      <p:ext uri="{BB962C8B-B14F-4D97-AF65-F5344CB8AC3E}">
        <p14:creationId xmlns:p14="http://schemas.microsoft.com/office/powerpoint/2010/main" val="218205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a:ln/>
        </p:spPr>
        <p:txBody>
          <a:bodyPr/>
          <a:lstStyle/>
          <a:p>
            <a:r>
              <a:rPr lang="en-US"/>
              <a:t>Venice NeuTel 2021</a:t>
            </a:r>
            <a:endParaRPr lang="en-GB"/>
          </a:p>
        </p:txBody>
      </p:sp>
      <p:sp>
        <p:nvSpPr>
          <p:cNvPr id="10" name="Rectangle 6"/>
          <p:cNvSpPr>
            <a:spLocks noGrp="1" noChangeArrowheads="1"/>
          </p:cNvSpPr>
          <p:nvPr>
            <p:ph type="sldNum" sz="quarter" idx="11"/>
          </p:nvPr>
        </p:nvSpPr>
        <p:spPr>
          <a:ln/>
        </p:spPr>
        <p:txBody>
          <a:bodyPr/>
          <a:lstStyle/>
          <a:p>
            <a:r>
              <a:rPr lang="en-GB"/>
              <a:t>Slide: </a:t>
            </a:r>
            <a:fld id="{BE888B36-3984-7349-8806-277B2AB99354}" type="slidenum">
              <a:rPr lang="en-GB"/>
              <a:pPr/>
              <a:t>10</a:t>
            </a:fld>
            <a:endParaRPr lang="en-GB"/>
          </a:p>
        </p:txBody>
      </p:sp>
      <p:sp>
        <p:nvSpPr>
          <p:cNvPr id="424962" name="Title 1"/>
          <p:cNvSpPr>
            <a:spLocks noGrp="1"/>
          </p:cNvSpPr>
          <p:nvPr>
            <p:ph type="title" idx="4294967295"/>
          </p:nvPr>
        </p:nvSpPr>
        <p:spPr>
          <a:xfrm>
            <a:off x="31989" y="24599"/>
            <a:ext cx="9906000" cy="533400"/>
          </a:xfrm>
          <a:ln/>
        </p:spPr>
        <p:txBody>
          <a:bodyPr/>
          <a:lstStyle/>
          <a:p>
            <a:r>
              <a:rPr lang="en-GB" dirty="0">
                <a:ea typeface="ＭＳ Ｐゴシック" charset="-128"/>
              </a:rPr>
              <a:t>3 D particle Identification</a:t>
            </a:r>
            <a:r>
              <a:rPr lang="it-IT" dirty="0">
                <a:ea typeface="ＭＳ Ｐゴシック" charset="-128"/>
              </a:rPr>
              <a:t> (k</a:t>
            </a:r>
            <a:r>
              <a:rPr lang="it-IT" baseline="30000" dirty="0">
                <a:ea typeface="ＭＳ Ｐゴシック" charset="-128"/>
              </a:rPr>
              <a:t>+</a:t>
            </a:r>
            <a:r>
              <a:rPr lang="it-IT" dirty="0">
                <a:ea typeface="ＭＳ Ｐゴシック" charset="-128"/>
              </a:rPr>
              <a:t> </a:t>
            </a:r>
            <a:r>
              <a:rPr lang="it-IT" dirty="0">
                <a:ea typeface="ＭＳ Ｐゴシック" charset="-128"/>
                <a:sym typeface="Symbol" charset="2"/>
              </a:rPr>
              <a:t> </a:t>
            </a:r>
            <a:r>
              <a:rPr lang="it-IT" dirty="0">
                <a:ea typeface="ＭＳ Ｐゴシック" charset="-128"/>
              </a:rPr>
              <a:t>µ</a:t>
            </a:r>
            <a:r>
              <a:rPr lang="it-IT" baseline="30000" dirty="0">
                <a:ea typeface="ＭＳ Ｐゴシック" charset="-128"/>
              </a:rPr>
              <a:t>+</a:t>
            </a:r>
            <a:r>
              <a:rPr lang="it-IT" dirty="0">
                <a:ea typeface="ＭＳ Ｐゴシック" charset="-128"/>
              </a:rPr>
              <a:t> </a:t>
            </a:r>
            <a:r>
              <a:rPr lang="it-IT" dirty="0">
                <a:ea typeface="ＭＳ Ｐゴシック" charset="-128"/>
                <a:sym typeface="Symbol" charset="2"/>
              </a:rPr>
              <a:t></a:t>
            </a:r>
            <a:r>
              <a:rPr lang="it-IT" dirty="0">
                <a:ea typeface="ＭＳ Ｐゴシック" charset="-128"/>
              </a:rPr>
              <a:t> e</a:t>
            </a:r>
            <a:r>
              <a:rPr lang="it-IT" baseline="30000" dirty="0">
                <a:ea typeface="ＭＳ Ｐゴシック" charset="-128"/>
              </a:rPr>
              <a:t>+</a:t>
            </a:r>
            <a:r>
              <a:rPr lang="it-IT" dirty="0">
                <a:ea typeface="ＭＳ Ｐゴシック" charset="-128"/>
              </a:rPr>
              <a:t>) </a:t>
            </a:r>
            <a:r>
              <a:rPr lang="it-IT" dirty="0" err="1">
                <a:ea typeface="ＭＳ Ｐゴシック" charset="-128"/>
              </a:rPr>
              <a:t>at</a:t>
            </a:r>
            <a:r>
              <a:rPr lang="it-IT" dirty="0">
                <a:ea typeface="ＭＳ Ｐゴシック" charset="-128"/>
              </a:rPr>
              <a:t> CNGS</a:t>
            </a:r>
            <a:endParaRPr lang="en-US" dirty="0">
              <a:ea typeface="ＭＳ Ｐゴシック" charset="-128"/>
            </a:endParaRPr>
          </a:p>
        </p:txBody>
      </p:sp>
      <p:sp>
        <p:nvSpPr>
          <p:cNvPr id="424964" name="Slide Number Placeholder 4"/>
          <p:cNvSpPr txBox="1">
            <a:spLocks noGrp="1"/>
          </p:cNvSpPr>
          <p:nvPr/>
        </p:nvSpPr>
        <p:spPr bwMode="auto">
          <a:xfrm>
            <a:off x="7181850" y="6400800"/>
            <a:ext cx="2063750" cy="228600"/>
          </a:xfrm>
          <a:prstGeom prst="rect">
            <a:avLst/>
          </a:prstGeom>
          <a:noFill/>
          <a:ln w="9525">
            <a:noFill/>
            <a:miter lim="800000"/>
            <a:headEnd/>
            <a:tailEnd/>
          </a:ln>
        </p:spPr>
        <p:txBody>
          <a:bodyPr>
            <a:prstTxWarp prst="textNoShape">
              <a:avLst/>
            </a:prstTxWarp>
          </a:bodyPr>
          <a:lstStyle/>
          <a:p>
            <a:pPr algn="r"/>
            <a:r>
              <a:rPr lang="en-GB" sz="1200" b="0" i="1" baseline="0">
                <a:solidFill>
                  <a:schemeClr val="accent1"/>
                </a:solidFill>
              </a:rPr>
              <a:t>Slide: </a:t>
            </a:r>
            <a:fld id="{7C6EFF92-D3FF-524B-851D-4F92CE5A40E5}" type="slidenum">
              <a:rPr lang="en-GB" sz="1200" b="0" i="1" baseline="0">
                <a:solidFill>
                  <a:schemeClr val="accent1"/>
                </a:solidFill>
              </a:rPr>
              <a:pPr algn="r"/>
              <a:t>10</a:t>
            </a:fld>
            <a:endParaRPr lang="en-GB" sz="1200" b="0" i="1" baseline="0">
              <a:solidFill>
                <a:schemeClr val="accent1"/>
              </a:solidFill>
            </a:endParaRPr>
          </a:p>
        </p:txBody>
      </p:sp>
      <p:pic>
        <p:nvPicPr>
          <p:cNvPr id="424966" name="Picture 9"/>
          <p:cNvPicPr>
            <a:picLocks noChangeAspect="1"/>
          </p:cNvPicPr>
          <p:nvPr/>
        </p:nvPicPr>
        <p:blipFill>
          <a:blip r:embed="rId3"/>
          <a:srcRect/>
          <a:stretch>
            <a:fillRect/>
          </a:stretch>
        </p:blipFill>
        <p:spPr bwMode="auto">
          <a:xfrm>
            <a:off x="0" y="762000"/>
            <a:ext cx="3500414" cy="5638800"/>
          </a:xfrm>
          <a:prstGeom prst="rect">
            <a:avLst/>
          </a:prstGeom>
          <a:noFill/>
          <a:ln w="9525">
            <a:noFill/>
            <a:miter lim="800000"/>
            <a:headEnd/>
            <a:tailEnd/>
          </a:ln>
        </p:spPr>
      </p:pic>
      <p:pic>
        <p:nvPicPr>
          <p:cNvPr id="424967" name="Picture 10"/>
          <p:cNvPicPr>
            <a:picLocks noChangeAspect="1"/>
          </p:cNvPicPr>
          <p:nvPr/>
        </p:nvPicPr>
        <p:blipFill>
          <a:blip r:embed="rId4"/>
          <a:srcRect/>
          <a:stretch>
            <a:fillRect/>
          </a:stretch>
        </p:blipFill>
        <p:spPr bwMode="auto">
          <a:xfrm>
            <a:off x="6249144" y="772845"/>
            <a:ext cx="3581400" cy="5413108"/>
          </a:xfrm>
          <a:prstGeom prst="rect">
            <a:avLst/>
          </a:prstGeom>
          <a:noFill/>
          <a:ln w="9525">
            <a:noFill/>
            <a:miter lim="800000"/>
            <a:headEnd/>
            <a:tailEnd/>
          </a:ln>
        </p:spPr>
      </p:pic>
      <p:sp>
        <p:nvSpPr>
          <p:cNvPr id="9" name="Rectangle 3"/>
          <p:cNvSpPr txBox="1">
            <a:spLocks noChangeArrowheads="1"/>
          </p:cNvSpPr>
          <p:nvPr/>
        </p:nvSpPr>
        <p:spPr bwMode="auto">
          <a:xfrm>
            <a:off x="3061692" y="2636912"/>
            <a:ext cx="3763516" cy="2667000"/>
          </a:xfrm>
          <a:prstGeom prst="rect">
            <a:avLst/>
          </a:prstGeom>
          <a:noFill/>
          <a:ln w="9525">
            <a:noFill/>
            <a:miter lim="800000"/>
            <a:headEnd/>
            <a:tailEnd/>
          </a:ln>
        </p:spPr>
        <p:txBody>
          <a:bodyPr>
            <a:prstTxWarp prst="textNoShape">
              <a:avLst/>
            </a:prstTxWarp>
          </a:bodyPr>
          <a:lstStyle/>
          <a:p>
            <a:pPr>
              <a:spcBef>
                <a:spcPct val="20000"/>
              </a:spcBef>
              <a:buClr>
                <a:srgbClr val="FF0000"/>
              </a:buClr>
            </a:pPr>
            <a:r>
              <a:rPr lang="en-GB" sz="2400" b="0" baseline="0" dirty="0">
                <a:latin typeface="Comic Sans MS" charset="0"/>
                <a:ea typeface="Arial" charset="0"/>
                <a:cs typeface="Arial" charset="0"/>
              </a:rPr>
              <a:t>Efficient,  low </a:t>
            </a:r>
            <a:r>
              <a:rPr lang="en-GB" sz="2400" b="0" baseline="0" dirty="0" err="1">
                <a:latin typeface="Comic Sans MS" charset="0"/>
                <a:ea typeface="Arial" charset="0"/>
                <a:cs typeface="Arial" charset="0"/>
              </a:rPr>
              <a:t>mis</a:t>
            </a:r>
            <a:r>
              <a:rPr lang="en-GB" sz="2400" b="0" baseline="0" dirty="0">
                <a:latin typeface="Comic Sans MS" charset="0"/>
                <a:ea typeface="Arial" charset="0"/>
                <a:cs typeface="Arial" charset="0"/>
              </a:rPr>
              <a:t>-identification, due to precise 3</a:t>
            </a:r>
            <a:r>
              <a:rPr lang="en-GB" sz="2400" b="0" baseline="0" dirty="0">
                <a:latin typeface="Comic Sans MS" charset="0"/>
              </a:rPr>
              <a:t>D reconstruction, </a:t>
            </a:r>
            <a:r>
              <a:rPr lang="en-GB" sz="2400" b="0" baseline="0" dirty="0" err="1">
                <a:latin typeface="Comic Sans MS" charset="0"/>
              </a:rPr>
              <a:t>d</a:t>
            </a:r>
            <a:r>
              <a:rPr lang="en-GB" sz="2400" b="0" baseline="0" dirty="0" err="1">
                <a:latin typeface="Comic Sans MS" charset="0"/>
                <a:ea typeface="Arial" charset="0"/>
                <a:cs typeface="Arial" charset="0"/>
              </a:rPr>
              <a:t>E</a:t>
            </a:r>
            <a:r>
              <a:rPr lang="en-GB" sz="2400" b="0" baseline="0" dirty="0">
                <a:latin typeface="Comic Sans MS" charset="0"/>
                <a:ea typeface="Arial" charset="0"/>
                <a:cs typeface="Arial" charset="0"/>
              </a:rPr>
              <a:t>/dx, range measurement</a:t>
            </a:r>
          </a:p>
          <a:p>
            <a:pPr>
              <a:spcBef>
                <a:spcPct val="20000"/>
              </a:spcBef>
              <a:buClr>
                <a:srgbClr val="FF0000"/>
              </a:buClr>
              <a:buFont typeface="Zapf Dingbats" charset="2"/>
              <a:buChar char="l"/>
            </a:pPr>
            <a:r>
              <a:rPr lang="en-GB" sz="2400" b="0" baseline="0" dirty="0">
                <a:latin typeface="Comic Sans MS" charset="0"/>
              </a:rPr>
              <a:t>stopping power</a:t>
            </a:r>
          </a:p>
          <a:p>
            <a:pPr>
              <a:spcBef>
                <a:spcPct val="20000"/>
              </a:spcBef>
              <a:buClr>
                <a:srgbClr val="FF0000"/>
              </a:buClr>
              <a:buFont typeface="Zapf Dingbats" charset="2"/>
              <a:buChar char="l"/>
            </a:pPr>
            <a:r>
              <a:rPr lang="en-GB" sz="2400" b="0" baseline="0" dirty="0">
                <a:latin typeface="Comic Sans MS" charset="0"/>
                <a:ea typeface="Arial" charset="0"/>
                <a:cs typeface="Arial" charset="0"/>
              </a:rPr>
              <a:t>recognition of secondary particle production after decay interaction</a:t>
            </a:r>
            <a:endParaRPr lang="en-GB" sz="2400" b="0" baseline="0" dirty="0">
              <a:latin typeface="Comic Sans MS" charset="0"/>
            </a:endParaRPr>
          </a:p>
        </p:txBody>
      </p:sp>
      <p:sp>
        <p:nvSpPr>
          <p:cNvPr id="424968" name="Text Box 8"/>
          <p:cNvSpPr txBox="1">
            <a:spLocks noChangeArrowheads="1"/>
          </p:cNvSpPr>
          <p:nvPr/>
        </p:nvSpPr>
        <p:spPr bwMode="auto">
          <a:xfrm>
            <a:off x="3728864" y="990600"/>
            <a:ext cx="2286000" cy="400110"/>
          </a:xfrm>
          <a:prstGeom prst="rect">
            <a:avLst/>
          </a:prstGeom>
          <a:noFill/>
          <a:ln w="9525">
            <a:noFill/>
            <a:miter lim="800000"/>
            <a:headEnd/>
            <a:tailEnd/>
          </a:ln>
          <a:effectLst/>
        </p:spPr>
        <p:txBody>
          <a:bodyPr wrap="square">
            <a:prstTxWarp prst="textNoShape">
              <a:avLst/>
            </a:prstTxWarp>
            <a:spAutoFit/>
          </a:bodyPr>
          <a:lstStyle/>
          <a:p>
            <a:pPr algn="ctr"/>
            <a:r>
              <a:rPr lang="en-US" sz="2000" b="0" i="1" baseline="0" dirty="0">
                <a:latin typeface="Comic Sans MS" charset="0"/>
              </a:rPr>
              <a:t>ICARUS EVENT</a:t>
            </a:r>
            <a:endParaRPr lang="en-GB" sz="2000" b="0" i="1" baseline="0" dirty="0">
              <a:latin typeface="Comic Sans MS" charset="0"/>
            </a:endParaRPr>
          </a:p>
        </p:txBody>
      </p:sp>
      <p:sp>
        <p:nvSpPr>
          <p:cNvPr id="2" name="TextBox 1">
            <a:extLst>
              <a:ext uri="{FF2B5EF4-FFF2-40B4-BE49-F238E27FC236}">
                <a16:creationId xmlns:a16="http://schemas.microsoft.com/office/drawing/2014/main" id="{DB576163-A126-E54F-B8A6-E903CA9AC76A}"/>
              </a:ext>
            </a:extLst>
          </p:cNvPr>
          <p:cNvSpPr txBox="1"/>
          <p:nvPr/>
        </p:nvSpPr>
        <p:spPr>
          <a:xfrm>
            <a:off x="9353204" y="4365104"/>
            <a:ext cx="784372" cy="584775"/>
          </a:xfrm>
          <a:prstGeom prst="rect">
            <a:avLst/>
          </a:prstGeom>
          <a:noFill/>
        </p:spPr>
        <p:txBody>
          <a:bodyPr wrap="square" rtlCol="0">
            <a:spAutoFit/>
          </a:bodyPr>
          <a:lstStyle/>
          <a:p>
            <a:r>
              <a:rPr lang="en-AT" sz="3200" baseline="0" dirty="0"/>
              <a:t>K</a:t>
            </a:r>
            <a:r>
              <a:rPr lang="en-AT" sz="3200" baseline="30000" dirty="0"/>
              <a:t>+</a:t>
            </a:r>
          </a:p>
        </p:txBody>
      </p:sp>
      <p:sp>
        <p:nvSpPr>
          <p:cNvPr id="11" name="TextBox 10">
            <a:extLst>
              <a:ext uri="{FF2B5EF4-FFF2-40B4-BE49-F238E27FC236}">
                <a16:creationId xmlns:a16="http://schemas.microsoft.com/office/drawing/2014/main" id="{4FDA4863-9809-7B45-AAF8-C1E3339736FA}"/>
              </a:ext>
            </a:extLst>
          </p:cNvPr>
          <p:cNvSpPr txBox="1"/>
          <p:nvPr/>
        </p:nvSpPr>
        <p:spPr>
          <a:xfrm>
            <a:off x="9353204" y="4932457"/>
            <a:ext cx="784372" cy="584775"/>
          </a:xfrm>
          <a:prstGeom prst="rect">
            <a:avLst/>
          </a:prstGeom>
          <a:noFill/>
        </p:spPr>
        <p:txBody>
          <a:bodyPr wrap="square" rtlCol="0">
            <a:spAutoFit/>
          </a:bodyPr>
          <a:lstStyle/>
          <a:p>
            <a:r>
              <a:rPr lang="en-AT" sz="3200" baseline="0" dirty="0">
                <a:latin typeface="Symbol" pitchFamily="2" charset="2"/>
              </a:rPr>
              <a:t>m</a:t>
            </a:r>
            <a:r>
              <a:rPr lang="en-AT" sz="3200" baseline="30000" dirty="0"/>
              <a:t>+</a:t>
            </a:r>
          </a:p>
        </p:txBody>
      </p:sp>
    </p:spTree>
    <p:extLst>
      <p:ext uri="{BB962C8B-B14F-4D97-AF65-F5344CB8AC3E}">
        <p14:creationId xmlns:p14="http://schemas.microsoft.com/office/powerpoint/2010/main" val="22681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4968">
                                            <p:txEl>
                                              <p:pRg st="0" end="0"/>
                                            </p:txEl>
                                          </p:spTgt>
                                        </p:tgtEl>
                                        <p:attrNameLst>
                                          <p:attrName>style.visibility</p:attrName>
                                        </p:attrNameLst>
                                      </p:cBhvr>
                                      <p:to>
                                        <p:strVal val="visible"/>
                                      </p:to>
                                    </p:set>
                                    <p:animEffect transition="in" filter="dissolve">
                                      <p:cBhvr>
                                        <p:cTn id="7" dur="500"/>
                                        <p:tgtEl>
                                          <p:spTgt spid="4249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4967"/>
                                        </p:tgtEl>
                                        <p:attrNameLst>
                                          <p:attrName>style.visibility</p:attrName>
                                        </p:attrNameLst>
                                      </p:cBhvr>
                                      <p:to>
                                        <p:strVal val="visible"/>
                                      </p:to>
                                    </p:set>
                                    <p:animEffect transition="in" filter="dissolve">
                                      <p:cBhvr>
                                        <p:cTn id="12" dur="500"/>
                                        <p:tgtEl>
                                          <p:spTgt spid="4249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4966"/>
                                        </p:tgtEl>
                                        <p:attrNameLst>
                                          <p:attrName>style.visibility</p:attrName>
                                        </p:attrNameLst>
                                      </p:cBhvr>
                                      <p:to>
                                        <p:strVal val="visible"/>
                                      </p:to>
                                    </p:set>
                                    <p:animEffect transition="in" filter="dissolve">
                                      <p:cBhvr>
                                        <p:cTn id="17" dur="500"/>
                                        <p:tgtEl>
                                          <p:spTgt spid="4249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dissolv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dissolv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P spid="424968" grpId="0" build="p" autoUpdateAnimBg="0"/>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6" descr="FPPiMac-HD01:Users:fpp:Desktop:real_ratio_recali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2003425"/>
            <a:ext cx="3275013"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8" descr="FPPiMac-HD01:Users:fpp:Desktop:real_scatter_recali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76550"/>
            <a:ext cx="35814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Title 1"/>
          <p:cNvSpPr>
            <a:spLocks noGrp="1"/>
          </p:cNvSpPr>
          <p:nvPr>
            <p:ph type="title"/>
          </p:nvPr>
        </p:nvSpPr>
        <p:spPr/>
        <p:txBody>
          <a:bodyPr/>
          <a:lstStyle/>
          <a:p>
            <a:r>
              <a:rPr lang="en-US">
                <a:latin typeface="Helvetica" charset="0"/>
                <a:ea typeface="MS PGothic" charset="0"/>
                <a:cs typeface="MS PGothic" charset="0"/>
              </a:rPr>
              <a:t>Measurement of muon momentum via multiple scattering</a:t>
            </a:r>
          </a:p>
        </p:txBody>
      </p:sp>
      <p:sp>
        <p:nvSpPr>
          <p:cNvPr id="3" name="Content Placeholder 2"/>
          <p:cNvSpPr>
            <a:spLocks noGrp="1"/>
          </p:cNvSpPr>
          <p:nvPr>
            <p:ph idx="1"/>
          </p:nvPr>
        </p:nvSpPr>
        <p:spPr>
          <a:xfrm>
            <a:off x="228600" y="1295400"/>
            <a:ext cx="6748463" cy="838200"/>
          </a:xfrm>
        </p:spPr>
        <p:txBody>
          <a:bodyPr/>
          <a:lstStyle/>
          <a:p>
            <a:pPr marL="0" indent="0">
              <a:buSzPct val="175000"/>
              <a:buFont typeface="Arial" charset="0"/>
              <a:buNone/>
            </a:pPr>
            <a:r>
              <a:rPr lang="en-US" sz="2200" dirty="0">
                <a:latin typeface="Comic Sans MS" charset="0"/>
                <a:ea typeface="MS PGothic" charset="0"/>
                <a:cs typeface="MS PGothic" charset="0"/>
              </a:rPr>
              <a:t>RMS of </a:t>
            </a:r>
            <a:r>
              <a:rPr lang="en-US" sz="2200" dirty="0">
                <a:solidFill>
                  <a:srgbClr val="FF0000"/>
                </a:solidFill>
                <a:latin typeface="Comic Sans MS" charset="0"/>
                <a:ea typeface="MS PGothic" charset="0"/>
                <a:cs typeface="MS PGothic" charset="0"/>
                <a:sym typeface="Symbol" charset="0"/>
              </a:rPr>
              <a:t></a:t>
            </a:r>
            <a:r>
              <a:rPr lang="en-US" sz="2200" dirty="0">
                <a:latin typeface="Comic Sans MS" charset="0"/>
                <a:ea typeface="MS PGothic" charset="0"/>
                <a:cs typeface="MS PGothic" charset="0"/>
                <a:sym typeface="Symbol" charset="0"/>
              </a:rPr>
              <a:t> deflection of </a:t>
            </a:r>
            <a:r>
              <a:rPr lang="en-US" sz="2200" dirty="0">
                <a:latin typeface="Symbol" charset="0"/>
                <a:ea typeface="MS PGothic" charset="0"/>
                <a:cs typeface="MS PGothic" charset="0"/>
                <a:sym typeface="Symbol" charset="0"/>
              </a:rPr>
              <a:t>m</a:t>
            </a:r>
            <a:r>
              <a:rPr lang="en-US" sz="2200" dirty="0">
                <a:latin typeface="Comic Sans MS" charset="0"/>
                <a:ea typeface="MS PGothic" charset="0"/>
                <a:cs typeface="MS PGothic" charset="0"/>
                <a:sym typeface="Symbol" charset="0"/>
              </a:rPr>
              <a:t> depends on </a:t>
            </a:r>
            <a:r>
              <a:rPr lang="en-US" sz="2200" dirty="0">
                <a:solidFill>
                  <a:srgbClr val="FF0000"/>
                </a:solidFill>
                <a:latin typeface="Comic Sans MS" charset="0"/>
                <a:ea typeface="MS PGothic" charset="0"/>
                <a:cs typeface="MS PGothic" charset="0"/>
                <a:sym typeface="Symbol" charset="0"/>
              </a:rPr>
              <a:t>p</a:t>
            </a:r>
            <a:r>
              <a:rPr lang="en-US" sz="2200" dirty="0">
                <a:latin typeface="Comic Sans MS" charset="0"/>
                <a:ea typeface="MS PGothic" charset="0"/>
                <a:cs typeface="MS PGothic" charset="0"/>
                <a:sym typeface="Symbol" charset="0"/>
              </a:rPr>
              <a:t>, spatial resolution </a:t>
            </a:r>
            <a:r>
              <a:rPr lang="en-US" sz="2200" dirty="0">
                <a:solidFill>
                  <a:srgbClr val="FF0000"/>
                </a:solidFill>
                <a:latin typeface="Comic Sans MS" charset="0"/>
                <a:ea typeface="MS PGothic" charset="0"/>
                <a:cs typeface="MS PGothic" charset="0"/>
                <a:sym typeface="Symbol" charset="0"/>
              </a:rPr>
              <a:t> </a:t>
            </a:r>
            <a:r>
              <a:rPr lang="en-US" sz="2200" dirty="0">
                <a:latin typeface="Comic Sans MS" charset="0"/>
                <a:ea typeface="MS PGothic" charset="0"/>
                <a:cs typeface="MS PGothic" charset="0"/>
                <a:sym typeface="Symbol" charset="0"/>
              </a:rPr>
              <a:t>and track segmentation </a:t>
            </a:r>
            <a:endParaRPr lang="en-US" sz="2200" dirty="0">
              <a:solidFill>
                <a:srgbClr val="FF0000"/>
              </a:solidFill>
              <a:latin typeface="Comic Sans MS" charset="0"/>
              <a:ea typeface="MS PGothic" charset="0"/>
              <a:cs typeface="Arial" charset="0"/>
            </a:endParaRPr>
          </a:p>
        </p:txBody>
      </p:sp>
      <p:sp>
        <p:nvSpPr>
          <p:cNvPr id="5018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r>
              <a:rPr lang="en-GB" sz="1200">
                <a:solidFill>
                  <a:srgbClr val="3333CC"/>
                </a:solidFill>
                <a:latin typeface="Helvetica" charset="0"/>
              </a:rPr>
              <a:t>Slide#  : </a:t>
            </a:r>
            <a:fld id="{C0BA77FD-B99C-334D-8641-946E746CB235}" type="slidenum">
              <a:rPr lang="en-GB" sz="1200">
                <a:solidFill>
                  <a:srgbClr val="3333CC"/>
                </a:solidFill>
                <a:latin typeface="Helvetica" charset="0"/>
              </a:rPr>
              <a:pPr/>
              <a:t>11</a:t>
            </a:fld>
            <a:endParaRPr lang="en-GB" sz="1200">
              <a:solidFill>
                <a:srgbClr val="00CC99"/>
              </a:solidFill>
              <a:latin typeface="Helvetica" charset="0"/>
            </a:endParaRPr>
          </a:p>
        </p:txBody>
      </p:sp>
      <p:pic>
        <p:nvPicPr>
          <p:cNvPr id="8" name="Picture 7" descr="Untitled-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4213" y="1219200"/>
            <a:ext cx="264318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26" name="Object 2"/>
          <p:cNvGraphicFramePr>
            <a:graphicFrameLocks noChangeAspect="1"/>
          </p:cNvGraphicFramePr>
          <p:nvPr/>
        </p:nvGraphicFramePr>
        <p:xfrm>
          <a:off x="6858000" y="2133600"/>
          <a:ext cx="2833688" cy="915988"/>
        </p:xfrm>
        <a:graphic>
          <a:graphicData uri="http://schemas.openxmlformats.org/presentationml/2006/ole">
            <mc:AlternateContent xmlns:mc="http://schemas.openxmlformats.org/markup-compatibility/2006">
              <mc:Choice xmlns:v="urn:schemas-microsoft-com:vml" Requires="v">
                <p:oleObj spid="_x0000_s1057" name="Equation" r:id="rId6" imgW="1764534" imgH="482391" progId="Equation.3">
                  <p:embed/>
                </p:oleObj>
              </mc:Choice>
              <mc:Fallback>
                <p:oleObj name="Equation" r:id="rId6" imgW="1764534" imgH="482391" progId="Equation.3">
                  <p:embed/>
                  <p:pic>
                    <p:nvPicPr>
                      <p:cNvPr id="1026"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133600"/>
                        <a:ext cx="2833688"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0185" name="Ovale 10"/>
          <p:cNvSpPr>
            <a:spLocks noChangeArrowheads="1"/>
          </p:cNvSpPr>
          <p:nvPr/>
        </p:nvSpPr>
        <p:spPr bwMode="auto">
          <a:xfrm>
            <a:off x="6448425" y="3657600"/>
            <a:ext cx="1185863" cy="6635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it-IT" i="0">
              <a:solidFill>
                <a:srgbClr val="000000"/>
              </a:solidFill>
            </a:endParaRPr>
          </a:p>
        </p:txBody>
      </p:sp>
      <p:sp>
        <p:nvSpPr>
          <p:cNvPr id="196617" name="TextBox 13"/>
          <p:cNvSpPr txBox="1">
            <a:spLocks noChangeArrowheads="1"/>
          </p:cNvSpPr>
          <p:nvPr/>
        </p:nvSpPr>
        <p:spPr bwMode="auto">
          <a:xfrm rot="-5400000">
            <a:off x="5600700" y="4229100"/>
            <a:ext cx="1905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eaLnBrk="1" hangingPunct="1"/>
            <a:r>
              <a:rPr lang="en-US" sz="1400">
                <a:solidFill>
                  <a:srgbClr val="0000FF"/>
                </a:solidFill>
              </a:rPr>
              <a:t>Initial p from MS -&gt;</a:t>
            </a:r>
          </a:p>
        </p:txBody>
      </p:sp>
      <p:sp>
        <p:nvSpPr>
          <p:cNvPr id="196618" name="TextBox 14"/>
          <p:cNvSpPr txBox="1">
            <a:spLocks noChangeArrowheads="1"/>
          </p:cNvSpPr>
          <p:nvPr/>
        </p:nvSpPr>
        <p:spPr bwMode="auto">
          <a:xfrm>
            <a:off x="6781800" y="5183188"/>
            <a:ext cx="261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eaLnBrk="1" hangingPunct="1"/>
            <a:r>
              <a:rPr lang="en-US" sz="1400" baseline="0" dirty="0">
                <a:solidFill>
                  <a:srgbClr val="0000FF"/>
                </a:solidFill>
              </a:rPr>
              <a:t>Initial p from </a:t>
            </a:r>
            <a:r>
              <a:rPr lang="en-US" sz="1400" baseline="0" dirty="0" err="1">
                <a:solidFill>
                  <a:srgbClr val="0000FF"/>
                </a:solidFill>
              </a:rPr>
              <a:t>calorimetry</a:t>
            </a:r>
            <a:r>
              <a:rPr lang="en-US" sz="1400" baseline="0" dirty="0">
                <a:solidFill>
                  <a:srgbClr val="0000FF"/>
                </a:solidFill>
              </a:rPr>
              <a:t> -</a:t>
            </a:r>
            <a:r>
              <a:rPr lang="en-US" baseline="0" dirty="0">
                <a:solidFill>
                  <a:srgbClr val="0000FF"/>
                </a:solidFill>
              </a:rPr>
              <a:t>&gt;</a:t>
            </a:r>
          </a:p>
        </p:txBody>
      </p:sp>
      <p:sp>
        <p:nvSpPr>
          <p:cNvPr id="196619" name="TextBox 12"/>
          <p:cNvSpPr txBox="1">
            <a:spLocks noChangeArrowheads="1"/>
          </p:cNvSpPr>
          <p:nvPr/>
        </p:nvSpPr>
        <p:spPr bwMode="auto">
          <a:xfrm>
            <a:off x="6637338" y="3770313"/>
            <a:ext cx="6778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eaLnBrk="1" hangingPunct="1"/>
            <a:r>
              <a:rPr lang="en-US" sz="2000" b="1">
                <a:solidFill>
                  <a:srgbClr val="FF0000"/>
                </a:solidFill>
              </a:rPr>
              <a:t>4 m</a:t>
            </a:r>
          </a:p>
        </p:txBody>
      </p:sp>
      <p:sp>
        <p:nvSpPr>
          <p:cNvPr id="196620" name="TextBox 15"/>
          <p:cNvSpPr txBox="1">
            <a:spLocks noChangeArrowheads="1"/>
          </p:cNvSpPr>
          <p:nvPr/>
        </p:nvSpPr>
        <p:spPr bwMode="auto">
          <a:xfrm>
            <a:off x="4068763" y="3406775"/>
            <a:ext cx="18319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eaLnBrk="1" hangingPunct="1"/>
            <a:r>
              <a:rPr lang="en-US" sz="2000" baseline="0" dirty="0">
                <a:solidFill>
                  <a:srgbClr val="0000FF"/>
                </a:solidFill>
              </a:rPr>
              <a:t>Ratio MS/</a:t>
            </a:r>
          </a:p>
          <a:p>
            <a:pPr eaLnBrk="1" hangingPunct="1"/>
            <a:r>
              <a:rPr lang="en-US" sz="2000" baseline="0" dirty="0" err="1">
                <a:solidFill>
                  <a:srgbClr val="0000FF"/>
                </a:solidFill>
              </a:rPr>
              <a:t>calorimetry</a:t>
            </a:r>
            <a:r>
              <a:rPr lang="en-US" sz="2000" baseline="0" dirty="0">
                <a:solidFill>
                  <a:srgbClr val="0000FF"/>
                </a:solidFill>
              </a:rPr>
              <a:t> </a:t>
            </a:r>
          </a:p>
        </p:txBody>
      </p:sp>
      <p:sp>
        <p:nvSpPr>
          <p:cNvPr id="20" name="TextBox 19"/>
          <p:cNvSpPr txBox="1">
            <a:spLocks noChangeArrowheads="1"/>
          </p:cNvSpPr>
          <p:nvPr/>
        </p:nvSpPr>
        <p:spPr bwMode="auto">
          <a:xfrm>
            <a:off x="2971800" y="4930775"/>
            <a:ext cx="2667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algn="ctr" eaLnBrk="1" hangingPunct="1"/>
            <a:r>
              <a:rPr lang="en-US" sz="2000" baseline="0" dirty="0">
                <a:solidFill>
                  <a:srgbClr val="FF0000"/>
                </a:solidFill>
                <a:latin typeface="Symbol" charset="0"/>
              </a:rPr>
              <a:t>m</a:t>
            </a:r>
            <a:r>
              <a:rPr lang="en-US" sz="2000" baseline="0" dirty="0">
                <a:solidFill>
                  <a:srgbClr val="FF0000"/>
                </a:solidFill>
              </a:rPr>
              <a:t> track length: &gt; 5m   Used length: 4m </a:t>
            </a:r>
          </a:p>
        </p:txBody>
      </p:sp>
      <p:sp>
        <p:nvSpPr>
          <p:cNvPr id="21" name="Content Placeholder 2"/>
          <p:cNvSpPr txBox="1">
            <a:spLocks/>
          </p:cNvSpPr>
          <p:nvPr/>
        </p:nvSpPr>
        <p:spPr bwMode="auto">
          <a:xfrm>
            <a:off x="152400" y="2133600"/>
            <a:ext cx="27432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a:spcBef>
                <a:spcPct val="20000"/>
              </a:spcBef>
              <a:buClr>
                <a:srgbClr val="FF0000"/>
              </a:buClr>
              <a:buSzPct val="175000"/>
            </a:pPr>
            <a:r>
              <a:rPr lang="en-US" sz="2200" i="0" baseline="0" dirty="0">
                <a:solidFill>
                  <a:srgbClr val="000000"/>
                </a:solidFill>
              </a:rPr>
              <a:t>Method </a:t>
            </a:r>
            <a:r>
              <a:rPr lang="en-US" sz="2200" i="0" baseline="0" dirty="0">
                <a:solidFill>
                  <a:srgbClr val="000000"/>
                </a:solidFill>
                <a:cs typeface="Times New Roman" charset="0"/>
                <a:sym typeface="Symbol" charset="0"/>
              </a:rPr>
              <a:t>tested on </a:t>
            </a:r>
            <a:r>
              <a:rPr lang="en-US" sz="2200" i="0" baseline="0" dirty="0">
                <a:solidFill>
                  <a:srgbClr val="FF0000"/>
                </a:solidFill>
                <a:cs typeface="Times New Roman" charset="0"/>
              </a:rPr>
              <a:t>~103 stopping </a:t>
            </a:r>
            <a:r>
              <a:rPr lang="en-US" sz="2200" i="0" baseline="0" dirty="0">
                <a:solidFill>
                  <a:srgbClr val="FF0000"/>
                </a:solidFill>
                <a:cs typeface="Times New Roman" charset="0"/>
                <a:sym typeface="Symbol" charset="0"/>
              </a:rPr>
              <a:t></a:t>
            </a:r>
            <a:r>
              <a:rPr lang="ja-JP" altLang="en-US" sz="2200" i="0" baseline="0" dirty="0">
                <a:solidFill>
                  <a:srgbClr val="FF0000"/>
                </a:solidFill>
                <a:cs typeface="Times New Roman" charset="0"/>
                <a:sym typeface="Symbol" charset="0"/>
              </a:rPr>
              <a:t>’</a:t>
            </a:r>
            <a:r>
              <a:rPr lang="en-US" altLang="ja-JP" sz="2200" i="0" baseline="0" dirty="0">
                <a:solidFill>
                  <a:srgbClr val="FF0000"/>
                </a:solidFill>
                <a:cs typeface="Times New Roman" charset="0"/>
                <a:sym typeface="Symbol" charset="0"/>
              </a:rPr>
              <a:t>s </a:t>
            </a:r>
            <a:r>
              <a:rPr lang="en-US" altLang="ja-JP" sz="2200" i="0" baseline="0" dirty="0">
                <a:solidFill>
                  <a:srgbClr val="000000"/>
                </a:solidFill>
                <a:cs typeface="Times New Roman" charset="0"/>
              </a:rPr>
              <a:t>from CNGS    </a:t>
            </a:r>
            <a:r>
              <a:rPr lang="en-US" altLang="ja-JP" sz="2200" i="0" baseline="0" dirty="0">
                <a:solidFill>
                  <a:srgbClr val="000000"/>
                </a:solidFill>
                <a:cs typeface="Times New Roman" charset="0"/>
                <a:sym typeface="Symbol" charset="0"/>
              </a:rPr>
              <a:t> interactions in upstream rock, comparing  </a:t>
            </a:r>
            <a:r>
              <a:rPr lang="en-US" altLang="ja-JP" sz="2200" i="0" baseline="0" dirty="0">
                <a:solidFill>
                  <a:srgbClr val="FF0000"/>
                </a:solidFill>
                <a:cs typeface="Times New Roman" charset="0"/>
                <a:sym typeface="Symbol" charset="0"/>
              </a:rPr>
              <a:t>PMS </a:t>
            </a:r>
            <a:r>
              <a:rPr lang="en-US" altLang="ja-JP" sz="2200" i="0" baseline="0" dirty="0">
                <a:solidFill>
                  <a:srgbClr val="000000"/>
                </a:solidFill>
                <a:cs typeface="Times New Roman" charset="0"/>
                <a:sym typeface="Symbol" charset="0"/>
              </a:rPr>
              <a:t>measured by  MS with the corresponding calorimetric </a:t>
            </a:r>
            <a:r>
              <a:rPr lang="en-US" altLang="ja-JP" sz="2200" i="0" baseline="0" dirty="0">
                <a:solidFill>
                  <a:srgbClr val="FF0000"/>
                </a:solidFill>
                <a:cs typeface="Times New Roman" charset="0"/>
                <a:sym typeface="Symbol" charset="0"/>
              </a:rPr>
              <a:t>PCAL</a:t>
            </a:r>
            <a:endParaRPr lang="en-US" altLang="ja-JP" sz="2200" i="0" baseline="0" dirty="0">
              <a:solidFill>
                <a:srgbClr val="FF0000"/>
              </a:solidFill>
              <a:cs typeface="Times New Roman" charset="0"/>
            </a:endParaRPr>
          </a:p>
          <a:p>
            <a:pPr>
              <a:spcBef>
                <a:spcPct val="20000"/>
              </a:spcBef>
              <a:buClr>
                <a:srgbClr val="FF0000"/>
              </a:buClr>
              <a:buSzPct val="175000"/>
              <a:buFont typeface="Comic Sans MS" charset="0"/>
              <a:buChar char="●"/>
            </a:pPr>
            <a:endParaRPr lang="en-US" sz="2400" i="0" baseline="0" dirty="0">
              <a:solidFill>
                <a:srgbClr val="000000"/>
              </a:solidFill>
              <a:cs typeface="Times New Roman" charset="0"/>
            </a:endParaRPr>
          </a:p>
        </p:txBody>
      </p:sp>
      <p:sp>
        <p:nvSpPr>
          <p:cNvPr id="22" name="Rectangle 21"/>
          <p:cNvSpPr>
            <a:spLocks noChangeArrowheads="1"/>
          </p:cNvSpPr>
          <p:nvPr/>
        </p:nvSpPr>
        <p:spPr bwMode="auto">
          <a:xfrm>
            <a:off x="228600" y="5715000"/>
            <a:ext cx="94488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200" baseline="0" dirty="0">
                <a:solidFill>
                  <a:srgbClr val="FF0000"/>
                </a:solidFill>
                <a:latin typeface="+mn-lt"/>
              </a:rPr>
              <a:t>~16% resolution has been obtained in the 0.4-4 </a:t>
            </a:r>
            <a:r>
              <a:rPr lang="en-GB" sz="2200" baseline="0" dirty="0" err="1">
                <a:solidFill>
                  <a:srgbClr val="FF0000"/>
                </a:solidFill>
                <a:latin typeface="+mn-lt"/>
              </a:rPr>
              <a:t>GeV</a:t>
            </a:r>
            <a:r>
              <a:rPr lang="en-GB" sz="2200" baseline="0" dirty="0">
                <a:solidFill>
                  <a:srgbClr val="FF0000"/>
                </a:solidFill>
                <a:latin typeface="+mn-lt"/>
              </a:rPr>
              <a:t> /c  momentum range of interest for the future short/long base-line experiments</a:t>
            </a:r>
            <a:endParaRPr lang="en-US" sz="2200" baseline="0" dirty="0">
              <a:solidFill>
                <a:srgbClr val="000000"/>
              </a:solidFill>
              <a:latin typeface="+mn-lt"/>
            </a:endParaRPr>
          </a:p>
        </p:txBody>
      </p:sp>
      <p:sp>
        <p:nvSpPr>
          <p:cNvPr id="25" name="Prostokąt 8"/>
          <p:cNvSpPr>
            <a:spLocks noChangeArrowheads="1"/>
          </p:cNvSpPr>
          <p:nvPr/>
        </p:nvSpPr>
        <p:spPr bwMode="auto">
          <a:xfrm>
            <a:off x="152400" y="533400"/>
            <a:ext cx="9906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ct val="25000"/>
              </a:spcAft>
              <a:buClr>
                <a:srgbClr val="FF0000"/>
              </a:buClr>
              <a:buSzPct val="150000"/>
              <a:buFont typeface="Zapf Dingbats" charset="0"/>
              <a:buNone/>
            </a:pPr>
            <a:r>
              <a:rPr lang="en-US" sz="2200" i="0" baseline="0" dirty="0">
                <a:solidFill>
                  <a:srgbClr val="000000"/>
                </a:solidFill>
                <a:latin typeface="+mn-lt"/>
              </a:rPr>
              <a:t>In absence of a magnetic field, the initial m momentum </a:t>
            </a:r>
            <a:r>
              <a:rPr lang="en-US" sz="2200" baseline="0" dirty="0">
                <a:solidFill>
                  <a:srgbClr val="000000"/>
                </a:solidFill>
                <a:latin typeface="+mn-lt"/>
              </a:rPr>
              <a:t>may be </a:t>
            </a:r>
            <a:r>
              <a:rPr lang="en-US" sz="2200" i="0" baseline="0" dirty="0">
                <a:solidFill>
                  <a:srgbClr val="000000"/>
                </a:solidFill>
                <a:latin typeface="+mn-lt"/>
              </a:rPr>
              <a:t>determined through the reconstruction of multiple Coulomb Scattering (MS) in LAr</a:t>
            </a:r>
          </a:p>
        </p:txBody>
      </p:sp>
      <p:sp>
        <p:nvSpPr>
          <p:cNvPr id="2" name="Footer Placeholder 1"/>
          <p:cNvSpPr>
            <a:spLocks noGrp="1"/>
          </p:cNvSpPr>
          <p:nvPr>
            <p:ph type="ftr" sz="quarter" idx="10"/>
          </p:nvPr>
        </p:nvSpPr>
        <p:spPr/>
        <p:txBody>
          <a:bodyPr/>
          <a:lstStyle/>
          <a:p>
            <a:pPr>
              <a:defRPr/>
            </a:pPr>
            <a:r>
              <a:rPr lang="en-US"/>
              <a:t>Venice NeuTel 2021</a:t>
            </a:r>
            <a:endParaRPr lang="en-GB"/>
          </a:p>
        </p:txBody>
      </p:sp>
    </p:spTree>
    <p:extLst>
      <p:ext uri="{BB962C8B-B14F-4D97-AF65-F5344CB8AC3E}">
        <p14:creationId xmlns:p14="http://schemas.microsoft.com/office/powerpoint/2010/main" val="825116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66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66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66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6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66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6617" grpId="0"/>
      <p:bldP spid="196618" grpId="0"/>
      <p:bldP spid="196619" grpId="0"/>
      <p:bldP spid="196620" grpId="0"/>
      <p:bldP spid="20" grpId="0"/>
      <p:bldP spid="21"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16496" y="548680"/>
            <a:ext cx="8820839" cy="6077025"/>
            <a:chOff x="416496" y="548680"/>
            <a:chExt cx="8820839" cy="6077025"/>
          </a:xfrm>
        </p:grpSpPr>
        <p:pic>
          <p:nvPicPr>
            <p:cNvPr id="35" name="pasted-imag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620688"/>
              <a:ext cx="8820839" cy="6005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36" name="Picture 35" descr="IMG_05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712" y="548680"/>
              <a:ext cx="1865205" cy="1265675"/>
            </a:xfrm>
            <a:prstGeom prst="rect">
              <a:avLst/>
            </a:prstGeom>
          </p:spPr>
        </p:pic>
        <p:pic>
          <p:nvPicPr>
            <p:cNvPr id="37" name="Picture 36" descr="Microboo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577" y="2595920"/>
              <a:ext cx="799373" cy="670063"/>
            </a:xfrm>
            <a:prstGeom prst="rect">
              <a:avLst/>
            </a:prstGeom>
          </p:spPr>
        </p:pic>
        <p:pic>
          <p:nvPicPr>
            <p:cNvPr id="38" name="Picture 37" descr="SB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8188" y="4260135"/>
              <a:ext cx="1121863" cy="562680"/>
            </a:xfrm>
            <a:prstGeom prst="rect">
              <a:avLst/>
            </a:prstGeom>
          </p:spPr>
        </p:pic>
      </p:grpSp>
      <p:sp>
        <p:nvSpPr>
          <p:cNvPr id="2" name="Title 1"/>
          <p:cNvSpPr>
            <a:spLocks noGrp="1"/>
          </p:cNvSpPr>
          <p:nvPr>
            <p:ph type="title"/>
          </p:nvPr>
        </p:nvSpPr>
        <p:spPr/>
        <p:txBody>
          <a:bodyPr/>
          <a:lstStyle/>
          <a:p>
            <a:r>
              <a:rPr lang="en-US" dirty="0"/>
              <a:t>Neutrino layouts at </a:t>
            </a:r>
            <a:r>
              <a:rPr lang="en-US" dirty="0" err="1"/>
              <a:t>Fermilab</a:t>
            </a:r>
            <a:endParaRPr lang="en-US" dirty="0"/>
          </a:p>
        </p:txBody>
      </p:sp>
      <p:sp>
        <p:nvSpPr>
          <p:cNvPr id="4" name="Footer Placeholder 3"/>
          <p:cNvSpPr>
            <a:spLocks noGrp="1"/>
          </p:cNvSpPr>
          <p:nvPr>
            <p:ph type="ftr" sz="quarter" idx="10"/>
          </p:nvPr>
        </p:nvSpPr>
        <p:spPr/>
        <p:txBody>
          <a:bodyPr/>
          <a:lstStyle/>
          <a:p>
            <a:pPr>
              <a:defRPr/>
            </a:pPr>
            <a:r>
              <a:rPr lang="en-US"/>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12</a:t>
            </a:fld>
            <a:endParaRPr lang="en-GB"/>
          </a:p>
        </p:txBody>
      </p:sp>
      <p:sp>
        <p:nvSpPr>
          <p:cNvPr id="6" name="Footer Placeholder 3"/>
          <p:cNvSpPr txBox="1">
            <a:spLocks/>
          </p:cNvSpPr>
          <p:nvPr/>
        </p:nvSpPr>
        <p:spPr bwMode="auto">
          <a:xfrm>
            <a:off x="1183682" y="6114140"/>
            <a:ext cx="2726311" cy="1998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1" kern="1200" baseline="0">
                <a:solidFill>
                  <a:schemeClr val="accent1"/>
                </a:solidFill>
                <a:latin typeface="Helvetica" charset="0"/>
                <a:ea typeface="+mn-ea"/>
                <a:cs typeface="+mn-cs"/>
              </a:defRPr>
            </a:lvl1pPr>
            <a:lvl2pPr marL="457200" algn="l" rtl="0" eaLnBrk="0" fontAlgn="base" hangingPunct="0">
              <a:spcBef>
                <a:spcPct val="0"/>
              </a:spcBef>
              <a:spcAft>
                <a:spcPct val="0"/>
              </a:spcAft>
              <a:defRPr sz="1600" kern="1200" baseline="-25000">
                <a:solidFill>
                  <a:schemeClr val="tx1"/>
                </a:solidFill>
                <a:latin typeface="Helvetica" charset="0"/>
                <a:ea typeface="+mn-ea"/>
                <a:cs typeface="+mn-cs"/>
              </a:defRPr>
            </a:lvl2pPr>
            <a:lvl3pPr marL="914400" algn="l" rtl="0" eaLnBrk="0" fontAlgn="base" hangingPunct="0">
              <a:spcBef>
                <a:spcPct val="0"/>
              </a:spcBef>
              <a:spcAft>
                <a:spcPct val="0"/>
              </a:spcAft>
              <a:defRPr sz="1600" kern="1200" baseline="-25000">
                <a:solidFill>
                  <a:schemeClr val="tx1"/>
                </a:solidFill>
                <a:latin typeface="Helvetica" charset="0"/>
                <a:ea typeface="+mn-ea"/>
                <a:cs typeface="+mn-cs"/>
              </a:defRPr>
            </a:lvl3pPr>
            <a:lvl4pPr marL="1371600" algn="l" rtl="0" eaLnBrk="0" fontAlgn="base" hangingPunct="0">
              <a:spcBef>
                <a:spcPct val="0"/>
              </a:spcBef>
              <a:spcAft>
                <a:spcPct val="0"/>
              </a:spcAft>
              <a:defRPr sz="1600" kern="1200" baseline="-25000">
                <a:solidFill>
                  <a:schemeClr val="tx1"/>
                </a:solidFill>
                <a:latin typeface="Helvetica" charset="0"/>
                <a:ea typeface="+mn-ea"/>
                <a:cs typeface="+mn-cs"/>
              </a:defRPr>
            </a:lvl4pPr>
            <a:lvl5pPr marL="1828800" algn="l" rtl="0" eaLnBrk="0" fontAlgn="base" hangingPunct="0">
              <a:spcBef>
                <a:spcPct val="0"/>
              </a:spcBef>
              <a:spcAft>
                <a:spcPct val="0"/>
              </a:spcAft>
              <a:defRPr sz="1600" kern="1200" baseline="-25000">
                <a:solidFill>
                  <a:schemeClr val="tx1"/>
                </a:solidFill>
                <a:latin typeface="Helvetica" charset="0"/>
                <a:ea typeface="+mn-ea"/>
                <a:cs typeface="+mn-cs"/>
              </a:defRPr>
            </a:lvl5pPr>
            <a:lvl6pPr marL="2286000" algn="l" defTabSz="457200" rtl="0" eaLnBrk="1" latinLnBrk="0" hangingPunct="1">
              <a:defRPr sz="1600" kern="1200" baseline="-25000">
                <a:solidFill>
                  <a:schemeClr val="tx1"/>
                </a:solidFill>
                <a:latin typeface="Helvetica" charset="0"/>
                <a:ea typeface="+mn-ea"/>
                <a:cs typeface="+mn-cs"/>
              </a:defRPr>
            </a:lvl6pPr>
            <a:lvl7pPr marL="2743200" algn="l" defTabSz="457200" rtl="0" eaLnBrk="1" latinLnBrk="0" hangingPunct="1">
              <a:defRPr sz="1600" kern="1200" baseline="-25000">
                <a:solidFill>
                  <a:schemeClr val="tx1"/>
                </a:solidFill>
                <a:latin typeface="Helvetica" charset="0"/>
                <a:ea typeface="+mn-ea"/>
                <a:cs typeface="+mn-cs"/>
              </a:defRPr>
            </a:lvl7pPr>
            <a:lvl8pPr marL="3200400" algn="l" defTabSz="457200" rtl="0" eaLnBrk="1" latinLnBrk="0" hangingPunct="1">
              <a:defRPr sz="1600" kern="1200" baseline="-25000">
                <a:solidFill>
                  <a:schemeClr val="tx1"/>
                </a:solidFill>
                <a:latin typeface="Helvetica" charset="0"/>
                <a:ea typeface="+mn-ea"/>
                <a:cs typeface="+mn-cs"/>
              </a:defRPr>
            </a:lvl8pPr>
            <a:lvl9pPr marL="3657600" algn="l" defTabSz="457200" rtl="0" eaLnBrk="1" latinLnBrk="0" hangingPunct="1">
              <a:defRPr sz="1600" kern="1200" baseline="-25000">
                <a:solidFill>
                  <a:schemeClr val="tx1"/>
                </a:solidFill>
                <a:latin typeface="Helvetica" charset="0"/>
                <a:ea typeface="+mn-ea"/>
                <a:cs typeface="+mn-cs"/>
              </a:defRPr>
            </a:lvl9pPr>
          </a:lstStyle>
          <a:p>
            <a:pPr>
              <a:defRPr/>
            </a:pPr>
            <a:r>
              <a:rPr lang="en-US"/>
              <a:t>2020 data summary</a:t>
            </a:r>
            <a:endParaRPr lang="en-GB"/>
          </a:p>
        </p:txBody>
      </p:sp>
      <p:sp>
        <p:nvSpPr>
          <p:cNvPr id="7" name="Slide Number Placeholder 4"/>
          <p:cNvSpPr txBox="1">
            <a:spLocks/>
          </p:cNvSpPr>
          <p:nvPr/>
        </p:nvSpPr>
        <p:spPr bwMode="auto">
          <a:xfrm>
            <a:off x="7679732" y="6114140"/>
            <a:ext cx="1793626" cy="1998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baseline="0">
                <a:solidFill>
                  <a:schemeClr val="accent1"/>
                </a:solidFill>
                <a:latin typeface="Helvetica" charset="0"/>
                <a:ea typeface="+mn-ea"/>
                <a:cs typeface="+mn-cs"/>
              </a:defRPr>
            </a:lvl1pPr>
            <a:lvl2pPr marL="457200" algn="l" rtl="0" eaLnBrk="0" fontAlgn="base" hangingPunct="0">
              <a:spcBef>
                <a:spcPct val="0"/>
              </a:spcBef>
              <a:spcAft>
                <a:spcPct val="0"/>
              </a:spcAft>
              <a:defRPr sz="1600" kern="1200" baseline="-25000">
                <a:solidFill>
                  <a:schemeClr val="tx1"/>
                </a:solidFill>
                <a:latin typeface="Helvetica" charset="0"/>
                <a:ea typeface="+mn-ea"/>
                <a:cs typeface="+mn-cs"/>
              </a:defRPr>
            </a:lvl2pPr>
            <a:lvl3pPr marL="914400" algn="l" rtl="0" eaLnBrk="0" fontAlgn="base" hangingPunct="0">
              <a:spcBef>
                <a:spcPct val="0"/>
              </a:spcBef>
              <a:spcAft>
                <a:spcPct val="0"/>
              </a:spcAft>
              <a:defRPr sz="1600" kern="1200" baseline="-25000">
                <a:solidFill>
                  <a:schemeClr val="tx1"/>
                </a:solidFill>
                <a:latin typeface="Helvetica" charset="0"/>
                <a:ea typeface="+mn-ea"/>
                <a:cs typeface="+mn-cs"/>
              </a:defRPr>
            </a:lvl3pPr>
            <a:lvl4pPr marL="1371600" algn="l" rtl="0" eaLnBrk="0" fontAlgn="base" hangingPunct="0">
              <a:spcBef>
                <a:spcPct val="0"/>
              </a:spcBef>
              <a:spcAft>
                <a:spcPct val="0"/>
              </a:spcAft>
              <a:defRPr sz="1600" kern="1200" baseline="-25000">
                <a:solidFill>
                  <a:schemeClr val="tx1"/>
                </a:solidFill>
                <a:latin typeface="Helvetica" charset="0"/>
                <a:ea typeface="+mn-ea"/>
                <a:cs typeface="+mn-cs"/>
              </a:defRPr>
            </a:lvl4pPr>
            <a:lvl5pPr marL="1828800" algn="l" rtl="0" eaLnBrk="0" fontAlgn="base" hangingPunct="0">
              <a:spcBef>
                <a:spcPct val="0"/>
              </a:spcBef>
              <a:spcAft>
                <a:spcPct val="0"/>
              </a:spcAft>
              <a:defRPr sz="1600" kern="1200" baseline="-25000">
                <a:solidFill>
                  <a:schemeClr val="tx1"/>
                </a:solidFill>
                <a:latin typeface="Helvetica" charset="0"/>
                <a:ea typeface="+mn-ea"/>
                <a:cs typeface="+mn-cs"/>
              </a:defRPr>
            </a:lvl5pPr>
            <a:lvl6pPr marL="2286000" algn="l" defTabSz="457200" rtl="0" eaLnBrk="1" latinLnBrk="0" hangingPunct="1">
              <a:defRPr sz="1600" kern="1200" baseline="-25000">
                <a:solidFill>
                  <a:schemeClr val="tx1"/>
                </a:solidFill>
                <a:latin typeface="Helvetica" charset="0"/>
                <a:ea typeface="+mn-ea"/>
                <a:cs typeface="+mn-cs"/>
              </a:defRPr>
            </a:lvl6pPr>
            <a:lvl7pPr marL="2743200" algn="l" defTabSz="457200" rtl="0" eaLnBrk="1" latinLnBrk="0" hangingPunct="1">
              <a:defRPr sz="1600" kern="1200" baseline="-25000">
                <a:solidFill>
                  <a:schemeClr val="tx1"/>
                </a:solidFill>
                <a:latin typeface="Helvetica" charset="0"/>
                <a:ea typeface="+mn-ea"/>
                <a:cs typeface="+mn-cs"/>
              </a:defRPr>
            </a:lvl7pPr>
            <a:lvl8pPr marL="3200400" algn="l" defTabSz="457200" rtl="0" eaLnBrk="1" latinLnBrk="0" hangingPunct="1">
              <a:defRPr sz="1600" kern="1200" baseline="-25000">
                <a:solidFill>
                  <a:schemeClr val="tx1"/>
                </a:solidFill>
                <a:latin typeface="Helvetica" charset="0"/>
                <a:ea typeface="+mn-ea"/>
                <a:cs typeface="+mn-cs"/>
              </a:defRPr>
            </a:lvl8pPr>
            <a:lvl9pPr marL="3657600" algn="l" defTabSz="457200" rtl="0" eaLnBrk="1" latinLnBrk="0" hangingPunct="1">
              <a:defRPr sz="1600" kern="1200" baseline="-25000">
                <a:solidFill>
                  <a:schemeClr val="tx1"/>
                </a:solidFill>
                <a:latin typeface="Helvetica" charset="0"/>
                <a:ea typeface="+mn-ea"/>
                <a:cs typeface="+mn-cs"/>
              </a:defRPr>
            </a:lvl9pPr>
          </a:lstStyle>
          <a:p>
            <a:pPr>
              <a:defRPr/>
            </a:pPr>
            <a:r>
              <a:rPr lang="en-GB"/>
              <a:t>Slide# : </a:t>
            </a:r>
            <a:fld id="{A86CEAE1-7B07-CE4F-A20C-236EDAD9CE90}" type="slidenum">
              <a:rPr lang="en-GB" smtClean="0"/>
              <a:pPr>
                <a:defRPr/>
              </a:pPr>
              <a:t>12</a:t>
            </a:fld>
            <a:endParaRPr lang="en-GB"/>
          </a:p>
        </p:txBody>
      </p:sp>
      <p:sp>
        <p:nvSpPr>
          <p:cNvPr id="10" name="Shape 224"/>
          <p:cNvSpPr txBox="1">
            <a:spLocks/>
          </p:cNvSpPr>
          <p:nvPr/>
        </p:nvSpPr>
        <p:spPr bwMode="auto">
          <a:xfrm>
            <a:off x="7680170" y="6114140"/>
            <a:ext cx="1793338" cy="19984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baseline="0">
                <a:solidFill>
                  <a:schemeClr val="accent1"/>
                </a:solidFill>
                <a:latin typeface="Helvetica" charset="0"/>
                <a:ea typeface="+mn-ea"/>
                <a:cs typeface="+mn-cs"/>
              </a:defRPr>
            </a:lvl1pPr>
            <a:lvl2pPr marL="457200" algn="l" rtl="0" eaLnBrk="0" fontAlgn="base" hangingPunct="0">
              <a:spcBef>
                <a:spcPct val="0"/>
              </a:spcBef>
              <a:spcAft>
                <a:spcPct val="0"/>
              </a:spcAft>
              <a:defRPr sz="1600" kern="1200" baseline="-25000">
                <a:solidFill>
                  <a:schemeClr val="tx1"/>
                </a:solidFill>
                <a:latin typeface="Helvetica" charset="0"/>
                <a:ea typeface="+mn-ea"/>
                <a:cs typeface="+mn-cs"/>
              </a:defRPr>
            </a:lvl2pPr>
            <a:lvl3pPr marL="914400" algn="l" rtl="0" eaLnBrk="0" fontAlgn="base" hangingPunct="0">
              <a:spcBef>
                <a:spcPct val="0"/>
              </a:spcBef>
              <a:spcAft>
                <a:spcPct val="0"/>
              </a:spcAft>
              <a:defRPr sz="1600" kern="1200" baseline="-25000">
                <a:solidFill>
                  <a:schemeClr val="tx1"/>
                </a:solidFill>
                <a:latin typeface="Helvetica" charset="0"/>
                <a:ea typeface="+mn-ea"/>
                <a:cs typeface="+mn-cs"/>
              </a:defRPr>
            </a:lvl3pPr>
            <a:lvl4pPr marL="1371600" algn="l" rtl="0" eaLnBrk="0" fontAlgn="base" hangingPunct="0">
              <a:spcBef>
                <a:spcPct val="0"/>
              </a:spcBef>
              <a:spcAft>
                <a:spcPct val="0"/>
              </a:spcAft>
              <a:defRPr sz="1600" kern="1200" baseline="-25000">
                <a:solidFill>
                  <a:schemeClr val="tx1"/>
                </a:solidFill>
                <a:latin typeface="Helvetica" charset="0"/>
                <a:ea typeface="+mn-ea"/>
                <a:cs typeface="+mn-cs"/>
              </a:defRPr>
            </a:lvl4pPr>
            <a:lvl5pPr marL="1828800" algn="l" rtl="0" eaLnBrk="0" fontAlgn="base" hangingPunct="0">
              <a:spcBef>
                <a:spcPct val="0"/>
              </a:spcBef>
              <a:spcAft>
                <a:spcPct val="0"/>
              </a:spcAft>
              <a:defRPr sz="1600" kern="1200" baseline="-25000">
                <a:solidFill>
                  <a:schemeClr val="tx1"/>
                </a:solidFill>
                <a:latin typeface="Helvetica" charset="0"/>
                <a:ea typeface="+mn-ea"/>
                <a:cs typeface="+mn-cs"/>
              </a:defRPr>
            </a:lvl5pPr>
            <a:lvl6pPr marL="2286000" algn="l" defTabSz="457200" rtl="0" eaLnBrk="1" latinLnBrk="0" hangingPunct="1">
              <a:defRPr sz="1600" kern="1200" baseline="-25000">
                <a:solidFill>
                  <a:schemeClr val="tx1"/>
                </a:solidFill>
                <a:latin typeface="Helvetica" charset="0"/>
                <a:ea typeface="+mn-ea"/>
                <a:cs typeface="+mn-cs"/>
              </a:defRPr>
            </a:lvl6pPr>
            <a:lvl7pPr marL="2743200" algn="l" defTabSz="457200" rtl="0" eaLnBrk="1" latinLnBrk="0" hangingPunct="1">
              <a:defRPr sz="1600" kern="1200" baseline="-25000">
                <a:solidFill>
                  <a:schemeClr val="tx1"/>
                </a:solidFill>
                <a:latin typeface="Helvetica" charset="0"/>
                <a:ea typeface="+mn-ea"/>
                <a:cs typeface="+mn-cs"/>
              </a:defRPr>
            </a:lvl7pPr>
            <a:lvl8pPr marL="3200400" algn="l" defTabSz="457200" rtl="0" eaLnBrk="1" latinLnBrk="0" hangingPunct="1">
              <a:defRPr sz="1600" kern="1200" baseline="-25000">
                <a:solidFill>
                  <a:schemeClr val="tx1"/>
                </a:solidFill>
                <a:latin typeface="Helvetica" charset="0"/>
                <a:ea typeface="+mn-ea"/>
                <a:cs typeface="+mn-cs"/>
              </a:defRPr>
            </a:lvl8pPr>
            <a:lvl9pPr marL="3657600" algn="l" defTabSz="457200" rtl="0" eaLnBrk="1" latinLnBrk="0" hangingPunct="1">
              <a:defRPr sz="1600" kern="1200" baseline="-25000">
                <a:solidFill>
                  <a:schemeClr val="tx1"/>
                </a:solidFill>
                <a:latin typeface="Helvetica" charset="0"/>
                <a:ea typeface="+mn-ea"/>
                <a:cs typeface="+mn-cs"/>
              </a:defRPr>
            </a:lvl9pPr>
          </a:lstStyle>
          <a:p>
            <a:pPr>
              <a:defRPr>
                <a:uFillTx/>
              </a:defRPr>
            </a:pPr>
            <a:fld id="{9DA25DF9-B04E-476A-A5BE-305806771E99}" type="slidenum">
              <a:rPr lang="en-US" smtClean="0">
                <a:solidFill>
                  <a:srgbClr val="3333CC"/>
                </a:solidFill>
                <a:uFill>
                  <a:solidFill/>
                </a:uFill>
              </a:rPr>
              <a:pPr>
                <a:defRPr>
                  <a:uFillTx/>
                </a:defRPr>
              </a:pPr>
              <a:t>12</a:t>
            </a:fld>
            <a:endParaRPr lang="en-US">
              <a:solidFill>
                <a:srgbClr val="3333CC"/>
              </a:solidFill>
              <a:uFill>
                <a:solidFill/>
              </a:uFill>
            </a:endParaRPr>
          </a:p>
        </p:txBody>
      </p:sp>
      <p:grpSp>
        <p:nvGrpSpPr>
          <p:cNvPr id="31" name="Group 30"/>
          <p:cNvGrpSpPr/>
          <p:nvPr/>
        </p:nvGrpSpPr>
        <p:grpSpPr>
          <a:xfrm>
            <a:off x="2631482" y="2696692"/>
            <a:ext cx="6137942" cy="1923345"/>
            <a:chOff x="2631482" y="2696692"/>
            <a:chExt cx="6137942" cy="1923345"/>
          </a:xfrm>
        </p:grpSpPr>
        <p:pic>
          <p:nvPicPr>
            <p:cNvPr id="12" name="pasted-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1152" y="3861048"/>
              <a:ext cx="698367" cy="666145"/>
            </a:xfrm>
            <a:prstGeom prst="rect">
              <a:avLst/>
            </a:prstGeom>
            <a:noFill/>
            <a:ln w="12700">
              <a:solidFill>
                <a:srgbClr val="000000"/>
              </a:solidFill>
              <a:miter lim="400000"/>
              <a:headEnd/>
              <a:tailEnd/>
            </a:ln>
            <a:extLst>
              <a:ext uri="{909E8E84-426E-40dd-AFC4-6F175D3DCCD1}">
                <a14:hiddenFill xmlns:a14="http://schemas.microsoft.com/office/drawing/2010/main" xmlns="">
                  <a:solidFill>
                    <a:srgbClr val="FFFFFF"/>
                  </a:solidFill>
                </a14:hiddenFill>
              </a:ext>
            </a:extLst>
          </p:spPr>
        </p:pic>
        <p:sp>
          <p:nvSpPr>
            <p:cNvPr id="15" name="Shape 235"/>
            <p:cNvSpPr/>
            <p:nvPr/>
          </p:nvSpPr>
          <p:spPr>
            <a:xfrm>
              <a:off x="7209056" y="3789040"/>
              <a:ext cx="1560368" cy="830997"/>
            </a:xfrm>
            <a:prstGeom prst="rect">
              <a:avLst/>
            </a:prstGeom>
            <a:solidFill>
              <a:srgbClr val="FFFFFF"/>
            </a:solidFill>
            <a:ln>
              <a:noFill/>
            </a:ln>
            <a:effectLst/>
          </p:spPr>
          <p:txBody>
            <a:bodyPr wrap="square" lIns="0" tIns="0" rIns="0" bIns="0">
              <a:spAutoFit/>
            </a:bodyPr>
            <a:lstStyle>
              <a:lvl1pPr>
                <a:defRPr sz="1700"/>
              </a:lvl1pPr>
            </a:lstStyle>
            <a:p>
              <a:pPr>
                <a:defRPr sz="1800">
                  <a:uFillTx/>
                </a:defRPr>
              </a:pPr>
              <a:r>
                <a:rPr sz="1800" i="1" baseline="0" dirty="0" err="1">
                  <a:solidFill>
                    <a:srgbClr val="000000"/>
                  </a:solidFill>
                  <a:uFill>
                    <a:solidFill/>
                  </a:uFill>
                  <a:latin typeface="Comic Sans MS" charset="0"/>
                  <a:ea typeface="ＭＳ Ｐゴシック" charset="-128"/>
                  <a:cs typeface="ＭＳ Ｐゴシック" charset="-128"/>
                </a:rPr>
                <a:t>MicroBooNE</a:t>
              </a:r>
              <a:endParaRPr lang="en-US" sz="1800" i="1" baseline="0" dirty="0">
                <a:solidFill>
                  <a:srgbClr val="000000"/>
                </a:solidFill>
                <a:uFill>
                  <a:solidFill/>
                </a:uFill>
                <a:latin typeface="Comic Sans MS" charset="0"/>
                <a:ea typeface="ＭＳ Ｐゴシック" charset="-128"/>
                <a:cs typeface="ＭＳ Ｐゴシック" charset="-128"/>
              </a:endParaRPr>
            </a:p>
            <a:p>
              <a:pPr>
                <a:defRPr sz="1800">
                  <a:uFillTx/>
                </a:defRPr>
              </a:pPr>
              <a:r>
                <a:rPr lang="en-US" sz="1800" i="1" baseline="0" dirty="0">
                  <a:solidFill>
                    <a:srgbClr val="000000"/>
                  </a:solidFill>
                  <a:uFill>
                    <a:solidFill/>
                  </a:uFill>
                  <a:latin typeface="Comic Sans MS" charset="0"/>
                  <a:ea typeface="ＭＳ Ｐゴシック" charset="-128"/>
                  <a:cs typeface="ＭＳ Ｐゴシック" charset="-128"/>
                </a:rPr>
                <a:t> 89 t active mass</a:t>
              </a:r>
            </a:p>
          </p:txBody>
        </p:sp>
        <p:sp>
          <p:nvSpPr>
            <p:cNvPr id="16" name="Shape 238"/>
            <p:cNvSpPr/>
            <p:nvPr/>
          </p:nvSpPr>
          <p:spPr>
            <a:xfrm flipH="1" flipV="1">
              <a:off x="2631482" y="2696692"/>
              <a:ext cx="3463415" cy="1339229"/>
            </a:xfrm>
            <a:prstGeom prst="line">
              <a:avLst/>
            </a:prstGeom>
            <a:ln w="38100">
              <a:solidFill>
                <a:srgbClr val="FFFB00"/>
              </a:solidFill>
              <a:round/>
              <a:tailEnd type="triangle"/>
            </a:ln>
            <a:effectLst>
              <a:outerShdw blurRad="38100" dist="20000" dir="5400000" rotWithShape="0">
                <a:srgbClr val="000000">
                  <a:alpha val="38000"/>
                </a:srgbClr>
              </a:outerShdw>
            </a:effectLst>
          </p:spPr>
          <p:txBody>
            <a:bodyPr lIns="0" tIns="0" rIns="0" bIns="0"/>
            <a:lstStyle/>
            <a:p>
              <a:pPr>
                <a:defRPr sz="1200">
                  <a:uFillTx/>
                  <a:latin typeface="+mj-lt"/>
                  <a:ea typeface="+mj-ea"/>
                  <a:cs typeface="+mj-cs"/>
                  <a:sym typeface="Helvetica"/>
                </a:defRPr>
              </a:pPr>
              <a:endParaRPr sz="1200" i="1" baseline="0">
                <a:solidFill>
                  <a:srgbClr val="000000"/>
                </a:solidFill>
                <a:latin typeface="Helvetica"/>
                <a:ea typeface="ＭＳ Ｐゴシック" charset="-128"/>
                <a:cs typeface="ＭＳ Ｐゴシック" charset="-128"/>
                <a:sym typeface="Helvetica"/>
              </a:endParaRPr>
            </a:p>
          </p:txBody>
        </p:sp>
      </p:grpSp>
      <p:grpSp>
        <p:nvGrpSpPr>
          <p:cNvPr id="18" name="Group 17"/>
          <p:cNvGrpSpPr/>
          <p:nvPr/>
        </p:nvGrpSpPr>
        <p:grpSpPr>
          <a:xfrm>
            <a:off x="2752996" y="2479102"/>
            <a:ext cx="2026774" cy="3373398"/>
            <a:chOff x="2564642" y="2224990"/>
            <a:chExt cx="2332011" cy="3858816"/>
          </a:xfrm>
        </p:grpSpPr>
        <p:sp>
          <p:nvSpPr>
            <p:cNvPr id="19" name="CasellaDiTesto 53"/>
            <p:cNvSpPr txBox="1">
              <a:spLocks noChangeArrowheads="1"/>
            </p:cNvSpPr>
            <p:nvPr/>
          </p:nvSpPr>
          <p:spPr bwMode="auto">
            <a:xfrm>
              <a:off x="4107791" y="5486400"/>
              <a:ext cx="788862" cy="584775"/>
            </a:xfrm>
            <a:prstGeom prst="rect">
              <a:avLst/>
            </a:prstGeom>
            <a:solidFill>
              <a:srgbClr val="FF0000"/>
            </a:solidFill>
            <a:ln w="12700">
              <a:solidFill>
                <a:schemeClr val="tx1"/>
              </a:solidFill>
              <a:miter lim="800000"/>
              <a:headEnd/>
              <a:tailEnd/>
            </a:ln>
          </p:spPr>
          <p:txBody>
            <a:bodyPr>
              <a:spAutoFit/>
            </a:bodyPr>
            <a:lstStyle/>
            <a:p>
              <a:r>
                <a:rPr lang="en-US" altLang="en-US" i="1" baseline="0" dirty="0">
                  <a:solidFill>
                    <a:srgbClr val="000000"/>
                  </a:solidFill>
                  <a:latin typeface="Comic Sans MS" charset="0"/>
                  <a:ea typeface="ＭＳ Ｐゴシック" charset="-128"/>
                  <a:cs typeface="ＭＳ Ｐゴシック" charset="-128"/>
                </a:rPr>
                <a:t>NuMi</a:t>
              </a:r>
            </a:p>
            <a:p>
              <a:r>
                <a:rPr lang="en-US" altLang="en-US" i="1" baseline="0" dirty="0">
                  <a:solidFill>
                    <a:srgbClr val="000000"/>
                  </a:solidFill>
                  <a:latin typeface="Comic Sans MS" charset="0"/>
                  <a:ea typeface="ＭＳ Ｐゴシック" charset="-128"/>
                  <a:cs typeface="ＭＳ Ｐゴシック" charset="-128"/>
                </a:rPr>
                <a:t>Line</a:t>
              </a:r>
            </a:p>
          </p:txBody>
        </p:sp>
        <p:cxnSp>
          <p:nvCxnSpPr>
            <p:cNvPr id="21" name="Connettore 2 52"/>
            <p:cNvCxnSpPr/>
            <p:nvPr/>
          </p:nvCxnSpPr>
          <p:spPr>
            <a:xfrm flipH="1" flipV="1">
              <a:off x="2564642" y="2224990"/>
              <a:ext cx="1702558" cy="3858816"/>
            </a:xfrm>
            <a:prstGeom prst="straightConnector1">
              <a:avLst/>
            </a:prstGeom>
            <a:ln w="571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384082" y="1618824"/>
            <a:ext cx="4927435" cy="1824747"/>
            <a:chOff x="4384082" y="1618824"/>
            <a:chExt cx="4927435" cy="1824747"/>
          </a:xfrm>
        </p:grpSpPr>
        <p:pic>
          <p:nvPicPr>
            <p:cNvPr id="11" name="pasted-image.pd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3240" y="1844824"/>
              <a:ext cx="2198277" cy="1598747"/>
            </a:xfrm>
            <a:prstGeom prst="rect">
              <a:avLst/>
            </a:prstGeom>
            <a:noFill/>
            <a:ln w="12700">
              <a:solidFill>
                <a:srgbClr val="000000"/>
              </a:solidFill>
              <a:miter lim="400000"/>
              <a:headEnd/>
              <a:tailEnd/>
            </a:ln>
            <a:extLst>
              <a:ext uri="{909E8E84-426E-40dd-AFC4-6F175D3DCCD1}">
                <a14:hiddenFill xmlns:a14="http://schemas.microsoft.com/office/drawing/2010/main" xmlns="">
                  <a:solidFill>
                    <a:srgbClr val="FFFFFF"/>
                  </a:solidFill>
                </a14:hiddenFill>
              </a:ext>
            </a:extLst>
          </p:spPr>
        </p:pic>
        <p:sp>
          <p:nvSpPr>
            <p:cNvPr id="14" name="Shape 232"/>
            <p:cNvSpPr/>
            <p:nvPr/>
          </p:nvSpPr>
          <p:spPr>
            <a:xfrm>
              <a:off x="5169024" y="2276872"/>
              <a:ext cx="1754489" cy="830997"/>
            </a:xfrm>
            <a:prstGeom prst="rect">
              <a:avLst/>
            </a:prstGeom>
            <a:solidFill>
              <a:srgbClr val="FFFFFF"/>
            </a:solidFill>
            <a:ln>
              <a:noFill/>
            </a:ln>
            <a:effectLst/>
          </p:spPr>
          <p:txBody>
            <a:bodyPr wrap="square" lIns="0" tIns="0" rIns="0" bIns="0">
              <a:spAutoFit/>
            </a:bodyPr>
            <a:lstStyle>
              <a:lvl1pPr>
                <a:defRPr sz="1700"/>
              </a:lvl1pPr>
            </a:lstStyle>
            <a:p>
              <a:pPr>
                <a:defRPr sz="1800">
                  <a:uFillTx/>
                </a:defRPr>
              </a:pPr>
              <a:r>
                <a:rPr sz="1800" i="1" baseline="0" dirty="0">
                  <a:solidFill>
                    <a:srgbClr val="000000"/>
                  </a:solidFill>
                  <a:uFill>
                    <a:solidFill/>
                  </a:uFill>
                  <a:latin typeface="Comic Sans MS" charset="0"/>
                  <a:ea typeface="ＭＳ Ｐゴシック" charset="-128"/>
                  <a:cs typeface="ＭＳ Ｐゴシック" charset="-128"/>
                </a:rPr>
                <a:t>ICARUS T600</a:t>
              </a:r>
              <a:r>
                <a:rPr lang="en-US" sz="1800" i="1" baseline="0" dirty="0">
                  <a:solidFill>
                    <a:srgbClr val="000000"/>
                  </a:solidFill>
                  <a:uFill>
                    <a:solidFill/>
                  </a:uFill>
                  <a:latin typeface="Comic Sans MS" charset="0"/>
                  <a:ea typeface="ＭＳ Ｐゴシック" charset="-128"/>
                  <a:cs typeface="ＭＳ Ｐゴシック" charset="-128"/>
                </a:rPr>
                <a:t> </a:t>
              </a:r>
            </a:p>
            <a:p>
              <a:pPr>
                <a:defRPr sz="1800">
                  <a:uFillTx/>
                </a:defRPr>
              </a:pPr>
              <a:r>
                <a:rPr lang="en-US" sz="1800" i="1" baseline="0" dirty="0">
                  <a:solidFill>
                    <a:srgbClr val="000000"/>
                  </a:solidFill>
                  <a:uFill>
                    <a:solidFill/>
                  </a:uFill>
                  <a:latin typeface="Comic Sans MS" charset="0"/>
                  <a:ea typeface="ＭＳ Ｐゴシック" charset="-128"/>
                  <a:cs typeface="ＭＳ Ｐゴシック" charset="-128"/>
                </a:rPr>
                <a:t> 476 t active mass  </a:t>
              </a:r>
              <a:endParaRPr sz="1800" i="1" baseline="0" dirty="0">
                <a:solidFill>
                  <a:srgbClr val="000000"/>
                </a:solidFill>
                <a:uFill>
                  <a:solidFill/>
                </a:uFill>
                <a:latin typeface="Comic Sans MS" charset="0"/>
                <a:ea typeface="ＭＳ Ｐゴシック" charset="-128"/>
                <a:cs typeface="ＭＳ Ｐゴシック" charset="-128"/>
              </a:endParaRPr>
            </a:p>
          </p:txBody>
        </p:sp>
        <p:sp>
          <p:nvSpPr>
            <p:cNvPr id="24" name="Shape 239"/>
            <p:cNvSpPr/>
            <p:nvPr/>
          </p:nvSpPr>
          <p:spPr>
            <a:xfrm flipH="1" flipV="1">
              <a:off x="4384082" y="1618824"/>
              <a:ext cx="3178857" cy="732759"/>
            </a:xfrm>
            <a:prstGeom prst="line">
              <a:avLst/>
            </a:prstGeom>
            <a:ln w="38100">
              <a:solidFill>
                <a:srgbClr val="FFFB00"/>
              </a:solidFill>
              <a:round/>
              <a:tailEnd type="triangle"/>
            </a:ln>
            <a:effectLst>
              <a:outerShdw blurRad="38100" dist="20000" dir="5400000" rotWithShape="0">
                <a:srgbClr val="000000">
                  <a:alpha val="38000"/>
                </a:srgbClr>
              </a:outerShdw>
            </a:effectLst>
          </p:spPr>
          <p:txBody>
            <a:bodyPr lIns="0" tIns="0" rIns="0" bIns="0"/>
            <a:lstStyle/>
            <a:p>
              <a:pPr>
                <a:defRPr sz="1200">
                  <a:uFillTx/>
                  <a:latin typeface="+mj-lt"/>
                  <a:ea typeface="+mj-ea"/>
                  <a:cs typeface="+mj-cs"/>
                  <a:sym typeface="Helvetica"/>
                </a:defRPr>
              </a:pPr>
              <a:endParaRPr sz="1200" i="1" baseline="0">
                <a:solidFill>
                  <a:srgbClr val="000000"/>
                </a:solidFill>
                <a:latin typeface="Helvetica"/>
                <a:ea typeface="ＭＳ Ｐゴシック" charset="-128"/>
                <a:cs typeface="ＭＳ Ｐゴシック" charset="-128"/>
                <a:sym typeface="Helvetica"/>
              </a:endParaRPr>
            </a:p>
          </p:txBody>
        </p:sp>
      </p:grpSp>
      <p:grpSp>
        <p:nvGrpSpPr>
          <p:cNvPr id="32" name="Group 31"/>
          <p:cNvGrpSpPr/>
          <p:nvPr/>
        </p:nvGrpSpPr>
        <p:grpSpPr>
          <a:xfrm>
            <a:off x="2900971" y="4748832"/>
            <a:ext cx="6372509" cy="1743413"/>
            <a:chOff x="2900971" y="4748832"/>
            <a:chExt cx="6372509" cy="1743413"/>
          </a:xfrm>
        </p:grpSpPr>
        <p:sp>
          <p:nvSpPr>
            <p:cNvPr id="13" name="Shape 229"/>
            <p:cNvSpPr/>
            <p:nvPr/>
          </p:nvSpPr>
          <p:spPr>
            <a:xfrm>
              <a:off x="7617825" y="5661248"/>
              <a:ext cx="1655655" cy="830997"/>
            </a:xfrm>
            <a:prstGeom prst="rect">
              <a:avLst/>
            </a:prstGeom>
            <a:solidFill>
              <a:srgbClr val="FFFFFF"/>
            </a:solidFill>
            <a:ln>
              <a:noFill/>
            </a:ln>
            <a:effectLst/>
          </p:spPr>
          <p:txBody>
            <a:bodyPr wrap="square" lIns="0" tIns="0" rIns="0" bIns="0">
              <a:spAutoFit/>
            </a:bodyPr>
            <a:lstStyle>
              <a:lvl1pPr>
                <a:defRPr sz="1700"/>
              </a:lvl1pPr>
            </a:lstStyle>
            <a:p>
              <a:pPr>
                <a:defRPr sz="1800">
                  <a:uFillTx/>
                </a:defRPr>
              </a:pPr>
              <a:r>
                <a:rPr lang="en-US" sz="1800" i="1" baseline="0" dirty="0">
                  <a:solidFill>
                    <a:srgbClr val="000000"/>
                  </a:solidFill>
                  <a:uFill>
                    <a:solidFill/>
                  </a:uFill>
                  <a:latin typeface="Comic Sans MS" charset="0"/>
                  <a:ea typeface="ＭＳ Ｐゴシック" charset="-128"/>
                  <a:cs typeface="ＭＳ Ｐゴシック" charset="-128"/>
                </a:rPr>
                <a:t>SB</a:t>
              </a:r>
              <a:r>
                <a:rPr sz="1800" i="1" baseline="0" dirty="0">
                  <a:solidFill>
                    <a:srgbClr val="000000"/>
                  </a:solidFill>
                  <a:uFill>
                    <a:solidFill/>
                  </a:uFill>
                  <a:latin typeface="Comic Sans MS" charset="0"/>
                  <a:ea typeface="ＭＳ Ｐゴシック" charset="-128"/>
                  <a:cs typeface="ＭＳ Ｐゴシック" charset="-128"/>
                </a:rPr>
                <a:t>ND</a:t>
              </a:r>
              <a:endParaRPr lang="en-US" sz="1800" i="1" baseline="0" dirty="0">
                <a:solidFill>
                  <a:srgbClr val="000000"/>
                </a:solidFill>
                <a:uFill>
                  <a:solidFill/>
                </a:uFill>
                <a:latin typeface="Comic Sans MS" charset="0"/>
                <a:ea typeface="ＭＳ Ｐゴシック" charset="-128"/>
                <a:cs typeface="ＭＳ Ｐゴシック" charset="-128"/>
              </a:endParaRPr>
            </a:p>
            <a:p>
              <a:pPr>
                <a:defRPr sz="1800">
                  <a:uFillTx/>
                </a:defRPr>
              </a:pPr>
              <a:r>
                <a:rPr lang="en-US" sz="1800" i="1" baseline="0" dirty="0">
                  <a:solidFill>
                    <a:srgbClr val="000000"/>
                  </a:solidFill>
                  <a:uFill>
                    <a:solidFill/>
                  </a:uFill>
                  <a:latin typeface="Comic Sans MS" charset="0"/>
                  <a:ea typeface="ＭＳ Ｐゴシック" charset="-128"/>
                  <a:cs typeface="ＭＳ Ｐゴシック" charset="-128"/>
                </a:rPr>
                <a:t> 82 t active mass</a:t>
              </a:r>
              <a:endParaRPr sz="1800" i="1" baseline="0" dirty="0">
                <a:solidFill>
                  <a:srgbClr val="000000"/>
                </a:solidFill>
                <a:uFill>
                  <a:solidFill/>
                </a:uFill>
                <a:latin typeface="Comic Sans MS" charset="0"/>
                <a:ea typeface="ＭＳ Ｐゴシック" charset="-128"/>
                <a:cs typeface="ＭＳ Ｐゴシック" charset="-128"/>
              </a:endParaRPr>
            </a:p>
          </p:txBody>
        </p:sp>
        <p:sp>
          <p:nvSpPr>
            <p:cNvPr id="17" name="Shape 240"/>
            <p:cNvSpPr/>
            <p:nvPr/>
          </p:nvSpPr>
          <p:spPr>
            <a:xfrm flipH="1" flipV="1">
              <a:off x="2900971" y="4748832"/>
              <a:ext cx="3871808" cy="574551"/>
            </a:xfrm>
            <a:prstGeom prst="line">
              <a:avLst/>
            </a:prstGeom>
            <a:ln w="38100">
              <a:solidFill>
                <a:srgbClr val="FFFB00"/>
              </a:solidFill>
              <a:round/>
              <a:tailEnd type="triangle"/>
            </a:ln>
            <a:effectLst>
              <a:outerShdw blurRad="38100" dist="20000" dir="5400000" rotWithShape="0">
                <a:srgbClr val="000000">
                  <a:alpha val="38000"/>
                </a:srgbClr>
              </a:outerShdw>
            </a:effectLst>
          </p:spPr>
          <p:txBody>
            <a:bodyPr lIns="0" tIns="0" rIns="0" bIns="0"/>
            <a:lstStyle/>
            <a:p>
              <a:pPr>
                <a:defRPr sz="1200">
                  <a:uFillTx/>
                  <a:latin typeface="+mj-lt"/>
                  <a:ea typeface="+mj-ea"/>
                  <a:cs typeface="+mj-cs"/>
                  <a:sym typeface="Helvetica"/>
                </a:defRPr>
              </a:pPr>
              <a:endParaRPr sz="1200" i="1" baseline="0">
                <a:solidFill>
                  <a:srgbClr val="000000"/>
                </a:solidFill>
                <a:latin typeface="Helvetica"/>
                <a:ea typeface="ＭＳ Ｐゴシック" charset="-128"/>
                <a:cs typeface="ＭＳ Ｐゴシック" charset="-128"/>
                <a:sym typeface="Helvetica"/>
              </a:endParaRPr>
            </a:p>
          </p:txBody>
        </p:sp>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5208" y="5085184"/>
              <a:ext cx="766067" cy="551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9" name="Rectangle 1"/>
          <p:cNvSpPr>
            <a:spLocks noChangeArrowheads="1"/>
          </p:cNvSpPr>
          <p:nvPr/>
        </p:nvSpPr>
        <p:spPr bwMode="auto">
          <a:xfrm>
            <a:off x="432048" y="6269250"/>
            <a:ext cx="7185248" cy="400110"/>
          </a:xfrm>
          <a:prstGeom prst="rect">
            <a:avLst/>
          </a:prstGeom>
          <a:solidFill>
            <a:schemeClr val="bg1"/>
          </a:solidFill>
          <a:ln w="28575">
            <a:noFill/>
            <a:miter lim="800000"/>
            <a:headEnd/>
            <a:tailEnd/>
          </a:ln>
        </p:spPr>
        <p:txBody>
          <a:bodyPr wrap="square">
            <a:spAutoFit/>
          </a:bodyPr>
          <a:lstStyle>
            <a:lvl1pPr marL="342900" indent="-342900"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2pPr>
            <a:lvl3pPr marL="3175"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5pPr>
            <a:lvl6pPr marL="2514600" indent="-228600" defTabSz="449263" eaLnBrk="0" fontAlgn="base" hangingPunct="0">
              <a:lnSpc>
                <a:spcPct val="94000"/>
              </a:lnSpc>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6pPr>
            <a:lvl7pPr marL="2971800" indent="-228600" defTabSz="449263" eaLnBrk="0" fontAlgn="base" hangingPunct="0">
              <a:lnSpc>
                <a:spcPct val="94000"/>
              </a:lnSpc>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7pPr>
            <a:lvl8pPr marL="3429000" indent="-228600" defTabSz="449263" eaLnBrk="0" fontAlgn="base" hangingPunct="0">
              <a:lnSpc>
                <a:spcPct val="94000"/>
              </a:lnSpc>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8pPr>
            <a:lvl9pPr marL="3886200" indent="-228600" defTabSz="449263" eaLnBrk="0" fontAlgn="base" hangingPunct="0">
              <a:lnSpc>
                <a:spcPct val="94000"/>
              </a:lnSpc>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chemeClr val="tx1"/>
                </a:solidFill>
                <a:latin typeface="Arial" pitchFamily="34" charset="0"/>
                <a:ea typeface="Droid Sans Fallback" charset="0"/>
                <a:cs typeface="Droid Sans Fallback" charset="0"/>
              </a:defRPr>
            </a:lvl9pPr>
          </a:lstStyle>
          <a:p>
            <a:pPr lvl="2" algn="just" eaLnBrk="1">
              <a:buClr>
                <a:srgbClr val="FF0000"/>
              </a:buClr>
            </a:pPr>
            <a:r>
              <a:rPr lang="it-IT" altLang="en-US" sz="2000" i="1" baseline="0" dirty="0">
                <a:solidFill>
                  <a:srgbClr val="000000"/>
                </a:solidFill>
                <a:latin typeface="Comic Sans MS" pitchFamily="66" charset="0"/>
                <a:ea typeface="MS PGothic" pitchFamily="34" charset="-128"/>
              </a:rPr>
              <a:t>ICARUS T600 </a:t>
            </a:r>
            <a:r>
              <a:rPr lang="it-IT" altLang="en-US" sz="2000" i="1" baseline="0" dirty="0" err="1">
                <a:solidFill>
                  <a:srgbClr val="000000"/>
                </a:solidFill>
                <a:latin typeface="Comic Sans MS" pitchFamily="66" charset="0"/>
                <a:ea typeface="MS PGothic" pitchFamily="34" charset="-128"/>
              </a:rPr>
              <a:t>will</a:t>
            </a:r>
            <a:r>
              <a:rPr lang="it-IT" altLang="en-US" sz="2000" i="1" baseline="0" dirty="0">
                <a:solidFill>
                  <a:srgbClr val="000000"/>
                </a:solidFill>
                <a:latin typeface="Comic Sans MS" pitchFamily="66" charset="0"/>
                <a:ea typeface="MS PGothic" pitchFamily="34" charset="-128"/>
              </a:rPr>
              <a:t> </a:t>
            </a:r>
            <a:r>
              <a:rPr lang="it-IT" altLang="en-US" sz="2000" i="1" baseline="0" dirty="0" err="1">
                <a:solidFill>
                  <a:srgbClr val="000000"/>
                </a:solidFill>
                <a:latin typeface="Comic Sans MS" pitchFamily="66" charset="0"/>
                <a:ea typeface="MS PGothic" pitchFamily="34" charset="-128"/>
              </a:rPr>
              <a:t>collect</a:t>
            </a:r>
            <a:r>
              <a:rPr lang="it-IT" altLang="en-US" sz="2000" i="1" baseline="0" dirty="0">
                <a:solidFill>
                  <a:srgbClr val="000000"/>
                </a:solidFill>
                <a:latin typeface="Comic Sans MS" pitchFamily="66" charset="0"/>
                <a:ea typeface="MS PGothic" pitchFamily="34" charset="-128"/>
              </a:rPr>
              <a:t> </a:t>
            </a:r>
            <a:r>
              <a:rPr lang="it-IT" altLang="en-US" sz="2000" i="1" baseline="0" dirty="0" err="1">
                <a:solidFill>
                  <a:srgbClr val="000000"/>
                </a:solidFill>
                <a:latin typeface="Comic Sans MS" pitchFamily="66" charset="0"/>
                <a:ea typeface="MS PGothic" pitchFamily="34" charset="-128"/>
              </a:rPr>
              <a:t>also</a:t>
            </a:r>
            <a:r>
              <a:rPr lang="it-IT" altLang="en-US" sz="2000" i="1" baseline="0" dirty="0">
                <a:solidFill>
                  <a:srgbClr val="000000"/>
                </a:solidFill>
                <a:latin typeface="Comic Sans MS" pitchFamily="66" charset="0"/>
                <a:ea typeface="MS PGothic" pitchFamily="34" charset="-128"/>
              </a:rPr>
              <a:t> ~3 </a:t>
            </a:r>
            <a:r>
              <a:rPr lang="it-IT" altLang="en-US" sz="2000" i="1" baseline="0" dirty="0" err="1">
                <a:solidFill>
                  <a:srgbClr val="000000"/>
                </a:solidFill>
                <a:latin typeface="Comic Sans MS" pitchFamily="66" charset="0"/>
                <a:ea typeface="MS PGothic" pitchFamily="34" charset="-128"/>
              </a:rPr>
              <a:t>GeV</a:t>
            </a:r>
            <a:r>
              <a:rPr lang="it-IT" altLang="en-US" sz="2000" i="1" baseline="0" dirty="0">
                <a:solidFill>
                  <a:srgbClr val="000000"/>
                </a:solidFill>
                <a:latin typeface="Comic Sans MS" pitchFamily="66" charset="0"/>
                <a:ea typeface="MS PGothic" pitchFamily="34" charset="-128"/>
              </a:rPr>
              <a:t> </a:t>
            </a:r>
            <a:r>
              <a:rPr lang="it-IT" altLang="en-US" sz="2000" i="1" baseline="0" dirty="0">
                <a:solidFill>
                  <a:srgbClr val="000000"/>
                </a:solidFill>
                <a:latin typeface="Symbol" panose="05050102010706020507" pitchFamily="18" charset="2"/>
                <a:ea typeface="MS PGothic" pitchFamily="34" charset="-128"/>
              </a:rPr>
              <a:t>n</a:t>
            </a:r>
            <a:r>
              <a:rPr lang="it-IT" altLang="en-US" sz="2000" i="1" baseline="0" dirty="0">
                <a:solidFill>
                  <a:srgbClr val="000000"/>
                </a:solidFill>
                <a:latin typeface="Comic Sans MS"/>
                <a:ea typeface="MS PGothic" pitchFamily="34" charset="-128"/>
              </a:rPr>
              <a:t>e </a:t>
            </a:r>
            <a:r>
              <a:rPr lang="it-IT" altLang="en-US" sz="2000" i="1" baseline="0" dirty="0" err="1">
                <a:solidFill>
                  <a:srgbClr val="000000"/>
                </a:solidFill>
                <a:latin typeface="Comic Sans MS" pitchFamily="66" charset="0"/>
                <a:ea typeface="MS PGothic" pitchFamily="34" charset="-128"/>
              </a:rPr>
              <a:t>NuMI</a:t>
            </a:r>
            <a:r>
              <a:rPr lang="it-IT" altLang="en-US" sz="2000" i="1" baseline="0" dirty="0">
                <a:solidFill>
                  <a:srgbClr val="000000"/>
                </a:solidFill>
                <a:latin typeface="Comic Sans MS" pitchFamily="66" charset="0"/>
                <a:ea typeface="MS PGothic" pitchFamily="34" charset="-128"/>
              </a:rPr>
              <a:t> Off-</a:t>
            </a:r>
            <a:r>
              <a:rPr lang="it-IT" altLang="en-US" sz="2000" i="1" baseline="0" dirty="0" err="1">
                <a:solidFill>
                  <a:srgbClr val="000000"/>
                </a:solidFill>
                <a:latin typeface="Comic Sans MS" pitchFamily="66" charset="0"/>
                <a:ea typeface="MS PGothic" pitchFamily="34" charset="-128"/>
              </a:rPr>
              <a:t>Axis</a:t>
            </a:r>
            <a:r>
              <a:rPr lang="it-IT" altLang="en-US" sz="2000" i="1" baseline="0" dirty="0">
                <a:solidFill>
                  <a:srgbClr val="000000"/>
                </a:solidFill>
                <a:latin typeface="Comic Sans MS" pitchFamily="66" charset="0"/>
                <a:ea typeface="MS PGothic" pitchFamily="34" charset="-128"/>
              </a:rPr>
              <a:t>:)</a:t>
            </a:r>
          </a:p>
        </p:txBody>
      </p:sp>
    </p:spTree>
    <p:extLst>
      <p:ext uri="{BB962C8B-B14F-4D97-AF65-F5344CB8AC3E}">
        <p14:creationId xmlns:p14="http://schemas.microsoft.com/office/powerpoint/2010/main" val="8498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Similarities between NEUTRINO-4 and ICARUS</a:t>
            </a:r>
          </a:p>
        </p:txBody>
      </p:sp>
      <p:sp>
        <p:nvSpPr>
          <p:cNvPr id="3" name="Content Placeholder 2"/>
          <p:cNvSpPr>
            <a:spLocks noGrp="1"/>
          </p:cNvSpPr>
          <p:nvPr>
            <p:ph idx="1"/>
          </p:nvPr>
        </p:nvSpPr>
        <p:spPr>
          <a:xfrm>
            <a:off x="-29984" y="533400"/>
            <a:ext cx="10009112" cy="5328592"/>
          </a:xfrm>
        </p:spPr>
        <p:txBody>
          <a:bodyPr/>
          <a:lstStyle/>
          <a:p>
            <a:r>
              <a:rPr lang="en-US" sz="2400" dirty="0"/>
              <a:t>ICARUS at the Booster (1) and at the NUMI (2) have remarkable similarities to NEUTRINO-4.  We should be able to settle the NEUTRINO-4 prediction both in the </a:t>
            </a:r>
            <a:r>
              <a:rPr lang="en-US" sz="2400" dirty="0">
                <a:latin typeface="Symbol" pitchFamily="2" charset="2"/>
              </a:rPr>
              <a:t>n-m</a:t>
            </a:r>
            <a:r>
              <a:rPr lang="en-US" sz="2400" dirty="0"/>
              <a:t> with the Booster and </a:t>
            </a:r>
            <a:r>
              <a:rPr lang="en-US" sz="2400" dirty="0">
                <a:latin typeface="Symbol" pitchFamily="2" charset="2"/>
              </a:rPr>
              <a:t>n</a:t>
            </a:r>
            <a:r>
              <a:rPr lang="en-US" sz="2400" dirty="0"/>
              <a:t>-e with NUMI.</a:t>
            </a:r>
          </a:p>
          <a:p>
            <a:r>
              <a:rPr lang="en-US" sz="2400" dirty="0"/>
              <a:t>The Booster at about 600 m from the target can be directly compared to NEUTRINO-4 with a target of 42 cm followed by the detector between 6 and 12 m. with the </a:t>
            </a:r>
            <a:r>
              <a:rPr lang="en-US" sz="2400" dirty="0">
                <a:latin typeface="Symbol" pitchFamily="2" charset="2"/>
              </a:rPr>
              <a:t>n-m</a:t>
            </a:r>
            <a:r>
              <a:rPr lang="en-US" sz="2400" dirty="0"/>
              <a:t> collected with ~ 100 times the energy. The number of Booster events with 1.6 µs spill, 5 10</a:t>
            </a:r>
            <a:r>
              <a:rPr lang="en-US" sz="2400" baseline="30000" dirty="0"/>
              <a:t>12</a:t>
            </a:r>
            <a:r>
              <a:rPr lang="en-US" sz="2400" dirty="0"/>
              <a:t> pot/spill, 5 Hz repetition rate are 12’800 </a:t>
            </a:r>
            <a:r>
              <a:rPr lang="en-US" sz="2400" dirty="0" err="1"/>
              <a:t>ev</a:t>
            </a:r>
            <a:r>
              <a:rPr lang="en-US" sz="2400" dirty="0"/>
              <a:t>/day of which  ~7’800 </a:t>
            </a:r>
            <a:r>
              <a:rPr lang="en-US" sz="2400" dirty="0" err="1"/>
              <a:t>ev</a:t>
            </a:r>
            <a:r>
              <a:rPr lang="en-US" sz="2400" dirty="0"/>
              <a:t>/day are due to cosmic rays. </a:t>
            </a:r>
          </a:p>
          <a:p>
            <a:r>
              <a:rPr lang="en-US" sz="2400" dirty="0"/>
              <a:t>The NUMI off-axis proton beam is located at ~</a:t>
            </a:r>
            <a:r>
              <a:rPr lang="en-US" sz="2400" b="1" dirty="0"/>
              <a:t> </a:t>
            </a:r>
            <a:r>
              <a:rPr lang="en-US" sz="2400" dirty="0"/>
              <a:t>700 m of distance from ICARUS and at an off-axis angle of 6 degrees.  For </a:t>
            </a:r>
            <a:r>
              <a:rPr lang="en-GB" sz="2400" dirty="0"/>
              <a:t>1 year with 0.75 Hz NUMI repetition rate and spills of 6 × 10</a:t>
            </a:r>
            <a:r>
              <a:rPr lang="en-GB" sz="2400" baseline="30000" dirty="0"/>
              <a:t>13</a:t>
            </a:r>
            <a:r>
              <a:rPr lang="en-GB" sz="2400" dirty="0"/>
              <a:t> </a:t>
            </a:r>
            <a:r>
              <a:rPr lang="en-GB" sz="2400" dirty="0" err="1"/>
              <a:t>ppp</a:t>
            </a:r>
            <a:r>
              <a:rPr lang="en-GB" sz="2400" dirty="0"/>
              <a:t> we expect for positive (negative) focussing </a:t>
            </a:r>
            <a:r>
              <a:rPr lang="en-US" sz="2400" dirty="0"/>
              <a:t>4.64 x 10</a:t>
            </a:r>
            <a:r>
              <a:rPr lang="en-US" sz="2400" baseline="30000" dirty="0"/>
              <a:t>5</a:t>
            </a:r>
            <a:r>
              <a:rPr lang="en-US" sz="2400" dirty="0"/>
              <a:t> CC events/y (3.78 x 10</a:t>
            </a:r>
            <a:r>
              <a:rPr lang="en-US" sz="2400" baseline="30000" dirty="0"/>
              <a:t>5</a:t>
            </a:r>
            <a:r>
              <a:rPr lang="en-US" sz="2400" dirty="0"/>
              <a:t> CC events/y).  </a:t>
            </a:r>
          </a:p>
          <a:p>
            <a:endParaRPr lang="en-US" sz="2400" dirty="0"/>
          </a:p>
          <a:p>
            <a:pPr marL="0" indent="0">
              <a:buNone/>
            </a:pPr>
            <a:r>
              <a:rPr lang="en-US" sz="2400" dirty="0"/>
              <a:t>.</a:t>
            </a:r>
          </a:p>
        </p:txBody>
      </p:sp>
      <p:sp>
        <p:nvSpPr>
          <p:cNvPr id="5" name="Slide Number Placeholder 4"/>
          <p:cNvSpPr>
            <a:spLocks noGrp="1"/>
          </p:cNvSpPr>
          <p:nvPr>
            <p:ph type="sldNum" sz="quarter" idx="11"/>
          </p:nvPr>
        </p:nvSpPr>
        <p:spPr/>
        <p:txBody>
          <a:bodyPr/>
          <a:lstStyle/>
          <a:p>
            <a:pPr>
              <a:defRPr/>
            </a:pPr>
            <a:r>
              <a:rPr lang="en-GB" dirty="0"/>
              <a:t>Slide# : </a:t>
            </a:r>
            <a:fld id="{A86CEAE1-7B07-CE4F-A20C-236EDAD9CE90}" type="slidenum">
              <a:rPr lang="en-GB" smtClean="0"/>
              <a:pPr>
                <a:defRPr/>
              </a:pPr>
              <a:t>13</a:t>
            </a:fld>
            <a:endParaRPr lang="en-GB" dirty="0"/>
          </a:p>
        </p:txBody>
      </p:sp>
      <p:sp>
        <p:nvSpPr>
          <p:cNvPr id="9" name="Footer Placeholder 8"/>
          <p:cNvSpPr>
            <a:spLocks noGrp="1"/>
          </p:cNvSpPr>
          <p:nvPr>
            <p:ph type="ftr" sz="quarter" idx="10"/>
          </p:nvPr>
        </p:nvSpPr>
        <p:spPr/>
        <p:txBody>
          <a:bodyPr/>
          <a:lstStyle/>
          <a:p>
            <a:pPr>
              <a:defRPr/>
            </a:pPr>
            <a:r>
              <a:rPr lang="en-US"/>
              <a:t>Venice NeuTel 2021</a:t>
            </a:r>
            <a:endParaRPr lang="en-GB" dirty="0"/>
          </a:p>
        </p:txBody>
      </p:sp>
    </p:spTree>
    <p:extLst>
      <p:ext uri="{BB962C8B-B14F-4D97-AF65-F5344CB8AC3E}">
        <p14:creationId xmlns:p14="http://schemas.microsoft.com/office/powerpoint/2010/main" val="35988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analysis procedure for the early ICARUS data </a:t>
            </a:r>
          </a:p>
        </p:txBody>
      </p:sp>
      <p:sp>
        <p:nvSpPr>
          <p:cNvPr id="3" name="Content Placeholder 2"/>
          <p:cNvSpPr>
            <a:spLocks noGrp="1"/>
          </p:cNvSpPr>
          <p:nvPr>
            <p:ph idx="1"/>
          </p:nvPr>
        </p:nvSpPr>
        <p:spPr>
          <a:xfrm>
            <a:off x="0" y="620688"/>
            <a:ext cx="9777536" cy="5688632"/>
          </a:xfrm>
        </p:spPr>
        <p:txBody>
          <a:bodyPr/>
          <a:lstStyle/>
          <a:p>
            <a:pPr>
              <a:lnSpc>
                <a:spcPts val="2680"/>
              </a:lnSpc>
            </a:pPr>
            <a:r>
              <a:rPr lang="en-US" sz="2400" dirty="0"/>
              <a:t>The proposed early search will be limited to the observation of the </a:t>
            </a:r>
            <a:r>
              <a:rPr lang="en-US" sz="2400" dirty="0">
                <a:solidFill>
                  <a:srgbClr val="FF0000"/>
                </a:solidFill>
              </a:rPr>
              <a:t>CC quasi elastic processes  </a:t>
            </a:r>
            <a:r>
              <a:rPr lang="en-US" sz="2400" dirty="0">
                <a:latin typeface="Symbol" charset="2"/>
                <a:cs typeface="Symbol" charset="2"/>
              </a:rPr>
              <a:t>n-m</a:t>
            </a:r>
            <a:r>
              <a:rPr lang="en-US" sz="2400" dirty="0"/>
              <a:t> + neutron -&gt; </a:t>
            </a:r>
            <a:r>
              <a:rPr lang="en-US" sz="2400" dirty="0" err="1"/>
              <a:t>muon</a:t>
            </a:r>
            <a:r>
              <a:rPr lang="en-US" sz="2400" dirty="0"/>
              <a:t> + proton for Booster and </a:t>
            </a:r>
            <a:r>
              <a:rPr lang="en-US" sz="2400" dirty="0">
                <a:latin typeface="Symbol" charset="2"/>
                <a:cs typeface="Symbol" charset="2"/>
              </a:rPr>
              <a:t>n-</a:t>
            </a:r>
            <a:r>
              <a:rPr lang="en-US" sz="2400" dirty="0">
                <a:cs typeface="Symbol" charset="2"/>
              </a:rPr>
              <a:t>e</a:t>
            </a:r>
            <a:r>
              <a:rPr lang="en-US" sz="2400" dirty="0"/>
              <a:t> + neutron -&gt; electron + proton for NUMI.  </a:t>
            </a:r>
          </a:p>
          <a:p>
            <a:pPr>
              <a:lnSpc>
                <a:spcPts val="2680"/>
              </a:lnSpc>
            </a:pPr>
            <a:r>
              <a:rPr lang="en-US" sz="2400" dirty="0"/>
              <a:t>Only events with only one and well separated sizeable PMT’s fast signal during the duration of the t = 0  burst  will be retained. </a:t>
            </a:r>
          </a:p>
          <a:p>
            <a:pPr>
              <a:lnSpc>
                <a:spcPts val="2680"/>
              </a:lnSpc>
            </a:pPr>
            <a:r>
              <a:rPr lang="en-US" sz="2400" dirty="0"/>
              <a:t>Initial, </a:t>
            </a:r>
            <a:r>
              <a:rPr lang="en-US" sz="2400" dirty="0">
                <a:solidFill>
                  <a:srgbClr val="FF0000"/>
                </a:solidFill>
              </a:rPr>
              <a:t>automatic  event </a:t>
            </a:r>
            <a:r>
              <a:rPr lang="en-US" sz="2400" dirty="0"/>
              <a:t>selection is based on:</a:t>
            </a:r>
          </a:p>
          <a:p>
            <a:pPr lvl="1">
              <a:lnSpc>
                <a:spcPts val="2680"/>
              </a:lnSpc>
            </a:pPr>
            <a:r>
              <a:rPr lang="en-US" sz="2400" dirty="0"/>
              <a:t>(1) a sum of </a:t>
            </a:r>
            <a:r>
              <a:rPr lang="en-US" sz="2400" dirty="0">
                <a:solidFill>
                  <a:srgbClr val="FF0000"/>
                </a:solidFill>
              </a:rPr>
              <a:t>signals from the PMT ‘s</a:t>
            </a:r>
            <a:r>
              <a:rPr lang="en-US" sz="2400" dirty="0"/>
              <a:t> above a threshold and </a:t>
            </a:r>
          </a:p>
          <a:p>
            <a:pPr lvl="1">
              <a:lnSpc>
                <a:spcPts val="2680"/>
              </a:lnSpc>
            </a:pPr>
            <a:r>
              <a:rPr lang="en-US" sz="2400" dirty="0"/>
              <a:t>(2) the absence of </a:t>
            </a:r>
            <a:r>
              <a:rPr lang="en-US" sz="2400" dirty="0">
                <a:solidFill>
                  <a:srgbClr val="FF0000"/>
                </a:solidFill>
              </a:rPr>
              <a:t>signals from the CRT </a:t>
            </a:r>
            <a:r>
              <a:rPr lang="en-US" sz="2400" dirty="0"/>
              <a:t>over its 4π surface, occurring a few ns after or before the earliest of the PMT signals within the event. </a:t>
            </a:r>
          </a:p>
          <a:p>
            <a:pPr>
              <a:lnSpc>
                <a:spcPts val="2680"/>
              </a:lnSpc>
            </a:pPr>
            <a:r>
              <a:rPr lang="en-US" sz="2400" dirty="0"/>
              <a:t>Events missed by the CRT detection inefficiency are also  kept. </a:t>
            </a:r>
          </a:p>
          <a:p>
            <a:pPr>
              <a:lnSpc>
                <a:spcPts val="2680"/>
              </a:lnSpc>
            </a:pPr>
            <a:r>
              <a:rPr lang="en-US" sz="2400" dirty="0"/>
              <a:t>This simple fast signal selection will reduce of about one order of magnitude the events initially in excess of 10:000/day.</a:t>
            </a:r>
          </a:p>
          <a:p>
            <a:pPr>
              <a:lnSpc>
                <a:spcPts val="2680"/>
              </a:lnSpc>
            </a:pPr>
            <a:r>
              <a:rPr lang="en-US" sz="2400" dirty="0"/>
              <a:t>Next the 3-D  1 </a:t>
            </a:r>
            <a:r>
              <a:rPr lang="en-US" sz="2400" dirty="0" err="1"/>
              <a:t>ms</a:t>
            </a:r>
            <a:r>
              <a:rPr lang="en-US" sz="2400" dirty="0"/>
              <a:t> long image will be displayed </a:t>
            </a:r>
            <a:r>
              <a:rPr lang="en-US" sz="2400" dirty="0">
                <a:solidFill>
                  <a:srgbClr val="FF0000"/>
                </a:solidFill>
              </a:rPr>
              <a:t>only for these resulting triggers.</a:t>
            </a:r>
          </a:p>
          <a:p>
            <a:endParaRPr lang="en-US" sz="2400" dirty="0"/>
          </a:p>
          <a:p>
            <a:endParaRPr lang="en-US" sz="2400" dirty="0"/>
          </a:p>
        </p:txBody>
      </p:sp>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14</a:t>
            </a:fld>
            <a:endParaRPr lang="en-GB" dirty="0"/>
          </a:p>
        </p:txBody>
      </p:sp>
    </p:spTree>
    <p:extLst>
      <p:ext uri="{BB962C8B-B14F-4D97-AF65-F5344CB8AC3E}">
        <p14:creationId xmlns:p14="http://schemas.microsoft.com/office/powerpoint/2010/main" val="33562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1 </a:t>
            </a:r>
            <a:r>
              <a:rPr lang="en-US" dirty="0" err="1"/>
              <a:t>ms</a:t>
            </a:r>
            <a:r>
              <a:rPr lang="en-US" dirty="0"/>
              <a:t> long image </a:t>
            </a:r>
          </a:p>
        </p:txBody>
      </p:sp>
      <p:sp>
        <p:nvSpPr>
          <p:cNvPr id="3" name="Content Placeholder 2"/>
          <p:cNvSpPr>
            <a:spLocks noGrp="1"/>
          </p:cNvSpPr>
          <p:nvPr>
            <p:ph idx="1"/>
          </p:nvPr>
        </p:nvSpPr>
        <p:spPr>
          <a:xfrm>
            <a:off x="200472" y="620688"/>
            <a:ext cx="9705528" cy="5760640"/>
          </a:xfrm>
        </p:spPr>
        <p:txBody>
          <a:bodyPr/>
          <a:lstStyle/>
          <a:p>
            <a:r>
              <a:rPr lang="en-US" sz="2400" dirty="0">
                <a:solidFill>
                  <a:srgbClr val="FF0000"/>
                </a:solidFill>
              </a:rPr>
              <a:t>All connected vertices of two joining tracks </a:t>
            </a:r>
            <a:r>
              <a:rPr lang="en-US" sz="2400" dirty="0"/>
              <a:t>will be searched inside the whole 1 </a:t>
            </a:r>
            <a:r>
              <a:rPr lang="en-US" sz="2400" dirty="0" err="1"/>
              <a:t>ms</a:t>
            </a:r>
            <a:r>
              <a:rPr lang="en-US" sz="2400" dirty="0"/>
              <a:t> image — one for a high </a:t>
            </a:r>
            <a:r>
              <a:rPr lang="en-US" sz="2400" dirty="0" err="1"/>
              <a:t>dE</a:t>
            </a:r>
            <a:r>
              <a:rPr lang="en-US" sz="2400" dirty="0"/>
              <a:t>/dx stopping proton and the other either for a stopping </a:t>
            </a:r>
            <a:r>
              <a:rPr lang="en-US" sz="2400" dirty="0" err="1"/>
              <a:t>muon</a:t>
            </a:r>
            <a:r>
              <a:rPr lang="en-US" sz="2400" dirty="0"/>
              <a:t> (for Booster) or a single electron showering  (for NUMI).</a:t>
            </a:r>
          </a:p>
          <a:p>
            <a:r>
              <a:rPr lang="en-US" sz="2400" dirty="0"/>
              <a:t>All other kinds of tracks visible in the the 3-D  1 </a:t>
            </a:r>
            <a:r>
              <a:rPr lang="en-US" sz="2400" dirty="0" err="1"/>
              <a:t>ms</a:t>
            </a:r>
            <a:r>
              <a:rPr lang="en-US" sz="2400" dirty="0"/>
              <a:t> long image and escaping events will not be considered.</a:t>
            </a:r>
          </a:p>
          <a:p>
            <a:r>
              <a:rPr lang="en-US" sz="2400" dirty="0"/>
              <a:t>The position of the pattern in the visual 1 </a:t>
            </a:r>
            <a:r>
              <a:rPr lang="en-US" sz="2400" dirty="0" err="1"/>
              <a:t>ms</a:t>
            </a:r>
            <a:r>
              <a:rPr lang="en-US" sz="2400" dirty="0"/>
              <a:t>  display will coincide with the one from the PMT’s </a:t>
            </a:r>
            <a:r>
              <a:rPr lang="en-US" sz="2400" dirty="0">
                <a:solidFill>
                  <a:srgbClr val="FF0000"/>
                </a:solidFill>
              </a:rPr>
              <a:t>only for t = 0 patterns</a:t>
            </a:r>
            <a:r>
              <a:rPr lang="en-US" sz="2400" dirty="0"/>
              <a:t>. This is why the search for patterns in the visual image should cover the full visible area.</a:t>
            </a:r>
          </a:p>
          <a:p>
            <a:r>
              <a:rPr lang="en-US" sz="2400" dirty="0"/>
              <a:t>The kinematics of the finally recorded vertices will be compared with the predictions of the NEUTRINO-4 experiment,  confirming the absence of these events for a test sample of out of beam-time recorded events.</a:t>
            </a:r>
          </a:p>
          <a:p>
            <a:pPr marL="0" indent="0">
              <a:buNone/>
            </a:pPr>
            <a:endParaRPr lang="en-US" sz="2400" dirty="0"/>
          </a:p>
        </p:txBody>
      </p:sp>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15</a:t>
            </a:fld>
            <a:endParaRPr lang="en-GB" dirty="0"/>
          </a:p>
        </p:txBody>
      </p:sp>
    </p:spTree>
    <p:extLst>
      <p:ext uri="{BB962C8B-B14F-4D97-AF65-F5344CB8AC3E}">
        <p14:creationId xmlns:p14="http://schemas.microsoft.com/office/powerpoint/2010/main" val="316578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16</a:t>
            </a:fld>
            <a:endParaRPr lang="en-GB" dirty="0"/>
          </a:p>
        </p:txBody>
      </p:sp>
      <p:sp>
        <p:nvSpPr>
          <p:cNvPr id="3" name="Content Placeholder 2"/>
          <p:cNvSpPr>
            <a:spLocks noGrp="1"/>
          </p:cNvSpPr>
          <p:nvPr>
            <p:ph idx="1"/>
          </p:nvPr>
        </p:nvSpPr>
        <p:spPr>
          <a:xfrm>
            <a:off x="-159568" y="3645024"/>
            <a:ext cx="10065568" cy="2736304"/>
          </a:xfrm>
          <a:ln>
            <a:solidFill>
              <a:srgbClr val="797B7E"/>
            </a:solidFill>
          </a:ln>
        </p:spPr>
        <p:txBody>
          <a:bodyPr/>
          <a:lstStyle/>
          <a:p>
            <a:pPr>
              <a:lnSpc>
                <a:spcPts val="2680"/>
              </a:lnSpc>
            </a:pPr>
            <a:r>
              <a:rPr lang="en-US" sz="2400" dirty="0"/>
              <a:t>The search for 1 </a:t>
            </a:r>
            <a:r>
              <a:rPr lang="en-US" sz="2400" dirty="0" err="1"/>
              <a:t>ms</a:t>
            </a:r>
            <a:r>
              <a:rPr lang="en-US" sz="2400" dirty="0"/>
              <a:t> displays will be started by the instrumental detection of end point</a:t>
            </a:r>
            <a:r>
              <a:rPr lang="en-US" sz="2400" dirty="0">
                <a:solidFill>
                  <a:srgbClr val="FF0000"/>
                </a:solidFill>
              </a:rPr>
              <a:t> proton 3D tracks with its above features. </a:t>
            </a:r>
          </a:p>
          <a:p>
            <a:pPr>
              <a:lnSpc>
                <a:spcPts val="2680"/>
              </a:lnSpc>
            </a:pPr>
            <a:r>
              <a:rPr lang="en-US" sz="2400" dirty="0"/>
              <a:t>At an observed proton track, one must require an “</a:t>
            </a:r>
            <a:r>
              <a:rPr lang="en-US" sz="2400" dirty="0">
                <a:solidFill>
                  <a:srgbClr val="FF0000"/>
                </a:solidFill>
              </a:rPr>
              <a:t>attached”</a:t>
            </a:r>
            <a:r>
              <a:rPr lang="en-US" sz="2400" dirty="0"/>
              <a:t>  minimum ionizing track, either a </a:t>
            </a:r>
            <a:r>
              <a:rPr lang="en-US" sz="2400" dirty="0" err="1"/>
              <a:t>muon</a:t>
            </a:r>
            <a:r>
              <a:rPr lang="en-US" sz="2400" dirty="0"/>
              <a:t> for Booster or an electron for NUMI.  No distinction is made between on-time and off-time </a:t>
            </a:r>
          </a:p>
          <a:p>
            <a:pPr>
              <a:lnSpc>
                <a:spcPts val="2680"/>
              </a:lnSpc>
            </a:pPr>
            <a:r>
              <a:rPr lang="en-US" sz="2400" dirty="0"/>
              <a:t>Validity of the automatic process will be verified by comparing it with some events scanned  visually.</a:t>
            </a:r>
          </a:p>
        </p:txBody>
      </p:sp>
      <p:grpSp>
        <p:nvGrpSpPr>
          <p:cNvPr id="21" name="Group 20"/>
          <p:cNvGrpSpPr/>
          <p:nvPr/>
        </p:nvGrpSpPr>
        <p:grpSpPr>
          <a:xfrm>
            <a:off x="33425" y="188640"/>
            <a:ext cx="5567647" cy="3529705"/>
            <a:chOff x="33425" y="1268760"/>
            <a:chExt cx="5567647" cy="3529705"/>
          </a:xfrm>
        </p:grpSpPr>
        <p:pic>
          <p:nvPicPr>
            <p:cNvPr id="6" name="Picture 5" descr="range-energy proton Arg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5" y="1268760"/>
              <a:ext cx="4271503" cy="3529705"/>
            </a:xfrm>
            <a:prstGeom prst="rect">
              <a:avLst/>
            </a:prstGeom>
          </p:spPr>
        </p:pic>
        <p:cxnSp>
          <p:nvCxnSpPr>
            <p:cNvPr id="15" name="Straight Arrow Connector 14"/>
            <p:cNvCxnSpPr/>
            <p:nvPr/>
          </p:nvCxnSpPr>
          <p:spPr bwMode="auto">
            <a:xfrm>
              <a:off x="2288704" y="2492896"/>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6" name="TextBox 15"/>
            <p:cNvSpPr txBox="1"/>
            <p:nvPr/>
          </p:nvSpPr>
          <p:spPr>
            <a:xfrm>
              <a:off x="1136576" y="2204864"/>
              <a:ext cx="1277505" cy="400110"/>
            </a:xfrm>
            <a:prstGeom prst="rect">
              <a:avLst/>
            </a:prstGeom>
            <a:noFill/>
          </p:spPr>
          <p:txBody>
            <a:bodyPr wrap="none" rtlCol="0">
              <a:spAutoFit/>
            </a:bodyPr>
            <a:lstStyle/>
            <a:p>
              <a:r>
                <a:rPr lang="en-US" sz="2000" baseline="0" dirty="0">
                  <a:solidFill>
                    <a:srgbClr val="FF0000"/>
                  </a:solidFill>
                </a:rPr>
                <a:t>10 gr/cm</a:t>
              </a:r>
              <a:r>
                <a:rPr lang="en-US" sz="2000" baseline="30000" dirty="0">
                  <a:solidFill>
                    <a:srgbClr val="FF0000"/>
                  </a:solidFill>
                </a:rPr>
                <a:t>2</a:t>
              </a:r>
              <a:endParaRPr lang="en-US" sz="2000" baseline="0" dirty="0">
                <a:solidFill>
                  <a:srgbClr val="FF0000"/>
                </a:solidFill>
              </a:endParaRPr>
            </a:p>
          </p:txBody>
        </p:sp>
        <p:cxnSp>
          <p:nvCxnSpPr>
            <p:cNvPr id="26" name="Straight Arrow Connector 25"/>
            <p:cNvCxnSpPr/>
            <p:nvPr/>
          </p:nvCxnSpPr>
          <p:spPr bwMode="auto">
            <a:xfrm>
              <a:off x="4880992" y="2996952"/>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7" name="TextBox 6"/>
            <p:cNvSpPr txBox="1"/>
            <p:nvPr/>
          </p:nvSpPr>
          <p:spPr>
            <a:xfrm>
              <a:off x="1424608" y="3645024"/>
              <a:ext cx="2651287" cy="707886"/>
            </a:xfrm>
            <a:prstGeom prst="rect">
              <a:avLst/>
            </a:prstGeom>
            <a:noFill/>
          </p:spPr>
          <p:txBody>
            <a:bodyPr wrap="none" rtlCol="0">
              <a:spAutoFit/>
            </a:bodyPr>
            <a:lstStyle/>
            <a:p>
              <a:r>
                <a:rPr lang="en-US" sz="2000" baseline="0" dirty="0">
                  <a:solidFill>
                    <a:srgbClr val="FF0000"/>
                  </a:solidFill>
                </a:rPr>
                <a:t>Range from end point </a:t>
              </a:r>
            </a:p>
            <a:p>
              <a:r>
                <a:rPr lang="en-US" sz="2000" baseline="0" dirty="0" err="1">
                  <a:solidFill>
                    <a:srgbClr val="FF0000"/>
                  </a:solidFill>
                </a:rPr>
                <a:t>vs.proton</a:t>
              </a:r>
              <a:r>
                <a:rPr lang="en-US" sz="2000" baseline="0" dirty="0">
                  <a:solidFill>
                    <a:srgbClr val="FF0000"/>
                  </a:solidFill>
                </a:rPr>
                <a:t> energy</a:t>
              </a:r>
            </a:p>
          </p:txBody>
        </p:sp>
      </p:grpSp>
      <p:grpSp>
        <p:nvGrpSpPr>
          <p:cNvPr id="22" name="Group 21"/>
          <p:cNvGrpSpPr/>
          <p:nvPr/>
        </p:nvGrpSpPr>
        <p:grpSpPr>
          <a:xfrm>
            <a:off x="3093714" y="188640"/>
            <a:ext cx="6611814" cy="3600400"/>
            <a:chOff x="3093714" y="1124744"/>
            <a:chExt cx="6611814" cy="3600400"/>
          </a:xfrm>
        </p:grpSpPr>
        <p:pic>
          <p:nvPicPr>
            <p:cNvPr id="8" name="Picture 7" descr="stopping power dE:dx P on Arg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936" y="1124744"/>
              <a:ext cx="4752528" cy="3488618"/>
            </a:xfrm>
            <a:prstGeom prst="rect">
              <a:avLst/>
            </a:prstGeom>
          </p:spPr>
        </p:pic>
        <p:sp>
          <p:nvSpPr>
            <p:cNvPr id="9" name="TextBox 8"/>
            <p:cNvSpPr txBox="1"/>
            <p:nvPr/>
          </p:nvSpPr>
          <p:spPr>
            <a:xfrm>
              <a:off x="6393160" y="1556792"/>
              <a:ext cx="2787943" cy="707886"/>
            </a:xfrm>
            <a:prstGeom prst="rect">
              <a:avLst/>
            </a:prstGeom>
            <a:noFill/>
          </p:spPr>
          <p:txBody>
            <a:bodyPr wrap="none" rtlCol="0">
              <a:spAutoFit/>
            </a:bodyPr>
            <a:lstStyle/>
            <a:p>
              <a:r>
                <a:rPr lang="en-US" sz="2000" baseline="0" dirty="0">
                  <a:solidFill>
                    <a:srgbClr val="FF0000"/>
                  </a:solidFill>
                </a:rPr>
                <a:t>Stopping power from</a:t>
              </a:r>
            </a:p>
            <a:p>
              <a:r>
                <a:rPr lang="en-US" sz="2000" baseline="0" dirty="0">
                  <a:solidFill>
                    <a:srgbClr val="FF0000"/>
                  </a:solidFill>
                </a:rPr>
                <a:t> end point </a:t>
              </a:r>
              <a:r>
                <a:rPr lang="en-US" sz="2000" baseline="0" dirty="0" err="1">
                  <a:solidFill>
                    <a:srgbClr val="FF0000"/>
                  </a:solidFill>
                </a:rPr>
                <a:t>vs</a:t>
              </a:r>
              <a:r>
                <a:rPr lang="en-US" sz="2000" baseline="0" dirty="0">
                  <a:solidFill>
                    <a:srgbClr val="FF0000"/>
                  </a:solidFill>
                </a:rPr>
                <a:t> p. energy</a:t>
              </a:r>
            </a:p>
          </p:txBody>
        </p:sp>
        <p:sp>
          <p:nvSpPr>
            <p:cNvPr id="11" name="TextBox 10"/>
            <p:cNvSpPr txBox="1"/>
            <p:nvPr/>
          </p:nvSpPr>
          <p:spPr>
            <a:xfrm rot="5400000">
              <a:off x="8441595" y="3709173"/>
              <a:ext cx="1631832" cy="400110"/>
            </a:xfrm>
            <a:prstGeom prst="rect">
              <a:avLst/>
            </a:prstGeom>
            <a:noFill/>
            <a:ln>
              <a:solidFill>
                <a:srgbClr val="797B7E"/>
              </a:solidFill>
            </a:ln>
          </p:spPr>
          <p:txBody>
            <a:bodyPr wrap="square" rtlCol="0">
              <a:spAutoFit/>
            </a:bodyPr>
            <a:lstStyle/>
            <a:p>
              <a:pPr algn="ctr"/>
              <a:r>
                <a:rPr lang="en-US" sz="2000" baseline="0" dirty="0">
                  <a:solidFill>
                    <a:srgbClr val="FF0000"/>
                  </a:solidFill>
                </a:rPr>
                <a:t>Min. </a:t>
              </a:r>
              <a:r>
                <a:rPr lang="en-US" sz="2000" baseline="0" dirty="0" err="1">
                  <a:solidFill>
                    <a:srgbClr val="FF0000"/>
                  </a:solidFill>
                </a:rPr>
                <a:t>Ioniz</a:t>
              </a:r>
              <a:r>
                <a:rPr lang="en-US" sz="2000" baseline="0" dirty="0">
                  <a:solidFill>
                    <a:srgbClr val="FF0000"/>
                  </a:solidFill>
                </a:rPr>
                <a:t>. </a:t>
              </a:r>
            </a:p>
          </p:txBody>
        </p:sp>
        <p:cxnSp>
          <p:nvCxnSpPr>
            <p:cNvPr id="13" name="Straight Arrow Connector 12"/>
            <p:cNvCxnSpPr/>
            <p:nvPr/>
          </p:nvCxnSpPr>
          <p:spPr bwMode="auto">
            <a:xfrm>
              <a:off x="6465168" y="2924944"/>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rot="16200000" flipV="1">
              <a:off x="6825208" y="3212977"/>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20" name="TextBox 19"/>
            <p:cNvSpPr txBox="1"/>
            <p:nvPr/>
          </p:nvSpPr>
          <p:spPr>
            <a:xfrm>
              <a:off x="5961112" y="3244914"/>
              <a:ext cx="1069524" cy="400110"/>
            </a:xfrm>
            <a:prstGeom prst="rect">
              <a:avLst/>
            </a:prstGeom>
            <a:noFill/>
          </p:spPr>
          <p:txBody>
            <a:bodyPr wrap="none" rtlCol="0">
              <a:spAutoFit/>
            </a:bodyPr>
            <a:lstStyle/>
            <a:p>
              <a:r>
                <a:rPr lang="en-US" sz="2000" baseline="0" dirty="0">
                  <a:solidFill>
                    <a:srgbClr val="FF0000"/>
                  </a:solidFill>
                </a:rPr>
                <a:t>10 MeV</a:t>
              </a:r>
            </a:p>
          </p:txBody>
        </p:sp>
        <p:cxnSp>
          <p:nvCxnSpPr>
            <p:cNvPr id="23" name="Straight Arrow Connector 22"/>
            <p:cNvCxnSpPr/>
            <p:nvPr/>
          </p:nvCxnSpPr>
          <p:spPr bwMode="auto">
            <a:xfrm rot="16200000" flipV="1">
              <a:off x="2733674" y="2708921"/>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24" name="TextBox 23"/>
            <p:cNvSpPr txBox="1"/>
            <p:nvPr/>
          </p:nvSpPr>
          <p:spPr>
            <a:xfrm>
              <a:off x="3165722" y="2780929"/>
              <a:ext cx="1211214" cy="400110"/>
            </a:xfrm>
            <a:prstGeom prst="rect">
              <a:avLst/>
            </a:prstGeom>
            <a:noFill/>
          </p:spPr>
          <p:txBody>
            <a:bodyPr wrap="none" rtlCol="0">
              <a:spAutoFit/>
            </a:bodyPr>
            <a:lstStyle/>
            <a:p>
              <a:r>
                <a:rPr lang="en-US" sz="2000" baseline="0" dirty="0">
                  <a:solidFill>
                    <a:srgbClr val="FF0000"/>
                  </a:solidFill>
                </a:rPr>
                <a:t>100 MeV</a:t>
              </a:r>
            </a:p>
          </p:txBody>
        </p:sp>
        <p:cxnSp>
          <p:nvCxnSpPr>
            <p:cNvPr id="27" name="Straight Arrow Connector 26"/>
            <p:cNvCxnSpPr/>
            <p:nvPr/>
          </p:nvCxnSpPr>
          <p:spPr bwMode="auto">
            <a:xfrm flipH="1">
              <a:off x="8985448" y="4005064"/>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grpSp>
      <p:sp>
        <p:nvSpPr>
          <p:cNvPr id="28" name="TextBox 27"/>
          <p:cNvSpPr txBox="1"/>
          <p:nvPr/>
        </p:nvSpPr>
        <p:spPr>
          <a:xfrm>
            <a:off x="4746460" y="1772816"/>
            <a:ext cx="1790716" cy="400110"/>
          </a:xfrm>
          <a:prstGeom prst="rect">
            <a:avLst/>
          </a:prstGeom>
          <a:noFill/>
        </p:spPr>
        <p:txBody>
          <a:bodyPr wrap="none" rtlCol="0">
            <a:spAutoFit/>
          </a:bodyPr>
          <a:lstStyle/>
          <a:p>
            <a:r>
              <a:rPr lang="en-US" sz="2000" baseline="0" dirty="0">
                <a:solidFill>
                  <a:srgbClr val="FF0000"/>
                </a:solidFill>
              </a:rPr>
              <a:t>30 MeV cm</a:t>
            </a:r>
            <a:r>
              <a:rPr lang="en-US" sz="2000" baseline="30000" dirty="0">
                <a:solidFill>
                  <a:srgbClr val="FF0000"/>
                </a:solidFill>
              </a:rPr>
              <a:t>2</a:t>
            </a:r>
            <a:r>
              <a:rPr lang="en-US" sz="2000" baseline="0" dirty="0">
                <a:solidFill>
                  <a:srgbClr val="FF0000"/>
                </a:solidFill>
              </a:rPr>
              <a:t>/g</a:t>
            </a:r>
          </a:p>
        </p:txBody>
      </p:sp>
      <p:sp>
        <p:nvSpPr>
          <p:cNvPr id="29" name="TextBox 28"/>
          <p:cNvSpPr txBox="1"/>
          <p:nvPr/>
        </p:nvSpPr>
        <p:spPr>
          <a:xfrm rot="5400000">
            <a:off x="8718501" y="1865909"/>
            <a:ext cx="1861975" cy="400110"/>
          </a:xfrm>
          <a:prstGeom prst="rect">
            <a:avLst/>
          </a:prstGeom>
          <a:noFill/>
        </p:spPr>
        <p:txBody>
          <a:bodyPr wrap="none" rtlCol="0">
            <a:spAutoFit/>
          </a:bodyPr>
          <a:lstStyle/>
          <a:p>
            <a:r>
              <a:rPr lang="en-US" sz="2000" baseline="0" dirty="0">
                <a:solidFill>
                  <a:srgbClr val="FF0000"/>
                </a:solidFill>
              </a:rPr>
              <a:t>1.8 MeV cm</a:t>
            </a:r>
            <a:r>
              <a:rPr lang="en-US" sz="2000" baseline="30000" dirty="0">
                <a:solidFill>
                  <a:srgbClr val="FF0000"/>
                </a:solidFill>
              </a:rPr>
              <a:t>2</a:t>
            </a:r>
            <a:r>
              <a:rPr lang="en-US" sz="2000" baseline="0" dirty="0">
                <a:solidFill>
                  <a:srgbClr val="FF0000"/>
                </a:solidFill>
              </a:rPr>
              <a:t>/g</a:t>
            </a:r>
          </a:p>
        </p:txBody>
      </p:sp>
      <p:sp>
        <p:nvSpPr>
          <p:cNvPr id="2" name="Title 1"/>
          <p:cNvSpPr>
            <a:spLocks noGrp="1"/>
          </p:cNvSpPr>
          <p:nvPr>
            <p:ph type="title"/>
          </p:nvPr>
        </p:nvSpPr>
        <p:spPr/>
        <p:txBody>
          <a:bodyPr/>
          <a:lstStyle/>
          <a:p>
            <a:r>
              <a:rPr lang="en-US" dirty="0"/>
              <a:t>Automatic detection of a proton stopping end track</a:t>
            </a:r>
          </a:p>
        </p:txBody>
      </p:sp>
    </p:spTree>
    <p:extLst>
      <p:ext uri="{BB962C8B-B14F-4D97-AF65-F5344CB8AC3E}">
        <p14:creationId xmlns:p14="http://schemas.microsoft.com/office/powerpoint/2010/main" val="87304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expectations for the </a:t>
            </a:r>
            <a:r>
              <a:rPr lang="en-US"/>
              <a:t>future SBN </a:t>
            </a:r>
            <a:r>
              <a:rPr lang="en-US" dirty="0"/>
              <a:t>data taking</a:t>
            </a:r>
          </a:p>
        </p:txBody>
      </p:sp>
      <p:sp>
        <p:nvSpPr>
          <p:cNvPr id="3" name="Content Placeholder 2"/>
          <p:cNvSpPr>
            <a:spLocks noGrp="1"/>
          </p:cNvSpPr>
          <p:nvPr>
            <p:ph idx="1"/>
          </p:nvPr>
        </p:nvSpPr>
        <p:spPr>
          <a:xfrm>
            <a:off x="304800" y="620688"/>
            <a:ext cx="9400728" cy="5843736"/>
          </a:xfrm>
        </p:spPr>
        <p:txBody>
          <a:bodyPr/>
          <a:lstStyle/>
          <a:p>
            <a:pPr>
              <a:lnSpc>
                <a:spcPts val="2680"/>
              </a:lnSpc>
              <a:spcBef>
                <a:spcPts val="400"/>
              </a:spcBef>
            </a:pPr>
            <a:r>
              <a:rPr lang="en-US" sz="2400" dirty="0"/>
              <a:t> The data taking is based on a future and definitive demonstration of the </a:t>
            </a:r>
            <a:r>
              <a:rPr lang="en-US" sz="2400" dirty="0">
                <a:solidFill>
                  <a:srgbClr val="FF0000"/>
                </a:solidFill>
              </a:rPr>
              <a:t>2.8</a:t>
            </a:r>
            <a:r>
              <a:rPr lang="en-US" sz="2400" dirty="0">
                <a:solidFill>
                  <a:srgbClr val="FF0000"/>
                </a:solidFill>
                <a:latin typeface="Symbol" charset="2"/>
                <a:cs typeface="Symbol" charset="2"/>
              </a:rPr>
              <a:t>s</a:t>
            </a:r>
            <a:r>
              <a:rPr lang="en-US" sz="2400" dirty="0"/>
              <a:t>  L/E decay pattern observed by the NEUTRINO-4 experiment. </a:t>
            </a:r>
          </a:p>
          <a:p>
            <a:pPr>
              <a:lnSpc>
                <a:spcPts val="2680"/>
              </a:lnSpc>
              <a:spcBef>
                <a:spcPts val="400"/>
              </a:spcBef>
            </a:pPr>
            <a:r>
              <a:rPr lang="en-US" sz="2400" dirty="0"/>
              <a:t>The experiment will be primarily dedicated to the following </a:t>
            </a:r>
            <a:r>
              <a:rPr lang="en-US" sz="2400" i="1" dirty="0">
                <a:solidFill>
                  <a:srgbClr val="FF0000"/>
                </a:solidFill>
              </a:rPr>
              <a:t>four main observations</a:t>
            </a:r>
            <a:r>
              <a:rPr lang="en-US" sz="2400" dirty="0"/>
              <a:t>:</a:t>
            </a:r>
          </a:p>
          <a:p>
            <a:pPr lvl="1">
              <a:lnSpc>
                <a:spcPts val="2580"/>
              </a:lnSpc>
              <a:spcBef>
                <a:spcPts val="400"/>
              </a:spcBef>
            </a:pPr>
            <a:r>
              <a:rPr lang="en-US" sz="2400" dirty="0">
                <a:solidFill>
                  <a:srgbClr val="FF0000"/>
                </a:solidFill>
              </a:rPr>
              <a:t>1.- </a:t>
            </a:r>
            <a:r>
              <a:rPr lang="en-US" sz="2400" dirty="0"/>
              <a:t>Detection of the </a:t>
            </a:r>
            <a:r>
              <a:rPr lang="en-US" sz="2400" i="1" dirty="0">
                <a:solidFill>
                  <a:srgbClr val="FF0000"/>
                </a:solidFill>
                <a:latin typeface="Symbol" charset="2"/>
                <a:cs typeface="Symbol" charset="2"/>
              </a:rPr>
              <a:t>n</a:t>
            </a:r>
            <a:r>
              <a:rPr lang="en-US" sz="2400" i="1" dirty="0">
                <a:solidFill>
                  <a:srgbClr val="FF0000"/>
                </a:solidFill>
              </a:rPr>
              <a:t>-mu disappearance </a:t>
            </a:r>
            <a:r>
              <a:rPr lang="en-US" sz="2400" dirty="0"/>
              <a:t>in the Booster beam with the ICARUS detector</a:t>
            </a:r>
          </a:p>
          <a:p>
            <a:pPr lvl="1">
              <a:lnSpc>
                <a:spcPts val="2580"/>
              </a:lnSpc>
              <a:spcBef>
                <a:spcPts val="400"/>
              </a:spcBef>
            </a:pPr>
            <a:r>
              <a:rPr lang="en-US" sz="2400" dirty="0">
                <a:solidFill>
                  <a:srgbClr val="FF0000"/>
                </a:solidFill>
              </a:rPr>
              <a:t>2.- </a:t>
            </a:r>
            <a:r>
              <a:rPr lang="en-US" sz="2400" dirty="0"/>
              <a:t>Similar detection of the </a:t>
            </a:r>
            <a:r>
              <a:rPr lang="en-US" sz="2400" i="1" dirty="0">
                <a:solidFill>
                  <a:srgbClr val="FF0000"/>
                </a:solidFill>
                <a:latin typeface="Symbol" charset="2"/>
                <a:cs typeface="Symbol" charset="2"/>
              </a:rPr>
              <a:t>n</a:t>
            </a:r>
            <a:r>
              <a:rPr lang="en-US" sz="2400" i="1" dirty="0">
                <a:solidFill>
                  <a:srgbClr val="FF0000"/>
                </a:solidFill>
              </a:rPr>
              <a:t>-e disappearance </a:t>
            </a:r>
            <a:r>
              <a:rPr lang="en-US" sz="2400" dirty="0"/>
              <a:t>in the NUMI off-axis k beam </a:t>
            </a:r>
          </a:p>
          <a:p>
            <a:pPr lvl="1">
              <a:lnSpc>
                <a:spcPts val="2580"/>
              </a:lnSpc>
              <a:spcBef>
                <a:spcPts val="400"/>
              </a:spcBef>
            </a:pPr>
            <a:r>
              <a:rPr lang="en-US" sz="2400" dirty="0">
                <a:solidFill>
                  <a:srgbClr val="FF0000"/>
                </a:solidFill>
              </a:rPr>
              <a:t>3.- </a:t>
            </a:r>
            <a:r>
              <a:rPr lang="en-US" sz="2400" dirty="0"/>
              <a:t>Comparison between the ICARUS at 590 m and SBND at 110 m from the target in the Booster beam to test validity of the 3-1 model and </a:t>
            </a:r>
            <a:r>
              <a:rPr lang="en-US" sz="2400" i="1" dirty="0">
                <a:solidFill>
                  <a:srgbClr val="FF0000"/>
                </a:solidFill>
              </a:rPr>
              <a:t>appearance of the </a:t>
            </a:r>
            <a:r>
              <a:rPr lang="en-US" sz="2400" i="1" dirty="0">
                <a:solidFill>
                  <a:srgbClr val="FF0000"/>
                </a:solidFill>
                <a:latin typeface="Symbol" charset="2"/>
                <a:cs typeface="Symbol" charset="2"/>
              </a:rPr>
              <a:t>n</a:t>
            </a:r>
            <a:r>
              <a:rPr lang="en-US" sz="2400" i="1" dirty="0">
                <a:solidFill>
                  <a:srgbClr val="FF0000"/>
                </a:solidFill>
              </a:rPr>
              <a:t>-e signal</a:t>
            </a:r>
            <a:r>
              <a:rPr lang="en-US" sz="2400" dirty="0"/>
              <a:t>. </a:t>
            </a:r>
          </a:p>
          <a:p>
            <a:pPr lvl="1">
              <a:lnSpc>
                <a:spcPts val="2580"/>
              </a:lnSpc>
              <a:spcBef>
                <a:spcPts val="400"/>
              </a:spcBef>
            </a:pPr>
            <a:r>
              <a:rPr lang="en-US" sz="2400" dirty="0">
                <a:solidFill>
                  <a:srgbClr val="FF0000"/>
                </a:solidFill>
              </a:rPr>
              <a:t>4.- </a:t>
            </a:r>
            <a:r>
              <a:rPr lang="en-US" sz="2400" dirty="0"/>
              <a:t>Confirmation of a sterile mass for the </a:t>
            </a:r>
            <a:r>
              <a:rPr lang="en-US" sz="2400" i="1" dirty="0">
                <a:solidFill>
                  <a:srgbClr val="FF0000"/>
                </a:solidFill>
              </a:rPr>
              <a:t>effective masses of the light active neutrino</a:t>
            </a:r>
            <a:r>
              <a:rPr lang="en-US" sz="2400" dirty="0"/>
              <a:t>. The </a:t>
            </a:r>
            <a:r>
              <a:rPr lang="en-US" sz="2400" dirty="0" err="1"/>
              <a:t>m</a:t>
            </a:r>
            <a:r>
              <a:rPr lang="en-US" sz="2400" baseline="-25000" dirty="0" err="1"/>
              <a:t>ve</a:t>
            </a:r>
            <a:r>
              <a:rPr lang="en-US" sz="2400" baseline="30000" dirty="0" err="1"/>
              <a:t>eff</a:t>
            </a:r>
            <a:r>
              <a:rPr lang="en-US" sz="2400" baseline="30000" dirty="0"/>
              <a:t> </a:t>
            </a:r>
            <a:r>
              <a:rPr lang="en-US" sz="2400" dirty="0"/>
              <a:t>~ sqrt[m</a:t>
            </a:r>
            <a:r>
              <a:rPr lang="en-US" sz="2400" baseline="-25000" dirty="0"/>
              <a:t>4</a:t>
            </a:r>
            <a:r>
              <a:rPr lang="en-US" sz="2400" baseline="30000" dirty="0"/>
              <a:t>2</a:t>
            </a:r>
            <a:r>
              <a:rPr lang="en-US" sz="2400" dirty="0"/>
              <a:t>|U</a:t>
            </a:r>
            <a:r>
              <a:rPr lang="en-US" sz="2400" baseline="-25000" dirty="0"/>
              <a:t>e4</a:t>
            </a:r>
            <a:r>
              <a:rPr lang="en-US" sz="2400" dirty="0"/>
              <a:t>|</a:t>
            </a:r>
            <a:r>
              <a:rPr lang="en-US" sz="2400" baseline="30000" dirty="0"/>
              <a:t>2</a:t>
            </a:r>
            <a:r>
              <a:rPr lang="en-US" sz="2400" dirty="0"/>
              <a:t>)] and </a:t>
            </a:r>
            <a:r>
              <a:rPr lang="en-US" sz="2400" dirty="0" err="1"/>
              <a:t>m</a:t>
            </a:r>
            <a:r>
              <a:rPr lang="en-US" sz="2400" baseline="-25000" dirty="0" err="1"/>
              <a:t>v</a:t>
            </a:r>
            <a:r>
              <a:rPr lang="en-US" sz="2400" baseline="-25000" dirty="0" err="1">
                <a:latin typeface="Symbol" charset="2"/>
                <a:cs typeface="Symbol" charset="2"/>
              </a:rPr>
              <a:t>m</a:t>
            </a:r>
            <a:r>
              <a:rPr lang="en-US" sz="2400" baseline="30000" dirty="0" err="1"/>
              <a:t>eff</a:t>
            </a:r>
            <a:r>
              <a:rPr lang="en-US" sz="2400" dirty="0"/>
              <a:t> and </a:t>
            </a:r>
            <a:r>
              <a:rPr lang="en-US" sz="2400" dirty="0" err="1"/>
              <a:t>m</a:t>
            </a:r>
            <a:r>
              <a:rPr lang="en-US" sz="2400" baseline="-25000" dirty="0" err="1"/>
              <a:t>v</a:t>
            </a:r>
            <a:r>
              <a:rPr lang="en-US" sz="2400" baseline="-25000" dirty="0" err="1">
                <a:latin typeface="Symbol" charset="2"/>
                <a:cs typeface="Symbol" charset="2"/>
              </a:rPr>
              <a:t>t</a:t>
            </a:r>
            <a:r>
              <a:rPr lang="en-US" sz="2400" baseline="30000" dirty="0" err="1"/>
              <a:t>eff</a:t>
            </a:r>
            <a:r>
              <a:rPr lang="en-US" sz="2400" dirty="0"/>
              <a:t> may be compared with future direct experiments, </a:t>
            </a:r>
            <a:r>
              <a:rPr lang="en-US" sz="2400" dirty="0" err="1"/>
              <a:t>f.i</a:t>
            </a:r>
            <a:r>
              <a:rPr lang="en-US" sz="2400" dirty="0"/>
              <a:t>.  with next KATRIN.</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17</a:t>
            </a:fld>
            <a:endParaRPr lang="en-GB"/>
          </a:p>
        </p:txBody>
      </p:sp>
    </p:spTree>
    <p:extLst>
      <p:ext uri="{BB962C8B-B14F-4D97-AF65-F5344CB8AC3E}">
        <p14:creationId xmlns:p14="http://schemas.microsoft.com/office/powerpoint/2010/main" val="38559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2640" y="433267"/>
            <a:ext cx="6324600" cy="4075853"/>
          </a:xfrm>
          <a:prstGeom prst="rect">
            <a:avLst/>
          </a:prstGeom>
        </p:spPr>
      </p:pic>
      <p:sp>
        <p:nvSpPr>
          <p:cNvPr id="5" name="Slide Number Placeholder 4"/>
          <p:cNvSpPr>
            <a:spLocks noGrp="1"/>
          </p:cNvSpPr>
          <p:nvPr>
            <p:ph type="sldNum" sz="quarter" idx="11"/>
          </p:nvPr>
        </p:nvSpPr>
        <p:spPr/>
        <p:txBody>
          <a:bodyPr/>
          <a:lstStyle/>
          <a:p>
            <a:r>
              <a:rPr lang="en-GB" dirty="0"/>
              <a:t>Slide: </a:t>
            </a:r>
            <a:fld id="{C0367892-4C36-1744-A726-262AF37AA8B7}" type="slidenum">
              <a:rPr lang="en-GB" smtClean="0"/>
              <a:pPr/>
              <a:t>18</a:t>
            </a:fld>
            <a:endParaRPr lang="en-GB" dirty="0">
              <a:solidFill>
                <a:schemeClr val="accent1"/>
              </a:solidFill>
            </a:endParaRPr>
          </a:p>
        </p:txBody>
      </p:sp>
      <p:sp>
        <p:nvSpPr>
          <p:cNvPr id="2" name="Title 1"/>
          <p:cNvSpPr>
            <a:spLocks noGrp="1"/>
          </p:cNvSpPr>
          <p:nvPr>
            <p:ph type="title"/>
          </p:nvPr>
        </p:nvSpPr>
        <p:spPr/>
        <p:txBody>
          <a:bodyPr/>
          <a:lstStyle/>
          <a:p>
            <a:r>
              <a:rPr lang="en-GB" dirty="0"/>
              <a:t>1.- Booster beam</a:t>
            </a:r>
          </a:p>
        </p:txBody>
      </p:sp>
      <p:sp>
        <p:nvSpPr>
          <p:cNvPr id="39" name="Content Placeholder 2"/>
          <p:cNvSpPr>
            <a:spLocks noGrp="1"/>
          </p:cNvSpPr>
          <p:nvPr>
            <p:ph idx="1"/>
          </p:nvPr>
        </p:nvSpPr>
        <p:spPr>
          <a:xfrm>
            <a:off x="19100" y="4365104"/>
            <a:ext cx="9917113" cy="1872208"/>
          </a:xfrm>
        </p:spPr>
        <p:txBody>
          <a:bodyPr/>
          <a:lstStyle/>
          <a:p>
            <a:pPr>
              <a:lnSpc>
                <a:spcPts val="2680"/>
              </a:lnSpc>
              <a:buSzPct val="80000"/>
            </a:pPr>
            <a:r>
              <a:rPr lang="en-US" sz="2100" dirty="0"/>
              <a:t>The figure represents the survival oscillation probability in the presence of the Neutrino-4 anomaly. </a:t>
            </a:r>
          </a:p>
          <a:p>
            <a:pPr>
              <a:lnSpc>
                <a:spcPts val="2680"/>
              </a:lnSpc>
              <a:buSzPct val="80000"/>
            </a:pPr>
            <a:r>
              <a:rPr lang="en-US" sz="2100" dirty="0"/>
              <a:t>The calculation has been performed considering </a:t>
            </a:r>
            <a:r>
              <a:rPr lang="en-US" sz="2100" dirty="0">
                <a:solidFill>
                  <a:srgbClr val="FF0000"/>
                </a:solidFill>
              </a:rPr>
              <a:t>a 3 years long run </a:t>
            </a:r>
            <a:r>
              <a:rPr lang="en-US" sz="2100" dirty="0"/>
              <a:t>(~117k </a:t>
            </a:r>
            <a:r>
              <a:rPr lang="en-US" sz="2100" dirty="0" err="1">
                <a:latin typeface="Symbol" charset="2"/>
                <a:cs typeface="Symbol" charset="2"/>
              </a:rPr>
              <a:t>nm</a:t>
            </a:r>
            <a:r>
              <a:rPr lang="en-US" sz="2100" dirty="0" err="1"/>
              <a:t>CC</a:t>
            </a:r>
            <a:r>
              <a:rPr lang="en-US" sz="2100" dirty="0"/>
              <a:t> QE contained events) for steps of delta(L/E) = 0.02 and considering the best fit of NEUTRINO-4 parameters </a:t>
            </a:r>
            <a:r>
              <a:rPr lang="it-IT" sz="2100" dirty="0">
                <a:solidFill>
                  <a:srgbClr val="FF0000"/>
                </a:solidFill>
                <a:latin typeface="Symbol" charset="2"/>
                <a:cs typeface="Symbol" charset="2"/>
              </a:rPr>
              <a:t>D</a:t>
            </a:r>
            <a:r>
              <a:rPr lang="it-IT" sz="2100" dirty="0">
                <a:solidFill>
                  <a:srgbClr val="FF0000"/>
                </a:solidFill>
                <a:latin typeface="Helvetica"/>
              </a:rPr>
              <a:t>m</a:t>
            </a:r>
            <a:r>
              <a:rPr lang="it-IT" sz="2100" baseline="30000" dirty="0">
                <a:solidFill>
                  <a:srgbClr val="FF0000"/>
                </a:solidFill>
                <a:latin typeface="Helvetica"/>
              </a:rPr>
              <a:t>2</a:t>
            </a:r>
            <a:r>
              <a:rPr lang="it-IT" sz="2100" baseline="-25000" dirty="0">
                <a:solidFill>
                  <a:srgbClr val="FF0000"/>
                </a:solidFill>
                <a:latin typeface="Helvetica"/>
              </a:rPr>
              <a:t>N4</a:t>
            </a:r>
            <a:r>
              <a:rPr lang="it-IT" sz="2100" dirty="0">
                <a:solidFill>
                  <a:srgbClr val="FF0000"/>
                </a:solidFill>
                <a:latin typeface="Helvetica"/>
              </a:rPr>
              <a:t>=7.25 eV</a:t>
            </a:r>
            <a:r>
              <a:rPr lang="it-IT" sz="2100" baseline="30000" dirty="0">
                <a:solidFill>
                  <a:srgbClr val="FF0000"/>
                </a:solidFill>
                <a:latin typeface="Helvetica"/>
              </a:rPr>
              <a:t>2 </a:t>
            </a:r>
            <a:r>
              <a:rPr lang="it-IT" sz="2100" dirty="0">
                <a:solidFill>
                  <a:srgbClr val="000000"/>
                </a:solidFill>
              </a:rPr>
              <a:t>and </a:t>
            </a:r>
            <a:r>
              <a:rPr lang="it-IT" sz="2100" dirty="0">
                <a:solidFill>
                  <a:srgbClr val="FF0000"/>
                </a:solidFill>
                <a:latin typeface="Helvetica"/>
              </a:rPr>
              <a:t>sin</a:t>
            </a:r>
            <a:r>
              <a:rPr lang="it-IT" sz="2100" baseline="30000" dirty="0">
                <a:solidFill>
                  <a:srgbClr val="FF0000"/>
                </a:solidFill>
                <a:latin typeface="Helvetica"/>
              </a:rPr>
              <a:t>2</a:t>
            </a:r>
            <a:r>
              <a:rPr lang="it-IT" sz="2100" dirty="0">
                <a:solidFill>
                  <a:srgbClr val="FF0000"/>
                </a:solidFill>
                <a:latin typeface="Helvetica"/>
              </a:rPr>
              <a:t> 2</a:t>
            </a:r>
            <a:r>
              <a:rPr lang="it-IT" sz="2100" dirty="0">
                <a:solidFill>
                  <a:srgbClr val="FF0000"/>
                </a:solidFill>
                <a:latin typeface="Symbol" charset="2"/>
                <a:cs typeface="Symbol" charset="2"/>
              </a:rPr>
              <a:t>q</a:t>
            </a:r>
            <a:r>
              <a:rPr lang="it-IT" sz="2100" baseline="-25000" dirty="0">
                <a:solidFill>
                  <a:srgbClr val="FF0000"/>
                </a:solidFill>
                <a:latin typeface="Helvetica"/>
                <a:cs typeface="Symbol" charset="2"/>
              </a:rPr>
              <a:t>N4</a:t>
            </a:r>
            <a:r>
              <a:rPr lang="it-IT" sz="2100" dirty="0">
                <a:solidFill>
                  <a:srgbClr val="FF0000"/>
                </a:solidFill>
                <a:latin typeface="Helvetica"/>
              </a:rPr>
              <a:t>=0.26 </a:t>
            </a:r>
            <a:r>
              <a:rPr lang="it-IT" sz="2100" dirty="0">
                <a:solidFill>
                  <a:srgbClr val="3366FF"/>
                </a:solidFill>
                <a:latin typeface="Comic Sans MS"/>
                <a:cs typeface="Comic Sans MS"/>
              </a:rPr>
              <a:t>(</a:t>
            </a:r>
            <a:r>
              <a:rPr lang="it-IT" sz="2100" dirty="0" err="1">
                <a:latin typeface="Comic Sans MS"/>
                <a:cs typeface="Comic Sans MS"/>
              </a:rPr>
              <a:t>only</a:t>
            </a:r>
            <a:r>
              <a:rPr lang="it-IT" sz="2100" dirty="0">
                <a:latin typeface="Comic Sans MS"/>
                <a:cs typeface="Comic Sans MS"/>
              </a:rPr>
              <a:t> </a:t>
            </a:r>
            <a:r>
              <a:rPr lang="it-IT" sz="2100" dirty="0" err="1">
                <a:latin typeface="Comic Sans MS"/>
                <a:cs typeface="Comic Sans MS"/>
              </a:rPr>
              <a:t>statistical</a:t>
            </a:r>
            <a:r>
              <a:rPr lang="it-IT" sz="2100" dirty="0">
                <a:latin typeface="Comic Sans MS"/>
                <a:cs typeface="Comic Sans MS"/>
              </a:rPr>
              <a:t> </a:t>
            </a:r>
            <a:r>
              <a:rPr lang="it-IT" sz="2100" dirty="0" err="1">
                <a:latin typeface="Comic Sans MS"/>
                <a:cs typeface="Comic Sans MS"/>
              </a:rPr>
              <a:t>errors</a:t>
            </a:r>
            <a:r>
              <a:rPr lang="it-IT" sz="2100" dirty="0">
                <a:latin typeface="Comic Sans MS"/>
                <a:cs typeface="Comic Sans MS"/>
              </a:rPr>
              <a:t> are </a:t>
            </a:r>
            <a:r>
              <a:rPr lang="it-IT" sz="2100" dirty="0" err="1">
                <a:latin typeface="Comic Sans MS"/>
                <a:cs typeface="Comic Sans MS"/>
              </a:rPr>
              <a:t>reported</a:t>
            </a:r>
            <a:r>
              <a:rPr lang="it-IT" sz="2100" dirty="0">
                <a:solidFill>
                  <a:srgbClr val="3366FF"/>
                </a:solidFill>
                <a:latin typeface="Comic Sans MS"/>
                <a:cs typeface="Comic Sans MS"/>
              </a:rPr>
              <a:t>)</a:t>
            </a:r>
            <a:endParaRPr lang="en-US" sz="2100" dirty="0">
              <a:solidFill>
                <a:srgbClr val="3366FF"/>
              </a:solidFill>
              <a:latin typeface="Comic Sans MS"/>
              <a:cs typeface="Comic Sans MS"/>
            </a:endParaRPr>
          </a:p>
        </p:txBody>
      </p:sp>
      <p:sp>
        <p:nvSpPr>
          <p:cNvPr id="3" name="Footer Placeholder 2"/>
          <p:cNvSpPr>
            <a:spLocks noGrp="1"/>
          </p:cNvSpPr>
          <p:nvPr>
            <p:ph type="ftr" sz="quarter" idx="10"/>
          </p:nvPr>
        </p:nvSpPr>
        <p:spPr/>
        <p:txBody>
          <a:bodyPr/>
          <a:lstStyle/>
          <a:p>
            <a:pPr>
              <a:defRPr/>
            </a:pPr>
            <a:r>
              <a:rPr lang="cs-CZ"/>
              <a:t>Venice NeuTel 2021</a:t>
            </a:r>
            <a:endParaRPr lang="en-GB" dirty="0"/>
          </a:p>
        </p:txBody>
      </p:sp>
    </p:spTree>
    <p:extLst>
      <p:ext uri="{BB962C8B-B14F-4D97-AF65-F5344CB8AC3E}">
        <p14:creationId xmlns:p14="http://schemas.microsoft.com/office/powerpoint/2010/main" val="7493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GB" dirty="0"/>
              <a:t>Slide: </a:t>
            </a:r>
            <a:fld id="{C0367892-4C36-1744-A726-262AF37AA8B7}" type="slidenum">
              <a:rPr lang="en-GB" smtClean="0"/>
              <a:pPr/>
              <a:t>19</a:t>
            </a:fld>
            <a:endParaRPr lang="en-GB" dirty="0">
              <a:solidFill>
                <a:schemeClr val="accent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8584" y="188640"/>
            <a:ext cx="7672241" cy="4686890"/>
          </a:xfrm>
          <a:prstGeom prst="rect">
            <a:avLst/>
          </a:prstGeom>
        </p:spPr>
      </p:pic>
      <p:sp>
        <p:nvSpPr>
          <p:cNvPr id="2" name="Title 1"/>
          <p:cNvSpPr>
            <a:spLocks noGrp="1"/>
          </p:cNvSpPr>
          <p:nvPr>
            <p:ph type="title"/>
          </p:nvPr>
        </p:nvSpPr>
        <p:spPr/>
        <p:txBody>
          <a:bodyPr/>
          <a:lstStyle/>
          <a:p>
            <a:r>
              <a:rPr lang="en-GB" dirty="0"/>
              <a:t>Results already after 3 month, with  L</a:t>
            </a:r>
            <a:r>
              <a:rPr lang="en-GB" dirty="0">
                <a:latin typeface="Symbol" charset="2"/>
                <a:cs typeface="Symbol" charset="2"/>
              </a:rPr>
              <a:t>m</a:t>
            </a:r>
            <a:r>
              <a:rPr lang="en-GB" dirty="0"/>
              <a:t> &gt; 50 cm </a:t>
            </a:r>
          </a:p>
        </p:txBody>
      </p:sp>
      <p:sp>
        <p:nvSpPr>
          <p:cNvPr id="39" name="Content Placeholder 2"/>
          <p:cNvSpPr>
            <a:spLocks noGrp="1"/>
          </p:cNvSpPr>
          <p:nvPr>
            <p:ph idx="1"/>
          </p:nvPr>
        </p:nvSpPr>
        <p:spPr>
          <a:xfrm>
            <a:off x="-13692" y="4853880"/>
            <a:ext cx="9906000" cy="1671464"/>
          </a:xfrm>
        </p:spPr>
        <p:txBody>
          <a:bodyPr/>
          <a:lstStyle/>
          <a:p>
            <a:pPr>
              <a:lnSpc>
                <a:spcPts val="2680"/>
              </a:lnSpc>
              <a:buSzPct val="80000"/>
            </a:pPr>
            <a:r>
              <a:rPr lang="en-US" sz="2100" dirty="0"/>
              <a:t>The additional request on the muon length L</a:t>
            </a:r>
            <a:r>
              <a:rPr lang="en-US" sz="2100" dirty="0">
                <a:latin typeface="Symbol" charset="2"/>
                <a:cs typeface="Symbol" charset="2"/>
              </a:rPr>
              <a:t>m </a:t>
            </a:r>
            <a:r>
              <a:rPr lang="en-US" sz="2100" dirty="0"/>
              <a:t>&gt; 50 cm for a better </a:t>
            </a:r>
            <a:r>
              <a:rPr lang="en-US" sz="2100" dirty="0">
                <a:latin typeface="Symbol" charset="2"/>
                <a:cs typeface="Symbol" charset="2"/>
              </a:rPr>
              <a:t>m</a:t>
            </a:r>
            <a:r>
              <a:rPr lang="en-US" sz="2100" dirty="0"/>
              <a:t> identification has been also included (~8600 events expected in 3 months)  </a:t>
            </a:r>
          </a:p>
          <a:p>
            <a:pPr>
              <a:lnSpc>
                <a:spcPts val="2680"/>
              </a:lnSpc>
              <a:buSzPct val="80000"/>
            </a:pPr>
            <a:r>
              <a:rPr lang="en-US" sz="2100" dirty="0"/>
              <a:t>It removes all the neutrino events with E</a:t>
            </a:r>
            <a:r>
              <a:rPr lang="en-US" sz="2100" dirty="0">
                <a:latin typeface="Symbol" charset="2"/>
                <a:cs typeface="Symbol" charset="2"/>
              </a:rPr>
              <a:t>n</a:t>
            </a:r>
            <a:r>
              <a:rPr lang="en-US" sz="2100" dirty="0"/>
              <a:t>&lt;300 MeV and reduces the statistics at low </a:t>
            </a:r>
            <a:r>
              <a:rPr lang="en-US" sz="2100" dirty="0">
                <a:latin typeface="Symbol" charset="2"/>
                <a:cs typeface="Symbol" charset="2"/>
              </a:rPr>
              <a:t>n</a:t>
            </a:r>
            <a:r>
              <a:rPr lang="en-US" sz="2100" dirty="0"/>
              <a:t> energy, increasing the statistical errors at high L/E</a:t>
            </a:r>
          </a:p>
        </p:txBody>
      </p:sp>
      <p:sp>
        <p:nvSpPr>
          <p:cNvPr id="3" name="Footer Placeholder 2"/>
          <p:cNvSpPr>
            <a:spLocks noGrp="1"/>
          </p:cNvSpPr>
          <p:nvPr>
            <p:ph type="ftr" sz="quarter" idx="10"/>
          </p:nvPr>
        </p:nvSpPr>
        <p:spPr/>
        <p:txBody>
          <a:bodyPr/>
          <a:lstStyle/>
          <a:p>
            <a:pPr>
              <a:defRPr/>
            </a:pPr>
            <a:r>
              <a:rPr lang="cs-CZ"/>
              <a:t>Venice NeuTel 2021</a:t>
            </a:r>
            <a:endParaRPr lang="en-GB"/>
          </a:p>
        </p:txBody>
      </p:sp>
      <p:sp>
        <p:nvSpPr>
          <p:cNvPr id="8" name="TextBox 7"/>
          <p:cNvSpPr txBox="1"/>
          <p:nvPr/>
        </p:nvSpPr>
        <p:spPr>
          <a:xfrm>
            <a:off x="2432720" y="836712"/>
            <a:ext cx="4419600" cy="1384994"/>
          </a:xfrm>
          <a:prstGeom prst="rect">
            <a:avLst/>
          </a:prstGeom>
          <a:noFill/>
        </p:spPr>
        <p:txBody>
          <a:bodyPr wrap="square" rtlCol="0">
            <a:spAutoFit/>
          </a:bodyPr>
          <a:lstStyle/>
          <a:p>
            <a:pPr algn="ctr"/>
            <a:endParaRPr lang="en-US" sz="1400" dirty="0">
              <a:solidFill>
                <a:srgbClr val="FF0000"/>
              </a:solidFill>
            </a:endParaRPr>
          </a:p>
          <a:p>
            <a:pPr marL="285750" indent="-285750">
              <a:buFont typeface="Arial"/>
              <a:buChar char="•"/>
            </a:pPr>
            <a:r>
              <a:rPr lang="en-US" sz="2400" baseline="30000" dirty="0"/>
              <a:t>L/E steps of 0.02 (black)</a:t>
            </a:r>
          </a:p>
          <a:p>
            <a:pPr marL="285750" indent="-285750">
              <a:buFont typeface="Arial"/>
              <a:buChar char="•"/>
            </a:pPr>
            <a:r>
              <a:rPr lang="en-US" sz="2400" i="1" baseline="30000" dirty="0">
                <a:solidFill>
                  <a:srgbClr val="FF0000"/>
                </a:solidFill>
              </a:rPr>
              <a:t>L/E steps of 0.1 and statistical errors corresponding to 3 months and the described selection (red)</a:t>
            </a:r>
          </a:p>
          <a:p>
            <a:endParaRPr lang="en-US" dirty="0"/>
          </a:p>
        </p:txBody>
      </p:sp>
    </p:spTree>
    <p:extLst>
      <p:ext uri="{BB962C8B-B14F-4D97-AF65-F5344CB8AC3E}">
        <p14:creationId xmlns:p14="http://schemas.microsoft.com/office/powerpoint/2010/main" val="9326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224D-9603-6A46-B89D-F5F9EC43F7F0}"/>
              </a:ext>
            </a:extLst>
          </p:cNvPr>
          <p:cNvSpPr>
            <a:spLocks noGrp="1"/>
          </p:cNvSpPr>
          <p:nvPr>
            <p:ph type="title"/>
          </p:nvPr>
        </p:nvSpPr>
        <p:spPr/>
        <p:txBody>
          <a:bodyPr/>
          <a:lstStyle/>
          <a:p>
            <a:r>
              <a:rPr lang="en-AT" dirty="0"/>
              <a:t>Neutrino related anomalies  ?</a:t>
            </a:r>
          </a:p>
        </p:txBody>
      </p:sp>
      <p:sp>
        <p:nvSpPr>
          <p:cNvPr id="4" name="Footer Placeholder 3">
            <a:extLst>
              <a:ext uri="{FF2B5EF4-FFF2-40B4-BE49-F238E27FC236}">
                <a16:creationId xmlns:a16="http://schemas.microsoft.com/office/drawing/2014/main" id="{4FA56A89-2A45-9E42-8251-55DF19298EAE}"/>
              </a:ext>
            </a:extLst>
          </p:cNvPr>
          <p:cNvSpPr>
            <a:spLocks noGrp="1"/>
          </p:cNvSpPr>
          <p:nvPr>
            <p:ph type="ftr" sz="quarter" idx="10"/>
          </p:nvPr>
        </p:nvSpPr>
        <p:spPr/>
        <p:txBody>
          <a:bodyPr/>
          <a:lstStyle/>
          <a:p>
            <a:pPr>
              <a:defRPr/>
            </a:pPr>
            <a:r>
              <a:rPr lang="en-US"/>
              <a:t>Venice NeuTel 2021</a:t>
            </a:r>
            <a:endParaRPr lang="en-GB"/>
          </a:p>
        </p:txBody>
      </p:sp>
      <p:sp>
        <p:nvSpPr>
          <p:cNvPr id="5" name="Slide Number Placeholder 4">
            <a:extLst>
              <a:ext uri="{FF2B5EF4-FFF2-40B4-BE49-F238E27FC236}">
                <a16:creationId xmlns:a16="http://schemas.microsoft.com/office/drawing/2014/main" id="{3CB5F7AB-80D5-D84D-AB28-A09DC53692BA}"/>
              </a:ext>
            </a:extLst>
          </p:cNvPr>
          <p:cNvSpPr>
            <a:spLocks noGrp="1"/>
          </p:cNvSpPr>
          <p:nvPr>
            <p:ph type="sldNum" sz="quarter" idx="11"/>
          </p:nvPr>
        </p:nvSpPr>
        <p:spPr/>
        <p:txBody>
          <a:bodyPr/>
          <a:lstStyle/>
          <a:p>
            <a:pPr>
              <a:defRPr/>
            </a:pPr>
            <a:r>
              <a:rPr lang="en-GB"/>
              <a:t>Slide# : </a:t>
            </a:r>
            <a:fld id="{A86CEAE1-7B07-CE4F-A20C-236EDAD9CE90}" type="slidenum">
              <a:rPr lang="en-GB" smtClean="0"/>
              <a:pPr>
                <a:defRPr/>
              </a:pPr>
              <a:t>2</a:t>
            </a:fld>
            <a:endParaRPr lang="en-GB"/>
          </a:p>
        </p:txBody>
      </p:sp>
      <p:sp>
        <p:nvSpPr>
          <p:cNvPr id="6" name="Content Placeholder 2">
            <a:extLst>
              <a:ext uri="{FF2B5EF4-FFF2-40B4-BE49-F238E27FC236}">
                <a16:creationId xmlns:a16="http://schemas.microsoft.com/office/drawing/2014/main" id="{E9FCBA68-9E99-704E-8A8D-262CDF76BBF4}"/>
              </a:ext>
            </a:extLst>
          </p:cNvPr>
          <p:cNvSpPr txBox="1">
            <a:spLocks/>
          </p:cNvSpPr>
          <p:nvPr/>
        </p:nvSpPr>
        <p:spPr bwMode="auto">
          <a:xfrm>
            <a:off x="34280" y="512794"/>
            <a:ext cx="9871720"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500"/>
              </a:lnSpc>
              <a:spcBef>
                <a:spcPts val="1200"/>
              </a:spcBef>
            </a:pPr>
            <a:r>
              <a:rPr lang="en-US" sz="2400" kern="0" baseline="0" dirty="0">
                <a:solidFill>
                  <a:srgbClr val="000000"/>
                </a:solidFill>
              </a:rPr>
              <a:t>Several anomalies have been collected for two decades in the neutrino sector suggesting the existence of some additional new related</a:t>
            </a:r>
            <a:r>
              <a:rPr lang="en-US" sz="2400" kern="0" baseline="0" dirty="0">
                <a:solidFill>
                  <a:srgbClr val="000000"/>
                </a:solidFill>
                <a:cs typeface="Symbol" charset="2"/>
              </a:rPr>
              <a:t> </a:t>
            </a:r>
            <a:r>
              <a:rPr lang="en-US" sz="2400" kern="0" baseline="0" dirty="0">
                <a:solidFill>
                  <a:srgbClr val="000000"/>
                </a:solidFill>
              </a:rPr>
              <a:t>states beyond an ordinary 3-flavour mixing picture</a:t>
            </a:r>
          </a:p>
          <a:p>
            <a:pPr>
              <a:lnSpc>
                <a:spcPts val="2500"/>
              </a:lnSpc>
              <a:spcBef>
                <a:spcPts val="1200"/>
              </a:spcBef>
              <a:buFont typeface="Wingdings" pitchFamily="2" charset="2"/>
              <a:buChar char="Ø"/>
            </a:pPr>
            <a:r>
              <a:rPr lang="en-US" sz="2400" kern="0" baseline="0" dirty="0">
                <a:solidFill>
                  <a:srgbClr val="FF0000"/>
                </a:solidFill>
              </a:rPr>
              <a:t>anti</a:t>
            </a:r>
            <a:r>
              <a:rPr lang="en-US" sz="2400" kern="0" baseline="0" dirty="0">
                <a:solidFill>
                  <a:srgbClr val="FF0000"/>
                </a:solidFill>
                <a:latin typeface="Symbol" panose="05050102010706020507" pitchFamily="18" charset="2"/>
              </a:rPr>
              <a:t>-n</a:t>
            </a:r>
            <a:r>
              <a:rPr lang="en-US" sz="2400" kern="0" baseline="0" dirty="0">
                <a:solidFill>
                  <a:srgbClr val="FF0000"/>
                </a:solidFill>
                <a:latin typeface="Comic Sans MS" panose="030F0702030302020204" pitchFamily="66" charset="0"/>
              </a:rPr>
              <a:t>e appearance </a:t>
            </a:r>
            <a:r>
              <a:rPr lang="en-US" sz="2400" kern="0" baseline="0" dirty="0">
                <a:solidFill>
                  <a:srgbClr val="000000"/>
                </a:solidFill>
                <a:latin typeface="Comic Sans MS" panose="030F0702030302020204" pitchFamily="66" charset="0"/>
              </a:rPr>
              <a:t>in the accelerator LSND experiment</a:t>
            </a:r>
            <a:r>
              <a:rPr lang="en-US" sz="2400" kern="0" baseline="0" dirty="0">
                <a:solidFill>
                  <a:srgbClr val="000000"/>
                </a:solidFill>
                <a:ea typeface="Symbol" charset="2"/>
                <a:cs typeface="Symbol" charset="2"/>
              </a:rPr>
              <a:t>; </a:t>
            </a:r>
            <a:r>
              <a:rPr lang="en-US" sz="2400" kern="0" baseline="0" dirty="0"/>
              <a:t>R</a:t>
            </a:r>
            <a:r>
              <a:rPr lang="en-AT" sz="2400" kern="0" baseline="0" dirty="0"/>
              <a:t>eaction is </a:t>
            </a:r>
            <a:r>
              <a:rPr lang="en-AT" sz="2400" kern="0" baseline="0" dirty="0">
                <a:solidFill>
                  <a:srgbClr val="FF0000"/>
                </a:solidFill>
              </a:rPr>
              <a:t>anti </a:t>
            </a:r>
            <a:r>
              <a:rPr lang="en-AT" sz="2400" kern="0" baseline="0" dirty="0">
                <a:solidFill>
                  <a:srgbClr val="FF0000"/>
                </a:solidFill>
                <a:latin typeface="Symbol" pitchFamily="2" charset="2"/>
              </a:rPr>
              <a:t>n</a:t>
            </a:r>
            <a:r>
              <a:rPr lang="en-AT" sz="2400" kern="0" baseline="0" dirty="0">
                <a:solidFill>
                  <a:srgbClr val="FF0000"/>
                </a:solidFill>
              </a:rPr>
              <a:t>-e </a:t>
            </a:r>
            <a:r>
              <a:rPr lang="en-AT" sz="2400" kern="0" baseline="0" dirty="0"/>
              <a:t>to </a:t>
            </a:r>
            <a:r>
              <a:rPr lang="en-AT" sz="2400" kern="0" baseline="0" dirty="0">
                <a:solidFill>
                  <a:srgbClr val="FF0000"/>
                </a:solidFill>
              </a:rPr>
              <a:t>e++n </a:t>
            </a:r>
            <a:r>
              <a:rPr lang="en-AT" sz="2400" kern="0" baseline="0" dirty="0"/>
              <a:t>with n captured by a p; n + p into </a:t>
            </a:r>
            <a:r>
              <a:rPr lang="en-AT" sz="2400" kern="0" baseline="0" dirty="0">
                <a:solidFill>
                  <a:srgbClr val="FF0000"/>
                </a:solidFill>
              </a:rPr>
              <a:t>d +</a:t>
            </a:r>
            <a:r>
              <a:rPr lang="en-AT" sz="2400" kern="0" baseline="0" dirty="0">
                <a:solidFill>
                  <a:srgbClr val="FF0000"/>
                </a:solidFill>
                <a:latin typeface="Symbol" pitchFamily="2" charset="2"/>
              </a:rPr>
              <a:t> g. </a:t>
            </a:r>
          </a:p>
          <a:p>
            <a:pPr>
              <a:lnSpc>
                <a:spcPts val="2500"/>
              </a:lnSpc>
              <a:spcBef>
                <a:spcPts val="1200"/>
              </a:spcBef>
              <a:buFont typeface="Wingdings" pitchFamily="2" charset="2"/>
              <a:buChar char="Ø"/>
            </a:pPr>
            <a:endParaRPr lang="en-US" sz="2400" kern="0" baseline="0" dirty="0">
              <a:solidFill>
                <a:srgbClr val="000000"/>
              </a:solidFill>
              <a:ea typeface="Symbol" charset="2"/>
              <a:cs typeface="Symbol" charset="2"/>
            </a:endParaRPr>
          </a:p>
        </p:txBody>
      </p:sp>
      <p:pic>
        <p:nvPicPr>
          <p:cNvPr id="7" name="Picture 6" descr="LSND.pix.tiff">
            <a:extLst>
              <a:ext uri="{FF2B5EF4-FFF2-40B4-BE49-F238E27FC236}">
                <a16:creationId xmlns:a16="http://schemas.microsoft.com/office/drawing/2014/main" id="{F0077F13-FA99-8045-81BD-F470482800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76936" y="2520693"/>
            <a:ext cx="5688632" cy="3672408"/>
          </a:xfrm>
          <a:prstGeom prst="rect">
            <a:avLst/>
          </a:prstGeom>
        </p:spPr>
      </p:pic>
      <p:sp>
        <p:nvSpPr>
          <p:cNvPr id="8" name="Content Placeholder 2">
            <a:extLst>
              <a:ext uri="{FF2B5EF4-FFF2-40B4-BE49-F238E27FC236}">
                <a16:creationId xmlns:a16="http://schemas.microsoft.com/office/drawing/2014/main" id="{D8A25A8F-30D9-3A4F-AF22-4BB75E3BE837}"/>
              </a:ext>
            </a:extLst>
          </p:cNvPr>
          <p:cNvSpPr txBox="1">
            <a:spLocks/>
          </p:cNvSpPr>
          <p:nvPr/>
        </p:nvSpPr>
        <p:spPr bwMode="auto">
          <a:xfrm>
            <a:off x="77568" y="2434745"/>
            <a:ext cx="4715383" cy="3947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marL="171450" lvl="2" indent="-284163" defTabSz="844083">
              <a:lnSpc>
                <a:spcPts val="2400"/>
              </a:lnSpc>
              <a:spcBef>
                <a:spcPts val="600"/>
              </a:spcBef>
              <a:buClr>
                <a:srgbClr val="FF0000"/>
              </a:buClr>
              <a:buSzPct val="90000"/>
              <a:buFont typeface="Wingdings" panose="05000000000000000000" pitchFamily="2" charset="2"/>
              <a:buChar char="Ø"/>
              <a:tabLst>
                <a:tab pos="569913" algn="l"/>
                <a:tab pos="828675" algn="l"/>
                <a:tab pos="1243013" algn="l"/>
                <a:tab pos="1657350" algn="l"/>
                <a:tab pos="2073275" algn="l"/>
                <a:tab pos="2487613" algn="l"/>
                <a:tab pos="2901950" algn="l"/>
                <a:tab pos="3316288" algn="l"/>
                <a:tab pos="3730625" algn="l"/>
                <a:tab pos="4146550" algn="l"/>
                <a:tab pos="4560888" algn="l"/>
              </a:tabLst>
              <a:defRPr/>
            </a:pPr>
            <a:r>
              <a:rPr lang="en-US" sz="2400" baseline="0" dirty="0">
                <a:solidFill>
                  <a:srgbClr val="FF0000"/>
                </a:solidFill>
                <a:latin typeface="Symbol" panose="05050102010706020507" pitchFamily="18" charset="2"/>
              </a:rPr>
              <a:t>n</a:t>
            </a:r>
            <a:r>
              <a:rPr lang="en-US" sz="2400" baseline="0" dirty="0">
                <a:solidFill>
                  <a:srgbClr val="FF0000"/>
                </a:solidFill>
                <a:latin typeface="Comic Sans MS" panose="030F0702030302020204" pitchFamily="66" charset="0"/>
              </a:rPr>
              <a:t>e</a:t>
            </a:r>
            <a:r>
              <a:rPr lang="en-US" sz="2400" baseline="0" dirty="0">
                <a:solidFill>
                  <a:srgbClr val="000000"/>
                </a:solidFill>
                <a:latin typeface="Comic Sans MS" panose="030F0702030302020204" pitchFamily="66" charset="0"/>
              </a:rPr>
              <a:t> </a:t>
            </a:r>
            <a:r>
              <a:rPr lang="en-US" sz="2400" baseline="0" dirty="0">
                <a:solidFill>
                  <a:srgbClr val="FF0000"/>
                </a:solidFill>
                <a:latin typeface="Comic Sans MS" panose="030F0702030302020204" pitchFamily="66" charset="0"/>
              </a:rPr>
              <a:t>disappearance: </a:t>
            </a:r>
            <a:r>
              <a:rPr lang="en-US" sz="2400" baseline="0" dirty="0">
                <a:solidFill>
                  <a:srgbClr val="000000"/>
                </a:solidFill>
                <a:latin typeface="Comic Sans MS" panose="030F0702030302020204" pitchFamily="66" charset="0"/>
              </a:rPr>
              <a:t>SAGE, GALLEX  experiments  with Mega-Curie  sources and observed/predicted rate       R = 0.84±0.05;</a:t>
            </a:r>
            <a:endParaRPr lang="en-US" sz="2400" baseline="0" dirty="0">
              <a:solidFill>
                <a:srgbClr val="FF0000"/>
              </a:solidFill>
              <a:latin typeface="Comic Sans MS" panose="030F0702030302020204" pitchFamily="66" charset="0"/>
            </a:endParaRPr>
          </a:p>
          <a:p>
            <a:pPr marL="171450" lvl="2" indent="-284163" defTabSz="844083">
              <a:lnSpc>
                <a:spcPts val="2400"/>
              </a:lnSpc>
              <a:spcBef>
                <a:spcPts val="600"/>
              </a:spcBef>
              <a:buClr>
                <a:srgbClr val="FF0000"/>
              </a:buClr>
              <a:buSzPct val="90000"/>
              <a:buFont typeface="Wingdings" panose="05000000000000000000" pitchFamily="2" charset="2"/>
              <a:buChar char="Ø"/>
              <a:tabLst>
                <a:tab pos="569913" algn="l"/>
                <a:tab pos="828675" algn="l"/>
                <a:tab pos="1243013" algn="l"/>
                <a:tab pos="1657350" algn="l"/>
                <a:tab pos="2073275" algn="l"/>
                <a:tab pos="2487613" algn="l"/>
                <a:tab pos="2901950" algn="l"/>
                <a:tab pos="3316288" algn="l"/>
                <a:tab pos="3730625" algn="l"/>
                <a:tab pos="4146550" algn="l"/>
                <a:tab pos="4560888" algn="l"/>
              </a:tabLst>
              <a:defRPr/>
            </a:pPr>
            <a:r>
              <a:rPr lang="en-US" sz="2400" baseline="0" dirty="0">
                <a:solidFill>
                  <a:srgbClr val="FF0000"/>
                </a:solidFill>
                <a:latin typeface="Comic Sans MS" panose="030F0702030302020204" pitchFamily="66" charset="0"/>
              </a:rPr>
              <a:t>anti-</a:t>
            </a:r>
            <a:r>
              <a:rPr lang="en-US" sz="2400" baseline="0" dirty="0">
                <a:solidFill>
                  <a:srgbClr val="FF0000"/>
                </a:solidFill>
                <a:latin typeface="Symbol" panose="05050102010706020507" pitchFamily="18" charset="2"/>
              </a:rPr>
              <a:t>n</a:t>
            </a:r>
            <a:r>
              <a:rPr lang="en-US" sz="2400" baseline="0" dirty="0">
                <a:solidFill>
                  <a:srgbClr val="FF0000"/>
                </a:solidFill>
                <a:latin typeface="Comic Sans MS" panose="030F0702030302020204" pitchFamily="66" charset="0"/>
              </a:rPr>
              <a:t>e</a:t>
            </a:r>
            <a:r>
              <a:rPr lang="en-US" sz="2400" baseline="0" dirty="0">
                <a:solidFill>
                  <a:srgbClr val="000000"/>
                </a:solidFill>
                <a:latin typeface="Comic Sans MS" panose="030F0702030302020204" pitchFamily="66" charset="0"/>
              </a:rPr>
              <a:t> </a:t>
            </a:r>
            <a:r>
              <a:rPr lang="en-US" sz="2400" baseline="0" dirty="0">
                <a:solidFill>
                  <a:srgbClr val="FF0000"/>
                </a:solidFill>
                <a:latin typeface="Comic Sans MS" panose="030F0702030302020204" pitchFamily="66" charset="0"/>
              </a:rPr>
              <a:t>disappearance</a:t>
            </a:r>
            <a:r>
              <a:rPr lang="en-US" sz="2400" baseline="0" dirty="0">
                <a:solidFill>
                  <a:srgbClr val="000000"/>
                </a:solidFill>
                <a:latin typeface="Comic Sans MS" panose="030F0702030302020204" pitchFamily="66" charset="0"/>
              </a:rPr>
              <a:t> of  near-by nuclear Reactor experiments and rate R = 0.934±0.024 </a:t>
            </a:r>
          </a:p>
          <a:p>
            <a:pPr marL="171450" lvl="2" indent="-284163" defTabSz="844083">
              <a:lnSpc>
                <a:spcPts val="2400"/>
              </a:lnSpc>
              <a:spcBef>
                <a:spcPts val="600"/>
              </a:spcBef>
              <a:buClr>
                <a:srgbClr val="FF0000"/>
              </a:buClr>
              <a:buSzPct val="90000"/>
              <a:buFont typeface="Wingdings" panose="05000000000000000000" pitchFamily="2" charset="2"/>
              <a:buChar char="Ø"/>
              <a:tabLst>
                <a:tab pos="569913" algn="l"/>
                <a:tab pos="828675" algn="l"/>
                <a:tab pos="1243013" algn="l"/>
                <a:tab pos="1657350" algn="l"/>
                <a:tab pos="2073275" algn="l"/>
                <a:tab pos="2487613" algn="l"/>
                <a:tab pos="2901950" algn="l"/>
                <a:tab pos="3316288" algn="l"/>
                <a:tab pos="3730625" algn="l"/>
                <a:tab pos="4146550" algn="l"/>
                <a:tab pos="4560888" algn="l"/>
              </a:tabLst>
              <a:defRPr/>
            </a:pPr>
            <a:r>
              <a:rPr lang="en-US" sz="2400" baseline="0" dirty="0"/>
              <a:t>recent observation of sterile neutrino oscillations by the </a:t>
            </a:r>
            <a:r>
              <a:rPr lang="en-US" sz="2400" baseline="0" dirty="0">
                <a:solidFill>
                  <a:srgbClr val="FF0000"/>
                </a:solidFill>
              </a:rPr>
              <a:t>NEUTRINO-4 experiment</a:t>
            </a:r>
            <a:r>
              <a:rPr lang="en-US" sz="2400" dirty="0"/>
              <a:t>.</a:t>
            </a:r>
            <a:r>
              <a:rPr lang="en-US" sz="2000" dirty="0"/>
              <a:t>.</a:t>
            </a:r>
          </a:p>
          <a:p>
            <a:pPr marL="171450" lvl="2" indent="-284163" defTabSz="844083">
              <a:lnSpc>
                <a:spcPts val="2400"/>
              </a:lnSpc>
              <a:spcBef>
                <a:spcPts val="600"/>
              </a:spcBef>
              <a:buClr>
                <a:srgbClr val="FF0000"/>
              </a:buClr>
              <a:buSzPct val="90000"/>
              <a:buFont typeface="Wingdings" panose="05000000000000000000" pitchFamily="2" charset="2"/>
              <a:buChar char="Ø"/>
              <a:tabLst>
                <a:tab pos="569913" algn="l"/>
                <a:tab pos="828675" algn="l"/>
                <a:tab pos="1243013" algn="l"/>
                <a:tab pos="1657350" algn="l"/>
                <a:tab pos="2073275" algn="l"/>
                <a:tab pos="2487613" algn="l"/>
                <a:tab pos="2901950" algn="l"/>
                <a:tab pos="3316288" algn="l"/>
                <a:tab pos="3730625" algn="l"/>
                <a:tab pos="4146550" algn="l"/>
                <a:tab pos="4560888" algn="l"/>
              </a:tabLst>
              <a:defRPr/>
            </a:pPr>
            <a:endParaRPr lang="en-AT" sz="2400" dirty="0"/>
          </a:p>
        </p:txBody>
      </p:sp>
    </p:spTree>
    <p:extLst>
      <p:ext uri="{BB962C8B-B14F-4D97-AF65-F5344CB8AC3E}">
        <p14:creationId xmlns:p14="http://schemas.microsoft.com/office/powerpoint/2010/main" val="34715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NUMI results</a:t>
            </a:r>
          </a:p>
        </p:txBody>
      </p:sp>
      <p:sp>
        <p:nvSpPr>
          <p:cNvPr id="3" name="Content Placeholder 2"/>
          <p:cNvSpPr>
            <a:spLocks noGrp="1"/>
          </p:cNvSpPr>
          <p:nvPr>
            <p:ph idx="1"/>
          </p:nvPr>
        </p:nvSpPr>
        <p:spPr/>
        <p:txBody>
          <a:bodyPr/>
          <a:lstStyle/>
          <a:p>
            <a:r>
              <a:rPr lang="en-US" sz="2400" dirty="0"/>
              <a:t>The NUMI off-axis proton beam is generated at ~800 m of distance from ICARUS and at an off-axis angle of 6 degrees)</a:t>
            </a:r>
          </a:p>
          <a:p>
            <a:r>
              <a:rPr lang="en-US" sz="2400" dirty="0" err="1"/>
              <a:t>Kaons</a:t>
            </a:r>
            <a:r>
              <a:rPr lang="en-US" sz="2400" dirty="0"/>
              <a:t> are primarily in the off-axis NUMI, leading to a much larger participation of the v-e signal, with a neutrino energy distribution similar to the Booster beam case.  </a:t>
            </a:r>
          </a:p>
          <a:p>
            <a:r>
              <a:rPr lang="en-GB" sz="2400" dirty="0"/>
              <a:t>One year at 0.53 Hz rate and 4 x 10</a:t>
            </a:r>
            <a:r>
              <a:rPr lang="en-GB" sz="2400" baseline="30000" dirty="0"/>
              <a:t>13</a:t>
            </a:r>
            <a:r>
              <a:rPr lang="en-GB" sz="2400" dirty="0"/>
              <a:t> </a:t>
            </a:r>
            <a:r>
              <a:rPr lang="en-GB" sz="2400" dirty="0" err="1"/>
              <a:t>ppp</a:t>
            </a:r>
            <a:r>
              <a:rPr lang="en-GB" sz="2400" dirty="0"/>
              <a:t> and an exposure to 6 x 10</a:t>
            </a:r>
            <a:r>
              <a:rPr lang="en-GB" sz="2400" baseline="30000" dirty="0"/>
              <a:t>20</a:t>
            </a:r>
            <a:r>
              <a:rPr lang="en-GB" sz="2400" dirty="0"/>
              <a:t> pot</a:t>
            </a:r>
            <a:r>
              <a:rPr lang="en-US" sz="2400" dirty="0"/>
              <a:t> corresponds to  </a:t>
            </a:r>
            <a:r>
              <a:rPr lang="en-GB" sz="2400" dirty="0"/>
              <a:t>1 CC event every 32 spills for positive and to 1 event for 40 spills for negative focussing . </a:t>
            </a:r>
          </a:p>
          <a:p>
            <a:r>
              <a:rPr lang="en-GB" sz="2400" dirty="0"/>
              <a:t>The ratio v-e CC/v-</a:t>
            </a:r>
            <a:r>
              <a:rPr lang="en-GB" sz="2400" dirty="0">
                <a:latin typeface="Symbol" charset="2"/>
                <a:cs typeface="Symbol" charset="2"/>
              </a:rPr>
              <a:t>m </a:t>
            </a:r>
            <a:r>
              <a:rPr lang="en-GB" sz="2400" dirty="0">
                <a:cs typeface="Symbol" charset="2"/>
              </a:rPr>
              <a:t>CC</a:t>
            </a:r>
            <a:r>
              <a:rPr lang="en-GB" sz="2400" dirty="0"/>
              <a:t> = </a:t>
            </a:r>
            <a:r>
              <a:rPr lang="en-US" sz="2400" dirty="0"/>
              <a:t>17.2 k/388 k = 4.4 % for positive </a:t>
            </a:r>
            <a:r>
              <a:rPr lang="en-US" sz="2400" dirty="0" err="1"/>
              <a:t>focussing</a:t>
            </a:r>
            <a:r>
              <a:rPr lang="en-US" sz="2400" dirty="0"/>
              <a:t> and about 50% are quasi-elastic. </a:t>
            </a:r>
          </a:p>
          <a:p>
            <a:r>
              <a:rPr lang="en-US" sz="2400" dirty="0"/>
              <a:t>Reasonable fiducial cuts event brings the number of </a:t>
            </a:r>
            <a:r>
              <a:rPr lang="en-US" sz="2400" dirty="0">
                <a:solidFill>
                  <a:srgbClr val="3366FF"/>
                </a:solidFill>
                <a:latin typeface="Symbol" charset="2"/>
                <a:cs typeface="Symbol" charset="2"/>
              </a:rPr>
              <a:t>n</a:t>
            </a:r>
            <a:r>
              <a:rPr lang="en-US" sz="2400" dirty="0"/>
              <a:t>-e events to about 7300/year for positive </a:t>
            </a:r>
            <a:r>
              <a:rPr lang="en-US" sz="2400" dirty="0" err="1"/>
              <a:t>focussing</a:t>
            </a:r>
            <a:r>
              <a:rPr lang="en-US" sz="2400" dirty="0"/>
              <a:t> , sufficient to verify conclusively the NEUTRINO-4 observation as well with </a:t>
            </a:r>
            <a:r>
              <a:rPr lang="en-US" sz="2400" dirty="0">
                <a:latin typeface="Symbol" charset="2"/>
                <a:cs typeface="Symbol" charset="2"/>
              </a:rPr>
              <a:t>n</a:t>
            </a:r>
            <a:r>
              <a:rPr lang="en-US" sz="2400" dirty="0"/>
              <a:t>-e events already after few months of data taking.  </a:t>
            </a:r>
            <a:endParaRPr lang="en-GB" sz="2400" dirty="0"/>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20</a:t>
            </a:fld>
            <a:endParaRPr lang="en-GB"/>
          </a:p>
        </p:txBody>
      </p:sp>
    </p:spTree>
    <p:extLst>
      <p:ext uri="{BB962C8B-B14F-4D97-AF65-F5344CB8AC3E}">
        <p14:creationId xmlns:p14="http://schemas.microsoft.com/office/powerpoint/2010/main" val="39044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NUMI results – cont.</a:t>
            </a:r>
          </a:p>
        </p:txBody>
      </p:sp>
      <p:sp>
        <p:nvSpPr>
          <p:cNvPr id="3" name="Content Placeholder 2"/>
          <p:cNvSpPr>
            <a:spLocks noGrp="1"/>
          </p:cNvSpPr>
          <p:nvPr>
            <p:ph idx="1"/>
          </p:nvPr>
        </p:nvSpPr>
        <p:spPr>
          <a:xfrm>
            <a:off x="344488" y="4941168"/>
            <a:ext cx="9296400" cy="1245855"/>
          </a:xfrm>
        </p:spPr>
        <p:txBody>
          <a:bodyPr/>
          <a:lstStyle/>
          <a:p>
            <a:r>
              <a:rPr lang="en-US" dirty="0"/>
              <a:t>CC rates of the off-axis NUMI beam to ICARUS for M = 430 ton and 6 x 10</a:t>
            </a:r>
            <a:r>
              <a:rPr lang="en-US" baseline="30000" dirty="0"/>
              <a:t>20</a:t>
            </a:r>
            <a:r>
              <a:rPr lang="en-US" dirty="0"/>
              <a:t> pot (one year @ 0.53 Hz repetition rate and 4.10</a:t>
            </a:r>
            <a:r>
              <a:rPr lang="en-US" baseline="30000" dirty="0"/>
              <a:t>13</a:t>
            </a:r>
            <a:r>
              <a:rPr lang="en-US" dirty="0"/>
              <a:t> proton per pulse). Data on the left refer to </a:t>
            </a:r>
            <a:r>
              <a:rPr lang="it-IT" dirty="0"/>
              <a:t>CC </a:t>
            </a:r>
            <a:r>
              <a:rPr lang="it-IT" dirty="0" err="1"/>
              <a:t>Spectra</a:t>
            </a:r>
            <a:r>
              <a:rPr lang="it-IT" dirty="0"/>
              <a:t> for </a:t>
            </a:r>
            <a:r>
              <a:rPr lang="it-IT" dirty="0" err="1">
                <a:latin typeface="Symbol" charset="2"/>
                <a:cs typeface="Symbol" charset="2"/>
              </a:rPr>
              <a:t>n</a:t>
            </a:r>
            <a:r>
              <a:rPr lang="it-IT" dirty="0"/>
              <a:t>-e anti </a:t>
            </a:r>
            <a:r>
              <a:rPr lang="it-IT" dirty="0" err="1">
                <a:latin typeface="Symbol" charset="2"/>
                <a:cs typeface="Symbol" charset="2"/>
              </a:rPr>
              <a:t>n</a:t>
            </a:r>
            <a:r>
              <a:rPr lang="it-IT" dirty="0"/>
              <a:t>-e positive </a:t>
            </a:r>
            <a:r>
              <a:rPr lang="it-IT" dirty="0" err="1"/>
              <a:t>focusing</a:t>
            </a:r>
            <a:r>
              <a:rPr lang="it-IT" dirty="0"/>
              <a:t>; data on the right are for negative </a:t>
            </a:r>
            <a:r>
              <a:rPr lang="it-IT" dirty="0" err="1"/>
              <a:t>focusing</a:t>
            </a:r>
            <a:r>
              <a:rPr lang="it-IT" dirty="0"/>
              <a:t>. </a:t>
            </a:r>
            <a:endParaRPr lang="en-US" b="1" dirty="0"/>
          </a:p>
          <a:p>
            <a:endParaRPr lang="en-US" dirty="0"/>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21</a:t>
            </a:fld>
            <a:endParaRPr lang="en-GB"/>
          </a:p>
        </p:txBody>
      </p:sp>
      <p:sp>
        <p:nvSpPr>
          <p:cNvPr id="6" name="TextBox 5"/>
          <p:cNvSpPr txBox="1"/>
          <p:nvPr/>
        </p:nvSpPr>
        <p:spPr>
          <a:xfrm>
            <a:off x="2199758" y="1780415"/>
            <a:ext cx="184666" cy="256480"/>
          </a:xfrm>
          <a:prstGeom prst="rect">
            <a:avLst/>
          </a:prstGeom>
          <a:noFill/>
        </p:spPr>
        <p:txBody>
          <a:bodyPr wrap="none" rtlCol="0">
            <a:spAutoFit/>
          </a:bodyPr>
          <a:lstStyle/>
          <a:p>
            <a:endParaRPr lang="en-US" dirty="0"/>
          </a:p>
        </p:txBody>
      </p:sp>
      <p:pic>
        <p:nvPicPr>
          <p:cNvPr id="7" name="Picture 6" descr="NO NAME:NEUTRINO DET. IN LAR:July 28 Executive Meeting:Untitled-1.jpg"/>
          <p:cNvPicPr/>
          <p:nvPr/>
        </p:nvPicPr>
        <p:blipFill>
          <a:blip r:embed="rId2">
            <a:extLst>
              <a:ext uri="{28A0092B-C50C-407E-A947-70E740481C1C}">
                <a14:useLocalDpi xmlns:a14="http://schemas.microsoft.com/office/drawing/2010/main" val="0"/>
              </a:ext>
            </a:extLst>
          </a:blip>
          <a:srcRect/>
          <a:stretch>
            <a:fillRect/>
          </a:stretch>
        </p:blipFill>
        <p:spPr bwMode="auto">
          <a:xfrm>
            <a:off x="2000672" y="620688"/>
            <a:ext cx="6696744" cy="4248472"/>
          </a:xfrm>
          <a:prstGeom prst="rect">
            <a:avLst/>
          </a:prstGeom>
          <a:noFill/>
          <a:ln>
            <a:noFill/>
          </a:ln>
        </p:spPr>
      </p:pic>
    </p:spTree>
    <p:extLst>
      <p:ext uri="{BB962C8B-B14F-4D97-AF65-F5344CB8AC3E}">
        <p14:creationId xmlns:p14="http://schemas.microsoft.com/office/powerpoint/2010/main" val="65991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procedure for the early ICARUS analysis</a:t>
            </a:r>
          </a:p>
        </p:txBody>
      </p:sp>
      <p:sp>
        <p:nvSpPr>
          <p:cNvPr id="3" name="Content Placeholder 2"/>
          <p:cNvSpPr>
            <a:spLocks noGrp="1"/>
          </p:cNvSpPr>
          <p:nvPr>
            <p:ph idx="1"/>
          </p:nvPr>
        </p:nvSpPr>
        <p:spPr>
          <a:xfrm>
            <a:off x="32311" y="548680"/>
            <a:ext cx="9705528" cy="6048672"/>
          </a:xfrm>
        </p:spPr>
        <p:txBody>
          <a:bodyPr/>
          <a:lstStyle/>
          <a:p>
            <a:pPr>
              <a:lnSpc>
                <a:spcPts val="2780"/>
              </a:lnSpc>
            </a:pPr>
            <a:r>
              <a:rPr lang="en-US" sz="2400" dirty="0"/>
              <a:t>The main purpose is the confirmation of the NEUTRINO-4 experiment with ICARUS in the </a:t>
            </a:r>
            <a:r>
              <a:rPr lang="en-US" sz="2400" dirty="0">
                <a:latin typeface="Symbol" charset="2"/>
                <a:cs typeface="Symbol" charset="2"/>
              </a:rPr>
              <a:t>n-m</a:t>
            </a:r>
            <a:r>
              <a:rPr lang="en-US" sz="2400" dirty="0"/>
              <a:t> and </a:t>
            </a:r>
            <a:r>
              <a:rPr lang="en-US" sz="2400" dirty="0">
                <a:latin typeface="Symbol" charset="2"/>
                <a:cs typeface="Symbol" charset="2"/>
              </a:rPr>
              <a:t>n</a:t>
            </a:r>
            <a:r>
              <a:rPr lang="en-US" sz="2400" dirty="0"/>
              <a:t>-e channels. </a:t>
            </a:r>
          </a:p>
          <a:p>
            <a:pPr>
              <a:lnSpc>
                <a:spcPts val="2780"/>
              </a:lnSpc>
            </a:pPr>
            <a:r>
              <a:rPr lang="en-US" sz="2400" dirty="0"/>
              <a:t>Analysis is initiated by the presence within the 1 </a:t>
            </a:r>
            <a:r>
              <a:rPr lang="en-US" sz="2400" dirty="0" err="1"/>
              <a:t>ms</a:t>
            </a:r>
            <a:r>
              <a:rPr lang="en-US" sz="2400" dirty="0"/>
              <a:t>  visual signal of all higher ionization stopping tracks confirmed to be due to a proton. The line trajectory is reconstructed backwards from its highest ionization point. </a:t>
            </a:r>
          </a:p>
          <a:p>
            <a:pPr>
              <a:lnSpc>
                <a:spcPts val="2780"/>
              </a:lnSpc>
            </a:pPr>
            <a:r>
              <a:rPr lang="en-US" sz="2400" dirty="0"/>
              <a:t>The other end of the “proton” must be attached either to a “</a:t>
            </a:r>
            <a:r>
              <a:rPr lang="en-US" sz="2400" dirty="0" err="1"/>
              <a:t>muon</a:t>
            </a:r>
            <a:r>
              <a:rPr lang="en-US" sz="2400" dirty="0"/>
              <a:t>“ or of a singly ionizing electron departing at an angle. </a:t>
            </a:r>
          </a:p>
          <a:p>
            <a:pPr>
              <a:lnSpc>
                <a:spcPts val="2780"/>
              </a:lnSpc>
            </a:pPr>
            <a:r>
              <a:rPr lang="en-US" sz="2400" dirty="0"/>
              <a:t>The activations of the CRT trigger and of the 3 m concrete shielding presumed at a later time do not modify the analysis procedure but only reduce the number of events to be studied. </a:t>
            </a:r>
          </a:p>
          <a:p>
            <a:pPr>
              <a:lnSpc>
                <a:spcPts val="2780"/>
              </a:lnSpc>
            </a:pPr>
            <a:r>
              <a:rPr lang="en-US" sz="2400" dirty="0"/>
              <a:t>The V is reconstructed in 3D views and for contained events.</a:t>
            </a:r>
          </a:p>
          <a:p>
            <a:pPr>
              <a:lnSpc>
                <a:spcPts val="2780"/>
              </a:lnSpc>
            </a:pPr>
            <a:r>
              <a:rPr lang="en-US" sz="2400" dirty="0"/>
              <a:t>The distribution following NEUTRINO-4 of t L/E is plotted with E = the total energy of the V and L= the distance to the neutrino beam, searching  for sterile neutrino oscillations.</a:t>
            </a:r>
          </a:p>
          <a:p>
            <a:endParaRPr lang="en-US" sz="2400" dirty="0"/>
          </a:p>
          <a:p>
            <a:endParaRPr lang="en-US" sz="2400" dirty="0"/>
          </a:p>
          <a:p>
            <a:endParaRPr lang="en-US" sz="2400" dirty="0"/>
          </a:p>
          <a:p>
            <a:endParaRPr lang="en-US" sz="2400" dirty="0"/>
          </a:p>
        </p:txBody>
      </p:sp>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pPr>
              <a:defRPr/>
            </a:pPr>
            <a:r>
              <a:rPr lang="en-GB" dirty="0"/>
              <a:t>Slide# : </a:t>
            </a:r>
            <a:fld id="{A86CEAE1-7B07-CE4F-A20C-236EDAD9CE90}" type="slidenum">
              <a:rPr lang="en-GB" smtClean="0"/>
              <a:pPr>
                <a:defRPr/>
              </a:pPr>
              <a:t>22</a:t>
            </a:fld>
            <a:endParaRPr lang="en-GB" dirty="0"/>
          </a:p>
        </p:txBody>
      </p:sp>
    </p:spTree>
    <p:extLst>
      <p:ext uri="{BB962C8B-B14F-4D97-AF65-F5344CB8AC3E}">
        <p14:creationId xmlns:p14="http://schemas.microsoft.com/office/powerpoint/2010/main" val="20105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
          <p:cNvSpPr>
            <a:spLocks noGrp="1"/>
          </p:cNvSpPr>
          <p:nvPr>
            <p:ph idx="1"/>
          </p:nvPr>
        </p:nvSpPr>
        <p:spPr>
          <a:xfrm>
            <a:off x="0" y="548680"/>
            <a:ext cx="9906000" cy="6019800"/>
          </a:xfrm>
        </p:spPr>
        <p:txBody>
          <a:bodyPr/>
          <a:lstStyle/>
          <a:p>
            <a:pPr>
              <a:lnSpc>
                <a:spcPts val="2680"/>
              </a:lnSpc>
            </a:pPr>
            <a:r>
              <a:rPr lang="en-US" sz="2400" dirty="0"/>
              <a:t>A clear </a:t>
            </a:r>
            <a:r>
              <a:rPr lang="en-US" sz="2400" dirty="0" err="1"/>
              <a:t>q.e</a:t>
            </a:r>
            <a:r>
              <a:rPr lang="en-US" sz="2400" dirty="0"/>
              <a:t>. </a:t>
            </a:r>
            <a:r>
              <a:rPr lang="en-US" sz="2400" dirty="0">
                <a:latin typeface="Symbol" pitchFamily="18" charset="2"/>
              </a:rPr>
              <a:t>n</a:t>
            </a:r>
            <a:r>
              <a:rPr lang="en-US" sz="2400" dirty="0"/>
              <a:t>e event: p + e.</a:t>
            </a:r>
          </a:p>
          <a:p>
            <a:endParaRPr lang="en-US" sz="2400" dirty="0"/>
          </a:p>
        </p:txBody>
      </p:sp>
      <p:sp>
        <p:nvSpPr>
          <p:cNvPr id="2" name="Title 1"/>
          <p:cNvSpPr>
            <a:spLocks noGrp="1"/>
          </p:cNvSpPr>
          <p:nvPr>
            <p:ph type="title"/>
          </p:nvPr>
        </p:nvSpPr>
        <p:spPr/>
        <p:txBody>
          <a:bodyPr/>
          <a:lstStyle/>
          <a:p>
            <a:r>
              <a:rPr lang="en-GB" dirty="0"/>
              <a:t>MC event Run 5 </a:t>
            </a:r>
            <a:r>
              <a:rPr lang="en-GB" dirty="0" err="1"/>
              <a:t>SubRun</a:t>
            </a:r>
            <a:r>
              <a:rPr lang="en-GB" dirty="0"/>
              <a:t> 44 Event 64</a:t>
            </a:r>
          </a:p>
        </p:txBody>
      </p:sp>
      <p:sp>
        <p:nvSpPr>
          <p:cNvPr id="5" name="Slide Number Placeholder 4"/>
          <p:cNvSpPr>
            <a:spLocks noGrp="1"/>
          </p:cNvSpPr>
          <p:nvPr>
            <p:ph type="sldNum" sz="quarter" idx="11"/>
          </p:nvPr>
        </p:nvSpPr>
        <p:spPr/>
        <p:txBody>
          <a:bodyPr/>
          <a:lstStyle/>
          <a:p>
            <a:r>
              <a:rPr lang="en-GB"/>
              <a:t>Slide: </a:t>
            </a:r>
            <a:fld id="{C0367892-4C36-1744-A726-262AF37AA8B7}" type="slidenum">
              <a:rPr lang="en-GB" smtClean="0"/>
              <a:pPr/>
              <a:t>23</a:t>
            </a:fld>
            <a:endParaRPr lang="en-GB" dirty="0">
              <a:solidFill>
                <a:schemeClr val="accent1"/>
              </a:solidFill>
            </a:endParaRPr>
          </a:p>
        </p:txBody>
      </p:sp>
      <p:grpSp>
        <p:nvGrpSpPr>
          <p:cNvPr id="10" name="Group 9"/>
          <p:cNvGrpSpPr/>
          <p:nvPr/>
        </p:nvGrpSpPr>
        <p:grpSpPr>
          <a:xfrm>
            <a:off x="1524000" y="1181094"/>
            <a:ext cx="7870626" cy="2667000"/>
            <a:chOff x="762000" y="1255180"/>
            <a:chExt cx="7181631" cy="1937377"/>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1432" y="1274290"/>
              <a:ext cx="7132199" cy="1918267"/>
            </a:xfrm>
            <a:prstGeom prst="rect">
              <a:avLst/>
            </a:prstGeom>
            <a:noFill/>
          </p:spPr>
        </p:pic>
        <p:sp>
          <p:nvSpPr>
            <p:cNvPr id="9" name="Rectangle 8"/>
            <p:cNvSpPr/>
            <p:nvPr/>
          </p:nvSpPr>
          <p:spPr>
            <a:xfrm>
              <a:off x="762000" y="1255180"/>
              <a:ext cx="1736489" cy="290650"/>
            </a:xfrm>
            <a:prstGeom prst="rect">
              <a:avLst/>
            </a:prstGeom>
          </p:spPr>
          <p:txBody>
            <a:bodyPr wrap="none">
              <a:spAutoFit/>
            </a:bodyPr>
            <a:lstStyle/>
            <a:p>
              <a:pPr marL="342900" indent="-342900"/>
              <a:r>
                <a:rPr lang="en-US" sz="2000" i="0" baseline="0" dirty="0">
                  <a:solidFill>
                    <a:srgbClr val="FF0000"/>
                  </a:solidFill>
                </a:rPr>
                <a:t>Collection view </a:t>
              </a:r>
            </a:p>
          </p:txBody>
        </p:sp>
      </p:grpSp>
      <p:grpSp>
        <p:nvGrpSpPr>
          <p:cNvPr id="13" name="Group 12"/>
          <p:cNvGrpSpPr/>
          <p:nvPr/>
        </p:nvGrpSpPr>
        <p:grpSpPr>
          <a:xfrm>
            <a:off x="2362200" y="4191000"/>
            <a:ext cx="7086599" cy="2362200"/>
            <a:chOff x="952964" y="3433670"/>
            <a:chExt cx="5846563" cy="190033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2964" y="3433670"/>
              <a:ext cx="5846563" cy="1900330"/>
            </a:xfrm>
            <a:prstGeom prst="rect">
              <a:avLst/>
            </a:prstGeom>
            <a:noFill/>
          </p:spPr>
        </p:pic>
        <p:sp>
          <p:nvSpPr>
            <p:cNvPr id="12" name="Rectangle 11"/>
            <p:cNvSpPr/>
            <p:nvPr/>
          </p:nvSpPr>
          <p:spPr>
            <a:xfrm>
              <a:off x="1152988" y="4537087"/>
              <a:ext cx="1612397" cy="321878"/>
            </a:xfrm>
            <a:prstGeom prst="rect">
              <a:avLst/>
            </a:prstGeom>
          </p:spPr>
          <p:txBody>
            <a:bodyPr wrap="none">
              <a:spAutoFit/>
            </a:bodyPr>
            <a:lstStyle/>
            <a:p>
              <a:pPr marL="342900" indent="-342900"/>
              <a:r>
                <a:rPr lang="en-US" sz="2000" i="0" baseline="0" dirty="0">
                  <a:solidFill>
                    <a:srgbClr val="FF0000"/>
                  </a:solidFill>
                </a:rPr>
                <a:t>Induction2 view </a:t>
              </a:r>
            </a:p>
          </p:txBody>
        </p:sp>
      </p:grpSp>
      <p:grpSp>
        <p:nvGrpSpPr>
          <p:cNvPr id="6" name="Group 5"/>
          <p:cNvGrpSpPr/>
          <p:nvPr/>
        </p:nvGrpSpPr>
        <p:grpSpPr>
          <a:xfrm>
            <a:off x="1066800" y="1143000"/>
            <a:ext cx="8382000" cy="3048000"/>
            <a:chOff x="381000" y="1351949"/>
            <a:chExt cx="8382000" cy="3048000"/>
          </a:xfrm>
        </p:grpSpPr>
        <p:cxnSp>
          <p:nvCxnSpPr>
            <p:cNvPr id="11" name="Straight Arrow Connector 4"/>
            <p:cNvCxnSpPr/>
            <p:nvPr/>
          </p:nvCxnSpPr>
          <p:spPr>
            <a:xfrm>
              <a:off x="838200" y="4038600"/>
              <a:ext cx="7924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1"/>
            <p:cNvSpPr txBox="1">
              <a:spLocks noChangeArrowheads="1"/>
            </p:cNvSpPr>
            <p:nvPr/>
          </p:nvSpPr>
          <p:spPr bwMode="auto">
            <a:xfrm>
              <a:off x="3276600" y="3999839"/>
              <a:ext cx="939956" cy="400110"/>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90 cm</a:t>
              </a:r>
              <a:endParaRPr lang="it-IT" sz="2000" b="1" baseline="0" dirty="0">
                <a:solidFill>
                  <a:srgbClr val="FF0000"/>
                </a:solidFill>
                <a:latin typeface="Comic Sans MS" pitchFamily="66" charset="0"/>
              </a:endParaRPr>
            </a:p>
          </p:txBody>
        </p:sp>
        <p:cxnSp>
          <p:nvCxnSpPr>
            <p:cNvPr id="15" name="Straight Arrow Connector 4"/>
            <p:cNvCxnSpPr/>
            <p:nvPr/>
          </p:nvCxnSpPr>
          <p:spPr>
            <a:xfrm flipH="1" flipV="1">
              <a:off x="838203" y="1351949"/>
              <a:ext cx="1" cy="26875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rot="16200000">
              <a:off x="111077" y="2336234"/>
              <a:ext cx="939956" cy="400110"/>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44 cm</a:t>
              </a:r>
              <a:endParaRPr lang="it-IT" sz="2000" b="1" baseline="0" dirty="0">
                <a:solidFill>
                  <a:srgbClr val="FF0000"/>
                </a:solidFill>
                <a:latin typeface="Comic Sans MS" pitchFamily="66" charset="0"/>
              </a:endParaRPr>
            </a:p>
          </p:txBody>
        </p:sp>
      </p:grpSp>
      <p:grpSp>
        <p:nvGrpSpPr>
          <p:cNvPr id="17" name="Group 16"/>
          <p:cNvGrpSpPr/>
          <p:nvPr/>
        </p:nvGrpSpPr>
        <p:grpSpPr>
          <a:xfrm>
            <a:off x="1828800" y="4191000"/>
            <a:ext cx="7772400" cy="2705106"/>
            <a:chOff x="381000" y="1694843"/>
            <a:chExt cx="7772400" cy="2705106"/>
          </a:xfrm>
        </p:grpSpPr>
        <p:cxnSp>
          <p:nvCxnSpPr>
            <p:cNvPr id="18" name="Straight Arrow Connector 4"/>
            <p:cNvCxnSpPr/>
            <p:nvPr/>
          </p:nvCxnSpPr>
          <p:spPr>
            <a:xfrm>
              <a:off x="838200" y="4038600"/>
              <a:ext cx="7315200" cy="165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1"/>
            <p:cNvSpPr txBox="1">
              <a:spLocks noChangeArrowheads="1"/>
            </p:cNvSpPr>
            <p:nvPr/>
          </p:nvSpPr>
          <p:spPr bwMode="auto">
            <a:xfrm>
              <a:off x="3276600" y="3999839"/>
              <a:ext cx="939956" cy="400110"/>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78 cm</a:t>
              </a:r>
              <a:endParaRPr lang="it-IT" sz="2000" b="1" baseline="0" dirty="0">
                <a:solidFill>
                  <a:srgbClr val="FF0000"/>
                </a:solidFill>
                <a:latin typeface="Comic Sans MS" pitchFamily="66" charset="0"/>
              </a:endParaRPr>
            </a:p>
          </p:txBody>
        </p:sp>
        <p:cxnSp>
          <p:nvCxnSpPr>
            <p:cNvPr id="20" name="Straight Arrow Connector 4"/>
            <p:cNvCxnSpPr/>
            <p:nvPr/>
          </p:nvCxnSpPr>
          <p:spPr>
            <a:xfrm flipV="1">
              <a:off x="838202" y="1694843"/>
              <a:ext cx="0" cy="23446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11"/>
            <p:cNvSpPr txBox="1">
              <a:spLocks noChangeArrowheads="1"/>
            </p:cNvSpPr>
            <p:nvPr/>
          </p:nvSpPr>
          <p:spPr bwMode="auto">
            <a:xfrm rot="16200000">
              <a:off x="111077" y="2580126"/>
              <a:ext cx="939956" cy="400110"/>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44 cm</a:t>
              </a:r>
              <a:endParaRPr lang="it-IT" sz="2000" b="1" baseline="0" dirty="0">
                <a:solidFill>
                  <a:srgbClr val="FF0000"/>
                </a:solidFill>
                <a:latin typeface="Comic Sans MS" pitchFamily="66" charset="0"/>
              </a:endParaRPr>
            </a:p>
          </p:txBody>
        </p:sp>
      </p:grpSp>
      <p:grpSp>
        <p:nvGrpSpPr>
          <p:cNvPr id="37" name="Group 36"/>
          <p:cNvGrpSpPr/>
          <p:nvPr/>
        </p:nvGrpSpPr>
        <p:grpSpPr>
          <a:xfrm>
            <a:off x="152400" y="3048000"/>
            <a:ext cx="1371600" cy="990598"/>
            <a:chOff x="76200" y="3048000"/>
            <a:chExt cx="1371600" cy="990598"/>
          </a:xfrm>
        </p:grpSpPr>
        <p:sp>
          <p:nvSpPr>
            <p:cNvPr id="30" name="Right Arrow 1"/>
            <p:cNvSpPr/>
            <p:nvPr/>
          </p:nvSpPr>
          <p:spPr>
            <a:xfrm>
              <a:off x="152400" y="3733800"/>
              <a:ext cx="1113908" cy="304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baseline="0"/>
            </a:p>
          </p:txBody>
        </p:sp>
        <p:sp>
          <p:nvSpPr>
            <p:cNvPr id="31" name="TextBox 2"/>
            <p:cNvSpPr txBox="1">
              <a:spLocks noChangeArrowheads="1"/>
            </p:cNvSpPr>
            <p:nvPr/>
          </p:nvSpPr>
          <p:spPr bwMode="auto">
            <a:xfrm>
              <a:off x="76200" y="3048000"/>
              <a:ext cx="1371600" cy="707886"/>
            </a:xfrm>
            <a:prstGeom prst="rect">
              <a:avLst/>
            </a:prstGeom>
            <a:noFill/>
            <a:ln w="9525">
              <a:noFill/>
              <a:miter lim="800000"/>
              <a:headEnd/>
              <a:tailEnd/>
            </a:ln>
          </p:spPr>
          <p:txBody>
            <a:bodyPr wrap="square">
              <a:spAutoFit/>
            </a:bodyPr>
            <a:lstStyle/>
            <a:p>
              <a:r>
                <a:rPr lang="en-US" sz="2000" baseline="0" dirty="0">
                  <a:latin typeface="Comic Sans MS" pitchFamily="66" charset="0"/>
                </a:rPr>
                <a:t>Incoming neutrino</a:t>
              </a:r>
              <a:endParaRPr lang="it-IT" sz="2000" baseline="0" dirty="0">
                <a:latin typeface="Comic Sans MS" pitchFamily="66" charset="0"/>
              </a:endParaRPr>
            </a:p>
          </p:txBody>
        </p:sp>
      </p:grpSp>
      <p:sp>
        <p:nvSpPr>
          <p:cNvPr id="36" name="TextBox 35"/>
          <p:cNvSpPr txBox="1"/>
          <p:nvPr/>
        </p:nvSpPr>
        <p:spPr>
          <a:xfrm>
            <a:off x="0" y="4221088"/>
            <a:ext cx="2288704" cy="2308324"/>
          </a:xfrm>
          <a:prstGeom prst="rect">
            <a:avLst/>
          </a:prstGeom>
          <a:noFill/>
        </p:spPr>
        <p:txBody>
          <a:bodyPr wrap="square" rtlCol="0">
            <a:spAutoFit/>
          </a:bodyPr>
          <a:lstStyle/>
          <a:p>
            <a:r>
              <a:rPr lang="en-US" sz="2400" baseline="0" dirty="0" err="1"/>
              <a:t>E</a:t>
            </a:r>
            <a:r>
              <a:rPr lang="en-US" sz="2400" dirty="0" err="1">
                <a:latin typeface="Comic Sans MS"/>
                <a:cs typeface="Comic Sans MS"/>
              </a:rPr>
              <a:t>e</a:t>
            </a:r>
            <a:r>
              <a:rPr lang="en-US" sz="2400" baseline="0" dirty="0"/>
              <a:t> = 1.21GeV  </a:t>
            </a:r>
          </a:p>
          <a:p>
            <a:r>
              <a:rPr lang="en-US" sz="2400" baseline="0" dirty="0"/>
              <a:t> </a:t>
            </a:r>
            <a:r>
              <a:rPr lang="en-US" sz="2400" baseline="0" dirty="0" err="1"/>
              <a:t>T</a:t>
            </a:r>
            <a:r>
              <a:rPr lang="en-US" sz="2400" dirty="0" err="1"/>
              <a:t>p</a:t>
            </a:r>
            <a:r>
              <a:rPr lang="en-US" sz="2400" baseline="0" dirty="0"/>
              <a:t> = 93 MeV</a:t>
            </a:r>
          </a:p>
          <a:p>
            <a:r>
              <a:rPr lang="en-US" sz="2400" baseline="0" dirty="0" err="1"/>
              <a:t>R</a:t>
            </a:r>
            <a:r>
              <a:rPr lang="en-US" sz="2400" dirty="0" err="1"/>
              <a:t>p</a:t>
            </a:r>
            <a:r>
              <a:rPr lang="en-US" sz="2400" baseline="0" dirty="0"/>
              <a:t> = 7cm</a:t>
            </a:r>
          </a:p>
          <a:p>
            <a:r>
              <a:rPr lang="en-US" sz="2400" baseline="0" dirty="0" err="1">
                <a:solidFill>
                  <a:srgbClr val="FF0000"/>
                </a:solidFill>
              </a:rPr>
              <a:t>T</a:t>
            </a:r>
            <a:r>
              <a:rPr lang="en-US" sz="2400" dirty="0" err="1">
                <a:solidFill>
                  <a:srgbClr val="FF0000"/>
                </a:solidFill>
              </a:rPr>
              <a:t>p</a:t>
            </a:r>
            <a:r>
              <a:rPr lang="en-US" sz="2400" baseline="0" dirty="0">
                <a:solidFill>
                  <a:srgbClr val="FF0000"/>
                </a:solidFill>
              </a:rPr>
              <a:t>/</a:t>
            </a:r>
            <a:r>
              <a:rPr lang="en-US" sz="2400" baseline="0" dirty="0" err="1">
                <a:solidFill>
                  <a:srgbClr val="FF0000"/>
                </a:solidFill>
              </a:rPr>
              <a:t>R</a:t>
            </a:r>
            <a:r>
              <a:rPr lang="en-US" sz="2400" dirty="0" err="1">
                <a:solidFill>
                  <a:srgbClr val="FF0000"/>
                </a:solidFill>
              </a:rPr>
              <a:t>p</a:t>
            </a:r>
            <a:r>
              <a:rPr lang="en-US" sz="2400" baseline="0" dirty="0">
                <a:solidFill>
                  <a:srgbClr val="FF0000"/>
                </a:solidFill>
              </a:rPr>
              <a:t> = 13.2 MeV/cm</a:t>
            </a:r>
          </a:p>
          <a:p>
            <a:endParaRPr lang="en-US" sz="2400" baseline="0" dirty="0"/>
          </a:p>
        </p:txBody>
      </p:sp>
      <p:sp>
        <p:nvSpPr>
          <p:cNvPr id="25" name="TextBox 24"/>
          <p:cNvSpPr txBox="1"/>
          <p:nvPr/>
        </p:nvSpPr>
        <p:spPr>
          <a:xfrm>
            <a:off x="4880992" y="692696"/>
            <a:ext cx="4852610" cy="461665"/>
          </a:xfrm>
          <a:prstGeom prst="rect">
            <a:avLst/>
          </a:prstGeom>
          <a:noFill/>
        </p:spPr>
        <p:txBody>
          <a:bodyPr wrap="none" rtlCol="0">
            <a:spAutoFit/>
          </a:bodyPr>
          <a:lstStyle/>
          <a:p>
            <a:r>
              <a:rPr lang="en-US" sz="2400" baseline="0" dirty="0"/>
              <a:t>E</a:t>
            </a:r>
            <a:r>
              <a:rPr lang="en-US" sz="2400" baseline="0" dirty="0">
                <a:latin typeface="Symbol" charset="2"/>
                <a:cs typeface="Symbol" charset="2"/>
              </a:rPr>
              <a:t>n</a:t>
            </a:r>
            <a:r>
              <a:rPr lang="en-US" sz="2400" baseline="0" dirty="0"/>
              <a:t> = 1.34 </a:t>
            </a:r>
            <a:r>
              <a:rPr lang="en-US" sz="2400" baseline="0" dirty="0" err="1"/>
              <a:t>GeV</a:t>
            </a:r>
            <a:r>
              <a:rPr lang="en-US" sz="2400" baseline="0" dirty="0"/>
              <a:t>   </a:t>
            </a:r>
            <a:r>
              <a:rPr lang="en-US" sz="2400" baseline="0" dirty="0" err="1"/>
              <a:t>Edep</a:t>
            </a:r>
            <a:r>
              <a:rPr lang="en-US" sz="2400" baseline="0" dirty="0"/>
              <a:t> = 1.29 </a:t>
            </a:r>
            <a:r>
              <a:rPr lang="en-US" sz="2400" baseline="0" dirty="0" err="1"/>
              <a:t>GeV</a:t>
            </a:r>
            <a:endParaRPr lang="en-US" sz="2400" baseline="0" dirty="0"/>
          </a:p>
        </p:txBody>
      </p:sp>
      <p:sp>
        <p:nvSpPr>
          <p:cNvPr id="3" name="Footer Placeholder 2"/>
          <p:cNvSpPr>
            <a:spLocks noGrp="1"/>
          </p:cNvSpPr>
          <p:nvPr>
            <p:ph type="ftr" sz="quarter" idx="10"/>
          </p:nvPr>
        </p:nvSpPr>
        <p:spPr/>
        <p:txBody>
          <a:bodyPr/>
          <a:lstStyle/>
          <a:p>
            <a:pPr>
              <a:defRPr/>
            </a:pPr>
            <a:r>
              <a:rPr lang="en-US"/>
              <a:t>Venice NeuTel 2021</a:t>
            </a:r>
            <a:endParaRPr lang="en-GB" dirty="0"/>
          </a:p>
        </p:txBody>
      </p:sp>
    </p:spTree>
    <p:extLst>
      <p:ext uri="{BB962C8B-B14F-4D97-AF65-F5344CB8AC3E}">
        <p14:creationId xmlns:p14="http://schemas.microsoft.com/office/powerpoint/2010/main" val="1561013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
          <p:cNvSpPr>
            <a:spLocks noGrp="1"/>
          </p:cNvSpPr>
          <p:nvPr>
            <p:ph idx="1"/>
          </p:nvPr>
        </p:nvSpPr>
        <p:spPr>
          <a:xfrm>
            <a:off x="0" y="533400"/>
            <a:ext cx="9906000" cy="6019800"/>
          </a:xfrm>
        </p:spPr>
        <p:txBody>
          <a:bodyPr/>
          <a:lstStyle/>
          <a:p>
            <a:pPr>
              <a:lnSpc>
                <a:spcPts val="2680"/>
              </a:lnSpc>
            </a:pPr>
            <a:r>
              <a:rPr lang="en-US" sz="2400" dirty="0"/>
              <a:t>A low energy </a:t>
            </a:r>
            <a:r>
              <a:rPr lang="en-US" sz="2400" dirty="0" err="1"/>
              <a:t>q.e</a:t>
            </a:r>
            <a:r>
              <a:rPr lang="en-US" sz="2400" dirty="0"/>
              <a:t>. </a:t>
            </a:r>
            <a:r>
              <a:rPr lang="en-US" sz="2400" dirty="0" err="1">
                <a:latin typeface="Symbol" pitchFamily="18" charset="2"/>
              </a:rPr>
              <a:t>nm</a:t>
            </a:r>
            <a:r>
              <a:rPr lang="en-US" sz="2400" dirty="0" err="1"/>
              <a:t>CC</a:t>
            </a:r>
            <a:r>
              <a:rPr lang="en-US" sz="2400" dirty="0"/>
              <a:t> event p + </a:t>
            </a:r>
            <a:r>
              <a:rPr lang="en-US" sz="2400" dirty="0">
                <a:latin typeface="Symbol" charset="2"/>
                <a:cs typeface="Symbol" charset="2"/>
              </a:rPr>
              <a:t>m</a:t>
            </a:r>
            <a:r>
              <a:rPr lang="en-US" sz="2400" dirty="0"/>
              <a:t>. </a:t>
            </a:r>
          </a:p>
        </p:txBody>
      </p:sp>
      <p:sp>
        <p:nvSpPr>
          <p:cNvPr id="2" name="Title 1"/>
          <p:cNvSpPr>
            <a:spLocks noGrp="1"/>
          </p:cNvSpPr>
          <p:nvPr>
            <p:ph type="title"/>
          </p:nvPr>
        </p:nvSpPr>
        <p:spPr/>
        <p:txBody>
          <a:bodyPr/>
          <a:lstStyle/>
          <a:p>
            <a:r>
              <a:rPr lang="en-GB" dirty="0"/>
              <a:t>MC event Event 14</a:t>
            </a:r>
          </a:p>
        </p:txBody>
      </p:sp>
      <p:sp>
        <p:nvSpPr>
          <p:cNvPr id="5" name="Slide Number Placeholder 4"/>
          <p:cNvSpPr>
            <a:spLocks noGrp="1"/>
          </p:cNvSpPr>
          <p:nvPr>
            <p:ph type="sldNum" sz="quarter" idx="11"/>
          </p:nvPr>
        </p:nvSpPr>
        <p:spPr/>
        <p:txBody>
          <a:bodyPr/>
          <a:lstStyle/>
          <a:p>
            <a:r>
              <a:rPr lang="en-GB"/>
              <a:t>Slide: </a:t>
            </a:r>
            <a:fld id="{C0367892-4C36-1744-A726-262AF37AA8B7}" type="slidenum">
              <a:rPr lang="en-GB" smtClean="0"/>
              <a:pPr/>
              <a:t>24</a:t>
            </a:fld>
            <a:endParaRPr lang="en-GB" dirty="0">
              <a:solidFill>
                <a:schemeClr val="accent1"/>
              </a:solidFill>
            </a:endParaRPr>
          </a:p>
        </p:txBody>
      </p:sp>
      <p:grpSp>
        <p:nvGrpSpPr>
          <p:cNvPr id="13" name="Group 12"/>
          <p:cNvGrpSpPr/>
          <p:nvPr/>
        </p:nvGrpSpPr>
        <p:grpSpPr>
          <a:xfrm>
            <a:off x="4952999" y="3962400"/>
            <a:ext cx="2057399" cy="2590799"/>
            <a:chOff x="2771838" y="3205630"/>
            <a:chExt cx="1861592" cy="2128369"/>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1838" y="3205630"/>
              <a:ext cx="1861592" cy="2128369"/>
            </a:xfrm>
            <a:prstGeom prst="rect">
              <a:avLst/>
            </a:prstGeom>
            <a:noFill/>
          </p:spPr>
        </p:pic>
        <p:sp>
          <p:nvSpPr>
            <p:cNvPr id="12" name="Rectangle 11"/>
            <p:cNvSpPr/>
            <p:nvPr/>
          </p:nvSpPr>
          <p:spPr>
            <a:xfrm>
              <a:off x="2771838" y="4982421"/>
              <a:ext cx="1768378" cy="328695"/>
            </a:xfrm>
            <a:prstGeom prst="rect">
              <a:avLst/>
            </a:prstGeom>
          </p:spPr>
          <p:txBody>
            <a:bodyPr wrap="none">
              <a:spAutoFit/>
            </a:bodyPr>
            <a:lstStyle/>
            <a:p>
              <a:pPr marL="342900" indent="-342900"/>
              <a:r>
                <a:rPr lang="en-US" sz="2000" i="0" baseline="0" dirty="0">
                  <a:solidFill>
                    <a:srgbClr val="FF0000"/>
                  </a:solidFill>
                </a:rPr>
                <a:t>Induction2 view </a:t>
              </a:r>
            </a:p>
          </p:txBody>
        </p:sp>
      </p:grpSp>
      <p:grpSp>
        <p:nvGrpSpPr>
          <p:cNvPr id="3" name="Group 2"/>
          <p:cNvGrpSpPr/>
          <p:nvPr/>
        </p:nvGrpSpPr>
        <p:grpSpPr>
          <a:xfrm>
            <a:off x="1143000" y="990600"/>
            <a:ext cx="8382000" cy="2763714"/>
            <a:chOff x="1143000" y="1219200"/>
            <a:chExt cx="8382000" cy="2763714"/>
          </a:xfrm>
        </p:grpSpPr>
        <p:grpSp>
          <p:nvGrpSpPr>
            <p:cNvPr id="10" name="Group 9"/>
            <p:cNvGrpSpPr/>
            <p:nvPr/>
          </p:nvGrpSpPr>
          <p:grpSpPr>
            <a:xfrm>
              <a:off x="1676400" y="1219200"/>
              <a:ext cx="7543800" cy="2728209"/>
              <a:chOff x="1041177" y="1371247"/>
              <a:chExt cx="6883415" cy="1724353"/>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1177" y="1371247"/>
                <a:ext cx="6883415" cy="1724353"/>
              </a:xfrm>
              <a:prstGeom prst="rect">
                <a:avLst/>
              </a:prstGeom>
              <a:noFill/>
            </p:spPr>
          </p:pic>
          <p:sp>
            <p:nvSpPr>
              <p:cNvPr id="9" name="Rectangle 8"/>
              <p:cNvSpPr/>
              <p:nvPr/>
            </p:nvSpPr>
            <p:spPr>
              <a:xfrm>
                <a:off x="2153648" y="1445881"/>
                <a:ext cx="1736489" cy="252888"/>
              </a:xfrm>
              <a:prstGeom prst="rect">
                <a:avLst/>
              </a:prstGeom>
            </p:spPr>
            <p:txBody>
              <a:bodyPr wrap="none">
                <a:spAutoFit/>
              </a:bodyPr>
              <a:lstStyle/>
              <a:p>
                <a:pPr marL="342900" indent="-342900"/>
                <a:r>
                  <a:rPr lang="en-US" sz="2000" i="0" baseline="0" dirty="0">
                    <a:solidFill>
                      <a:srgbClr val="FF0000"/>
                    </a:solidFill>
                  </a:rPr>
                  <a:t>Collection view </a:t>
                </a:r>
              </a:p>
            </p:txBody>
          </p:sp>
        </p:grpSp>
        <p:grpSp>
          <p:nvGrpSpPr>
            <p:cNvPr id="6" name="Group 5"/>
            <p:cNvGrpSpPr/>
            <p:nvPr/>
          </p:nvGrpSpPr>
          <p:grpSpPr>
            <a:xfrm>
              <a:off x="1143000" y="1295400"/>
              <a:ext cx="8382000" cy="2687514"/>
              <a:chOff x="381000" y="1351949"/>
              <a:chExt cx="8382000" cy="2687514"/>
            </a:xfrm>
          </p:grpSpPr>
          <p:cxnSp>
            <p:nvCxnSpPr>
              <p:cNvPr id="11" name="Straight Arrow Connector 4"/>
              <p:cNvCxnSpPr/>
              <p:nvPr/>
            </p:nvCxnSpPr>
            <p:spPr>
              <a:xfrm>
                <a:off x="838200" y="4038600"/>
                <a:ext cx="7924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1"/>
              <p:cNvSpPr txBox="1">
                <a:spLocks noChangeArrowheads="1"/>
              </p:cNvSpPr>
              <p:nvPr/>
            </p:nvSpPr>
            <p:spPr bwMode="auto">
              <a:xfrm>
                <a:off x="3276600" y="3561749"/>
                <a:ext cx="1096499" cy="400110"/>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160 cm</a:t>
                </a:r>
                <a:endParaRPr lang="it-IT" sz="2000" b="1" baseline="0" dirty="0">
                  <a:solidFill>
                    <a:srgbClr val="FF0000"/>
                  </a:solidFill>
                  <a:latin typeface="Comic Sans MS" pitchFamily="66" charset="0"/>
                </a:endParaRPr>
              </a:p>
            </p:txBody>
          </p:sp>
          <p:cxnSp>
            <p:nvCxnSpPr>
              <p:cNvPr id="15" name="Straight Arrow Connector 4"/>
              <p:cNvCxnSpPr/>
              <p:nvPr/>
            </p:nvCxnSpPr>
            <p:spPr>
              <a:xfrm flipH="1" flipV="1">
                <a:off x="838203" y="1351949"/>
                <a:ext cx="1" cy="26875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rot="16200000">
                <a:off x="111077" y="2336234"/>
                <a:ext cx="939956" cy="400110"/>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95 cm</a:t>
                </a:r>
                <a:endParaRPr lang="it-IT" sz="2000" b="1" baseline="0" dirty="0">
                  <a:solidFill>
                    <a:srgbClr val="FF0000"/>
                  </a:solidFill>
                  <a:latin typeface="Comic Sans MS" pitchFamily="66" charset="0"/>
                </a:endParaRPr>
              </a:p>
            </p:txBody>
          </p:sp>
        </p:grpSp>
      </p:grpSp>
      <p:grpSp>
        <p:nvGrpSpPr>
          <p:cNvPr id="17" name="Group 16"/>
          <p:cNvGrpSpPr/>
          <p:nvPr/>
        </p:nvGrpSpPr>
        <p:grpSpPr>
          <a:xfrm>
            <a:off x="4480414" y="3949109"/>
            <a:ext cx="2758586" cy="2963565"/>
            <a:chOff x="-288707" y="1694843"/>
            <a:chExt cx="7011809" cy="2664765"/>
          </a:xfrm>
        </p:grpSpPr>
        <p:cxnSp>
          <p:nvCxnSpPr>
            <p:cNvPr id="18" name="Straight Arrow Connector 4"/>
            <p:cNvCxnSpPr/>
            <p:nvPr/>
          </p:nvCxnSpPr>
          <p:spPr>
            <a:xfrm flipV="1">
              <a:off x="838200" y="4024427"/>
              <a:ext cx="5884902" cy="1417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1"/>
            <p:cNvSpPr txBox="1">
              <a:spLocks noChangeArrowheads="1"/>
            </p:cNvSpPr>
            <p:nvPr/>
          </p:nvSpPr>
          <p:spPr bwMode="auto">
            <a:xfrm>
              <a:off x="3276600" y="3999839"/>
              <a:ext cx="2389192" cy="359769"/>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66 cm</a:t>
              </a:r>
              <a:endParaRPr lang="it-IT" sz="2000" b="1" baseline="0" dirty="0">
                <a:solidFill>
                  <a:srgbClr val="FF0000"/>
                </a:solidFill>
                <a:latin typeface="Comic Sans MS" pitchFamily="66" charset="0"/>
              </a:endParaRPr>
            </a:p>
          </p:txBody>
        </p:sp>
        <p:cxnSp>
          <p:nvCxnSpPr>
            <p:cNvPr id="20" name="Straight Arrow Connector 4"/>
            <p:cNvCxnSpPr/>
            <p:nvPr/>
          </p:nvCxnSpPr>
          <p:spPr>
            <a:xfrm flipV="1">
              <a:off x="838202" y="1694843"/>
              <a:ext cx="0" cy="23446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11"/>
            <p:cNvSpPr txBox="1">
              <a:spLocks noChangeArrowheads="1"/>
            </p:cNvSpPr>
            <p:nvPr/>
          </p:nvSpPr>
          <p:spPr bwMode="auto">
            <a:xfrm rot="16200000">
              <a:off x="-202797" y="2271679"/>
              <a:ext cx="845186" cy="1017005"/>
            </a:xfrm>
            <a:prstGeom prst="rect">
              <a:avLst/>
            </a:prstGeom>
            <a:noFill/>
            <a:ln w="9525">
              <a:noFill/>
              <a:miter lim="800000"/>
              <a:headEnd/>
              <a:tailEnd/>
            </a:ln>
          </p:spPr>
          <p:txBody>
            <a:bodyPr wrap="none">
              <a:spAutoFit/>
            </a:bodyPr>
            <a:lstStyle/>
            <a:p>
              <a:r>
                <a:rPr lang="en-US" sz="2000" b="1" baseline="0" dirty="0">
                  <a:solidFill>
                    <a:srgbClr val="FF0000"/>
                  </a:solidFill>
                  <a:latin typeface="Comic Sans MS" pitchFamily="66" charset="0"/>
                </a:rPr>
                <a:t>95 cm</a:t>
              </a:r>
              <a:endParaRPr lang="it-IT" sz="2000" b="1" baseline="0" dirty="0">
                <a:solidFill>
                  <a:srgbClr val="FF0000"/>
                </a:solidFill>
                <a:latin typeface="Comic Sans MS" pitchFamily="66" charset="0"/>
              </a:endParaRPr>
            </a:p>
          </p:txBody>
        </p:sp>
      </p:grpSp>
      <p:grpSp>
        <p:nvGrpSpPr>
          <p:cNvPr id="37" name="Group 36"/>
          <p:cNvGrpSpPr/>
          <p:nvPr/>
        </p:nvGrpSpPr>
        <p:grpSpPr>
          <a:xfrm>
            <a:off x="152400" y="3048000"/>
            <a:ext cx="1371600" cy="990598"/>
            <a:chOff x="76200" y="3048000"/>
            <a:chExt cx="1371600" cy="990598"/>
          </a:xfrm>
        </p:grpSpPr>
        <p:sp>
          <p:nvSpPr>
            <p:cNvPr id="30" name="Right Arrow 1"/>
            <p:cNvSpPr/>
            <p:nvPr/>
          </p:nvSpPr>
          <p:spPr>
            <a:xfrm>
              <a:off x="152400" y="3733800"/>
              <a:ext cx="1113908" cy="304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1" name="TextBox 2"/>
            <p:cNvSpPr txBox="1">
              <a:spLocks noChangeArrowheads="1"/>
            </p:cNvSpPr>
            <p:nvPr/>
          </p:nvSpPr>
          <p:spPr bwMode="auto">
            <a:xfrm>
              <a:off x="76200" y="3048000"/>
              <a:ext cx="1371600" cy="707886"/>
            </a:xfrm>
            <a:prstGeom prst="rect">
              <a:avLst/>
            </a:prstGeom>
            <a:noFill/>
            <a:ln w="9525">
              <a:noFill/>
              <a:miter lim="800000"/>
              <a:headEnd/>
              <a:tailEnd/>
            </a:ln>
          </p:spPr>
          <p:txBody>
            <a:bodyPr wrap="square">
              <a:spAutoFit/>
            </a:bodyPr>
            <a:lstStyle/>
            <a:p>
              <a:r>
                <a:rPr lang="en-US" sz="2000" baseline="0" dirty="0">
                  <a:latin typeface="Comic Sans MS" pitchFamily="66" charset="0"/>
                </a:rPr>
                <a:t>Incoming neutrino</a:t>
              </a:r>
              <a:endParaRPr lang="it-IT" sz="2000" baseline="0" dirty="0">
                <a:latin typeface="Comic Sans MS" pitchFamily="66" charset="0"/>
              </a:endParaRPr>
            </a:p>
          </p:txBody>
        </p:sp>
      </p:grpSp>
      <p:sp>
        <p:nvSpPr>
          <p:cNvPr id="36" name="TextBox 35"/>
          <p:cNvSpPr txBox="1"/>
          <p:nvPr/>
        </p:nvSpPr>
        <p:spPr>
          <a:xfrm>
            <a:off x="7113240" y="4005064"/>
            <a:ext cx="3024336" cy="2677656"/>
          </a:xfrm>
          <a:prstGeom prst="rect">
            <a:avLst/>
          </a:prstGeom>
          <a:noFill/>
        </p:spPr>
        <p:txBody>
          <a:bodyPr wrap="square" rtlCol="0">
            <a:spAutoFit/>
          </a:bodyPr>
          <a:lstStyle/>
          <a:p>
            <a:r>
              <a:rPr lang="en-US" sz="2400" baseline="0" dirty="0"/>
              <a:t>T</a:t>
            </a:r>
            <a:r>
              <a:rPr lang="en-US" sz="2400" dirty="0">
                <a:latin typeface="Symbol" charset="2"/>
                <a:cs typeface="Symbol" charset="2"/>
              </a:rPr>
              <a:t>m</a:t>
            </a:r>
            <a:r>
              <a:rPr lang="en-US" sz="2400" baseline="0" dirty="0"/>
              <a:t> = 0.4 </a:t>
            </a:r>
            <a:r>
              <a:rPr lang="en-US" sz="2400" baseline="0" dirty="0" err="1"/>
              <a:t>GeV</a:t>
            </a:r>
            <a:endParaRPr lang="en-US" sz="2400" baseline="0" dirty="0"/>
          </a:p>
          <a:p>
            <a:r>
              <a:rPr lang="en-US" sz="2400" baseline="0" dirty="0" err="1"/>
              <a:t>R</a:t>
            </a:r>
            <a:r>
              <a:rPr lang="en-US" sz="2400" dirty="0" err="1">
                <a:latin typeface="Symbol" charset="2"/>
                <a:cs typeface="Symbol" charset="2"/>
              </a:rPr>
              <a:t>m</a:t>
            </a:r>
            <a:r>
              <a:rPr lang="en-US" sz="2400" baseline="0" dirty="0"/>
              <a:t> = 166 cm </a:t>
            </a:r>
          </a:p>
          <a:p>
            <a:r>
              <a:rPr lang="en-US" sz="2400" baseline="0" dirty="0" err="1"/>
              <a:t>T</a:t>
            </a:r>
            <a:r>
              <a:rPr lang="en-US" sz="2400" dirty="0" err="1"/>
              <a:t>p</a:t>
            </a:r>
            <a:r>
              <a:rPr lang="en-US" sz="2400" baseline="0" dirty="0"/>
              <a:t> = 0.2 </a:t>
            </a:r>
            <a:r>
              <a:rPr lang="en-US" sz="2400" baseline="0" dirty="0" err="1"/>
              <a:t>GeV</a:t>
            </a:r>
            <a:endParaRPr lang="en-US" sz="2400" baseline="0" dirty="0"/>
          </a:p>
          <a:p>
            <a:r>
              <a:rPr lang="en-US" sz="2400" baseline="0" dirty="0" err="1"/>
              <a:t>R</a:t>
            </a:r>
            <a:r>
              <a:rPr lang="en-US" sz="2400" dirty="0" err="1"/>
              <a:t>p</a:t>
            </a:r>
            <a:r>
              <a:rPr lang="en-US" sz="2400" baseline="0" dirty="0"/>
              <a:t> = 25 cm</a:t>
            </a:r>
          </a:p>
          <a:p>
            <a:r>
              <a:rPr lang="en-US" sz="2400" baseline="0" dirty="0" err="1">
                <a:solidFill>
                  <a:srgbClr val="FF0000"/>
                </a:solidFill>
              </a:rPr>
              <a:t>T</a:t>
            </a:r>
            <a:r>
              <a:rPr lang="en-US" sz="2400" dirty="0" err="1">
                <a:solidFill>
                  <a:srgbClr val="FF0000"/>
                </a:solidFill>
              </a:rPr>
              <a:t>p</a:t>
            </a:r>
            <a:r>
              <a:rPr lang="en-US" sz="2400" baseline="0" dirty="0">
                <a:solidFill>
                  <a:srgbClr val="FF0000"/>
                </a:solidFill>
              </a:rPr>
              <a:t>/</a:t>
            </a:r>
            <a:r>
              <a:rPr lang="en-US" sz="2400" baseline="0" dirty="0" err="1">
                <a:solidFill>
                  <a:srgbClr val="FF0000"/>
                </a:solidFill>
              </a:rPr>
              <a:t>R</a:t>
            </a:r>
            <a:r>
              <a:rPr lang="en-US" sz="2400" dirty="0" err="1">
                <a:solidFill>
                  <a:srgbClr val="FF0000"/>
                </a:solidFill>
              </a:rPr>
              <a:t>p</a:t>
            </a:r>
            <a:r>
              <a:rPr lang="en-US" sz="2400" baseline="0" dirty="0">
                <a:solidFill>
                  <a:srgbClr val="FF0000"/>
                </a:solidFill>
              </a:rPr>
              <a:t> =8 MeV/cm</a:t>
            </a:r>
          </a:p>
          <a:p>
            <a:r>
              <a:rPr lang="en-US" sz="2400" baseline="0" dirty="0">
                <a:solidFill>
                  <a:srgbClr val="FF0000"/>
                </a:solidFill>
              </a:rPr>
              <a:t>T</a:t>
            </a:r>
            <a:r>
              <a:rPr lang="en-US" sz="2400" dirty="0">
                <a:solidFill>
                  <a:srgbClr val="FF0000"/>
                </a:solidFill>
                <a:latin typeface="Symbol" charset="2"/>
                <a:cs typeface="Symbol" charset="2"/>
              </a:rPr>
              <a:t>m</a:t>
            </a:r>
            <a:r>
              <a:rPr lang="en-US" sz="2400" baseline="0" dirty="0">
                <a:solidFill>
                  <a:srgbClr val="FF0000"/>
                </a:solidFill>
              </a:rPr>
              <a:t>/</a:t>
            </a:r>
            <a:r>
              <a:rPr lang="en-US" sz="2400" baseline="0" dirty="0" err="1">
                <a:solidFill>
                  <a:srgbClr val="FF0000"/>
                </a:solidFill>
              </a:rPr>
              <a:t>R</a:t>
            </a:r>
            <a:r>
              <a:rPr lang="en-US" sz="2400" dirty="0" err="1">
                <a:solidFill>
                  <a:srgbClr val="FF0000"/>
                </a:solidFill>
                <a:latin typeface="Symbol" charset="2"/>
                <a:cs typeface="Symbol" charset="2"/>
              </a:rPr>
              <a:t>m</a:t>
            </a:r>
            <a:r>
              <a:rPr lang="en-US" sz="2400" baseline="0" dirty="0">
                <a:solidFill>
                  <a:srgbClr val="FF0000"/>
                </a:solidFill>
              </a:rPr>
              <a:t> = 2.4 MeV/cm</a:t>
            </a:r>
          </a:p>
          <a:p>
            <a:endParaRPr lang="en-US" sz="2400" baseline="0" dirty="0"/>
          </a:p>
        </p:txBody>
      </p:sp>
      <p:sp>
        <p:nvSpPr>
          <p:cNvPr id="25" name="TextBox 24"/>
          <p:cNvSpPr txBox="1"/>
          <p:nvPr/>
        </p:nvSpPr>
        <p:spPr>
          <a:xfrm>
            <a:off x="1496616" y="4005064"/>
            <a:ext cx="2848549" cy="830997"/>
          </a:xfrm>
          <a:prstGeom prst="rect">
            <a:avLst/>
          </a:prstGeom>
          <a:noFill/>
        </p:spPr>
        <p:txBody>
          <a:bodyPr wrap="square" rtlCol="0">
            <a:spAutoFit/>
          </a:bodyPr>
          <a:lstStyle/>
          <a:p>
            <a:r>
              <a:rPr lang="en-US" sz="2400" baseline="0" dirty="0"/>
              <a:t>E</a:t>
            </a:r>
            <a:r>
              <a:rPr lang="en-US" sz="2400" baseline="0" dirty="0">
                <a:latin typeface="Symbol" charset="2"/>
                <a:cs typeface="Symbol" charset="2"/>
              </a:rPr>
              <a:t>n</a:t>
            </a:r>
            <a:r>
              <a:rPr lang="en-US" sz="2400" baseline="0" dirty="0"/>
              <a:t> = 0.74 </a:t>
            </a:r>
            <a:r>
              <a:rPr lang="en-US" sz="2400" baseline="0" dirty="0" err="1"/>
              <a:t>GeV</a:t>
            </a:r>
            <a:r>
              <a:rPr lang="en-US" sz="2400" baseline="0" dirty="0"/>
              <a:t>   </a:t>
            </a:r>
            <a:r>
              <a:rPr lang="en-US" sz="2400" baseline="0" dirty="0" err="1"/>
              <a:t>Edep</a:t>
            </a:r>
            <a:r>
              <a:rPr lang="en-US" sz="2400" baseline="0" dirty="0"/>
              <a:t> = 0.61 </a:t>
            </a:r>
            <a:r>
              <a:rPr lang="en-US" sz="2400" baseline="0" dirty="0" err="1"/>
              <a:t>GeV</a:t>
            </a:r>
            <a:endParaRPr lang="en-US" sz="2400" baseline="0" dirty="0"/>
          </a:p>
        </p:txBody>
      </p:sp>
      <p:sp>
        <p:nvSpPr>
          <p:cNvPr id="27" name="TextBox 2"/>
          <p:cNvSpPr txBox="1">
            <a:spLocks noChangeArrowheads="1"/>
          </p:cNvSpPr>
          <p:nvPr/>
        </p:nvSpPr>
        <p:spPr bwMode="auto">
          <a:xfrm>
            <a:off x="272480" y="4869160"/>
            <a:ext cx="3888432" cy="1569660"/>
          </a:xfrm>
          <a:prstGeom prst="rect">
            <a:avLst/>
          </a:prstGeom>
          <a:noFill/>
          <a:ln w="9525">
            <a:noFill/>
            <a:miter lim="800000"/>
            <a:headEnd/>
            <a:tailEnd/>
          </a:ln>
        </p:spPr>
        <p:txBody>
          <a:bodyPr wrap="square">
            <a:spAutoFit/>
          </a:bodyPr>
          <a:lstStyle/>
          <a:p>
            <a:r>
              <a:rPr lang="en-US" sz="2400" baseline="0" dirty="0">
                <a:latin typeface="Comic Sans MS" pitchFamily="66" charset="0"/>
              </a:rPr>
              <a:t>To obtain the total neutrino energy we should include to the </a:t>
            </a:r>
            <a:r>
              <a:rPr lang="en-US" sz="2400" baseline="0" dirty="0" err="1">
                <a:latin typeface="Comic Sans MS" pitchFamily="66" charset="0"/>
              </a:rPr>
              <a:t>Edep</a:t>
            </a:r>
            <a:r>
              <a:rPr lang="en-US" sz="2400" baseline="0" dirty="0">
                <a:latin typeface="Comic Sans MS" pitchFamily="66" charset="0"/>
              </a:rPr>
              <a:t> the mass of the muon</a:t>
            </a:r>
            <a:endParaRPr lang="it-IT" sz="2400" baseline="0" dirty="0">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a:t>Venice NeuTel 2021</a:t>
            </a:r>
            <a:endParaRPr lang="en-GB" dirty="0"/>
          </a:p>
        </p:txBody>
      </p:sp>
    </p:spTree>
    <p:extLst>
      <p:ext uri="{BB962C8B-B14F-4D97-AF65-F5344CB8AC3E}">
        <p14:creationId xmlns:p14="http://schemas.microsoft.com/office/powerpoint/2010/main" val="2775407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r>
              <a:rPr lang="en-GB"/>
              <a:t>Slide: </a:t>
            </a:r>
            <a:fld id="{C0367892-4C36-1744-A726-262AF37AA8B7}" type="slidenum">
              <a:rPr lang="en-GB" smtClean="0"/>
              <a:pPr/>
              <a:t>25</a:t>
            </a:fld>
            <a:endParaRPr lang="en-GB" dirty="0">
              <a:solidFill>
                <a:schemeClr val="accent1"/>
              </a:solidFill>
            </a:endParaRPr>
          </a:p>
        </p:txBody>
      </p:sp>
      <p:grpSp>
        <p:nvGrpSpPr>
          <p:cNvPr id="12" name="Group 11"/>
          <p:cNvGrpSpPr/>
          <p:nvPr/>
        </p:nvGrpSpPr>
        <p:grpSpPr>
          <a:xfrm>
            <a:off x="56456" y="476672"/>
            <a:ext cx="5181601" cy="2590801"/>
            <a:chOff x="-38415" y="643142"/>
            <a:chExt cx="4913131" cy="2971800"/>
          </a:xfrm>
        </p:grpSpPr>
        <p:pic>
          <p:nvPicPr>
            <p:cNvPr id="7" name="Picture 6" descr="h_range_mu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5" y="643142"/>
              <a:ext cx="4913131" cy="2971800"/>
            </a:xfrm>
            <a:prstGeom prst="rect">
              <a:avLst/>
            </a:prstGeom>
          </p:spPr>
        </p:pic>
        <p:sp>
          <p:nvSpPr>
            <p:cNvPr id="8" name="TextBox 7"/>
            <p:cNvSpPr txBox="1"/>
            <p:nvPr/>
          </p:nvSpPr>
          <p:spPr>
            <a:xfrm>
              <a:off x="1668514" y="1716908"/>
              <a:ext cx="2438400" cy="388341"/>
            </a:xfrm>
            <a:prstGeom prst="rect">
              <a:avLst/>
            </a:prstGeom>
            <a:noFill/>
          </p:spPr>
          <p:txBody>
            <a:bodyPr wrap="square" rtlCol="0">
              <a:spAutoFit/>
            </a:bodyPr>
            <a:lstStyle/>
            <a:p>
              <a:r>
                <a:rPr lang="en-US" baseline="0" dirty="0"/>
                <a:t>Muon range (cm)</a:t>
              </a: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968" y="478160"/>
            <a:ext cx="5181601" cy="2590800"/>
          </a:xfrm>
          <a:prstGeom prst="rect">
            <a:avLst/>
          </a:prstGeom>
        </p:spPr>
      </p:pic>
      <p:sp>
        <p:nvSpPr>
          <p:cNvPr id="14" name="TextBox 13"/>
          <p:cNvSpPr txBox="1"/>
          <p:nvPr/>
        </p:nvSpPr>
        <p:spPr>
          <a:xfrm>
            <a:off x="6321152" y="1556792"/>
            <a:ext cx="2944556" cy="338554"/>
          </a:xfrm>
          <a:prstGeom prst="rect">
            <a:avLst/>
          </a:prstGeom>
          <a:noFill/>
        </p:spPr>
        <p:txBody>
          <a:bodyPr wrap="square" rtlCol="0">
            <a:spAutoFit/>
          </a:bodyPr>
          <a:lstStyle/>
          <a:p>
            <a:r>
              <a:rPr lang="en-US" baseline="0" dirty="0"/>
              <a:t>Proton range (cm) : log scale</a:t>
            </a:r>
          </a:p>
        </p:txBody>
      </p:sp>
      <p:grpSp>
        <p:nvGrpSpPr>
          <p:cNvPr id="15" name="Group 14"/>
          <p:cNvGrpSpPr/>
          <p:nvPr/>
        </p:nvGrpSpPr>
        <p:grpSpPr>
          <a:xfrm>
            <a:off x="56456" y="3124201"/>
            <a:ext cx="5181600" cy="2286000"/>
            <a:chOff x="2362200" y="3362790"/>
            <a:chExt cx="5181600" cy="2286000"/>
          </a:xfrm>
        </p:grpSpPr>
        <p:pic>
          <p:nvPicPr>
            <p:cNvPr id="16" name="Picture 15" descr="h_angle_range_mu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362790"/>
              <a:ext cx="5181600" cy="2286000"/>
            </a:xfrm>
            <a:prstGeom prst="rect">
              <a:avLst/>
            </a:prstGeom>
          </p:spPr>
        </p:pic>
        <p:sp>
          <p:nvSpPr>
            <p:cNvPr id="17" name="TextBox 16"/>
            <p:cNvSpPr txBox="1"/>
            <p:nvPr/>
          </p:nvSpPr>
          <p:spPr>
            <a:xfrm>
              <a:off x="3062536" y="3595581"/>
              <a:ext cx="3352800" cy="338554"/>
            </a:xfrm>
            <a:prstGeom prst="rect">
              <a:avLst/>
            </a:prstGeom>
            <a:noFill/>
          </p:spPr>
          <p:txBody>
            <a:bodyPr wrap="square" rtlCol="0">
              <a:spAutoFit/>
            </a:bodyPr>
            <a:lstStyle/>
            <a:p>
              <a:r>
                <a:rPr lang="en-US" baseline="0" dirty="0"/>
                <a:t>Muon range (cm) vs. Muon angle</a:t>
              </a:r>
            </a:p>
          </p:txBody>
        </p:sp>
      </p:grpSp>
      <p:sp>
        <p:nvSpPr>
          <p:cNvPr id="2" name="Title 1"/>
          <p:cNvSpPr>
            <a:spLocks noGrp="1"/>
          </p:cNvSpPr>
          <p:nvPr>
            <p:ph type="title"/>
          </p:nvPr>
        </p:nvSpPr>
        <p:spPr/>
        <p:txBody>
          <a:bodyPr/>
          <a:lstStyle/>
          <a:p>
            <a:r>
              <a:rPr lang="en-US" dirty="0"/>
              <a:t>The </a:t>
            </a:r>
            <a:r>
              <a:rPr lang="en-US" dirty="0">
                <a:latin typeface="Symbol" charset="2"/>
                <a:cs typeface="Symbol" charset="2"/>
              </a:rPr>
              <a:t>nm</a:t>
            </a:r>
            <a:r>
              <a:rPr lang="en-US" dirty="0"/>
              <a:t> CC QE contained events with a </a:t>
            </a:r>
            <a:r>
              <a:rPr lang="en-US" dirty="0" err="1"/>
              <a:t>muon</a:t>
            </a:r>
            <a:r>
              <a:rPr lang="en-US" dirty="0"/>
              <a:t> track &gt; 50 cm </a:t>
            </a:r>
          </a:p>
        </p:txBody>
      </p:sp>
      <p:sp>
        <p:nvSpPr>
          <p:cNvPr id="19" name="Content Placeholder 2"/>
          <p:cNvSpPr>
            <a:spLocks noGrp="1"/>
          </p:cNvSpPr>
          <p:nvPr>
            <p:ph idx="1"/>
          </p:nvPr>
        </p:nvSpPr>
        <p:spPr>
          <a:xfrm>
            <a:off x="0" y="5445224"/>
            <a:ext cx="9296400" cy="936104"/>
          </a:xfrm>
        </p:spPr>
        <p:txBody>
          <a:bodyPr/>
          <a:lstStyle/>
          <a:p>
            <a:r>
              <a:rPr lang="en-US" sz="2400" dirty="0"/>
              <a:t>In ~1% of the events have no proton produced</a:t>
            </a:r>
          </a:p>
          <a:p>
            <a:r>
              <a:rPr lang="en-US" sz="2400" dirty="0"/>
              <a:t>In ~8% of the events, the proton range is below 0.5 cm</a:t>
            </a:r>
          </a:p>
        </p:txBody>
      </p:sp>
      <p:grpSp>
        <p:nvGrpSpPr>
          <p:cNvPr id="9" name="Group 8"/>
          <p:cNvGrpSpPr/>
          <p:nvPr/>
        </p:nvGrpSpPr>
        <p:grpSpPr>
          <a:xfrm>
            <a:off x="4800600" y="3124200"/>
            <a:ext cx="4876800" cy="2133600"/>
            <a:chOff x="4800600" y="3124200"/>
            <a:chExt cx="4876800" cy="2133600"/>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124200"/>
              <a:ext cx="4876800" cy="2133600"/>
            </a:xfrm>
            <a:prstGeom prst="rect">
              <a:avLst/>
            </a:prstGeom>
          </p:spPr>
        </p:pic>
        <p:sp>
          <p:nvSpPr>
            <p:cNvPr id="22" name="TextBox 21"/>
            <p:cNvSpPr txBox="1"/>
            <p:nvPr/>
          </p:nvSpPr>
          <p:spPr>
            <a:xfrm>
              <a:off x="5601072" y="3429000"/>
              <a:ext cx="3352800" cy="338554"/>
            </a:xfrm>
            <a:prstGeom prst="rect">
              <a:avLst/>
            </a:prstGeom>
            <a:noFill/>
          </p:spPr>
          <p:txBody>
            <a:bodyPr wrap="square" rtlCol="0">
              <a:spAutoFit/>
            </a:bodyPr>
            <a:lstStyle/>
            <a:p>
              <a:r>
                <a:rPr lang="en-US" baseline="0" dirty="0"/>
                <a:t>P range (cm) </a:t>
              </a:r>
              <a:r>
                <a:rPr lang="en-US" baseline="0" dirty="0" err="1"/>
                <a:t>vs.P</a:t>
              </a:r>
              <a:r>
                <a:rPr lang="en-US" baseline="0" dirty="0"/>
                <a:t> angle</a:t>
              </a:r>
            </a:p>
          </p:txBody>
        </p:sp>
      </p:grpSp>
    </p:spTree>
    <p:extLst>
      <p:ext uri="{BB962C8B-B14F-4D97-AF65-F5344CB8AC3E}">
        <p14:creationId xmlns:p14="http://schemas.microsoft.com/office/powerpoint/2010/main" val="8444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Combined ICARUS and SBND appearance of  </a:t>
            </a:r>
            <a:r>
              <a:rPr lang="en-US" dirty="0">
                <a:latin typeface="Symbol" charset="2"/>
                <a:cs typeface="Symbol" charset="2"/>
              </a:rPr>
              <a:t>n</a:t>
            </a:r>
            <a:r>
              <a:rPr lang="en-US" dirty="0"/>
              <a:t>- signal</a:t>
            </a:r>
          </a:p>
        </p:txBody>
      </p:sp>
      <p:sp>
        <p:nvSpPr>
          <p:cNvPr id="3" name="Content Placeholder 2"/>
          <p:cNvSpPr>
            <a:spLocks noGrp="1"/>
          </p:cNvSpPr>
          <p:nvPr>
            <p:ph idx="1"/>
          </p:nvPr>
        </p:nvSpPr>
        <p:spPr>
          <a:xfrm>
            <a:off x="304800" y="537592"/>
            <a:ext cx="9601200" cy="875184"/>
          </a:xfrm>
        </p:spPr>
        <p:txBody>
          <a:bodyPr/>
          <a:lstStyle/>
          <a:p>
            <a:r>
              <a:rPr lang="en-US" sz="2400" dirty="0"/>
              <a:t>The structure of 3 + 1 neutrino model and representation of probabilities of various oscillations</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26</a:t>
            </a:fld>
            <a:endParaRPr lang="en-GB"/>
          </a:p>
        </p:txBody>
      </p:sp>
      <p:pic>
        <p:nvPicPr>
          <p:cNvPr id="6" name="Picture 5" descr="3+1 mod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76" y="1268760"/>
            <a:ext cx="8136904" cy="3481656"/>
          </a:xfrm>
          <a:prstGeom prst="rect">
            <a:avLst/>
          </a:prstGeom>
        </p:spPr>
      </p:pic>
      <p:pic>
        <p:nvPicPr>
          <p:cNvPr id="7" name="Picture 6" descr="3+1 co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632" y="4941168"/>
            <a:ext cx="6912768" cy="1352498"/>
          </a:xfrm>
          <a:prstGeom prst="rect">
            <a:avLst/>
          </a:prstGeom>
        </p:spPr>
      </p:pic>
      <p:sp>
        <p:nvSpPr>
          <p:cNvPr id="8" name="TextBox 7"/>
          <p:cNvSpPr txBox="1"/>
          <p:nvPr/>
        </p:nvSpPr>
        <p:spPr>
          <a:xfrm>
            <a:off x="776536" y="2617748"/>
            <a:ext cx="813394" cy="523220"/>
          </a:xfrm>
          <a:prstGeom prst="rect">
            <a:avLst/>
          </a:prstGeom>
          <a:noFill/>
        </p:spPr>
        <p:txBody>
          <a:bodyPr wrap="none" rtlCol="0">
            <a:spAutoFit/>
          </a:bodyPr>
          <a:lstStyle/>
          <a:p>
            <a:r>
              <a:rPr lang="en-US" sz="2800" baseline="0" dirty="0">
                <a:solidFill>
                  <a:srgbClr val="FF0000"/>
                </a:solidFill>
              </a:rPr>
              <a:t>1.-&gt;</a:t>
            </a:r>
          </a:p>
        </p:txBody>
      </p:sp>
      <p:sp>
        <p:nvSpPr>
          <p:cNvPr id="9" name="TextBox 8"/>
          <p:cNvSpPr txBox="1"/>
          <p:nvPr/>
        </p:nvSpPr>
        <p:spPr>
          <a:xfrm>
            <a:off x="776536" y="3356992"/>
            <a:ext cx="813394" cy="523220"/>
          </a:xfrm>
          <a:prstGeom prst="rect">
            <a:avLst/>
          </a:prstGeom>
          <a:noFill/>
        </p:spPr>
        <p:txBody>
          <a:bodyPr wrap="none" rtlCol="0">
            <a:spAutoFit/>
          </a:bodyPr>
          <a:lstStyle/>
          <a:p>
            <a:r>
              <a:rPr lang="en-US" sz="2800" baseline="0" dirty="0">
                <a:solidFill>
                  <a:srgbClr val="FF0000"/>
                </a:solidFill>
              </a:rPr>
              <a:t>2.-&gt;</a:t>
            </a:r>
          </a:p>
        </p:txBody>
      </p:sp>
      <p:sp>
        <p:nvSpPr>
          <p:cNvPr id="10" name="TextBox 9"/>
          <p:cNvSpPr txBox="1"/>
          <p:nvPr/>
        </p:nvSpPr>
        <p:spPr>
          <a:xfrm>
            <a:off x="776536" y="4149080"/>
            <a:ext cx="813394" cy="523220"/>
          </a:xfrm>
          <a:prstGeom prst="rect">
            <a:avLst/>
          </a:prstGeom>
          <a:noFill/>
        </p:spPr>
        <p:txBody>
          <a:bodyPr wrap="none" rtlCol="0">
            <a:spAutoFit/>
          </a:bodyPr>
          <a:lstStyle/>
          <a:p>
            <a:r>
              <a:rPr lang="en-US" sz="2800" baseline="0" dirty="0">
                <a:solidFill>
                  <a:srgbClr val="FF0000"/>
                </a:solidFill>
              </a:rPr>
              <a:t>3.-&gt;</a:t>
            </a:r>
          </a:p>
        </p:txBody>
      </p:sp>
      <p:sp>
        <p:nvSpPr>
          <p:cNvPr id="11" name="TextBox 10"/>
          <p:cNvSpPr txBox="1"/>
          <p:nvPr/>
        </p:nvSpPr>
        <p:spPr>
          <a:xfrm>
            <a:off x="200472" y="4869160"/>
            <a:ext cx="1990900" cy="523220"/>
          </a:xfrm>
          <a:prstGeom prst="rect">
            <a:avLst/>
          </a:prstGeom>
          <a:noFill/>
        </p:spPr>
        <p:txBody>
          <a:bodyPr wrap="none" rtlCol="0">
            <a:spAutoFit/>
          </a:bodyPr>
          <a:lstStyle/>
          <a:p>
            <a:r>
              <a:rPr lang="en-US" sz="2800" baseline="0" dirty="0">
                <a:solidFill>
                  <a:srgbClr val="FF0000"/>
                </a:solidFill>
              </a:rPr>
              <a:t>predict ? -&gt;</a:t>
            </a:r>
          </a:p>
        </p:txBody>
      </p:sp>
      <p:cxnSp>
        <p:nvCxnSpPr>
          <p:cNvPr id="15" name="Straight Connector 14"/>
          <p:cNvCxnSpPr/>
          <p:nvPr/>
        </p:nvCxnSpPr>
        <p:spPr bwMode="auto">
          <a:xfrm>
            <a:off x="5241032" y="1484784"/>
            <a:ext cx="0" cy="864096"/>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6146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3.-confirming the 3 +1 model jointly  by ICARUS and SBNB</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27</a:t>
            </a:fld>
            <a:endParaRPr lang="en-GB"/>
          </a:p>
        </p:txBody>
      </p:sp>
      <p:sp>
        <p:nvSpPr>
          <p:cNvPr id="6" name="Content Placeholder 2"/>
          <p:cNvSpPr>
            <a:spLocks noGrp="1"/>
          </p:cNvSpPr>
          <p:nvPr>
            <p:ph idx="1"/>
          </p:nvPr>
        </p:nvSpPr>
        <p:spPr>
          <a:xfrm>
            <a:off x="272480" y="692696"/>
            <a:ext cx="9505056" cy="5616624"/>
          </a:xfrm>
        </p:spPr>
        <p:txBody>
          <a:bodyPr/>
          <a:lstStyle/>
          <a:p>
            <a:r>
              <a:rPr lang="en-GB" sz="2400" dirty="0"/>
              <a:t>Cancellations may occur between disappearance and appearance.  There is an important difference between the original LSND and the future </a:t>
            </a:r>
            <a:r>
              <a:rPr lang="en-GB" sz="2400" dirty="0" err="1"/>
              <a:t>FermiLab</a:t>
            </a:r>
            <a:r>
              <a:rPr lang="en-GB" sz="2400" dirty="0"/>
              <a:t> programs.</a:t>
            </a:r>
          </a:p>
          <a:p>
            <a:r>
              <a:rPr lang="en-GB" sz="2400" dirty="0">
                <a:cs typeface="Symbol" charset="2"/>
              </a:rPr>
              <a:t>This is due to the fact that </a:t>
            </a:r>
            <a:r>
              <a:rPr lang="en-GB" sz="2400" dirty="0">
                <a:latin typeface="Symbol" charset="2"/>
                <a:cs typeface="Symbol" charset="2"/>
              </a:rPr>
              <a:t>n</a:t>
            </a:r>
            <a:r>
              <a:rPr lang="en-GB" sz="2400" dirty="0"/>
              <a:t>e events are now produced both from a </a:t>
            </a:r>
            <a:r>
              <a:rPr lang="en-US" sz="2400" dirty="0" err="1"/>
              <a:t>R</a:t>
            </a:r>
            <a:r>
              <a:rPr lang="en-US" sz="2400" baseline="-25000" dirty="0" err="1"/>
              <a:t>ν</a:t>
            </a:r>
            <a:r>
              <a:rPr lang="en-US" sz="2400" i="1" baseline="-25000" dirty="0" err="1"/>
              <a:t>μ</a:t>
            </a:r>
            <a:r>
              <a:rPr lang="en-US" sz="2400" i="1" dirty="0"/>
              <a:t>(</a:t>
            </a:r>
            <a:r>
              <a:rPr lang="en-US" sz="2400" dirty="0"/>
              <a:t>E) generated </a:t>
            </a:r>
            <a:r>
              <a:rPr lang="en-GB" sz="2400" dirty="0"/>
              <a:t> LSND </a:t>
            </a:r>
            <a:r>
              <a:rPr lang="en-GB" sz="2400" dirty="0">
                <a:latin typeface="Symbol" charset="2"/>
                <a:cs typeface="Symbol" charset="2"/>
              </a:rPr>
              <a:t>nm</a:t>
            </a:r>
            <a:r>
              <a:rPr lang="en-GB" sz="2400" dirty="0"/>
              <a:t>-&gt; </a:t>
            </a:r>
            <a:r>
              <a:rPr lang="en-GB" sz="2400" dirty="0">
                <a:latin typeface="Symbol" charset="2"/>
                <a:cs typeface="Symbol" charset="2"/>
              </a:rPr>
              <a:t>n</a:t>
            </a:r>
            <a:r>
              <a:rPr lang="en-GB" sz="2400" dirty="0"/>
              <a:t>e effect and from a </a:t>
            </a:r>
            <a:r>
              <a:rPr lang="en-US" sz="2400" dirty="0" err="1"/>
              <a:t>R</a:t>
            </a:r>
            <a:r>
              <a:rPr lang="en-US" sz="2400" baseline="-25000" dirty="0" err="1"/>
              <a:t>ν</a:t>
            </a:r>
            <a:r>
              <a:rPr lang="en-US" sz="2400" i="1" baseline="-25000" dirty="0" err="1"/>
              <a:t>e</a:t>
            </a:r>
            <a:r>
              <a:rPr lang="en-US" sz="2400" i="1" dirty="0"/>
              <a:t>(</a:t>
            </a:r>
            <a:r>
              <a:rPr lang="en-US" sz="2400" dirty="0"/>
              <a:t>E)</a:t>
            </a:r>
            <a:r>
              <a:rPr lang="en-US" sz="2400" i="1" dirty="0"/>
              <a:t> </a:t>
            </a:r>
            <a:r>
              <a:rPr lang="en-GB" sz="2400" dirty="0"/>
              <a:t>“intrinsic” </a:t>
            </a:r>
            <a:r>
              <a:rPr lang="en-GB" sz="2400" dirty="0">
                <a:latin typeface="Symbol" charset="2"/>
                <a:cs typeface="Symbol" charset="2"/>
              </a:rPr>
              <a:t>n</a:t>
            </a:r>
            <a:r>
              <a:rPr lang="en-GB" sz="2400" dirty="0"/>
              <a:t>e source with about 0.5% of the </a:t>
            </a:r>
            <a:r>
              <a:rPr lang="en-GB" sz="2400" dirty="0" err="1"/>
              <a:t>muon</a:t>
            </a:r>
            <a:r>
              <a:rPr lang="en-GB" sz="2400" dirty="0"/>
              <a:t> rate.</a:t>
            </a:r>
          </a:p>
          <a:p>
            <a:r>
              <a:rPr lang="en-GB" sz="2400" dirty="0"/>
              <a:t> Attenuation, in analogy with the case of nuclear reactors, must occur also for the “intrinsic” beam produced </a:t>
            </a:r>
            <a:r>
              <a:rPr lang="en-GB" sz="2400" dirty="0" err="1"/>
              <a:t>ve</a:t>
            </a:r>
            <a:r>
              <a:rPr lang="en-GB" sz="2400" dirty="0"/>
              <a:t> source</a:t>
            </a:r>
          </a:p>
          <a:p>
            <a:r>
              <a:rPr lang="en-GB" sz="2400" dirty="0"/>
              <a:t>Therefore cancellation between this and LSND generated </a:t>
            </a:r>
            <a:r>
              <a:rPr lang="en-GB" sz="2400" dirty="0">
                <a:latin typeface="Symbol" charset="2"/>
                <a:cs typeface="Symbol" charset="2"/>
              </a:rPr>
              <a:t>nm</a:t>
            </a:r>
            <a:r>
              <a:rPr lang="en-GB" sz="2400" dirty="0"/>
              <a:t> -&gt; </a:t>
            </a:r>
            <a:r>
              <a:rPr lang="en-GB" sz="2400" dirty="0">
                <a:latin typeface="Symbol" charset="2"/>
                <a:cs typeface="Symbol" charset="2"/>
              </a:rPr>
              <a:t>n</a:t>
            </a:r>
            <a:r>
              <a:rPr lang="en-GB" sz="2400" dirty="0"/>
              <a:t>e conversion are expected in the detected </a:t>
            </a:r>
            <a:r>
              <a:rPr lang="en-GB" sz="2400" dirty="0">
                <a:latin typeface="Symbol" charset="2"/>
                <a:cs typeface="Symbol" charset="2"/>
              </a:rPr>
              <a:t>n</a:t>
            </a:r>
            <a:r>
              <a:rPr lang="en-GB" sz="2400" dirty="0"/>
              <a:t>e signal </a:t>
            </a:r>
            <a:r>
              <a:rPr lang="en-GB" sz="2400" dirty="0" err="1"/>
              <a:t>S</a:t>
            </a:r>
            <a:r>
              <a:rPr lang="en-GB" sz="2400" baseline="-25000" dirty="0" err="1">
                <a:latin typeface="Symbol" charset="2"/>
                <a:cs typeface="Symbol" charset="2"/>
              </a:rPr>
              <a:t>n</a:t>
            </a:r>
            <a:r>
              <a:rPr lang="en-GB" sz="2400" baseline="-25000" dirty="0" err="1"/>
              <a:t>e</a:t>
            </a:r>
            <a:r>
              <a:rPr lang="en-GB" sz="2400" dirty="0"/>
              <a:t>:</a:t>
            </a:r>
            <a:endParaRPr lang="en-US" sz="2400" dirty="0"/>
          </a:p>
          <a:p>
            <a:pPr marL="0" indent="0" algn="ctr">
              <a:buNone/>
            </a:pPr>
            <a:r>
              <a:rPr lang="en-US" sz="2400" dirty="0"/>
              <a:t>S</a:t>
            </a:r>
            <a:r>
              <a:rPr lang="en-GB" sz="2400" baseline="-25000" dirty="0">
                <a:latin typeface="Symbol" charset="2"/>
                <a:cs typeface="Symbol" charset="2"/>
              </a:rPr>
              <a:t>n</a:t>
            </a:r>
            <a:r>
              <a:rPr lang="en-GB" sz="2400" baseline="-25000" dirty="0"/>
              <a:t>e</a:t>
            </a:r>
            <a:r>
              <a:rPr lang="en-US" sz="2400" dirty="0"/>
              <a:t> = [</a:t>
            </a:r>
            <a:r>
              <a:rPr lang="en-US" sz="2400" dirty="0" err="1"/>
              <a:t>R</a:t>
            </a:r>
            <a:r>
              <a:rPr lang="en-US" sz="2400" baseline="-25000" dirty="0" err="1"/>
              <a:t>ν</a:t>
            </a:r>
            <a:r>
              <a:rPr lang="en-US" sz="2400" i="1" baseline="-25000" dirty="0" err="1"/>
              <a:t>μ</a:t>
            </a:r>
            <a:r>
              <a:rPr lang="en-US" sz="2400" i="1" dirty="0"/>
              <a:t>(</a:t>
            </a:r>
            <a:r>
              <a:rPr lang="en-US" sz="2400" dirty="0"/>
              <a:t>E)sin</a:t>
            </a:r>
            <a:r>
              <a:rPr lang="en-US" sz="2400" i="1" baseline="30000" dirty="0"/>
              <a:t>2</a:t>
            </a:r>
            <a:r>
              <a:rPr lang="en-US" sz="2400" i="1" dirty="0"/>
              <a:t>(2θ</a:t>
            </a:r>
            <a:r>
              <a:rPr lang="en-US" sz="2400" i="1" baseline="-25000" dirty="0"/>
              <a:t>eμ</a:t>
            </a:r>
            <a:r>
              <a:rPr lang="en-US" sz="2400" i="1" dirty="0"/>
              <a:t>) - </a:t>
            </a:r>
            <a:r>
              <a:rPr lang="en-US" sz="2400" dirty="0" err="1"/>
              <a:t>R</a:t>
            </a:r>
            <a:r>
              <a:rPr lang="en-US" sz="2400" baseline="-25000" dirty="0" err="1"/>
              <a:t>ν</a:t>
            </a:r>
            <a:r>
              <a:rPr lang="en-US" sz="2400" i="1" baseline="-25000" dirty="0" err="1"/>
              <a:t>e</a:t>
            </a:r>
            <a:r>
              <a:rPr lang="en-US" sz="2400" i="1" dirty="0"/>
              <a:t>(</a:t>
            </a:r>
            <a:r>
              <a:rPr lang="en-US" sz="2400" dirty="0"/>
              <a:t>E)</a:t>
            </a:r>
            <a:r>
              <a:rPr lang="en-US" sz="2400" i="1" dirty="0"/>
              <a:t> </a:t>
            </a:r>
            <a:r>
              <a:rPr lang="en-US" sz="2400" dirty="0"/>
              <a:t>sin</a:t>
            </a:r>
            <a:r>
              <a:rPr lang="en-US" sz="2400" i="1" baseline="30000" dirty="0"/>
              <a:t>2</a:t>
            </a:r>
            <a:r>
              <a:rPr lang="en-US" sz="2400" i="1" dirty="0"/>
              <a:t>(2θ</a:t>
            </a:r>
            <a:r>
              <a:rPr lang="en-US" sz="2400" i="1" baseline="-25000" dirty="0"/>
              <a:t>ee</a:t>
            </a:r>
            <a:r>
              <a:rPr lang="en-US" sz="2400" i="1" dirty="0"/>
              <a:t>)] </a:t>
            </a:r>
            <a:r>
              <a:rPr lang="en-US" sz="2400" dirty="0"/>
              <a:t>sin</a:t>
            </a:r>
            <a:r>
              <a:rPr lang="en-US" sz="2400" i="1" baseline="30000" dirty="0"/>
              <a:t>2</a:t>
            </a:r>
            <a:r>
              <a:rPr lang="en-US" sz="2400" i="1" dirty="0"/>
              <a:t>(1.27 </a:t>
            </a:r>
            <a:r>
              <a:rPr lang="en-US" sz="2400" dirty="0"/>
              <a:t>Δ</a:t>
            </a:r>
            <a:r>
              <a:rPr lang="en-US" sz="2400" i="1" dirty="0"/>
              <a:t>m</a:t>
            </a:r>
            <a:r>
              <a:rPr lang="en-US" sz="2400" i="1" baseline="-25000" dirty="0"/>
              <a:t>41</a:t>
            </a:r>
            <a:r>
              <a:rPr lang="en-US" sz="2400" i="1" baseline="30000" dirty="0"/>
              <a:t>2</a:t>
            </a:r>
            <a:r>
              <a:rPr lang="en-US" sz="2400" i="1" dirty="0"/>
              <a:t> L/E) </a:t>
            </a:r>
            <a:endParaRPr lang="en-US" sz="2400" dirty="0"/>
          </a:p>
          <a:p>
            <a:r>
              <a:rPr lang="en-US" sz="2400" dirty="0"/>
              <a:t>where Δ</a:t>
            </a:r>
            <a:r>
              <a:rPr lang="en-US" sz="2400" i="1" dirty="0"/>
              <a:t>m</a:t>
            </a:r>
            <a:r>
              <a:rPr lang="en-US" sz="2400" i="1" baseline="-25000" dirty="0"/>
              <a:t>41</a:t>
            </a:r>
            <a:r>
              <a:rPr lang="en-US" sz="2400" i="1" baseline="30000" dirty="0"/>
              <a:t>2</a:t>
            </a:r>
            <a:r>
              <a:rPr lang="en-US" sz="2400" dirty="0"/>
              <a:t> ,the squared mass difference with respect to the fourth heavier neutrino is a common factor as a function of mass difference and L/E. </a:t>
            </a:r>
            <a:endParaRPr lang="en-GB" dirty="0"/>
          </a:p>
          <a:p>
            <a:endParaRPr lang="en-GB" dirty="0"/>
          </a:p>
        </p:txBody>
      </p:sp>
    </p:spTree>
    <p:extLst>
      <p:ext uri="{BB962C8B-B14F-4D97-AF65-F5344CB8AC3E}">
        <p14:creationId xmlns:p14="http://schemas.microsoft.com/office/powerpoint/2010/main" val="639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electron neutrino spectra</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28</a:t>
            </a:fld>
            <a:endParaRPr lang="en-GB"/>
          </a:p>
        </p:txBody>
      </p:sp>
      <p:pic>
        <p:nvPicPr>
          <p:cNvPr id="6" name="Picture 5" descr="pix97.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6" y="1988839"/>
            <a:ext cx="4845355" cy="4464497"/>
          </a:xfrm>
          <a:prstGeom prst="rect">
            <a:avLst/>
          </a:prstGeom>
        </p:spPr>
      </p:pic>
      <p:pic>
        <p:nvPicPr>
          <p:cNvPr id="7" name="Picture 6" descr="pix98.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992" y="2060848"/>
            <a:ext cx="4680520" cy="4360219"/>
          </a:xfrm>
          <a:prstGeom prst="rect">
            <a:avLst/>
          </a:prstGeom>
        </p:spPr>
      </p:pic>
      <p:sp>
        <p:nvSpPr>
          <p:cNvPr id="8" name="TextBox 7"/>
          <p:cNvSpPr txBox="1"/>
          <p:nvPr/>
        </p:nvSpPr>
        <p:spPr>
          <a:xfrm>
            <a:off x="17429" y="543451"/>
            <a:ext cx="4719547" cy="1877437"/>
          </a:xfrm>
          <a:prstGeom prst="rect">
            <a:avLst/>
          </a:prstGeom>
          <a:noFill/>
        </p:spPr>
        <p:txBody>
          <a:bodyPr wrap="square" rtlCol="0">
            <a:spAutoFit/>
          </a:bodyPr>
          <a:lstStyle/>
          <a:p>
            <a:pPr algn="ctr"/>
            <a:r>
              <a:rPr lang="el-GR" sz="2000" baseline="0" dirty="0">
                <a:solidFill>
                  <a:srgbClr val="0000FF"/>
                </a:solidFill>
                <a:latin typeface="+mn-lt"/>
              </a:rPr>
              <a:t>Giunti</a:t>
            </a:r>
            <a:r>
              <a:rPr lang="en-US" sz="2000" baseline="0" dirty="0">
                <a:solidFill>
                  <a:srgbClr val="0000FF"/>
                </a:solidFill>
                <a:latin typeface="+mn-lt"/>
              </a:rPr>
              <a:t> </a:t>
            </a:r>
            <a:r>
              <a:rPr lang="el-GR" sz="2000" baseline="0" dirty="0">
                <a:solidFill>
                  <a:srgbClr val="0000FF"/>
                </a:solidFill>
                <a:latin typeface="+mn-lt"/>
              </a:rPr>
              <a:t>Laveder best fit: </a:t>
            </a:r>
            <a:endParaRPr lang="en-US" sz="2000" baseline="0" dirty="0">
              <a:solidFill>
                <a:srgbClr val="0000FF"/>
              </a:solidFill>
              <a:latin typeface="+mn-lt"/>
            </a:endParaRPr>
          </a:p>
          <a:p>
            <a:pPr algn="ctr"/>
            <a:r>
              <a:rPr lang="el-GR" sz="2000" baseline="0" dirty="0">
                <a:solidFill>
                  <a:srgbClr val="0000FF"/>
                </a:solidFill>
                <a:latin typeface="+mn-lt"/>
              </a:rPr>
              <a:t>Δm</a:t>
            </a:r>
            <a:r>
              <a:rPr lang="el-GR" sz="2000" baseline="30000" dirty="0">
                <a:solidFill>
                  <a:srgbClr val="0000FF"/>
                </a:solidFill>
                <a:latin typeface="+mn-lt"/>
              </a:rPr>
              <a:t>2</a:t>
            </a:r>
            <a:r>
              <a:rPr lang="el-GR" sz="2000" baseline="0" dirty="0">
                <a:solidFill>
                  <a:srgbClr val="0000FF"/>
                </a:solidFill>
                <a:latin typeface="+mn-lt"/>
              </a:rPr>
              <a:t> ~ 1.5 eV</a:t>
            </a:r>
            <a:r>
              <a:rPr lang="el-GR" sz="2000" baseline="30000" dirty="0">
                <a:solidFill>
                  <a:srgbClr val="0000FF"/>
                </a:solidFill>
                <a:latin typeface="+mn-lt"/>
              </a:rPr>
              <a:t>2</a:t>
            </a:r>
            <a:r>
              <a:rPr lang="el-GR" sz="2000" baseline="0" dirty="0">
                <a:solidFill>
                  <a:srgbClr val="0000FF"/>
                </a:solidFill>
                <a:latin typeface="+mn-lt"/>
              </a:rPr>
              <a:t> ; </a:t>
            </a:r>
            <a:endParaRPr lang="en-US" sz="2000" baseline="0" dirty="0">
              <a:solidFill>
                <a:srgbClr val="0000FF"/>
              </a:solidFill>
              <a:latin typeface="+mn-lt"/>
            </a:endParaRPr>
          </a:p>
          <a:p>
            <a:pPr algn="ctr"/>
            <a:r>
              <a:rPr lang="el-GR" sz="2000" baseline="0" dirty="0">
                <a:solidFill>
                  <a:srgbClr val="0000FF"/>
                </a:solidFill>
                <a:latin typeface="+mn-lt"/>
              </a:rPr>
              <a:t>sin</a:t>
            </a:r>
            <a:r>
              <a:rPr lang="el-GR" sz="2000" baseline="30000" dirty="0">
                <a:solidFill>
                  <a:srgbClr val="0000FF"/>
                </a:solidFill>
                <a:latin typeface="+mn-lt"/>
              </a:rPr>
              <a:t>2</a:t>
            </a:r>
            <a:r>
              <a:rPr lang="el-GR" sz="2000" baseline="0" dirty="0">
                <a:solidFill>
                  <a:srgbClr val="0000FF"/>
                </a:solidFill>
                <a:latin typeface="+mn-lt"/>
              </a:rPr>
              <a:t>(2θ</a:t>
            </a:r>
            <a:r>
              <a:rPr lang="en-US" sz="2000" dirty="0">
                <a:solidFill>
                  <a:srgbClr val="0000FF"/>
                </a:solidFill>
                <a:latin typeface="Symbol" charset="2"/>
                <a:cs typeface="Symbol" charset="2"/>
              </a:rPr>
              <a:t>mm</a:t>
            </a:r>
            <a:r>
              <a:rPr lang="el-GR" sz="2000" baseline="0" dirty="0">
                <a:solidFill>
                  <a:srgbClr val="0000FF"/>
                </a:solidFill>
                <a:latin typeface="+mn-lt"/>
              </a:rPr>
              <a:t>) = 0.05 ;</a:t>
            </a:r>
            <a:endParaRPr lang="en-US" sz="2000" baseline="0" dirty="0">
              <a:solidFill>
                <a:srgbClr val="0000FF"/>
              </a:solidFill>
              <a:latin typeface="+mn-lt"/>
            </a:endParaRPr>
          </a:p>
          <a:p>
            <a:pPr algn="ctr"/>
            <a:r>
              <a:rPr lang="el-GR" sz="2000" baseline="0" dirty="0">
                <a:solidFill>
                  <a:srgbClr val="0000FF"/>
                </a:solidFill>
                <a:latin typeface="+mn-lt"/>
              </a:rPr>
              <a:t> sin</a:t>
            </a:r>
            <a:r>
              <a:rPr lang="el-GR" sz="2000" baseline="30000" dirty="0">
                <a:solidFill>
                  <a:srgbClr val="0000FF"/>
                </a:solidFill>
                <a:latin typeface="+mn-lt"/>
              </a:rPr>
              <a:t>2</a:t>
            </a:r>
            <a:r>
              <a:rPr lang="el-GR" sz="2000" baseline="0" dirty="0">
                <a:solidFill>
                  <a:srgbClr val="0000FF"/>
                </a:solidFill>
                <a:latin typeface="+mn-lt"/>
              </a:rPr>
              <a:t>(2θ</a:t>
            </a:r>
            <a:r>
              <a:rPr lang="en-US" sz="2000" dirty="0" err="1">
                <a:solidFill>
                  <a:srgbClr val="0000FF"/>
                </a:solidFill>
                <a:latin typeface="+mn-lt"/>
              </a:rPr>
              <a:t>ee</a:t>
            </a:r>
            <a:r>
              <a:rPr lang="el-GR" sz="2000" baseline="0" dirty="0">
                <a:solidFill>
                  <a:srgbClr val="0000FF"/>
                </a:solidFill>
                <a:latin typeface="+mn-lt"/>
              </a:rPr>
              <a:t>) = 0.1 ; </a:t>
            </a:r>
            <a:endParaRPr lang="en-US" sz="2000" baseline="0" dirty="0">
              <a:solidFill>
                <a:srgbClr val="0000FF"/>
              </a:solidFill>
              <a:latin typeface="+mn-lt"/>
            </a:endParaRPr>
          </a:p>
          <a:p>
            <a:pPr algn="ctr"/>
            <a:r>
              <a:rPr lang="el-GR" sz="2000" baseline="0" dirty="0">
                <a:solidFill>
                  <a:srgbClr val="0000FF"/>
                </a:solidFill>
                <a:latin typeface="+mn-lt"/>
              </a:rPr>
              <a:t>sin</a:t>
            </a:r>
            <a:r>
              <a:rPr lang="el-GR" sz="2000" baseline="30000" dirty="0">
                <a:solidFill>
                  <a:srgbClr val="0000FF"/>
                </a:solidFill>
                <a:latin typeface="+mn-lt"/>
              </a:rPr>
              <a:t>2</a:t>
            </a:r>
            <a:r>
              <a:rPr lang="el-GR" sz="2000" baseline="0" dirty="0">
                <a:solidFill>
                  <a:srgbClr val="0000FF"/>
                </a:solidFill>
                <a:latin typeface="+mn-lt"/>
              </a:rPr>
              <a:t>(2θ</a:t>
            </a:r>
            <a:r>
              <a:rPr lang="en-US" sz="2000" dirty="0">
                <a:solidFill>
                  <a:srgbClr val="0000FF"/>
                </a:solidFill>
                <a:latin typeface="Symbol" charset="2"/>
                <a:cs typeface="Symbol" charset="2"/>
              </a:rPr>
              <a:t>m</a:t>
            </a:r>
            <a:r>
              <a:rPr lang="en-US" sz="2000" dirty="0">
                <a:solidFill>
                  <a:srgbClr val="0000FF"/>
                </a:solidFill>
                <a:latin typeface="+mn-lt"/>
              </a:rPr>
              <a:t>e</a:t>
            </a:r>
            <a:r>
              <a:rPr lang="el-GR" sz="2000" baseline="0" dirty="0">
                <a:solidFill>
                  <a:srgbClr val="0000FF"/>
                </a:solidFill>
                <a:latin typeface="+mn-lt"/>
              </a:rPr>
              <a:t>) = 1</a:t>
            </a:r>
            <a:r>
              <a:rPr lang="en-US" sz="2000" baseline="0" dirty="0">
                <a:solidFill>
                  <a:srgbClr val="0000FF"/>
                </a:solidFill>
                <a:latin typeface="+mn-lt"/>
              </a:rPr>
              <a:t>.</a:t>
            </a:r>
            <a:r>
              <a:rPr lang="el-GR" sz="2000" baseline="0" dirty="0">
                <a:solidFill>
                  <a:srgbClr val="0000FF"/>
                </a:solidFill>
                <a:latin typeface="+mn-lt"/>
              </a:rPr>
              <a:t>25</a:t>
            </a:r>
            <a:r>
              <a:rPr lang="en-US" sz="2000" baseline="0" dirty="0">
                <a:solidFill>
                  <a:srgbClr val="0000FF"/>
                </a:solidFill>
                <a:latin typeface="+mn-lt"/>
              </a:rPr>
              <a:t> x 10</a:t>
            </a:r>
            <a:r>
              <a:rPr lang="en-US" sz="2000" baseline="30000" dirty="0">
                <a:solidFill>
                  <a:srgbClr val="0000FF"/>
                </a:solidFill>
                <a:latin typeface="+mn-lt"/>
              </a:rPr>
              <a:t>-3</a:t>
            </a:r>
            <a:endParaRPr lang="en-GB" sz="2000" baseline="30000" dirty="0">
              <a:solidFill>
                <a:srgbClr val="0000FF"/>
              </a:solidFill>
              <a:latin typeface="+mn-lt"/>
            </a:endParaRPr>
          </a:p>
          <a:p>
            <a:endParaRPr lang="en-GB" sz="2400" baseline="30000" dirty="0">
              <a:latin typeface="+mn-lt"/>
            </a:endParaRPr>
          </a:p>
        </p:txBody>
      </p:sp>
      <p:sp>
        <p:nvSpPr>
          <p:cNvPr id="10" name="TextBox 9"/>
          <p:cNvSpPr txBox="1"/>
          <p:nvPr/>
        </p:nvSpPr>
        <p:spPr>
          <a:xfrm>
            <a:off x="4953000" y="548680"/>
            <a:ext cx="4719547" cy="1877437"/>
          </a:xfrm>
          <a:prstGeom prst="rect">
            <a:avLst/>
          </a:prstGeom>
          <a:noFill/>
        </p:spPr>
        <p:txBody>
          <a:bodyPr wrap="square" rtlCol="0">
            <a:spAutoFit/>
          </a:bodyPr>
          <a:lstStyle/>
          <a:p>
            <a:pPr algn="ctr"/>
            <a:r>
              <a:rPr lang="en-US" sz="2000" baseline="0" dirty="0">
                <a:solidFill>
                  <a:srgbClr val="0000FF"/>
                </a:solidFill>
                <a:latin typeface="+mn-lt"/>
              </a:rPr>
              <a:t>Extreme case of full cancellation</a:t>
            </a:r>
          </a:p>
          <a:p>
            <a:pPr algn="ctr"/>
            <a:r>
              <a:rPr lang="el-GR" sz="2000" baseline="0" dirty="0">
                <a:solidFill>
                  <a:srgbClr val="0000FF"/>
                </a:solidFill>
                <a:latin typeface="+mn-lt"/>
              </a:rPr>
              <a:t>Δm</a:t>
            </a:r>
            <a:r>
              <a:rPr lang="el-GR" sz="2000" baseline="30000" dirty="0">
                <a:solidFill>
                  <a:srgbClr val="0000FF"/>
                </a:solidFill>
                <a:latin typeface="+mn-lt"/>
              </a:rPr>
              <a:t>2</a:t>
            </a:r>
            <a:r>
              <a:rPr lang="el-GR" sz="2000" baseline="0" dirty="0">
                <a:solidFill>
                  <a:srgbClr val="0000FF"/>
                </a:solidFill>
                <a:latin typeface="+mn-lt"/>
              </a:rPr>
              <a:t> ~ 1.5 eV</a:t>
            </a:r>
            <a:r>
              <a:rPr lang="el-GR" sz="2000" baseline="30000" dirty="0">
                <a:solidFill>
                  <a:srgbClr val="0000FF"/>
                </a:solidFill>
                <a:latin typeface="+mn-lt"/>
              </a:rPr>
              <a:t>2</a:t>
            </a:r>
            <a:r>
              <a:rPr lang="el-GR" sz="2000" baseline="0" dirty="0">
                <a:solidFill>
                  <a:srgbClr val="0000FF"/>
                </a:solidFill>
                <a:latin typeface="+mn-lt"/>
              </a:rPr>
              <a:t> ; </a:t>
            </a:r>
            <a:endParaRPr lang="en-US" sz="2000" baseline="0" dirty="0">
              <a:solidFill>
                <a:srgbClr val="0000FF"/>
              </a:solidFill>
              <a:latin typeface="+mn-lt"/>
            </a:endParaRPr>
          </a:p>
          <a:p>
            <a:pPr algn="ctr"/>
            <a:r>
              <a:rPr lang="el-GR" sz="2000" baseline="0" dirty="0">
                <a:solidFill>
                  <a:srgbClr val="0000FF"/>
                </a:solidFill>
                <a:latin typeface="+mn-lt"/>
              </a:rPr>
              <a:t>sin</a:t>
            </a:r>
            <a:r>
              <a:rPr lang="el-GR" sz="2000" baseline="30000" dirty="0">
                <a:solidFill>
                  <a:srgbClr val="0000FF"/>
                </a:solidFill>
                <a:latin typeface="+mn-lt"/>
              </a:rPr>
              <a:t>2</a:t>
            </a:r>
            <a:r>
              <a:rPr lang="el-GR" sz="2000" baseline="0" dirty="0">
                <a:solidFill>
                  <a:srgbClr val="0000FF"/>
                </a:solidFill>
                <a:latin typeface="+mn-lt"/>
              </a:rPr>
              <a:t>(2θ</a:t>
            </a:r>
            <a:r>
              <a:rPr lang="en-US" sz="2000" dirty="0">
                <a:solidFill>
                  <a:srgbClr val="0000FF"/>
                </a:solidFill>
                <a:latin typeface="Symbol" charset="2"/>
                <a:cs typeface="Symbol" charset="2"/>
              </a:rPr>
              <a:t>mm</a:t>
            </a:r>
            <a:r>
              <a:rPr lang="el-GR" sz="2000" baseline="0" dirty="0">
                <a:solidFill>
                  <a:srgbClr val="0000FF"/>
                </a:solidFill>
                <a:latin typeface="+mn-lt"/>
              </a:rPr>
              <a:t>) = 0.0</a:t>
            </a:r>
            <a:r>
              <a:rPr lang="en-US" sz="2000" baseline="0" dirty="0">
                <a:solidFill>
                  <a:srgbClr val="0000FF"/>
                </a:solidFill>
                <a:latin typeface="+mn-lt"/>
              </a:rPr>
              <a:t>16</a:t>
            </a:r>
            <a:r>
              <a:rPr lang="el-GR" sz="2000" baseline="0" dirty="0">
                <a:solidFill>
                  <a:srgbClr val="0000FF"/>
                </a:solidFill>
                <a:latin typeface="+mn-lt"/>
              </a:rPr>
              <a:t> ;</a:t>
            </a:r>
            <a:endParaRPr lang="en-US" sz="2000" baseline="0" dirty="0">
              <a:solidFill>
                <a:srgbClr val="0000FF"/>
              </a:solidFill>
              <a:latin typeface="+mn-lt"/>
            </a:endParaRPr>
          </a:p>
          <a:p>
            <a:pPr algn="ctr"/>
            <a:r>
              <a:rPr lang="el-GR" sz="2000" baseline="0" dirty="0">
                <a:solidFill>
                  <a:srgbClr val="0000FF"/>
                </a:solidFill>
                <a:latin typeface="+mn-lt"/>
              </a:rPr>
              <a:t> sin</a:t>
            </a:r>
            <a:r>
              <a:rPr lang="el-GR" sz="2000" baseline="30000" dirty="0">
                <a:solidFill>
                  <a:srgbClr val="0000FF"/>
                </a:solidFill>
                <a:latin typeface="+mn-lt"/>
              </a:rPr>
              <a:t>2</a:t>
            </a:r>
            <a:r>
              <a:rPr lang="el-GR" sz="2000" baseline="0" dirty="0">
                <a:solidFill>
                  <a:srgbClr val="0000FF"/>
                </a:solidFill>
                <a:latin typeface="+mn-lt"/>
              </a:rPr>
              <a:t>(2θ</a:t>
            </a:r>
            <a:r>
              <a:rPr lang="en-US" sz="2000" dirty="0" err="1">
                <a:solidFill>
                  <a:srgbClr val="0000FF"/>
                </a:solidFill>
                <a:latin typeface="+mn-lt"/>
              </a:rPr>
              <a:t>ee</a:t>
            </a:r>
            <a:r>
              <a:rPr lang="el-GR" sz="2000" baseline="0" dirty="0">
                <a:solidFill>
                  <a:srgbClr val="0000FF"/>
                </a:solidFill>
                <a:latin typeface="+mn-lt"/>
              </a:rPr>
              <a:t>) = 0.1 ; </a:t>
            </a:r>
            <a:endParaRPr lang="en-US" sz="2000" baseline="0" dirty="0">
              <a:solidFill>
                <a:srgbClr val="0000FF"/>
              </a:solidFill>
              <a:latin typeface="+mn-lt"/>
            </a:endParaRPr>
          </a:p>
          <a:p>
            <a:pPr algn="ctr"/>
            <a:r>
              <a:rPr lang="el-GR" sz="2000" baseline="0" dirty="0">
                <a:solidFill>
                  <a:srgbClr val="0000FF"/>
                </a:solidFill>
                <a:latin typeface="+mn-lt"/>
              </a:rPr>
              <a:t>sin</a:t>
            </a:r>
            <a:r>
              <a:rPr lang="el-GR" sz="2000" baseline="30000" dirty="0">
                <a:solidFill>
                  <a:srgbClr val="0000FF"/>
                </a:solidFill>
                <a:latin typeface="+mn-lt"/>
              </a:rPr>
              <a:t>2</a:t>
            </a:r>
            <a:r>
              <a:rPr lang="el-GR" sz="2000" baseline="0" dirty="0">
                <a:solidFill>
                  <a:srgbClr val="0000FF"/>
                </a:solidFill>
                <a:latin typeface="+mn-lt"/>
              </a:rPr>
              <a:t>(2θ</a:t>
            </a:r>
            <a:r>
              <a:rPr lang="en-US" sz="2000" dirty="0">
                <a:solidFill>
                  <a:srgbClr val="0000FF"/>
                </a:solidFill>
                <a:latin typeface="Symbol" charset="2"/>
                <a:cs typeface="Symbol" charset="2"/>
              </a:rPr>
              <a:t>m</a:t>
            </a:r>
            <a:r>
              <a:rPr lang="en-US" sz="2000" dirty="0">
                <a:solidFill>
                  <a:srgbClr val="0000FF"/>
                </a:solidFill>
                <a:latin typeface="+mn-lt"/>
              </a:rPr>
              <a:t>e</a:t>
            </a:r>
            <a:r>
              <a:rPr lang="el-GR" sz="2000" baseline="0" dirty="0">
                <a:solidFill>
                  <a:srgbClr val="0000FF"/>
                </a:solidFill>
                <a:latin typeface="+mn-lt"/>
              </a:rPr>
              <a:t>) = </a:t>
            </a:r>
            <a:r>
              <a:rPr lang="en-US" sz="2000" baseline="0" dirty="0">
                <a:solidFill>
                  <a:srgbClr val="0000FF"/>
                </a:solidFill>
                <a:latin typeface="+mn-lt"/>
              </a:rPr>
              <a:t>0.4 x 10</a:t>
            </a:r>
            <a:r>
              <a:rPr lang="en-US" sz="2000" baseline="30000" dirty="0">
                <a:solidFill>
                  <a:srgbClr val="0000FF"/>
                </a:solidFill>
                <a:latin typeface="+mn-lt"/>
              </a:rPr>
              <a:t>-3</a:t>
            </a:r>
            <a:endParaRPr lang="en-GB" sz="2000" baseline="30000" dirty="0">
              <a:solidFill>
                <a:srgbClr val="0000FF"/>
              </a:solidFill>
              <a:latin typeface="+mn-lt"/>
            </a:endParaRPr>
          </a:p>
          <a:p>
            <a:endParaRPr lang="en-GB" sz="2400" baseline="30000" dirty="0">
              <a:latin typeface="+mn-lt"/>
            </a:endParaRPr>
          </a:p>
        </p:txBody>
      </p:sp>
    </p:spTree>
    <p:extLst>
      <p:ext uri="{BB962C8B-B14F-4D97-AF65-F5344CB8AC3E}">
        <p14:creationId xmlns:p14="http://schemas.microsoft.com/office/powerpoint/2010/main" val="23110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80"/>
            <a:ext cx="9906000" cy="533400"/>
          </a:xfrm>
        </p:spPr>
        <p:txBody>
          <a:bodyPr/>
          <a:lstStyle/>
          <a:p>
            <a:r>
              <a:rPr lang="en-US" dirty="0"/>
              <a:t>Electron recombination effects</a:t>
            </a:r>
          </a:p>
        </p:txBody>
      </p:sp>
      <p:sp>
        <p:nvSpPr>
          <p:cNvPr id="7" name="Content Placeholder 2"/>
          <p:cNvSpPr txBox="1">
            <a:spLocks/>
          </p:cNvSpPr>
          <p:nvPr/>
        </p:nvSpPr>
        <p:spPr bwMode="auto">
          <a:xfrm>
            <a:off x="273496" y="4581128"/>
            <a:ext cx="9144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ts val="2680"/>
              </a:lnSpc>
              <a:spcBef>
                <a:spcPct val="20000"/>
              </a:spcBef>
              <a:buClr>
                <a:srgbClr val="FF0000"/>
              </a:buClr>
              <a:buFont typeface="Zapf Dingbats" charset="2"/>
              <a:buChar char="l"/>
            </a:pPr>
            <a:r>
              <a:rPr lang="en-US" sz="2400" i="0" baseline="0" dirty="0">
                <a:latin typeface="+mn-lt"/>
              </a:rPr>
              <a:t>There are several minor additives to the LAr which may modify this effect, transforming some of the produced light into additional ionization which could be useful also for the future FNAL programs. </a:t>
            </a:r>
          </a:p>
          <a:p>
            <a:pPr marL="342900" indent="-342900">
              <a:lnSpc>
                <a:spcPts val="2680"/>
              </a:lnSpc>
              <a:spcBef>
                <a:spcPct val="20000"/>
              </a:spcBef>
              <a:buClr>
                <a:srgbClr val="FF0000"/>
              </a:buClr>
              <a:buFont typeface="Zapf Dingbats" charset="2"/>
              <a:buChar char="l"/>
            </a:pPr>
            <a:r>
              <a:rPr lang="en-US" sz="2400" i="1" baseline="0" dirty="0">
                <a:solidFill>
                  <a:srgbClr val="FF0000"/>
                </a:solidFill>
              </a:rPr>
              <a:t>The introduction of  a dopant will be highly valuable for protons.</a:t>
            </a:r>
          </a:p>
          <a:p>
            <a:pPr marL="342900" indent="-342900">
              <a:lnSpc>
                <a:spcPts val="2680"/>
              </a:lnSpc>
              <a:spcBef>
                <a:spcPct val="20000"/>
              </a:spcBef>
              <a:buClr>
                <a:srgbClr val="FF0000"/>
              </a:buClr>
              <a:buFont typeface="Zapf Dingbats" charset="2"/>
              <a:buChar char="l"/>
            </a:pPr>
            <a:endParaRPr lang="en-US" sz="2400" i="0" baseline="0" dirty="0">
              <a:latin typeface="+mn-lt"/>
            </a:endParaRPr>
          </a:p>
          <a:p>
            <a:pPr marL="342900" marR="0" lvl="0" indent="-342900" algn="l" defTabSz="914400" rtl="0" eaLnBrk="0" fontAlgn="base" latinLnBrk="0" hangingPunct="0">
              <a:lnSpc>
                <a:spcPts val="2680"/>
              </a:lnSpc>
              <a:spcBef>
                <a:spcPct val="20000"/>
              </a:spcBef>
              <a:spcAft>
                <a:spcPct val="0"/>
              </a:spcAft>
              <a:buClr>
                <a:srgbClr val="FF0000"/>
              </a:buClr>
              <a:buSzTx/>
              <a:buFont typeface="Zapf Dingbats" charset="2"/>
              <a:buChar char="l"/>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charset="0"/>
              <a:cs typeface="ＭＳ Ｐゴシック" charset="-128"/>
            </a:endParaRPr>
          </a:p>
          <a:p>
            <a:pPr marL="342900" marR="0" lvl="0" indent="-342900" algn="l" defTabSz="914400" rtl="0" eaLnBrk="0" fontAlgn="base" latinLnBrk="0" hangingPunct="0">
              <a:lnSpc>
                <a:spcPts val="2680"/>
              </a:lnSpc>
              <a:spcBef>
                <a:spcPct val="20000"/>
              </a:spcBef>
              <a:spcAft>
                <a:spcPct val="0"/>
              </a:spcAft>
              <a:buClr>
                <a:srgbClr val="FF0000"/>
              </a:buClr>
              <a:buSzTx/>
              <a:buFont typeface="Zapf Dingbats" charset="2"/>
              <a:buChar char="l"/>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charset="0"/>
              <a:cs typeface="ＭＳ Ｐゴシック" charset="-128"/>
            </a:endParaRPr>
          </a:p>
        </p:txBody>
      </p:sp>
      <p:sp>
        <p:nvSpPr>
          <p:cNvPr id="8" name="Slide Number Placeholder 7"/>
          <p:cNvSpPr>
            <a:spLocks noGrp="1"/>
          </p:cNvSpPr>
          <p:nvPr>
            <p:ph type="sldNum" sz="quarter" idx="11"/>
          </p:nvPr>
        </p:nvSpPr>
        <p:spPr/>
        <p:txBody>
          <a:bodyPr/>
          <a:lstStyle/>
          <a:p>
            <a:r>
              <a:rPr lang="en-GB" dirty="0"/>
              <a:t>Slide: </a:t>
            </a:r>
            <a:fld id="{C0367892-4C36-1744-A726-262AF37AA8B7}" type="slidenum">
              <a:rPr lang="en-GB" smtClean="0"/>
              <a:pPr/>
              <a:t>29</a:t>
            </a:fld>
            <a:endParaRPr lang="en-GB" dirty="0">
              <a:solidFill>
                <a:schemeClr val="accent1"/>
              </a:solidFill>
            </a:endParaRPr>
          </a:p>
        </p:txBody>
      </p:sp>
      <p:sp>
        <p:nvSpPr>
          <p:cNvPr id="9" name="Footer Placeholder 8"/>
          <p:cNvSpPr>
            <a:spLocks noGrp="1"/>
          </p:cNvSpPr>
          <p:nvPr>
            <p:ph type="ftr" sz="quarter" idx="10"/>
          </p:nvPr>
        </p:nvSpPr>
        <p:spPr/>
        <p:txBody>
          <a:bodyPr/>
          <a:lstStyle/>
          <a:p>
            <a:pPr>
              <a:defRPr/>
            </a:pPr>
            <a:r>
              <a:rPr lang="en-US"/>
              <a:t>Venice NeuTel 2021</a:t>
            </a:r>
            <a:endParaRPr lang="en-GB" dirty="0"/>
          </a:p>
        </p:txBody>
      </p:sp>
      <p:grpSp>
        <p:nvGrpSpPr>
          <p:cNvPr id="10" name="Group 9"/>
          <p:cNvGrpSpPr/>
          <p:nvPr/>
        </p:nvGrpSpPr>
        <p:grpSpPr>
          <a:xfrm>
            <a:off x="5678512" y="721008"/>
            <a:ext cx="4064000" cy="3900190"/>
            <a:chOff x="5678512" y="721008"/>
            <a:chExt cx="4064000" cy="3900190"/>
          </a:xfrm>
        </p:grpSpPr>
        <p:grpSp>
          <p:nvGrpSpPr>
            <p:cNvPr id="5" name="Group 4"/>
            <p:cNvGrpSpPr/>
            <p:nvPr/>
          </p:nvGrpSpPr>
          <p:grpSpPr>
            <a:xfrm>
              <a:off x="5678512" y="721008"/>
              <a:ext cx="4064000" cy="3900190"/>
              <a:chOff x="5678512" y="721008"/>
              <a:chExt cx="4064000" cy="3900190"/>
            </a:xfrm>
          </p:grpSpPr>
          <p:pic>
            <p:nvPicPr>
              <p:cNvPr id="6" name="Picture 5"/>
              <p:cNvPicPr>
                <a:picLocks noChangeAspect="1"/>
              </p:cNvPicPr>
              <p:nvPr/>
            </p:nvPicPr>
            <p:blipFill>
              <a:blip r:embed="rId2"/>
              <a:stretch>
                <a:fillRect/>
              </a:stretch>
            </p:blipFill>
            <p:spPr>
              <a:xfrm>
                <a:off x="5678512" y="721008"/>
                <a:ext cx="4064000" cy="3791857"/>
              </a:xfrm>
              <a:prstGeom prst="rect">
                <a:avLst/>
              </a:prstGeom>
            </p:spPr>
          </p:pic>
          <p:sp>
            <p:nvSpPr>
              <p:cNvPr id="4" name="TextBox 3"/>
              <p:cNvSpPr txBox="1"/>
              <p:nvPr/>
            </p:nvSpPr>
            <p:spPr>
              <a:xfrm>
                <a:off x="6105128" y="4221088"/>
                <a:ext cx="3582155" cy="400110"/>
              </a:xfrm>
              <a:prstGeom prst="rect">
                <a:avLst/>
              </a:prstGeom>
              <a:noFill/>
            </p:spPr>
            <p:txBody>
              <a:bodyPr wrap="none" rtlCol="0">
                <a:spAutoFit/>
              </a:bodyPr>
              <a:lstStyle/>
              <a:p>
                <a:r>
                  <a:rPr lang="en-US" sz="2000" i="1" baseline="0" dirty="0">
                    <a:solidFill>
                      <a:srgbClr val="FF0000"/>
                    </a:solidFill>
                  </a:rPr>
                  <a:t>R =  signal fraction recovered</a:t>
                </a:r>
              </a:p>
            </p:txBody>
          </p:sp>
        </p:grpSp>
        <p:sp>
          <p:nvSpPr>
            <p:cNvPr id="15" name="Freeform 14"/>
            <p:cNvSpPr/>
            <p:nvPr/>
          </p:nvSpPr>
          <p:spPr bwMode="auto">
            <a:xfrm>
              <a:off x="6527800" y="1587500"/>
              <a:ext cx="2552700" cy="2400300"/>
            </a:xfrm>
            <a:custGeom>
              <a:avLst/>
              <a:gdLst>
                <a:gd name="connsiteX0" fmla="*/ 0 w 2540000"/>
                <a:gd name="connsiteY0" fmla="*/ 0 h 2489200"/>
                <a:gd name="connsiteX1" fmla="*/ 190500 w 2540000"/>
                <a:gd name="connsiteY1" fmla="*/ 546100 h 2489200"/>
                <a:gd name="connsiteX2" fmla="*/ 444500 w 2540000"/>
                <a:gd name="connsiteY2" fmla="*/ 1193800 h 2489200"/>
                <a:gd name="connsiteX3" fmla="*/ 850900 w 2540000"/>
                <a:gd name="connsiteY3" fmla="*/ 1701800 h 2489200"/>
                <a:gd name="connsiteX4" fmla="*/ 1308100 w 2540000"/>
                <a:gd name="connsiteY4" fmla="*/ 1993900 h 2489200"/>
                <a:gd name="connsiteX5" fmla="*/ 1689100 w 2540000"/>
                <a:gd name="connsiteY5" fmla="*/ 2209800 h 2489200"/>
                <a:gd name="connsiteX6" fmla="*/ 2540000 w 2540000"/>
                <a:gd name="connsiteY6" fmla="*/ 2489200 h 24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489200">
                  <a:moveTo>
                    <a:pt x="0" y="0"/>
                  </a:moveTo>
                  <a:cubicBezTo>
                    <a:pt x="58208" y="173566"/>
                    <a:pt x="116417" y="347133"/>
                    <a:pt x="190500" y="546100"/>
                  </a:cubicBezTo>
                  <a:cubicBezTo>
                    <a:pt x="264583" y="745067"/>
                    <a:pt x="334433" y="1001183"/>
                    <a:pt x="444500" y="1193800"/>
                  </a:cubicBezTo>
                  <a:cubicBezTo>
                    <a:pt x="554567" y="1386417"/>
                    <a:pt x="706967" y="1568450"/>
                    <a:pt x="850900" y="1701800"/>
                  </a:cubicBezTo>
                  <a:cubicBezTo>
                    <a:pt x="994833" y="1835150"/>
                    <a:pt x="1168400" y="1909233"/>
                    <a:pt x="1308100" y="1993900"/>
                  </a:cubicBezTo>
                  <a:cubicBezTo>
                    <a:pt x="1447800" y="2078567"/>
                    <a:pt x="1483783" y="2127250"/>
                    <a:pt x="1689100" y="2209800"/>
                  </a:cubicBezTo>
                  <a:cubicBezTo>
                    <a:pt x="1894417" y="2292350"/>
                    <a:pt x="2540000" y="2489200"/>
                    <a:pt x="2540000" y="2489200"/>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 charset="0"/>
              </a:endParaRPr>
            </a:p>
          </p:txBody>
        </p:sp>
      </p:grpSp>
      <p:sp>
        <p:nvSpPr>
          <p:cNvPr id="3" name="Content Placeholder 2"/>
          <p:cNvSpPr>
            <a:spLocks noGrp="1"/>
          </p:cNvSpPr>
          <p:nvPr>
            <p:ph idx="1"/>
          </p:nvPr>
        </p:nvSpPr>
        <p:spPr>
          <a:xfrm>
            <a:off x="152400" y="548680"/>
            <a:ext cx="5638800" cy="4152900"/>
          </a:xfrm>
        </p:spPr>
        <p:txBody>
          <a:bodyPr/>
          <a:lstStyle/>
          <a:p>
            <a:r>
              <a:rPr lang="en-US" sz="2400" dirty="0"/>
              <a:t>None of the electron recombination theories developed so far is fully successful in describing all the experimental data in liquid argon. Nevertheless, they provide the basis for its understanding and for all phenomenological approaches.</a:t>
            </a:r>
          </a:p>
          <a:p>
            <a:pPr>
              <a:lnSpc>
                <a:spcPts val="2680"/>
              </a:lnSpc>
            </a:pPr>
            <a:r>
              <a:rPr lang="en-US" sz="2400" dirty="0"/>
              <a:t>The recombination effect has been already carefully studied by us and  it is a very important process which needs to be further studied. </a:t>
            </a:r>
          </a:p>
          <a:p>
            <a:endParaRPr lang="en-US" dirty="0"/>
          </a:p>
        </p:txBody>
      </p:sp>
    </p:spTree>
    <p:extLst>
      <p:ext uri="{BB962C8B-B14F-4D97-AF65-F5344CB8AC3E}">
        <p14:creationId xmlns:p14="http://schemas.microsoft.com/office/powerpoint/2010/main" val="28635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 NAME:ESG -CERN Matters:NEUTRINO DET. IN LAR:August 23:main reaction.jpg"/>
          <p:cNvPicPr/>
          <p:nvPr/>
        </p:nvPicPr>
        <p:blipFill>
          <a:blip r:embed="rId2">
            <a:extLst>
              <a:ext uri="{28A0092B-C50C-407E-A947-70E740481C1C}">
                <a14:useLocalDpi xmlns:a14="http://schemas.microsoft.com/office/drawing/2010/main" val="0"/>
              </a:ext>
            </a:extLst>
          </a:blip>
          <a:srcRect/>
          <a:stretch>
            <a:fillRect/>
          </a:stretch>
        </p:blipFill>
        <p:spPr bwMode="auto">
          <a:xfrm>
            <a:off x="848544" y="4221088"/>
            <a:ext cx="8208912" cy="720080"/>
          </a:xfrm>
          <a:prstGeom prst="rect">
            <a:avLst/>
          </a:prstGeom>
          <a:noFill/>
          <a:ln>
            <a:noFill/>
          </a:ln>
        </p:spPr>
      </p:pic>
      <p:sp>
        <p:nvSpPr>
          <p:cNvPr id="2" name="Title 1"/>
          <p:cNvSpPr>
            <a:spLocks noGrp="1"/>
          </p:cNvSpPr>
          <p:nvPr>
            <p:ph type="title"/>
          </p:nvPr>
        </p:nvSpPr>
        <p:spPr>
          <a:xfrm>
            <a:off x="30440" y="27012"/>
            <a:ext cx="9906000" cy="533400"/>
          </a:xfrm>
        </p:spPr>
        <p:txBody>
          <a:bodyPr/>
          <a:lstStyle/>
          <a:p>
            <a:r>
              <a:rPr lang="en-US" dirty="0"/>
              <a:t>The NEUTRINO-4 experiment</a:t>
            </a:r>
          </a:p>
        </p:txBody>
      </p:sp>
      <p:sp>
        <p:nvSpPr>
          <p:cNvPr id="3" name="Content Placeholder 2"/>
          <p:cNvSpPr>
            <a:spLocks noGrp="1"/>
          </p:cNvSpPr>
          <p:nvPr>
            <p:ph idx="1"/>
          </p:nvPr>
        </p:nvSpPr>
        <p:spPr>
          <a:xfrm>
            <a:off x="-15592" y="533400"/>
            <a:ext cx="9472736" cy="5627712"/>
          </a:xfrm>
        </p:spPr>
        <p:txBody>
          <a:bodyPr/>
          <a:lstStyle/>
          <a:p>
            <a:r>
              <a:rPr lang="en-US" sz="2400" dirty="0"/>
              <a:t>The experiment has studied the possible observation of neutrino produced oscillations by an additional sterile neutrino as a function of L/E,  with L the distance travelled (m) and E energy (MeV) by an incoming anti </a:t>
            </a:r>
            <a:r>
              <a:rPr lang="en-US" sz="2400" dirty="0">
                <a:latin typeface="Symbol" charset="2"/>
                <a:cs typeface="Symbol" charset="2"/>
              </a:rPr>
              <a:t>n</a:t>
            </a:r>
            <a:r>
              <a:rPr lang="en-US" sz="2400" dirty="0"/>
              <a:t>-e on a proton.</a:t>
            </a:r>
          </a:p>
          <a:p>
            <a:r>
              <a:rPr lang="en-US" sz="2400" dirty="0"/>
              <a:t>At 8 m from the 90 MW Reactor core of  35 x 42 x 42 cm</a:t>
            </a:r>
            <a:r>
              <a:rPr lang="en-US" sz="2400" baseline="30000" dirty="0"/>
              <a:t>3</a:t>
            </a:r>
            <a:r>
              <a:rPr lang="en-US" sz="2400" dirty="0"/>
              <a:t> , one can record about 300 anti </a:t>
            </a:r>
            <a:r>
              <a:rPr lang="en-US" sz="2400" dirty="0">
                <a:latin typeface="Symbol" charset="2"/>
                <a:cs typeface="Symbol" charset="2"/>
              </a:rPr>
              <a:t>n</a:t>
            </a:r>
            <a:r>
              <a:rPr lang="en-US" sz="2400" dirty="0"/>
              <a:t>-e events/day with 1 m</a:t>
            </a:r>
            <a:r>
              <a:rPr lang="en-US" sz="2400" baseline="30000" dirty="0"/>
              <a:t>3</a:t>
            </a:r>
            <a:r>
              <a:rPr lang="en-US" sz="2400" dirty="0"/>
              <a:t> of liquid scintillator. At a typical 9 meter distance, the neutrino energy is 9 MeV for L/E = 1 and 3.6 MeV for L/E = 2.5. </a:t>
            </a:r>
          </a:p>
          <a:p>
            <a:r>
              <a:rPr lang="en-US" sz="2400" dirty="0"/>
              <a:t> The reaction is fitted according to the following  form</a:t>
            </a:r>
          </a:p>
          <a:p>
            <a:endParaRPr lang="en-US" sz="2400" dirty="0"/>
          </a:p>
          <a:p>
            <a:pPr marL="0" indent="0">
              <a:buNone/>
            </a:pPr>
            <a:endParaRPr lang="en-US" sz="2400" dirty="0"/>
          </a:p>
          <a:p>
            <a:r>
              <a:rPr lang="en-US" sz="2400" dirty="0"/>
              <a:t>where E</a:t>
            </a:r>
            <a:r>
              <a:rPr lang="en-US" sz="2400" baseline="-25000" dirty="0">
                <a:latin typeface="Symbol" charset="2"/>
                <a:cs typeface="Symbol" charset="2"/>
              </a:rPr>
              <a:t>n</a:t>
            </a:r>
            <a:r>
              <a:rPr lang="en-US" sz="2400" dirty="0"/>
              <a:t> is anti-neutrino energy in MeV, L the distance in meters, ∆m</a:t>
            </a:r>
            <a:r>
              <a:rPr lang="en-US" sz="2400" baseline="-25000" dirty="0"/>
              <a:t>14</a:t>
            </a:r>
            <a:r>
              <a:rPr lang="en-US" sz="2400" baseline="30000" dirty="0"/>
              <a:t>2</a:t>
            </a:r>
            <a:r>
              <a:rPr lang="en-US" sz="2400" dirty="0"/>
              <a:t> is difference in eV</a:t>
            </a:r>
            <a:r>
              <a:rPr lang="en-US" sz="2400" baseline="30000" dirty="0"/>
              <a:t>2</a:t>
            </a:r>
            <a:r>
              <a:rPr lang="en-US" sz="2400" dirty="0"/>
              <a:t> between square masses  of electron and sterile neutrinos, </a:t>
            </a:r>
            <a:r>
              <a:rPr lang="en-US" sz="2400" dirty="0">
                <a:latin typeface="Symbol" charset="2"/>
                <a:cs typeface="Symbol" charset="2"/>
              </a:rPr>
              <a:t>q</a:t>
            </a:r>
            <a:r>
              <a:rPr lang="en-US" sz="2400" baseline="-25000" dirty="0"/>
              <a:t>14</a:t>
            </a:r>
            <a:r>
              <a:rPr lang="en-US" sz="2400" dirty="0"/>
              <a:t> is mixing angle between electron and sterile neutrinos.</a:t>
            </a:r>
            <a:r>
              <a:rPr lang="en-US" sz="2400" b="1" dirty="0"/>
              <a:t>  </a:t>
            </a:r>
            <a:endParaRPr lang="en-US" sz="2400" dirty="0"/>
          </a:p>
          <a:p>
            <a:pPr marL="0" indent="0">
              <a:buNone/>
            </a:pPr>
            <a:endParaRPr lang="en-US" sz="2400" dirty="0"/>
          </a:p>
          <a:p>
            <a:endParaRPr lang="en-US"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3</a:t>
            </a:fld>
            <a:endParaRPr lang="en-GB" dirty="0"/>
          </a:p>
        </p:txBody>
      </p:sp>
      <p:sp>
        <p:nvSpPr>
          <p:cNvPr id="7" name="Footer Placeholder 6"/>
          <p:cNvSpPr>
            <a:spLocks noGrp="1"/>
          </p:cNvSpPr>
          <p:nvPr>
            <p:ph type="ftr" sz="quarter" idx="10"/>
          </p:nvPr>
        </p:nvSpPr>
        <p:spPr/>
        <p:txBody>
          <a:bodyPr/>
          <a:lstStyle/>
          <a:p>
            <a:pPr>
              <a:defRPr/>
            </a:pPr>
            <a:r>
              <a:rPr lang="en-US"/>
              <a:t>Venice NeuTel 2021</a:t>
            </a:r>
            <a:endParaRPr lang="en-GB" dirty="0"/>
          </a:p>
        </p:txBody>
      </p:sp>
    </p:spTree>
    <p:extLst>
      <p:ext uri="{BB962C8B-B14F-4D97-AF65-F5344CB8AC3E}">
        <p14:creationId xmlns:p14="http://schemas.microsoft.com/office/powerpoint/2010/main" val="6889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Doping with tetra-methyl-germanium (TMG)</a:t>
            </a:r>
          </a:p>
        </p:txBody>
      </p:sp>
      <p:sp>
        <p:nvSpPr>
          <p:cNvPr id="3" name="Content Placeholder 2"/>
          <p:cNvSpPr>
            <a:spLocks noGrp="1"/>
          </p:cNvSpPr>
          <p:nvPr>
            <p:ph idx="1"/>
          </p:nvPr>
        </p:nvSpPr>
        <p:spPr>
          <a:xfrm>
            <a:off x="228600" y="476672"/>
            <a:ext cx="9448800" cy="6019800"/>
          </a:xfrm>
        </p:spPr>
        <p:txBody>
          <a:bodyPr/>
          <a:lstStyle/>
          <a:p>
            <a:pPr>
              <a:lnSpc>
                <a:spcPts val="2680"/>
              </a:lnSpc>
            </a:pPr>
            <a:r>
              <a:rPr lang="en-US" sz="2400" dirty="0"/>
              <a:t>The nonlinear detector response may degrade the particle identification capability of the LAr-TPC. </a:t>
            </a:r>
          </a:p>
          <a:p>
            <a:pPr>
              <a:lnSpc>
                <a:spcPts val="2680"/>
              </a:lnSpc>
            </a:pPr>
            <a:r>
              <a:rPr lang="en-US" sz="2400" dirty="0"/>
              <a:t>A possible solution to improve the linearity of the detector response is to introduce photo-sensitive dopants able to convert part of the scintillation light into additional free electron-ion pairs, thus enhancing the linearity as a function of the deposited energy density and electric field.</a:t>
            </a:r>
          </a:p>
          <a:p>
            <a:pPr>
              <a:lnSpc>
                <a:spcPts val="2680"/>
              </a:lnSpc>
            </a:pPr>
            <a:r>
              <a:rPr lang="en-US" sz="2400" dirty="0"/>
              <a:t>We have chosen TMG as photo-sensitive dopant since:</a:t>
            </a:r>
          </a:p>
          <a:p>
            <a:pPr lvl="1">
              <a:lnSpc>
                <a:spcPts val="2680"/>
              </a:lnSpc>
            </a:pPr>
            <a:r>
              <a:rPr lang="en-US" sz="2400" dirty="0"/>
              <a:t>TMG is not absorbed in the recirculation system</a:t>
            </a:r>
          </a:p>
          <a:p>
            <a:pPr lvl="1">
              <a:lnSpc>
                <a:spcPts val="2680"/>
              </a:lnSpc>
            </a:pPr>
            <a:r>
              <a:rPr lang="en-US" sz="2400" dirty="0"/>
              <a:t>TMG can be easily purified (electron lifetime better than 10 µs in pure TMG)</a:t>
            </a:r>
          </a:p>
          <a:p>
            <a:pPr lvl="1">
              <a:lnSpc>
                <a:spcPts val="2680"/>
              </a:lnSpc>
            </a:pPr>
            <a:r>
              <a:rPr lang="en-US" sz="2400" dirty="0"/>
              <a:t>TMG has a large photo-absorption cross section of 62 </a:t>
            </a:r>
            <a:r>
              <a:rPr lang="en-US" sz="2400" dirty="0" err="1"/>
              <a:t>Mbarn</a:t>
            </a:r>
            <a:r>
              <a:rPr lang="en-US" sz="2400" dirty="0"/>
              <a:t> and has an acceptable quantum efficiency</a:t>
            </a:r>
          </a:p>
          <a:p>
            <a:pPr>
              <a:lnSpc>
                <a:spcPts val="2680"/>
              </a:lnSpc>
            </a:pPr>
            <a:r>
              <a:rPr lang="en-US" sz="2400" dirty="0"/>
              <a:t>The performance of the detector is greatly improved and is remarkably stable in time</a:t>
            </a:r>
          </a:p>
          <a:p>
            <a:pPr>
              <a:lnSpc>
                <a:spcPts val="2680"/>
              </a:lnSpc>
            </a:pPr>
            <a:r>
              <a:rPr lang="en-US" sz="2400" dirty="0"/>
              <a:t>TMG growth of +25% to +220% found from 1.6 to 32 MeV/cm.</a:t>
            </a:r>
          </a:p>
          <a:p>
            <a:pPr>
              <a:lnSpc>
                <a:spcPts val="2680"/>
              </a:lnSpc>
            </a:pPr>
            <a:endParaRPr lang="en-US" sz="2400" dirty="0"/>
          </a:p>
          <a:p>
            <a:pPr>
              <a:lnSpc>
                <a:spcPts val="2680"/>
              </a:lnSpc>
            </a:pPr>
            <a:endParaRPr lang="en-US" sz="2400" dirty="0"/>
          </a:p>
          <a:p>
            <a:pPr>
              <a:lnSpc>
                <a:spcPts val="2680"/>
              </a:lnSpc>
            </a:pPr>
            <a:endParaRPr lang="en-US" sz="2400" dirty="0"/>
          </a:p>
          <a:p>
            <a:pPr>
              <a:lnSpc>
                <a:spcPts val="2680"/>
              </a:lnSpc>
            </a:pPr>
            <a:endParaRPr lang="en-US" sz="2400" dirty="0"/>
          </a:p>
        </p:txBody>
      </p:sp>
      <p:sp>
        <p:nvSpPr>
          <p:cNvPr id="5" name="Slide Number Placeholder 4"/>
          <p:cNvSpPr>
            <a:spLocks noGrp="1"/>
          </p:cNvSpPr>
          <p:nvPr>
            <p:ph type="sldNum" sz="quarter" idx="11"/>
          </p:nvPr>
        </p:nvSpPr>
        <p:spPr/>
        <p:txBody>
          <a:bodyPr/>
          <a:lstStyle/>
          <a:p>
            <a:r>
              <a:rPr lang="en-GB" dirty="0"/>
              <a:t>Slide: </a:t>
            </a:r>
            <a:fld id="{C0367892-4C36-1744-A726-262AF37AA8B7}" type="slidenum">
              <a:rPr lang="en-GB" smtClean="0"/>
              <a:pPr/>
              <a:t>30</a:t>
            </a:fld>
            <a:endParaRPr lang="en-GB" dirty="0">
              <a:solidFill>
                <a:schemeClr val="accent1"/>
              </a:solidFill>
            </a:endParaRPr>
          </a:p>
        </p:txBody>
      </p:sp>
      <p:sp>
        <p:nvSpPr>
          <p:cNvPr id="4" name="Footer Placeholder 3">
            <a:extLst>
              <a:ext uri="{FF2B5EF4-FFF2-40B4-BE49-F238E27FC236}">
                <a16:creationId xmlns:a16="http://schemas.microsoft.com/office/drawing/2014/main" id="{EBD29FBE-3A2F-AF47-BDD9-6CF6B95C124A}"/>
              </a:ext>
            </a:extLst>
          </p:cNvPr>
          <p:cNvSpPr>
            <a:spLocks noGrp="1"/>
          </p:cNvSpPr>
          <p:nvPr>
            <p:ph type="ftr" sz="quarter" idx="10"/>
          </p:nvPr>
        </p:nvSpPr>
        <p:spPr/>
        <p:txBody>
          <a:bodyPr/>
          <a:lstStyle/>
          <a:p>
            <a:pPr>
              <a:defRPr/>
            </a:pPr>
            <a:r>
              <a:rPr lang="cs-CZ">
                <a:solidFill>
                  <a:srgbClr val="797B7E"/>
                </a:solidFill>
              </a:rPr>
              <a:t>Venice NeuTel 2021</a:t>
            </a:r>
            <a:endParaRPr lang="en-GB">
              <a:solidFill>
                <a:srgbClr val="797B7E"/>
              </a:solidFill>
            </a:endParaRPr>
          </a:p>
        </p:txBody>
      </p:sp>
    </p:spTree>
    <p:extLst>
      <p:ext uri="{BB962C8B-B14F-4D97-AF65-F5344CB8AC3E}">
        <p14:creationId xmlns:p14="http://schemas.microsoft.com/office/powerpoint/2010/main" val="16136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3"/>
          <p:cNvGrpSpPr/>
          <p:nvPr/>
        </p:nvGrpSpPr>
        <p:grpSpPr>
          <a:xfrm>
            <a:off x="5345667" y="733425"/>
            <a:ext cx="4286250" cy="5543550"/>
            <a:chOff x="5181600" y="733425"/>
            <a:chExt cx="4286250" cy="5543550"/>
          </a:xfrm>
        </p:grpSpPr>
        <p:pic>
          <p:nvPicPr>
            <p:cNvPr id="6" name="Picture 5"/>
            <p:cNvPicPr>
              <a:picLocks noChangeAspect="1"/>
            </p:cNvPicPr>
            <p:nvPr/>
          </p:nvPicPr>
          <p:blipFill>
            <a:blip r:embed="rId2"/>
            <a:stretch>
              <a:fillRect/>
            </a:stretch>
          </p:blipFill>
          <p:spPr>
            <a:xfrm>
              <a:off x="5181600" y="733425"/>
              <a:ext cx="4286250" cy="5543550"/>
            </a:xfrm>
            <a:prstGeom prst="rect">
              <a:avLst/>
            </a:prstGeom>
          </p:spPr>
        </p:pic>
        <p:sp>
          <p:nvSpPr>
            <p:cNvPr id="8" name="TextBox 7"/>
            <p:cNvSpPr txBox="1"/>
            <p:nvPr/>
          </p:nvSpPr>
          <p:spPr>
            <a:xfrm>
              <a:off x="6589133" y="2564904"/>
              <a:ext cx="2049209" cy="461665"/>
            </a:xfrm>
            <a:prstGeom prst="rect">
              <a:avLst/>
            </a:prstGeom>
            <a:noFill/>
          </p:spPr>
          <p:txBody>
            <a:bodyPr wrap="none" rtlCol="0">
              <a:spAutoFit/>
            </a:bodyPr>
            <a:lstStyle/>
            <a:p>
              <a:r>
                <a:rPr lang="en-US" sz="2400" baseline="0" dirty="0">
                  <a:solidFill>
                    <a:srgbClr val="FF0000"/>
                  </a:solidFill>
                </a:rPr>
                <a:t>3 ton </a:t>
              </a:r>
              <a:r>
                <a:rPr lang="en-US" sz="2400" baseline="0" dirty="0" err="1">
                  <a:solidFill>
                    <a:srgbClr val="FF0000"/>
                  </a:solidFill>
                </a:rPr>
                <a:t>LArTPC</a:t>
              </a:r>
              <a:endParaRPr lang="en-US" sz="2400" baseline="0" dirty="0">
                <a:solidFill>
                  <a:srgbClr val="FF0000"/>
                </a:solidFill>
              </a:endParaRPr>
            </a:p>
          </p:txBody>
        </p:sp>
      </p:grpSp>
      <p:sp>
        <p:nvSpPr>
          <p:cNvPr id="2" name="Title 1"/>
          <p:cNvSpPr>
            <a:spLocks noGrp="1"/>
          </p:cNvSpPr>
          <p:nvPr>
            <p:ph type="title"/>
          </p:nvPr>
        </p:nvSpPr>
        <p:spPr/>
        <p:txBody>
          <a:bodyPr/>
          <a:lstStyle/>
          <a:p>
            <a:r>
              <a:rPr lang="en-US" dirty="0"/>
              <a:t>Doping with tetra-methyl-germanium (TMG)</a:t>
            </a:r>
          </a:p>
        </p:txBody>
      </p:sp>
      <p:sp>
        <p:nvSpPr>
          <p:cNvPr id="3" name="Content Placeholder 2"/>
          <p:cNvSpPr>
            <a:spLocks noGrp="1"/>
          </p:cNvSpPr>
          <p:nvPr>
            <p:ph idx="1"/>
          </p:nvPr>
        </p:nvSpPr>
        <p:spPr>
          <a:xfrm>
            <a:off x="56456" y="537592"/>
            <a:ext cx="5562600" cy="2819400"/>
          </a:xfrm>
        </p:spPr>
        <p:txBody>
          <a:bodyPr/>
          <a:lstStyle/>
          <a:p>
            <a:r>
              <a:rPr lang="en-GB" sz="2400" dirty="0"/>
              <a:t>Collected charge and deposited energy at an electric field of 200 V/cm and TMG concentration of 3.5 ppm for stopping </a:t>
            </a:r>
            <a:r>
              <a:rPr lang="en-GB" sz="2400" dirty="0" err="1"/>
              <a:t>muon</a:t>
            </a:r>
            <a:r>
              <a:rPr lang="en-GB" sz="2400" dirty="0"/>
              <a:t> and proton events. </a:t>
            </a:r>
          </a:p>
          <a:p>
            <a:r>
              <a:rPr lang="en-US" sz="2400" dirty="0"/>
              <a:t>Time evolution at 300 V/cm during the </a:t>
            </a:r>
            <a:r>
              <a:rPr lang="en-US" sz="2400" dirty="0" err="1"/>
              <a:t>LAr</a:t>
            </a:r>
            <a:r>
              <a:rPr lang="en-US" sz="2400" dirty="0"/>
              <a:t> doping with TMG.</a:t>
            </a:r>
            <a:endParaRPr lang="en-GB" sz="2400" dirty="0"/>
          </a:p>
          <a:p>
            <a:endParaRPr lang="en-US" sz="2400" dirty="0"/>
          </a:p>
          <a:p>
            <a:endParaRPr lang="en-US" dirty="0"/>
          </a:p>
        </p:txBody>
      </p:sp>
      <p:sp>
        <p:nvSpPr>
          <p:cNvPr id="4" name="Footer Placeholder 3"/>
          <p:cNvSpPr>
            <a:spLocks noGrp="1"/>
          </p:cNvSpPr>
          <p:nvPr>
            <p:ph type="ftr" sz="quarter" idx="10"/>
          </p:nvPr>
        </p:nvSpPr>
        <p:spPr>
          <a:xfrm>
            <a:off x="685800" y="6512768"/>
            <a:ext cx="3136900" cy="228600"/>
          </a:xfrm>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a:xfrm>
            <a:off x="7181850" y="6512768"/>
            <a:ext cx="2063750" cy="228600"/>
          </a:xfrm>
        </p:spPr>
        <p:txBody>
          <a:bodyPr/>
          <a:lstStyle/>
          <a:p>
            <a:r>
              <a:rPr lang="en-GB" dirty="0"/>
              <a:t>Slide: </a:t>
            </a:r>
            <a:fld id="{C0367892-4C36-1744-A726-262AF37AA8B7}" type="slidenum">
              <a:rPr lang="en-GB" smtClean="0"/>
              <a:pPr/>
              <a:t>31</a:t>
            </a:fld>
            <a:endParaRPr lang="en-GB" dirty="0">
              <a:solidFill>
                <a:schemeClr val="accent1"/>
              </a:solidFill>
            </a:endParaRPr>
          </a:p>
        </p:txBody>
      </p:sp>
      <p:grpSp>
        <p:nvGrpSpPr>
          <p:cNvPr id="12" name="Group 12"/>
          <p:cNvGrpSpPr/>
          <p:nvPr/>
        </p:nvGrpSpPr>
        <p:grpSpPr>
          <a:xfrm>
            <a:off x="6031467" y="621346"/>
            <a:ext cx="3890085" cy="1766755"/>
            <a:chOff x="5867400" y="621346"/>
            <a:chExt cx="3890085" cy="1766755"/>
          </a:xfrm>
        </p:grpSpPr>
        <p:sp>
          <p:nvSpPr>
            <p:cNvPr id="9" name="TextBox 8"/>
            <p:cNvSpPr txBox="1"/>
            <p:nvPr/>
          </p:nvSpPr>
          <p:spPr>
            <a:xfrm rot="16200000">
              <a:off x="8674052" y="1304669"/>
              <a:ext cx="1766755" cy="400110"/>
            </a:xfrm>
            <a:prstGeom prst="rect">
              <a:avLst/>
            </a:prstGeom>
            <a:noFill/>
          </p:spPr>
          <p:txBody>
            <a:bodyPr wrap="none" rtlCol="0">
              <a:spAutoFit/>
            </a:bodyPr>
            <a:lstStyle/>
            <a:p>
              <a:pPr algn="ctr"/>
              <a:r>
                <a:rPr lang="en-US" sz="2000" baseline="0" dirty="0">
                  <a:solidFill>
                    <a:srgbClr val="FF0000"/>
                  </a:solidFill>
                </a:rPr>
                <a:t>10 ms lifetime</a:t>
              </a:r>
            </a:p>
          </p:txBody>
        </p:sp>
        <p:cxnSp>
          <p:nvCxnSpPr>
            <p:cNvPr id="11" name="Straight Arrow Connector 10"/>
            <p:cNvCxnSpPr/>
            <p:nvPr/>
          </p:nvCxnSpPr>
          <p:spPr bwMode="auto">
            <a:xfrm>
              <a:off x="5867400" y="1219200"/>
              <a:ext cx="35052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grpSp>
      <p:grpSp>
        <p:nvGrpSpPr>
          <p:cNvPr id="14" name="Group 13"/>
          <p:cNvGrpSpPr/>
          <p:nvPr/>
        </p:nvGrpSpPr>
        <p:grpSpPr>
          <a:xfrm>
            <a:off x="128464" y="3212976"/>
            <a:ext cx="5140788" cy="3264024"/>
            <a:chOff x="128464" y="3212976"/>
            <a:chExt cx="5140788" cy="3264024"/>
          </a:xfrm>
        </p:grpSpPr>
        <p:pic>
          <p:nvPicPr>
            <p:cNvPr id="7" name="Picture 6"/>
            <p:cNvPicPr>
              <a:picLocks noChangeAspect="1"/>
            </p:cNvPicPr>
            <p:nvPr/>
          </p:nvPicPr>
          <p:blipFill>
            <a:blip r:embed="rId3"/>
            <a:stretch>
              <a:fillRect/>
            </a:stretch>
          </p:blipFill>
          <p:spPr>
            <a:xfrm>
              <a:off x="128464" y="3276600"/>
              <a:ext cx="5105400" cy="3200400"/>
            </a:xfrm>
            <a:prstGeom prst="rect">
              <a:avLst/>
            </a:prstGeom>
            <a:solidFill>
              <a:srgbClr val="F96A1B"/>
            </a:solidFill>
            <a:ln w="38100" cmpd="sng">
              <a:solidFill>
                <a:schemeClr val="tx1"/>
              </a:solidFill>
            </a:ln>
          </p:spPr>
        </p:pic>
        <p:sp>
          <p:nvSpPr>
            <p:cNvPr id="13" name="Rectangle 12"/>
            <p:cNvSpPr/>
            <p:nvPr/>
          </p:nvSpPr>
          <p:spPr>
            <a:xfrm>
              <a:off x="1064568" y="3212976"/>
              <a:ext cx="4204684" cy="307777"/>
            </a:xfrm>
            <a:prstGeom prst="rect">
              <a:avLst/>
            </a:prstGeom>
          </p:spPr>
          <p:txBody>
            <a:bodyPr wrap="none">
              <a:spAutoFit/>
            </a:bodyPr>
            <a:lstStyle/>
            <a:p>
              <a:r>
                <a:rPr lang="en-US" sz="1400" i="1" baseline="0" dirty="0">
                  <a:solidFill>
                    <a:srgbClr val="FF0000"/>
                  </a:solidFill>
                </a:rPr>
                <a:t>2 mm p events at  8, 12, 13.2, 25 and 32  MeV/cm</a:t>
              </a:r>
            </a:p>
          </p:txBody>
        </p:sp>
      </p:grpSp>
      <p:sp>
        <p:nvSpPr>
          <p:cNvPr id="15" name="TextBox 14"/>
          <p:cNvSpPr txBox="1"/>
          <p:nvPr/>
        </p:nvSpPr>
        <p:spPr>
          <a:xfrm>
            <a:off x="6177136" y="3645024"/>
            <a:ext cx="3130935" cy="400110"/>
          </a:xfrm>
          <a:prstGeom prst="rect">
            <a:avLst/>
          </a:prstGeom>
          <a:noFill/>
        </p:spPr>
        <p:txBody>
          <a:bodyPr wrap="none" rtlCol="0">
            <a:spAutoFit/>
          </a:bodyPr>
          <a:lstStyle/>
          <a:p>
            <a:r>
              <a:rPr lang="en-US" sz="2000" baseline="0" dirty="0">
                <a:solidFill>
                  <a:srgbClr val="FF0000"/>
                </a:solidFill>
              </a:rPr>
              <a:t>Periodic additions of TMG</a:t>
            </a:r>
          </a:p>
        </p:txBody>
      </p:sp>
    </p:spTree>
    <p:extLst>
      <p:ext uri="{BB962C8B-B14F-4D97-AF65-F5344CB8AC3E}">
        <p14:creationId xmlns:p14="http://schemas.microsoft.com/office/powerpoint/2010/main" val="36150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due to positive ions in Argon</a:t>
            </a:r>
          </a:p>
        </p:txBody>
      </p:sp>
      <p:sp>
        <p:nvSpPr>
          <p:cNvPr id="3" name="Content Placeholder 2"/>
          <p:cNvSpPr>
            <a:spLocks noGrp="1"/>
          </p:cNvSpPr>
          <p:nvPr>
            <p:ph idx="1"/>
          </p:nvPr>
        </p:nvSpPr>
        <p:spPr>
          <a:xfrm>
            <a:off x="0" y="609600"/>
            <a:ext cx="6537176" cy="3200400"/>
          </a:xfrm>
        </p:spPr>
        <p:txBody>
          <a:bodyPr/>
          <a:lstStyle/>
          <a:p>
            <a:pPr>
              <a:lnSpc>
                <a:spcPts val="2680"/>
              </a:lnSpc>
            </a:pPr>
            <a:r>
              <a:rPr lang="en-GB" sz="2400" dirty="0"/>
              <a:t>At shallow depths one has to contend with the presence of intense backgrounds due to cosmic ray </a:t>
            </a:r>
            <a:r>
              <a:rPr lang="en-GB" sz="2400" dirty="0" err="1"/>
              <a:t>muons</a:t>
            </a:r>
            <a:r>
              <a:rPr lang="en-GB" sz="2400" dirty="0"/>
              <a:t> which have to be separated out from the neutrino signals.</a:t>
            </a:r>
          </a:p>
          <a:p>
            <a:r>
              <a:rPr lang="en-GB" sz="2400" dirty="0"/>
              <a:t>This background also generates </a:t>
            </a:r>
            <a:r>
              <a:rPr lang="en-GB" sz="2400" dirty="0" err="1"/>
              <a:t>Ar</a:t>
            </a:r>
            <a:r>
              <a:rPr lang="en-GB" sz="2400" dirty="0"/>
              <a:t> positive ions which flow very slowly toward the cathode with a mobility , </a:t>
            </a:r>
            <a:r>
              <a:rPr lang="en-GB" sz="2400" dirty="0" err="1"/>
              <a:t>μ</a:t>
            </a:r>
            <a:r>
              <a:rPr lang="en-GB" sz="2400" baseline="-25000" dirty="0" err="1"/>
              <a:t>i</a:t>
            </a:r>
            <a:r>
              <a:rPr lang="en-GB" sz="2400" dirty="0"/>
              <a:t> ~ 1.6 10</a:t>
            </a:r>
            <a:r>
              <a:rPr lang="en-GB" sz="2400" baseline="30000" dirty="0"/>
              <a:t>-3</a:t>
            </a:r>
            <a:r>
              <a:rPr lang="en-GB" sz="2400" dirty="0"/>
              <a:t> cm</a:t>
            </a:r>
            <a:r>
              <a:rPr lang="en-GB" sz="2400" baseline="30000" dirty="0"/>
              <a:t>2</a:t>
            </a:r>
            <a:r>
              <a:rPr lang="en-GB" sz="2400" dirty="0"/>
              <a:t>s</a:t>
            </a:r>
            <a:r>
              <a:rPr lang="en-GB" sz="2400" baseline="30000" dirty="0"/>
              <a:t>-1</a:t>
            </a:r>
            <a:r>
              <a:rPr lang="en-GB" sz="2400" dirty="0"/>
              <a:t>V</a:t>
            </a:r>
            <a:r>
              <a:rPr lang="en-GB" sz="2400" baseline="30000" dirty="0"/>
              <a:t>-1</a:t>
            </a:r>
            <a:endParaRPr lang="en-US" sz="2400" dirty="0"/>
          </a:p>
          <a:p>
            <a:pPr marL="0" indent="0">
              <a:buNone/>
            </a:pPr>
            <a:endParaRPr lang="en-US" sz="2400" i="1" dirty="0"/>
          </a:p>
          <a:p>
            <a:endParaRPr lang="en-US" sz="2400" dirty="0"/>
          </a:p>
        </p:txBody>
      </p:sp>
      <p:sp>
        <p:nvSpPr>
          <p:cNvPr id="4" name="Footer Placeholder 3"/>
          <p:cNvSpPr>
            <a:spLocks noGrp="1"/>
          </p:cNvSpPr>
          <p:nvPr>
            <p:ph type="ftr" sz="quarter" idx="10"/>
          </p:nvPr>
        </p:nvSpPr>
        <p:spPr/>
        <p:txBody>
          <a:bodyPr/>
          <a:lstStyle/>
          <a:p>
            <a:pPr>
              <a:defRPr/>
            </a:pPr>
            <a:r>
              <a:rPr lang="en-US"/>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32</a:t>
            </a:fld>
            <a:endParaRPr lang="en-GB"/>
          </a:p>
        </p:txBody>
      </p:sp>
      <p:sp>
        <p:nvSpPr>
          <p:cNvPr id="6" name="Content Placeholder 2"/>
          <p:cNvSpPr txBox="1">
            <a:spLocks/>
          </p:cNvSpPr>
          <p:nvPr/>
        </p:nvSpPr>
        <p:spPr bwMode="auto">
          <a:xfrm>
            <a:off x="200472" y="5445224"/>
            <a:ext cx="9296400" cy="947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r>
              <a:rPr lang="en-US" i="1" dirty="0" err="1"/>
              <a:t>T</a:t>
            </a:r>
            <a:r>
              <a:rPr lang="en-US" sz="2000" i="1" baseline="0" dirty="0" err="1"/>
              <a:t>DEYt</a:t>
            </a:r>
            <a:r>
              <a:rPr lang="en-US" sz="2000" i="1" baseline="0" dirty="0"/>
              <a:t> and T. J. LEWIS, “Ion mobility and liquid motion in liquefied argon “BRIT. J. APPL. PHYS. (J. PHYS. D), 1968, SER. 2,VOL. 1. PRINTED IN GREAT BRITAIN </a:t>
            </a:r>
          </a:p>
          <a:p>
            <a:endParaRPr lang="en-US" dirty="0"/>
          </a:p>
        </p:txBody>
      </p:sp>
      <p:pic>
        <p:nvPicPr>
          <p:cNvPr id="7" name="Picture 6" descr="pix3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184" y="692696"/>
            <a:ext cx="2736040" cy="2952328"/>
          </a:xfrm>
          <a:prstGeom prst="rect">
            <a:avLst/>
          </a:prstGeom>
        </p:spPr>
      </p:pic>
      <p:sp>
        <p:nvSpPr>
          <p:cNvPr id="8" name="Content Placeholder 5"/>
          <p:cNvSpPr txBox="1">
            <a:spLocks/>
          </p:cNvSpPr>
          <p:nvPr/>
        </p:nvSpPr>
        <p:spPr bwMode="auto">
          <a:xfrm>
            <a:off x="0" y="3573016"/>
            <a:ext cx="9649072" cy="1667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680"/>
              </a:lnSpc>
            </a:pPr>
            <a:r>
              <a:rPr lang="en-US" sz="2400" baseline="0" dirty="0"/>
              <a:t>With </a:t>
            </a:r>
            <a:r>
              <a:rPr lang="en-GB" sz="2400" baseline="0" dirty="0" err="1"/>
              <a:t>μ</a:t>
            </a:r>
            <a:r>
              <a:rPr lang="en-GB" sz="2400" dirty="0" err="1"/>
              <a:t>i</a:t>
            </a:r>
            <a:r>
              <a:rPr lang="en-GB" sz="2400" baseline="0" dirty="0"/>
              <a:t>  as here expressed in( cm/sec) /(Volt/cm) — </a:t>
            </a:r>
            <a:r>
              <a:rPr lang="en-US" sz="2400" baseline="0" dirty="0"/>
              <a:t>the experimental </a:t>
            </a:r>
            <a:r>
              <a:rPr lang="en-GB" sz="2400" dirty="0"/>
              <a:t> </a:t>
            </a:r>
            <a:r>
              <a:rPr lang="en-US" sz="2400" baseline="0" dirty="0"/>
              <a:t>drift velocity for trapped electrons in pure liquid Argon and for a electric field of 500 Volt/cm is 0.8 cm/s , corresponding to 190 sec LAr drift path for travel of 1.5 m.</a:t>
            </a:r>
          </a:p>
          <a:p>
            <a:r>
              <a:rPr lang="en-US" sz="2400" baseline="0" dirty="0"/>
              <a:t>The very long time may produce space charge effects</a:t>
            </a:r>
          </a:p>
          <a:p>
            <a:endParaRPr lang="en-US" sz="2400" baseline="0" dirty="0"/>
          </a:p>
        </p:txBody>
      </p:sp>
    </p:spTree>
    <p:extLst>
      <p:ext uri="{BB962C8B-B14F-4D97-AF65-F5344CB8AC3E}">
        <p14:creationId xmlns:p14="http://schemas.microsoft.com/office/powerpoint/2010/main" val="50711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the slow LAr ions (tentative)</a:t>
            </a:r>
          </a:p>
        </p:txBody>
      </p:sp>
      <p:sp>
        <p:nvSpPr>
          <p:cNvPr id="3" name="Content Placeholder 2"/>
          <p:cNvSpPr>
            <a:spLocks noGrp="1"/>
          </p:cNvSpPr>
          <p:nvPr>
            <p:ph idx="1"/>
          </p:nvPr>
        </p:nvSpPr>
        <p:spPr>
          <a:xfrm>
            <a:off x="304800" y="609600"/>
            <a:ext cx="9601200" cy="1667272"/>
          </a:xfrm>
        </p:spPr>
        <p:txBody>
          <a:bodyPr/>
          <a:lstStyle/>
          <a:p>
            <a:pPr>
              <a:lnSpc>
                <a:spcPts val="2680"/>
              </a:lnSpc>
            </a:pPr>
            <a:r>
              <a:rPr lang="en-GB" sz="2400" dirty="0"/>
              <a:t>Non-negligible distortions of the drift field may arise because of the space charge which must be stabilized with wire grids for larger drift distances</a:t>
            </a:r>
          </a:p>
          <a:p>
            <a:pPr>
              <a:lnSpc>
                <a:spcPts val="2680"/>
              </a:lnSpc>
            </a:pPr>
            <a:r>
              <a:rPr lang="en-GB" sz="2400" dirty="0"/>
              <a:t>No  additional LAr multiplication at the wire planes is assumed</a:t>
            </a:r>
          </a:p>
          <a:p>
            <a:pPr>
              <a:lnSpc>
                <a:spcPts val="2680"/>
              </a:lnSpc>
            </a:pPr>
            <a:endParaRPr lang="en-GB" sz="2400" dirty="0"/>
          </a:p>
          <a:p>
            <a:pPr>
              <a:lnSpc>
                <a:spcPts val="2680"/>
              </a:lnSpc>
            </a:pPr>
            <a:endParaRPr lang="en-GB" sz="2400" dirty="0"/>
          </a:p>
        </p:txBody>
      </p:sp>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33</a:t>
            </a:fld>
            <a:endParaRPr lang="en-GB" dirty="0"/>
          </a:p>
        </p:txBody>
      </p:sp>
      <p:pic>
        <p:nvPicPr>
          <p:cNvPr id="8" name="Picture 7" descr="pix3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4934571" cy="4104456"/>
          </a:xfrm>
          <a:prstGeom prst="rect">
            <a:avLst/>
          </a:prstGeom>
        </p:spPr>
      </p:pic>
      <p:pic>
        <p:nvPicPr>
          <p:cNvPr id="9" name="Picture 8" descr="pix3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992" y="2078324"/>
            <a:ext cx="5025008" cy="4519028"/>
          </a:xfrm>
          <a:prstGeom prst="rect">
            <a:avLst/>
          </a:prstGeom>
        </p:spPr>
      </p:pic>
    </p:spTree>
    <p:extLst>
      <p:ext uri="{BB962C8B-B14F-4D97-AF65-F5344CB8AC3E}">
        <p14:creationId xmlns:p14="http://schemas.microsoft.com/office/powerpoint/2010/main" val="14699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Search of effective </a:t>
            </a:r>
            <a:r>
              <a:rPr lang="en-US" dirty="0">
                <a:latin typeface="Symbol" charset="2"/>
                <a:cs typeface="Symbol" charset="2"/>
              </a:rPr>
              <a:t>n-</a:t>
            </a:r>
            <a:r>
              <a:rPr lang="en-US" dirty="0">
                <a:cs typeface="Symbol" charset="2"/>
              </a:rPr>
              <a:t>e</a:t>
            </a:r>
            <a:r>
              <a:rPr lang="en-US" dirty="0">
                <a:latin typeface="Symbol" charset="2"/>
                <a:cs typeface="Symbol" charset="2"/>
              </a:rPr>
              <a:t>, n-m</a:t>
            </a:r>
            <a:r>
              <a:rPr lang="en-US" dirty="0"/>
              <a:t> masses with sterile neutrino</a:t>
            </a:r>
          </a:p>
        </p:txBody>
      </p:sp>
      <p:sp>
        <p:nvSpPr>
          <p:cNvPr id="3" name="Content Placeholder 2"/>
          <p:cNvSpPr>
            <a:spLocks noGrp="1"/>
          </p:cNvSpPr>
          <p:nvPr>
            <p:ph idx="1"/>
          </p:nvPr>
        </p:nvSpPr>
        <p:spPr>
          <a:xfrm>
            <a:off x="0" y="609600"/>
            <a:ext cx="9906000" cy="5699720"/>
          </a:xfrm>
        </p:spPr>
        <p:txBody>
          <a:bodyPr/>
          <a:lstStyle/>
          <a:p>
            <a:r>
              <a:rPr lang="en-US" sz="2400" dirty="0"/>
              <a:t>Cosmology and three neutrinos give a very small value for the sum of neutrino masses.  Quite independently from the outcome of the NEUTRINO-4 experiment, there is a very solid information about the possible existence of one sterile neutrino m</a:t>
            </a:r>
            <a:r>
              <a:rPr lang="en-US" sz="2400" baseline="-25000" dirty="0"/>
              <a:t>4</a:t>
            </a:r>
            <a:r>
              <a:rPr lang="en-US" sz="2400" dirty="0"/>
              <a:t>, that ICARUS may be able to observe with L/E over a wide mass range, provided m</a:t>
            </a:r>
            <a:r>
              <a:rPr lang="en-US" sz="2400" baseline="-25000" dirty="0"/>
              <a:t>1</a:t>
            </a:r>
            <a:r>
              <a:rPr lang="en-US" sz="2400" baseline="30000" dirty="0"/>
              <a:t>2</a:t>
            </a:r>
            <a:r>
              <a:rPr lang="en-US" sz="2400" dirty="0"/>
              <a:t>, m</a:t>
            </a:r>
            <a:r>
              <a:rPr lang="en-US" sz="2400" baseline="-25000" dirty="0"/>
              <a:t>2</a:t>
            </a:r>
            <a:r>
              <a:rPr lang="en-US" sz="2400" baseline="30000" dirty="0"/>
              <a:t>2</a:t>
            </a:r>
            <a:r>
              <a:rPr lang="en-US" sz="2400" dirty="0"/>
              <a:t> </a:t>
            </a:r>
            <a:r>
              <a:rPr lang="da-DK" sz="2400" dirty="0"/>
              <a:t>, </a:t>
            </a:r>
            <a:r>
              <a:rPr lang="en-US" sz="2400" dirty="0"/>
              <a:t>m</a:t>
            </a:r>
            <a:r>
              <a:rPr lang="en-US" sz="2400" baseline="-25000" dirty="0"/>
              <a:t>3</a:t>
            </a:r>
            <a:r>
              <a:rPr lang="en-US" sz="2400" baseline="30000" dirty="0"/>
              <a:t>2</a:t>
            </a:r>
            <a:r>
              <a:rPr lang="da-DK" sz="2400" dirty="0"/>
              <a:t>≪ m</a:t>
            </a:r>
            <a:r>
              <a:rPr lang="da-DK" sz="2400" baseline="-25000" dirty="0"/>
              <a:t>4</a:t>
            </a:r>
            <a:r>
              <a:rPr lang="da-DK" sz="2400" baseline="30000" dirty="0"/>
              <a:t>2</a:t>
            </a:r>
            <a:r>
              <a:rPr lang="da-DK" sz="2400" dirty="0"/>
              <a:t>. |U</a:t>
            </a:r>
            <a:r>
              <a:rPr lang="da-DK" sz="2400" baseline="-25000" dirty="0"/>
              <a:t>e4</a:t>
            </a:r>
            <a:r>
              <a:rPr lang="da-DK" sz="2400" dirty="0"/>
              <a:t>| = ¼ sin</a:t>
            </a:r>
            <a:r>
              <a:rPr lang="da-DK" sz="2400" baseline="30000" dirty="0"/>
              <a:t>2</a:t>
            </a:r>
            <a:r>
              <a:rPr lang="da-DK" sz="2400" dirty="0"/>
              <a:t>(2</a:t>
            </a:r>
            <a:r>
              <a:rPr lang="en-US" sz="2400" dirty="0"/>
              <a:t>𝜃</a:t>
            </a:r>
            <a:r>
              <a:rPr lang="da-DK" sz="2400" baseline="-25000" dirty="0"/>
              <a:t>14</a:t>
            </a:r>
            <a:r>
              <a:rPr lang="da-DK" sz="2400" dirty="0"/>
              <a:t>)</a:t>
            </a:r>
          </a:p>
          <a:p>
            <a:r>
              <a:rPr lang="en-US" sz="2400" dirty="0"/>
              <a:t>Both 𝑚</a:t>
            </a:r>
            <a:r>
              <a:rPr lang="en-US" sz="2800" baseline="-25000" dirty="0" err="1">
                <a:latin typeface="Symbol" charset="2"/>
                <a:cs typeface="Symbol" charset="2"/>
              </a:rPr>
              <a:t>nm</a:t>
            </a:r>
            <a:r>
              <a:rPr lang="en-US" sz="2400" baseline="30000" dirty="0" err="1"/>
              <a:t>eff</a:t>
            </a:r>
            <a:r>
              <a:rPr lang="en-US" sz="2400" dirty="0"/>
              <a:t>, </a:t>
            </a:r>
            <a:r>
              <a:rPr lang="da-DK" sz="2400" dirty="0"/>
              <a:t>and </a:t>
            </a:r>
            <a:r>
              <a:rPr lang="en-US" sz="2400" dirty="0"/>
              <a:t>𝑚</a:t>
            </a:r>
            <a:r>
              <a:rPr lang="en-US" sz="2800" baseline="-25000" dirty="0" err="1">
                <a:latin typeface="Symbol" charset="2"/>
                <a:cs typeface="Symbol" charset="2"/>
              </a:rPr>
              <a:t>n</a:t>
            </a:r>
            <a:r>
              <a:rPr lang="en-US" sz="2400" baseline="-25000" dirty="0" err="1"/>
              <a:t>e</a:t>
            </a:r>
            <a:r>
              <a:rPr lang="en-US" sz="2400" baseline="30000" dirty="0" err="1"/>
              <a:t>eff</a:t>
            </a:r>
            <a:r>
              <a:rPr lang="en-US" sz="2400" dirty="0"/>
              <a:t> masses may be estimated:  𝑚</a:t>
            </a:r>
            <a:r>
              <a:rPr lang="en-US" sz="2400" baseline="-25000" dirty="0" err="1">
                <a:latin typeface="Symbol" charset="2"/>
                <a:cs typeface="Symbol" charset="2"/>
              </a:rPr>
              <a:t>n</a:t>
            </a:r>
            <a:r>
              <a:rPr lang="en-US" sz="2400" baseline="-25000" dirty="0" err="1"/>
              <a:t>e</a:t>
            </a:r>
            <a:r>
              <a:rPr lang="en-US" sz="2400" baseline="30000" dirty="0" err="1"/>
              <a:t>eff</a:t>
            </a:r>
            <a:r>
              <a:rPr lang="en-US" sz="2400" dirty="0"/>
              <a:t> ≈ </a:t>
            </a:r>
            <a:r>
              <a:rPr lang="en-US" sz="2400" i="1" dirty="0" err="1"/>
              <a:t>sqrt</a:t>
            </a:r>
            <a:r>
              <a:rPr lang="en-US" sz="2400" i="1" dirty="0"/>
              <a:t> (</a:t>
            </a:r>
            <a:r>
              <a:rPr lang="en-US" sz="2400" dirty="0"/>
              <a:t>m</a:t>
            </a:r>
            <a:r>
              <a:rPr lang="en-US" sz="2400" baseline="-25000" dirty="0"/>
              <a:t>4</a:t>
            </a:r>
            <a:r>
              <a:rPr lang="en-US" sz="2400" baseline="30000" dirty="0"/>
              <a:t>2</a:t>
            </a:r>
            <a:r>
              <a:rPr lang="en-US" sz="2400" dirty="0"/>
              <a:t>|U</a:t>
            </a:r>
            <a:r>
              <a:rPr lang="en-US" sz="2400" baseline="-25000" dirty="0"/>
              <a:t>e4</a:t>
            </a:r>
            <a:r>
              <a:rPr lang="en-US" sz="2400" dirty="0"/>
              <a:t>|</a:t>
            </a:r>
            <a:r>
              <a:rPr lang="en-US" sz="2400" baseline="30000" dirty="0"/>
              <a:t>2</a:t>
            </a:r>
            <a:r>
              <a:rPr lang="en-US" sz="2400" dirty="0"/>
              <a:t> ) ≈ ½ </a:t>
            </a:r>
            <a:r>
              <a:rPr lang="en-US" sz="2400" i="1" dirty="0" err="1"/>
              <a:t>sqrt</a:t>
            </a:r>
            <a:r>
              <a:rPr lang="en-US" sz="2400" i="1" dirty="0"/>
              <a:t> </a:t>
            </a:r>
            <a:r>
              <a:rPr lang="en-US" sz="2400" dirty="0"/>
              <a:t>(m</a:t>
            </a:r>
            <a:r>
              <a:rPr lang="en-US" sz="2400" baseline="-25000" dirty="0"/>
              <a:t>4</a:t>
            </a:r>
            <a:r>
              <a:rPr lang="en-US" sz="2400" baseline="30000" dirty="0"/>
              <a:t>2</a:t>
            </a:r>
            <a:r>
              <a:rPr lang="en-US" sz="2400" dirty="0"/>
              <a:t> sin</a:t>
            </a:r>
            <a:r>
              <a:rPr lang="en-US" sz="2400" baseline="30000" dirty="0"/>
              <a:t>2</a:t>
            </a:r>
            <a:r>
              <a:rPr lang="en-US" sz="2400" dirty="0"/>
              <a:t>(2𝜃</a:t>
            </a:r>
            <a:r>
              <a:rPr lang="en-US" sz="2400" baseline="-25000" dirty="0"/>
              <a:t>14</a:t>
            </a:r>
            <a:r>
              <a:rPr lang="en-US" sz="2400" dirty="0"/>
              <a:t>) and 𝑚</a:t>
            </a:r>
            <a:r>
              <a:rPr lang="en-US" sz="2800" baseline="-25000" dirty="0" err="1">
                <a:latin typeface="Symbol" charset="2"/>
                <a:cs typeface="Symbol" charset="2"/>
              </a:rPr>
              <a:t>nm</a:t>
            </a:r>
            <a:r>
              <a:rPr lang="en-US" sz="2400" baseline="30000" dirty="0" err="1"/>
              <a:t>eff</a:t>
            </a:r>
            <a:r>
              <a:rPr lang="en-US" sz="2400" dirty="0"/>
              <a:t> ≈ </a:t>
            </a:r>
            <a:r>
              <a:rPr lang="en-US" sz="2400" i="1" dirty="0" err="1"/>
              <a:t>sqrt</a:t>
            </a:r>
            <a:r>
              <a:rPr lang="en-US" sz="2400" i="1" dirty="0"/>
              <a:t> (</a:t>
            </a:r>
            <a:r>
              <a:rPr lang="en-US" sz="2400" dirty="0"/>
              <a:t>m</a:t>
            </a:r>
            <a:r>
              <a:rPr lang="en-US" sz="2400" baseline="-25000" dirty="0"/>
              <a:t>4</a:t>
            </a:r>
            <a:r>
              <a:rPr lang="en-US" sz="2400" baseline="30000" dirty="0"/>
              <a:t>2</a:t>
            </a:r>
            <a:r>
              <a:rPr lang="en-US" sz="2400" dirty="0"/>
              <a:t>|U</a:t>
            </a:r>
            <a:r>
              <a:rPr lang="en-US" sz="2400" baseline="-25000" dirty="0"/>
              <a:t>m4</a:t>
            </a:r>
            <a:r>
              <a:rPr lang="en-US" sz="2400" dirty="0"/>
              <a:t>|</a:t>
            </a:r>
            <a:r>
              <a:rPr lang="en-US" sz="2400" baseline="30000" dirty="0"/>
              <a:t>2</a:t>
            </a:r>
            <a:r>
              <a:rPr lang="en-US" sz="2400" dirty="0"/>
              <a:t>.  </a:t>
            </a:r>
          </a:p>
          <a:p>
            <a:r>
              <a:rPr lang="en-US" sz="2400" dirty="0">
                <a:solidFill>
                  <a:srgbClr val="FF0000"/>
                </a:solidFill>
              </a:rPr>
              <a:t>This is simply due to the fact that a fraction of the effective sterile mass </a:t>
            </a:r>
            <a:r>
              <a:rPr lang="en-US" sz="2400" dirty="0" err="1">
                <a:solidFill>
                  <a:srgbClr val="FF0000"/>
                </a:solidFill>
              </a:rPr>
              <a:t>m</a:t>
            </a:r>
            <a:r>
              <a:rPr lang="en-US" sz="2400" baseline="-25000" dirty="0" err="1">
                <a:solidFill>
                  <a:srgbClr val="FF0000"/>
                </a:solidFill>
              </a:rPr>
              <a:t>s</a:t>
            </a:r>
            <a:r>
              <a:rPr lang="en-US" sz="2400" dirty="0">
                <a:solidFill>
                  <a:srgbClr val="FF0000"/>
                </a:solidFill>
              </a:rPr>
              <a:t> is mixed to the effective masses of the light neutrinos </a:t>
            </a:r>
            <a:r>
              <a:rPr lang="en-US" sz="2800" dirty="0">
                <a:solidFill>
                  <a:srgbClr val="FF0000"/>
                </a:solidFill>
                <a:latin typeface="Symbol" charset="2"/>
                <a:cs typeface="Symbol" charset="2"/>
              </a:rPr>
              <a:t>n-</a:t>
            </a:r>
            <a:r>
              <a:rPr lang="en-US" sz="2400" dirty="0">
                <a:solidFill>
                  <a:srgbClr val="FF0000"/>
                </a:solidFill>
              </a:rPr>
              <a:t>e and </a:t>
            </a:r>
            <a:r>
              <a:rPr lang="en-US" sz="2800" dirty="0">
                <a:solidFill>
                  <a:srgbClr val="FF0000"/>
                </a:solidFill>
                <a:latin typeface="Symbol" charset="2"/>
                <a:cs typeface="Symbol" charset="2"/>
              </a:rPr>
              <a:t>n-m</a:t>
            </a:r>
            <a:r>
              <a:rPr lang="en-US" sz="2400" dirty="0">
                <a:solidFill>
                  <a:srgbClr val="FF0000"/>
                </a:solidFill>
              </a:rPr>
              <a:t>.  </a:t>
            </a:r>
          </a:p>
          <a:p>
            <a:r>
              <a:rPr lang="en-US" sz="2400" dirty="0"/>
              <a:t>A value </a:t>
            </a:r>
            <a:r>
              <a:rPr lang="en-US" sz="2400" dirty="0" err="1"/>
              <a:t>m</a:t>
            </a:r>
            <a:r>
              <a:rPr lang="en-US" sz="2800" baseline="-25000" dirty="0" err="1">
                <a:latin typeface="Symbol" charset="2"/>
                <a:cs typeface="Symbol" charset="2"/>
              </a:rPr>
              <a:t>n</a:t>
            </a:r>
            <a:r>
              <a:rPr lang="en-US" sz="2400" baseline="-25000" dirty="0" err="1"/>
              <a:t>e</a:t>
            </a:r>
            <a:r>
              <a:rPr lang="en-US" sz="2400" baseline="30000" dirty="0" err="1"/>
              <a:t>eff</a:t>
            </a:r>
            <a:r>
              <a:rPr lang="en-US" sz="2400" dirty="0"/>
              <a:t>  = (0.58 ± 0.09) </a:t>
            </a:r>
            <a:r>
              <a:rPr lang="en-US" sz="2400" dirty="0" err="1"/>
              <a:t>eV</a:t>
            </a:r>
            <a:r>
              <a:rPr lang="en-US" sz="2400" dirty="0"/>
              <a:t> has been derived from the </a:t>
            </a:r>
            <a:r>
              <a:rPr lang="da-DK" sz="2400" dirty="0"/>
              <a:t>m</a:t>
            </a:r>
            <a:r>
              <a:rPr lang="da-DK" sz="2400" baseline="-25000" dirty="0"/>
              <a:t>4</a:t>
            </a:r>
            <a:r>
              <a:rPr lang="da-DK" sz="2400" baseline="30000" dirty="0"/>
              <a:t>2</a:t>
            </a:r>
            <a:r>
              <a:rPr lang="da-DK" sz="2400" dirty="0"/>
              <a:t> </a:t>
            </a:r>
            <a:r>
              <a:rPr lang="en-US" sz="2400" dirty="0"/>
              <a:t>prediction of NEUTRINO-4 and it does not contradict the upper direct limit of neutrino mass </a:t>
            </a:r>
            <a:r>
              <a:rPr lang="en-US" sz="2400" dirty="0" err="1"/>
              <a:t>m</a:t>
            </a:r>
            <a:r>
              <a:rPr lang="en-US" sz="2800" baseline="-25000" dirty="0" err="1">
                <a:latin typeface="Symbol" charset="2"/>
                <a:cs typeface="Symbol" charset="2"/>
              </a:rPr>
              <a:t>n</a:t>
            </a:r>
            <a:r>
              <a:rPr lang="en-US" sz="2400" baseline="-25000" dirty="0" err="1"/>
              <a:t>e</a:t>
            </a:r>
            <a:r>
              <a:rPr lang="en-US" sz="2400" baseline="30000" dirty="0" err="1"/>
              <a:t>eff</a:t>
            </a:r>
            <a:r>
              <a:rPr lang="en-US" sz="2400" dirty="0"/>
              <a:t>  ≤ 1.1 </a:t>
            </a:r>
            <a:r>
              <a:rPr lang="en-US" sz="2400" dirty="0" err="1"/>
              <a:t>eV</a:t>
            </a:r>
            <a:r>
              <a:rPr lang="en-US" sz="2400" dirty="0"/>
              <a:t> (CL 90%) of KATRIN.</a:t>
            </a:r>
          </a:p>
          <a:p>
            <a:endParaRPr lang="en-US"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34</a:t>
            </a:fld>
            <a:endParaRPr lang="en-GB" dirty="0"/>
          </a:p>
        </p:txBody>
      </p:sp>
      <p:sp>
        <p:nvSpPr>
          <p:cNvPr id="6" name="Footer Placeholder 5"/>
          <p:cNvSpPr>
            <a:spLocks noGrp="1"/>
          </p:cNvSpPr>
          <p:nvPr>
            <p:ph type="ftr" sz="quarter" idx="10"/>
          </p:nvPr>
        </p:nvSpPr>
        <p:spPr/>
        <p:txBody>
          <a:bodyPr/>
          <a:lstStyle/>
          <a:p>
            <a:pPr>
              <a:defRPr/>
            </a:pPr>
            <a:r>
              <a:rPr lang="en-US"/>
              <a:t>Venice NeuTel 2021</a:t>
            </a:r>
            <a:endParaRPr lang="en-GB" dirty="0"/>
          </a:p>
        </p:txBody>
      </p:sp>
    </p:spTree>
    <p:extLst>
      <p:ext uri="{BB962C8B-B14F-4D97-AF65-F5344CB8AC3E}">
        <p14:creationId xmlns:p14="http://schemas.microsoft.com/office/powerpoint/2010/main" val="28526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a:t>
            </a:r>
            <a:r>
              <a:rPr lang="en-US" dirty="0">
                <a:latin typeface="Symbol" charset="2"/>
                <a:cs typeface="Symbol" charset="2"/>
              </a:rPr>
              <a:t>n-</a:t>
            </a:r>
            <a:r>
              <a:rPr lang="en-US" dirty="0"/>
              <a:t>e effective mass for NEUTRINO-4</a:t>
            </a:r>
          </a:p>
        </p:txBody>
      </p:sp>
      <p:sp>
        <p:nvSpPr>
          <p:cNvPr id="4" name="Footer Placeholder 3"/>
          <p:cNvSpPr>
            <a:spLocks noGrp="1"/>
          </p:cNvSpPr>
          <p:nvPr>
            <p:ph type="ftr" sz="quarter" idx="10"/>
          </p:nvPr>
        </p:nvSpPr>
        <p:spPr/>
        <p:txBody>
          <a:bodyPr/>
          <a:lstStyle/>
          <a:p>
            <a:pPr>
              <a:defRPr/>
            </a:pPr>
            <a:r>
              <a:rPr lang="en-US"/>
              <a:t>Venice NeuTel 2021</a:t>
            </a:r>
            <a:endParaRPr lang="en-GB"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35</a:t>
            </a:fld>
            <a:endParaRPr lang="en-GB" dirty="0"/>
          </a:p>
        </p:txBody>
      </p:sp>
      <p:pic>
        <p:nvPicPr>
          <p:cNvPr id="6" name="Picture 5" descr="blabla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0" y="777345"/>
            <a:ext cx="9906000" cy="5303310"/>
          </a:xfrm>
          <a:prstGeom prst="rect">
            <a:avLst/>
          </a:prstGeom>
        </p:spPr>
      </p:pic>
      <p:sp>
        <p:nvSpPr>
          <p:cNvPr id="7" name="TextBox 6"/>
          <p:cNvSpPr txBox="1"/>
          <p:nvPr/>
        </p:nvSpPr>
        <p:spPr>
          <a:xfrm>
            <a:off x="5457056" y="4509120"/>
            <a:ext cx="3698849" cy="461665"/>
          </a:xfrm>
          <a:prstGeom prst="rect">
            <a:avLst/>
          </a:prstGeom>
          <a:noFill/>
        </p:spPr>
        <p:txBody>
          <a:bodyPr wrap="none" rtlCol="0">
            <a:spAutoFit/>
          </a:bodyPr>
          <a:lstStyle/>
          <a:p>
            <a:r>
              <a:rPr lang="en-US" sz="2400" i="1" baseline="0" dirty="0">
                <a:solidFill>
                  <a:srgbClr val="FF0000"/>
                </a:solidFill>
              </a:rPr>
              <a:t>NEUTRINO -4 RESULTS</a:t>
            </a:r>
          </a:p>
        </p:txBody>
      </p:sp>
    </p:spTree>
    <p:extLst>
      <p:ext uri="{BB962C8B-B14F-4D97-AF65-F5344CB8AC3E}">
        <p14:creationId xmlns:p14="http://schemas.microsoft.com/office/powerpoint/2010/main" val="129613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28464" y="609600"/>
            <a:ext cx="9777536" cy="5339680"/>
          </a:xfrm>
        </p:spPr>
        <p:txBody>
          <a:bodyPr/>
          <a:lstStyle/>
          <a:p>
            <a:pPr>
              <a:lnSpc>
                <a:spcPts val="2580"/>
              </a:lnSpc>
            </a:pPr>
            <a:r>
              <a:rPr lang="en-US" sz="2400" dirty="0"/>
              <a:t>The problem of neutrino anomalies has been with us for about ¼ of the century.</a:t>
            </a:r>
          </a:p>
          <a:p>
            <a:pPr>
              <a:lnSpc>
                <a:spcPts val="2580"/>
              </a:lnSpc>
            </a:pPr>
            <a:r>
              <a:rPr lang="en-US" sz="2400" dirty="0"/>
              <a:t>The recent NEUTRINO-4 experiment is a major step forward, however still statistically weak, representing only a 2.8 </a:t>
            </a:r>
            <a:r>
              <a:rPr lang="en-US" sz="2400" dirty="0">
                <a:latin typeface="Symbol" charset="2"/>
                <a:cs typeface="Symbol" charset="2"/>
              </a:rPr>
              <a:t>s</a:t>
            </a:r>
            <a:r>
              <a:rPr lang="en-US" sz="2400" dirty="0">
                <a:cs typeface="Symbol" charset="2"/>
              </a:rPr>
              <a:t> </a:t>
            </a:r>
            <a:r>
              <a:rPr lang="en-US" sz="2400" dirty="0"/>
              <a:t>signal. Further analysis is needed.</a:t>
            </a:r>
          </a:p>
          <a:p>
            <a:pPr>
              <a:lnSpc>
                <a:spcPts val="2580"/>
              </a:lnSpc>
            </a:pPr>
            <a:r>
              <a:rPr lang="en-US" sz="2400" dirty="0"/>
              <a:t>The re-activation of the Fermilab Booster and NUMI beams is expected by the end of 2020, followed by the initial operation of ICARUS in both locations.  Definitive and eventually confirming </a:t>
            </a:r>
            <a:r>
              <a:rPr lang="en-US" sz="2400" dirty="0">
                <a:solidFill>
                  <a:srgbClr val="FF0000"/>
                </a:solidFill>
              </a:rPr>
              <a:t>evidences 1.- and 2 </a:t>
            </a:r>
            <a:r>
              <a:rPr lang="en-US" sz="2400" dirty="0"/>
              <a:t>with </a:t>
            </a:r>
            <a:r>
              <a:rPr lang="en-US" sz="2400" dirty="0">
                <a:latin typeface="Symbol" charset="2"/>
                <a:cs typeface="Symbol" charset="2"/>
              </a:rPr>
              <a:t>n</a:t>
            </a:r>
            <a:r>
              <a:rPr lang="en-US" sz="2400" dirty="0"/>
              <a:t>-mu and </a:t>
            </a:r>
            <a:r>
              <a:rPr lang="en-US" sz="2400" dirty="0">
                <a:latin typeface="Symbol" charset="2"/>
                <a:cs typeface="Symbol" charset="2"/>
              </a:rPr>
              <a:t>n</a:t>
            </a:r>
            <a:r>
              <a:rPr lang="en-US" sz="2400" dirty="0"/>
              <a:t>-e are foreseen after a few months.</a:t>
            </a:r>
          </a:p>
          <a:p>
            <a:pPr>
              <a:lnSpc>
                <a:spcPts val="2580"/>
              </a:lnSpc>
            </a:pPr>
            <a:r>
              <a:rPr lang="en-US" sz="2400" dirty="0"/>
              <a:t>After approximately the first year of operation, the SBND L-</a:t>
            </a:r>
            <a:r>
              <a:rPr lang="en-US" sz="2400" dirty="0" err="1"/>
              <a:t>Ar</a:t>
            </a:r>
            <a:r>
              <a:rPr lang="en-US" sz="2400" dirty="0"/>
              <a:t> TPC detector will be added at a shorter distance of the Booster beam to perform a definitive 5 </a:t>
            </a:r>
            <a:r>
              <a:rPr lang="en-US" sz="2400" dirty="0">
                <a:latin typeface="Symbol" charset="2"/>
                <a:cs typeface="Symbol" charset="2"/>
              </a:rPr>
              <a:t>s</a:t>
            </a:r>
            <a:r>
              <a:rPr lang="en-US" sz="2400" dirty="0"/>
              <a:t> analysis of sterile neutrinos </a:t>
            </a:r>
            <a:r>
              <a:rPr lang="en-US" sz="2400" dirty="0">
                <a:solidFill>
                  <a:srgbClr val="FF0000"/>
                </a:solidFill>
              </a:rPr>
              <a:t>in </a:t>
            </a:r>
            <a:r>
              <a:rPr lang="en-US" sz="2400">
                <a:solidFill>
                  <a:srgbClr val="FF0000"/>
                </a:solidFill>
              </a:rPr>
              <a:t>evidence 3.</a:t>
            </a:r>
            <a:endParaRPr lang="en-US" sz="2400" dirty="0"/>
          </a:p>
          <a:p>
            <a:pPr>
              <a:lnSpc>
                <a:spcPts val="2580"/>
              </a:lnSpc>
            </a:pPr>
            <a:r>
              <a:rPr lang="en-US" sz="2400" dirty="0"/>
              <a:t>Values of effective light neutrino masses will be calculated as </a:t>
            </a:r>
            <a:r>
              <a:rPr lang="en-US" sz="2400" dirty="0">
                <a:solidFill>
                  <a:srgbClr val="FF0000"/>
                </a:solidFill>
              </a:rPr>
              <a:t>evidence 4</a:t>
            </a:r>
            <a:r>
              <a:rPr lang="en-US" sz="2400" dirty="0"/>
              <a:t>.</a:t>
            </a:r>
          </a:p>
          <a:p>
            <a:pPr>
              <a:lnSpc>
                <a:spcPts val="2580"/>
              </a:lnSpc>
            </a:pPr>
            <a:endParaRPr lang="en-US" sz="2000" dirty="0"/>
          </a:p>
        </p:txBody>
      </p:sp>
      <p:sp>
        <p:nvSpPr>
          <p:cNvPr id="4" name="Footer Placeholder 3"/>
          <p:cNvSpPr>
            <a:spLocks noGrp="1"/>
          </p:cNvSpPr>
          <p:nvPr>
            <p:ph type="ftr" sz="quarter" idx="10"/>
          </p:nvPr>
        </p:nvSpPr>
        <p:spPr>
          <a:xfrm>
            <a:off x="685800" y="6440760"/>
            <a:ext cx="3136900" cy="228600"/>
          </a:xfrm>
        </p:spPr>
        <p:txBody>
          <a:bodyPr/>
          <a:lstStyle/>
          <a:p>
            <a:pPr>
              <a:defRPr/>
            </a:pPr>
            <a:r>
              <a:rPr lang="cs-CZ"/>
              <a:t>Venice NeuTel 2021</a:t>
            </a:r>
            <a:endParaRPr lang="en-GB" dirty="0"/>
          </a:p>
        </p:txBody>
      </p:sp>
      <p:sp>
        <p:nvSpPr>
          <p:cNvPr id="5" name="Slide Number Placeholder 4"/>
          <p:cNvSpPr>
            <a:spLocks noGrp="1"/>
          </p:cNvSpPr>
          <p:nvPr>
            <p:ph type="sldNum" sz="quarter" idx="11"/>
          </p:nvPr>
        </p:nvSpPr>
        <p:spPr>
          <a:xfrm>
            <a:off x="7181850" y="6440760"/>
            <a:ext cx="2063750" cy="228600"/>
          </a:xfrm>
        </p:spPr>
        <p:txBody>
          <a:bodyPr/>
          <a:lstStyle/>
          <a:p>
            <a:pPr>
              <a:defRPr/>
            </a:pPr>
            <a:r>
              <a:rPr lang="en-GB" dirty="0"/>
              <a:t>Slide# : </a:t>
            </a:r>
            <a:fld id="{A86CEAE1-7B07-CE4F-A20C-236EDAD9CE90}" type="slidenum">
              <a:rPr lang="en-GB" smtClean="0"/>
              <a:pPr>
                <a:defRPr/>
              </a:pPr>
              <a:t>36</a:t>
            </a:fld>
            <a:endParaRPr lang="en-GB" dirty="0"/>
          </a:p>
        </p:txBody>
      </p:sp>
    </p:spTree>
    <p:extLst>
      <p:ext uri="{BB962C8B-B14F-4D97-AF65-F5344CB8AC3E}">
        <p14:creationId xmlns:p14="http://schemas.microsoft.com/office/powerpoint/2010/main" val="18310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ftr" sz="quarter" idx="10"/>
          </p:nvPr>
        </p:nvSpPr>
        <p:spPr>
          <a:noFill/>
        </p:spPr>
        <p:txBody>
          <a:bodyPr/>
          <a:lstStyle/>
          <a:p>
            <a:r>
              <a:rPr lang="cs-CZ">
                <a:solidFill>
                  <a:srgbClr val="797B7E"/>
                </a:solidFill>
              </a:rPr>
              <a:t>Venice NeuTel 2021</a:t>
            </a:r>
            <a:endParaRPr lang="en-GB">
              <a:solidFill>
                <a:srgbClr val="797B7E"/>
              </a:solidFill>
            </a:endParaRPr>
          </a:p>
        </p:txBody>
      </p:sp>
      <p:sp>
        <p:nvSpPr>
          <p:cNvPr id="161795" name="Rectangle 5"/>
          <p:cNvSpPr txBox="1">
            <a:spLocks noGrp="1" noChangeArrowheads="1"/>
          </p:cNvSpPr>
          <p:nvPr/>
        </p:nvSpPr>
        <p:spPr bwMode="auto">
          <a:xfrm>
            <a:off x="685800" y="6400800"/>
            <a:ext cx="3136900" cy="228600"/>
          </a:xfrm>
          <a:prstGeom prst="rect">
            <a:avLst/>
          </a:prstGeom>
          <a:noFill/>
          <a:ln w="9525">
            <a:noFill/>
            <a:miter lim="800000"/>
            <a:headEnd/>
            <a:tailEnd/>
          </a:ln>
        </p:spPr>
        <p:txBody>
          <a:bodyPr>
            <a:prstTxWarp prst="textNoShape">
              <a:avLst/>
            </a:prstTxWarp>
          </a:bodyPr>
          <a:lstStyle/>
          <a:p>
            <a:r>
              <a:rPr lang="en-GB" sz="1200">
                <a:solidFill>
                  <a:srgbClr val="797B7E"/>
                </a:solidFill>
              </a:rPr>
              <a:t>LNGS_May2011</a:t>
            </a:r>
          </a:p>
        </p:txBody>
      </p:sp>
      <p:sp>
        <p:nvSpPr>
          <p:cNvPr id="161796" name="Rectangle 6"/>
          <p:cNvSpPr txBox="1">
            <a:spLocks noGrp="1" noChangeArrowheads="1"/>
          </p:cNvSpPr>
          <p:nvPr/>
        </p:nvSpPr>
        <p:spPr bwMode="auto">
          <a:xfrm>
            <a:off x="7239000" y="6400800"/>
            <a:ext cx="2063750" cy="228600"/>
          </a:xfrm>
          <a:prstGeom prst="rect">
            <a:avLst/>
          </a:prstGeom>
          <a:noFill/>
          <a:ln w="9525">
            <a:noFill/>
            <a:miter lim="800000"/>
            <a:headEnd/>
            <a:tailEnd/>
          </a:ln>
        </p:spPr>
        <p:txBody>
          <a:bodyPr>
            <a:prstTxWarp prst="textNoShape">
              <a:avLst/>
            </a:prstTxWarp>
          </a:bodyPr>
          <a:lstStyle/>
          <a:p>
            <a:pPr algn="r"/>
            <a:r>
              <a:rPr lang="en-GB" sz="1200">
                <a:solidFill>
                  <a:srgbClr val="797B7E"/>
                </a:solidFill>
              </a:rPr>
              <a:t>Slide </a:t>
            </a:r>
            <a:fld id="{F4C5CD8B-B276-2444-B04C-AB2E9C598F2D}" type="slidenum">
              <a:rPr lang="en-GB" sz="1200">
                <a:solidFill>
                  <a:srgbClr val="797B7E"/>
                </a:solidFill>
              </a:rPr>
              <a:pPr algn="r"/>
              <a:t>37</a:t>
            </a:fld>
            <a:endParaRPr lang="en-GB" sz="1200">
              <a:solidFill>
                <a:srgbClr val="797B7E"/>
              </a:solidFill>
            </a:endParaRPr>
          </a:p>
        </p:txBody>
      </p:sp>
      <p:pic>
        <p:nvPicPr>
          <p:cNvPr id="161797" name="Picture 6" descr="Run9179Event107_Collection_left_I_zoo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957765"/>
            <a:ext cx="9906000" cy="2276475"/>
          </a:xfrm>
          <a:prstGeom prst="rect">
            <a:avLst/>
          </a:prstGeom>
          <a:noFill/>
          <a:ln w="6350">
            <a:solidFill>
              <a:srgbClr val="FA012E"/>
            </a:solidFill>
            <a:miter lim="800000"/>
            <a:headEnd/>
            <a:tailEnd/>
          </a:ln>
        </p:spPr>
      </p:pic>
      <p:pic>
        <p:nvPicPr>
          <p:cNvPr id="161798" name="Picture 7" descr="Picture2.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1" y="2"/>
            <a:ext cx="7772400" cy="2849563"/>
          </a:xfrm>
          <a:prstGeom prst="rect">
            <a:avLst/>
          </a:prstGeom>
          <a:noFill/>
          <a:ln w="6350">
            <a:solidFill>
              <a:srgbClr val="FA012E"/>
            </a:solidFill>
            <a:miter lim="800000"/>
            <a:headEnd/>
            <a:tailEnd/>
          </a:ln>
        </p:spPr>
      </p:pic>
      <p:pic>
        <p:nvPicPr>
          <p:cNvPr id="161799" name="Picture 8" descr="Run9839Event1398_Collection_left_II_zoom.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1" y="2133602"/>
            <a:ext cx="9067800" cy="2824163"/>
          </a:xfrm>
          <a:prstGeom prst="rect">
            <a:avLst/>
          </a:prstGeom>
          <a:noFill/>
          <a:ln w="6350">
            <a:solidFill>
              <a:srgbClr val="FA012E"/>
            </a:solidFill>
            <a:miter lim="800000"/>
            <a:headEnd/>
            <a:tailEnd/>
          </a:ln>
        </p:spPr>
      </p:pic>
      <p:pic>
        <p:nvPicPr>
          <p:cNvPr id="161800" name="Picture 9" descr="Picture3.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1"/>
            <a:ext cx="4467225" cy="2030413"/>
          </a:xfrm>
          <a:prstGeom prst="rect">
            <a:avLst/>
          </a:prstGeom>
          <a:solidFill>
            <a:srgbClr val="FA012E"/>
          </a:solidFill>
          <a:ln w="38100">
            <a:noFill/>
            <a:miter lim="800000"/>
            <a:headEnd/>
            <a:tailEnd/>
          </a:ln>
        </p:spPr>
      </p:pic>
      <p:pic>
        <p:nvPicPr>
          <p:cNvPr id="161801" name="Picture 10" descr="Picture4.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1524000"/>
            <a:ext cx="2246313" cy="4114800"/>
          </a:xfrm>
          <a:prstGeom prst="rect">
            <a:avLst/>
          </a:prstGeom>
          <a:noFill/>
          <a:ln w="6350">
            <a:solidFill>
              <a:srgbClr val="FA012E"/>
            </a:solidFill>
            <a:miter lim="800000"/>
            <a:headEnd/>
            <a:tailEnd/>
          </a:ln>
        </p:spPr>
      </p:pic>
      <p:sp>
        <p:nvSpPr>
          <p:cNvPr id="161802" name="Rectangle 6"/>
          <p:cNvSpPr txBox="1">
            <a:spLocks noGrp="1" noChangeArrowheads="1"/>
          </p:cNvSpPr>
          <p:nvPr/>
        </p:nvSpPr>
        <p:spPr bwMode="auto">
          <a:xfrm>
            <a:off x="7181850" y="6400800"/>
            <a:ext cx="2063750" cy="228600"/>
          </a:xfrm>
          <a:prstGeom prst="rect">
            <a:avLst/>
          </a:prstGeom>
          <a:noFill/>
          <a:ln w="9525">
            <a:noFill/>
            <a:miter lim="800000"/>
            <a:headEnd/>
            <a:tailEnd/>
          </a:ln>
        </p:spPr>
        <p:txBody>
          <a:bodyPr>
            <a:prstTxWarp prst="textNoShape">
              <a:avLst/>
            </a:prstTxWarp>
          </a:bodyPr>
          <a:lstStyle/>
          <a:p>
            <a:pPr algn="r"/>
            <a:endParaRPr lang="en-GB" sz="1200">
              <a:solidFill>
                <a:srgbClr val="797B7E"/>
              </a:solidFill>
            </a:endParaRPr>
          </a:p>
        </p:txBody>
      </p:sp>
      <p:sp>
        <p:nvSpPr>
          <p:cNvPr id="161803" name="Rectangle 2"/>
          <p:cNvSpPr>
            <a:spLocks noChangeArrowheads="1"/>
          </p:cNvSpPr>
          <p:nvPr/>
        </p:nvSpPr>
        <p:spPr bwMode="auto">
          <a:xfrm>
            <a:off x="2103531" y="3012284"/>
            <a:ext cx="4386263" cy="1066800"/>
          </a:xfrm>
          <a:prstGeom prst="rect">
            <a:avLst/>
          </a:prstGeom>
          <a:solidFill>
            <a:srgbClr val="F8FF4D"/>
          </a:solidFill>
          <a:ln w="9525">
            <a:noFill/>
            <a:miter lim="800000"/>
            <a:headEnd/>
            <a:tailEnd/>
          </a:ln>
        </p:spPr>
        <p:txBody>
          <a:bodyPr>
            <a:prstTxWarp prst="textNoShape">
              <a:avLst/>
            </a:prstTxWarp>
          </a:bodyPr>
          <a:lstStyle/>
          <a:p>
            <a:pPr marL="342900" indent="-342900" algn="ctr">
              <a:spcBef>
                <a:spcPct val="20000"/>
              </a:spcBef>
              <a:buClr>
                <a:srgbClr val="FF0000"/>
              </a:buClr>
              <a:buFont typeface="Zapf Dingbats" charset="2"/>
              <a:buNone/>
            </a:pPr>
            <a:r>
              <a:rPr lang="en-GB" sz="6000">
                <a:solidFill>
                  <a:srgbClr val="FF0000"/>
                </a:solidFill>
                <a:latin typeface="Marker Felt" charset="0"/>
              </a:rPr>
              <a:t>Thank you !</a:t>
            </a:r>
            <a:endParaRPr lang="en-GB" sz="6000">
              <a:solidFill>
                <a:srgbClr val="000000"/>
              </a:solidFill>
            </a:endParaRPr>
          </a:p>
        </p:txBody>
      </p:sp>
      <p:sp>
        <p:nvSpPr>
          <p:cNvPr id="13" name="Slide Number Placeholder 2"/>
          <p:cNvSpPr>
            <a:spLocks noGrp="1"/>
          </p:cNvSpPr>
          <p:nvPr>
            <p:ph type="sldNum" sz="quarter" idx="11"/>
          </p:nvPr>
        </p:nvSpPr>
        <p:spPr>
          <a:xfrm>
            <a:off x="7842250" y="6934200"/>
            <a:ext cx="2063750" cy="228600"/>
          </a:xfrm>
        </p:spPr>
        <p:txBody>
          <a:bodyPr/>
          <a:lstStyle/>
          <a:p>
            <a:r>
              <a:rPr lang="en-GB">
                <a:solidFill>
                  <a:srgbClr val="797B7E"/>
                </a:solidFill>
              </a:rPr>
              <a:t>Slide: </a:t>
            </a:r>
            <a:fld id="{376D9610-EE21-EF47-B0E0-B514E2693501}" type="slidenum">
              <a:rPr lang="en-GB" smtClean="0">
                <a:solidFill>
                  <a:srgbClr val="797B7E"/>
                </a:solidFill>
              </a:rPr>
              <a:pPr/>
              <a:t>37</a:t>
            </a:fld>
            <a:endParaRPr lang="en-GB">
              <a:solidFill>
                <a:srgbClr val="797B7E"/>
              </a:solidFill>
            </a:endParaRPr>
          </a:p>
        </p:txBody>
      </p:sp>
    </p:spTree>
    <p:extLst>
      <p:ext uri="{BB962C8B-B14F-4D97-AF65-F5344CB8AC3E}">
        <p14:creationId xmlns:p14="http://schemas.microsoft.com/office/powerpoint/2010/main" val="705340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40DDC5-71A1-9645-9242-49C5C3A32083}"/>
              </a:ext>
            </a:extLst>
          </p:cNvPr>
          <p:cNvSpPr>
            <a:spLocks noGrp="1"/>
          </p:cNvSpPr>
          <p:nvPr>
            <p:ph type="ftr" sz="quarter" idx="10"/>
          </p:nvPr>
        </p:nvSpPr>
        <p:spPr/>
        <p:txBody>
          <a:bodyPr/>
          <a:lstStyle/>
          <a:p>
            <a:pPr>
              <a:defRPr/>
            </a:pPr>
            <a:r>
              <a:rPr lang="cs-CZ">
                <a:solidFill>
                  <a:srgbClr val="797B7E"/>
                </a:solidFill>
              </a:rPr>
              <a:t>Venice NeuTel 2021</a:t>
            </a:r>
            <a:endParaRPr lang="en-GB">
              <a:solidFill>
                <a:srgbClr val="797B7E"/>
              </a:solidFill>
            </a:endParaRPr>
          </a:p>
        </p:txBody>
      </p:sp>
      <p:sp>
        <p:nvSpPr>
          <p:cNvPr id="3" name="Slide Number Placeholder 2">
            <a:extLst>
              <a:ext uri="{FF2B5EF4-FFF2-40B4-BE49-F238E27FC236}">
                <a16:creationId xmlns:a16="http://schemas.microsoft.com/office/drawing/2014/main" id="{A2FB656D-8664-D84E-8F8F-A5E4DE9FAB52}"/>
              </a:ext>
            </a:extLst>
          </p:cNvPr>
          <p:cNvSpPr>
            <a:spLocks noGrp="1"/>
          </p:cNvSpPr>
          <p:nvPr>
            <p:ph type="sldNum" sz="quarter" idx="11"/>
          </p:nvPr>
        </p:nvSpPr>
        <p:spPr/>
        <p:txBody>
          <a:bodyPr/>
          <a:lstStyle/>
          <a:p>
            <a:pPr>
              <a:defRPr/>
            </a:pPr>
            <a:r>
              <a:rPr lang="en-GB">
                <a:solidFill>
                  <a:srgbClr val="797B7E"/>
                </a:solidFill>
              </a:rPr>
              <a:t>Slide# : </a:t>
            </a:r>
            <a:fld id="{4C531B78-991B-8F42-B930-01AC4862E0CC}" type="slidenum">
              <a:rPr lang="en-GB" smtClean="0">
                <a:solidFill>
                  <a:srgbClr val="797B7E"/>
                </a:solidFill>
              </a:rPr>
              <a:pPr>
                <a:defRPr/>
              </a:pPr>
              <a:t>38</a:t>
            </a:fld>
            <a:endParaRPr lang="en-GB">
              <a:solidFill>
                <a:srgbClr val="797B7E"/>
              </a:solidFill>
            </a:endParaRPr>
          </a:p>
        </p:txBody>
      </p:sp>
    </p:spTree>
    <p:extLst>
      <p:ext uri="{BB962C8B-B14F-4D97-AF65-F5344CB8AC3E}">
        <p14:creationId xmlns:p14="http://schemas.microsoft.com/office/powerpoint/2010/main" val="400709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NEUTRINO-4 reactor signal</a:t>
            </a:r>
          </a:p>
        </p:txBody>
      </p:sp>
      <p:sp>
        <p:nvSpPr>
          <p:cNvPr id="9" name="Content Placeholder 2"/>
          <p:cNvSpPr>
            <a:spLocks noGrp="1"/>
          </p:cNvSpPr>
          <p:nvPr>
            <p:ph idx="1"/>
          </p:nvPr>
        </p:nvSpPr>
        <p:spPr>
          <a:xfrm>
            <a:off x="156591" y="3568792"/>
            <a:ext cx="9906000" cy="1008112"/>
          </a:xfrm>
        </p:spPr>
        <p:txBody>
          <a:bodyPr/>
          <a:lstStyle/>
          <a:p>
            <a:r>
              <a:rPr lang="en-US" sz="2000" dirty="0"/>
              <a:t>Data has been collected for 3 years until June 2019, followed by background measurements until January 2020: 720 days reactor “on” and 417 days reactor “off”, with 87 reactor cycles</a:t>
            </a:r>
            <a:r>
              <a:rPr lang="it-IT" sz="2000" dirty="0"/>
              <a:t>.  </a:t>
            </a:r>
          </a:p>
        </p:txBody>
      </p:sp>
      <p:sp>
        <p:nvSpPr>
          <p:cNvPr id="12" name="Content Placeholder 2"/>
          <p:cNvSpPr txBox="1">
            <a:spLocks/>
          </p:cNvSpPr>
          <p:nvPr/>
        </p:nvSpPr>
        <p:spPr bwMode="auto">
          <a:xfrm>
            <a:off x="0" y="4581128"/>
            <a:ext cx="9906000"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r>
              <a:rPr lang="en-US" sz="2000" baseline="0" dirty="0"/>
              <a:t>The difference ON-OFF is 223 events per day in the range from 6.5 to 9 meters. The signal/background ratio is 0.54. </a:t>
            </a:r>
          </a:p>
          <a:p>
            <a:r>
              <a:rPr lang="en-US" sz="2000" baseline="0" dirty="0"/>
              <a:t>The obtained value of the difference between the masses of the electron and sterile neutrinos is  </a:t>
            </a:r>
            <a:r>
              <a:rPr lang="en-US" sz="2000" baseline="0" dirty="0">
                <a:latin typeface="Symbol" charset="2"/>
                <a:cs typeface="Symbol" charset="2"/>
              </a:rPr>
              <a:t>D</a:t>
            </a:r>
            <a:r>
              <a:rPr lang="en-US" sz="2000" baseline="0" dirty="0"/>
              <a:t>m</a:t>
            </a:r>
            <a:r>
              <a:rPr lang="en-US" sz="2000" dirty="0"/>
              <a:t>14</a:t>
            </a:r>
            <a:r>
              <a:rPr lang="en-US" sz="2000" baseline="30000" dirty="0"/>
              <a:t>2</a:t>
            </a:r>
            <a:r>
              <a:rPr lang="en-US" sz="2000" baseline="0" dirty="0"/>
              <a:t> = 7.26 ± 0.13 stat ± 1.08 </a:t>
            </a:r>
            <a:r>
              <a:rPr lang="en-US" sz="2000" baseline="0" dirty="0" err="1"/>
              <a:t>syst</a:t>
            </a:r>
            <a:r>
              <a:rPr lang="en-US" sz="2000" baseline="0" dirty="0"/>
              <a:t> =&gt;  7.25 ± 1.09 eV</a:t>
            </a:r>
            <a:r>
              <a:rPr lang="en-US" sz="2000" baseline="30000" dirty="0"/>
              <a:t>2  </a:t>
            </a:r>
            <a:r>
              <a:rPr lang="en-US" sz="2000" baseline="0" dirty="0"/>
              <a:t>and the angle </a:t>
            </a:r>
            <a:r>
              <a:rPr lang="en-US" sz="2000" baseline="0" dirty="0">
                <a:latin typeface="Symbol" charset="2"/>
                <a:cs typeface="Symbol" charset="2"/>
              </a:rPr>
              <a:t>q</a:t>
            </a:r>
            <a:r>
              <a:rPr lang="en-US" sz="2000" dirty="0"/>
              <a:t>14</a:t>
            </a:r>
            <a:r>
              <a:rPr lang="en-US" sz="2000" baseline="0" dirty="0"/>
              <a:t> parameter sin</a:t>
            </a:r>
            <a:r>
              <a:rPr lang="en-US" sz="2000" baseline="30000" dirty="0"/>
              <a:t>2</a:t>
            </a:r>
            <a:r>
              <a:rPr lang="en-US" sz="2000" baseline="0" dirty="0"/>
              <a:t>(2</a:t>
            </a:r>
            <a:r>
              <a:rPr lang="en-US" sz="2000" baseline="0" dirty="0">
                <a:latin typeface="Symbol" charset="2"/>
                <a:cs typeface="Symbol" charset="2"/>
              </a:rPr>
              <a:t>q</a:t>
            </a:r>
            <a:r>
              <a:rPr lang="en-US" sz="2000" dirty="0"/>
              <a:t>14</a:t>
            </a:r>
            <a:r>
              <a:rPr lang="en-US" sz="2000" baseline="0" dirty="0"/>
              <a:t>) = 0.26 ± 0.08 stat ± 0.05 </a:t>
            </a:r>
            <a:r>
              <a:rPr lang="en-US" sz="2000" baseline="0" dirty="0" err="1"/>
              <a:t>syst</a:t>
            </a:r>
            <a:r>
              <a:rPr lang="en-US" sz="2000" baseline="0" dirty="0"/>
              <a:t> =&gt;  0.26 ± 0.09.  Lower probability satellite peaks are also observed at other masses.  </a:t>
            </a:r>
          </a:p>
        </p:txBody>
      </p:sp>
      <p:grpSp>
        <p:nvGrpSpPr>
          <p:cNvPr id="14" name="Group 13">
            <a:extLst>
              <a:ext uri="{FF2B5EF4-FFF2-40B4-BE49-F238E27FC236}">
                <a16:creationId xmlns:a16="http://schemas.microsoft.com/office/drawing/2014/main" id="{D380734E-9C58-B044-843C-A733C481E594}"/>
              </a:ext>
            </a:extLst>
          </p:cNvPr>
          <p:cNvGrpSpPr/>
          <p:nvPr/>
        </p:nvGrpSpPr>
        <p:grpSpPr>
          <a:xfrm>
            <a:off x="0" y="557808"/>
            <a:ext cx="9721080" cy="3096344"/>
            <a:chOff x="128464" y="1484784"/>
            <a:chExt cx="9721080" cy="3096344"/>
          </a:xfrm>
        </p:grpSpPr>
        <p:grpSp>
          <p:nvGrpSpPr>
            <p:cNvPr id="6" name="Gruppo 5"/>
            <p:cNvGrpSpPr/>
            <p:nvPr/>
          </p:nvGrpSpPr>
          <p:grpSpPr>
            <a:xfrm>
              <a:off x="128464" y="1484784"/>
              <a:ext cx="5125020" cy="3096344"/>
              <a:chOff x="-28004" y="1556792"/>
              <a:chExt cx="5125020" cy="3096344"/>
            </a:xfrm>
          </p:grpSpPr>
          <p:pic>
            <p:nvPicPr>
              <p:cNvPr id="7" name="Picture 6" descr="NO NAME:NEUTRINO DET. IN LAR:August 20:Figure 3a.jpg"/>
              <p:cNvPicPr/>
              <p:nvPr/>
            </p:nvPicPr>
            <p:blipFill>
              <a:blip r:embed="rId2">
                <a:extLst>
                  <a:ext uri="{28A0092B-C50C-407E-A947-70E740481C1C}">
                    <a14:useLocalDpi xmlns:a14="http://schemas.microsoft.com/office/drawing/2010/main"/>
                  </a:ext>
                </a:extLst>
              </a:blip>
              <a:srcRect/>
              <a:stretch>
                <a:fillRect/>
              </a:stretch>
            </p:blipFill>
            <p:spPr bwMode="auto">
              <a:xfrm>
                <a:off x="-28004" y="1844824"/>
                <a:ext cx="5125020" cy="2808312"/>
              </a:xfrm>
              <a:prstGeom prst="rect">
                <a:avLst/>
              </a:prstGeom>
              <a:noFill/>
              <a:ln>
                <a:noFill/>
              </a:ln>
            </p:spPr>
          </p:pic>
          <p:sp>
            <p:nvSpPr>
              <p:cNvPr id="3" name="Rettangolo 2"/>
              <p:cNvSpPr/>
              <p:nvPr/>
            </p:nvSpPr>
            <p:spPr>
              <a:xfrm>
                <a:off x="3440832" y="1556792"/>
                <a:ext cx="1512291" cy="369332"/>
              </a:xfrm>
              <a:prstGeom prst="rect">
                <a:avLst/>
              </a:prstGeom>
            </p:spPr>
            <p:txBody>
              <a:bodyPr wrap="none">
                <a:spAutoFit/>
              </a:bodyPr>
              <a:lstStyle/>
              <a:p>
                <a:r>
                  <a:rPr lang="en-US" sz="1800" b="1" i="1" baseline="0" dirty="0">
                    <a:solidFill>
                      <a:srgbClr val="0000FF"/>
                    </a:solidFill>
                  </a:rPr>
                  <a:t>Reactor ON </a:t>
                </a:r>
                <a:endParaRPr lang="it-IT" sz="1800" b="1" i="1" dirty="0">
                  <a:solidFill>
                    <a:srgbClr val="0000FF"/>
                  </a:solidFill>
                </a:endParaRPr>
              </a:p>
            </p:txBody>
          </p:sp>
        </p:grpSp>
        <p:grpSp>
          <p:nvGrpSpPr>
            <p:cNvPr id="8" name="Gruppo 7"/>
            <p:cNvGrpSpPr/>
            <p:nvPr/>
          </p:nvGrpSpPr>
          <p:grpSpPr>
            <a:xfrm>
              <a:off x="5313040" y="1484784"/>
              <a:ext cx="4536504" cy="3024336"/>
              <a:chOff x="5313040" y="1446977"/>
              <a:chExt cx="4536504" cy="2990135"/>
            </a:xfrm>
          </p:grpSpPr>
          <p:pic>
            <p:nvPicPr>
              <p:cNvPr id="11" name="Picture 5" descr="Figure 3b.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3040" y="1772816"/>
                <a:ext cx="4536504" cy="2664296"/>
              </a:xfrm>
              <a:prstGeom prst="rect">
                <a:avLst/>
              </a:prstGeom>
            </p:spPr>
          </p:pic>
          <p:sp>
            <p:nvSpPr>
              <p:cNvPr id="10" name="Rettangolo 9"/>
              <p:cNvSpPr/>
              <p:nvPr/>
            </p:nvSpPr>
            <p:spPr>
              <a:xfrm>
                <a:off x="8221950" y="1446977"/>
                <a:ext cx="1627594" cy="369332"/>
              </a:xfrm>
              <a:prstGeom prst="rect">
                <a:avLst/>
              </a:prstGeom>
            </p:spPr>
            <p:txBody>
              <a:bodyPr wrap="none">
                <a:spAutoFit/>
              </a:bodyPr>
              <a:lstStyle/>
              <a:p>
                <a:r>
                  <a:rPr lang="en-US" sz="1800" b="1" i="1" baseline="0" dirty="0">
                    <a:solidFill>
                      <a:srgbClr val="0000FF"/>
                    </a:solidFill>
                  </a:rPr>
                  <a:t>Reactor OFF </a:t>
                </a:r>
                <a:endParaRPr lang="it-IT" sz="1800" b="1" i="1" dirty="0">
                  <a:solidFill>
                    <a:srgbClr val="0000FF"/>
                  </a:solidFill>
                </a:endParaRPr>
              </a:p>
            </p:txBody>
          </p:sp>
        </p:grpSp>
      </p:grpSp>
      <p:sp>
        <p:nvSpPr>
          <p:cNvPr id="13" name="Slide Number Placeholder 3"/>
          <p:cNvSpPr>
            <a:spLocks noGrp="1"/>
          </p:cNvSpPr>
          <p:nvPr>
            <p:ph type="sldNum" sz="quarter" idx="11"/>
          </p:nvPr>
        </p:nvSpPr>
        <p:spPr>
          <a:xfrm>
            <a:off x="7842250" y="6553200"/>
            <a:ext cx="2063750" cy="228600"/>
          </a:xfrm>
        </p:spPr>
        <p:txBody>
          <a:bodyPr/>
          <a:lstStyle/>
          <a:p>
            <a:r>
              <a:rPr lang="en-GB" dirty="0">
                <a:solidFill>
                  <a:srgbClr val="3333CC"/>
                </a:solidFill>
              </a:rPr>
              <a:t>Slide#  : </a:t>
            </a:r>
            <a:fld id="{C0367892-4C36-1744-A726-262AF37AA8B7}" type="slidenum">
              <a:rPr lang="en-GB" smtClean="0">
                <a:solidFill>
                  <a:srgbClr val="3333CC"/>
                </a:solidFill>
              </a:rPr>
              <a:pPr/>
              <a:t>4</a:t>
            </a:fld>
            <a:endParaRPr lang="en-GB" dirty="0">
              <a:solidFill>
                <a:srgbClr val="00CC99"/>
              </a:solidFill>
            </a:endParaRPr>
          </a:p>
        </p:txBody>
      </p:sp>
      <p:sp>
        <p:nvSpPr>
          <p:cNvPr id="5" name="Footer Placeholder 4">
            <a:extLst>
              <a:ext uri="{FF2B5EF4-FFF2-40B4-BE49-F238E27FC236}">
                <a16:creationId xmlns:a16="http://schemas.microsoft.com/office/drawing/2014/main" id="{3A12256F-F6C2-F648-AED1-32D2507D6CBA}"/>
              </a:ext>
            </a:extLst>
          </p:cNvPr>
          <p:cNvSpPr>
            <a:spLocks noGrp="1"/>
          </p:cNvSpPr>
          <p:nvPr>
            <p:ph type="ftr" sz="quarter" idx="10"/>
          </p:nvPr>
        </p:nvSpPr>
        <p:spPr/>
        <p:txBody>
          <a:bodyPr/>
          <a:lstStyle/>
          <a:p>
            <a:pPr>
              <a:defRPr/>
            </a:pPr>
            <a:r>
              <a:rPr lang="en-US"/>
              <a:t>Venice NeuTel 2021</a:t>
            </a:r>
            <a:endParaRPr lang="en-GB"/>
          </a:p>
        </p:txBody>
      </p:sp>
    </p:spTree>
    <p:extLst>
      <p:ext uri="{BB962C8B-B14F-4D97-AF65-F5344CB8AC3E}">
        <p14:creationId xmlns:p14="http://schemas.microsoft.com/office/powerpoint/2010/main" val="19352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result</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5</a:t>
            </a:fld>
            <a:endParaRPr lang="en-GB"/>
          </a:p>
        </p:txBody>
      </p:sp>
      <p:sp>
        <p:nvSpPr>
          <p:cNvPr id="6" name="Content Placeholder 5"/>
          <p:cNvSpPr>
            <a:spLocks noGrp="1"/>
          </p:cNvSpPr>
          <p:nvPr>
            <p:ph idx="1"/>
          </p:nvPr>
        </p:nvSpPr>
        <p:spPr>
          <a:xfrm>
            <a:off x="304800" y="609600"/>
            <a:ext cx="9296400" cy="443136"/>
          </a:xfrm>
        </p:spPr>
        <p:txBody>
          <a:bodyPr/>
          <a:lstStyle/>
          <a:p>
            <a:r>
              <a:rPr lang="en-US" sz="2400" dirty="0"/>
              <a:t>The result  on an expanded scale in terms of SD (</a:t>
            </a:r>
            <a:r>
              <a:rPr lang="en-US" sz="2400" dirty="0">
                <a:latin typeface="Symbol" charset="2"/>
                <a:cs typeface="Symbol" charset="2"/>
              </a:rPr>
              <a:t>s</a:t>
            </a:r>
            <a:r>
              <a:rPr lang="en-US" sz="2400" dirty="0"/>
              <a:t>) </a:t>
            </a:r>
          </a:p>
          <a:p>
            <a:r>
              <a:rPr lang="en-US" sz="2400" dirty="0"/>
              <a:t>The energy intervals of 500 keV corresponding to the energy resolution of the detector give</a:t>
            </a:r>
            <a:r>
              <a:rPr lang="en-US" sz="2400" dirty="0">
                <a:latin typeface="Symbol" charset="2"/>
                <a:cs typeface="Symbol" charset="2"/>
              </a:rPr>
              <a:t> c</a:t>
            </a:r>
            <a:r>
              <a:rPr lang="en-US" sz="2400" baseline="30000" dirty="0">
                <a:latin typeface="Symbol" charset="2"/>
                <a:cs typeface="Symbol" charset="2"/>
              </a:rPr>
              <a:t>2</a:t>
            </a:r>
            <a:r>
              <a:rPr lang="en-US" sz="2400" dirty="0"/>
              <a:t>/DOF = 17.1/17, compared with </a:t>
            </a:r>
            <a:r>
              <a:rPr lang="en-US" sz="2400" dirty="0">
                <a:latin typeface="Symbol" charset="2"/>
                <a:cs typeface="Symbol" charset="2"/>
              </a:rPr>
              <a:t>c</a:t>
            </a:r>
            <a:r>
              <a:rPr lang="en-US" sz="2400" baseline="30000" dirty="0"/>
              <a:t>2</a:t>
            </a:r>
            <a:r>
              <a:rPr lang="en-US" sz="2400" dirty="0"/>
              <a:t>/DOF = 30/19 for the version without oscillations. </a:t>
            </a:r>
          </a:p>
        </p:txBody>
      </p:sp>
      <p:pic>
        <p:nvPicPr>
          <p:cNvPr id="7" name="Picture 6" descr="NO NAME:NEUTRINO DET. IN LAR:August 20:Figure 2.jpg"/>
          <p:cNvPicPr/>
          <p:nvPr/>
        </p:nvPicPr>
        <p:blipFill>
          <a:blip r:embed="rId2">
            <a:extLst>
              <a:ext uri="{28A0092B-C50C-407E-A947-70E740481C1C}">
                <a14:useLocalDpi xmlns:a14="http://schemas.microsoft.com/office/drawing/2010/main"/>
              </a:ext>
            </a:extLst>
          </a:blip>
          <a:srcRect/>
          <a:stretch>
            <a:fillRect/>
          </a:stretch>
        </p:blipFill>
        <p:spPr bwMode="auto">
          <a:xfrm>
            <a:off x="1352600" y="2276872"/>
            <a:ext cx="6480720" cy="4104456"/>
          </a:xfrm>
          <a:prstGeom prst="rect">
            <a:avLst/>
          </a:prstGeom>
          <a:noFill/>
          <a:ln>
            <a:noFill/>
          </a:ln>
        </p:spPr>
      </p:pic>
      <p:sp>
        <p:nvSpPr>
          <p:cNvPr id="3" name="TextBox 2">
            <a:extLst>
              <a:ext uri="{FF2B5EF4-FFF2-40B4-BE49-F238E27FC236}">
                <a16:creationId xmlns:a16="http://schemas.microsoft.com/office/drawing/2014/main" id="{21CE15C3-D8E5-4E42-B34A-61998147DA48}"/>
              </a:ext>
            </a:extLst>
          </p:cNvPr>
          <p:cNvSpPr txBox="1"/>
          <p:nvPr/>
        </p:nvSpPr>
        <p:spPr>
          <a:xfrm>
            <a:off x="2978969" y="3933056"/>
            <a:ext cx="843731" cy="461665"/>
          </a:xfrm>
          <a:prstGeom prst="rect">
            <a:avLst/>
          </a:prstGeom>
          <a:noFill/>
        </p:spPr>
        <p:txBody>
          <a:bodyPr wrap="square" rtlCol="0">
            <a:spAutoFit/>
          </a:bodyPr>
          <a:lstStyle/>
          <a:p>
            <a:pPr algn="ctr"/>
            <a:r>
              <a:rPr lang="en-AT" sz="2400" baseline="0" dirty="0">
                <a:solidFill>
                  <a:schemeClr val="bg1"/>
                </a:solidFill>
                <a:latin typeface="Symbol" pitchFamily="2" charset="2"/>
              </a:rPr>
              <a:t>1 s</a:t>
            </a:r>
          </a:p>
        </p:txBody>
      </p:sp>
      <p:sp>
        <p:nvSpPr>
          <p:cNvPr id="8" name="TextBox 7">
            <a:extLst>
              <a:ext uri="{FF2B5EF4-FFF2-40B4-BE49-F238E27FC236}">
                <a16:creationId xmlns:a16="http://schemas.microsoft.com/office/drawing/2014/main" id="{9281D33A-3DEB-9445-90E7-8F3D47A1ED63}"/>
              </a:ext>
            </a:extLst>
          </p:cNvPr>
          <p:cNvSpPr txBox="1"/>
          <p:nvPr/>
        </p:nvSpPr>
        <p:spPr>
          <a:xfrm>
            <a:off x="1832384" y="3429000"/>
            <a:ext cx="843731" cy="461665"/>
          </a:xfrm>
          <a:prstGeom prst="rect">
            <a:avLst/>
          </a:prstGeom>
          <a:noFill/>
        </p:spPr>
        <p:txBody>
          <a:bodyPr wrap="square" rtlCol="0">
            <a:spAutoFit/>
          </a:bodyPr>
          <a:lstStyle/>
          <a:p>
            <a:pPr algn="ctr"/>
            <a:r>
              <a:rPr lang="en-AT" sz="2400" baseline="0" dirty="0">
                <a:solidFill>
                  <a:srgbClr val="FF0000"/>
                </a:solidFill>
                <a:latin typeface="Symbol" pitchFamily="2" charset="2"/>
              </a:rPr>
              <a:t>3 s</a:t>
            </a:r>
          </a:p>
        </p:txBody>
      </p:sp>
    </p:spTree>
    <p:extLst>
      <p:ext uri="{BB962C8B-B14F-4D97-AF65-F5344CB8AC3E}">
        <p14:creationId xmlns:p14="http://schemas.microsoft.com/office/powerpoint/2010/main" val="23460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background</a:t>
            </a:r>
          </a:p>
        </p:txBody>
      </p:sp>
      <p:sp>
        <p:nvSpPr>
          <p:cNvPr id="3" name="Content Placeholder 2"/>
          <p:cNvSpPr>
            <a:spLocks noGrp="1"/>
          </p:cNvSpPr>
          <p:nvPr>
            <p:ph idx="1"/>
          </p:nvPr>
        </p:nvSpPr>
        <p:spPr>
          <a:xfrm>
            <a:off x="304800" y="609600"/>
            <a:ext cx="9601200" cy="2891408"/>
          </a:xfrm>
        </p:spPr>
        <p:txBody>
          <a:bodyPr/>
          <a:lstStyle/>
          <a:p>
            <a:r>
              <a:rPr lang="en-US" sz="2400" dirty="0"/>
              <a:t>The electron anti-neutrino signal </a:t>
            </a:r>
            <a:r>
              <a:rPr lang="en-US" sz="2400" dirty="0">
                <a:solidFill>
                  <a:srgbClr val="FF0000"/>
                </a:solidFill>
              </a:rPr>
              <a:t>is  anti </a:t>
            </a:r>
            <a:r>
              <a:rPr lang="en-US" sz="2400" dirty="0">
                <a:solidFill>
                  <a:srgbClr val="FF0000"/>
                </a:solidFill>
                <a:latin typeface="Symbol" charset="2"/>
                <a:cs typeface="Symbol" charset="2"/>
              </a:rPr>
              <a:t>n</a:t>
            </a:r>
            <a:r>
              <a:rPr lang="en-US" sz="2400" dirty="0">
                <a:solidFill>
                  <a:srgbClr val="FF0000"/>
                </a:solidFill>
              </a:rPr>
              <a:t>-e + p -&gt;  e</a:t>
            </a:r>
            <a:r>
              <a:rPr lang="en-US" sz="2400" baseline="30000" dirty="0">
                <a:solidFill>
                  <a:srgbClr val="FF0000"/>
                </a:solidFill>
              </a:rPr>
              <a:t>+</a:t>
            </a:r>
            <a:r>
              <a:rPr lang="en-US" sz="2400" dirty="0">
                <a:solidFill>
                  <a:srgbClr val="FF0000"/>
                </a:solidFill>
              </a:rPr>
              <a:t> +n </a:t>
            </a:r>
            <a:r>
              <a:rPr lang="en-US" sz="2400" dirty="0"/>
              <a:t>followed by second delayed step with n captured by gadolinium</a:t>
            </a:r>
            <a:endParaRPr lang="en-US" sz="2400" dirty="0">
              <a:solidFill>
                <a:srgbClr val="FF0000"/>
              </a:solidFill>
            </a:endParaRPr>
          </a:p>
          <a:p>
            <a:r>
              <a:rPr lang="en-US" sz="2400" dirty="0">
                <a:solidFill>
                  <a:srgbClr val="FF0000"/>
                </a:solidFill>
              </a:rPr>
              <a:t>Fast neutrons </a:t>
            </a:r>
            <a:r>
              <a:rPr lang="en-US" sz="2400" dirty="0"/>
              <a:t>emitted outside the detector in interactions of </a:t>
            </a:r>
            <a:r>
              <a:rPr lang="en-US" sz="2400" dirty="0">
                <a:solidFill>
                  <a:srgbClr val="FF0000"/>
                </a:solidFill>
              </a:rPr>
              <a:t>high energy cosmic ray muons </a:t>
            </a:r>
            <a:r>
              <a:rPr lang="en-US" sz="2400" dirty="0"/>
              <a:t>with matter around the detector become the main source of the background</a:t>
            </a:r>
            <a:r>
              <a:rPr lang="en-US" dirty="0"/>
              <a:t>.</a:t>
            </a:r>
          </a:p>
          <a:p>
            <a:r>
              <a:rPr lang="en-US" sz="2400" dirty="0"/>
              <a:t>The fast neutron background is </a:t>
            </a:r>
            <a:r>
              <a:rPr lang="en-US" sz="2400" dirty="0">
                <a:solidFill>
                  <a:srgbClr val="FF0000"/>
                </a:solidFill>
              </a:rPr>
              <a:t>n + p  -&gt; p + n </a:t>
            </a:r>
            <a:r>
              <a:rPr lang="en-US" sz="2400" dirty="0"/>
              <a:t>with neutron also captured by gadolinium</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6</a:t>
            </a:fld>
            <a:endParaRPr lang="en-GB"/>
          </a:p>
        </p:txBody>
      </p:sp>
      <p:grpSp>
        <p:nvGrpSpPr>
          <p:cNvPr id="9" name="Group 8"/>
          <p:cNvGrpSpPr/>
          <p:nvPr/>
        </p:nvGrpSpPr>
        <p:grpSpPr>
          <a:xfrm>
            <a:off x="2072680" y="3573016"/>
            <a:ext cx="5626100" cy="2952328"/>
            <a:chOff x="2072680" y="3573016"/>
            <a:chExt cx="5626100" cy="2952328"/>
          </a:xfrm>
        </p:grpSpPr>
        <p:pic>
          <p:nvPicPr>
            <p:cNvPr id="6" name="Picture 5" descr="Figure 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2680" y="3604344"/>
              <a:ext cx="5626100" cy="2921000"/>
            </a:xfrm>
            <a:prstGeom prst="rect">
              <a:avLst/>
            </a:prstGeom>
          </p:spPr>
        </p:pic>
        <p:sp>
          <p:nvSpPr>
            <p:cNvPr id="8" name="TextBox 7"/>
            <p:cNvSpPr txBox="1"/>
            <p:nvPr/>
          </p:nvSpPr>
          <p:spPr>
            <a:xfrm>
              <a:off x="4953000" y="3573016"/>
              <a:ext cx="2306641" cy="400110"/>
            </a:xfrm>
            <a:prstGeom prst="rect">
              <a:avLst/>
            </a:prstGeom>
            <a:noFill/>
          </p:spPr>
          <p:txBody>
            <a:bodyPr wrap="none" rtlCol="0">
              <a:spAutoFit/>
            </a:bodyPr>
            <a:lstStyle/>
            <a:p>
              <a:r>
                <a:rPr lang="en-US" sz="2000" i="1" baseline="0">
                  <a:solidFill>
                    <a:srgbClr val="FF0000"/>
                  </a:solidFill>
                </a:rPr>
                <a:t>Background event </a:t>
              </a:r>
            </a:p>
          </p:txBody>
        </p:sp>
      </p:grpSp>
    </p:spTree>
    <p:extLst>
      <p:ext uri="{BB962C8B-B14F-4D97-AF65-F5344CB8AC3E}">
        <p14:creationId xmlns:p14="http://schemas.microsoft.com/office/powerpoint/2010/main" val="254222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wutrino-4 res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76" y="1352226"/>
            <a:ext cx="6984776" cy="5505774"/>
          </a:xfrm>
          <a:prstGeom prst="rect">
            <a:avLst/>
          </a:prstGeom>
        </p:spPr>
      </p:pic>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9520" y="549050"/>
            <a:ext cx="9601200" cy="803176"/>
          </a:xfrm>
        </p:spPr>
        <p:txBody>
          <a:bodyPr/>
          <a:lstStyle/>
          <a:p>
            <a:r>
              <a:rPr lang="en-US" sz="2400" dirty="0"/>
              <a:t>Comparison of results of the NEUTRINO-4 </a:t>
            </a:r>
            <a:r>
              <a:rPr lang="en-US" sz="2400"/>
              <a:t>and experiments </a:t>
            </a:r>
            <a:r>
              <a:rPr lang="en-US" sz="2400" dirty="0"/>
              <a:t>STEREO and PROSPECT</a:t>
            </a:r>
          </a:p>
        </p:txBody>
      </p:sp>
      <p:sp>
        <p:nvSpPr>
          <p:cNvPr id="4" name="Footer Placeholder 3"/>
          <p:cNvSpPr>
            <a:spLocks noGrp="1"/>
          </p:cNvSpPr>
          <p:nvPr>
            <p:ph type="ftr" sz="quarter" idx="10"/>
          </p:nvPr>
        </p:nvSpPr>
        <p:spPr/>
        <p:txBody>
          <a:bodyPr/>
          <a:lstStyle/>
          <a:p>
            <a:pPr>
              <a:defRPr/>
            </a:pPr>
            <a:r>
              <a:rPr lang="cs-CZ"/>
              <a:t>Venice NeuTel 2021</a:t>
            </a:r>
            <a:endParaRPr lang="en-GB"/>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7</a:t>
            </a:fld>
            <a:endParaRPr lang="en-GB"/>
          </a:p>
        </p:txBody>
      </p:sp>
    </p:spTree>
    <p:extLst>
      <p:ext uri="{BB962C8B-B14F-4D97-AF65-F5344CB8AC3E}">
        <p14:creationId xmlns:p14="http://schemas.microsoft.com/office/powerpoint/2010/main" val="42821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ph type="title"/>
          </p:nvPr>
        </p:nvSpPr>
        <p:spPr/>
        <p:txBody>
          <a:bodyPr/>
          <a:lstStyle/>
          <a:p>
            <a:r>
              <a:rPr lang="en-GB" dirty="0">
                <a:latin typeface="Helvetica" charset="0"/>
                <a:ea typeface="MS PGothic" charset="0"/>
                <a:cs typeface="MS PGothic" charset="0"/>
              </a:rPr>
              <a:t>A new, powerful detection technique initiated at CNGS</a:t>
            </a:r>
          </a:p>
        </p:txBody>
      </p:sp>
      <p:sp>
        <p:nvSpPr>
          <p:cNvPr id="184324" name="Rectangle 69"/>
          <p:cNvSpPr>
            <a:spLocks noChangeArrowheads="1"/>
          </p:cNvSpPr>
          <p:nvPr/>
        </p:nvSpPr>
        <p:spPr bwMode="auto">
          <a:xfrm>
            <a:off x="128464" y="3329037"/>
            <a:ext cx="97775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69875" lvl="2" indent="-3175">
              <a:spcBef>
                <a:spcPct val="20000"/>
              </a:spcBef>
              <a:buClr>
                <a:srgbClr val="CCCCFF"/>
              </a:buClr>
              <a:buSzPct val="55000"/>
            </a:pPr>
            <a:r>
              <a:rPr lang="en-US" sz="2400" i="0" baseline="0" dirty="0">
                <a:solidFill>
                  <a:srgbClr val="000000"/>
                </a:solidFill>
                <a:latin typeface="+mn-lt"/>
                <a:ea typeface="ＭＳ Ｐゴシック" charset="0"/>
              </a:rPr>
              <a:t>Drifting electrons are moving to transparent wire arrays oriented in different directions, where signals are recorded</a:t>
            </a:r>
            <a:r>
              <a:rPr lang="en-US" sz="2200" i="0" baseline="0" dirty="0">
                <a:solidFill>
                  <a:srgbClr val="000000"/>
                </a:solidFill>
                <a:latin typeface="+mn-lt"/>
                <a:ea typeface="ＭＳ Ｐゴシック" charset="0"/>
              </a:rPr>
              <a:t>.</a:t>
            </a:r>
          </a:p>
        </p:txBody>
      </p:sp>
      <p:sp>
        <p:nvSpPr>
          <p:cNvPr id="37894" name="Slide Number Placeholder 4"/>
          <p:cNvSpPr txBox="1">
            <a:spLocks/>
          </p:cNvSpPr>
          <p:nvPr/>
        </p:nvSpPr>
        <p:spPr bwMode="auto">
          <a:xfrm>
            <a:off x="7842250" y="6553200"/>
            <a:ext cx="20637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algn="r"/>
            <a:r>
              <a:rPr lang="en-GB" sz="1200">
                <a:solidFill>
                  <a:srgbClr val="3333CC"/>
                </a:solidFill>
                <a:latin typeface="Helvetica" charset="0"/>
              </a:rPr>
              <a:t>Slide#  : </a:t>
            </a:r>
            <a:fld id="{829D92EF-5E6B-AD4D-9E28-6061D3287247}" type="slidenum">
              <a:rPr lang="en-GB" sz="1200">
                <a:solidFill>
                  <a:srgbClr val="3333CC"/>
                </a:solidFill>
                <a:latin typeface="Helvetica" charset="0"/>
              </a:rPr>
              <a:pPr algn="r"/>
              <a:t>8</a:t>
            </a:fld>
            <a:endParaRPr lang="en-GB" sz="1200">
              <a:solidFill>
                <a:srgbClr val="00CC99"/>
              </a:solidFill>
              <a:latin typeface="Helvetica" charset="0"/>
            </a:endParaRPr>
          </a:p>
        </p:txBody>
      </p:sp>
      <p:pic>
        <p:nvPicPr>
          <p:cNvPr id="73" name="Picture 3" descr="ElectDiagSimpl.jpg                                             0000F0E9Main                           B66BBB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54" y="4149080"/>
            <a:ext cx="5443620"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74" name="Text Box 38"/>
          <p:cNvSpPr txBox="1">
            <a:spLocks noChangeArrowheads="1"/>
          </p:cNvSpPr>
          <p:nvPr/>
        </p:nvSpPr>
        <p:spPr bwMode="auto">
          <a:xfrm>
            <a:off x="6609184" y="4365104"/>
            <a:ext cx="3018775" cy="2012859"/>
          </a:xfrm>
          <a:prstGeom prst="rect">
            <a:avLst/>
          </a:prstGeom>
          <a:solidFill>
            <a:srgbClr val="A2C1F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40000"/>
              </a:lnSpc>
              <a:buFontTx/>
              <a:buChar char="•"/>
            </a:pPr>
            <a:r>
              <a:rPr lang="en-US" sz="1800" baseline="0" dirty="0">
                <a:solidFill>
                  <a:srgbClr val="C50000"/>
                </a:solidFill>
                <a:latin typeface="+mn-lt"/>
              </a:rPr>
              <a:t>High density</a:t>
            </a:r>
          </a:p>
          <a:p>
            <a:pPr>
              <a:lnSpc>
                <a:spcPct val="140000"/>
              </a:lnSpc>
              <a:buFontTx/>
              <a:buChar char="•"/>
            </a:pPr>
            <a:r>
              <a:rPr lang="en-US" sz="1800" baseline="0" dirty="0">
                <a:solidFill>
                  <a:srgbClr val="C50000"/>
                </a:solidFill>
                <a:latin typeface="+mn-lt"/>
              </a:rPr>
              <a:t>Non-destructive readout</a:t>
            </a:r>
          </a:p>
          <a:p>
            <a:pPr>
              <a:lnSpc>
                <a:spcPct val="140000"/>
              </a:lnSpc>
              <a:buFontTx/>
              <a:buChar char="•"/>
            </a:pPr>
            <a:r>
              <a:rPr lang="en-US" sz="1800" baseline="0" dirty="0">
                <a:solidFill>
                  <a:srgbClr val="C50000"/>
                </a:solidFill>
                <a:latin typeface="+mn-lt"/>
              </a:rPr>
              <a:t>Continuously sensitive</a:t>
            </a:r>
          </a:p>
          <a:p>
            <a:pPr>
              <a:lnSpc>
                <a:spcPct val="140000"/>
              </a:lnSpc>
              <a:buFontTx/>
              <a:buChar char="•"/>
            </a:pPr>
            <a:r>
              <a:rPr lang="en-US" sz="1800" baseline="0" dirty="0">
                <a:solidFill>
                  <a:srgbClr val="C50000"/>
                </a:solidFill>
                <a:latin typeface="+mn-lt"/>
              </a:rPr>
              <a:t>Self-triggering</a:t>
            </a:r>
          </a:p>
          <a:p>
            <a:pPr>
              <a:lnSpc>
                <a:spcPct val="140000"/>
              </a:lnSpc>
              <a:buFontTx/>
              <a:buChar char="•"/>
            </a:pPr>
            <a:r>
              <a:rPr lang="en-US" sz="1800" baseline="0" dirty="0">
                <a:solidFill>
                  <a:srgbClr val="C50000"/>
                </a:solidFill>
                <a:latin typeface="+mn-lt"/>
              </a:rPr>
              <a:t>Very good scintillator: T0</a:t>
            </a:r>
          </a:p>
        </p:txBody>
      </p:sp>
      <p:sp>
        <p:nvSpPr>
          <p:cNvPr id="75" name="Rectangle 63"/>
          <p:cNvSpPr>
            <a:spLocks noChangeArrowheads="1"/>
          </p:cNvSpPr>
          <p:nvPr/>
        </p:nvSpPr>
        <p:spPr bwMode="auto">
          <a:xfrm>
            <a:off x="272480" y="5877272"/>
            <a:ext cx="518457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GB" sz="2400" b="1" baseline="0" dirty="0">
                <a:solidFill>
                  <a:srgbClr val="FF0000"/>
                </a:solidFill>
                <a:latin typeface="+mn-lt"/>
              </a:rPr>
              <a:t>Continuous waveform recording </a:t>
            </a:r>
            <a:endParaRPr lang="en-US" sz="2400" b="1" baseline="0" dirty="0">
              <a:solidFill>
                <a:srgbClr val="FF0000"/>
              </a:solidFill>
              <a:latin typeface="+mn-lt"/>
            </a:endParaRPr>
          </a:p>
        </p:txBody>
      </p:sp>
      <p:sp>
        <p:nvSpPr>
          <p:cNvPr id="76" name="Rectangle 64"/>
          <p:cNvSpPr>
            <a:spLocks noChangeArrowheads="1"/>
          </p:cNvSpPr>
          <p:nvPr/>
        </p:nvSpPr>
        <p:spPr bwMode="auto">
          <a:xfrm>
            <a:off x="1394424" y="5680438"/>
            <a:ext cx="21066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GB" sz="1400" b="1" baseline="0" dirty="0">
                <a:solidFill>
                  <a:srgbClr val="22049C"/>
                </a:solidFill>
                <a:latin typeface="+mn-lt"/>
              </a:rPr>
              <a:t>Low noise Q-amplifier</a:t>
            </a:r>
            <a:endParaRPr lang="en-US" sz="1400" b="1" baseline="0" dirty="0">
              <a:solidFill>
                <a:srgbClr val="22049C"/>
              </a:solidFill>
              <a:latin typeface="+mn-lt"/>
            </a:endParaRPr>
          </a:p>
        </p:txBody>
      </p:sp>
      <p:grpSp>
        <p:nvGrpSpPr>
          <p:cNvPr id="3" name="Group 2"/>
          <p:cNvGrpSpPr/>
          <p:nvPr/>
        </p:nvGrpSpPr>
        <p:grpSpPr>
          <a:xfrm>
            <a:off x="619125" y="620688"/>
            <a:ext cx="9158411" cy="2808312"/>
            <a:chOff x="619125" y="692695"/>
            <a:chExt cx="9158411" cy="2808312"/>
          </a:xfrm>
        </p:grpSpPr>
        <p:grpSp>
          <p:nvGrpSpPr>
            <p:cNvPr id="2" name="Gruppo 7"/>
            <p:cNvGrpSpPr>
              <a:grpSpLocks/>
            </p:cNvGrpSpPr>
            <p:nvPr/>
          </p:nvGrpSpPr>
          <p:grpSpPr bwMode="auto">
            <a:xfrm>
              <a:off x="619125" y="692695"/>
              <a:ext cx="9158411" cy="2808312"/>
              <a:chOff x="201613" y="2895600"/>
              <a:chExt cx="9392534" cy="2725633"/>
            </a:xfrm>
          </p:grpSpPr>
          <p:pic>
            <p:nvPicPr>
              <p:cNvPr id="3789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4092575"/>
                <a:ext cx="4306888"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2895600"/>
                <a:ext cx="31877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AutoShape 17"/>
              <p:cNvSpPr>
                <a:spLocks noChangeArrowheads="1"/>
              </p:cNvSpPr>
              <p:nvPr/>
            </p:nvSpPr>
            <p:spPr bwMode="auto">
              <a:xfrm flipV="1">
                <a:off x="201613" y="4081987"/>
                <a:ext cx="1735536" cy="1244936"/>
              </a:xfrm>
              <a:prstGeom prst="rtTriangle">
                <a:avLst/>
              </a:prstGeom>
              <a:solidFill>
                <a:srgbClr val="FFFFFF"/>
              </a:solidFill>
              <a:ln>
                <a:noFill/>
              </a:ln>
            </p:spPr>
            <p:txBody>
              <a:bodyPr rot="10800000"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it-IT" altLang="it-IT" sz="1800" i="0" kern="0">
                  <a:solidFill>
                    <a:srgbClr val="000000"/>
                  </a:solidFill>
                  <a:ea typeface="MS PGothic" pitchFamily="34" charset="-128"/>
                </a:endParaRPr>
              </a:p>
            </p:txBody>
          </p:sp>
          <p:sp>
            <p:nvSpPr>
              <p:cNvPr id="11" name="Rectangle 18"/>
              <p:cNvSpPr>
                <a:spLocks noChangeArrowheads="1"/>
              </p:cNvSpPr>
              <p:nvPr/>
            </p:nvSpPr>
            <p:spPr bwMode="auto">
              <a:xfrm>
                <a:off x="4916539" y="2924875"/>
                <a:ext cx="617043" cy="847419"/>
              </a:xfrm>
              <a:prstGeom prst="rect">
                <a:avLst/>
              </a:prstGeom>
              <a:solidFill>
                <a:srgbClr val="FFFFFF"/>
              </a:solidFill>
              <a:ln>
                <a:noFill/>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it-IT" altLang="it-IT" sz="1800" i="0" kern="0">
                  <a:solidFill>
                    <a:srgbClr val="000000"/>
                  </a:solidFill>
                  <a:ea typeface="MS PGothic" pitchFamily="34" charset="-128"/>
                </a:endParaRPr>
              </a:p>
            </p:txBody>
          </p:sp>
          <p:sp>
            <p:nvSpPr>
              <p:cNvPr id="12" name="Rectangle 19"/>
              <p:cNvSpPr>
                <a:spLocks noChangeArrowheads="1"/>
              </p:cNvSpPr>
              <p:nvPr/>
            </p:nvSpPr>
            <p:spPr bwMode="auto">
              <a:xfrm>
                <a:off x="3570115" y="4801524"/>
                <a:ext cx="1074534" cy="526941"/>
              </a:xfrm>
              <a:prstGeom prst="rect">
                <a:avLst/>
              </a:prstGeom>
              <a:solidFill>
                <a:srgbClr val="FFFFFF"/>
              </a:solidFill>
              <a:ln>
                <a:noFill/>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it-IT" altLang="it-IT" sz="1800" i="0" kern="0">
                  <a:solidFill>
                    <a:srgbClr val="000000"/>
                  </a:solidFill>
                  <a:ea typeface="MS PGothic" pitchFamily="34" charset="-128"/>
                </a:endParaRPr>
              </a:p>
            </p:txBody>
          </p:sp>
          <p:sp>
            <p:nvSpPr>
              <p:cNvPr id="13" name="AutoShape 20" descr="Light vertical"/>
              <p:cNvSpPr>
                <a:spLocks noChangeArrowheads="1"/>
              </p:cNvSpPr>
              <p:nvPr/>
            </p:nvSpPr>
            <p:spPr bwMode="auto">
              <a:xfrm rot="16200000" flipH="1">
                <a:off x="2927535" y="3588414"/>
                <a:ext cx="2345041" cy="1082674"/>
              </a:xfrm>
              <a:prstGeom prst="parallelogram">
                <a:avLst>
                  <a:gd name="adj" fmla="val 71989"/>
                </a:avLst>
              </a:prstGeom>
              <a:pattFill prst="ltVert">
                <a:fgClr>
                  <a:srgbClr val="1B0AF6"/>
                </a:fgClr>
                <a:bgClr>
                  <a:srgbClr val="FFFFFF"/>
                </a:bgClr>
              </a:pattFill>
              <a:ln w="19050">
                <a:solidFill>
                  <a:srgbClr val="000000"/>
                </a:solidFill>
                <a:miter lim="800000"/>
                <a:headEnd/>
                <a:tailEnd/>
              </a:ln>
            </p:spPr>
            <p:txBody>
              <a:bodyPr vert="eaVert"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it-IT" altLang="it-IT" sz="1800" i="0" kern="0">
                  <a:solidFill>
                    <a:srgbClr val="000000"/>
                  </a:solidFill>
                  <a:ea typeface="MS PGothic" pitchFamily="34" charset="-128"/>
                </a:endParaRPr>
              </a:p>
            </p:txBody>
          </p:sp>
          <p:sp>
            <p:nvSpPr>
              <p:cNvPr id="14" name="AutoShape 21" descr="Wide downward diagonal"/>
              <p:cNvSpPr>
                <a:spLocks noChangeArrowheads="1"/>
              </p:cNvSpPr>
              <p:nvPr/>
            </p:nvSpPr>
            <p:spPr bwMode="auto">
              <a:xfrm rot="16200000" flipH="1">
                <a:off x="3199425" y="3597658"/>
                <a:ext cx="2345041" cy="1082675"/>
              </a:xfrm>
              <a:prstGeom prst="parallelogram">
                <a:avLst>
                  <a:gd name="adj" fmla="val 71989"/>
                </a:avLst>
              </a:prstGeom>
              <a:pattFill prst="wdDnDiag">
                <a:fgClr>
                  <a:srgbClr val="20211F"/>
                </a:fgClr>
                <a:bgClr>
                  <a:srgbClr val="FFFFFF"/>
                </a:bgClr>
              </a:pattFill>
              <a:ln w="19050">
                <a:solidFill>
                  <a:srgbClr val="000000"/>
                </a:solidFill>
                <a:miter lim="800000"/>
                <a:headEnd/>
                <a:tailEnd/>
              </a:ln>
            </p:spPr>
            <p:txBody>
              <a:bodyPr vert="eaVert"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it-IT" altLang="it-IT" sz="1800" i="0" kern="0">
                  <a:solidFill>
                    <a:srgbClr val="000000"/>
                  </a:solidFill>
                  <a:ea typeface="MS PGothic" pitchFamily="34" charset="-128"/>
                </a:endParaRPr>
              </a:p>
            </p:txBody>
          </p:sp>
          <p:sp>
            <p:nvSpPr>
              <p:cNvPr id="15" name="Line 22"/>
              <p:cNvSpPr>
                <a:spLocks noChangeShapeType="1"/>
              </p:cNvSpPr>
              <p:nvPr/>
            </p:nvSpPr>
            <p:spPr bwMode="auto">
              <a:xfrm flipH="1">
                <a:off x="1315221" y="4085069"/>
                <a:ext cx="2246754" cy="0"/>
              </a:xfrm>
              <a:prstGeom prst="line">
                <a:avLst/>
              </a:prstGeom>
              <a:noFill/>
              <a:ln w="19050">
                <a:solidFill>
                  <a:srgbClr val="000000"/>
                </a:solidFill>
                <a:round/>
                <a:headEnd/>
                <a:tailEnd type="triangle" w="med" len="me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16" name="Freeform 23"/>
              <p:cNvSpPr>
                <a:spLocks/>
              </p:cNvSpPr>
              <p:nvPr/>
            </p:nvSpPr>
            <p:spPr bwMode="auto">
              <a:xfrm>
                <a:off x="3850145" y="3303903"/>
                <a:ext cx="3379899" cy="1599312"/>
              </a:xfrm>
              <a:custGeom>
                <a:avLst/>
                <a:gdLst>
                  <a:gd name="T0" fmla="*/ 2147483647 w 1803"/>
                  <a:gd name="T1" fmla="*/ 0 h 907"/>
                  <a:gd name="T2" fmla="*/ 2147483647 w 1803"/>
                  <a:gd name="T3" fmla="*/ 2147483647 h 907"/>
                  <a:gd name="T4" fmla="*/ 2147483647 w 1803"/>
                  <a:gd name="T5" fmla="*/ 2147483647 h 907"/>
                  <a:gd name="T6" fmla="*/ 0 w 1803"/>
                  <a:gd name="T7" fmla="*/ 2147483647 h 907"/>
                  <a:gd name="T8" fmla="*/ 2147483647 w 1803"/>
                  <a:gd name="T9" fmla="*/ 0 h 907"/>
                  <a:gd name="T10" fmla="*/ 0 60000 65536"/>
                  <a:gd name="T11" fmla="*/ 0 60000 65536"/>
                  <a:gd name="T12" fmla="*/ 0 60000 65536"/>
                  <a:gd name="T13" fmla="*/ 0 60000 65536"/>
                  <a:gd name="T14" fmla="*/ 0 60000 65536"/>
                  <a:gd name="T15" fmla="*/ 0 w 1803"/>
                  <a:gd name="T16" fmla="*/ 0 h 907"/>
                  <a:gd name="T17" fmla="*/ 1803 w 1803"/>
                  <a:gd name="T18" fmla="*/ 907 h 907"/>
                </a:gdLst>
                <a:ahLst/>
                <a:cxnLst>
                  <a:cxn ang="T10">
                    <a:pos x="T0" y="T1"/>
                  </a:cxn>
                  <a:cxn ang="T11">
                    <a:pos x="T2" y="T3"/>
                  </a:cxn>
                  <a:cxn ang="T12">
                    <a:pos x="T4" y="T5"/>
                  </a:cxn>
                  <a:cxn ang="T13">
                    <a:pos x="T6" y="T7"/>
                  </a:cxn>
                  <a:cxn ang="T14">
                    <a:pos x="T8" y="T9"/>
                  </a:cxn>
                </a:cxnLst>
                <a:rect l="T15" t="T16" r="T17" b="T18"/>
                <a:pathLst>
                  <a:path w="1803" h="907">
                    <a:moveTo>
                      <a:pt x="571" y="0"/>
                    </a:moveTo>
                    <a:lnTo>
                      <a:pt x="1803" y="11"/>
                    </a:lnTo>
                    <a:lnTo>
                      <a:pt x="736" y="907"/>
                    </a:lnTo>
                    <a:lnTo>
                      <a:pt x="0" y="832"/>
                    </a:lnTo>
                    <a:lnTo>
                      <a:pt x="571" y="0"/>
                    </a:lnTo>
                    <a:close/>
                  </a:path>
                </a:pathLst>
              </a:custGeom>
              <a:solidFill>
                <a:srgbClr val="00FF00">
                  <a:alpha val="16078"/>
                </a:srgbClr>
              </a:solidFill>
              <a:ln w="9525">
                <a:solidFill>
                  <a:srgbClr val="000000"/>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17" name="Freeform 24" descr="Wide downward diagonal"/>
              <p:cNvSpPr>
                <a:spLocks/>
              </p:cNvSpPr>
              <p:nvPr/>
            </p:nvSpPr>
            <p:spPr bwMode="auto">
              <a:xfrm>
                <a:off x="3851773" y="3313147"/>
                <a:ext cx="1066393" cy="1514569"/>
              </a:xfrm>
              <a:custGeom>
                <a:avLst/>
                <a:gdLst>
                  <a:gd name="T0" fmla="*/ 2147483647 w 667"/>
                  <a:gd name="T1" fmla="*/ 0 h 955"/>
                  <a:gd name="T2" fmla="*/ 2147483647 w 667"/>
                  <a:gd name="T3" fmla="*/ 2147483647 h 955"/>
                  <a:gd name="T4" fmla="*/ 2147483647 w 667"/>
                  <a:gd name="T5" fmla="*/ 2147483647 h 955"/>
                  <a:gd name="T6" fmla="*/ 0 w 667"/>
                  <a:gd name="T7" fmla="*/ 2147483647 h 955"/>
                  <a:gd name="T8" fmla="*/ 2147483647 w 667"/>
                  <a:gd name="T9" fmla="*/ 0 h 955"/>
                  <a:gd name="T10" fmla="*/ 0 60000 65536"/>
                  <a:gd name="T11" fmla="*/ 0 60000 65536"/>
                  <a:gd name="T12" fmla="*/ 0 60000 65536"/>
                  <a:gd name="T13" fmla="*/ 0 60000 65536"/>
                  <a:gd name="T14" fmla="*/ 0 60000 65536"/>
                  <a:gd name="T15" fmla="*/ 0 w 667"/>
                  <a:gd name="T16" fmla="*/ 0 h 955"/>
                  <a:gd name="T17" fmla="*/ 667 w 667"/>
                  <a:gd name="T18" fmla="*/ 955 h 955"/>
                </a:gdLst>
                <a:ahLst/>
                <a:cxnLst>
                  <a:cxn ang="T10">
                    <a:pos x="T0" y="T1"/>
                  </a:cxn>
                  <a:cxn ang="T11">
                    <a:pos x="T2" y="T3"/>
                  </a:cxn>
                  <a:cxn ang="T12">
                    <a:pos x="T4" y="T5"/>
                  </a:cxn>
                  <a:cxn ang="T13">
                    <a:pos x="T6" y="T7"/>
                  </a:cxn>
                  <a:cxn ang="T14">
                    <a:pos x="T8" y="T9"/>
                  </a:cxn>
                </a:cxnLst>
                <a:rect l="T15" t="T16" r="T17" b="T18"/>
                <a:pathLst>
                  <a:path w="667" h="955">
                    <a:moveTo>
                      <a:pt x="667" y="0"/>
                    </a:moveTo>
                    <a:lnTo>
                      <a:pt x="667" y="768"/>
                    </a:lnTo>
                    <a:lnTo>
                      <a:pt x="400" y="955"/>
                    </a:lnTo>
                    <a:lnTo>
                      <a:pt x="0" y="923"/>
                    </a:lnTo>
                    <a:lnTo>
                      <a:pt x="667" y="0"/>
                    </a:lnTo>
                    <a:close/>
                  </a:path>
                </a:pathLst>
              </a:custGeom>
              <a:pattFill prst="wdDnDiag">
                <a:fgClr>
                  <a:srgbClr val="00CC99"/>
                </a:fgClr>
                <a:bgClr>
                  <a:srgbClr val="FFFFFF"/>
                </a:bgClr>
              </a:pattFill>
              <a:ln w="9525">
                <a:solidFill>
                  <a:srgbClr val="000000"/>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18" name="AutoShape 25" descr="Wide upward diagonal"/>
              <p:cNvSpPr>
                <a:spLocks noChangeArrowheads="1"/>
              </p:cNvSpPr>
              <p:nvPr/>
            </p:nvSpPr>
            <p:spPr bwMode="auto">
              <a:xfrm rot="16200000" flipH="1">
                <a:off x="3446036" y="3613837"/>
                <a:ext cx="2343499" cy="1082674"/>
              </a:xfrm>
              <a:prstGeom prst="parallelogram">
                <a:avLst>
                  <a:gd name="adj" fmla="val 71989"/>
                </a:avLst>
              </a:prstGeom>
              <a:noFill/>
              <a:ln w="19050">
                <a:solidFill>
                  <a:srgbClr val="CCCCFF"/>
                </a:solidFill>
                <a:miter lim="800000"/>
                <a:headEnd/>
                <a:tailEnd/>
              </a:ln>
            </p:spPr>
            <p:txBody>
              <a:bodyPr vert="eaVert"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it-IT" altLang="it-IT" sz="1800" i="0" kern="0">
                  <a:solidFill>
                    <a:srgbClr val="000000"/>
                  </a:solidFill>
                  <a:ea typeface="MS PGothic" pitchFamily="34" charset="-128"/>
                </a:endParaRPr>
              </a:p>
            </p:txBody>
          </p:sp>
          <p:sp>
            <p:nvSpPr>
              <p:cNvPr id="19" name="Line 26"/>
              <p:cNvSpPr>
                <a:spLocks noChangeShapeType="1"/>
              </p:cNvSpPr>
              <p:nvPr/>
            </p:nvSpPr>
            <p:spPr bwMode="auto">
              <a:xfrm flipH="1">
                <a:off x="4079705" y="3303903"/>
                <a:ext cx="1079418" cy="1489917"/>
              </a:xfrm>
              <a:prstGeom prst="line">
                <a:avLst/>
              </a:prstGeom>
              <a:noFill/>
              <a:ln w="317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0" name="Line 27"/>
              <p:cNvSpPr>
                <a:spLocks noChangeShapeType="1"/>
              </p:cNvSpPr>
              <p:nvPr/>
            </p:nvSpPr>
            <p:spPr bwMode="auto">
              <a:xfrm rot="19496917" flipH="1">
                <a:off x="4319033" y="4482585"/>
                <a:ext cx="919867" cy="4623"/>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1" name="Line 28"/>
              <p:cNvSpPr>
                <a:spLocks noChangeShapeType="1"/>
              </p:cNvSpPr>
              <p:nvPr/>
            </p:nvSpPr>
            <p:spPr bwMode="auto">
              <a:xfrm rot="19501304" flipH="1">
                <a:off x="4421602" y="4400925"/>
                <a:ext cx="812413" cy="4622"/>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2" name="Line 29"/>
              <p:cNvSpPr>
                <a:spLocks noChangeShapeType="1"/>
              </p:cNvSpPr>
              <p:nvPr/>
            </p:nvSpPr>
            <p:spPr bwMode="auto">
              <a:xfrm rot="19487373" flipH="1">
                <a:off x="4631624" y="4283828"/>
                <a:ext cx="573085" cy="0"/>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3" name="Line 30"/>
              <p:cNvSpPr>
                <a:spLocks noChangeShapeType="1"/>
              </p:cNvSpPr>
              <p:nvPr/>
            </p:nvSpPr>
            <p:spPr bwMode="auto">
              <a:xfrm rot="19494507" flipH="1">
                <a:off x="4761871" y="4192922"/>
                <a:ext cx="426558" cy="0"/>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4" name="Line 31"/>
              <p:cNvSpPr>
                <a:spLocks noChangeShapeType="1"/>
              </p:cNvSpPr>
              <p:nvPr/>
            </p:nvSpPr>
            <p:spPr bwMode="auto">
              <a:xfrm rot="19436975" flipH="1">
                <a:off x="4918167" y="4102018"/>
                <a:ext cx="263749" cy="0"/>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5" name="Line 32"/>
              <p:cNvSpPr>
                <a:spLocks noChangeShapeType="1"/>
              </p:cNvSpPr>
              <p:nvPr/>
            </p:nvSpPr>
            <p:spPr bwMode="auto">
              <a:xfrm rot="19460273" flipH="1" flipV="1">
                <a:off x="4986546" y="4031142"/>
                <a:ext cx="179089" cy="3082"/>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6" name="Line 33"/>
              <p:cNvSpPr>
                <a:spLocks noChangeShapeType="1"/>
              </p:cNvSpPr>
              <p:nvPr/>
            </p:nvSpPr>
            <p:spPr bwMode="auto">
              <a:xfrm rot="19460273" flipH="1" flipV="1">
                <a:off x="5048413" y="3966430"/>
                <a:ext cx="113966" cy="7703"/>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7" name="Line 34"/>
              <p:cNvSpPr>
                <a:spLocks noChangeShapeType="1"/>
              </p:cNvSpPr>
              <p:nvPr/>
            </p:nvSpPr>
            <p:spPr bwMode="auto">
              <a:xfrm rot="19494507" flipH="1">
                <a:off x="4755359" y="3336258"/>
                <a:ext cx="424930" cy="0"/>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8" name="Line 35"/>
              <p:cNvSpPr>
                <a:spLocks noChangeShapeType="1"/>
              </p:cNvSpPr>
              <p:nvPr/>
            </p:nvSpPr>
            <p:spPr bwMode="auto">
              <a:xfrm rot="19436975" flipH="1">
                <a:off x="4910027" y="3246894"/>
                <a:ext cx="263749" cy="0"/>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29" name="Line 36"/>
              <p:cNvSpPr>
                <a:spLocks noChangeShapeType="1"/>
              </p:cNvSpPr>
              <p:nvPr/>
            </p:nvSpPr>
            <p:spPr bwMode="auto">
              <a:xfrm rot="19460273" flipH="1" flipV="1">
                <a:off x="4978406" y="3174479"/>
                <a:ext cx="179089" cy="3082"/>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0" name="Line 37"/>
              <p:cNvSpPr>
                <a:spLocks noChangeShapeType="1"/>
              </p:cNvSpPr>
              <p:nvPr/>
            </p:nvSpPr>
            <p:spPr bwMode="auto">
              <a:xfrm rot="19460273" flipH="1" flipV="1">
                <a:off x="5040274" y="3111307"/>
                <a:ext cx="113966" cy="6163"/>
              </a:xfrm>
              <a:prstGeom prst="line">
                <a:avLst/>
              </a:prstGeom>
              <a:noFill/>
              <a:ln w="9525">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1" name="Line 38"/>
              <p:cNvSpPr>
                <a:spLocks noChangeShapeType="1"/>
              </p:cNvSpPr>
              <p:nvPr/>
            </p:nvSpPr>
            <p:spPr bwMode="auto">
              <a:xfrm flipV="1">
                <a:off x="5230759" y="3308524"/>
                <a:ext cx="2009054" cy="1596230"/>
              </a:xfrm>
              <a:prstGeom prst="line">
                <a:avLst/>
              </a:prstGeom>
              <a:noFill/>
              <a:ln w="38100">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2" name="Freeform 39"/>
              <p:cNvSpPr>
                <a:spLocks/>
              </p:cNvSpPr>
              <p:nvPr/>
            </p:nvSpPr>
            <p:spPr bwMode="auto">
              <a:xfrm>
                <a:off x="5992701" y="3647492"/>
                <a:ext cx="247469" cy="143291"/>
              </a:xfrm>
              <a:custGeom>
                <a:avLst/>
                <a:gdLst>
                  <a:gd name="T0" fmla="*/ 2147483647 w 155"/>
                  <a:gd name="T1" fmla="*/ 0 h 90"/>
                  <a:gd name="T2" fmla="*/ 2147483647 w 155"/>
                  <a:gd name="T3" fmla="*/ 2147483647 h 90"/>
                  <a:gd name="T4" fmla="*/ 2147483647 w 155"/>
                  <a:gd name="T5" fmla="*/ 2147483647 h 90"/>
                  <a:gd name="T6" fmla="*/ 2147483647 w 155"/>
                  <a:gd name="T7" fmla="*/ 2147483647 h 90"/>
                  <a:gd name="T8" fmla="*/ 0 w 155"/>
                  <a:gd name="T9" fmla="*/ 2147483647 h 90"/>
                  <a:gd name="T10" fmla="*/ 0 60000 65536"/>
                  <a:gd name="T11" fmla="*/ 0 60000 65536"/>
                  <a:gd name="T12" fmla="*/ 0 60000 65536"/>
                  <a:gd name="T13" fmla="*/ 0 60000 65536"/>
                  <a:gd name="T14" fmla="*/ 0 60000 65536"/>
                  <a:gd name="T15" fmla="*/ 0 w 155"/>
                  <a:gd name="T16" fmla="*/ 0 h 90"/>
                  <a:gd name="T17" fmla="*/ 155 w 155"/>
                  <a:gd name="T18" fmla="*/ 90 h 90"/>
                </a:gdLst>
                <a:ahLst/>
                <a:cxnLst>
                  <a:cxn ang="T10">
                    <a:pos x="T0" y="T1"/>
                  </a:cxn>
                  <a:cxn ang="T11">
                    <a:pos x="T2" y="T3"/>
                  </a:cxn>
                  <a:cxn ang="T12">
                    <a:pos x="T4" y="T5"/>
                  </a:cxn>
                  <a:cxn ang="T13">
                    <a:pos x="T6" y="T7"/>
                  </a:cxn>
                  <a:cxn ang="T14">
                    <a:pos x="T8" y="T9"/>
                  </a:cxn>
                </a:cxnLst>
                <a:rect l="T15" t="T16" r="T17" b="T18"/>
                <a:pathLst>
                  <a:path w="155" h="90">
                    <a:moveTo>
                      <a:pt x="155" y="0"/>
                    </a:moveTo>
                    <a:cubicBezTo>
                      <a:pt x="135" y="22"/>
                      <a:pt x="116" y="44"/>
                      <a:pt x="101" y="56"/>
                    </a:cubicBezTo>
                    <a:cubicBezTo>
                      <a:pt x="86" y="68"/>
                      <a:pt x="77" y="68"/>
                      <a:pt x="67" y="72"/>
                    </a:cubicBezTo>
                    <a:cubicBezTo>
                      <a:pt x="57" y="76"/>
                      <a:pt x="51" y="77"/>
                      <a:pt x="40" y="80"/>
                    </a:cubicBezTo>
                    <a:cubicBezTo>
                      <a:pt x="29" y="83"/>
                      <a:pt x="7" y="88"/>
                      <a:pt x="0" y="90"/>
                    </a:cubicBezTo>
                  </a:path>
                </a:pathLst>
              </a:custGeom>
              <a:noFill/>
              <a:ln w="38100">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3" name="Freeform 40"/>
              <p:cNvSpPr>
                <a:spLocks/>
              </p:cNvSpPr>
              <p:nvPr/>
            </p:nvSpPr>
            <p:spPr bwMode="auto">
              <a:xfrm>
                <a:off x="6621141" y="3541180"/>
                <a:ext cx="328873" cy="716454"/>
              </a:xfrm>
              <a:custGeom>
                <a:avLst/>
                <a:gdLst>
                  <a:gd name="T0" fmla="*/ 2147483647 w 207"/>
                  <a:gd name="T1" fmla="*/ 0 h 451"/>
                  <a:gd name="T2" fmla="*/ 2147483647 w 207"/>
                  <a:gd name="T3" fmla="*/ 2147483647 h 451"/>
                  <a:gd name="T4" fmla="*/ 2147483647 w 207"/>
                  <a:gd name="T5" fmla="*/ 2147483647 h 451"/>
                  <a:gd name="T6" fmla="*/ 2147483647 w 207"/>
                  <a:gd name="T7" fmla="*/ 2147483647 h 451"/>
                  <a:gd name="T8" fmla="*/ 2147483647 w 207"/>
                  <a:gd name="T9" fmla="*/ 2147483647 h 451"/>
                  <a:gd name="T10" fmla="*/ 2147483647 w 207"/>
                  <a:gd name="T11" fmla="*/ 2147483647 h 451"/>
                  <a:gd name="T12" fmla="*/ 2147483647 w 207"/>
                  <a:gd name="T13" fmla="*/ 2147483647 h 451"/>
                  <a:gd name="T14" fmla="*/ 2147483647 w 207"/>
                  <a:gd name="T15" fmla="*/ 2147483647 h 451"/>
                  <a:gd name="T16" fmla="*/ 2147483647 w 207"/>
                  <a:gd name="T17" fmla="*/ 2147483647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451"/>
                  <a:gd name="T29" fmla="*/ 207 w 207"/>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451">
                    <a:moveTo>
                      <a:pt x="207" y="0"/>
                    </a:moveTo>
                    <a:cubicBezTo>
                      <a:pt x="181" y="18"/>
                      <a:pt x="156" y="36"/>
                      <a:pt x="138" y="51"/>
                    </a:cubicBezTo>
                    <a:cubicBezTo>
                      <a:pt x="120" y="66"/>
                      <a:pt x="111" y="78"/>
                      <a:pt x="98" y="93"/>
                    </a:cubicBezTo>
                    <a:cubicBezTo>
                      <a:pt x="85" y="108"/>
                      <a:pt x="72" y="122"/>
                      <a:pt x="60" y="141"/>
                    </a:cubicBezTo>
                    <a:cubicBezTo>
                      <a:pt x="48" y="160"/>
                      <a:pt x="37" y="185"/>
                      <a:pt x="28" y="205"/>
                    </a:cubicBezTo>
                    <a:cubicBezTo>
                      <a:pt x="19" y="225"/>
                      <a:pt x="8" y="242"/>
                      <a:pt x="4" y="264"/>
                    </a:cubicBezTo>
                    <a:cubicBezTo>
                      <a:pt x="0" y="286"/>
                      <a:pt x="2" y="311"/>
                      <a:pt x="4" y="336"/>
                    </a:cubicBezTo>
                    <a:cubicBezTo>
                      <a:pt x="6" y="361"/>
                      <a:pt x="17" y="394"/>
                      <a:pt x="18" y="413"/>
                    </a:cubicBezTo>
                    <a:cubicBezTo>
                      <a:pt x="19" y="432"/>
                      <a:pt x="14" y="441"/>
                      <a:pt x="10" y="451"/>
                    </a:cubicBezTo>
                  </a:path>
                </a:pathLst>
              </a:custGeom>
              <a:noFill/>
              <a:ln w="38100">
                <a:solidFill>
                  <a:srgbClr val="CCCCFF"/>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4" name="Line 41"/>
              <p:cNvSpPr>
                <a:spLocks noChangeShapeType="1"/>
              </p:cNvSpPr>
              <p:nvPr/>
            </p:nvSpPr>
            <p:spPr bwMode="auto">
              <a:xfrm>
                <a:off x="6907683" y="5333086"/>
                <a:ext cx="700075" cy="0"/>
              </a:xfrm>
              <a:prstGeom prst="line">
                <a:avLst/>
              </a:prstGeom>
              <a:noFill/>
              <a:ln w="19050">
                <a:solidFill>
                  <a:srgbClr val="CCCCFF"/>
                </a:solidFill>
                <a:round/>
                <a:headEnd/>
                <a:tailEnd type="triangle" w="med" len="me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7924" name="Text Box 43"/>
              <p:cNvSpPr txBox="1">
                <a:spLocks noChangeArrowheads="1"/>
              </p:cNvSpPr>
              <p:nvPr/>
            </p:nvSpPr>
            <p:spPr bwMode="auto">
              <a:xfrm>
                <a:off x="1234326" y="3564291"/>
                <a:ext cx="730243" cy="470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a:lnSpc>
                    <a:spcPct val="150000"/>
                  </a:lnSpc>
                </a:pPr>
                <a:r>
                  <a:rPr lang="en-US" sz="1800" i="0" baseline="0" dirty="0">
                    <a:solidFill>
                      <a:srgbClr val="000000"/>
                    </a:solidFill>
                    <a:cs typeface="Arial" charset="0"/>
                  </a:rPr>
                  <a:t>Time</a:t>
                </a:r>
              </a:p>
            </p:txBody>
          </p:sp>
          <p:sp>
            <p:nvSpPr>
              <p:cNvPr id="37925" name="Text Box 44"/>
              <p:cNvSpPr txBox="1">
                <a:spLocks noChangeArrowheads="1"/>
              </p:cNvSpPr>
              <p:nvPr/>
            </p:nvSpPr>
            <p:spPr bwMode="auto">
              <a:xfrm>
                <a:off x="743376" y="5150756"/>
                <a:ext cx="2086143" cy="470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a:lnSpc>
                    <a:spcPct val="150000"/>
                  </a:lnSpc>
                </a:pPr>
                <a:r>
                  <a:rPr lang="en-US" sz="1800" i="0" baseline="0" dirty="0">
                    <a:solidFill>
                      <a:srgbClr val="000000"/>
                    </a:solidFill>
                    <a:cs typeface="Arial" charset="0"/>
                  </a:rPr>
                  <a:t>E-drift direction</a:t>
                </a:r>
              </a:p>
            </p:txBody>
          </p:sp>
          <p:sp>
            <p:nvSpPr>
              <p:cNvPr id="39" name="Line 62"/>
              <p:cNvSpPr>
                <a:spLocks noChangeShapeType="1"/>
              </p:cNvSpPr>
              <p:nvPr/>
            </p:nvSpPr>
            <p:spPr bwMode="auto">
              <a:xfrm flipH="1" flipV="1">
                <a:off x="3557090" y="4747597"/>
                <a:ext cx="293055" cy="30815"/>
              </a:xfrm>
              <a:prstGeom prst="line">
                <a:avLst/>
              </a:prstGeom>
              <a:noFill/>
              <a:ln w="9525">
                <a:solidFill>
                  <a:srgbClr val="000000"/>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40" name="Line 63"/>
              <p:cNvSpPr>
                <a:spLocks noChangeShapeType="1"/>
              </p:cNvSpPr>
              <p:nvPr/>
            </p:nvSpPr>
            <p:spPr bwMode="auto">
              <a:xfrm flipH="1">
                <a:off x="3563602" y="4380895"/>
                <a:ext cx="265378" cy="365161"/>
              </a:xfrm>
              <a:prstGeom prst="line">
                <a:avLst/>
              </a:prstGeom>
              <a:noFill/>
              <a:ln w="12700">
                <a:solidFill>
                  <a:srgbClr val="1B0AF6"/>
                </a:solidFill>
                <a:round/>
                <a:headEnd/>
                <a:tailEnd/>
              </a:ln>
            </p:spPr>
            <p:txBody>
              <a:bodyPr wrap="none" anchor="ctr"/>
              <a:lstStyle/>
              <a:p>
                <a:pPr>
                  <a:defRPr/>
                </a:pPr>
                <a:endParaRPr lang="it-IT" sz="1800" i="0">
                  <a:solidFill>
                    <a:srgbClr val="000000"/>
                  </a:solidFill>
                  <a:latin typeface="Arial" pitchFamily="34" charset="0"/>
                  <a:ea typeface="+mn-ea"/>
                  <a:cs typeface="Arial" pitchFamily="34" charset="0"/>
                </a:endParaRPr>
              </a:p>
            </p:txBody>
          </p:sp>
          <p:sp>
            <p:nvSpPr>
              <p:cNvPr id="41" name="Freeform 64" descr="Light vertical"/>
              <p:cNvSpPr>
                <a:spLocks/>
              </p:cNvSpPr>
              <p:nvPr/>
            </p:nvSpPr>
            <p:spPr bwMode="auto">
              <a:xfrm>
                <a:off x="3558719" y="4383977"/>
                <a:ext cx="270262" cy="394435"/>
              </a:xfrm>
              <a:custGeom>
                <a:avLst/>
                <a:gdLst>
                  <a:gd name="T0" fmla="*/ 2147483647 w 170"/>
                  <a:gd name="T1" fmla="*/ 0 h 248"/>
                  <a:gd name="T2" fmla="*/ 0 w 170"/>
                  <a:gd name="T3" fmla="*/ 2147483647 h 248"/>
                  <a:gd name="T4" fmla="*/ 2147483647 w 170"/>
                  <a:gd name="T5" fmla="*/ 2147483647 h 248"/>
                  <a:gd name="T6" fmla="*/ 2147483647 w 170"/>
                  <a:gd name="T7" fmla="*/ 0 h 248"/>
                  <a:gd name="T8" fmla="*/ 0 60000 65536"/>
                  <a:gd name="T9" fmla="*/ 0 60000 65536"/>
                  <a:gd name="T10" fmla="*/ 0 60000 65536"/>
                  <a:gd name="T11" fmla="*/ 0 60000 65536"/>
                  <a:gd name="T12" fmla="*/ 0 w 170"/>
                  <a:gd name="T13" fmla="*/ 0 h 248"/>
                  <a:gd name="T14" fmla="*/ 170 w 170"/>
                  <a:gd name="T15" fmla="*/ 248 h 248"/>
                </a:gdLst>
                <a:ahLst/>
                <a:cxnLst>
                  <a:cxn ang="T8">
                    <a:pos x="T0" y="T1"/>
                  </a:cxn>
                  <a:cxn ang="T9">
                    <a:pos x="T2" y="T3"/>
                  </a:cxn>
                  <a:cxn ang="T10">
                    <a:pos x="T4" y="T5"/>
                  </a:cxn>
                  <a:cxn ang="T11">
                    <a:pos x="T6" y="T7"/>
                  </a:cxn>
                </a:cxnLst>
                <a:rect l="T12" t="T13" r="T14" b="T15"/>
                <a:pathLst>
                  <a:path w="170" h="248">
                    <a:moveTo>
                      <a:pt x="170" y="0"/>
                    </a:moveTo>
                    <a:lnTo>
                      <a:pt x="0" y="232"/>
                    </a:lnTo>
                    <a:lnTo>
                      <a:pt x="170" y="248"/>
                    </a:lnTo>
                    <a:lnTo>
                      <a:pt x="170" y="0"/>
                    </a:lnTo>
                    <a:close/>
                  </a:path>
                </a:pathLst>
              </a:custGeom>
              <a:pattFill prst="ltVert">
                <a:fgClr>
                  <a:srgbClr val="00CC99"/>
                </a:fgClr>
                <a:bgClr>
                  <a:srgbClr val="FFFFFF"/>
                </a:bgClr>
              </a:pattFill>
              <a:ln w="9525">
                <a:solidFill>
                  <a:srgbClr val="000000"/>
                </a:solidFill>
                <a:round/>
                <a:headEnd/>
                <a:tailEnd/>
              </a:ln>
            </p:spPr>
            <p:txBody>
              <a:bodyPr wrap="none" anchor="ctr"/>
              <a:lstStyle/>
              <a:p>
                <a:pPr fontAlgn="auto">
                  <a:spcBef>
                    <a:spcPts val="0"/>
                  </a:spcBef>
                  <a:spcAft>
                    <a:spcPts val="0"/>
                  </a:spcAft>
                  <a:defRPr/>
                </a:pPr>
                <a:endParaRPr lang="it-IT" sz="1800" i="0" kern="0">
                  <a:solidFill>
                    <a:srgbClr val="000000"/>
                  </a:solidFill>
                  <a:latin typeface="Arial" pitchFamily="34" charset="0"/>
                  <a:ea typeface="+mn-ea"/>
                  <a:cs typeface="Arial" pitchFamily="34" charset="0"/>
                </a:endParaRPr>
              </a:p>
            </p:txBody>
          </p:sp>
          <p:sp>
            <p:nvSpPr>
              <p:cNvPr id="37930" name="Rectangle 70"/>
              <p:cNvSpPr>
                <a:spLocks noChangeArrowheads="1"/>
              </p:cNvSpPr>
              <p:nvPr/>
            </p:nvSpPr>
            <p:spPr bwMode="auto">
              <a:xfrm>
                <a:off x="7461110" y="3735946"/>
                <a:ext cx="2133037" cy="627302"/>
              </a:xfrm>
              <a:prstGeom prst="rect">
                <a:avLst/>
              </a:prstGeom>
              <a:solidFill>
                <a:srgbClr val="CDCD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800" i="0" baseline="0" dirty="0" err="1">
                    <a:solidFill>
                      <a:srgbClr val="000000"/>
                    </a:solidFill>
                    <a:latin typeface="+mn-lt"/>
                    <a:cs typeface="Arial" charset="0"/>
                  </a:rPr>
                  <a:t>m.i.p</a:t>
                </a:r>
                <a:r>
                  <a:rPr lang="en-US" sz="1800" i="0" baseline="0" dirty="0">
                    <a:solidFill>
                      <a:srgbClr val="000000"/>
                    </a:solidFill>
                    <a:latin typeface="+mn-lt"/>
                    <a:cs typeface="Arial" charset="0"/>
                  </a:rPr>
                  <a:t>. </a:t>
                </a:r>
                <a:r>
                  <a:rPr lang="en-US" sz="1800" i="0" baseline="0" dirty="0">
                    <a:solidFill>
                      <a:srgbClr val="FF0000"/>
                    </a:solidFill>
                    <a:latin typeface="+mn-lt"/>
                    <a:cs typeface="Arial" charset="0"/>
                  </a:rPr>
                  <a:t>ionization </a:t>
                </a:r>
              </a:p>
              <a:p>
                <a:pPr algn="ctr"/>
                <a:r>
                  <a:rPr lang="en-US" sz="1800" i="0" baseline="0" dirty="0">
                    <a:solidFill>
                      <a:srgbClr val="000000"/>
                    </a:solidFill>
                    <a:latin typeface="+mn-lt"/>
                    <a:cs typeface="Arial" charset="0"/>
                  </a:rPr>
                  <a:t>~ 6000 e-/mm</a:t>
                </a:r>
              </a:p>
            </p:txBody>
          </p:sp>
          <p:sp>
            <p:nvSpPr>
              <p:cNvPr id="37931" name="Rectangle 83"/>
              <p:cNvSpPr>
                <a:spLocks noChangeArrowheads="1"/>
              </p:cNvSpPr>
              <p:nvPr/>
            </p:nvSpPr>
            <p:spPr bwMode="auto">
              <a:xfrm>
                <a:off x="6492498" y="4433136"/>
                <a:ext cx="2743318" cy="701046"/>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0000"/>
                  </a:lnSpc>
                </a:pPr>
                <a:r>
                  <a:rPr lang="en-US" sz="1800" i="0" baseline="0" dirty="0">
                    <a:solidFill>
                      <a:srgbClr val="FF0000"/>
                    </a:solidFill>
                    <a:latin typeface="+mn-lt"/>
                    <a:cs typeface="Arial" charset="0"/>
                  </a:rPr>
                  <a:t>Scintillation</a:t>
                </a:r>
                <a:r>
                  <a:rPr lang="en-US" sz="1800" i="0" baseline="0" dirty="0">
                    <a:solidFill>
                      <a:srgbClr val="333399"/>
                    </a:solidFill>
                    <a:latin typeface="+mn-lt"/>
                    <a:cs typeface="Arial" charset="0"/>
                  </a:rPr>
                  <a:t> light yield 5000 e/mm @ 128 nm</a:t>
                </a:r>
              </a:p>
            </p:txBody>
          </p:sp>
          <p:grpSp>
            <p:nvGrpSpPr>
              <p:cNvPr id="37932" name="Group 38"/>
              <p:cNvGrpSpPr>
                <a:grpSpLocks/>
              </p:cNvGrpSpPr>
              <p:nvPr/>
            </p:nvGrpSpPr>
            <p:grpSpPr bwMode="auto">
              <a:xfrm rot="4080000">
                <a:off x="5833269" y="4426744"/>
                <a:ext cx="693738" cy="450850"/>
                <a:chOff x="1968" y="432"/>
                <a:chExt cx="864" cy="672"/>
              </a:xfrm>
            </p:grpSpPr>
            <p:cxnSp>
              <p:nvCxnSpPr>
                <p:cNvPr id="37954" name="AutoShape 39"/>
                <p:cNvCxnSpPr>
                  <a:cxnSpLocks noChangeShapeType="1"/>
                </p:cNvCxnSpPr>
                <p:nvPr/>
              </p:nvCxnSpPr>
              <p:spPr bwMode="auto">
                <a:xfrm flipV="1">
                  <a:off x="2448" y="432"/>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cxnSp>
              <p:nvCxnSpPr>
                <p:cNvPr id="37955" name="AutoShape 40"/>
                <p:cNvCxnSpPr>
                  <a:cxnSpLocks noChangeShapeType="1"/>
                </p:cNvCxnSpPr>
                <p:nvPr/>
              </p:nvCxnSpPr>
              <p:spPr bwMode="auto">
                <a:xfrm flipV="1">
                  <a:off x="2208" y="624"/>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6" name="AutoShape 41"/>
                <p:cNvCxnSpPr>
                  <a:cxnSpLocks noChangeShapeType="1"/>
                </p:cNvCxnSpPr>
                <p:nvPr/>
              </p:nvCxnSpPr>
              <p:spPr bwMode="auto">
                <a:xfrm flipV="1">
                  <a:off x="1968" y="816"/>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7" name="AutoShape 42"/>
                <p:cNvCxnSpPr>
                  <a:cxnSpLocks noChangeShapeType="1"/>
                </p:cNvCxnSpPr>
                <p:nvPr/>
              </p:nvCxnSpPr>
              <p:spPr bwMode="auto">
                <a:xfrm flipV="1">
                  <a:off x="2352" y="720"/>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8" name="AutoShape 43"/>
                <p:cNvCxnSpPr>
                  <a:cxnSpLocks noChangeShapeType="1"/>
                </p:cNvCxnSpPr>
                <p:nvPr/>
              </p:nvCxnSpPr>
              <p:spPr bwMode="auto">
                <a:xfrm flipV="1">
                  <a:off x="2112" y="912"/>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9" name="AutoShape 44"/>
                <p:cNvCxnSpPr>
                  <a:cxnSpLocks noChangeShapeType="1"/>
                </p:cNvCxnSpPr>
                <p:nvPr/>
              </p:nvCxnSpPr>
              <p:spPr bwMode="auto">
                <a:xfrm flipV="1">
                  <a:off x="2592" y="528"/>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grpSp>
          <p:grpSp>
            <p:nvGrpSpPr>
              <p:cNvPr id="37933" name="Group 38"/>
              <p:cNvGrpSpPr>
                <a:grpSpLocks/>
              </p:cNvGrpSpPr>
              <p:nvPr/>
            </p:nvGrpSpPr>
            <p:grpSpPr bwMode="auto">
              <a:xfrm rot="-4800000">
                <a:off x="5006181" y="4071144"/>
                <a:ext cx="693738" cy="450850"/>
                <a:chOff x="1968" y="432"/>
                <a:chExt cx="864" cy="672"/>
              </a:xfrm>
            </p:grpSpPr>
            <p:cxnSp>
              <p:nvCxnSpPr>
                <p:cNvPr id="37948" name="AutoShape 39"/>
                <p:cNvCxnSpPr>
                  <a:cxnSpLocks noChangeShapeType="1"/>
                </p:cNvCxnSpPr>
                <p:nvPr/>
              </p:nvCxnSpPr>
              <p:spPr bwMode="auto">
                <a:xfrm flipV="1">
                  <a:off x="2448" y="432"/>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cxnSp>
              <p:nvCxnSpPr>
                <p:cNvPr id="37949" name="AutoShape 40"/>
                <p:cNvCxnSpPr>
                  <a:cxnSpLocks noChangeShapeType="1"/>
                </p:cNvCxnSpPr>
                <p:nvPr/>
              </p:nvCxnSpPr>
              <p:spPr bwMode="auto">
                <a:xfrm flipV="1">
                  <a:off x="2208" y="624"/>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0" name="AutoShape 41"/>
                <p:cNvCxnSpPr>
                  <a:cxnSpLocks noChangeShapeType="1"/>
                </p:cNvCxnSpPr>
                <p:nvPr/>
              </p:nvCxnSpPr>
              <p:spPr bwMode="auto">
                <a:xfrm flipV="1">
                  <a:off x="1968" y="816"/>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1" name="AutoShape 42"/>
                <p:cNvCxnSpPr>
                  <a:cxnSpLocks noChangeShapeType="1"/>
                </p:cNvCxnSpPr>
                <p:nvPr/>
              </p:nvCxnSpPr>
              <p:spPr bwMode="auto">
                <a:xfrm flipV="1">
                  <a:off x="2352" y="720"/>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2" name="AutoShape 43"/>
                <p:cNvCxnSpPr>
                  <a:cxnSpLocks noChangeShapeType="1"/>
                </p:cNvCxnSpPr>
                <p:nvPr/>
              </p:nvCxnSpPr>
              <p:spPr bwMode="auto">
                <a:xfrm flipV="1">
                  <a:off x="2112" y="912"/>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53" name="AutoShape 44"/>
                <p:cNvCxnSpPr>
                  <a:cxnSpLocks noChangeShapeType="1"/>
                </p:cNvCxnSpPr>
                <p:nvPr/>
              </p:nvCxnSpPr>
              <p:spPr bwMode="auto">
                <a:xfrm flipV="1">
                  <a:off x="2592" y="528"/>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grpSp>
          <p:grpSp>
            <p:nvGrpSpPr>
              <p:cNvPr id="37934" name="Group 38"/>
              <p:cNvGrpSpPr>
                <a:grpSpLocks/>
              </p:cNvGrpSpPr>
              <p:nvPr/>
            </p:nvGrpSpPr>
            <p:grpSpPr bwMode="auto">
              <a:xfrm rot="4080000">
                <a:off x="6822281" y="3713957"/>
                <a:ext cx="693737" cy="450850"/>
                <a:chOff x="1968" y="432"/>
                <a:chExt cx="864" cy="672"/>
              </a:xfrm>
            </p:grpSpPr>
            <p:cxnSp>
              <p:nvCxnSpPr>
                <p:cNvPr id="37942" name="AutoShape 39"/>
                <p:cNvCxnSpPr>
                  <a:cxnSpLocks noChangeShapeType="1"/>
                </p:cNvCxnSpPr>
                <p:nvPr/>
              </p:nvCxnSpPr>
              <p:spPr bwMode="auto">
                <a:xfrm flipV="1">
                  <a:off x="2448" y="432"/>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cxnSp>
              <p:nvCxnSpPr>
                <p:cNvPr id="37943" name="AutoShape 40"/>
                <p:cNvCxnSpPr>
                  <a:cxnSpLocks noChangeShapeType="1"/>
                </p:cNvCxnSpPr>
                <p:nvPr/>
              </p:nvCxnSpPr>
              <p:spPr bwMode="auto">
                <a:xfrm flipV="1">
                  <a:off x="2212" y="626"/>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44" name="AutoShape 41"/>
                <p:cNvCxnSpPr>
                  <a:cxnSpLocks noChangeShapeType="1"/>
                </p:cNvCxnSpPr>
                <p:nvPr/>
              </p:nvCxnSpPr>
              <p:spPr bwMode="auto">
                <a:xfrm flipV="1">
                  <a:off x="1968" y="816"/>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45" name="AutoShape 42"/>
                <p:cNvCxnSpPr>
                  <a:cxnSpLocks noChangeShapeType="1"/>
                </p:cNvCxnSpPr>
                <p:nvPr/>
              </p:nvCxnSpPr>
              <p:spPr bwMode="auto">
                <a:xfrm flipV="1">
                  <a:off x="2352" y="720"/>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46" name="AutoShape 43"/>
                <p:cNvCxnSpPr>
                  <a:cxnSpLocks noChangeShapeType="1"/>
                </p:cNvCxnSpPr>
                <p:nvPr/>
              </p:nvCxnSpPr>
              <p:spPr bwMode="auto">
                <a:xfrm flipV="1">
                  <a:off x="2112" y="912"/>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47" name="AutoShape 44"/>
                <p:cNvCxnSpPr>
                  <a:cxnSpLocks noChangeShapeType="1"/>
                </p:cNvCxnSpPr>
                <p:nvPr/>
              </p:nvCxnSpPr>
              <p:spPr bwMode="auto">
                <a:xfrm flipV="1">
                  <a:off x="2592" y="528"/>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grpSp>
          <p:grpSp>
            <p:nvGrpSpPr>
              <p:cNvPr id="37935" name="Group 38"/>
              <p:cNvGrpSpPr>
                <a:grpSpLocks/>
              </p:cNvGrpSpPr>
              <p:nvPr/>
            </p:nvGrpSpPr>
            <p:grpSpPr bwMode="auto">
              <a:xfrm rot="-4800000">
                <a:off x="5812631" y="3461544"/>
                <a:ext cx="693738" cy="450850"/>
                <a:chOff x="1968" y="432"/>
                <a:chExt cx="864" cy="672"/>
              </a:xfrm>
            </p:grpSpPr>
            <p:cxnSp>
              <p:nvCxnSpPr>
                <p:cNvPr id="37936" name="AutoShape 39"/>
                <p:cNvCxnSpPr>
                  <a:cxnSpLocks noChangeShapeType="1"/>
                </p:cNvCxnSpPr>
                <p:nvPr/>
              </p:nvCxnSpPr>
              <p:spPr bwMode="auto">
                <a:xfrm flipV="1">
                  <a:off x="2448" y="432"/>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cxnSp>
              <p:nvCxnSpPr>
                <p:cNvPr id="37937" name="AutoShape 40"/>
                <p:cNvCxnSpPr>
                  <a:cxnSpLocks noChangeShapeType="1"/>
                </p:cNvCxnSpPr>
                <p:nvPr/>
              </p:nvCxnSpPr>
              <p:spPr bwMode="auto">
                <a:xfrm flipV="1">
                  <a:off x="2208" y="624"/>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38" name="AutoShape 41"/>
                <p:cNvCxnSpPr>
                  <a:cxnSpLocks noChangeShapeType="1"/>
                </p:cNvCxnSpPr>
                <p:nvPr/>
              </p:nvCxnSpPr>
              <p:spPr bwMode="auto">
                <a:xfrm flipV="1">
                  <a:off x="1968" y="816"/>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39" name="AutoShape 42"/>
                <p:cNvCxnSpPr>
                  <a:cxnSpLocks noChangeShapeType="1"/>
                </p:cNvCxnSpPr>
                <p:nvPr/>
              </p:nvCxnSpPr>
              <p:spPr bwMode="auto">
                <a:xfrm flipV="1">
                  <a:off x="2352" y="720"/>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40" name="AutoShape 43"/>
                <p:cNvCxnSpPr>
                  <a:cxnSpLocks noChangeShapeType="1"/>
                </p:cNvCxnSpPr>
                <p:nvPr/>
              </p:nvCxnSpPr>
              <p:spPr bwMode="auto">
                <a:xfrm flipV="1">
                  <a:off x="2112" y="912"/>
                  <a:ext cx="240" cy="192"/>
                </a:xfrm>
                <a:prstGeom prst="curvedConnector3">
                  <a:avLst>
                    <a:gd name="adj1" fmla="val 50000"/>
                  </a:avLst>
                </a:prstGeom>
                <a:noFill/>
                <a:ln w="9525">
                  <a:solidFill>
                    <a:srgbClr val="130C99"/>
                  </a:solidFill>
                  <a:round/>
                  <a:headEnd/>
                  <a:tailEnd/>
                </a:ln>
                <a:extLst>
                  <a:ext uri="{909E8E84-426E-40dd-AFC4-6F175D3DCCD1}">
                    <a14:hiddenFill xmlns:a14="http://schemas.microsoft.com/office/drawing/2010/main" xmlns="">
                      <a:noFill/>
                    </a14:hiddenFill>
                  </a:ext>
                </a:extLst>
              </p:spPr>
            </p:cxnSp>
            <p:cxnSp>
              <p:nvCxnSpPr>
                <p:cNvPr id="37941" name="AutoShape 44"/>
                <p:cNvCxnSpPr>
                  <a:cxnSpLocks noChangeShapeType="1"/>
                </p:cNvCxnSpPr>
                <p:nvPr/>
              </p:nvCxnSpPr>
              <p:spPr bwMode="auto">
                <a:xfrm flipV="1">
                  <a:off x="2592" y="528"/>
                  <a:ext cx="240" cy="192"/>
                </a:xfrm>
                <a:prstGeom prst="curvedConnector3">
                  <a:avLst>
                    <a:gd name="adj1" fmla="val 50000"/>
                  </a:avLst>
                </a:prstGeom>
                <a:noFill/>
                <a:ln w="9525">
                  <a:solidFill>
                    <a:srgbClr val="130C99"/>
                  </a:solidFill>
                  <a:round/>
                  <a:headEnd/>
                  <a:tailEnd type="triangle" w="med" len="med"/>
                </a:ln>
                <a:extLst>
                  <a:ext uri="{909E8E84-426E-40dd-AFC4-6F175D3DCCD1}">
                    <a14:hiddenFill xmlns:a14="http://schemas.microsoft.com/office/drawing/2010/main" xmlns="">
                      <a:noFill/>
                    </a14:hiddenFill>
                  </a:ext>
                </a:extLst>
              </p:spPr>
            </p:cxnSp>
          </p:grpSp>
        </p:grpSp>
        <p:sp>
          <p:nvSpPr>
            <p:cNvPr id="77" name="Text Box 61"/>
            <p:cNvSpPr txBox="1">
              <a:spLocks noChangeArrowheads="1"/>
            </p:cNvSpPr>
            <p:nvPr/>
          </p:nvSpPr>
          <p:spPr bwMode="auto">
            <a:xfrm>
              <a:off x="4664968" y="2924944"/>
              <a:ext cx="2408519"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Comic Sans MS" charset="0"/>
                  <a:ea typeface="MS PGothic" charset="0"/>
                  <a:cs typeface="MS PGothic" charset="0"/>
                </a:defRPr>
              </a:lvl1pPr>
              <a:lvl2pPr marL="742950" indent="-285750" eaLnBrk="0" hangingPunct="0">
                <a:defRPr sz="1600" i="1">
                  <a:solidFill>
                    <a:schemeClr val="tx1"/>
                  </a:solidFill>
                  <a:latin typeface="Comic Sans MS" charset="0"/>
                  <a:ea typeface="MS PGothic" charset="0"/>
                  <a:cs typeface="MS PGothic" charset="0"/>
                </a:defRPr>
              </a:lvl2pPr>
              <a:lvl3pPr marL="1143000" indent="-228600" eaLnBrk="0" hangingPunct="0">
                <a:defRPr sz="1600" i="1">
                  <a:solidFill>
                    <a:schemeClr val="tx1"/>
                  </a:solidFill>
                  <a:latin typeface="Comic Sans MS" charset="0"/>
                  <a:ea typeface="MS PGothic" charset="0"/>
                  <a:cs typeface="MS PGothic" charset="0"/>
                </a:defRPr>
              </a:lvl3pPr>
              <a:lvl4pPr marL="1600200" indent="-228600" eaLnBrk="0" hangingPunct="0">
                <a:defRPr sz="1600" i="1">
                  <a:solidFill>
                    <a:schemeClr val="tx1"/>
                  </a:solidFill>
                  <a:latin typeface="Comic Sans MS" charset="0"/>
                  <a:ea typeface="MS PGothic" charset="0"/>
                  <a:cs typeface="MS PGothic" charset="0"/>
                </a:defRPr>
              </a:lvl4pPr>
              <a:lvl5pPr marL="2057400" indent="-228600" eaLnBrk="0" hangingPunct="0">
                <a:defRPr sz="1600" i="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1600" i="1">
                  <a:solidFill>
                    <a:schemeClr val="tx1"/>
                  </a:solidFill>
                  <a:latin typeface="Comic Sans MS" charset="0"/>
                  <a:ea typeface="MS PGothic" charset="0"/>
                  <a:cs typeface="MS PGothic" charset="0"/>
                </a:defRPr>
              </a:lvl9pPr>
            </a:lstStyle>
            <a:p>
              <a:pPr>
                <a:lnSpc>
                  <a:spcPct val="150000"/>
                </a:lnSpc>
              </a:pPr>
              <a:r>
                <a:rPr lang="en-US" sz="1800" i="0" baseline="0" dirty="0" err="1">
                  <a:solidFill>
                    <a:srgbClr val="3333CC"/>
                  </a:solidFill>
                  <a:cs typeface="Arial" charset="0"/>
                </a:rPr>
                <a:t>Edrift</a:t>
              </a:r>
              <a:r>
                <a:rPr lang="en-US" sz="1800" i="0" baseline="0" dirty="0">
                  <a:solidFill>
                    <a:srgbClr val="3333CC"/>
                  </a:solidFill>
                  <a:cs typeface="Arial" charset="0"/>
                </a:rPr>
                <a:t> ~ 500 V/cm</a:t>
              </a:r>
            </a:p>
          </p:txBody>
        </p:sp>
      </p:grpSp>
      <p:sp>
        <p:nvSpPr>
          <p:cNvPr id="4" name="Footer Placeholder 3"/>
          <p:cNvSpPr>
            <a:spLocks noGrp="1"/>
          </p:cNvSpPr>
          <p:nvPr>
            <p:ph type="ftr" sz="quarter" idx="10"/>
          </p:nvPr>
        </p:nvSpPr>
        <p:spPr/>
        <p:txBody>
          <a:bodyPr/>
          <a:lstStyle/>
          <a:p>
            <a:pPr>
              <a:defRPr/>
            </a:pPr>
            <a:r>
              <a:rPr lang="en-US" dirty="0"/>
              <a:t>Venice </a:t>
            </a:r>
            <a:r>
              <a:rPr lang="en-US" dirty="0" err="1"/>
              <a:t>NeuTel</a:t>
            </a:r>
            <a:r>
              <a:rPr lang="en-US" dirty="0"/>
              <a:t> 2021</a:t>
            </a:r>
            <a:endParaRPr lang="en-GB" dirty="0"/>
          </a:p>
        </p:txBody>
      </p:sp>
      <p:sp>
        <p:nvSpPr>
          <p:cNvPr id="5" name="Slide Number Placeholder 4"/>
          <p:cNvSpPr>
            <a:spLocks noGrp="1"/>
          </p:cNvSpPr>
          <p:nvPr>
            <p:ph type="sldNum" sz="quarter" idx="11"/>
          </p:nvPr>
        </p:nvSpPr>
        <p:spPr/>
        <p:txBody>
          <a:bodyPr/>
          <a:lstStyle/>
          <a:p>
            <a:pPr>
              <a:defRPr/>
            </a:pPr>
            <a:r>
              <a:rPr lang="en-GB"/>
              <a:t>Slide# : </a:t>
            </a:r>
            <a:fld id="{A86CEAE1-7B07-CE4F-A20C-236EDAD9CE90}" type="slidenum">
              <a:rPr lang="en-GB" smtClean="0"/>
              <a:pPr>
                <a:defRPr/>
              </a:pPr>
              <a:t>8</a:t>
            </a:fld>
            <a:endParaRPr lang="en-GB"/>
          </a:p>
        </p:txBody>
      </p:sp>
    </p:spTree>
    <p:extLst>
      <p:ext uri="{BB962C8B-B14F-4D97-AF65-F5344CB8AC3E}">
        <p14:creationId xmlns:p14="http://schemas.microsoft.com/office/powerpoint/2010/main" val="370726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dissolve">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dissolve">
                                      <p:cBhvr>
                                        <p:cTn id="20" dur="500"/>
                                        <p:tgtEl>
                                          <p:spTgt spid="7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5">
                                            <p:txEl>
                                              <p:pRg st="0" end="0"/>
                                            </p:txEl>
                                          </p:spTgt>
                                        </p:tgtEl>
                                        <p:attrNameLst>
                                          <p:attrName>style.visibility</p:attrName>
                                        </p:attrNameLst>
                                      </p:cBhvr>
                                      <p:to>
                                        <p:strVal val="visible"/>
                                      </p:to>
                                    </p:set>
                                    <p:animEffect transition="in" filter="dissolve">
                                      <p:cBhvr>
                                        <p:cTn id="25" dur="500"/>
                                        <p:tgtEl>
                                          <p:spTgt spid="7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dissolve">
                                      <p:cBhvr>
                                        <p:cTn id="3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utoUpdateAnimBg="0"/>
      <p:bldP spid="75" grpId="0" build="p" autoUpdateAnimBg="0"/>
      <p:bldP spid="7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p:txBody>
          <a:bodyPr/>
          <a:lstStyle/>
          <a:p>
            <a:r>
              <a:rPr lang="fr-FR"/>
              <a:t>Venice NeuTel 2021</a:t>
            </a:r>
          </a:p>
        </p:txBody>
      </p:sp>
      <p:sp>
        <p:nvSpPr>
          <p:cNvPr id="37" name="Slide Number Placeholder 3"/>
          <p:cNvSpPr>
            <a:spLocks noGrp="1"/>
          </p:cNvSpPr>
          <p:nvPr>
            <p:ph type="sldNum" sz="quarter" idx="11"/>
          </p:nvPr>
        </p:nvSpPr>
        <p:spPr/>
        <p:txBody>
          <a:bodyPr/>
          <a:lstStyle/>
          <a:p>
            <a:r>
              <a:rPr lang="fr-FR"/>
              <a:t>Slide# : </a:t>
            </a:r>
            <a:fld id="{32B67251-920E-9440-8768-1F83CD89BCC2}" type="slidenum">
              <a:rPr lang="fr-FR"/>
              <a:pPr/>
              <a:t>9</a:t>
            </a:fld>
            <a:endParaRPr lang="fr-FR"/>
          </a:p>
        </p:txBody>
      </p:sp>
      <p:sp>
        <p:nvSpPr>
          <p:cNvPr id="590850" name="Rectangle 2"/>
          <p:cNvSpPr>
            <a:spLocks noGrp="1" noChangeArrowheads="1"/>
          </p:cNvSpPr>
          <p:nvPr>
            <p:ph type="title"/>
          </p:nvPr>
        </p:nvSpPr>
        <p:spPr>
          <a:ln/>
        </p:spPr>
        <p:txBody>
          <a:bodyPr/>
          <a:lstStyle/>
          <a:p>
            <a:r>
              <a:rPr lang="en-US" dirty="0"/>
              <a:t>Non destructive, multiple charge readout</a:t>
            </a:r>
          </a:p>
        </p:txBody>
      </p:sp>
      <p:grpSp>
        <p:nvGrpSpPr>
          <p:cNvPr id="2" name="Group 1"/>
          <p:cNvGrpSpPr/>
          <p:nvPr/>
        </p:nvGrpSpPr>
        <p:grpSpPr>
          <a:xfrm>
            <a:off x="1136576" y="427275"/>
            <a:ext cx="7920880" cy="4513893"/>
            <a:chOff x="1128713" y="404664"/>
            <a:chExt cx="9041547" cy="5089731"/>
          </a:xfrm>
        </p:grpSpPr>
        <p:pic>
          <p:nvPicPr>
            <p:cNvPr id="590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480541"/>
              <a:ext cx="3219450" cy="489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5" name="Group 4"/>
            <p:cNvGrpSpPr/>
            <p:nvPr/>
          </p:nvGrpSpPr>
          <p:grpSpPr>
            <a:xfrm>
              <a:off x="4102101" y="1334717"/>
              <a:ext cx="1317778" cy="3111560"/>
              <a:chOff x="4102101" y="1982789"/>
              <a:chExt cx="1317778" cy="3111560"/>
            </a:xfrm>
          </p:grpSpPr>
          <p:sp>
            <p:nvSpPr>
              <p:cNvPr id="590861" name="Line 13"/>
              <p:cNvSpPr>
                <a:spLocks noChangeShapeType="1"/>
              </p:cNvSpPr>
              <p:nvPr/>
            </p:nvSpPr>
            <p:spPr bwMode="auto">
              <a:xfrm flipV="1">
                <a:off x="4102101" y="198278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baseline="0"/>
              </a:p>
            </p:txBody>
          </p:sp>
          <p:grpSp>
            <p:nvGrpSpPr>
              <p:cNvPr id="4" name="Group 3"/>
              <p:cNvGrpSpPr/>
              <p:nvPr/>
            </p:nvGrpSpPr>
            <p:grpSpPr>
              <a:xfrm>
                <a:off x="4102101" y="2103439"/>
                <a:ext cx="1317778" cy="2990910"/>
                <a:chOff x="4102101" y="2103439"/>
                <a:chExt cx="1317778" cy="2990910"/>
              </a:xfrm>
            </p:grpSpPr>
            <p:sp>
              <p:nvSpPr>
                <p:cNvPr id="590854" name="Text Box 6"/>
                <p:cNvSpPr txBox="1">
                  <a:spLocks noChangeArrowheads="1"/>
                </p:cNvSpPr>
                <p:nvPr/>
              </p:nvSpPr>
              <p:spPr bwMode="auto">
                <a:xfrm>
                  <a:off x="4254501" y="2713039"/>
                  <a:ext cx="112279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i="1" baseline="0" dirty="0"/>
                    <a:t>u-t view </a:t>
                  </a:r>
                </a:p>
              </p:txBody>
            </p:sp>
            <p:sp>
              <p:nvSpPr>
                <p:cNvPr id="590855" name="Text Box 7"/>
                <p:cNvSpPr txBox="1">
                  <a:spLocks noChangeArrowheads="1"/>
                </p:cNvSpPr>
                <p:nvPr/>
              </p:nvSpPr>
              <p:spPr bwMode="auto">
                <a:xfrm>
                  <a:off x="4254501" y="3703639"/>
                  <a:ext cx="11083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i="1" baseline="0" dirty="0"/>
                    <a:t>v-t view</a:t>
                  </a:r>
                </a:p>
              </p:txBody>
            </p:sp>
            <p:sp>
              <p:nvSpPr>
                <p:cNvPr id="590856" name="Text Box 8"/>
                <p:cNvSpPr txBox="1">
                  <a:spLocks noChangeArrowheads="1"/>
                </p:cNvSpPr>
                <p:nvPr/>
              </p:nvSpPr>
              <p:spPr bwMode="auto">
                <a:xfrm>
                  <a:off x="4254501" y="4694239"/>
                  <a:ext cx="116537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i="1" baseline="0" dirty="0"/>
                    <a:t>w-t view</a:t>
                  </a:r>
                </a:p>
              </p:txBody>
            </p:sp>
            <p:sp>
              <p:nvSpPr>
                <p:cNvPr id="590858" name="Text Box 10"/>
                <p:cNvSpPr txBox="1">
                  <a:spLocks noChangeArrowheads="1"/>
                </p:cNvSpPr>
                <p:nvPr/>
              </p:nvSpPr>
              <p:spPr bwMode="auto">
                <a:xfrm>
                  <a:off x="4102101" y="2103439"/>
                  <a:ext cx="78263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aseline="0" dirty="0" err="1"/>
                    <a:t>Edrift</a:t>
                  </a:r>
                  <a:endParaRPr lang="en-US" sz="2000" baseline="0" dirty="0"/>
                </a:p>
              </p:txBody>
            </p:sp>
            <p:sp>
              <p:nvSpPr>
                <p:cNvPr id="590859" name="Text Box 11"/>
                <p:cNvSpPr txBox="1">
                  <a:spLocks noChangeArrowheads="1"/>
                </p:cNvSpPr>
                <p:nvPr/>
              </p:nvSpPr>
              <p:spPr bwMode="auto">
                <a:xfrm>
                  <a:off x="4178301" y="4237039"/>
                  <a:ext cx="4984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aseline="0"/>
                    <a:t>E2</a:t>
                  </a:r>
                </a:p>
              </p:txBody>
            </p:sp>
            <p:sp>
              <p:nvSpPr>
                <p:cNvPr id="590860" name="Text Box 12"/>
                <p:cNvSpPr txBox="1">
                  <a:spLocks noChangeArrowheads="1"/>
                </p:cNvSpPr>
                <p:nvPr/>
              </p:nvSpPr>
              <p:spPr bwMode="auto">
                <a:xfrm>
                  <a:off x="4178301" y="3246439"/>
                  <a:ext cx="4984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aseline="0"/>
                    <a:t>E1</a:t>
                  </a:r>
                </a:p>
              </p:txBody>
            </p:sp>
            <p:sp>
              <p:nvSpPr>
                <p:cNvPr id="590862" name="Line 14"/>
                <p:cNvSpPr>
                  <a:spLocks noChangeShapeType="1"/>
                </p:cNvSpPr>
                <p:nvPr/>
              </p:nvSpPr>
              <p:spPr bwMode="auto">
                <a:xfrm flipV="1">
                  <a:off x="4102101" y="304958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baseline="0"/>
                </a:p>
              </p:txBody>
            </p:sp>
            <p:sp>
              <p:nvSpPr>
                <p:cNvPr id="590863" name="Line 15"/>
                <p:cNvSpPr>
                  <a:spLocks noChangeShapeType="1"/>
                </p:cNvSpPr>
                <p:nvPr/>
              </p:nvSpPr>
              <p:spPr bwMode="auto">
                <a:xfrm flipV="1">
                  <a:off x="4102101" y="411638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baseline="0"/>
                </a:p>
              </p:txBody>
            </p:sp>
          </p:grpSp>
        </p:grpSp>
        <p:grpSp>
          <p:nvGrpSpPr>
            <p:cNvPr id="590885" name="Group 37"/>
            <p:cNvGrpSpPr>
              <a:grpSpLocks/>
            </p:cNvGrpSpPr>
            <p:nvPr/>
          </p:nvGrpSpPr>
          <p:grpSpPr bwMode="auto">
            <a:xfrm>
              <a:off x="5457056" y="404664"/>
              <a:ext cx="3975348" cy="3456384"/>
              <a:chOff x="3664" y="2122"/>
              <a:chExt cx="2232" cy="1815"/>
            </a:xfrm>
          </p:grpSpPr>
          <p:sp>
            <p:nvSpPr>
              <p:cNvPr id="590866" name="Text Box 18"/>
              <p:cNvSpPr txBox="1">
                <a:spLocks noChangeArrowheads="1"/>
              </p:cNvSpPr>
              <p:nvPr/>
            </p:nvSpPr>
            <p:spPr bwMode="auto">
              <a:xfrm>
                <a:off x="4024" y="3706"/>
                <a:ext cx="139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sz="1200" baseline="0" dirty="0">
                    <a:solidFill>
                      <a:schemeClr val="accent2"/>
                    </a:solidFill>
                  </a:rPr>
                  <a:t>Drift time</a:t>
                </a:r>
                <a:r>
                  <a:rPr lang="en-US" sz="1200" baseline="0" dirty="0"/>
                  <a:t>                  </a:t>
                </a:r>
                <a:r>
                  <a:rPr lang="en-US" sz="1200" baseline="0" dirty="0">
                    <a:solidFill>
                      <a:srgbClr val="1B0AF6"/>
                    </a:solidFill>
                  </a:rPr>
                  <a:t>Drift time </a:t>
                </a:r>
                <a:endParaRPr lang="en-US" sz="1200" baseline="0" dirty="0"/>
              </a:p>
            </p:txBody>
          </p:sp>
          <p:grpSp>
            <p:nvGrpSpPr>
              <p:cNvPr id="590867" name="Group 19"/>
              <p:cNvGrpSpPr>
                <a:grpSpLocks/>
              </p:cNvGrpSpPr>
              <p:nvPr/>
            </p:nvGrpSpPr>
            <p:grpSpPr bwMode="auto">
              <a:xfrm>
                <a:off x="3664" y="2122"/>
                <a:ext cx="2232" cy="1654"/>
                <a:chOff x="2232" y="1610"/>
                <a:chExt cx="2232" cy="1654"/>
              </a:xfrm>
            </p:grpSpPr>
            <p:sp>
              <p:nvSpPr>
                <p:cNvPr id="590868" name="Freeform 20"/>
                <p:cNvSpPr>
                  <a:spLocks/>
                </p:cNvSpPr>
                <p:nvPr/>
              </p:nvSpPr>
              <p:spPr bwMode="auto">
                <a:xfrm>
                  <a:off x="2578" y="2923"/>
                  <a:ext cx="887" cy="248"/>
                </a:xfrm>
                <a:custGeom>
                  <a:avLst/>
                  <a:gdLst>
                    <a:gd name="T0" fmla="*/ 0 w 1280"/>
                    <a:gd name="T1" fmla="*/ 4 h 396"/>
                    <a:gd name="T2" fmla="*/ 788 w 1280"/>
                    <a:gd name="T3" fmla="*/ 0 h 396"/>
                    <a:gd name="T4" fmla="*/ 844 w 1280"/>
                    <a:gd name="T5" fmla="*/ 396 h 396"/>
                    <a:gd name="T6" fmla="*/ 900 w 1280"/>
                    <a:gd name="T7" fmla="*/ 8 h 396"/>
                    <a:gd name="T8" fmla="*/ 1280 w 1280"/>
                    <a:gd name="T9" fmla="*/ 8 h 396"/>
                  </a:gdLst>
                  <a:ahLst/>
                  <a:cxnLst>
                    <a:cxn ang="0">
                      <a:pos x="T0" y="T1"/>
                    </a:cxn>
                    <a:cxn ang="0">
                      <a:pos x="T2" y="T3"/>
                    </a:cxn>
                    <a:cxn ang="0">
                      <a:pos x="T4" y="T5"/>
                    </a:cxn>
                    <a:cxn ang="0">
                      <a:pos x="T6" y="T7"/>
                    </a:cxn>
                    <a:cxn ang="0">
                      <a:pos x="T8" y="T9"/>
                    </a:cxn>
                  </a:cxnLst>
                  <a:rect l="0" t="0" r="r" b="b"/>
                  <a:pathLst>
                    <a:path w="1280" h="396">
                      <a:moveTo>
                        <a:pt x="0" y="4"/>
                      </a:moveTo>
                      <a:lnTo>
                        <a:pt x="788" y="0"/>
                      </a:lnTo>
                      <a:lnTo>
                        <a:pt x="844" y="396"/>
                      </a:lnTo>
                      <a:lnTo>
                        <a:pt x="900" y="8"/>
                      </a:lnTo>
                      <a:lnTo>
                        <a:pt x="1280" y="8"/>
                      </a:lnTo>
                    </a:path>
                  </a:pathLst>
                </a:custGeom>
                <a:noFill/>
                <a:ln w="25400" cmpd="sng">
                  <a:solidFill>
                    <a:schemeClr val="accent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69" name="Freeform 21"/>
                <p:cNvSpPr>
                  <a:spLocks/>
                </p:cNvSpPr>
                <p:nvPr/>
              </p:nvSpPr>
              <p:spPr bwMode="auto">
                <a:xfrm>
                  <a:off x="2581" y="2319"/>
                  <a:ext cx="887" cy="486"/>
                </a:xfrm>
                <a:custGeom>
                  <a:avLst/>
                  <a:gdLst>
                    <a:gd name="T0" fmla="*/ 0 w 1280"/>
                    <a:gd name="T1" fmla="*/ 388 h 776"/>
                    <a:gd name="T2" fmla="*/ 708 w 1280"/>
                    <a:gd name="T3" fmla="*/ 388 h 776"/>
                    <a:gd name="T4" fmla="*/ 760 w 1280"/>
                    <a:gd name="T5" fmla="*/ 776 h 776"/>
                    <a:gd name="T6" fmla="*/ 812 w 1280"/>
                    <a:gd name="T7" fmla="*/ 0 h 776"/>
                    <a:gd name="T8" fmla="*/ 876 w 1280"/>
                    <a:gd name="T9" fmla="*/ 384 h 776"/>
                    <a:gd name="T10" fmla="*/ 1280 w 1280"/>
                    <a:gd name="T11" fmla="*/ 384 h 776"/>
                  </a:gdLst>
                  <a:ahLst/>
                  <a:cxnLst>
                    <a:cxn ang="0">
                      <a:pos x="T0" y="T1"/>
                    </a:cxn>
                    <a:cxn ang="0">
                      <a:pos x="T2" y="T3"/>
                    </a:cxn>
                    <a:cxn ang="0">
                      <a:pos x="T4" y="T5"/>
                    </a:cxn>
                    <a:cxn ang="0">
                      <a:pos x="T6" y="T7"/>
                    </a:cxn>
                    <a:cxn ang="0">
                      <a:pos x="T8" y="T9"/>
                    </a:cxn>
                    <a:cxn ang="0">
                      <a:pos x="T10" y="T11"/>
                    </a:cxn>
                  </a:cxnLst>
                  <a:rect l="0" t="0" r="r" b="b"/>
                  <a:pathLst>
                    <a:path w="1280" h="776">
                      <a:moveTo>
                        <a:pt x="0" y="388"/>
                      </a:moveTo>
                      <a:lnTo>
                        <a:pt x="708" y="388"/>
                      </a:lnTo>
                      <a:lnTo>
                        <a:pt x="760" y="776"/>
                      </a:lnTo>
                      <a:lnTo>
                        <a:pt x="812" y="0"/>
                      </a:lnTo>
                      <a:lnTo>
                        <a:pt x="876" y="384"/>
                      </a:lnTo>
                      <a:lnTo>
                        <a:pt x="1280" y="384"/>
                      </a:lnTo>
                    </a:path>
                  </a:pathLst>
                </a:custGeom>
                <a:noFill/>
                <a:ln w="25400" cmpd="sng">
                  <a:solidFill>
                    <a:schemeClr val="accent2"/>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0" name="Freeform 22"/>
                <p:cNvSpPr>
                  <a:spLocks/>
                </p:cNvSpPr>
                <p:nvPr/>
              </p:nvSpPr>
              <p:spPr bwMode="auto">
                <a:xfrm>
                  <a:off x="2578" y="1956"/>
                  <a:ext cx="876" cy="271"/>
                </a:xfrm>
                <a:custGeom>
                  <a:avLst/>
                  <a:gdLst>
                    <a:gd name="T0" fmla="*/ 0 w 1264"/>
                    <a:gd name="T1" fmla="*/ 388 h 432"/>
                    <a:gd name="T2" fmla="*/ 36 w 1264"/>
                    <a:gd name="T3" fmla="*/ 388 h 432"/>
                    <a:gd name="T4" fmla="*/ 36 w 1264"/>
                    <a:gd name="T5" fmla="*/ 432 h 432"/>
                    <a:gd name="T6" fmla="*/ 700 w 1264"/>
                    <a:gd name="T7" fmla="*/ 432 h 432"/>
                    <a:gd name="T8" fmla="*/ 756 w 1264"/>
                    <a:gd name="T9" fmla="*/ 0 h 432"/>
                    <a:gd name="T10" fmla="*/ 808 w 1264"/>
                    <a:gd name="T11" fmla="*/ 388 h 432"/>
                    <a:gd name="T12" fmla="*/ 1264 w 1264"/>
                    <a:gd name="T13" fmla="*/ 392 h 432"/>
                  </a:gdLst>
                  <a:ahLst/>
                  <a:cxnLst>
                    <a:cxn ang="0">
                      <a:pos x="T0" y="T1"/>
                    </a:cxn>
                    <a:cxn ang="0">
                      <a:pos x="T2" y="T3"/>
                    </a:cxn>
                    <a:cxn ang="0">
                      <a:pos x="T4" y="T5"/>
                    </a:cxn>
                    <a:cxn ang="0">
                      <a:pos x="T6" y="T7"/>
                    </a:cxn>
                    <a:cxn ang="0">
                      <a:pos x="T8" y="T9"/>
                    </a:cxn>
                    <a:cxn ang="0">
                      <a:pos x="T10" y="T11"/>
                    </a:cxn>
                    <a:cxn ang="0">
                      <a:pos x="T12" y="T13"/>
                    </a:cxn>
                  </a:cxnLst>
                  <a:rect l="0" t="0" r="r" b="b"/>
                  <a:pathLst>
                    <a:path w="1264" h="432">
                      <a:moveTo>
                        <a:pt x="0" y="388"/>
                      </a:moveTo>
                      <a:cubicBezTo>
                        <a:pt x="12" y="388"/>
                        <a:pt x="24" y="388"/>
                        <a:pt x="36" y="388"/>
                      </a:cubicBezTo>
                      <a:lnTo>
                        <a:pt x="36" y="432"/>
                      </a:lnTo>
                      <a:lnTo>
                        <a:pt x="700" y="432"/>
                      </a:lnTo>
                      <a:lnTo>
                        <a:pt x="756" y="0"/>
                      </a:lnTo>
                      <a:lnTo>
                        <a:pt x="808" y="388"/>
                      </a:lnTo>
                      <a:cubicBezTo>
                        <a:pt x="960" y="389"/>
                        <a:pt x="1112" y="390"/>
                        <a:pt x="1264" y="392"/>
                      </a:cubicBezTo>
                    </a:path>
                  </a:pathLst>
                </a:custGeom>
                <a:noFill/>
                <a:ln w="25400">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1" name="Line 23"/>
                <p:cNvSpPr>
                  <a:spLocks noChangeShapeType="1"/>
                </p:cNvSpPr>
                <p:nvPr/>
              </p:nvSpPr>
              <p:spPr bwMode="auto">
                <a:xfrm>
                  <a:off x="2556" y="3209"/>
                  <a:ext cx="93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2" name="Line 24"/>
                <p:cNvSpPr>
                  <a:spLocks noChangeShapeType="1"/>
                </p:cNvSpPr>
                <p:nvPr/>
              </p:nvSpPr>
              <p:spPr bwMode="auto">
                <a:xfrm flipV="1">
                  <a:off x="2575" y="1798"/>
                  <a:ext cx="0" cy="14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3" name="Line 25"/>
                <p:cNvSpPr>
                  <a:spLocks noChangeShapeType="1"/>
                </p:cNvSpPr>
                <p:nvPr/>
              </p:nvSpPr>
              <p:spPr bwMode="auto">
                <a:xfrm>
                  <a:off x="3529" y="3211"/>
                  <a:ext cx="93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4" name="Line 26"/>
                <p:cNvSpPr>
                  <a:spLocks noChangeShapeType="1"/>
                </p:cNvSpPr>
                <p:nvPr/>
              </p:nvSpPr>
              <p:spPr bwMode="auto">
                <a:xfrm flipV="1">
                  <a:off x="3540" y="1793"/>
                  <a:ext cx="0" cy="14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5" name="Freeform 27"/>
                <p:cNvSpPr>
                  <a:spLocks/>
                </p:cNvSpPr>
                <p:nvPr/>
              </p:nvSpPr>
              <p:spPr bwMode="auto">
                <a:xfrm>
                  <a:off x="3546" y="2926"/>
                  <a:ext cx="879" cy="245"/>
                </a:xfrm>
                <a:custGeom>
                  <a:avLst/>
                  <a:gdLst>
                    <a:gd name="T0" fmla="*/ 0 w 1268"/>
                    <a:gd name="T1" fmla="*/ 392 h 392"/>
                    <a:gd name="T2" fmla="*/ 752 w 1268"/>
                    <a:gd name="T3" fmla="*/ 388 h 392"/>
                    <a:gd name="T4" fmla="*/ 856 w 1268"/>
                    <a:gd name="T5" fmla="*/ 0 h 392"/>
                    <a:gd name="T6" fmla="*/ 1268 w 1268"/>
                    <a:gd name="T7" fmla="*/ 0 h 392"/>
                  </a:gdLst>
                  <a:ahLst/>
                  <a:cxnLst>
                    <a:cxn ang="0">
                      <a:pos x="T0" y="T1"/>
                    </a:cxn>
                    <a:cxn ang="0">
                      <a:pos x="T2" y="T3"/>
                    </a:cxn>
                    <a:cxn ang="0">
                      <a:pos x="T4" y="T5"/>
                    </a:cxn>
                    <a:cxn ang="0">
                      <a:pos x="T6" y="T7"/>
                    </a:cxn>
                  </a:cxnLst>
                  <a:rect l="0" t="0" r="r" b="b"/>
                  <a:pathLst>
                    <a:path w="1268" h="392">
                      <a:moveTo>
                        <a:pt x="0" y="392"/>
                      </a:moveTo>
                      <a:lnTo>
                        <a:pt x="752" y="388"/>
                      </a:lnTo>
                      <a:lnTo>
                        <a:pt x="856" y="0"/>
                      </a:lnTo>
                      <a:lnTo>
                        <a:pt x="1268" y="0"/>
                      </a:lnTo>
                    </a:path>
                  </a:pathLst>
                </a:custGeom>
                <a:noFill/>
                <a:ln w="25400">
                  <a:solidFill>
                    <a:srgbClr val="1B0AF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6" name="Freeform 28"/>
                <p:cNvSpPr>
                  <a:spLocks/>
                </p:cNvSpPr>
                <p:nvPr/>
              </p:nvSpPr>
              <p:spPr bwMode="auto">
                <a:xfrm>
                  <a:off x="3543" y="2443"/>
                  <a:ext cx="882" cy="242"/>
                </a:xfrm>
                <a:custGeom>
                  <a:avLst/>
                  <a:gdLst>
                    <a:gd name="T0" fmla="*/ 0 w 1272"/>
                    <a:gd name="T1" fmla="*/ 283 h 283"/>
                    <a:gd name="T2" fmla="*/ 708 w 1272"/>
                    <a:gd name="T3" fmla="*/ 283 h 283"/>
                    <a:gd name="T4" fmla="*/ 784 w 1272"/>
                    <a:gd name="T5" fmla="*/ 0 h 283"/>
                    <a:gd name="T6" fmla="*/ 859 w 1272"/>
                    <a:gd name="T7" fmla="*/ 279 h 283"/>
                    <a:gd name="T8" fmla="*/ 1272 w 1272"/>
                    <a:gd name="T9" fmla="*/ 279 h 283"/>
                  </a:gdLst>
                  <a:ahLst/>
                  <a:cxnLst>
                    <a:cxn ang="0">
                      <a:pos x="T0" y="T1"/>
                    </a:cxn>
                    <a:cxn ang="0">
                      <a:pos x="T2" y="T3"/>
                    </a:cxn>
                    <a:cxn ang="0">
                      <a:pos x="T4" y="T5"/>
                    </a:cxn>
                    <a:cxn ang="0">
                      <a:pos x="T6" y="T7"/>
                    </a:cxn>
                    <a:cxn ang="0">
                      <a:pos x="T8" y="T9"/>
                    </a:cxn>
                  </a:cxnLst>
                  <a:rect l="0" t="0" r="r" b="b"/>
                  <a:pathLst>
                    <a:path w="1272" h="283">
                      <a:moveTo>
                        <a:pt x="0" y="283"/>
                      </a:moveTo>
                      <a:lnTo>
                        <a:pt x="708" y="283"/>
                      </a:lnTo>
                      <a:lnTo>
                        <a:pt x="784" y="0"/>
                      </a:lnTo>
                      <a:lnTo>
                        <a:pt x="859" y="279"/>
                      </a:lnTo>
                      <a:lnTo>
                        <a:pt x="1272" y="279"/>
                      </a:lnTo>
                    </a:path>
                  </a:pathLst>
                </a:custGeom>
                <a:noFill/>
                <a:ln w="25400">
                  <a:solidFill>
                    <a:srgbClr val="1B0AF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7" name="Freeform 29"/>
                <p:cNvSpPr>
                  <a:spLocks/>
                </p:cNvSpPr>
                <p:nvPr/>
              </p:nvSpPr>
              <p:spPr bwMode="auto">
                <a:xfrm>
                  <a:off x="3546" y="1971"/>
                  <a:ext cx="890" cy="241"/>
                </a:xfrm>
                <a:custGeom>
                  <a:avLst/>
                  <a:gdLst>
                    <a:gd name="T0" fmla="*/ 0 w 1284"/>
                    <a:gd name="T1" fmla="*/ 160 h 384"/>
                    <a:gd name="T2" fmla="*/ 44 w 1284"/>
                    <a:gd name="T3" fmla="*/ 160 h 384"/>
                    <a:gd name="T4" fmla="*/ 732 w 1284"/>
                    <a:gd name="T5" fmla="*/ 0 h 384"/>
                    <a:gd name="T6" fmla="*/ 820 w 1284"/>
                    <a:gd name="T7" fmla="*/ 384 h 384"/>
                    <a:gd name="T8" fmla="*/ 1284 w 1284"/>
                    <a:gd name="T9" fmla="*/ 376 h 384"/>
                  </a:gdLst>
                  <a:ahLst/>
                  <a:cxnLst>
                    <a:cxn ang="0">
                      <a:pos x="T0" y="T1"/>
                    </a:cxn>
                    <a:cxn ang="0">
                      <a:pos x="T2" y="T3"/>
                    </a:cxn>
                    <a:cxn ang="0">
                      <a:pos x="T4" y="T5"/>
                    </a:cxn>
                    <a:cxn ang="0">
                      <a:pos x="T6" y="T7"/>
                    </a:cxn>
                    <a:cxn ang="0">
                      <a:pos x="T8" y="T9"/>
                    </a:cxn>
                  </a:cxnLst>
                  <a:rect l="0" t="0" r="r" b="b"/>
                  <a:pathLst>
                    <a:path w="1284" h="384">
                      <a:moveTo>
                        <a:pt x="0" y="160"/>
                      </a:moveTo>
                      <a:lnTo>
                        <a:pt x="44" y="160"/>
                      </a:lnTo>
                      <a:lnTo>
                        <a:pt x="732" y="0"/>
                      </a:lnTo>
                      <a:lnTo>
                        <a:pt x="820" y="384"/>
                      </a:lnTo>
                      <a:lnTo>
                        <a:pt x="1284" y="376"/>
                      </a:lnTo>
                    </a:path>
                  </a:pathLst>
                </a:custGeom>
                <a:noFill/>
                <a:ln w="25400">
                  <a:solidFill>
                    <a:srgbClr val="1B0AF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590878" name="Text Box 30"/>
                <p:cNvSpPr txBox="1">
                  <a:spLocks noChangeArrowheads="1"/>
                </p:cNvSpPr>
                <p:nvPr/>
              </p:nvSpPr>
              <p:spPr bwMode="auto">
                <a:xfrm>
                  <a:off x="2555" y="1610"/>
                  <a:ext cx="184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sz="1200" baseline="0" dirty="0">
                      <a:solidFill>
                        <a:schemeClr val="accent2"/>
                      </a:solidFill>
                    </a:rPr>
                    <a:t> Induced current</a:t>
                  </a:r>
                  <a:r>
                    <a:rPr lang="en-US" sz="1200" baseline="0" dirty="0"/>
                    <a:t>           </a:t>
                  </a:r>
                  <a:r>
                    <a:rPr lang="en-US" sz="1200" baseline="0" dirty="0">
                      <a:solidFill>
                        <a:srgbClr val="1B0AF6"/>
                      </a:solidFill>
                    </a:rPr>
                    <a:t>Collected charge </a:t>
                  </a:r>
                  <a:endParaRPr lang="en-US" sz="1200" baseline="0" dirty="0"/>
                </a:p>
              </p:txBody>
            </p:sp>
            <p:sp>
              <p:nvSpPr>
                <p:cNvPr id="590879" name="Text Box 31"/>
                <p:cNvSpPr txBox="1">
                  <a:spLocks noChangeArrowheads="1"/>
                </p:cNvSpPr>
                <p:nvPr/>
              </p:nvSpPr>
              <p:spPr bwMode="auto">
                <a:xfrm>
                  <a:off x="2705" y="1935"/>
                  <a:ext cx="284" cy="231"/>
                </a:xfrm>
                <a:prstGeom prst="rect">
                  <a:avLst/>
                </a:prstGeom>
                <a:noFill/>
                <a:ln>
                  <a:noFill/>
                </a:ln>
                <a:effectLst/>
                <a:extLst>
                  <a:ext uri="{909E8E84-426E-40dd-AFC4-6F175D3DCCD1}">
                    <a14:hiddenFill xmlns:a14="http://schemas.microsoft.com/office/drawing/2010/main" xmlns="">
                      <a:solidFill>
                        <a:srgbClr val="B2B2B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sz="1200"/>
                    <a:t>T=0</a:t>
                  </a:r>
                </a:p>
              </p:txBody>
            </p:sp>
            <p:sp>
              <p:nvSpPr>
                <p:cNvPr id="590880" name="Text Box 32"/>
                <p:cNvSpPr txBox="1">
                  <a:spLocks noChangeArrowheads="1"/>
                </p:cNvSpPr>
                <p:nvPr/>
              </p:nvSpPr>
              <p:spPr bwMode="auto">
                <a:xfrm>
                  <a:off x="2258" y="2118"/>
                  <a:ext cx="30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u-t</a:t>
                  </a:r>
                </a:p>
              </p:txBody>
            </p:sp>
            <p:sp>
              <p:nvSpPr>
                <p:cNvPr id="590881" name="Text Box 33"/>
                <p:cNvSpPr txBox="1">
                  <a:spLocks noChangeArrowheads="1"/>
                </p:cNvSpPr>
                <p:nvPr/>
              </p:nvSpPr>
              <p:spPr bwMode="auto">
                <a:xfrm>
                  <a:off x="2263" y="2506"/>
                  <a:ext cx="29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v-t</a:t>
                  </a:r>
                </a:p>
              </p:txBody>
            </p:sp>
            <p:sp>
              <p:nvSpPr>
                <p:cNvPr id="590882" name="Text Box 34"/>
                <p:cNvSpPr txBox="1">
                  <a:spLocks noChangeArrowheads="1"/>
                </p:cNvSpPr>
                <p:nvPr/>
              </p:nvSpPr>
              <p:spPr bwMode="auto">
                <a:xfrm>
                  <a:off x="2232" y="2896"/>
                  <a:ext cx="3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w-t</a:t>
                  </a:r>
                </a:p>
              </p:txBody>
            </p:sp>
            <p:sp>
              <p:nvSpPr>
                <p:cNvPr id="590883" name="Line 35"/>
                <p:cNvSpPr>
                  <a:spLocks noChangeShapeType="1"/>
                </p:cNvSpPr>
                <p:nvPr/>
              </p:nvSpPr>
              <p:spPr bwMode="auto">
                <a:xfrm flipH="1">
                  <a:off x="2631" y="2052"/>
                  <a:ext cx="105" cy="1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GB"/>
                </a:p>
              </p:txBody>
            </p:sp>
          </p:grpSp>
        </p:grpSp>
        <p:sp>
          <p:nvSpPr>
            <p:cNvPr id="41" name="Text Box 16"/>
            <p:cNvSpPr txBox="1">
              <a:spLocks noChangeArrowheads="1"/>
            </p:cNvSpPr>
            <p:nvPr/>
          </p:nvSpPr>
          <p:spPr bwMode="auto">
            <a:xfrm>
              <a:off x="7293404" y="4002125"/>
              <a:ext cx="2876856" cy="1492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000" baseline="0" dirty="0" err="1">
                  <a:solidFill>
                    <a:srgbClr val="1B0AF6"/>
                  </a:solidFill>
                  <a:latin typeface="+mn-lt"/>
                </a:rPr>
                <a:t>Edrift</a:t>
              </a:r>
              <a:r>
                <a:rPr lang="en-US" sz="2000" baseline="0" dirty="0">
                  <a:solidFill>
                    <a:srgbClr val="1B0AF6"/>
                  </a:solidFill>
                  <a:latin typeface="+mn-lt"/>
                </a:rPr>
                <a:t> = 500 V/cm </a:t>
              </a:r>
            </a:p>
            <a:p>
              <a:r>
                <a:rPr lang="en-US" sz="2000" baseline="0" dirty="0">
                  <a:solidFill>
                    <a:srgbClr val="1B0AF6"/>
                  </a:solidFill>
                  <a:latin typeface="+mn-lt"/>
                </a:rPr>
                <a:t>p = 3 mm</a:t>
              </a:r>
            </a:p>
            <a:p>
              <a:r>
                <a:rPr lang="en-US" sz="2000" baseline="0" dirty="0">
                  <a:solidFill>
                    <a:srgbClr val="1B0AF6"/>
                  </a:solidFill>
                  <a:latin typeface="+mn-lt"/>
                </a:rPr>
                <a:t>d = 3 mm</a:t>
              </a:r>
            </a:p>
            <a:p>
              <a:r>
                <a:rPr lang="en-US" sz="2000" baseline="0" dirty="0">
                  <a:solidFill>
                    <a:srgbClr val="1B0AF6"/>
                  </a:solidFill>
                  <a:latin typeface="+mn-lt"/>
                </a:rPr>
                <a:t>r = 0.1mm</a:t>
              </a:r>
            </a:p>
          </p:txBody>
        </p:sp>
        <p:sp>
          <p:nvSpPr>
            <p:cNvPr id="42" name="Text Box 17"/>
            <p:cNvSpPr txBox="1">
              <a:spLocks noChangeArrowheads="1"/>
            </p:cNvSpPr>
            <p:nvPr/>
          </p:nvSpPr>
          <p:spPr bwMode="auto">
            <a:xfrm>
              <a:off x="5601072" y="4293096"/>
              <a:ext cx="157504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000" baseline="0" dirty="0">
                  <a:latin typeface="+mn-lt"/>
                </a:rPr>
                <a:t>For the ICARUS</a:t>
              </a:r>
            </a:p>
            <a:p>
              <a:r>
                <a:rPr lang="en-US" sz="2000" baseline="0" dirty="0">
                  <a:latin typeface="+mn-lt"/>
                </a:rPr>
                <a:t>T600</a:t>
              </a:r>
            </a:p>
          </p:txBody>
        </p:sp>
      </p:grpSp>
      <p:sp>
        <p:nvSpPr>
          <p:cNvPr id="38" name="Content Placeholder 2"/>
          <p:cNvSpPr txBox="1">
            <a:spLocks/>
          </p:cNvSpPr>
          <p:nvPr/>
        </p:nvSpPr>
        <p:spPr>
          <a:xfrm>
            <a:off x="0" y="4869160"/>
            <a:ext cx="9601200" cy="1667272"/>
          </a:xfrm>
          <a:prstGeom prst="rect">
            <a:avLst/>
          </a:prstGeom>
        </p:spPr>
        <p:txBody>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600"/>
              </a:lnSpc>
            </a:pPr>
            <a:r>
              <a:rPr lang="en-US" sz="2400" baseline="0" dirty="0">
                <a:solidFill>
                  <a:srgbClr val="000000"/>
                </a:solidFill>
              </a:rPr>
              <a:t>At FNAL’s shallow depth, the T600 will require two additions:</a:t>
            </a:r>
          </a:p>
          <a:p>
            <a:pPr lvl="1">
              <a:lnSpc>
                <a:spcPts val="2600"/>
              </a:lnSpc>
            </a:pPr>
            <a:r>
              <a:rPr lang="en-US" sz="2400" baseline="0" dirty="0">
                <a:ea typeface="MS Mincho"/>
                <a:cs typeface="Times New Roman"/>
              </a:rPr>
              <a:t>3 m concrete overburden to mitigate the c. rays background,</a:t>
            </a:r>
          </a:p>
          <a:p>
            <a:pPr lvl="1">
              <a:lnSpc>
                <a:spcPts val="2600"/>
              </a:lnSpc>
            </a:pPr>
            <a:r>
              <a:rPr lang="en-US" sz="2400" baseline="0" dirty="0">
                <a:ea typeface="MS Mincho"/>
                <a:cs typeface="Times New Roman"/>
              </a:rPr>
              <a:t>Particles entering the detector must be removed with a Cosmic Rays Tagging (CRT) around the full LAr volume</a:t>
            </a:r>
            <a:r>
              <a:rPr lang="en-US" sz="2400" baseline="0" dirty="0">
                <a:solidFill>
                  <a:srgbClr val="000000"/>
                </a:solidFill>
              </a:rPr>
              <a:t> </a:t>
            </a:r>
            <a:endParaRPr lang="en-US" sz="2400" baseline="0" dirty="0">
              <a:ea typeface="MS Mincho"/>
              <a:cs typeface="Times New Roman"/>
            </a:endParaRPr>
          </a:p>
          <a:p>
            <a:endParaRPr lang="en-US" dirty="0"/>
          </a:p>
        </p:txBody>
      </p:sp>
    </p:spTree>
    <p:extLst>
      <p:ext uri="{BB962C8B-B14F-4D97-AF65-F5344CB8AC3E}">
        <p14:creationId xmlns:p14="http://schemas.microsoft.com/office/powerpoint/2010/main" val="9301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ECD_TAL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2500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25000">
            <a:ln>
              <a:noFill/>
            </a:ln>
            <a:solidFill>
              <a:schemeClr val="tx1"/>
            </a:solidFill>
            <a:effectLst/>
            <a:latin typeface="Helvetica"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2004:Templates:Presentations:Designs:Bold Stripes</Template>
  <TotalTime>140640</TotalTime>
  <Words>4005</Words>
  <Application>Microsoft Macintosh PowerPoint</Application>
  <PresentationFormat>A4 Paper (210x297 mm)</PresentationFormat>
  <Paragraphs>366</Paragraphs>
  <Slides>38</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Comic Sans MS</vt:lpstr>
      <vt:lpstr>Helvetica</vt:lpstr>
      <vt:lpstr>Marker Felt</vt:lpstr>
      <vt:lpstr>Symbol</vt:lpstr>
      <vt:lpstr>Times</vt:lpstr>
      <vt:lpstr>Wingdings</vt:lpstr>
      <vt:lpstr>Zapf Dingbats</vt:lpstr>
      <vt:lpstr>OECD_TALK</vt:lpstr>
      <vt:lpstr>Equation</vt:lpstr>
      <vt:lpstr>PowerPoint Presentation</vt:lpstr>
      <vt:lpstr>Neutrino related anomalies  ?</vt:lpstr>
      <vt:lpstr>The NEUTRINO-4 experiment</vt:lpstr>
      <vt:lpstr> NEUTRINO-4 reactor signal</vt:lpstr>
      <vt:lpstr>Main result</vt:lpstr>
      <vt:lpstr>Main background</vt:lpstr>
      <vt:lpstr>Summary</vt:lpstr>
      <vt:lpstr>A new, powerful detection technique initiated at CNGS</vt:lpstr>
      <vt:lpstr>Non destructive, multiple charge readout</vt:lpstr>
      <vt:lpstr>3 D particle Identification (k+  µ+  e+) at CNGS</vt:lpstr>
      <vt:lpstr>Measurement of muon momentum via multiple scattering</vt:lpstr>
      <vt:lpstr>Neutrino layouts at Fermilab</vt:lpstr>
      <vt:lpstr>Similarities between NEUTRINO-4 and ICARUS</vt:lpstr>
      <vt:lpstr>The analysis procedure for the early ICARUS data </vt:lpstr>
      <vt:lpstr>3-D  1 ms long image </vt:lpstr>
      <vt:lpstr>Automatic detection of a proton stopping end track</vt:lpstr>
      <vt:lpstr>General expectations for the future SBN data taking</vt:lpstr>
      <vt:lpstr>1.- Booster beam</vt:lpstr>
      <vt:lpstr>Results already after 3 month, with  Lm &gt; 50 cm </vt:lpstr>
      <vt:lpstr>2.- NUMI results</vt:lpstr>
      <vt:lpstr>2,- NUMI results – cont.</vt:lpstr>
      <vt:lpstr>Summary of the procedure for the early ICARUS analysis</vt:lpstr>
      <vt:lpstr>MC event Run 5 SubRun 44 Event 64</vt:lpstr>
      <vt:lpstr>MC event Event 14</vt:lpstr>
      <vt:lpstr>The nm CC QE contained events with a muon track &gt; 50 cm </vt:lpstr>
      <vt:lpstr>3.- Combined ICARUS and SBND appearance of  n- signal</vt:lpstr>
      <vt:lpstr>3.-confirming the 3 +1 model jointly  by ICARUS and SBNB</vt:lpstr>
      <vt:lpstr>Examples of electron neutrino spectra</vt:lpstr>
      <vt:lpstr>Electron recombination effects</vt:lpstr>
      <vt:lpstr>Doping with tetra-methyl-germanium (TMG)</vt:lpstr>
      <vt:lpstr>Doping with tetra-methyl-germanium (TMG)</vt:lpstr>
      <vt:lpstr>Effects due to positive ions in Argon</vt:lpstr>
      <vt:lpstr>Effect of the slow LAr ions (tentative)</vt:lpstr>
      <vt:lpstr>4.- Search of effective n-e, n-m masses with sterile neutrino</vt:lpstr>
      <vt:lpstr>Predicting the n-e effective mass for NEUTRINO-4</vt:lpstr>
      <vt:lpstr>Conclusions</vt:lpstr>
      <vt:lpstr>PowerPoint Presentation</vt:lpstr>
      <vt:lpstr>PowerPoint Presentation</vt:lpstr>
    </vt:vector>
  </TitlesOfParts>
  <Company>뿿쾐뿿컰뿿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 Rubbia</dc:creator>
  <cp:lastModifiedBy>Delia Salmieri</cp:lastModifiedBy>
  <cp:revision>2170</cp:revision>
  <cp:lastPrinted>2014-06-06T03:53:25Z</cp:lastPrinted>
  <dcterms:created xsi:type="dcterms:W3CDTF">2020-05-23T11:03:52Z</dcterms:created>
  <dcterms:modified xsi:type="dcterms:W3CDTF">2021-02-17T21:45:35Z</dcterms:modified>
</cp:coreProperties>
</file>