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9"/>
  </p:notesMasterIdLst>
  <p:sldIdLst>
    <p:sldId id="271" r:id="rId2"/>
    <p:sldId id="303" r:id="rId3"/>
    <p:sldId id="304" r:id="rId4"/>
    <p:sldId id="316" r:id="rId5"/>
    <p:sldId id="305" r:id="rId6"/>
    <p:sldId id="317" r:id="rId7"/>
    <p:sldId id="318" r:id="rId8"/>
    <p:sldId id="306" r:id="rId9"/>
    <p:sldId id="325" r:id="rId10"/>
    <p:sldId id="319" r:id="rId11"/>
    <p:sldId id="307" r:id="rId12"/>
    <p:sldId id="323" r:id="rId13"/>
    <p:sldId id="314" r:id="rId14"/>
    <p:sldId id="308" r:id="rId15"/>
    <p:sldId id="330" r:id="rId16"/>
    <p:sldId id="329" r:id="rId17"/>
    <p:sldId id="309" r:id="rId18"/>
    <p:sldId id="328" r:id="rId19"/>
    <p:sldId id="310" r:id="rId20"/>
    <p:sldId id="332" r:id="rId21"/>
    <p:sldId id="312" r:id="rId22"/>
    <p:sldId id="313" r:id="rId23"/>
    <p:sldId id="315" r:id="rId24"/>
    <p:sldId id="322" r:id="rId25"/>
    <p:sldId id="324" r:id="rId26"/>
    <p:sldId id="321" r:id="rId27"/>
    <p:sldId id="326" r:id="rId28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5BF"/>
    <a:srgbClr val="3333FF"/>
    <a:srgbClr val="00FF00"/>
    <a:srgbClr val="336600"/>
    <a:srgbClr val="0000FF"/>
    <a:srgbClr val="CC0099"/>
    <a:srgbClr val="80E48A"/>
    <a:srgbClr val="00CC00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4820" autoAdjust="0"/>
  </p:normalViewPr>
  <p:slideViewPr>
    <p:cSldViewPr>
      <p:cViewPr>
        <p:scale>
          <a:sx n="66" d="100"/>
          <a:sy n="66" d="100"/>
        </p:scale>
        <p:origin x="-126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480" cy="5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1"/>
            <a:ext cx="3075480" cy="5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58974"/>
            <a:ext cx="5680103" cy="460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5480" cy="5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883"/>
            <a:ext cx="3075480" cy="5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57B3A7-B9E5-4E66-AA3B-ACB2C2645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6FB4A-2354-48D9-AF83-349603CA5F3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82638"/>
            <a:ext cx="5145087" cy="3859212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606" y="4878719"/>
            <a:ext cx="5215880" cy="4572667"/>
          </a:xfrm>
          <a:noFill/>
          <a:ln/>
        </p:spPr>
        <p:txBody>
          <a:bodyPr/>
          <a:lstStyle/>
          <a:p>
            <a:pPr defTabSz="950702" eaLnBrk="1" hangingPunct="1">
              <a:defRPr/>
            </a:pPr>
            <a:r>
              <a:rPr lang="en-US" dirty="0" smtClean="0"/>
              <a:t>1) Historical review (HERA, ISR, PHENIX, ...) </a:t>
            </a:r>
            <a:br>
              <a:rPr lang="en-US" dirty="0" smtClean="0"/>
            </a:br>
            <a:r>
              <a:rPr lang="en-US" dirty="0" smtClean="0"/>
              <a:t>2) Model </a:t>
            </a:r>
            <a:br>
              <a:rPr lang="en-US" dirty="0" smtClean="0"/>
            </a:br>
            <a:r>
              <a:rPr lang="en-US" dirty="0" smtClean="0"/>
              <a:t>3) Requirements for the extraction of the cross-sections, errors, extraction from the PHENIX and ISR data. </a:t>
            </a:r>
            <a:br>
              <a:rPr lang="en-US" dirty="0" smtClean="0"/>
            </a:br>
            <a:r>
              <a:rPr lang="en-US" dirty="0" smtClean="0"/>
              <a:t>4) Experimental situation (in CMS, ATLAS, ALICE, ...), upgrades, ... </a:t>
            </a:r>
            <a:br>
              <a:rPr lang="en-US" dirty="0" smtClean="0"/>
            </a:br>
            <a:r>
              <a:rPr lang="en-US" dirty="0" smtClean="0"/>
              <a:t>5) 900 </a:t>
            </a:r>
            <a:r>
              <a:rPr lang="en-US" dirty="0" err="1" smtClean="0"/>
              <a:t>GeV</a:t>
            </a:r>
            <a:r>
              <a:rPr lang="en-US" dirty="0" smtClean="0"/>
              <a:t> data and total pi-p and pi-pi cross-sections (MC, real data(?)) </a:t>
            </a:r>
            <a:br>
              <a:rPr lang="en-US" dirty="0" smtClean="0"/>
            </a:br>
            <a:r>
              <a:rPr lang="en-US" dirty="0" smtClean="0"/>
              <a:t>6) Future prospects: elastic cross-sections (detector modifications), </a:t>
            </a:r>
            <a:r>
              <a:rPr lang="en-US" dirty="0" err="1" smtClean="0"/>
              <a:t>di</a:t>
            </a:r>
            <a:r>
              <a:rPr lang="en-US" dirty="0" smtClean="0"/>
              <a:t>-jet cross-sections (LHC, JLAB, ...)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Extraction</a:t>
            </a:r>
            <a:r>
              <a:rPr lang="en-US" baseline="0" dirty="0" smtClean="0"/>
              <a:t> from ISR,HERA, PHENIX,NA49 (table and picture with 4 models)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ZDCs, construction, sizes, efficiency, …</a:t>
            </a:r>
          </a:p>
          <a:p>
            <a:pPr marL="237675" indent="-237675">
              <a:buAutoNum type="arabicParenR"/>
            </a:pPr>
            <a:r>
              <a:rPr lang="en-US" dirty="0" smtClean="0"/>
              <a:t>Possible upgrades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baseline="0" dirty="0" smtClean="0"/>
              <a:t>backgrounds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Pseudorapidity</a:t>
            </a:r>
            <a:r>
              <a:rPr lang="en-US" dirty="0" smtClean="0"/>
              <a:t> distributions of signals and BGs, </a:t>
            </a:r>
            <a:r>
              <a:rPr lang="en-US" dirty="0" err="1" smtClean="0"/>
              <a:t>Generato</a:t>
            </a:r>
            <a:r>
              <a:rPr lang="en-US" dirty="0" smtClean="0"/>
              <a:t> MonChER1.0 (Monte-Carlo for Charge </a:t>
            </a:r>
            <a:r>
              <a:rPr lang="en-US" dirty="0" err="1" smtClean="0"/>
              <a:t>Exchenge</a:t>
            </a:r>
            <a:r>
              <a:rPr lang="en-US" dirty="0" smtClean="0"/>
              <a:t> Reactions)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Eta and M distributions for 900 </a:t>
            </a:r>
            <a:r>
              <a:rPr lang="en-US" dirty="0" err="1" smtClean="0"/>
              <a:t>GeV</a:t>
            </a:r>
            <a:r>
              <a:rPr lang="en-US" dirty="0" smtClean="0"/>
              <a:t> and 7 </a:t>
            </a:r>
            <a:r>
              <a:rPr lang="en-US" dirty="0" err="1" smtClean="0"/>
              <a:t>TeV</a:t>
            </a:r>
            <a:r>
              <a:rPr lang="en-US" dirty="0" smtClean="0"/>
              <a:t> for signal and BGs</a:t>
            </a:r>
          </a:p>
          <a:p>
            <a:pPr marL="237675" indent="-237675">
              <a:buAutoNum type="arabicParenR"/>
            </a:pPr>
            <a:r>
              <a:rPr lang="en-US" dirty="0" smtClean="0"/>
              <a:t>Selections =&gt; result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Eta and M distributions for 900 </a:t>
            </a:r>
            <a:r>
              <a:rPr lang="en-US" dirty="0" err="1" smtClean="0"/>
              <a:t>GeV</a:t>
            </a:r>
            <a:r>
              <a:rPr lang="en-US" dirty="0" smtClean="0"/>
              <a:t> and 7 </a:t>
            </a:r>
            <a:r>
              <a:rPr lang="en-US" dirty="0" err="1" smtClean="0"/>
              <a:t>TeV</a:t>
            </a:r>
            <a:r>
              <a:rPr lang="en-US" dirty="0" smtClean="0"/>
              <a:t> for signal and BGs</a:t>
            </a:r>
          </a:p>
          <a:p>
            <a:pPr marL="237675" indent="-237675">
              <a:buAutoNum type="arabicParenR"/>
            </a:pPr>
            <a:r>
              <a:rPr lang="en-US" dirty="0" smtClean="0"/>
              <a:t>Selections =&gt; result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Eta and M distributions for 900 </a:t>
            </a:r>
            <a:r>
              <a:rPr lang="en-US" dirty="0" err="1" smtClean="0"/>
              <a:t>GeV</a:t>
            </a:r>
            <a:r>
              <a:rPr lang="en-US" dirty="0" smtClean="0"/>
              <a:t> and 7 </a:t>
            </a:r>
            <a:r>
              <a:rPr lang="en-US" dirty="0" err="1" smtClean="0"/>
              <a:t>TeV</a:t>
            </a:r>
            <a:r>
              <a:rPr lang="en-US" dirty="0" smtClean="0"/>
              <a:t> for signal and BGs</a:t>
            </a:r>
          </a:p>
          <a:p>
            <a:pPr marL="237675" indent="-237675">
              <a:buAutoNum type="arabicParenR"/>
            </a:pPr>
            <a:r>
              <a:rPr lang="en-US" dirty="0" smtClean="0"/>
              <a:t>Selections =&gt; result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Rho and a2!</a:t>
            </a:r>
          </a:p>
          <a:p>
            <a:pPr marL="237675" indent="-237675">
              <a:buAutoNum type="arabicParenR"/>
            </a:pPr>
            <a:r>
              <a:rPr lang="en-US" dirty="0" smtClean="0"/>
              <a:t>Eta and M distributions for 900 </a:t>
            </a:r>
            <a:r>
              <a:rPr lang="en-US" dirty="0" err="1" smtClean="0"/>
              <a:t>GeV</a:t>
            </a:r>
            <a:r>
              <a:rPr lang="en-US" dirty="0" smtClean="0"/>
              <a:t> and 7 </a:t>
            </a:r>
            <a:r>
              <a:rPr lang="en-US" dirty="0" err="1" smtClean="0"/>
              <a:t>TeV</a:t>
            </a:r>
            <a:r>
              <a:rPr lang="en-US" dirty="0" smtClean="0"/>
              <a:t> for signal and BGs</a:t>
            </a:r>
          </a:p>
          <a:p>
            <a:pPr marL="237675" indent="-237675">
              <a:buAutoNum type="arabicParenR"/>
            </a:pPr>
            <a:r>
              <a:rPr lang="en-US" dirty="0" smtClean="0"/>
              <a:t>Selections =&gt; result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Rho and a2 mesons!</a:t>
            </a:r>
          </a:p>
          <a:p>
            <a:pPr marL="237675" indent="-237675">
              <a:buAutoNum type="arabicParenR"/>
            </a:pPr>
            <a:r>
              <a:rPr lang="en-US" dirty="0" smtClean="0"/>
              <a:t>Eta and M distributions for 900 </a:t>
            </a:r>
            <a:r>
              <a:rPr lang="en-US" dirty="0" err="1" smtClean="0"/>
              <a:t>GeV</a:t>
            </a:r>
            <a:r>
              <a:rPr lang="en-US" dirty="0" smtClean="0"/>
              <a:t> and 7 </a:t>
            </a:r>
            <a:r>
              <a:rPr lang="en-US" dirty="0" err="1" smtClean="0"/>
              <a:t>TeV</a:t>
            </a:r>
            <a:r>
              <a:rPr lang="en-US" dirty="0" smtClean="0"/>
              <a:t> for signal and BGs</a:t>
            </a:r>
          </a:p>
          <a:p>
            <a:pPr marL="237675" indent="-237675">
              <a:buAutoNum type="arabicParenR"/>
            </a:pPr>
            <a:r>
              <a:rPr lang="en-US" dirty="0" smtClean="0"/>
              <a:t>Selections =&gt; result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itep</a:t>
            </a:r>
            <a:r>
              <a:rPr lang="en-US" dirty="0" smtClean="0"/>
              <a:t> report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ZDC, </a:t>
            </a:r>
            <a:r>
              <a:rPr lang="en-US" dirty="0" err="1" smtClean="0"/>
              <a:t>Albrow</a:t>
            </a:r>
            <a:r>
              <a:rPr lang="en-US" dirty="0" smtClean="0"/>
              <a:t> reference, FSC detectors.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HERA (Show domain x, Q^2)</a:t>
            </a:r>
          </a:p>
          <a:p>
            <a:pPr marL="237675" indent="-237675">
              <a:buAutoNum type="arabicParenR"/>
            </a:pPr>
            <a:r>
              <a:rPr lang="en-US" dirty="0" smtClean="0"/>
              <a:t>LHC (show domain of x, Q^2)</a:t>
            </a:r>
          </a:p>
          <a:p>
            <a:pPr marL="237675" indent="-237675">
              <a:buAutoNum type="arabicParenR"/>
            </a:pPr>
            <a:r>
              <a:rPr lang="en-US" dirty="0" smtClean="0"/>
              <a:t>JLAB (show domain x,Q^2)</a:t>
            </a:r>
          </a:p>
          <a:p>
            <a:pPr marL="237675" indent="-237675">
              <a:buAutoNum type="arabicParenR"/>
            </a:pPr>
            <a:r>
              <a:rPr lang="en-US" dirty="0" smtClean="0"/>
              <a:t>Simple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formulaes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Motivations-&gt;possibilities-&gt;real results-&gt;future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IP parameters, spin amplitude, Bessel Integrals,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baseline="0" dirty="0" smtClean="0"/>
              <a:t>Pictures (tables) for CE and DCE </a:t>
            </a:r>
            <a:r>
              <a:rPr lang="en-US" baseline="0" dirty="0" err="1" smtClean="0"/>
              <a:t>cs</a:t>
            </a:r>
            <a:r>
              <a:rPr lang="en-US" baseline="0" dirty="0" smtClean="0"/>
              <a:t> (partially integrated with total pi-p or pi-pi). </a:t>
            </a:r>
            <a:r>
              <a:rPr lang="en-US" baseline="0" dirty="0" err="1" smtClean="0"/>
              <a:t>Formulaes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sigpipi</a:t>
            </a:r>
            <a:r>
              <a:rPr lang="en-US" baseline="0" dirty="0" smtClean="0"/>
              <a:t>: DL, COMPETE </a:t>
            </a:r>
            <a:r>
              <a:rPr lang="en-US" baseline="0" dirty="0" err="1" smtClean="0"/>
              <a:t>sigpipi</a:t>
            </a:r>
            <a:r>
              <a:rPr lang="en-US" baseline="0" dirty="0" smtClean="0"/>
              <a:t>=sigpip^2/</a:t>
            </a:r>
            <a:r>
              <a:rPr lang="en-US" baseline="0" dirty="0" err="1" smtClean="0"/>
              <a:t>sigpp</a:t>
            </a:r>
            <a:r>
              <a:rPr lang="en-US" baseline="0" dirty="0" smtClean="0"/>
              <a:t>, BSW,GP </a:t>
            </a:r>
            <a:r>
              <a:rPr lang="en-US" baseline="0" dirty="0" err="1" smtClean="0"/>
              <a:t>eikonals</a:t>
            </a:r>
            <a:r>
              <a:rPr lang="en-US" baseline="0" dirty="0" smtClean="0"/>
              <a:t> ratios.</a:t>
            </a:r>
          </a:p>
          <a:p>
            <a:pPr marL="237675" indent="-237675">
              <a:buAutoNum type="arabicParenR"/>
            </a:pPr>
            <a:r>
              <a:rPr lang="en-US" baseline="0" dirty="0" smtClean="0"/>
              <a:t>Theoretical errors</a:t>
            </a:r>
          </a:p>
          <a:p>
            <a:pPr marL="237675" indent="-237675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ISR,NA49,PHENIX data with curves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xi-r plots for pi,rho,a2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0702">
              <a:defRPr/>
            </a:pPr>
            <a:r>
              <a:rPr lang="en-US" dirty="0" smtClean="0"/>
              <a:t>xi-r plots for pi,rho,a2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Why to measure pp, </a:t>
            </a:r>
            <a:r>
              <a:rPr lang="en-US" dirty="0" err="1" smtClean="0"/>
              <a:t>pbar</a:t>
            </a:r>
            <a:r>
              <a:rPr lang="en-US" dirty="0" smtClean="0"/>
              <a:t> p, pi-p,</a:t>
            </a:r>
            <a:r>
              <a:rPr lang="en-US" baseline="0" dirty="0" smtClean="0"/>
              <a:t> </a:t>
            </a:r>
            <a:r>
              <a:rPr lang="en-US" dirty="0" smtClean="0"/>
              <a:t>pi-pi, … </a:t>
            </a:r>
            <a:r>
              <a:rPr lang="en-US" dirty="0" err="1" smtClean="0"/>
              <a:t>cs</a:t>
            </a:r>
            <a:endParaRPr lang="en-US" dirty="0" smtClean="0"/>
          </a:p>
          <a:p>
            <a:pPr marL="237675" indent="-237675">
              <a:buAutoNum type="arabicParenR"/>
            </a:pPr>
            <a:r>
              <a:rPr lang="en-US" dirty="0" smtClean="0"/>
              <a:t>Data</a:t>
            </a:r>
            <a:r>
              <a:rPr lang="en-US" baseline="0" dirty="0" smtClean="0"/>
              <a:t> on pi-p and pi-pi</a:t>
            </a:r>
          </a:p>
          <a:p>
            <a:pPr marL="237675" indent="-237675">
              <a:buAutoNum type="arabicParenR"/>
            </a:pPr>
            <a:r>
              <a:rPr lang="en-US" baseline="0" dirty="0" smtClean="0"/>
              <a:t>Idea of extraction</a:t>
            </a:r>
          </a:p>
          <a:p>
            <a:pPr marL="237675" indent="-237675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CE and DCE diagrams</a:t>
            </a:r>
          </a:p>
          <a:p>
            <a:pPr marL="237675" indent="-237675">
              <a:buAutoNum type="arabicParenR"/>
            </a:pPr>
            <a:r>
              <a:rPr lang="en-US" dirty="0" smtClean="0"/>
              <a:t>Kinematics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formulaes</a:t>
            </a:r>
            <a:r>
              <a:rPr lang="en-US" baseline="0" dirty="0" smtClean="0"/>
              <a:t> for cross-sections</a:t>
            </a:r>
          </a:p>
          <a:p>
            <a:pPr marL="237675" indent="-237675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baseline="0" dirty="0" smtClean="0"/>
              <a:t>Absorptive effects (initial state, 1-reggeon ex.=&gt;1-reggeon </a:t>
            </a:r>
            <a:r>
              <a:rPr lang="en-US" baseline="0" dirty="0" err="1" smtClean="0"/>
              <a:t>ex.+multipomerons</a:t>
            </a:r>
            <a:r>
              <a:rPr lang="en-US" baseline="0" dirty="0" smtClean="0"/>
              <a:t> -&gt; low corrections)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baseline="0" dirty="0" smtClean="0"/>
              <a:t>Pictures for </a:t>
            </a:r>
            <a:r>
              <a:rPr lang="en-US" baseline="0" dirty="0" err="1" smtClean="0"/>
              <a:t>absorbtion</a:t>
            </a:r>
            <a:r>
              <a:rPr lang="en-US" baseline="0" dirty="0" smtClean="0"/>
              <a:t>, S (62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, 10 </a:t>
            </a:r>
            <a:r>
              <a:rPr lang="en-US" baseline="0" dirty="0" err="1" smtClean="0"/>
              <a:t>TeV</a:t>
            </a:r>
            <a:r>
              <a:rPr lang="en-US" baseline="0" dirty="0" smtClean="0"/>
              <a:t>), S2(qt1,qt2,xi1 xi2=fixed=0.1^2, y=0 and y=1)</a:t>
            </a:r>
          </a:p>
          <a:p>
            <a:pPr marL="237675" indent="-237675"/>
            <a:endParaRPr lang="en-US" baseline="0" dirty="0" smtClean="0"/>
          </a:p>
          <a:p>
            <a:pPr marL="237675" indent="-237675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>
              <a:buAutoNum type="arabicParenR"/>
            </a:pPr>
            <a:r>
              <a:rPr lang="en-US" dirty="0" smtClean="0"/>
              <a:t>Chew-Low method </a:t>
            </a:r>
            <a:r>
              <a:rPr lang="en-US" dirty="0" err="1" smtClean="0"/>
              <a:t>formulaes</a:t>
            </a:r>
            <a:r>
              <a:rPr lang="en-US" dirty="0" smtClean="0"/>
              <a:t>, pictures S t/mpi^2, what do we need from an experiment?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675" indent="-237675"/>
            <a:r>
              <a:rPr lang="en-US" dirty="0" smtClean="0"/>
              <a:t>Integral method </a:t>
            </a:r>
            <a:r>
              <a:rPr lang="en-US" dirty="0" err="1" smtClean="0"/>
              <a:t>fromulaes</a:t>
            </a:r>
            <a:r>
              <a:rPr lang="en-US" dirty="0" smtClean="0"/>
              <a:t>, </a:t>
            </a:r>
            <a:r>
              <a:rPr lang="en-US" dirty="0" err="1" smtClean="0"/>
              <a:t>Stilda</a:t>
            </a:r>
            <a:r>
              <a:rPr lang="en-US" dirty="0" smtClean="0"/>
              <a:t>, S2tilda</a:t>
            </a:r>
            <a:r>
              <a:rPr lang="en-US" baseline="0" dirty="0" smtClean="0"/>
              <a:t> pictures,</a:t>
            </a:r>
            <a:r>
              <a:rPr lang="en-US" dirty="0" smtClean="0"/>
              <a:t> errors from models (10%), what do we have in</a:t>
            </a:r>
            <a:r>
              <a:rPr lang="en-US" baseline="0" dirty="0" smtClean="0"/>
              <a:t> reality?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7B3A7-B9E5-4E66-AA3B-ACB2C2645A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E814-89E4-4BC3-8147-697A97EC8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B642-048C-40D9-8053-2C30A526A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A5CBD-F3A8-4A54-80A0-0A4C31033E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B306-F5E0-4ADC-AD39-81C672F49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2AEF9-03E2-48BD-9106-6E9B68C0AF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3E46C-3443-484F-A0C5-B79622980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F1C15-04BB-48AA-8F38-DC4BB432D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3D8A1-22E6-4EBA-A89C-12B62B1B34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10AB-07B1-4BF4-B8BB-DC377E270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D2FF1-AC91-4AB3-908D-5FCC421EFF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F34EA-D859-4142-BC9E-73D2F27C5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CB58D5-DB0D-4B87-8E8E-E06F0CA84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1.jpeg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.jpeg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1.jpeg"/><Relationship Id="rId7" Type="http://schemas.openxmlformats.org/officeDocument/2006/relationships/image" Target="../media/image5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jpe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.jpe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8229600" cy="2088232"/>
          </a:xfr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p   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MS PGothic" pitchFamily="34" charset="-128"/>
                <a:cs typeface="Courier New" pitchFamily="49" charset="0"/>
              </a:rPr>
              <a:t>and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 </a:t>
            </a:r>
            <a:r>
              <a:rPr lang="el-G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MS PGothic" pitchFamily="34" charset="-128"/>
                <a:cs typeface="Courier New" pitchFamily="49" charset="0"/>
              </a:rPr>
              <a:t>scattering:</a:t>
            </a: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MS PGothic" pitchFamily="34" charset="-128"/>
                <a:cs typeface="Courier New" pitchFamily="49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MS PGothic" pitchFamily="34" charset="-128"/>
                <a:cs typeface="Courier New" pitchFamily="49" charset="0"/>
              </a:rPr>
            </a:b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MS PGothic" pitchFamily="34" charset="-128"/>
                <a:cs typeface="Courier New" pitchFamily="49" charset="0"/>
              </a:rPr>
              <a:t>towards the first LHC results</a:t>
            </a:r>
            <a:endParaRPr lang="en-US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27585" y="31725"/>
            <a:ext cx="6768751" cy="588963"/>
          </a:xfrm>
          <a:prstGeom prst="rect">
            <a:avLst/>
          </a:prstGeom>
          <a:gradFill flip="none" rotWithShape="1">
            <a:gsLst>
              <a:gs pos="0">
                <a:srgbClr val="00CC00"/>
              </a:gs>
              <a:gs pos="14000">
                <a:srgbClr val="008000"/>
              </a:gs>
              <a:gs pos="100000">
                <a:srgbClr val="00CC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63500" dir="2040000" sx="200000" sy="200000" algn="ctr" rotWithShape="0">
              <a:srgbClr val="0000FF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IHEP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Diffractive group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131840" y="3132257"/>
            <a:ext cx="2888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R.Ryutin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IHEP</a:t>
            </a:r>
            <a:endParaRPr lang="ru-RU" b="1" dirty="0">
              <a:solidFill>
                <a:srgbClr val="1205B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642174"/>
            <a:ext cx="5670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V.Petrov</a:t>
            </a:r>
            <a:r>
              <a:rPr lang="en-US" sz="16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R.Ryutin</a:t>
            </a:r>
            <a:r>
              <a:rPr lang="en-US" sz="16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A.Godizov</a:t>
            </a:r>
            <a:r>
              <a:rPr lang="en-US" sz="16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A.Sobol</a:t>
            </a:r>
            <a:r>
              <a:rPr lang="en-US" sz="16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V.Samoilenko</a:t>
            </a:r>
            <a:r>
              <a:rPr lang="en-US" sz="1600" b="1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ru-RU" sz="1600" b="1" spc="-15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print">
            <a:lum bright="-8000" contrast="20000"/>
          </a:blip>
          <a:srcRect/>
          <a:stretch>
            <a:fillRect/>
          </a:stretch>
        </p:blipFill>
        <p:spPr bwMode="auto">
          <a:xfrm>
            <a:off x="8388424" y="44624"/>
            <a:ext cx="692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diffr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4624"/>
            <a:ext cx="709305" cy="69269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5" name="Picture 6" descr="cmslapp"/>
          <p:cNvPicPr>
            <a:picLocks noChangeAspect="1" noChangeArrowheads="1"/>
          </p:cNvPicPr>
          <p:nvPr/>
        </p:nvPicPr>
        <p:blipFill>
          <a:blip r:embed="rId6" cstate="print">
            <a:lum contrast="28000"/>
          </a:blip>
          <a:srcRect/>
          <a:stretch>
            <a:fillRect/>
          </a:stretch>
        </p:blipFill>
        <p:spPr bwMode="auto">
          <a:xfrm>
            <a:off x="62880" y="44624"/>
            <a:ext cx="692696" cy="69269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Extraction of  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cross-sections from data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123254" y="1294929"/>
          <a:ext cx="8856984" cy="1798639"/>
        </p:xfrm>
        <a:graphic>
          <a:graphicData uri="http://schemas.openxmlformats.org/drawingml/2006/table">
            <a:tbl>
              <a:tblPr/>
              <a:tblGrid>
                <a:gridCol w="1258888"/>
                <a:gridCol w="936625"/>
                <a:gridCol w="1150937"/>
                <a:gridCol w="1152525"/>
                <a:gridCol w="1152525"/>
                <a:gridCol w="1152525"/>
                <a:gridCol w="1008063"/>
                <a:gridCol w="1044896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√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20±3.8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21.4±2.3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22.8±1.9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21.4±1.6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23.2±1.5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31±3.6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25.9±4.5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PDG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24.27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27.43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388492" y="909166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NA49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4288854" y="764704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ISR</a:t>
            </a:r>
            <a:endParaRPr lang="ru-RU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7863334" y="934566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PHENIX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3"/>
          <p:cNvSpPr>
            <a:spLocks/>
          </p:cNvSpPr>
          <p:nvPr/>
        </p:nvSpPr>
        <p:spPr bwMode="auto">
          <a:xfrm rot="5400000">
            <a:off x="4586510" y="-1045840"/>
            <a:ext cx="71438" cy="4464050"/>
          </a:xfrm>
          <a:prstGeom prst="leftBracket">
            <a:avLst>
              <a:gd name="adj" fmla="val 52073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 sz="2400"/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6948264" y="934566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HERA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ROMA\Scientific work\reports and presentations 2009 2010\pics\pi p total 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86" y="3429000"/>
            <a:ext cx="4443922" cy="273630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716016" y="3573016"/>
            <a:ext cx="864096" cy="0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6016" y="4077072"/>
            <a:ext cx="86409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6016" y="4653136"/>
            <a:ext cx="864096" cy="0"/>
          </a:xfrm>
          <a:prstGeom prst="line">
            <a:avLst/>
          </a:prstGeom>
          <a:ln w="28575">
            <a:solidFill>
              <a:srgbClr val="CC009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6016" y="5157192"/>
            <a:ext cx="864096" cy="0"/>
          </a:xfrm>
          <a:prstGeom prst="line">
            <a:avLst/>
          </a:prstGeom>
          <a:ln w="28575" cap="sq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84168" y="384188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A.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Donnachie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P.V.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Lanshoff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B296 (1992) 227]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3337828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B.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Nicolescu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et al. (COMPETE Coll.)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-ph/0110170]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441794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A.A.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Godizov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V.A.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Petrov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JHEP 0707 (2007) 083]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492200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C.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Bourrely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 J.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Soffer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T. T. Wu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Eur. Phys. J. C28(2003)97]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59832" y="3933056"/>
            <a:ext cx="864096" cy="1656184"/>
          </a:xfrm>
          <a:prstGeom prst="ellipse">
            <a:avLst/>
          </a:prstGeom>
          <a:solidFill>
            <a:srgbClr val="FFC000">
              <a:alpha val="13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56376" y="1340768"/>
            <a:ext cx="1008112" cy="1728192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4577829" y="3212976"/>
            <a:ext cx="1351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COMPETE</a:t>
            </a:r>
            <a:endParaRPr lang="ru-RU" sz="1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4660508" y="371703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DL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644008" y="429309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GP</a:t>
            </a:r>
            <a:endParaRPr lang="ru-RU" sz="18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4644008" y="478786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BSW</a:t>
            </a:r>
            <a:endParaRPr lang="ru-RU" sz="18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 tools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004" y="908720"/>
            <a:ext cx="2202345" cy="27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82388"/>
            <a:ext cx="3840377" cy="203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93455"/>
            <a:ext cx="3664983" cy="8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7154" y="4460665"/>
            <a:ext cx="2629392" cy="39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3811" y="4214958"/>
            <a:ext cx="1763096" cy="136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79512" y="969471"/>
            <a:ext cx="4430618" cy="25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At  140 m </a:t>
            </a:r>
            <a:r>
              <a:rPr lang="en-US" sz="1200" b="1"/>
              <a:t>for </a:t>
            </a:r>
            <a:r>
              <a:rPr lang="ru-RU" sz="1200" b="1"/>
              <a:t>5 TeV neutron t ~ 0.128 R^2</a:t>
            </a:r>
            <a:r>
              <a:rPr lang="en-US" sz="1200" b="1"/>
              <a:t>: </a:t>
            </a:r>
            <a:r>
              <a:rPr lang="ru-RU" sz="1200" b="1"/>
              <a:t>t &lt; 0.3 =&gt;</a:t>
            </a:r>
            <a:r>
              <a:rPr lang="en-US" sz="1200" b="1"/>
              <a:t>R</a:t>
            </a:r>
            <a:r>
              <a:rPr lang="ru-RU" sz="1200" b="1"/>
              <a:t>&lt;1.5 cm</a:t>
            </a:r>
            <a:r>
              <a:rPr lang="ru-RU" sz="1400" b="1"/>
              <a:t> 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70025" y="908720"/>
            <a:ext cx="1384854" cy="31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ATLAS ZDC</a:t>
            </a:r>
            <a:endParaRPr lang="ru-RU" sz="180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889" y="1643140"/>
            <a:ext cx="1793599" cy="14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57304" y="2929724"/>
            <a:ext cx="1177431" cy="31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CMS ZDC</a:t>
            </a:r>
            <a:endParaRPr lang="ru-RU" sz="180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79512" y="1275930"/>
            <a:ext cx="3393502" cy="23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Central cell (2x10 cm) of EM  ZDC: t&lt;1.2 GeV-2</a:t>
            </a:r>
            <a:endParaRPr lang="ru-RU" sz="1200" b="1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02187" y="3861048"/>
            <a:ext cx="5289288" cy="31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We suggest to change fiber layers by THGEM plates</a:t>
            </a:r>
            <a:endParaRPr lang="ru-RU" sz="180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79512" y="5072231"/>
            <a:ext cx="4276575" cy="11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1. A Concise review on </a:t>
            </a:r>
            <a:r>
              <a:rPr lang="ru-RU" sz="1200"/>
              <a:t>THGEM</a:t>
            </a:r>
            <a:r>
              <a:rPr lang="ru-RU" sz="1200" b="1"/>
              <a:t> detectors.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1"/>
              <a:t>Nucl.Instrum.Meth.A598:107-111,2009</a:t>
            </a:r>
            <a:r>
              <a:rPr lang="ru-RU" sz="1200"/>
              <a:t>. </a:t>
            </a:r>
            <a:br>
              <a:rPr lang="ru-RU" sz="1200"/>
            </a:br>
            <a:r>
              <a:rPr lang="ru-RU" sz="1200"/>
              <a:t>e-Print: </a:t>
            </a:r>
            <a:r>
              <a:rPr lang="ru-RU" sz="1200" b="1"/>
              <a:t>arXiv:0807.2026</a:t>
            </a:r>
            <a:r>
              <a:rPr lang="ru-RU" sz="1200"/>
              <a:t> [physics.ins-det]  </a:t>
            </a:r>
          </a:p>
          <a:p>
            <a:r>
              <a:rPr lang="ru-RU" sz="1200"/>
              <a:t> </a:t>
            </a:r>
          </a:p>
          <a:p>
            <a:r>
              <a:rPr lang="ru-RU" sz="1200" b="1"/>
              <a:t>2. Development of detector active element based on </a:t>
            </a:r>
            <a:r>
              <a:rPr lang="ru-RU" sz="1200"/>
              <a:t>thgem</a:t>
            </a:r>
            <a:r>
              <a:rPr lang="ru-RU" sz="1200" b="1"/>
              <a:t>.</a:t>
            </a:r>
            <a:r>
              <a:rPr lang="ru-RU" sz="1200"/>
              <a:t/>
            </a:r>
            <a:br>
              <a:rPr lang="ru-RU" sz="1200"/>
            </a:br>
            <a:r>
              <a:rPr lang="ru-RU" sz="1200"/>
              <a:t>e-Print: </a:t>
            </a:r>
            <a:r>
              <a:rPr lang="ru-RU" sz="1200" b="1"/>
              <a:t>arXiv:0906.4441</a:t>
            </a:r>
            <a:r>
              <a:rPr lang="ru-RU" sz="1200"/>
              <a:t> [physics.ins-det] </a:t>
            </a:r>
          </a:p>
          <a:p>
            <a:r>
              <a:rPr lang="ru-RU" sz="1200"/>
              <a:t> 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3257304" y="4521417"/>
            <a:ext cx="829692" cy="122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6301542" y="4827874"/>
            <a:ext cx="1037115" cy="122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908537" y="5110470"/>
            <a:ext cx="3263863" cy="9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cheap</a:t>
            </a:r>
          </a:p>
          <a:p>
            <a:pPr>
              <a:buFontTx/>
              <a:buChar char="•"/>
            </a:pPr>
            <a:r>
              <a:rPr lang="en-US" sz="1400" b="1" dirty="0"/>
              <a:t> fast</a:t>
            </a:r>
          </a:p>
          <a:p>
            <a:pPr>
              <a:buFontTx/>
              <a:buChar char="•"/>
            </a:pPr>
            <a:r>
              <a:rPr lang="en-US" sz="1400" b="1" dirty="0"/>
              <a:t> high rad. resistance</a:t>
            </a:r>
          </a:p>
          <a:p>
            <a:pPr>
              <a:buFontTx/>
              <a:buChar char="•"/>
            </a:pPr>
            <a:r>
              <a:rPr lang="en-US" sz="1400" b="1" dirty="0"/>
              <a:t> coordinate and energy measurement</a:t>
            </a:r>
          </a:p>
          <a:p>
            <a:pPr>
              <a:buFontTx/>
              <a:buChar char="•"/>
            </a:pPr>
            <a:r>
              <a:rPr lang="en-US" sz="1400" b="1" dirty="0"/>
              <a:t> upgrade HE CMS</a:t>
            </a:r>
            <a:endParaRPr lang="ru-RU" sz="1400" b="1" dirty="0"/>
          </a:p>
        </p:txBody>
      </p:sp>
      <p:sp>
        <p:nvSpPr>
          <p:cNvPr id="23" name="AutoShape 18"/>
          <p:cNvSpPr>
            <a:spLocks/>
          </p:cNvSpPr>
          <p:nvPr/>
        </p:nvSpPr>
        <p:spPr bwMode="auto">
          <a:xfrm rot="10800000">
            <a:off x="4661210" y="5134332"/>
            <a:ext cx="414846" cy="1102979"/>
          </a:xfrm>
          <a:prstGeom prst="rightBrace">
            <a:avLst>
              <a:gd name="adj1" fmla="val 25031"/>
              <a:gd name="adj2" fmla="val 492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51857" y="3786997"/>
            <a:ext cx="8612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848056" y="1031573"/>
            <a:ext cx="0" cy="2755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2703668" y="4398563"/>
            <a:ext cx="622269" cy="18360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5679273" y="4460665"/>
            <a:ext cx="829692" cy="36721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Signal and backgrounds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612204" y="5013623"/>
            <a:ext cx="360362" cy="503237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828104" y="2781598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828104" y="2060873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828104" y="2635548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828104" y="2491085"/>
            <a:ext cx="79216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828104" y="2346623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28104" y="2203748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1716" y="1536998"/>
            <a:ext cx="358775" cy="5238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302641" y="1552873"/>
            <a:ext cx="1079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02641" y="2781598"/>
            <a:ext cx="596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48691" y="1465560"/>
            <a:ext cx="215900" cy="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664591" y="2060873"/>
            <a:ext cx="506413" cy="7207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1334516" y="1268710"/>
            <a:ext cx="338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667766" y="147032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  <a:endParaRPr lang="el-G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52"/>
          <p:cNvSpPr>
            <a:spLocks noChangeArrowheads="1"/>
          </p:cNvSpPr>
          <p:nvPr/>
        </p:nvSpPr>
        <p:spPr bwMode="auto">
          <a:xfrm>
            <a:off x="466154" y="2972098"/>
            <a:ext cx="904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sz="2800" b="1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b="1">
              <a:solidFill>
                <a:srgbClr val="F72D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35941" y="2492673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35941" y="126871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645541" y="2060873"/>
            <a:ext cx="52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2361629" y="2781598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V="1">
            <a:off x="2361629" y="2060873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V="1">
            <a:off x="2361629" y="2635548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2361629" y="2491085"/>
            <a:ext cx="79216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2361629" y="2346623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V="1">
            <a:off x="2361629" y="2203748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2055241" y="1536998"/>
            <a:ext cx="358775" cy="5238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V="1">
            <a:off x="1836166" y="1552873"/>
            <a:ext cx="1079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1836166" y="2781598"/>
            <a:ext cx="596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1982216" y="1465560"/>
            <a:ext cx="215900" cy="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2198116" y="2060873"/>
            <a:ext cx="506413" cy="7207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52"/>
          <p:cNvSpPr>
            <a:spLocks noChangeArrowheads="1"/>
          </p:cNvSpPr>
          <p:nvPr/>
        </p:nvSpPr>
        <p:spPr bwMode="auto">
          <a:xfrm>
            <a:off x="1980629" y="299749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SRE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70"/>
          <p:cNvSpPr>
            <a:spLocks noChangeArrowheads="1"/>
          </p:cNvSpPr>
          <p:nvPr/>
        </p:nvSpPr>
        <p:spPr bwMode="auto">
          <a:xfrm>
            <a:off x="2179066" y="2079923"/>
            <a:ext cx="52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V="1">
            <a:off x="683641" y="5512098"/>
            <a:ext cx="792163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 flipV="1">
            <a:off x="899541" y="4437360"/>
            <a:ext cx="792163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flipV="1">
            <a:off x="899541" y="5012035"/>
            <a:ext cx="792163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 flipV="1">
            <a:off x="899541" y="4867573"/>
            <a:ext cx="792163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Line 13"/>
          <p:cNvSpPr>
            <a:spLocks noChangeShapeType="1"/>
          </p:cNvSpPr>
          <p:nvPr/>
        </p:nvSpPr>
        <p:spPr bwMode="auto">
          <a:xfrm flipV="1">
            <a:off x="899541" y="4723110"/>
            <a:ext cx="792163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V="1">
            <a:off x="899541" y="4580235"/>
            <a:ext cx="792163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>
            <a:off x="593154" y="3913485"/>
            <a:ext cx="358775" cy="5238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 flipV="1">
            <a:off x="374079" y="3929360"/>
            <a:ext cx="1079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>
            <a:off x="374079" y="5513685"/>
            <a:ext cx="596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Oval 14"/>
          <p:cNvSpPr>
            <a:spLocks noChangeArrowheads="1"/>
          </p:cNvSpPr>
          <p:nvPr/>
        </p:nvSpPr>
        <p:spPr bwMode="auto">
          <a:xfrm>
            <a:off x="520129" y="3842048"/>
            <a:ext cx="215900" cy="1444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14"/>
          <p:cNvSpPr>
            <a:spLocks noChangeArrowheads="1"/>
          </p:cNvSpPr>
          <p:nvPr/>
        </p:nvSpPr>
        <p:spPr bwMode="auto">
          <a:xfrm>
            <a:off x="736029" y="4437360"/>
            <a:ext cx="506412" cy="5762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1405954" y="3645198"/>
            <a:ext cx="338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39204" y="384681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  <a:endParaRPr lang="el-G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52"/>
          <p:cNvSpPr>
            <a:spLocks noChangeArrowheads="1"/>
          </p:cNvSpPr>
          <p:nvPr/>
        </p:nvSpPr>
        <p:spPr bwMode="auto">
          <a:xfrm>
            <a:off x="504254" y="5789910"/>
            <a:ext cx="95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800" b="1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b="1">
              <a:solidFill>
                <a:srgbClr val="F72D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66"/>
          <p:cNvSpPr>
            <a:spLocks noChangeArrowheads="1"/>
          </p:cNvSpPr>
          <p:nvPr/>
        </p:nvSpPr>
        <p:spPr bwMode="auto">
          <a:xfrm>
            <a:off x="107379" y="5229523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67"/>
          <p:cNvSpPr>
            <a:spLocks noChangeArrowheads="1"/>
          </p:cNvSpPr>
          <p:nvPr/>
        </p:nvSpPr>
        <p:spPr bwMode="auto">
          <a:xfrm>
            <a:off x="107379" y="364519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70"/>
          <p:cNvSpPr>
            <a:spLocks noChangeArrowheads="1"/>
          </p:cNvSpPr>
          <p:nvPr/>
        </p:nvSpPr>
        <p:spPr bwMode="auto">
          <a:xfrm>
            <a:off x="716979" y="4364335"/>
            <a:ext cx="52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52"/>
          <p:cNvSpPr>
            <a:spLocks noChangeArrowheads="1"/>
          </p:cNvSpPr>
          <p:nvPr/>
        </p:nvSpPr>
        <p:spPr bwMode="auto">
          <a:xfrm>
            <a:off x="1980629" y="5851823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539179" y="5440660"/>
            <a:ext cx="215900" cy="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30"/>
          <p:cNvSpPr>
            <a:spLocks noChangeArrowheads="1"/>
          </p:cNvSpPr>
          <p:nvPr/>
        </p:nvSpPr>
        <p:spPr bwMode="auto">
          <a:xfrm>
            <a:off x="755079" y="499774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  <a:endParaRPr lang="el-G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1425004" y="5229523"/>
            <a:ext cx="338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13"/>
          <p:cNvSpPr>
            <a:spLocks noChangeShapeType="1"/>
          </p:cNvSpPr>
          <p:nvPr/>
        </p:nvSpPr>
        <p:spPr bwMode="auto">
          <a:xfrm flipH="1">
            <a:off x="2125091" y="5013623"/>
            <a:ext cx="360363" cy="503237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Line 13"/>
          <p:cNvSpPr>
            <a:spLocks noChangeShapeType="1"/>
          </p:cNvSpPr>
          <p:nvPr/>
        </p:nvSpPr>
        <p:spPr bwMode="auto">
          <a:xfrm flipV="1">
            <a:off x="2196529" y="5512098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" name="Line 13"/>
          <p:cNvSpPr>
            <a:spLocks noChangeShapeType="1"/>
          </p:cNvSpPr>
          <p:nvPr/>
        </p:nvSpPr>
        <p:spPr bwMode="auto">
          <a:xfrm flipV="1">
            <a:off x="2412429" y="4437360"/>
            <a:ext cx="79216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" name="Line 13"/>
          <p:cNvSpPr>
            <a:spLocks noChangeShapeType="1"/>
          </p:cNvSpPr>
          <p:nvPr/>
        </p:nvSpPr>
        <p:spPr bwMode="auto">
          <a:xfrm flipV="1">
            <a:off x="2412429" y="5012035"/>
            <a:ext cx="79216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 flipV="1">
            <a:off x="2412429" y="4867573"/>
            <a:ext cx="79216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" name="Line 13"/>
          <p:cNvSpPr>
            <a:spLocks noChangeShapeType="1"/>
          </p:cNvSpPr>
          <p:nvPr/>
        </p:nvSpPr>
        <p:spPr bwMode="auto">
          <a:xfrm flipV="1">
            <a:off x="2412429" y="4723110"/>
            <a:ext cx="79216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 flipV="1">
            <a:off x="2412429" y="4580235"/>
            <a:ext cx="79216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" name="Line 13"/>
          <p:cNvSpPr>
            <a:spLocks noChangeShapeType="1"/>
          </p:cNvSpPr>
          <p:nvPr/>
        </p:nvSpPr>
        <p:spPr bwMode="auto">
          <a:xfrm>
            <a:off x="2106041" y="3913485"/>
            <a:ext cx="358775" cy="5238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" name="Line 12"/>
          <p:cNvSpPr>
            <a:spLocks noChangeShapeType="1"/>
          </p:cNvSpPr>
          <p:nvPr/>
        </p:nvSpPr>
        <p:spPr bwMode="auto">
          <a:xfrm flipV="1">
            <a:off x="1886966" y="3929360"/>
            <a:ext cx="1079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" name="Line 13"/>
          <p:cNvSpPr>
            <a:spLocks noChangeShapeType="1"/>
          </p:cNvSpPr>
          <p:nvPr/>
        </p:nvSpPr>
        <p:spPr bwMode="auto">
          <a:xfrm>
            <a:off x="1886966" y="5513685"/>
            <a:ext cx="596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" name="Oval 14"/>
          <p:cNvSpPr>
            <a:spLocks noChangeArrowheads="1"/>
          </p:cNvSpPr>
          <p:nvPr/>
        </p:nvSpPr>
        <p:spPr bwMode="auto">
          <a:xfrm>
            <a:off x="2033016" y="3842048"/>
            <a:ext cx="215900" cy="1444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4"/>
          <p:cNvSpPr>
            <a:spLocks noChangeArrowheads="1"/>
          </p:cNvSpPr>
          <p:nvPr/>
        </p:nvSpPr>
        <p:spPr bwMode="auto">
          <a:xfrm>
            <a:off x="2248916" y="4437360"/>
            <a:ext cx="506413" cy="5762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70"/>
          <p:cNvSpPr>
            <a:spLocks noChangeArrowheads="1"/>
          </p:cNvSpPr>
          <p:nvPr/>
        </p:nvSpPr>
        <p:spPr bwMode="auto">
          <a:xfrm>
            <a:off x="2229866" y="4364335"/>
            <a:ext cx="52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4"/>
          <p:cNvSpPr>
            <a:spLocks noChangeArrowheads="1"/>
          </p:cNvSpPr>
          <p:nvPr/>
        </p:nvSpPr>
        <p:spPr bwMode="auto">
          <a:xfrm>
            <a:off x="2052066" y="5440660"/>
            <a:ext cx="215900" cy="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30"/>
          <p:cNvSpPr>
            <a:spLocks noChangeArrowheads="1"/>
          </p:cNvSpPr>
          <p:nvPr/>
        </p:nvSpPr>
        <p:spPr bwMode="auto">
          <a:xfrm>
            <a:off x="2340991" y="494059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17" name="Rectangle 165"/>
          <p:cNvSpPr>
            <a:spLocks noChangeArrowheads="1"/>
          </p:cNvSpPr>
          <p:nvPr/>
        </p:nvSpPr>
        <p:spPr bwMode="auto">
          <a:xfrm>
            <a:off x="2564829" y="4926310"/>
            <a:ext cx="85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,a )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67"/>
          <p:cNvSpPr>
            <a:spLocks noChangeArrowheads="1"/>
          </p:cNvSpPr>
          <p:nvPr/>
        </p:nvSpPr>
        <p:spPr bwMode="auto">
          <a:xfrm>
            <a:off x="3041079" y="508506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2</a:t>
            </a:r>
            <a:endParaRPr lang="el-GR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65"/>
          <p:cNvSpPr>
            <a:spLocks noChangeArrowheads="1"/>
          </p:cNvSpPr>
          <p:nvPr/>
        </p:nvSpPr>
        <p:spPr bwMode="auto">
          <a:xfrm>
            <a:off x="2326704" y="390078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,a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67"/>
          <p:cNvSpPr>
            <a:spLocks noChangeArrowheads="1"/>
          </p:cNvSpPr>
          <p:nvPr/>
        </p:nvSpPr>
        <p:spPr bwMode="auto">
          <a:xfrm>
            <a:off x="2715641" y="405953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2</a:t>
            </a:r>
            <a:endParaRPr lang="el-GR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65"/>
          <p:cNvSpPr>
            <a:spLocks noChangeArrowheads="1"/>
          </p:cNvSpPr>
          <p:nvPr/>
        </p:nvSpPr>
        <p:spPr bwMode="auto">
          <a:xfrm>
            <a:off x="2267966" y="152588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,a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167"/>
          <p:cNvSpPr>
            <a:spLocks noChangeArrowheads="1"/>
          </p:cNvSpPr>
          <p:nvPr/>
        </p:nvSpPr>
        <p:spPr bwMode="auto">
          <a:xfrm>
            <a:off x="2656904" y="168463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2</a:t>
            </a:r>
            <a:endParaRPr lang="el-GR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340"/>
          <p:cNvSpPr>
            <a:spLocks noChangeArrowheads="1"/>
          </p:cNvSpPr>
          <p:nvPr/>
        </p:nvSpPr>
        <p:spPr bwMode="auto">
          <a:xfrm>
            <a:off x="1764729" y="1341735"/>
            <a:ext cx="1655762" cy="5040313"/>
          </a:xfrm>
          <a:prstGeom prst="rect">
            <a:avLst/>
          </a:prstGeom>
          <a:noFill/>
          <a:ln w="3175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" name="Text Box 382"/>
          <p:cNvSpPr txBox="1">
            <a:spLocks noChangeArrowheads="1"/>
          </p:cNvSpPr>
          <p:nvPr/>
        </p:nvSpPr>
        <p:spPr bwMode="auto">
          <a:xfrm>
            <a:off x="4296866" y="817548"/>
            <a:ext cx="4811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V.Petrov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R.Ryutin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A.Sobol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EPJC 65 (2010) 237 ]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A.Sobol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R.Ryutin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V.Petrov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M.Murray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Arxiv:1005.2984 ]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Line 383"/>
          <p:cNvSpPr>
            <a:spLocks noChangeShapeType="1"/>
          </p:cNvSpPr>
          <p:nvPr/>
        </p:nvSpPr>
        <p:spPr bwMode="auto">
          <a:xfrm>
            <a:off x="6515696" y="1340768"/>
            <a:ext cx="520" cy="35974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400100" y="4893075"/>
            <a:ext cx="17236" cy="8787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4257515" y="4893075"/>
            <a:ext cx="18803" cy="951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3564954" y="3237134"/>
            <a:ext cx="2970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 Dissociation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4329591" y="1992356"/>
            <a:ext cx="639287" cy="585303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097693" y="1919797"/>
            <a:ext cx="444994" cy="14673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4382865" y="1992356"/>
            <a:ext cx="17235" cy="87876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4240278" y="1992356"/>
            <a:ext cx="18803" cy="951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>
            <a:off x="3760813" y="1990743"/>
            <a:ext cx="117359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flipV="1">
            <a:off x="3760813" y="3235521"/>
            <a:ext cx="124410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V="1">
            <a:off x="4224610" y="3088793"/>
            <a:ext cx="780306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V="1">
            <a:off x="4224610" y="2942063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4224610" y="2796947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4080457" y="2722776"/>
            <a:ext cx="498268" cy="51274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80"/>
          <p:cNvSpPr>
            <a:spLocks noChangeArrowheads="1"/>
          </p:cNvSpPr>
          <p:nvPr/>
        </p:nvSpPr>
        <p:spPr bwMode="auto">
          <a:xfrm>
            <a:off x="3618228" y="2040728"/>
            <a:ext cx="658089" cy="4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P,R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81"/>
          <p:cNvSpPr>
            <a:spLocks noChangeArrowheads="1"/>
          </p:cNvSpPr>
          <p:nvPr/>
        </p:nvSpPr>
        <p:spPr bwMode="auto">
          <a:xfrm>
            <a:off x="4896801" y="2213255"/>
            <a:ext cx="372917" cy="5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54" name="Rectangle 182"/>
          <p:cNvSpPr>
            <a:spLocks noChangeArrowheads="1"/>
          </p:cNvSpPr>
          <p:nvPr/>
        </p:nvSpPr>
        <p:spPr bwMode="auto">
          <a:xfrm>
            <a:off x="4896801" y="1852076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6176941" y="2066527"/>
            <a:ext cx="639287" cy="511132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5945043" y="1919797"/>
            <a:ext cx="444994" cy="14673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6087629" y="1992356"/>
            <a:ext cx="18803" cy="95132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5608164" y="1990743"/>
            <a:ext cx="117359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5608164" y="3235521"/>
            <a:ext cx="124410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V="1">
            <a:off x="6071961" y="3088793"/>
            <a:ext cx="780306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 flipV="1">
            <a:off x="6071961" y="2942063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 flipV="1">
            <a:off x="6071961" y="2796947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5927808" y="2722776"/>
            <a:ext cx="498268" cy="51274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81"/>
          <p:cNvSpPr>
            <a:spLocks noChangeArrowheads="1"/>
          </p:cNvSpPr>
          <p:nvPr/>
        </p:nvSpPr>
        <p:spPr bwMode="auto">
          <a:xfrm>
            <a:off x="6745719" y="2269690"/>
            <a:ext cx="372917" cy="52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65" name="Rectangle 182"/>
          <p:cNvSpPr>
            <a:spLocks noChangeArrowheads="1"/>
          </p:cNvSpPr>
          <p:nvPr/>
        </p:nvSpPr>
        <p:spPr bwMode="auto">
          <a:xfrm>
            <a:off x="6745719" y="1847240"/>
            <a:ext cx="335312" cy="4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81"/>
          <p:cNvSpPr>
            <a:spLocks noChangeArrowheads="1"/>
          </p:cNvSpPr>
          <p:nvPr/>
        </p:nvSpPr>
        <p:spPr bwMode="auto">
          <a:xfrm>
            <a:off x="6106432" y="2197131"/>
            <a:ext cx="372917" cy="5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81" name="Rectangle 53"/>
          <p:cNvSpPr>
            <a:spLocks noChangeArrowheads="1"/>
          </p:cNvSpPr>
          <p:nvPr/>
        </p:nvSpPr>
        <p:spPr bwMode="auto">
          <a:xfrm>
            <a:off x="4183871" y="5916954"/>
            <a:ext cx="2297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Central Diffraction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>
            <a:off x="4346826" y="4233601"/>
            <a:ext cx="639287" cy="4385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" name="Oval 14"/>
          <p:cNvSpPr>
            <a:spLocks noChangeArrowheads="1"/>
          </p:cNvSpPr>
          <p:nvPr/>
        </p:nvSpPr>
        <p:spPr bwMode="auto">
          <a:xfrm>
            <a:off x="4114928" y="4161043"/>
            <a:ext cx="444994" cy="14673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13"/>
          <p:cNvSpPr>
            <a:spLocks noChangeShapeType="1"/>
          </p:cNvSpPr>
          <p:nvPr/>
        </p:nvSpPr>
        <p:spPr bwMode="auto">
          <a:xfrm>
            <a:off x="4400100" y="4233601"/>
            <a:ext cx="17236" cy="87876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4257515" y="4233601"/>
            <a:ext cx="18803" cy="951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" name="Line 12"/>
          <p:cNvSpPr>
            <a:spLocks noChangeShapeType="1"/>
          </p:cNvSpPr>
          <p:nvPr/>
        </p:nvSpPr>
        <p:spPr bwMode="auto">
          <a:xfrm>
            <a:off x="3778050" y="4231988"/>
            <a:ext cx="117359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 flipV="1">
            <a:off x="3778050" y="5841170"/>
            <a:ext cx="124410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Line 13"/>
          <p:cNvSpPr>
            <a:spLocks noChangeShapeType="1"/>
          </p:cNvSpPr>
          <p:nvPr/>
        </p:nvSpPr>
        <p:spPr bwMode="auto">
          <a:xfrm flipV="1">
            <a:off x="4241846" y="5184921"/>
            <a:ext cx="780306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Line 13"/>
          <p:cNvSpPr>
            <a:spLocks noChangeShapeType="1"/>
          </p:cNvSpPr>
          <p:nvPr/>
        </p:nvSpPr>
        <p:spPr bwMode="auto">
          <a:xfrm flipV="1">
            <a:off x="4241846" y="5038192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Line 13"/>
          <p:cNvSpPr>
            <a:spLocks noChangeShapeType="1"/>
          </p:cNvSpPr>
          <p:nvPr/>
        </p:nvSpPr>
        <p:spPr bwMode="auto">
          <a:xfrm flipV="1">
            <a:off x="4241846" y="4893075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Oval 14"/>
          <p:cNvSpPr>
            <a:spLocks noChangeArrowheads="1"/>
          </p:cNvSpPr>
          <p:nvPr/>
        </p:nvSpPr>
        <p:spPr bwMode="auto">
          <a:xfrm>
            <a:off x="4097693" y="4818904"/>
            <a:ext cx="498268" cy="51274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80"/>
          <p:cNvSpPr>
            <a:spLocks noChangeArrowheads="1"/>
          </p:cNvSpPr>
          <p:nvPr/>
        </p:nvSpPr>
        <p:spPr bwMode="auto">
          <a:xfrm>
            <a:off x="3635463" y="4307772"/>
            <a:ext cx="658089" cy="4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P,R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181"/>
          <p:cNvSpPr>
            <a:spLocks noChangeArrowheads="1"/>
          </p:cNvSpPr>
          <p:nvPr/>
        </p:nvSpPr>
        <p:spPr bwMode="auto">
          <a:xfrm>
            <a:off x="4915604" y="4365819"/>
            <a:ext cx="372917" cy="52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98" name="Rectangle 182"/>
          <p:cNvSpPr>
            <a:spLocks noChangeArrowheads="1"/>
          </p:cNvSpPr>
          <p:nvPr/>
        </p:nvSpPr>
        <p:spPr bwMode="auto">
          <a:xfrm>
            <a:off x="4972011" y="3941755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4"/>
          <p:cNvSpPr>
            <a:spLocks noChangeArrowheads="1"/>
          </p:cNvSpPr>
          <p:nvPr/>
        </p:nvSpPr>
        <p:spPr bwMode="auto">
          <a:xfrm>
            <a:off x="4133731" y="5770224"/>
            <a:ext cx="444994" cy="14673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80"/>
          <p:cNvSpPr>
            <a:spLocks noChangeArrowheads="1"/>
          </p:cNvSpPr>
          <p:nvPr/>
        </p:nvSpPr>
        <p:spPr bwMode="auto">
          <a:xfrm>
            <a:off x="3635463" y="5305851"/>
            <a:ext cx="658089" cy="4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P,R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13"/>
          <p:cNvSpPr>
            <a:spLocks noChangeShapeType="1"/>
          </p:cNvSpPr>
          <p:nvPr/>
        </p:nvSpPr>
        <p:spPr bwMode="auto">
          <a:xfrm flipV="1">
            <a:off x="4346826" y="5404209"/>
            <a:ext cx="639287" cy="4385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" name="Rectangle 182"/>
          <p:cNvSpPr>
            <a:spLocks noChangeArrowheads="1"/>
          </p:cNvSpPr>
          <p:nvPr/>
        </p:nvSpPr>
        <p:spPr bwMode="auto">
          <a:xfrm>
            <a:off x="4986113" y="5628333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181"/>
          <p:cNvSpPr>
            <a:spLocks noChangeArrowheads="1"/>
          </p:cNvSpPr>
          <p:nvPr/>
        </p:nvSpPr>
        <p:spPr bwMode="auto">
          <a:xfrm>
            <a:off x="4915604" y="5112362"/>
            <a:ext cx="372917" cy="5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6176941" y="4893075"/>
            <a:ext cx="18803" cy="95132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>
            <a:off x="6266254" y="4233601"/>
            <a:ext cx="639287" cy="4385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" name="Oval 14"/>
          <p:cNvSpPr>
            <a:spLocks noChangeArrowheads="1"/>
          </p:cNvSpPr>
          <p:nvPr/>
        </p:nvSpPr>
        <p:spPr bwMode="auto">
          <a:xfrm>
            <a:off x="6034356" y="4161043"/>
            <a:ext cx="444994" cy="14673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>
            <a:off x="6319528" y="4233601"/>
            <a:ext cx="17235" cy="87876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2" name="Line 13"/>
          <p:cNvSpPr>
            <a:spLocks noChangeShapeType="1"/>
          </p:cNvSpPr>
          <p:nvPr/>
        </p:nvSpPr>
        <p:spPr bwMode="auto">
          <a:xfrm>
            <a:off x="6176941" y="4233601"/>
            <a:ext cx="18803" cy="951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" name="Line 12"/>
          <p:cNvSpPr>
            <a:spLocks noChangeShapeType="1"/>
          </p:cNvSpPr>
          <p:nvPr/>
        </p:nvSpPr>
        <p:spPr bwMode="auto">
          <a:xfrm>
            <a:off x="5697476" y="4231988"/>
            <a:ext cx="117359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" name="Line 13"/>
          <p:cNvSpPr>
            <a:spLocks noChangeShapeType="1"/>
          </p:cNvSpPr>
          <p:nvPr/>
        </p:nvSpPr>
        <p:spPr bwMode="auto">
          <a:xfrm flipV="1">
            <a:off x="5697476" y="5841170"/>
            <a:ext cx="124410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5" name="Line 13"/>
          <p:cNvSpPr>
            <a:spLocks noChangeShapeType="1"/>
          </p:cNvSpPr>
          <p:nvPr/>
        </p:nvSpPr>
        <p:spPr bwMode="auto">
          <a:xfrm flipV="1">
            <a:off x="6161272" y="5184921"/>
            <a:ext cx="780306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" name="Line 13"/>
          <p:cNvSpPr>
            <a:spLocks noChangeShapeType="1"/>
          </p:cNvSpPr>
          <p:nvPr/>
        </p:nvSpPr>
        <p:spPr bwMode="auto">
          <a:xfrm flipV="1">
            <a:off x="6161272" y="5038192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 flipV="1">
            <a:off x="6161272" y="4893075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8" name="Oval 14"/>
          <p:cNvSpPr>
            <a:spLocks noChangeArrowheads="1"/>
          </p:cNvSpPr>
          <p:nvPr/>
        </p:nvSpPr>
        <p:spPr bwMode="auto">
          <a:xfrm>
            <a:off x="6017119" y="4818904"/>
            <a:ext cx="498268" cy="51274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80"/>
          <p:cNvSpPr>
            <a:spLocks noChangeArrowheads="1"/>
          </p:cNvSpPr>
          <p:nvPr/>
        </p:nvSpPr>
        <p:spPr bwMode="auto">
          <a:xfrm>
            <a:off x="5554891" y="4307772"/>
            <a:ext cx="658089" cy="4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P,R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81"/>
          <p:cNvSpPr>
            <a:spLocks noChangeArrowheads="1"/>
          </p:cNvSpPr>
          <p:nvPr/>
        </p:nvSpPr>
        <p:spPr bwMode="auto">
          <a:xfrm>
            <a:off x="6835030" y="4365819"/>
            <a:ext cx="372917" cy="52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1" name="Rectangle 182"/>
          <p:cNvSpPr>
            <a:spLocks noChangeArrowheads="1"/>
          </p:cNvSpPr>
          <p:nvPr/>
        </p:nvSpPr>
        <p:spPr bwMode="auto">
          <a:xfrm>
            <a:off x="6891438" y="3941755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Oval 14"/>
          <p:cNvSpPr>
            <a:spLocks noChangeArrowheads="1"/>
          </p:cNvSpPr>
          <p:nvPr/>
        </p:nvSpPr>
        <p:spPr bwMode="auto">
          <a:xfrm>
            <a:off x="6053158" y="5770224"/>
            <a:ext cx="444994" cy="14673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Line 13"/>
          <p:cNvSpPr>
            <a:spLocks noChangeShapeType="1"/>
          </p:cNvSpPr>
          <p:nvPr/>
        </p:nvSpPr>
        <p:spPr bwMode="auto">
          <a:xfrm flipV="1">
            <a:off x="6266254" y="5331650"/>
            <a:ext cx="709796" cy="511133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" name="Rectangle 182"/>
          <p:cNvSpPr>
            <a:spLocks noChangeArrowheads="1"/>
          </p:cNvSpPr>
          <p:nvPr/>
        </p:nvSpPr>
        <p:spPr bwMode="auto">
          <a:xfrm>
            <a:off x="6905540" y="5628333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81"/>
          <p:cNvSpPr>
            <a:spLocks noChangeArrowheads="1"/>
          </p:cNvSpPr>
          <p:nvPr/>
        </p:nvSpPr>
        <p:spPr bwMode="auto">
          <a:xfrm>
            <a:off x="6835030" y="5112362"/>
            <a:ext cx="372917" cy="5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6" name="Rectangle 181"/>
          <p:cNvSpPr>
            <a:spLocks noChangeArrowheads="1"/>
          </p:cNvSpPr>
          <p:nvPr/>
        </p:nvSpPr>
        <p:spPr bwMode="auto">
          <a:xfrm>
            <a:off x="5840063" y="5257479"/>
            <a:ext cx="372917" cy="5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 flipV="1">
            <a:off x="7591833" y="4330346"/>
            <a:ext cx="781872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9" name="Line 13"/>
          <p:cNvSpPr>
            <a:spLocks noChangeShapeType="1"/>
          </p:cNvSpPr>
          <p:nvPr/>
        </p:nvSpPr>
        <p:spPr bwMode="auto">
          <a:xfrm flipV="1">
            <a:off x="7732853" y="5280053"/>
            <a:ext cx="78187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" name="Line 13"/>
          <p:cNvSpPr>
            <a:spLocks noChangeShapeType="1"/>
          </p:cNvSpPr>
          <p:nvPr/>
        </p:nvSpPr>
        <p:spPr bwMode="auto">
          <a:xfrm flipV="1">
            <a:off x="7732853" y="5207495"/>
            <a:ext cx="781872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" name="Line 13"/>
          <p:cNvSpPr>
            <a:spLocks noChangeShapeType="1"/>
          </p:cNvSpPr>
          <p:nvPr/>
        </p:nvSpPr>
        <p:spPr bwMode="auto">
          <a:xfrm flipV="1">
            <a:off x="7732853" y="5133324"/>
            <a:ext cx="781872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2" name="Line 13"/>
          <p:cNvSpPr>
            <a:spLocks noChangeShapeType="1"/>
          </p:cNvSpPr>
          <p:nvPr/>
        </p:nvSpPr>
        <p:spPr bwMode="auto">
          <a:xfrm flipV="1">
            <a:off x="7732853" y="5062378"/>
            <a:ext cx="781872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" name="Line 13"/>
          <p:cNvSpPr>
            <a:spLocks noChangeShapeType="1"/>
          </p:cNvSpPr>
          <p:nvPr/>
        </p:nvSpPr>
        <p:spPr bwMode="auto">
          <a:xfrm flipV="1">
            <a:off x="7732853" y="4988208"/>
            <a:ext cx="781872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" name="Line 13"/>
          <p:cNvSpPr>
            <a:spLocks noChangeShapeType="1"/>
          </p:cNvSpPr>
          <p:nvPr/>
        </p:nvSpPr>
        <p:spPr bwMode="auto">
          <a:xfrm flipV="1">
            <a:off x="7732853" y="4915649"/>
            <a:ext cx="78187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 flipV="1">
            <a:off x="7732853" y="4841478"/>
            <a:ext cx="78187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" name="Line 13"/>
          <p:cNvSpPr>
            <a:spLocks noChangeShapeType="1"/>
          </p:cNvSpPr>
          <p:nvPr/>
        </p:nvSpPr>
        <p:spPr bwMode="auto">
          <a:xfrm flipV="1">
            <a:off x="7591833" y="4477074"/>
            <a:ext cx="78187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" name="Line 13"/>
          <p:cNvSpPr>
            <a:spLocks noChangeShapeType="1"/>
          </p:cNvSpPr>
          <p:nvPr/>
        </p:nvSpPr>
        <p:spPr bwMode="auto">
          <a:xfrm flipV="1">
            <a:off x="7591833" y="4402904"/>
            <a:ext cx="78187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8" name="Line 13"/>
          <p:cNvSpPr>
            <a:spLocks noChangeShapeType="1"/>
          </p:cNvSpPr>
          <p:nvPr/>
        </p:nvSpPr>
        <p:spPr bwMode="auto">
          <a:xfrm flipV="1">
            <a:off x="7662342" y="4696362"/>
            <a:ext cx="781873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9" name="Line 13"/>
          <p:cNvSpPr>
            <a:spLocks noChangeShapeType="1"/>
          </p:cNvSpPr>
          <p:nvPr/>
        </p:nvSpPr>
        <p:spPr bwMode="auto">
          <a:xfrm flipV="1">
            <a:off x="7662342" y="4622191"/>
            <a:ext cx="781873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0" name="Line 13"/>
          <p:cNvSpPr>
            <a:spLocks noChangeShapeType="1"/>
          </p:cNvSpPr>
          <p:nvPr/>
        </p:nvSpPr>
        <p:spPr bwMode="auto">
          <a:xfrm flipV="1">
            <a:off x="7662342" y="4768920"/>
            <a:ext cx="781873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1" name="Line 13"/>
          <p:cNvSpPr>
            <a:spLocks noChangeShapeType="1"/>
          </p:cNvSpPr>
          <p:nvPr/>
        </p:nvSpPr>
        <p:spPr bwMode="auto">
          <a:xfrm flipV="1">
            <a:off x="7591833" y="5644457"/>
            <a:ext cx="781872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" name="Line 13"/>
          <p:cNvSpPr>
            <a:spLocks noChangeShapeType="1"/>
          </p:cNvSpPr>
          <p:nvPr/>
        </p:nvSpPr>
        <p:spPr bwMode="auto">
          <a:xfrm flipV="1">
            <a:off x="7591833" y="5571899"/>
            <a:ext cx="781872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" name="Line 13"/>
          <p:cNvSpPr>
            <a:spLocks noChangeShapeType="1"/>
          </p:cNvSpPr>
          <p:nvPr/>
        </p:nvSpPr>
        <p:spPr bwMode="auto">
          <a:xfrm flipV="1">
            <a:off x="7662342" y="5499340"/>
            <a:ext cx="781873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" name="Line 13"/>
          <p:cNvSpPr>
            <a:spLocks noChangeShapeType="1"/>
          </p:cNvSpPr>
          <p:nvPr/>
        </p:nvSpPr>
        <p:spPr bwMode="auto">
          <a:xfrm flipV="1">
            <a:off x="7662342" y="5425169"/>
            <a:ext cx="781873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" name="Line 13"/>
          <p:cNvSpPr>
            <a:spLocks noChangeShapeType="1"/>
          </p:cNvSpPr>
          <p:nvPr/>
        </p:nvSpPr>
        <p:spPr bwMode="auto">
          <a:xfrm flipV="1">
            <a:off x="7732853" y="5352612"/>
            <a:ext cx="781872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6" name="Line 13"/>
          <p:cNvSpPr>
            <a:spLocks noChangeShapeType="1"/>
          </p:cNvSpPr>
          <p:nvPr/>
        </p:nvSpPr>
        <p:spPr bwMode="auto">
          <a:xfrm>
            <a:off x="7544827" y="4549633"/>
            <a:ext cx="853949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" name="Line 12"/>
          <p:cNvSpPr>
            <a:spLocks noChangeShapeType="1"/>
          </p:cNvSpPr>
          <p:nvPr/>
        </p:nvSpPr>
        <p:spPr bwMode="auto">
          <a:xfrm flipV="1">
            <a:off x="7331731" y="4256175"/>
            <a:ext cx="1314611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" name="Line 13"/>
          <p:cNvSpPr>
            <a:spLocks noChangeShapeType="1"/>
          </p:cNvSpPr>
          <p:nvPr/>
        </p:nvSpPr>
        <p:spPr bwMode="auto">
          <a:xfrm flipV="1">
            <a:off x="7331731" y="5718627"/>
            <a:ext cx="1385121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" name="Oval 14"/>
          <p:cNvSpPr>
            <a:spLocks noChangeArrowheads="1"/>
          </p:cNvSpPr>
          <p:nvPr/>
        </p:nvSpPr>
        <p:spPr bwMode="auto">
          <a:xfrm>
            <a:off x="7471183" y="4257787"/>
            <a:ext cx="499835" cy="1462453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363"/>
          <p:cNvSpPr>
            <a:spLocks noChangeArrowheads="1"/>
          </p:cNvSpPr>
          <p:nvPr/>
        </p:nvSpPr>
        <p:spPr bwMode="auto">
          <a:xfrm>
            <a:off x="8611871" y="3967554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 Box 365"/>
          <p:cNvSpPr txBox="1">
            <a:spLocks noChangeArrowheads="1"/>
          </p:cNvSpPr>
          <p:nvPr/>
        </p:nvSpPr>
        <p:spPr bwMode="auto">
          <a:xfrm rot="10800000">
            <a:off x="7438279" y="4622191"/>
            <a:ext cx="603248" cy="6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MB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366"/>
          <p:cNvSpPr>
            <a:spLocks noChangeArrowheads="1"/>
          </p:cNvSpPr>
          <p:nvPr/>
        </p:nvSpPr>
        <p:spPr bwMode="auto">
          <a:xfrm>
            <a:off x="8701184" y="5431619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Oval 14"/>
          <p:cNvSpPr>
            <a:spLocks noChangeArrowheads="1"/>
          </p:cNvSpPr>
          <p:nvPr/>
        </p:nvSpPr>
        <p:spPr bwMode="auto">
          <a:xfrm>
            <a:off x="7526024" y="1921410"/>
            <a:ext cx="444994" cy="14672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Line 13"/>
          <p:cNvSpPr>
            <a:spLocks noChangeShapeType="1"/>
          </p:cNvSpPr>
          <p:nvPr/>
        </p:nvSpPr>
        <p:spPr bwMode="auto">
          <a:xfrm>
            <a:off x="7811197" y="1993968"/>
            <a:ext cx="17235" cy="8787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" name="Line 13"/>
          <p:cNvSpPr>
            <a:spLocks noChangeShapeType="1"/>
          </p:cNvSpPr>
          <p:nvPr/>
        </p:nvSpPr>
        <p:spPr bwMode="auto">
          <a:xfrm>
            <a:off x="7668610" y="1993968"/>
            <a:ext cx="18803" cy="951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" name="Line 12"/>
          <p:cNvSpPr>
            <a:spLocks noChangeShapeType="1"/>
          </p:cNvSpPr>
          <p:nvPr/>
        </p:nvSpPr>
        <p:spPr bwMode="auto">
          <a:xfrm>
            <a:off x="7189145" y="1992356"/>
            <a:ext cx="117359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7" name="Line 13"/>
          <p:cNvSpPr>
            <a:spLocks noChangeShapeType="1"/>
          </p:cNvSpPr>
          <p:nvPr/>
        </p:nvSpPr>
        <p:spPr bwMode="auto">
          <a:xfrm flipV="1">
            <a:off x="7189145" y="3237134"/>
            <a:ext cx="1438395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8" name="Line 13"/>
          <p:cNvSpPr>
            <a:spLocks noChangeShapeType="1"/>
          </p:cNvSpPr>
          <p:nvPr/>
        </p:nvSpPr>
        <p:spPr bwMode="auto">
          <a:xfrm flipV="1">
            <a:off x="7652941" y="3090405"/>
            <a:ext cx="780306" cy="16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9" name="Line 13"/>
          <p:cNvSpPr>
            <a:spLocks noChangeShapeType="1"/>
          </p:cNvSpPr>
          <p:nvPr/>
        </p:nvSpPr>
        <p:spPr bwMode="auto">
          <a:xfrm flipV="1">
            <a:off x="7652941" y="2943676"/>
            <a:ext cx="780306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0" name="Line 13"/>
          <p:cNvSpPr>
            <a:spLocks noChangeShapeType="1"/>
          </p:cNvSpPr>
          <p:nvPr/>
        </p:nvSpPr>
        <p:spPr bwMode="auto">
          <a:xfrm flipV="1">
            <a:off x="7652941" y="2798559"/>
            <a:ext cx="780306" cy="1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1" name="Oval 14"/>
          <p:cNvSpPr>
            <a:spLocks noChangeArrowheads="1"/>
          </p:cNvSpPr>
          <p:nvPr/>
        </p:nvSpPr>
        <p:spPr bwMode="auto">
          <a:xfrm>
            <a:off x="7508788" y="2724389"/>
            <a:ext cx="498268" cy="51274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Rectangle 180"/>
          <p:cNvSpPr>
            <a:spLocks noChangeArrowheads="1"/>
          </p:cNvSpPr>
          <p:nvPr/>
        </p:nvSpPr>
        <p:spPr bwMode="auto">
          <a:xfrm>
            <a:off x="7046559" y="2042340"/>
            <a:ext cx="658089" cy="4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P,R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Rectangle 181"/>
          <p:cNvSpPr>
            <a:spLocks noChangeArrowheads="1"/>
          </p:cNvSpPr>
          <p:nvPr/>
        </p:nvSpPr>
        <p:spPr bwMode="auto">
          <a:xfrm>
            <a:off x="8325133" y="1700510"/>
            <a:ext cx="349414" cy="4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Rectangle 380"/>
          <p:cNvSpPr>
            <a:spLocks noChangeArrowheads="1"/>
          </p:cNvSpPr>
          <p:nvPr/>
        </p:nvSpPr>
        <p:spPr bwMode="auto">
          <a:xfrm>
            <a:off x="8560165" y="2945288"/>
            <a:ext cx="335312" cy="4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Rectangle 53"/>
          <p:cNvSpPr>
            <a:spLocks noChangeArrowheads="1"/>
          </p:cNvSpPr>
          <p:nvPr/>
        </p:nvSpPr>
        <p:spPr bwMode="auto">
          <a:xfrm>
            <a:off x="6798993" y="3140968"/>
            <a:ext cx="2036943" cy="8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Dissociation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384"/>
          <p:cNvSpPr>
            <a:spLocks noChangeArrowheads="1"/>
          </p:cNvSpPr>
          <p:nvPr/>
        </p:nvSpPr>
        <p:spPr bwMode="auto">
          <a:xfrm>
            <a:off x="3563888" y="1628503"/>
            <a:ext cx="5437071" cy="4680817"/>
          </a:xfrm>
          <a:prstGeom prst="rect">
            <a:avLst/>
          </a:prstGeom>
          <a:solidFill>
            <a:srgbClr val="FFFF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864096" y="816967"/>
            <a:ext cx="370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R.Ryutin</a:t>
            </a:r>
            <a:r>
              <a:rPr 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V.Petrov</a:t>
            </a:r>
            <a:r>
              <a:rPr 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A.Sobol</a:t>
            </a:r>
            <a:r>
              <a:rPr 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in preparation ]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Line 383"/>
          <p:cNvSpPr>
            <a:spLocks noChangeShapeType="1"/>
          </p:cNvSpPr>
          <p:nvPr/>
        </p:nvSpPr>
        <p:spPr bwMode="auto">
          <a:xfrm>
            <a:off x="2555776" y="1125042"/>
            <a:ext cx="520" cy="35974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Signal and backgrounds distributions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771800" y="1052736"/>
            <a:ext cx="3024336" cy="4752528"/>
            <a:chOff x="719336" y="908720"/>
            <a:chExt cx="3852664" cy="4968552"/>
          </a:xfrm>
        </p:grpSpPr>
        <p:pic>
          <p:nvPicPr>
            <p:cNvPr id="10" name="Picture 39" descr="rap-d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336" y="3048523"/>
              <a:ext cx="3852664" cy="275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0" descr="rap-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9336" y="908720"/>
              <a:ext cx="3852664" cy="275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 rot="16200000">
              <a:off x="1872809" y="3101177"/>
              <a:ext cx="4206639" cy="490307"/>
            </a:xfrm>
            <a:prstGeom prst="rect">
              <a:avLst/>
            </a:prstGeom>
            <a:solidFill>
              <a:srgbClr val="FF0000">
                <a:alpha val="16862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" charset="-52"/>
                </a:rPr>
                <a:t>ZDCF                 </a:t>
              </a:r>
              <a:endParaRPr lang="ru-RU" sz="1600" b="1">
                <a:latin typeface="Times" charset="-52"/>
              </a:endParaRP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 rot="16200000">
              <a:off x="-788112" y="3101177"/>
              <a:ext cx="4206639" cy="490307"/>
            </a:xfrm>
            <a:prstGeom prst="rect">
              <a:avLst/>
            </a:prstGeom>
            <a:solidFill>
              <a:srgbClr val="FF0000">
                <a:alpha val="16862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" charset="-52"/>
                </a:rPr>
                <a:t>ZDCB                 </a:t>
              </a:r>
              <a:endParaRPr lang="ru-RU" sz="1600" b="1">
                <a:latin typeface="Times" charset="-52"/>
              </a:endParaRP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1679064" y="1962655"/>
              <a:ext cx="1795366" cy="112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Times" charset="-52"/>
                </a:rPr>
                <a:t>   S</a:t>
              </a:r>
              <a:r>
                <a:rPr lang="el-GR" sz="1600" dirty="0" smtClean="0">
                  <a:latin typeface="Times" charset="-52"/>
                </a:rPr>
                <a:t>π</a:t>
              </a:r>
              <a:r>
                <a:rPr lang="en-US" sz="1600" dirty="0" smtClean="0">
                  <a:latin typeface="Times" charset="-52"/>
                </a:rPr>
                <a:t>E</a:t>
              </a:r>
              <a:r>
                <a:rPr lang="en-US" sz="1600" dirty="0">
                  <a:latin typeface="Times" charset="-52"/>
                </a:rPr>
                <a:t>:    </a:t>
              </a:r>
            </a:p>
            <a:p>
              <a:pPr algn="ctr"/>
              <a:r>
                <a:rPr lang="en-US" sz="1600" dirty="0" smtClean="0">
                  <a:latin typeface="Times" charset="-52"/>
                </a:rPr>
                <a:t>    pp </a:t>
              </a:r>
              <a:r>
                <a:rPr lang="en-US" sz="1600" dirty="0">
                  <a:latin typeface="Times" charset="-52"/>
                </a:rPr>
                <a:t>→ n X    </a:t>
              </a:r>
            </a:p>
            <a:p>
              <a:pPr algn="ctr"/>
              <a:r>
                <a:rPr lang="el-GR" sz="1600" dirty="0">
                  <a:latin typeface="Times" charset="-52"/>
                </a:rPr>
                <a:t>σ</a:t>
              </a:r>
              <a:r>
                <a:rPr lang="en-US" sz="1600" dirty="0">
                  <a:latin typeface="Times" charset="-52"/>
                </a:rPr>
                <a:t> ~ </a:t>
              </a:r>
              <a:r>
                <a:rPr lang="en-US" sz="1600" dirty="0" smtClean="0">
                  <a:latin typeface="Times" charset="-52"/>
                </a:rPr>
                <a:t>1.5 </a:t>
              </a:r>
              <a:r>
                <a:rPr lang="en-US" sz="1600" dirty="0" err="1" smtClean="0">
                  <a:latin typeface="Times" charset="-52"/>
                </a:rPr>
                <a:t>mb</a:t>
              </a:r>
              <a:endParaRPr lang="en-US" sz="1600" dirty="0" smtClean="0">
                <a:latin typeface="Times" charset="-52"/>
              </a:endParaRPr>
            </a:p>
            <a:p>
              <a:pPr algn="ctr"/>
              <a:r>
                <a:rPr lang="en-US" sz="1600" dirty="0" smtClean="0">
                  <a:latin typeface="Times" charset="-52"/>
                </a:rPr>
                <a:t> </a:t>
              </a:r>
              <a:r>
                <a:rPr lang="en-US" sz="1600" dirty="0">
                  <a:latin typeface="Times" charset="-52"/>
                </a:rPr>
                <a:t>(</a:t>
              </a:r>
              <a:r>
                <a:rPr lang="el-GR" sz="1600" dirty="0">
                  <a:latin typeface="Times" charset="-52"/>
                </a:rPr>
                <a:t>ξ</a:t>
              </a:r>
              <a:r>
                <a:rPr lang="en-US" sz="1600" dirty="0">
                  <a:latin typeface="Times" charset="-52"/>
                </a:rPr>
                <a:t>&lt;0.4)</a:t>
              </a:r>
              <a:endParaRPr lang="el-GR" sz="1600" dirty="0">
                <a:latin typeface="Times" charset="-52"/>
              </a:endParaRPr>
            </a:p>
          </p:txBody>
        </p:sp>
        <p:sp>
          <p:nvSpPr>
            <p:cNvPr id="15" name="Text Box 44"/>
            <p:cNvSpPr txBox="1">
              <a:spLocks noChangeArrowheads="1"/>
            </p:cNvSpPr>
            <p:nvPr/>
          </p:nvSpPr>
          <p:spPr bwMode="auto">
            <a:xfrm>
              <a:off x="1640625" y="4085335"/>
              <a:ext cx="2008341" cy="112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latin typeface="Times" charset="-52"/>
                </a:rPr>
                <a:t>D</a:t>
              </a:r>
              <a:r>
                <a:rPr lang="el-GR" sz="1600" dirty="0" smtClean="0">
                  <a:latin typeface="Times" charset="-52"/>
                </a:rPr>
                <a:t>π</a:t>
              </a:r>
              <a:r>
                <a:rPr lang="en-US" sz="1600" dirty="0" smtClean="0">
                  <a:latin typeface="Times" charset="-52"/>
                </a:rPr>
                <a:t>E</a:t>
              </a:r>
              <a:r>
                <a:rPr lang="en-US" sz="1600" dirty="0">
                  <a:latin typeface="Times" charset="-52"/>
                </a:rPr>
                <a:t>:   </a:t>
              </a:r>
            </a:p>
            <a:p>
              <a:pPr algn="ctr"/>
              <a:r>
                <a:rPr lang="en-US" sz="1600" dirty="0">
                  <a:latin typeface="Times" charset="-52"/>
                </a:rPr>
                <a:t>pp → n X n   </a:t>
              </a:r>
            </a:p>
            <a:p>
              <a:pPr algn="ctr"/>
              <a:r>
                <a:rPr lang="el-GR" sz="1600" dirty="0">
                  <a:latin typeface="Times" charset="-52"/>
                </a:rPr>
                <a:t>σ</a:t>
              </a:r>
              <a:r>
                <a:rPr lang="en-US" sz="1600" dirty="0">
                  <a:latin typeface="Times" charset="-52"/>
                </a:rPr>
                <a:t> ~ 0.2 </a:t>
              </a:r>
              <a:r>
                <a:rPr lang="en-US" sz="1600" dirty="0" err="1">
                  <a:latin typeface="Times" charset="-52"/>
                </a:rPr>
                <a:t>mb</a:t>
              </a:r>
              <a:r>
                <a:rPr lang="en-US" sz="1600" dirty="0">
                  <a:latin typeface="Times" charset="-52"/>
                </a:rPr>
                <a:t> (</a:t>
              </a:r>
              <a:r>
                <a:rPr lang="el-GR" sz="1600" dirty="0">
                  <a:latin typeface="Times" charset="-52"/>
                </a:rPr>
                <a:t>ξ</a:t>
              </a:r>
              <a:r>
                <a:rPr lang="en-US" sz="1600" dirty="0">
                  <a:latin typeface="Times" charset="-52"/>
                </a:rPr>
                <a:t>&lt;0.4)</a:t>
              </a:r>
              <a:endParaRPr lang="el-GR" sz="1600" dirty="0">
                <a:latin typeface="Times" charset="-52"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4011898" y="5390259"/>
              <a:ext cx="376891" cy="48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" charset="-52"/>
                </a:rPr>
                <a:t>η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868144" y="980728"/>
            <a:ext cx="2880320" cy="5184576"/>
            <a:chOff x="9396536" y="0"/>
            <a:chExt cx="3352800" cy="6477001"/>
          </a:xfrm>
          <a:effectLst/>
        </p:grpSpPr>
        <p:pic>
          <p:nvPicPr>
            <p:cNvPr id="20" name="Picture 48" descr="rap-d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96536" y="1981200"/>
              <a:ext cx="3352800" cy="251301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21" name="Picture 49" descr="rap-s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96536" y="0"/>
              <a:ext cx="3352800" cy="251301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 rot="16200000">
              <a:off x="6958136" y="3048000"/>
              <a:ext cx="5867400" cy="381000"/>
            </a:xfrm>
            <a:prstGeom prst="rect">
              <a:avLst/>
            </a:prstGeom>
            <a:solidFill>
              <a:srgbClr val="FF0000">
                <a:alpha val="16862"/>
              </a:srgb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" charset="-52"/>
                </a:rPr>
                <a:t>ZDCB                                                      </a:t>
              </a:r>
              <a:endParaRPr lang="ru-RU" sz="1600" b="1">
                <a:latin typeface="Times" charset="-52"/>
              </a:endParaRPr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 rot="16200000">
              <a:off x="9320336" y="3048000"/>
              <a:ext cx="5867400" cy="381000"/>
            </a:xfrm>
            <a:prstGeom prst="rect">
              <a:avLst/>
            </a:prstGeom>
            <a:solidFill>
              <a:srgbClr val="FF0000">
                <a:alpha val="16862"/>
              </a:srgbClr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" charset="-52"/>
                </a:rPr>
                <a:t>ZDCF                                                     </a:t>
              </a:r>
              <a:endParaRPr lang="ru-RU" sz="1600" b="1">
                <a:latin typeface="Times" charset="-52"/>
              </a:endParaRPr>
            </a:p>
          </p:txBody>
        </p:sp>
        <p:pic>
          <p:nvPicPr>
            <p:cNvPr id="24" name="Picture 52" descr="rap-m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96536" y="3963988"/>
              <a:ext cx="3352800" cy="251301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10249964" y="2971800"/>
              <a:ext cx="1703094" cy="8309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Times" charset="-52"/>
                </a:rPr>
                <a:t>DD:</a:t>
              </a:r>
            </a:p>
            <a:p>
              <a:pPr algn="ctr"/>
              <a:r>
                <a:rPr lang="en-US" sz="1600" dirty="0">
                  <a:latin typeface="Times" charset="-52"/>
                </a:rPr>
                <a:t>      pp → XY        </a:t>
              </a:r>
            </a:p>
            <a:p>
              <a:pPr algn="ctr"/>
              <a:r>
                <a:rPr lang="el-GR" sz="1600" dirty="0">
                  <a:latin typeface="Times" charset="-52"/>
                </a:rPr>
                <a:t>σ</a:t>
              </a:r>
              <a:r>
                <a:rPr lang="en-US" sz="1600" dirty="0">
                  <a:latin typeface="Times" charset="-52"/>
                </a:rPr>
                <a:t> ~ 9.7 </a:t>
              </a:r>
              <a:r>
                <a:rPr lang="en-US" sz="1600" dirty="0" err="1">
                  <a:latin typeface="Times" charset="-52"/>
                </a:rPr>
                <a:t>mb</a:t>
              </a:r>
              <a:r>
                <a:rPr lang="en-US" sz="1600" dirty="0">
                  <a:latin typeface="Times" charset="-52"/>
                </a:rPr>
                <a:t> </a:t>
              </a:r>
              <a:endParaRPr lang="el-GR" sz="1600" dirty="0">
                <a:latin typeface="Times" charset="-52"/>
              </a:endParaRPr>
            </a:p>
          </p:txBody>
        </p:sp>
        <p:sp>
          <p:nvSpPr>
            <p:cNvPr id="26" name="Text Box 54"/>
            <p:cNvSpPr txBox="1">
              <a:spLocks noChangeArrowheads="1"/>
            </p:cNvSpPr>
            <p:nvPr/>
          </p:nvSpPr>
          <p:spPr bwMode="auto">
            <a:xfrm>
              <a:off x="10166272" y="4876800"/>
              <a:ext cx="1819680" cy="10381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Times" charset="-52"/>
                </a:rPr>
                <a:t>   MB</a:t>
              </a:r>
              <a:r>
                <a:rPr lang="en-US" sz="1600" dirty="0">
                  <a:latin typeface="Times" charset="-52"/>
                </a:rPr>
                <a:t>:    </a:t>
              </a:r>
            </a:p>
            <a:p>
              <a:pPr algn="ctr"/>
              <a:r>
                <a:rPr lang="en-US" sz="1600" dirty="0" smtClean="0">
                  <a:latin typeface="Times" charset="-52"/>
                </a:rPr>
                <a:t>      pp </a:t>
              </a:r>
              <a:r>
                <a:rPr lang="en-US" sz="1600" dirty="0">
                  <a:latin typeface="Times" charset="-52"/>
                </a:rPr>
                <a:t>→ X        </a:t>
              </a:r>
              <a:endParaRPr lang="en-US" sz="1600" dirty="0" smtClean="0">
                <a:latin typeface="Times" charset="-52"/>
              </a:endParaRPr>
            </a:p>
            <a:p>
              <a:pPr algn="ctr"/>
              <a:r>
                <a:rPr lang="el-GR" sz="1600" dirty="0" smtClean="0">
                  <a:latin typeface="Times" charset="-52"/>
                </a:rPr>
                <a:t>σ</a:t>
              </a:r>
              <a:r>
                <a:rPr lang="en-US" sz="1600" dirty="0" smtClean="0">
                  <a:latin typeface="Times" charset="-52"/>
                </a:rPr>
                <a:t> </a:t>
              </a:r>
              <a:r>
                <a:rPr lang="en-US" sz="1600" dirty="0">
                  <a:latin typeface="Times" charset="-52"/>
                </a:rPr>
                <a:t>~ 50 </a:t>
              </a:r>
              <a:r>
                <a:rPr lang="en-US" sz="1600" dirty="0" err="1">
                  <a:latin typeface="Times" charset="-52"/>
                </a:rPr>
                <a:t>mb</a:t>
              </a:r>
              <a:r>
                <a:rPr lang="en-US" sz="1600" dirty="0">
                  <a:latin typeface="Times" charset="-52"/>
                </a:rPr>
                <a:t> </a:t>
              </a:r>
              <a:endParaRPr lang="el-GR" sz="1600" dirty="0">
                <a:latin typeface="Times" charset="-52"/>
              </a:endParaRPr>
            </a:p>
          </p:txBody>
        </p:sp>
        <p:grpSp>
          <p:nvGrpSpPr>
            <p:cNvPr id="27" name="Group 55"/>
            <p:cNvGrpSpPr>
              <a:grpSpLocks/>
            </p:cNvGrpSpPr>
            <p:nvPr/>
          </p:nvGrpSpPr>
          <p:grpSpPr bwMode="auto">
            <a:xfrm>
              <a:off x="10310936" y="609600"/>
              <a:ext cx="1079500" cy="1328738"/>
              <a:chOff x="3840" y="720"/>
              <a:chExt cx="680" cy="837"/>
            </a:xfrm>
          </p:grpSpPr>
          <p:sp>
            <p:nvSpPr>
              <p:cNvPr id="28" name="Text Box 56"/>
              <p:cNvSpPr txBox="1">
                <a:spLocks noChangeArrowheads="1"/>
              </p:cNvSpPr>
              <p:nvPr/>
            </p:nvSpPr>
            <p:spPr bwMode="auto">
              <a:xfrm>
                <a:off x="3840" y="1344"/>
                <a:ext cx="68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600" dirty="0">
                    <a:latin typeface="Times" charset="-52"/>
                  </a:rPr>
                  <a:t>σ</a:t>
                </a:r>
                <a:r>
                  <a:rPr lang="en-US" sz="1600" dirty="0">
                    <a:latin typeface="Times" charset="-52"/>
                  </a:rPr>
                  <a:t> ~ 14 </a:t>
                </a:r>
                <a:r>
                  <a:rPr lang="en-US" sz="1600" dirty="0" err="1">
                    <a:latin typeface="Times" charset="-52"/>
                  </a:rPr>
                  <a:t>mb</a:t>
                </a:r>
                <a:r>
                  <a:rPr lang="en-US" sz="1600" dirty="0">
                    <a:latin typeface="Times" charset="-52"/>
                  </a:rPr>
                  <a:t> </a:t>
                </a:r>
                <a:endParaRPr lang="el-GR" sz="1600" dirty="0">
                  <a:latin typeface="Times" charset="-52"/>
                </a:endParaRPr>
              </a:p>
            </p:txBody>
          </p:sp>
          <p:sp>
            <p:nvSpPr>
              <p:cNvPr id="29" name="Text Box 57"/>
              <p:cNvSpPr txBox="1">
                <a:spLocks noChangeArrowheads="1"/>
              </p:cNvSpPr>
              <p:nvPr/>
            </p:nvSpPr>
            <p:spPr bwMode="auto">
              <a:xfrm>
                <a:off x="3840" y="910"/>
                <a:ext cx="629" cy="3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" charset="-52"/>
                  </a:rPr>
                  <a:t>pp → p X</a:t>
                </a:r>
              </a:p>
              <a:p>
                <a:r>
                  <a:rPr lang="en-US" sz="1600" dirty="0">
                    <a:latin typeface="Times" charset="-52"/>
                  </a:rPr>
                  <a:t>pp → X p</a:t>
                </a:r>
                <a:endParaRPr lang="el-GR" sz="1600" dirty="0">
                  <a:latin typeface="Times" charset="-52"/>
                </a:endParaRPr>
              </a:p>
            </p:txBody>
          </p:sp>
          <p:sp>
            <p:nvSpPr>
              <p:cNvPr id="30" name="Rectangle 58"/>
              <p:cNvSpPr>
                <a:spLocks noChangeArrowheads="1"/>
              </p:cNvSpPr>
              <p:nvPr/>
            </p:nvSpPr>
            <p:spPr bwMode="auto">
              <a:xfrm>
                <a:off x="3984" y="720"/>
                <a:ext cx="31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imes" charset="-52"/>
                  </a:rPr>
                  <a:t>SD:</a:t>
                </a:r>
                <a:endParaRPr lang="ru-RU" sz="1600" dirty="0">
                  <a:latin typeface="Times" charset="-52"/>
                </a:endParaRPr>
              </a:p>
            </p:txBody>
          </p:sp>
        </p:grp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12292136" y="6019800"/>
              <a:ext cx="342900" cy="4572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" charset="-52"/>
                </a:rPr>
                <a:t>η</a:t>
              </a:r>
            </a:p>
          </p:txBody>
        </p:sp>
      </p:grp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190946" y="5555828"/>
            <a:ext cx="4237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" charset="-52"/>
              </a:rPr>
              <a:t>All processes have leading neutrons at |</a:t>
            </a:r>
            <a:r>
              <a:rPr lang="el-GR" sz="1600" dirty="0">
                <a:latin typeface="Times" charset="-52"/>
              </a:rPr>
              <a:t>η</a:t>
            </a:r>
            <a:r>
              <a:rPr lang="en-US" sz="1600" dirty="0">
                <a:latin typeface="Times" charset="-52"/>
              </a:rPr>
              <a:t>|&gt;8.5. So</a:t>
            </a:r>
          </a:p>
          <a:p>
            <a:pPr>
              <a:buFontTx/>
              <a:buChar char="•"/>
            </a:pPr>
            <a:r>
              <a:rPr lang="en-US" sz="1600" dirty="0">
                <a:latin typeface="Times" charset="-52"/>
              </a:rPr>
              <a:t> </a:t>
            </a:r>
            <a:r>
              <a:rPr lang="en-US" sz="1600" b="1" dirty="0">
                <a:latin typeface="Times" charset="-52"/>
              </a:rPr>
              <a:t>SD, DD and MB can imitate </a:t>
            </a:r>
            <a:r>
              <a:rPr lang="en-US" sz="1600" b="1" dirty="0" smtClean="0">
                <a:latin typeface="Times" charset="-52"/>
              </a:rPr>
              <a:t>S</a:t>
            </a:r>
            <a:r>
              <a:rPr lang="el-GR" sz="1600" b="1" dirty="0" smtClean="0">
                <a:latin typeface="Times" charset="-52"/>
              </a:rPr>
              <a:t>π</a:t>
            </a:r>
            <a:r>
              <a:rPr lang="en-US" sz="1600" b="1" dirty="0" smtClean="0">
                <a:latin typeface="Times" charset="-52"/>
              </a:rPr>
              <a:t>E </a:t>
            </a:r>
            <a:r>
              <a:rPr lang="en-US" sz="1600" b="1" dirty="0">
                <a:latin typeface="Times" charset="-52"/>
              </a:rPr>
              <a:t>and </a:t>
            </a:r>
            <a:r>
              <a:rPr lang="en-US" sz="1600" b="1" dirty="0" smtClean="0">
                <a:latin typeface="Times" charset="-52"/>
              </a:rPr>
              <a:t>D</a:t>
            </a:r>
            <a:r>
              <a:rPr lang="el-GR" sz="1600" b="1" dirty="0" smtClean="0">
                <a:latin typeface="Times" charset="-52"/>
              </a:rPr>
              <a:t>π</a:t>
            </a:r>
            <a:r>
              <a:rPr lang="en-US" sz="1600" b="1" dirty="0" smtClean="0">
                <a:latin typeface="Times" charset="-52"/>
              </a:rPr>
              <a:t>E</a:t>
            </a:r>
            <a:r>
              <a:rPr lang="en-US" sz="1600" b="1" dirty="0">
                <a:latin typeface="Times" charset="-52"/>
              </a:rPr>
              <a:t>;</a:t>
            </a:r>
          </a:p>
          <a:p>
            <a:pPr>
              <a:buFontTx/>
              <a:buChar char="•"/>
            </a:pPr>
            <a:r>
              <a:rPr lang="en-US" sz="1600" b="1" dirty="0">
                <a:latin typeface="Times" charset="-52"/>
              </a:rPr>
              <a:t> </a:t>
            </a:r>
            <a:r>
              <a:rPr lang="en-US" sz="1600" b="1" dirty="0" smtClean="0">
                <a:latin typeface="Times" charset="-52"/>
              </a:rPr>
              <a:t>S</a:t>
            </a:r>
            <a:r>
              <a:rPr lang="el-GR" sz="1600" b="1" dirty="0" smtClean="0">
                <a:latin typeface="Times" charset="-52"/>
              </a:rPr>
              <a:t>π</a:t>
            </a:r>
            <a:r>
              <a:rPr lang="en-US" sz="1600" b="1" dirty="0" smtClean="0">
                <a:latin typeface="Times" charset="-52"/>
              </a:rPr>
              <a:t>E </a:t>
            </a:r>
            <a:r>
              <a:rPr lang="en-US" sz="1600" b="1" dirty="0">
                <a:latin typeface="Times" charset="-52"/>
              </a:rPr>
              <a:t>can imitate </a:t>
            </a:r>
            <a:r>
              <a:rPr lang="en-US" sz="1600" b="1" dirty="0" smtClean="0">
                <a:latin typeface="Times" charset="-52"/>
              </a:rPr>
              <a:t>D</a:t>
            </a:r>
            <a:r>
              <a:rPr lang="el-GR" sz="1600" b="1" dirty="0" smtClean="0">
                <a:latin typeface="Times" charset="-52"/>
              </a:rPr>
              <a:t>π</a:t>
            </a:r>
            <a:r>
              <a:rPr lang="en-US" sz="1600" b="1" dirty="0" smtClean="0">
                <a:latin typeface="Times" charset="-52"/>
              </a:rPr>
              <a:t>E</a:t>
            </a:r>
            <a:endParaRPr lang="ru-RU" sz="1600" b="1" dirty="0">
              <a:latin typeface="Times" charset="-52"/>
            </a:endParaRPr>
          </a:p>
        </p:txBody>
      </p:sp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89197" y="751235"/>
            <a:ext cx="5883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We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propose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to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perform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measurements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of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CE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and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DCE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processes</a:t>
            </a:r>
            <a:r>
              <a:rPr lang="en-US" sz="1400" b="1" dirty="0">
                <a:solidFill>
                  <a:srgbClr val="1205BF"/>
                </a:solidFill>
                <a:latin typeface="Times" charset="-52"/>
              </a:rPr>
              <a:t> at </a:t>
            </a:r>
            <a:r>
              <a:rPr lang="en-US" sz="1400" b="1" dirty="0" smtClean="0">
                <a:solidFill>
                  <a:srgbClr val="1205BF"/>
                </a:solidFill>
                <a:latin typeface="Times" charset="-52"/>
              </a:rPr>
              <a:t>LHC.</a:t>
            </a:r>
            <a:endParaRPr lang="en-US" sz="1400" b="1" dirty="0">
              <a:solidFill>
                <a:srgbClr val="1205BF"/>
              </a:solidFill>
              <a:latin typeface="Times" charset="-52"/>
            </a:endParaRPr>
          </a:p>
          <a:p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For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the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leading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neutron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detection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Zero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Degree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Calorimeter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could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be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 </a:t>
            </a:r>
            <a:r>
              <a:rPr lang="ru-RU" sz="1400" b="1" dirty="0" err="1">
                <a:solidFill>
                  <a:srgbClr val="1205BF"/>
                </a:solidFill>
                <a:latin typeface="Times" charset="-52"/>
              </a:rPr>
              <a:t>used</a:t>
            </a:r>
            <a:r>
              <a:rPr lang="ru-RU" sz="1400" b="1" dirty="0">
                <a:solidFill>
                  <a:srgbClr val="1205BF"/>
                </a:solidFill>
                <a:latin typeface="Times" charset="-52"/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7504" y="2420888"/>
            <a:ext cx="2518638" cy="1938992"/>
          </a:xfrm>
          <a:prstGeom prst="rect">
            <a:avLst/>
          </a:prstGeom>
          <a:ln w="190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latin typeface="Times" charset="-52"/>
              </a:rPr>
              <a:t>MC Generator</a:t>
            </a:r>
          </a:p>
          <a:p>
            <a:r>
              <a:rPr lang="en-US" b="1" dirty="0" smtClean="0">
                <a:solidFill>
                  <a:srgbClr val="1205BF"/>
                </a:solidFill>
                <a:latin typeface="Times" charset="-52"/>
              </a:rPr>
              <a:t>MonChER1.0:</a:t>
            </a:r>
          </a:p>
          <a:p>
            <a:r>
              <a:rPr lang="en-US" b="1" dirty="0" smtClean="0">
                <a:solidFill>
                  <a:srgbClr val="1205BF"/>
                </a:solidFill>
                <a:latin typeface="Times" charset="-52"/>
              </a:rPr>
              <a:t>(Monte-Carlo for</a:t>
            </a:r>
          </a:p>
          <a:p>
            <a:r>
              <a:rPr lang="en-US" b="1" dirty="0" smtClean="0">
                <a:solidFill>
                  <a:srgbClr val="1205BF"/>
                </a:solidFill>
                <a:latin typeface="Times" charset="-52"/>
              </a:rPr>
              <a:t>Charge Exchange</a:t>
            </a:r>
          </a:p>
          <a:p>
            <a:r>
              <a:rPr lang="en-US" b="1" dirty="0" smtClean="0">
                <a:solidFill>
                  <a:srgbClr val="1205BF"/>
                </a:solidFill>
                <a:latin typeface="Times" charset="-52"/>
              </a:rPr>
              <a:t>Reactions)</a:t>
            </a:r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20921429">
            <a:off x="2478036" y="2504219"/>
            <a:ext cx="864096" cy="144016"/>
          </a:xfrm>
          <a:prstGeom prst="rightArrow">
            <a:avLst/>
          </a:prstGeom>
          <a:noFill/>
          <a:ln w="31750">
            <a:solidFill>
              <a:srgbClr val="120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926094">
            <a:off x="2489500" y="4180706"/>
            <a:ext cx="864096" cy="144016"/>
          </a:xfrm>
          <a:prstGeom prst="rightArrow">
            <a:avLst/>
          </a:prstGeom>
          <a:noFill/>
          <a:ln w="31750">
            <a:solidFill>
              <a:srgbClr val="120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Monte-Carlo for CE (methods)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179512" y="620688"/>
            <a:ext cx="7416824" cy="1728192"/>
            <a:chOff x="179512" y="620688"/>
            <a:chExt cx="7416824" cy="1728192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5244076" y="620688"/>
              <a:ext cx="2352260" cy="1728192"/>
              <a:chOff x="9828584" y="2975864"/>
              <a:chExt cx="2557643" cy="1821288"/>
            </a:xfrm>
          </p:grpSpPr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10834399" y="3392257"/>
                <a:ext cx="862127" cy="743986"/>
                <a:chOff x="4464" y="1824"/>
                <a:chExt cx="720" cy="654"/>
              </a:xfrm>
            </p:grpSpPr>
            <p:sp>
              <p:nvSpPr>
                <p:cNvPr id="18" name="Line 7"/>
                <p:cNvSpPr>
                  <a:spLocks noChangeShapeType="1"/>
                </p:cNvSpPr>
                <p:nvPr/>
              </p:nvSpPr>
              <p:spPr bwMode="auto">
                <a:xfrm>
                  <a:off x="4752" y="192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>
                  <a:off x="4752" y="2064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Line 9"/>
                <p:cNvSpPr>
                  <a:spLocks noChangeShapeType="1"/>
                </p:cNvSpPr>
                <p:nvPr/>
              </p:nvSpPr>
              <p:spPr bwMode="auto">
                <a:xfrm>
                  <a:off x="4752" y="220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Line 10"/>
                <p:cNvSpPr>
                  <a:spLocks noChangeShapeType="1"/>
                </p:cNvSpPr>
                <p:nvPr/>
              </p:nvSpPr>
              <p:spPr bwMode="auto">
                <a:xfrm>
                  <a:off x="4752" y="2352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64" y="1824"/>
                  <a:ext cx="266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imes" charset="-52"/>
                    </a:rPr>
                    <a:t>CE</a:t>
                  </a:r>
                  <a:endParaRPr lang="ru-RU" sz="1200" b="1">
                    <a:latin typeface="Times" charset="-52"/>
                  </a:endParaRPr>
                </a:p>
              </p:txBody>
            </p:sp>
            <p:sp>
              <p:nvSpPr>
                <p:cNvPr id="2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464" y="1968"/>
                  <a:ext cx="290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imes" charset="-52"/>
                    </a:rPr>
                    <a:t>MB</a:t>
                  </a:r>
                  <a:endParaRPr lang="ru-RU" sz="1200" b="1">
                    <a:latin typeface="Times" charset="-52"/>
                  </a:endParaRPr>
                </a:p>
              </p:txBody>
            </p:sp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64" y="2113"/>
                  <a:ext cx="255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imes" charset="-52"/>
                    </a:rPr>
                    <a:t>SD</a:t>
                  </a:r>
                  <a:endParaRPr lang="ru-RU" sz="1200" b="1">
                    <a:latin typeface="Times" charset="-52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464" y="2256"/>
                  <a:ext cx="272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imes" charset="-52"/>
                    </a:rPr>
                    <a:t>DD</a:t>
                  </a:r>
                  <a:endParaRPr lang="ru-RU" sz="1200" b="1">
                    <a:latin typeface="Times" charset="-52"/>
                  </a:endParaRPr>
                </a:p>
              </p:txBody>
            </p:sp>
          </p:grpSp>
          <p:pic>
            <p:nvPicPr>
              <p:cNvPr id="12" name="Picture 17" descr="t-c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828584" y="2975864"/>
                <a:ext cx="2557643" cy="182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>
                <a:off x="12162314" y="4320534"/>
                <a:ext cx="204755" cy="364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latin typeface="Times" charset="-52"/>
                  </a:rPr>
                  <a:t>t</a:t>
                </a:r>
                <a:endParaRPr lang="el-GR" sz="2000" i="1">
                  <a:latin typeface="Times" charset="-52"/>
                </a:endParaRPr>
              </a:p>
            </p:txBody>
          </p:sp>
        </p:grpSp>
        <p:pic>
          <p:nvPicPr>
            <p:cNvPr id="10" name="Picture 15" descr="m-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0914" y="670994"/>
              <a:ext cx="2318265" cy="165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4560481" y="1844140"/>
              <a:ext cx="4764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 smtClean="0">
                  <a:latin typeface="Times" charset="-52"/>
                </a:rPr>
                <a:t> M</a:t>
              </a:r>
              <a:endParaRPr lang="el-GR" sz="2000" dirty="0">
                <a:latin typeface="Times" charset="-52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2870623" y="1050287"/>
              <a:ext cx="887800" cy="33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Times" charset="-52"/>
                </a:rPr>
                <a:t>M=√S*√</a:t>
              </a:r>
              <a:r>
                <a:rPr lang="el-GR" sz="2000" dirty="0">
                  <a:latin typeface="Times" charset="-52"/>
                </a:rPr>
                <a:t>ξ</a:t>
              </a:r>
            </a:p>
          </p:txBody>
        </p:sp>
        <p:grpSp>
          <p:nvGrpSpPr>
            <p:cNvPr id="85" name="Группа 84"/>
            <p:cNvGrpSpPr/>
            <p:nvPr/>
          </p:nvGrpSpPr>
          <p:grpSpPr>
            <a:xfrm>
              <a:off x="179512" y="620688"/>
              <a:ext cx="2278753" cy="1707358"/>
              <a:chOff x="9828584" y="620688"/>
              <a:chExt cx="2557643" cy="1821288"/>
            </a:xfrm>
          </p:grpSpPr>
          <p:pic>
            <p:nvPicPr>
              <p:cNvPr id="11" name="Picture 16" descr="xi-c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828584" y="620688"/>
                <a:ext cx="2557643" cy="182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2144353" y="1911857"/>
                <a:ext cx="239480" cy="364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2000">
                    <a:latin typeface="Times" charset="-52"/>
                  </a:rPr>
                  <a:t>ξ</a:t>
                </a: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10259647" y="1001782"/>
                <a:ext cx="742387" cy="365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2000">
                    <a:latin typeface="Times" charset="-52"/>
                  </a:rPr>
                  <a:t>ξ</a:t>
                </a:r>
                <a:r>
                  <a:rPr lang="en-US" sz="2000">
                    <a:latin typeface="Times" charset="-52"/>
                  </a:rPr>
                  <a:t>=∆p/p</a:t>
                </a:r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179513" y="2492896"/>
            <a:ext cx="7481890" cy="3888432"/>
            <a:chOff x="251520" y="2278360"/>
            <a:chExt cx="8229026" cy="4102968"/>
          </a:xfrm>
        </p:grpSpPr>
        <p:pic>
          <p:nvPicPr>
            <p:cNvPr id="72" name="Picture 6" descr="h-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4019013"/>
              <a:ext cx="7584042" cy="87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7" descr="b-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4765007"/>
              <a:ext cx="7584042" cy="87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8" descr="c-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3273019"/>
              <a:ext cx="7584042" cy="87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9" descr="e-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1520" y="5511001"/>
              <a:ext cx="7584042" cy="87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0" descr="z-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1520" y="2420888"/>
              <a:ext cx="7584042" cy="96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7452320" y="2713523"/>
              <a:ext cx="620956" cy="32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charset="-52"/>
                </a:rPr>
                <a:t>ZDC</a:t>
              </a:r>
              <a:endParaRPr lang="el-GR" sz="1400" b="1" dirty="0">
                <a:latin typeface="Times" charset="-52"/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7452320" y="3521684"/>
              <a:ext cx="1022867" cy="32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charset="-52"/>
                </a:rPr>
                <a:t>CASTOR</a:t>
              </a:r>
              <a:endParaRPr lang="el-GR" sz="1400" b="1" dirty="0">
                <a:latin typeface="Times" charset="-52"/>
              </a:endParaRPr>
            </a:p>
          </p:txBody>
        </p:sp>
        <p:sp>
          <p:nvSpPr>
            <p:cNvPr id="79" name="Text Box 13"/>
            <p:cNvSpPr txBox="1">
              <a:spLocks noChangeArrowheads="1"/>
            </p:cNvSpPr>
            <p:nvPr/>
          </p:nvSpPr>
          <p:spPr bwMode="auto">
            <a:xfrm>
              <a:off x="7452320" y="4267678"/>
              <a:ext cx="476384" cy="32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charset="-52"/>
                </a:rPr>
                <a:t>HF</a:t>
              </a:r>
              <a:endParaRPr lang="el-GR" sz="1400" b="1" dirty="0">
                <a:latin typeface="Times" charset="-52"/>
              </a:endParaRPr>
            </a:p>
          </p:txBody>
        </p:sp>
        <p:sp>
          <p:nvSpPr>
            <p:cNvPr id="80" name="Text Box 14"/>
            <p:cNvSpPr txBox="1">
              <a:spLocks noChangeArrowheads="1"/>
            </p:cNvSpPr>
            <p:nvPr/>
          </p:nvSpPr>
          <p:spPr bwMode="auto">
            <a:xfrm>
              <a:off x="7452320" y="5013672"/>
              <a:ext cx="1026465" cy="32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charset="-52"/>
                </a:rPr>
                <a:t>ENDCAP</a:t>
              </a:r>
              <a:endParaRPr lang="el-GR" sz="1400" b="1" dirty="0">
                <a:latin typeface="Times" charset="-52"/>
              </a:endParaRPr>
            </a:p>
          </p:txBody>
        </p:sp>
        <p:sp>
          <p:nvSpPr>
            <p:cNvPr id="81" name="Text Box 15"/>
            <p:cNvSpPr txBox="1">
              <a:spLocks noChangeArrowheads="1"/>
            </p:cNvSpPr>
            <p:nvPr/>
          </p:nvSpPr>
          <p:spPr bwMode="auto">
            <a:xfrm>
              <a:off x="7452320" y="5759666"/>
              <a:ext cx="1028226" cy="32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charset="-52"/>
                </a:rPr>
                <a:t>BARREL</a:t>
              </a:r>
              <a:endParaRPr lang="el-GR" sz="1400" b="1" dirty="0">
                <a:latin typeface="Times" charset="-52"/>
              </a:endParaRPr>
            </a:p>
          </p:txBody>
        </p:sp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693309" y="2278360"/>
              <a:ext cx="6369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" charset="-52"/>
                </a:rPr>
                <a:t>N forward hits      </a:t>
              </a:r>
              <a:r>
                <a:rPr lang="en-US" sz="1400" b="1" dirty="0" smtClean="0">
                  <a:latin typeface="Times" charset="-52"/>
                </a:rPr>
                <a:t>      </a:t>
              </a:r>
              <a:r>
                <a:rPr lang="en-US" sz="1400" b="1" dirty="0">
                  <a:latin typeface="Times" charset="-52"/>
                </a:rPr>
                <a:t>N backward hits         </a:t>
              </a:r>
              <a:r>
                <a:rPr lang="en-US" sz="1400" b="1" dirty="0" smtClean="0">
                  <a:latin typeface="Times" charset="-52"/>
                </a:rPr>
                <a:t>     </a:t>
              </a:r>
              <a:r>
                <a:rPr lang="en-US" sz="1400" b="1" dirty="0">
                  <a:latin typeface="Times" charset="-52"/>
                </a:rPr>
                <a:t>E forward</a:t>
              </a:r>
              <a:r>
                <a:rPr lang="en-US" sz="1400" i="1" dirty="0">
                  <a:latin typeface="Times" charset="-52"/>
                </a:rPr>
                <a:t>                 </a:t>
              </a:r>
              <a:r>
                <a:rPr lang="en-US" sz="1400" b="1" dirty="0">
                  <a:latin typeface="Times" charset="-52"/>
                </a:rPr>
                <a:t>E backward</a:t>
              </a:r>
              <a:endParaRPr lang="ru-RU" sz="1400" i="1" dirty="0">
                <a:latin typeface="Times" charset="-52"/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79512" y="2257708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1205BF"/>
                </a:solidFill>
                <a:latin typeface="Times" charset="-52"/>
              </a:rPr>
              <a:t>We selected events with 1 neutron detected in </a:t>
            </a:r>
            <a:r>
              <a:rPr lang="en-US" sz="1400" b="1" dirty="0" err="1" smtClean="0">
                <a:solidFill>
                  <a:srgbClr val="1205BF"/>
                </a:solidFill>
                <a:latin typeface="Times" charset="-52"/>
              </a:rPr>
              <a:t>ZDCForward</a:t>
            </a:r>
            <a:r>
              <a:rPr lang="en-US" sz="1400" b="1" dirty="0" smtClean="0">
                <a:solidFill>
                  <a:srgbClr val="1205BF"/>
                </a:solidFill>
                <a:latin typeface="Times" charset="-52"/>
              </a:rPr>
              <a:t> and look on </a:t>
            </a:r>
            <a:r>
              <a:rPr lang="en-US" sz="1400" b="1" dirty="0" err="1" smtClean="0">
                <a:solidFill>
                  <a:srgbClr val="1205BF"/>
                </a:solidFill>
                <a:latin typeface="Times" charset="-52"/>
              </a:rPr>
              <a:t>Calo</a:t>
            </a:r>
            <a:r>
              <a:rPr lang="en-US" sz="1400" b="1" dirty="0" smtClean="0">
                <a:solidFill>
                  <a:srgbClr val="1205BF"/>
                </a:solidFill>
                <a:latin typeface="Times" charset="-52"/>
              </a:rPr>
              <a:t> in forward and backward region</a:t>
            </a:r>
            <a:r>
              <a:rPr lang="en-US" sz="1400" i="1" dirty="0" smtClean="0">
                <a:solidFill>
                  <a:srgbClr val="1205BF"/>
                </a:solidFill>
                <a:latin typeface="Times" charset="-52"/>
              </a:rPr>
              <a:t> </a:t>
            </a:r>
            <a:endParaRPr lang="ru-RU" sz="1400" i="1" dirty="0">
              <a:solidFill>
                <a:srgbClr val="1205BF"/>
              </a:solidFill>
              <a:latin typeface="Times" charset="-52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308304" y="2708920"/>
            <a:ext cx="164500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1205BF"/>
                </a:solidFill>
                <a:latin typeface="Times" charset="-52"/>
              </a:rPr>
              <a:t>Nhits</a:t>
            </a:r>
            <a:r>
              <a:rPr lang="en-US" sz="1800" b="1" dirty="0" smtClean="0">
                <a:solidFill>
                  <a:srgbClr val="1205BF"/>
                </a:solidFill>
                <a:latin typeface="Times" charset="-52"/>
              </a:rPr>
              <a:t>(HF) &gt;7</a:t>
            </a:r>
          </a:p>
          <a:p>
            <a:r>
              <a:rPr lang="en-US" sz="1800" b="1" dirty="0" smtClean="0">
                <a:solidFill>
                  <a:srgbClr val="1205BF"/>
                </a:solidFill>
                <a:latin typeface="Times" charset="-52"/>
              </a:rPr>
              <a:t>diffraction ~ 0,</a:t>
            </a:r>
          </a:p>
          <a:p>
            <a:r>
              <a:rPr lang="en-US" sz="1800" b="1" dirty="0" smtClean="0">
                <a:solidFill>
                  <a:srgbClr val="1205BF"/>
                </a:solidFill>
                <a:latin typeface="Times" charset="-52"/>
              </a:rPr>
              <a:t>but MB ~ CE</a:t>
            </a:r>
            <a:endParaRPr lang="ru-RU" sz="1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7020272" y="828000"/>
            <a:ext cx="324000" cy="1296000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право 100"/>
          <p:cNvSpPr/>
          <p:nvPr/>
        </p:nvSpPr>
        <p:spPr>
          <a:xfrm>
            <a:off x="7020272" y="1340768"/>
            <a:ext cx="648072" cy="21602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663291" y="1259468"/>
            <a:ext cx="1119217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1205BF"/>
                </a:solidFill>
                <a:latin typeface="Times" charset="-52"/>
              </a:rPr>
              <a:t>BG /S ~ 0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Total 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&amp;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cross-sections from CE&amp;DCE  (MC)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107504" y="3421449"/>
            <a:ext cx="3738524" cy="2308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 selection: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S/B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&lt;0.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CE1}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1/2.7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&lt;0.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DCE1}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DCE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1/1.6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73"/>
          <p:cNvSpPr txBox="1">
            <a:spLocks noChangeArrowheads="1"/>
          </p:cNvSpPr>
          <p:nvPr/>
        </p:nvSpPr>
        <p:spPr bwMode="auto">
          <a:xfrm>
            <a:off x="5266089" y="796642"/>
            <a:ext cx="32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Additional selections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Text Box 77"/>
          <p:cNvSpPr txBox="1">
            <a:spLocks noChangeArrowheads="1"/>
          </p:cNvSpPr>
          <p:nvPr/>
        </p:nvSpPr>
        <p:spPr bwMode="auto">
          <a:xfrm>
            <a:off x="251520" y="1355284"/>
            <a:ext cx="2232248" cy="156966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selection              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S/B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CE      1/28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DCE   1/380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AutoShape 81"/>
          <p:cNvSpPr>
            <a:spLocks noChangeArrowheads="1"/>
          </p:cNvSpPr>
          <p:nvPr/>
        </p:nvSpPr>
        <p:spPr bwMode="auto">
          <a:xfrm rot="5400000">
            <a:off x="845394" y="3086770"/>
            <a:ext cx="576062" cy="252413"/>
          </a:xfrm>
          <a:prstGeom prst="rightArrow">
            <a:avLst>
              <a:gd name="adj1" fmla="val 50000"/>
              <a:gd name="adj2" fmla="val 71226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Line 82"/>
          <p:cNvSpPr>
            <a:spLocks noChangeShapeType="1"/>
          </p:cNvSpPr>
          <p:nvPr/>
        </p:nvSpPr>
        <p:spPr bwMode="auto">
          <a:xfrm>
            <a:off x="4211960" y="907752"/>
            <a:ext cx="0" cy="5473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:\ROMA\Scientific work\reports and presentations 2009 2010\pics\sel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71002"/>
            <a:ext cx="3528392" cy="610126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185283" y="836712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CE &amp; DCE at 10 </a:t>
            </a:r>
            <a:r>
              <a:rPr lang="en-US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TeV</a:t>
            </a:r>
            <a:endParaRPr lang="ru-RU" dirty="0"/>
          </a:p>
        </p:txBody>
      </p:sp>
      <p:sp>
        <p:nvSpPr>
          <p:cNvPr id="66" name="AutoShape 78"/>
          <p:cNvSpPr>
            <a:spLocks noChangeArrowheads="1"/>
          </p:cNvSpPr>
          <p:nvPr/>
        </p:nvSpPr>
        <p:spPr bwMode="auto">
          <a:xfrm>
            <a:off x="3779912" y="4077196"/>
            <a:ext cx="504056" cy="359916"/>
          </a:xfrm>
          <a:prstGeom prst="rightArrow">
            <a:avLst>
              <a:gd name="adj1" fmla="val 50000"/>
              <a:gd name="adj2" fmla="val 100184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4283968" y="1124744"/>
            <a:ext cx="4680520" cy="5108376"/>
            <a:chOff x="4283968" y="1124744"/>
            <a:chExt cx="4680520" cy="5108376"/>
          </a:xfrm>
        </p:grpSpPr>
        <p:pic>
          <p:nvPicPr>
            <p:cNvPr id="29" name="Picture 27" descr="mcut1-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1124744"/>
              <a:ext cx="2343150" cy="175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6804248" y="1363613"/>
              <a:ext cx="741363" cy="981075"/>
              <a:chOff x="4464" y="1844"/>
              <a:chExt cx="720" cy="618"/>
            </a:xfrm>
          </p:grpSpPr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4752" y="192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>
                <a:off x="4752" y="20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>
                <a:off x="4752" y="220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>
                <a:off x="4752" y="2352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Text Box 33"/>
              <p:cNvSpPr txBox="1">
                <a:spLocks noChangeArrowheads="1"/>
              </p:cNvSpPr>
              <p:nvPr/>
            </p:nvSpPr>
            <p:spPr bwMode="auto">
              <a:xfrm>
                <a:off x="4464" y="1844"/>
                <a:ext cx="351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CE</a:t>
                </a:r>
                <a:endParaRPr lang="ru-RU" sz="1000" b="1">
                  <a:latin typeface="Times" charset="-52"/>
                </a:endParaRPr>
              </a:p>
            </p:txBody>
          </p:sp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>
                <a:off x="4464" y="1989"/>
                <a:ext cx="379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MB</a:t>
                </a:r>
                <a:endParaRPr lang="ru-RU" sz="1000" b="1">
                  <a:latin typeface="Times" charset="-52"/>
                </a:endParaRPr>
              </a:p>
            </p:txBody>
          </p:sp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4464" y="2134"/>
                <a:ext cx="337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SD</a:t>
                </a:r>
                <a:endParaRPr lang="ru-RU" sz="1000" b="1">
                  <a:latin typeface="Times" charset="-52"/>
                </a:endParaRPr>
              </a:p>
            </p:txBody>
          </p:sp>
          <p:sp>
            <p:nvSpPr>
              <p:cNvPr id="41" name="Text Box 36"/>
              <p:cNvSpPr txBox="1">
                <a:spLocks noChangeArrowheads="1"/>
              </p:cNvSpPr>
              <p:nvPr/>
            </p:nvSpPr>
            <p:spPr bwMode="auto">
              <a:xfrm>
                <a:off x="4464" y="2254"/>
                <a:ext cx="38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DD</a:t>
                </a:r>
                <a:endParaRPr lang="ru-RU" sz="1000" b="1">
                  <a:latin typeface="Times" charset="-52"/>
                </a:endParaRPr>
              </a:p>
            </p:txBody>
          </p:sp>
        </p:grpSp>
        <p:pic>
          <p:nvPicPr>
            <p:cNvPr id="31" name="Picture 37" descr="mcut2-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69968" y="1124744"/>
              <a:ext cx="2343150" cy="175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8211443" y="2715761"/>
              <a:ext cx="715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latin typeface="Times" charset="-52"/>
                </a:rPr>
                <a:t>M, </a:t>
              </a:r>
              <a:r>
                <a:rPr lang="en-US" sz="1200" b="1" dirty="0" err="1" smtClean="0"/>
                <a:t>GeV</a:t>
              </a:r>
              <a:endParaRPr lang="ru-RU" sz="1200" b="1" dirty="0"/>
            </a:p>
          </p:txBody>
        </p:sp>
        <p:pic>
          <p:nvPicPr>
            <p:cNvPr id="42" name="Picture 2" descr="mcut2-d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01842" y="3706242"/>
              <a:ext cx="2362200" cy="177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9" descr="mcut1-dc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2042" y="3738215"/>
              <a:ext cx="2368550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7884296" y="3971725"/>
              <a:ext cx="792163" cy="835025"/>
              <a:chOff x="2525" y="2187"/>
              <a:chExt cx="499" cy="526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784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Text Box 14"/>
              <p:cNvSpPr txBox="1">
                <a:spLocks noChangeArrowheads="1"/>
              </p:cNvSpPr>
              <p:nvPr/>
            </p:nvSpPr>
            <p:spPr bwMode="auto">
              <a:xfrm>
                <a:off x="2592" y="2256"/>
                <a:ext cx="2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CE</a:t>
                </a:r>
                <a:endParaRPr lang="ru-RU" sz="1000" b="1">
                  <a:latin typeface="Times" charset="-52"/>
                </a:endParaRPr>
              </a:p>
            </p:txBody>
          </p:sp>
          <p:sp>
            <p:nvSpPr>
              <p:cNvPr id="51" name="Text Box 15"/>
              <p:cNvSpPr txBox="1">
                <a:spLocks noChangeArrowheads="1"/>
              </p:cNvSpPr>
              <p:nvPr/>
            </p:nvSpPr>
            <p:spPr bwMode="auto">
              <a:xfrm>
                <a:off x="2592" y="2363"/>
                <a:ext cx="24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MB</a:t>
                </a:r>
                <a:endParaRPr lang="ru-RU" sz="1000" b="1">
                  <a:latin typeface="Times" charset="-52"/>
                </a:endParaRPr>
              </a:p>
            </p:txBody>
          </p:sp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2592" y="2470"/>
                <a:ext cx="2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SD</a:t>
                </a:r>
                <a:endParaRPr lang="ru-RU" sz="1000" b="1">
                  <a:latin typeface="Times" charset="-52"/>
                </a:endParaRPr>
              </a:p>
            </p:txBody>
          </p:sp>
          <p:sp>
            <p:nvSpPr>
              <p:cNvPr id="53" name="Text Box 17"/>
              <p:cNvSpPr txBox="1">
                <a:spLocks noChangeArrowheads="1"/>
              </p:cNvSpPr>
              <p:nvPr/>
            </p:nvSpPr>
            <p:spPr bwMode="auto">
              <a:xfrm>
                <a:off x="2592" y="2559"/>
                <a:ext cx="24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 b="1">
                    <a:latin typeface="Times" charset="-52"/>
                  </a:rPr>
                  <a:t>DD</a:t>
                </a:r>
                <a:endParaRPr lang="ru-RU" sz="1000" b="1">
                  <a:latin typeface="Times" charset="-52"/>
                </a:endParaRPr>
              </a:p>
            </p:txBody>
          </p:sp>
          <p:sp>
            <p:nvSpPr>
              <p:cNvPr id="54" name="Text Box 18"/>
              <p:cNvSpPr txBox="1">
                <a:spLocks noChangeArrowheads="1"/>
              </p:cNvSpPr>
              <p:nvPr/>
            </p:nvSpPr>
            <p:spPr bwMode="auto">
              <a:xfrm>
                <a:off x="2525" y="218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 dirty="0">
                    <a:latin typeface="Times" charset="-52"/>
                  </a:rPr>
                  <a:t>DCE</a:t>
                </a:r>
                <a:endParaRPr lang="ru-RU" sz="1000" b="1" dirty="0">
                  <a:latin typeface="Times" charset="-52"/>
                </a:endParaRPr>
              </a:p>
            </p:txBody>
          </p:sp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278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20"/>
              <p:cNvSpPr>
                <a:spLocks noChangeShapeType="1"/>
              </p:cNvSpPr>
              <p:nvPr/>
            </p:nvSpPr>
            <p:spPr bwMode="auto">
              <a:xfrm>
                <a:off x="2784" y="244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21"/>
              <p:cNvSpPr>
                <a:spLocks noChangeShapeType="1"/>
              </p:cNvSpPr>
              <p:nvPr/>
            </p:nvSpPr>
            <p:spPr bwMode="auto">
              <a:xfrm>
                <a:off x="2784" y="254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>
                <a:off x="2784" y="264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Text Box 72"/>
            <p:cNvSpPr txBox="1">
              <a:spLocks noChangeArrowheads="1"/>
            </p:cNvSpPr>
            <p:nvPr/>
          </p:nvSpPr>
          <p:spPr bwMode="auto">
            <a:xfrm>
              <a:off x="4427984" y="3056057"/>
              <a:ext cx="1752403" cy="584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CE: </a:t>
              </a:r>
              <a:r>
                <a:rPr lang="en-US" sz="1600" b="1" dirty="0" err="1"/>
                <a:t>Nhits</a:t>
              </a:r>
              <a:r>
                <a:rPr lang="en-US" sz="1600" b="1" dirty="0"/>
                <a:t>(HF)&gt;7</a:t>
              </a:r>
            </a:p>
            <a:p>
              <a:r>
                <a:rPr lang="en-US" sz="1600" b="1" dirty="0"/>
                <a:t>S/B ~ 1/0.56</a:t>
              </a:r>
              <a:endParaRPr lang="el-G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74"/>
            <p:cNvSpPr txBox="1">
              <a:spLocks noChangeArrowheads="1"/>
            </p:cNvSpPr>
            <p:nvPr/>
          </p:nvSpPr>
          <p:spPr bwMode="auto">
            <a:xfrm>
              <a:off x="6905055" y="3056057"/>
              <a:ext cx="1721946" cy="584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CE: |t|&lt;0.2 </a:t>
              </a:r>
              <a:r>
                <a:rPr lang="en-US" sz="1600" b="1" dirty="0" smtClean="0"/>
                <a:t>GeV²</a:t>
              </a:r>
              <a:endParaRPr lang="en-US" sz="1600" b="1" dirty="0"/>
            </a:p>
            <a:p>
              <a:r>
                <a:rPr lang="en-US" sz="1600" b="1" dirty="0"/>
                <a:t>S/B ~ 1/0.</a:t>
              </a:r>
              <a:r>
                <a:rPr lang="ru-RU" sz="1600" b="1" dirty="0"/>
                <a:t>08</a:t>
              </a:r>
              <a:endParaRPr lang="el-G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75"/>
            <p:cNvSpPr txBox="1">
              <a:spLocks noChangeArrowheads="1"/>
            </p:cNvSpPr>
            <p:nvPr/>
          </p:nvSpPr>
          <p:spPr bwMode="auto">
            <a:xfrm>
              <a:off x="4544329" y="5648345"/>
              <a:ext cx="1899879" cy="584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DCE: </a:t>
              </a:r>
              <a:r>
                <a:rPr lang="en-US" sz="1600" b="1" dirty="0" err="1"/>
                <a:t>Nhits</a:t>
              </a:r>
              <a:r>
                <a:rPr lang="en-US" sz="1600" b="1" dirty="0"/>
                <a:t>(HF)&gt;7</a:t>
              </a:r>
            </a:p>
            <a:p>
              <a:r>
                <a:rPr lang="en-US" sz="1600" b="1" dirty="0"/>
                <a:t>S/B ~ 1/0.7</a:t>
              </a:r>
              <a:endParaRPr lang="el-G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76"/>
            <p:cNvSpPr txBox="1">
              <a:spLocks noChangeArrowheads="1"/>
            </p:cNvSpPr>
            <p:nvPr/>
          </p:nvSpPr>
          <p:spPr bwMode="auto">
            <a:xfrm>
              <a:off x="6876256" y="5648345"/>
              <a:ext cx="1869423" cy="584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DCE: |t|&lt;0.3 </a:t>
              </a:r>
              <a:r>
                <a:rPr lang="en-US" sz="1600" b="1" dirty="0" smtClean="0"/>
                <a:t>GeV²</a:t>
              </a:r>
              <a:endParaRPr lang="en-US" sz="1600" b="1" dirty="0"/>
            </a:p>
            <a:p>
              <a:r>
                <a:rPr lang="en-US" sz="1600" b="1" dirty="0"/>
                <a:t>S/B ~ 1/0.</a:t>
              </a:r>
              <a:r>
                <a:rPr lang="ru-RU" sz="1600" b="1" dirty="0"/>
                <a:t>0</a:t>
              </a:r>
              <a:r>
                <a:rPr lang="en-US" sz="1600" b="1" dirty="0"/>
                <a:t>7</a:t>
              </a:r>
              <a:endParaRPr lang="el-G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6156176" y="3272528"/>
              <a:ext cx="791741" cy="296296"/>
            </a:xfrm>
            <a:prstGeom prst="rightArrow">
              <a:avLst>
                <a:gd name="adj1" fmla="val 50000"/>
                <a:gd name="adj2" fmla="val 43785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6372201" y="5873180"/>
              <a:ext cx="504280" cy="287932"/>
            </a:xfrm>
            <a:prstGeom prst="rightArrow">
              <a:avLst>
                <a:gd name="adj1" fmla="val 50000"/>
                <a:gd name="adj2" fmla="val 31216"/>
              </a:avLst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Text Box 40"/>
            <p:cNvSpPr txBox="1">
              <a:spLocks noChangeArrowheads="1"/>
            </p:cNvSpPr>
            <p:nvPr/>
          </p:nvSpPr>
          <p:spPr bwMode="auto">
            <a:xfrm>
              <a:off x="5940152" y="2704728"/>
              <a:ext cx="715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latin typeface="Times" charset="-52"/>
                </a:rPr>
                <a:t>M, </a:t>
              </a:r>
              <a:r>
                <a:rPr lang="en-US" sz="1200" b="1" dirty="0" err="1" smtClean="0"/>
                <a:t>GeV</a:t>
              </a:r>
              <a:endParaRPr lang="ru-RU" sz="1200" b="1" dirty="0"/>
            </a:p>
          </p:txBody>
        </p:sp>
        <p:sp>
          <p:nvSpPr>
            <p:cNvPr id="73" name="Text Box 40"/>
            <p:cNvSpPr txBox="1">
              <a:spLocks noChangeArrowheads="1"/>
            </p:cNvSpPr>
            <p:nvPr/>
          </p:nvSpPr>
          <p:spPr bwMode="auto">
            <a:xfrm>
              <a:off x="8249228" y="5312241"/>
              <a:ext cx="715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latin typeface="Times" charset="-52"/>
                </a:rPr>
                <a:t>M, </a:t>
              </a:r>
              <a:r>
                <a:rPr lang="en-US" sz="1200" b="1" dirty="0" err="1" smtClean="0"/>
                <a:t>GeV</a:t>
              </a:r>
              <a:endParaRPr lang="ru-RU" sz="1200" b="1" dirty="0"/>
            </a:p>
          </p:txBody>
        </p:sp>
        <p:sp>
          <p:nvSpPr>
            <p:cNvPr id="74" name="Text Box 40"/>
            <p:cNvSpPr txBox="1">
              <a:spLocks noChangeArrowheads="1"/>
            </p:cNvSpPr>
            <p:nvPr/>
          </p:nvSpPr>
          <p:spPr bwMode="auto">
            <a:xfrm>
              <a:off x="6012160" y="5317200"/>
              <a:ext cx="715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>
                  <a:latin typeface="Times" charset="-52"/>
                </a:rPr>
                <a:t>M, </a:t>
              </a:r>
              <a:r>
                <a:rPr lang="en-US" sz="1200" b="1" dirty="0" err="1" smtClean="0"/>
                <a:t>GeV</a:t>
              </a:r>
              <a:endParaRPr lang="ru-RU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Total 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&amp;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cross-sections from CE&amp;DCE  (MC)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ROMA\Scientific work\reports and presentations 2009 2010\pics\rs_wdec2009-8.jpg"/>
          <p:cNvPicPr>
            <a:picLocks noChangeAspect="1" noChangeArrowheads="1"/>
          </p:cNvPicPr>
          <p:nvPr/>
        </p:nvPicPr>
        <p:blipFill>
          <a:blip r:embed="rId4" cstate="print"/>
          <a:srcRect b="16933"/>
          <a:stretch>
            <a:fillRect/>
          </a:stretch>
        </p:blipFill>
        <p:spPr bwMode="auto">
          <a:xfrm>
            <a:off x="179512" y="764704"/>
            <a:ext cx="7848872" cy="4747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283" y="836712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CE &amp; DCE at 900 </a:t>
            </a:r>
            <a:r>
              <a:rPr lang="en-US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GeV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15" y="5517232"/>
            <a:ext cx="44807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At 900 </a:t>
            </a:r>
            <a:r>
              <a:rPr lang="en-US" sz="1400" b="1" dirty="0" err="1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GeV</a:t>
            </a:r>
            <a:r>
              <a:rPr lang="en-US" sz="14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 we have good chances to get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10^7 CE and 10^6 DCE events at 1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pb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^-1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using ZDC+CMS Calorimeters only!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9959" y="5714092"/>
            <a:ext cx="375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 dependent extraction of </a:t>
            </a:r>
            <a:r>
              <a:rPr lang="el-GR" sz="1400" b="1" dirty="0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&amp; </a:t>
            </a:r>
            <a:r>
              <a:rPr lang="el-GR" sz="1400" b="1" dirty="0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  cross-sections at 200-600 &amp; 50-350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Total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{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ρ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}p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cross-sections from CE  (MC)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2752" y="891555"/>
            <a:ext cx="1258888" cy="1871662"/>
            <a:chOff x="0" y="391"/>
            <a:chExt cx="793" cy="1179"/>
          </a:xfrm>
        </p:grpSpPr>
        <p:cxnSp>
          <p:nvCxnSpPr>
            <p:cNvPr id="9" name="Straight Connector 29"/>
            <p:cNvCxnSpPr/>
            <p:nvPr/>
          </p:nvCxnSpPr>
          <p:spPr>
            <a:xfrm>
              <a:off x="158" y="618"/>
              <a:ext cx="4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30"/>
            <p:cNvCxnSpPr/>
            <p:nvPr/>
          </p:nvCxnSpPr>
          <p:spPr>
            <a:xfrm>
              <a:off x="158" y="935"/>
              <a:ext cx="463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31"/>
            <p:cNvCxnSpPr>
              <a:cxnSpLocks noChangeShapeType="1"/>
            </p:cNvCxnSpPr>
            <p:nvPr/>
          </p:nvCxnSpPr>
          <p:spPr bwMode="auto">
            <a:xfrm>
              <a:off x="158" y="1253"/>
              <a:ext cx="463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12" name="Straight Connector 32"/>
            <p:cNvCxnSpPr/>
            <p:nvPr/>
          </p:nvCxnSpPr>
          <p:spPr>
            <a:xfrm>
              <a:off x="158" y="1570"/>
              <a:ext cx="5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33"/>
            <p:cNvSpPr txBox="1">
              <a:spLocks noChangeArrowheads="1"/>
            </p:cNvSpPr>
            <p:nvPr/>
          </p:nvSpPr>
          <p:spPr bwMode="auto">
            <a:xfrm>
              <a:off x="204" y="391"/>
              <a:ext cx="3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l-GR" sz="1600" b="1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34"/>
            <p:cNvSpPr txBox="1">
              <a:spLocks noChangeArrowheads="1"/>
            </p:cNvSpPr>
            <p:nvPr/>
          </p:nvSpPr>
          <p:spPr bwMode="auto">
            <a:xfrm>
              <a:off x="204" y="708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l-GR" sz="1600" b="1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35"/>
            <p:cNvSpPr txBox="1">
              <a:spLocks noChangeArrowheads="1"/>
            </p:cNvSpPr>
            <p:nvPr/>
          </p:nvSpPr>
          <p:spPr bwMode="auto">
            <a:xfrm>
              <a:off x="158" y="1026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Sa2E</a:t>
              </a: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36"/>
            <p:cNvSpPr txBox="1">
              <a:spLocks noChangeArrowheads="1"/>
            </p:cNvSpPr>
            <p:nvPr/>
          </p:nvSpPr>
          <p:spPr bwMode="auto">
            <a:xfrm>
              <a:off x="0" y="1343"/>
              <a:ext cx="79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l-GR" sz="1600" b="1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E+Sa2E</a:t>
              </a: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0" y="3356992"/>
            <a:ext cx="4762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49"/>
          <p:cNvGrpSpPr>
            <a:grpSpLocks/>
          </p:cNvGrpSpPr>
          <p:nvPr/>
        </p:nvGrpSpPr>
        <p:grpSpPr bwMode="auto">
          <a:xfrm>
            <a:off x="1222822" y="827087"/>
            <a:ext cx="3600450" cy="2601913"/>
            <a:chOff x="1403648" y="476672"/>
            <a:chExt cx="3600400" cy="2601580"/>
          </a:xfrm>
        </p:grpSpPr>
        <p:pic>
          <p:nvPicPr>
            <p:cNvPr id="34" name="Picture 11" descr="eta-sd900.eps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2886" y="620688"/>
              <a:ext cx="3531162" cy="222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Straight Arrow Connector 14"/>
            <p:cNvCxnSpPr/>
            <p:nvPr/>
          </p:nvCxnSpPr>
          <p:spPr>
            <a:xfrm>
              <a:off x="3341959" y="1629049"/>
              <a:ext cx="152397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3342325" y="1700808"/>
              <a:ext cx="15154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ZDC acceptance</a:t>
              </a:r>
              <a:endParaRPr lang="ru-RU" sz="1400" b="1"/>
            </a:p>
          </p:txBody>
        </p: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3387418" y="692696"/>
              <a:ext cx="13821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/>
                <a:t>900 GeV</a:t>
              </a:r>
            </a:p>
            <a:p>
              <a:pPr algn="ctr"/>
              <a:r>
                <a:rPr lang="el-GR" sz="1600" b="1"/>
                <a:t>η</a:t>
              </a:r>
              <a:r>
                <a:rPr lang="en-US" sz="1600" b="1"/>
                <a:t> of neutron</a:t>
              </a:r>
              <a:endParaRPr lang="ru-RU" sz="1600" b="1"/>
            </a:p>
          </p:txBody>
        </p:sp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1403648" y="476672"/>
              <a:ext cx="3024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</a:t>
              </a:r>
              <a:endParaRPr lang="ru-RU" sz="1400" b="1"/>
            </a:p>
          </p:txBody>
        </p:sp>
        <p:sp>
          <p:nvSpPr>
            <p:cNvPr id="39" name="TextBox 48"/>
            <p:cNvSpPr txBox="1">
              <a:spLocks noChangeArrowheads="1"/>
            </p:cNvSpPr>
            <p:nvPr/>
          </p:nvSpPr>
          <p:spPr bwMode="auto">
            <a:xfrm>
              <a:off x="4644008" y="270892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b="1"/>
                <a:t>η</a:t>
              </a:r>
              <a:endParaRPr lang="ru-RU" sz="1800" b="1"/>
            </a:p>
          </p:txBody>
        </p:sp>
      </p:grpSp>
      <p:sp>
        <p:nvSpPr>
          <p:cNvPr id="40" name="TextBox 67"/>
          <p:cNvSpPr txBox="1">
            <a:spLocks noChangeArrowheads="1"/>
          </p:cNvSpPr>
          <p:nvPr/>
        </p:nvSpPr>
        <p:spPr bwMode="auto">
          <a:xfrm>
            <a:off x="35496" y="5301208"/>
            <a:ext cx="525817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At 900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ρ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and a2 exchanges are suppressed up to 3% 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just by ZDC acceptance due to different neutron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kinematics.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At 7000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there is no such difference and </a:t>
            </a:r>
            <a:r>
              <a:rPr lang="el-GR" sz="1400" b="1" dirty="0">
                <a:latin typeface="Arial" pitchFamily="34" charset="0"/>
                <a:cs typeface="Arial" pitchFamily="34" charset="0"/>
              </a:rPr>
              <a:t>ρ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+a2 exchange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remains at level ~8%.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004048" y="764704"/>
            <a:ext cx="4032448" cy="5708575"/>
            <a:chOff x="5004048" y="764704"/>
            <a:chExt cx="4032448" cy="5708575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0389" y="2269801"/>
              <a:ext cx="1809922" cy="63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 descr="m-sd900.eps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23833" y="839959"/>
              <a:ext cx="3904515" cy="248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8136068" y="3251361"/>
              <a:ext cx="792280" cy="32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M, </a:t>
              </a:r>
              <a:r>
                <a:rPr lang="en-US" sz="1400" b="1" dirty="0" err="1"/>
                <a:t>GeV</a:t>
              </a:r>
              <a:endParaRPr lang="ru-RU" sz="1400" b="1" dirty="0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143427" y="1989327"/>
              <a:ext cx="660821" cy="27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M, </a:t>
              </a:r>
              <a:r>
                <a:rPr lang="en-US" sz="1100" dirty="0" err="1"/>
                <a:t>GeV</a:t>
              </a:r>
              <a:endParaRPr lang="ru-RU" sz="1100" dirty="0"/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5004048" y="764704"/>
              <a:ext cx="314540" cy="32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</a:t>
              </a:r>
              <a:endParaRPr lang="ru-RU" sz="1400" b="1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6285" y="990469"/>
              <a:ext cx="903051" cy="53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7833072" y="915214"/>
              <a:ext cx="891676" cy="32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900 GeV</a:t>
              </a:r>
              <a:endParaRPr lang="ru-RU" sz="1400" b="1"/>
            </a:p>
          </p:txBody>
        </p:sp>
        <p:pic>
          <p:nvPicPr>
            <p:cNvPr id="26" name="Picture 10" descr="m-sd7000.eps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6056" y="3501008"/>
              <a:ext cx="386080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6215856" y="4751238"/>
              <a:ext cx="66040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M, </a:t>
              </a:r>
              <a:r>
                <a:rPr lang="en-US" sz="1100" dirty="0" err="1"/>
                <a:t>GeV</a:t>
              </a:r>
              <a:endParaRPr lang="ru-RU" sz="1100" dirty="0"/>
            </a:p>
          </p:txBody>
        </p:sp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8244334" y="6165304"/>
              <a:ext cx="7921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M, </a:t>
              </a:r>
              <a:r>
                <a:rPr lang="en-US" sz="1400" b="1" dirty="0" err="1"/>
                <a:t>GeV</a:t>
              </a:r>
              <a:endParaRPr lang="ru-RU" sz="1400" b="1" dirty="0"/>
            </a:p>
          </p:txBody>
        </p: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076056" y="3429000"/>
              <a:ext cx="314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N</a:t>
              </a:r>
              <a:endParaRPr lang="ru-RU" sz="1400" b="1" dirty="0"/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6176" y="3717032"/>
              <a:ext cx="903288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44"/>
            <p:cNvSpPr txBox="1">
              <a:spLocks noChangeArrowheads="1"/>
            </p:cNvSpPr>
            <p:nvPr/>
          </p:nvSpPr>
          <p:spPr bwMode="auto">
            <a:xfrm>
              <a:off x="7956376" y="3573016"/>
              <a:ext cx="990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7000 </a:t>
              </a:r>
              <a:r>
                <a:rPr lang="en-US" sz="1400" b="1" dirty="0" err="1"/>
                <a:t>GeV</a:t>
              </a:r>
              <a:endParaRPr lang="ru-RU" sz="1400" b="1" dirty="0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81203" y="5047456"/>
              <a:ext cx="1595253" cy="54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Total {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ρ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}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cross-sections from DCE  (MC)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5186362" y="764703"/>
            <a:ext cx="3813994" cy="5688633"/>
            <a:chOff x="5186362" y="764704"/>
            <a:chExt cx="3813994" cy="5688633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5186362" y="764704"/>
              <a:ext cx="3706118" cy="2808310"/>
              <a:chOff x="5150612" y="404665"/>
              <a:chExt cx="3993387" cy="2880317"/>
            </a:xfrm>
          </p:grpSpPr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5150612" y="404665"/>
                <a:ext cx="3993387" cy="2880317"/>
                <a:chOff x="5004048" y="404665"/>
                <a:chExt cx="4139952" cy="2899582"/>
              </a:xfrm>
            </p:grpSpPr>
            <p:pic>
              <p:nvPicPr>
                <p:cNvPr id="12" name="Picture 7" descr="m-dd900.eps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52876" y="548681"/>
                  <a:ext cx="4091123" cy="2448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5004048" y="404665"/>
                  <a:ext cx="302413" cy="3066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/>
                    <a:t>N</a:t>
                  </a:r>
                  <a:endParaRPr lang="ru-RU" sz="1400" b="1"/>
                </a:p>
              </p:txBody>
            </p:sp>
            <p:sp>
              <p:nvSpPr>
                <p:cNvPr id="14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8211392" y="2996953"/>
                  <a:ext cx="932608" cy="307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 dirty="0"/>
                    <a:t>M, </a:t>
                  </a:r>
                  <a:r>
                    <a:rPr lang="en-US" sz="1400" b="1" dirty="0" err="1"/>
                    <a:t>GeV</a:t>
                  </a:r>
                  <a:endParaRPr lang="ru-RU" sz="1400" b="1" dirty="0"/>
                </a:p>
              </p:txBody>
            </p:sp>
            <p:sp>
              <p:nvSpPr>
                <p:cNvPr id="15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8211392" y="1700808"/>
                  <a:ext cx="765782" cy="26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100"/>
                    <a:t>M, GeV</a:t>
                  </a:r>
                  <a:endParaRPr lang="ru-RU" sz="1100"/>
                </a:p>
              </p:txBody>
            </p:sp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286873" y="620688"/>
                  <a:ext cx="857127" cy="430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" name="TextBox 50"/>
              <p:cNvSpPr txBox="1">
                <a:spLocks noChangeArrowheads="1"/>
              </p:cNvSpPr>
              <p:nvPr/>
            </p:nvSpPr>
            <p:spPr bwMode="auto">
              <a:xfrm>
                <a:off x="5580112" y="626227"/>
                <a:ext cx="1236203" cy="315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900 </a:t>
                </a:r>
                <a:r>
                  <a:rPr lang="en-US" sz="1400" b="1" dirty="0" err="1"/>
                  <a:t>GeV</a:t>
                </a:r>
                <a:endParaRPr lang="ru-RU" sz="1400" b="1" dirty="0"/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72200" y="1916832"/>
                <a:ext cx="1849760" cy="494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5220072" y="3501008"/>
              <a:ext cx="3780284" cy="2952329"/>
              <a:chOff x="5076056" y="3501008"/>
              <a:chExt cx="4067944" cy="2972073"/>
            </a:xfrm>
          </p:grpSpPr>
          <p:pic>
            <p:nvPicPr>
              <p:cNvPr id="21" name="Picture 8" descr="m-dd7000.eps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76056" y="3717032"/>
                <a:ext cx="4067944" cy="2491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8"/>
              <p:cNvSpPr txBox="1">
                <a:spLocks noChangeArrowheads="1"/>
              </p:cNvSpPr>
              <p:nvPr/>
            </p:nvSpPr>
            <p:spPr bwMode="auto">
              <a:xfrm>
                <a:off x="5076056" y="3501008"/>
                <a:ext cx="30241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N</a:t>
                </a:r>
                <a:endParaRPr lang="ru-RU" sz="1400" b="1"/>
              </a:p>
            </p:txBody>
          </p:sp>
          <p:sp>
            <p:nvSpPr>
              <p:cNvPr id="23" name="TextBox 31"/>
              <p:cNvSpPr txBox="1">
                <a:spLocks noChangeArrowheads="1"/>
              </p:cNvSpPr>
              <p:nvPr/>
            </p:nvSpPr>
            <p:spPr bwMode="auto">
              <a:xfrm>
                <a:off x="8351795" y="6165304"/>
                <a:ext cx="79220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M, GeV</a:t>
                </a:r>
                <a:endParaRPr lang="ru-RU" sz="1400" b="1"/>
              </a:p>
            </p:txBody>
          </p:sp>
          <p:sp>
            <p:nvSpPr>
              <p:cNvPr id="24" name="TextBox 34"/>
              <p:cNvSpPr txBox="1">
                <a:spLocks noChangeArrowheads="1"/>
              </p:cNvSpPr>
              <p:nvPr/>
            </p:nvSpPr>
            <p:spPr bwMode="auto">
              <a:xfrm>
                <a:off x="8483242" y="4869160"/>
                <a:ext cx="66075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/>
                  <a:t>M, GeV</a:t>
                </a:r>
                <a:endParaRPr lang="ru-RU" sz="1100"/>
              </a:p>
            </p:txBody>
          </p:sp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86873" y="3573499"/>
                <a:ext cx="857127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extBox 51"/>
            <p:cNvSpPr txBox="1">
              <a:spLocks noChangeArrowheads="1"/>
            </p:cNvSpPr>
            <p:nvPr/>
          </p:nvSpPr>
          <p:spPr bwMode="auto">
            <a:xfrm>
              <a:off x="5705676" y="3861047"/>
              <a:ext cx="10405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7000 GeV</a:t>
              </a:r>
              <a:endParaRPr lang="ru-RU" sz="1400" b="1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52601" y="4653135"/>
              <a:ext cx="1870765" cy="50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259632" y="764704"/>
            <a:ext cx="3744417" cy="2530475"/>
            <a:chOff x="1246395" y="476672"/>
            <a:chExt cx="3745095" cy="2530053"/>
          </a:xfrm>
        </p:grpSpPr>
        <p:pic>
          <p:nvPicPr>
            <p:cNvPr id="28" name="Picture 40" descr="eta-dd900.eps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764704"/>
              <a:ext cx="319594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Arrow Connector 22"/>
            <p:cNvCxnSpPr/>
            <p:nvPr/>
          </p:nvCxnSpPr>
          <p:spPr bwMode="auto">
            <a:xfrm>
              <a:off x="2822572" y="1484567"/>
              <a:ext cx="174974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TextBox 23"/>
            <p:cNvSpPr txBox="1">
              <a:spLocks noChangeArrowheads="1"/>
            </p:cNvSpPr>
            <p:nvPr/>
          </p:nvSpPr>
          <p:spPr bwMode="auto">
            <a:xfrm>
              <a:off x="3093768" y="1556756"/>
              <a:ext cx="1423037" cy="30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ZDC acceptance</a:t>
              </a:r>
              <a:endParaRPr lang="ru-RU" sz="1400" b="1"/>
            </a:p>
          </p:txBody>
        </p:sp>
        <p:sp>
          <p:nvSpPr>
            <p:cNvPr id="31" name="TextBox 24"/>
            <p:cNvSpPr txBox="1">
              <a:spLocks noChangeArrowheads="1"/>
            </p:cNvSpPr>
            <p:nvPr/>
          </p:nvSpPr>
          <p:spPr bwMode="auto">
            <a:xfrm>
              <a:off x="3419872" y="836712"/>
              <a:ext cx="9941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/>
                <a:t>900 GeV</a:t>
              </a:r>
            </a:p>
          </p:txBody>
        </p:sp>
        <p:sp>
          <p:nvSpPr>
            <p:cNvPr id="32" name="TextBox 26"/>
            <p:cNvSpPr txBox="1">
              <a:spLocks noChangeArrowheads="1"/>
            </p:cNvSpPr>
            <p:nvPr/>
          </p:nvSpPr>
          <p:spPr bwMode="auto">
            <a:xfrm>
              <a:off x="1246395" y="620664"/>
              <a:ext cx="283971" cy="30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N</a:t>
              </a:r>
              <a:endParaRPr lang="ru-RU" sz="1400" b="1" dirty="0"/>
            </a:p>
          </p:txBody>
        </p:sp>
        <p:sp>
          <p:nvSpPr>
            <p:cNvPr id="33" name="TextBox 29"/>
            <p:cNvSpPr txBox="1">
              <a:spLocks noChangeArrowheads="1"/>
            </p:cNvSpPr>
            <p:nvPr/>
          </p:nvSpPr>
          <p:spPr bwMode="auto">
            <a:xfrm>
              <a:off x="4378485" y="2637261"/>
              <a:ext cx="305866" cy="36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 b="1"/>
                <a:t>η</a:t>
              </a:r>
              <a:endParaRPr lang="ru-RU" sz="1800" b="1"/>
            </a:p>
          </p:txBody>
        </p:sp>
        <p:sp>
          <p:nvSpPr>
            <p:cNvPr id="34" name="TextBox 24"/>
            <p:cNvSpPr txBox="1">
              <a:spLocks noChangeArrowheads="1"/>
            </p:cNvSpPr>
            <p:nvPr/>
          </p:nvSpPr>
          <p:spPr bwMode="auto">
            <a:xfrm>
              <a:off x="1403648" y="476672"/>
              <a:ext cx="35878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1400" b="1"/>
                <a:t>η</a:t>
              </a:r>
              <a:r>
                <a:rPr lang="en-US" sz="1400" b="1"/>
                <a:t> of forward neutron if </a:t>
              </a:r>
              <a:r>
                <a:rPr lang="el-GR" sz="1400" b="1"/>
                <a:t>η</a:t>
              </a:r>
              <a:r>
                <a:rPr lang="en-US" sz="1400" b="1"/>
                <a:t> backward &lt;-8.5</a:t>
              </a:r>
            </a:p>
          </p:txBody>
        </p:sp>
      </p:grpSp>
      <p:cxnSp>
        <p:nvCxnSpPr>
          <p:cNvPr id="35" name="Straight Connector 14"/>
          <p:cNvCxnSpPr/>
          <p:nvPr/>
        </p:nvCxnSpPr>
        <p:spPr>
          <a:xfrm>
            <a:off x="358329" y="1180158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15"/>
          <p:cNvCxnSpPr/>
          <p:nvPr/>
        </p:nvCxnSpPr>
        <p:spPr>
          <a:xfrm>
            <a:off x="358329" y="1684983"/>
            <a:ext cx="714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16"/>
          <p:cNvCxnSpPr>
            <a:cxnSpLocks noChangeShapeType="1"/>
          </p:cNvCxnSpPr>
          <p:nvPr/>
        </p:nvCxnSpPr>
        <p:spPr bwMode="auto">
          <a:xfrm>
            <a:off x="358329" y="2188220"/>
            <a:ext cx="714375" cy="0"/>
          </a:xfrm>
          <a:prstGeom prst="line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8" name="Straight Connector 17"/>
          <p:cNvCxnSpPr/>
          <p:nvPr/>
        </p:nvCxnSpPr>
        <p:spPr>
          <a:xfrm>
            <a:off x="358329" y="2693045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431354" y="892820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1400" b="1"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E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431354" y="1396058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1400" b="1">
                <a:latin typeface="Times New Roman" pitchFamily="18" charset="0"/>
                <a:cs typeface="Times New Roman" pitchFamily="18" charset="0"/>
              </a:rPr>
              <a:t>ρπ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E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20"/>
          <p:cNvSpPr txBox="1">
            <a:spLocks noChangeArrowheads="1"/>
          </p:cNvSpPr>
          <p:nvPr/>
        </p:nvSpPr>
        <p:spPr bwMode="auto">
          <a:xfrm>
            <a:off x="358329" y="1900883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Da2</a:t>
            </a:r>
            <a:r>
              <a:rPr lang="el-GR" sz="1400" b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E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107504" y="2404120"/>
            <a:ext cx="13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1400" b="1">
                <a:latin typeface="Times New Roman" pitchFamily="18" charset="0"/>
                <a:cs typeface="Times New Roman" pitchFamily="18" charset="0"/>
              </a:rPr>
              <a:t>ρπ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E+Da2</a:t>
            </a:r>
            <a:r>
              <a:rPr lang="el-GR" sz="1400" b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E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212976"/>
            <a:ext cx="49149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107504" y="5301208"/>
            <a:ext cx="5021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At 900 </a:t>
            </a:r>
            <a:r>
              <a:rPr lang="en-US" sz="1400" b="1" dirty="0" err="1"/>
              <a:t>GeV</a:t>
            </a:r>
            <a:r>
              <a:rPr lang="en-US" sz="1400" b="1" dirty="0"/>
              <a:t> </a:t>
            </a:r>
            <a:r>
              <a:rPr lang="el-GR" sz="1400" b="1" dirty="0"/>
              <a:t>ρπ</a:t>
            </a:r>
            <a:r>
              <a:rPr lang="en-US" sz="1400" b="1" dirty="0"/>
              <a:t> and a2</a:t>
            </a:r>
            <a:r>
              <a:rPr lang="el-GR" sz="1400" b="1" dirty="0"/>
              <a:t>π</a:t>
            </a:r>
            <a:r>
              <a:rPr lang="en-US" sz="1400" b="1" dirty="0"/>
              <a:t> exchanges are suppressed from </a:t>
            </a:r>
          </a:p>
          <a:p>
            <a:r>
              <a:rPr lang="en-US" sz="1400" b="1" dirty="0"/>
              <a:t>47%  to 19 %  by ZDC acceptance.</a:t>
            </a:r>
          </a:p>
          <a:p>
            <a:endParaRPr lang="en-US" sz="1400" b="1" dirty="0"/>
          </a:p>
          <a:p>
            <a:r>
              <a:rPr lang="en-US" sz="1400" b="1" dirty="0"/>
              <a:t>At 7000 </a:t>
            </a:r>
            <a:r>
              <a:rPr lang="en-US" sz="1400" b="1" dirty="0" err="1"/>
              <a:t>GeV</a:t>
            </a:r>
            <a:r>
              <a:rPr lang="en-US" sz="1400" b="1" dirty="0"/>
              <a:t> </a:t>
            </a:r>
            <a:r>
              <a:rPr lang="el-GR" sz="1400" b="1" dirty="0"/>
              <a:t>ρπ</a:t>
            </a:r>
            <a:r>
              <a:rPr lang="en-US" sz="1400" b="1" dirty="0"/>
              <a:t>+a2</a:t>
            </a:r>
            <a:r>
              <a:rPr lang="el-GR" sz="1400" b="1" dirty="0"/>
              <a:t>π</a:t>
            </a:r>
            <a:r>
              <a:rPr lang="en-US" sz="1400" b="1" dirty="0"/>
              <a:t> exchanges remain at level ~43%.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Elastic 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&amp; 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cross-sections from CE&amp;DCE (MC)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ROMA\Scientific work\reports and presentations 2009 2010\pics\SpiE el.jpg"/>
          <p:cNvPicPr>
            <a:picLocks noChangeAspect="1" noChangeArrowheads="1"/>
          </p:cNvPicPr>
          <p:nvPr/>
        </p:nvPicPr>
        <p:blipFill>
          <a:blip r:embed="rId4" cstate="print"/>
          <a:srcRect r="3353"/>
          <a:stretch>
            <a:fillRect/>
          </a:stretch>
        </p:blipFill>
        <p:spPr bwMode="auto">
          <a:xfrm>
            <a:off x="2737252" y="2621319"/>
            <a:ext cx="6227236" cy="1959809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D:\ROMA\Scientific work\reports and presentations 2009 2010\pics\DpiE 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9891" y="4623471"/>
            <a:ext cx="6174597" cy="1829865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79512" y="1127646"/>
            <a:ext cx="2232248" cy="107721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selection              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S/B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CE      0.004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DCE    0.0025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8564398">
            <a:off x="2256685" y="2294812"/>
            <a:ext cx="699340" cy="305599"/>
          </a:xfrm>
          <a:prstGeom prst="rightArrow">
            <a:avLst>
              <a:gd name="adj1" fmla="val 50000"/>
              <a:gd name="adj2" fmla="val 71226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71"/>
          <p:cNvSpPr txBox="1">
            <a:spLocks noChangeArrowheads="1"/>
          </p:cNvSpPr>
          <p:nvPr/>
        </p:nvSpPr>
        <p:spPr bwMode="auto">
          <a:xfrm>
            <a:off x="2843808" y="1052736"/>
            <a:ext cx="63001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 selection:                                    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S/B</a:t>
            </a: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{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&lt;0.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&amp; CE1}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0.05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{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&lt;0.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&amp; DCE1}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DCE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0.04</a:t>
            </a:r>
          </a:p>
        </p:txBody>
      </p:sp>
      <p:pic>
        <p:nvPicPr>
          <p:cNvPr id="11" name="Picture 2" descr="D:\ROMA\Scientific work\reports and presentations 2009 2010\pics\sel 1.jpg"/>
          <p:cNvPicPr>
            <a:picLocks noChangeAspect="1" noChangeArrowheads="1"/>
          </p:cNvPicPr>
          <p:nvPr/>
        </p:nvPicPr>
        <p:blipFill>
          <a:blip r:embed="rId6" cstate="print"/>
          <a:srcRect r="43868"/>
          <a:stretch>
            <a:fillRect/>
          </a:stretch>
        </p:blipFill>
        <p:spPr bwMode="auto">
          <a:xfrm>
            <a:off x="3181561" y="1419982"/>
            <a:ext cx="1678471" cy="496850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735087"/>
            <a:ext cx="4185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Elastic CE &amp; DCE at 10 </a:t>
            </a:r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TeV</a:t>
            </a:r>
            <a:endParaRPr lang="ru-RU" sz="2000" dirty="0"/>
          </a:p>
        </p:txBody>
      </p:sp>
      <p:sp>
        <p:nvSpPr>
          <p:cNvPr id="13" name="AutoShape 78"/>
          <p:cNvSpPr>
            <a:spLocks noChangeArrowheads="1"/>
          </p:cNvSpPr>
          <p:nvPr/>
        </p:nvSpPr>
        <p:spPr bwMode="auto">
          <a:xfrm>
            <a:off x="2411760" y="1700808"/>
            <a:ext cx="504056" cy="359916"/>
          </a:xfrm>
          <a:prstGeom prst="rightArrow">
            <a:avLst>
              <a:gd name="adj1" fmla="val 50000"/>
              <a:gd name="adj2" fmla="val 100184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2" descr="D:\ROMA\Scientific work\reports and presentations 2009 2010\pics\sel 1.jpg"/>
          <p:cNvPicPr>
            <a:picLocks noChangeAspect="1" noChangeArrowheads="1"/>
          </p:cNvPicPr>
          <p:nvPr/>
        </p:nvPicPr>
        <p:blipFill>
          <a:blip r:embed="rId6" cstate="print"/>
          <a:srcRect l="57131"/>
          <a:stretch>
            <a:fillRect/>
          </a:stretch>
        </p:blipFill>
        <p:spPr bwMode="auto">
          <a:xfrm>
            <a:off x="3578153" y="1996046"/>
            <a:ext cx="1281879" cy="496850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771800" y="1124744"/>
            <a:ext cx="540060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63571" y="4941168"/>
            <a:ext cx="2004173" cy="1393755"/>
            <a:chOff x="2051050" y="3578225"/>
            <a:chExt cx="3285745" cy="1901837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4090988" y="5091113"/>
              <a:ext cx="627062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rot="21360000" flipH="1">
              <a:off x="4046538" y="3865563"/>
              <a:ext cx="95250" cy="13684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017963" y="3867150"/>
              <a:ext cx="681037" cy="2174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rot="120000">
              <a:off x="3957638" y="3867150"/>
              <a:ext cx="60325" cy="13684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rot="60000" flipV="1">
              <a:off x="3635375" y="3867150"/>
              <a:ext cx="1082675" cy="47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3638550" y="5311775"/>
              <a:ext cx="10922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91"/>
            <p:cNvSpPr>
              <a:spLocks noChangeArrowheads="1"/>
            </p:cNvSpPr>
            <p:nvPr/>
          </p:nvSpPr>
          <p:spPr bwMode="auto">
            <a:xfrm>
              <a:off x="4070350" y="4360866"/>
              <a:ext cx="802710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P,R</a:t>
              </a:r>
              <a:endParaRPr lang="el-G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92"/>
            <p:cNvSpPr>
              <a:spLocks noChangeArrowheads="1"/>
            </p:cNvSpPr>
            <p:nvPr/>
          </p:nvSpPr>
          <p:spPr bwMode="auto">
            <a:xfrm>
              <a:off x="4665663" y="3778253"/>
              <a:ext cx="48671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39" name="Rectangle 93"/>
            <p:cNvSpPr>
              <a:spLocks noChangeArrowheads="1"/>
            </p:cNvSpPr>
            <p:nvPr/>
          </p:nvSpPr>
          <p:spPr bwMode="auto">
            <a:xfrm>
              <a:off x="4684713" y="3578228"/>
              <a:ext cx="48934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94"/>
            <p:cNvSpPr>
              <a:spLocks noChangeArrowheads="1"/>
            </p:cNvSpPr>
            <p:nvPr/>
          </p:nvSpPr>
          <p:spPr bwMode="auto">
            <a:xfrm>
              <a:off x="4889500" y="3816353"/>
              <a:ext cx="447295" cy="37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95"/>
            <p:cNvSpPr>
              <a:spLocks noChangeArrowheads="1"/>
            </p:cNvSpPr>
            <p:nvPr/>
          </p:nvSpPr>
          <p:spPr bwMode="auto">
            <a:xfrm>
              <a:off x="4686300" y="5018091"/>
              <a:ext cx="48934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96"/>
            <p:cNvSpPr>
              <a:spLocks noChangeArrowheads="1"/>
            </p:cNvSpPr>
            <p:nvPr/>
          </p:nvSpPr>
          <p:spPr bwMode="auto">
            <a:xfrm>
              <a:off x="4665662" y="4730753"/>
              <a:ext cx="48671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43" name="Rectangle 97"/>
            <p:cNvSpPr>
              <a:spLocks noChangeArrowheads="1"/>
            </p:cNvSpPr>
            <p:nvPr/>
          </p:nvSpPr>
          <p:spPr bwMode="auto">
            <a:xfrm>
              <a:off x="4889500" y="4768852"/>
              <a:ext cx="447295" cy="37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2649538" y="5091113"/>
              <a:ext cx="503237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2268538" y="3846513"/>
              <a:ext cx="360362" cy="5238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 rot="21540000" flipV="1">
              <a:off x="2051050" y="3862388"/>
              <a:ext cx="10795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2051050" y="5303838"/>
              <a:ext cx="1081088" cy="31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>
              <a:off x="2197100" y="3775075"/>
              <a:ext cx="215900" cy="1444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2555875" y="4281488"/>
              <a:ext cx="576263" cy="1746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2413000" y="4225925"/>
              <a:ext cx="379413" cy="10080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05"/>
            <p:cNvSpPr>
              <a:spLocks noChangeArrowheads="1"/>
            </p:cNvSpPr>
            <p:nvPr/>
          </p:nvSpPr>
          <p:spPr bwMode="auto">
            <a:xfrm>
              <a:off x="3079750" y="3578225"/>
              <a:ext cx="48934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06"/>
            <p:cNvSpPr>
              <a:spLocks noChangeArrowheads="1"/>
            </p:cNvSpPr>
            <p:nvPr/>
          </p:nvSpPr>
          <p:spPr bwMode="auto">
            <a:xfrm>
              <a:off x="2416176" y="3779837"/>
              <a:ext cx="48671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53" name="Rectangle 107"/>
            <p:cNvSpPr>
              <a:spLocks noChangeArrowheads="1"/>
            </p:cNvSpPr>
            <p:nvPr/>
          </p:nvSpPr>
          <p:spPr bwMode="auto">
            <a:xfrm>
              <a:off x="2616200" y="3795712"/>
              <a:ext cx="447295" cy="37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08"/>
            <p:cNvSpPr>
              <a:spLocks noChangeArrowheads="1"/>
            </p:cNvSpPr>
            <p:nvPr/>
          </p:nvSpPr>
          <p:spPr bwMode="auto">
            <a:xfrm>
              <a:off x="3060700" y="3957638"/>
              <a:ext cx="48671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3260724" y="3973514"/>
              <a:ext cx="447295" cy="37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10"/>
            <p:cNvSpPr>
              <a:spLocks noChangeArrowheads="1"/>
            </p:cNvSpPr>
            <p:nvPr/>
          </p:nvSpPr>
          <p:spPr bwMode="auto">
            <a:xfrm>
              <a:off x="3079750" y="5018089"/>
              <a:ext cx="339726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11"/>
            <p:cNvSpPr>
              <a:spLocks noChangeArrowheads="1"/>
            </p:cNvSpPr>
            <p:nvPr/>
          </p:nvSpPr>
          <p:spPr bwMode="auto">
            <a:xfrm>
              <a:off x="3081337" y="4730749"/>
              <a:ext cx="486714" cy="4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58" name="Rectangle 112"/>
            <p:cNvSpPr>
              <a:spLocks noChangeArrowheads="1"/>
            </p:cNvSpPr>
            <p:nvPr/>
          </p:nvSpPr>
          <p:spPr bwMode="auto">
            <a:xfrm>
              <a:off x="3281364" y="4746624"/>
              <a:ext cx="447295" cy="37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val 14"/>
            <p:cNvSpPr>
              <a:spLocks noChangeArrowheads="1"/>
            </p:cNvSpPr>
            <p:nvPr/>
          </p:nvSpPr>
          <p:spPr bwMode="auto">
            <a:xfrm>
              <a:off x="2414588" y="5233988"/>
              <a:ext cx="450850" cy="14446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3802063" y="3794125"/>
              <a:ext cx="450850" cy="14446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3802063" y="5233988"/>
              <a:ext cx="450850" cy="14446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79958" y="2276873"/>
            <a:ext cx="2303810" cy="58169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err="1"/>
              <a:t>Nhits</a:t>
            </a:r>
            <a:r>
              <a:rPr lang="en-US" sz="1400" b="1" dirty="0"/>
              <a:t>(</a:t>
            </a:r>
            <a:r>
              <a:rPr lang="en-US" sz="1400" b="1" dirty="0" err="1"/>
              <a:t>Barrel,Endcap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HF,CASTOR,EZDC</a:t>
            </a:r>
            <a:r>
              <a:rPr lang="en-US" sz="1400" b="1" dirty="0"/>
              <a:t>)=</a:t>
            </a:r>
            <a:r>
              <a:rPr lang="en-US" sz="1400" b="1" dirty="0" smtClean="0"/>
              <a:t>0</a:t>
            </a:r>
          </a:p>
          <a:p>
            <a:endParaRPr lang="en-US" sz="800" b="1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S/B ~ 0.9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S/B ~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78"/>
          <p:cNvSpPr>
            <a:spLocks noChangeArrowheads="1"/>
          </p:cNvSpPr>
          <p:nvPr/>
        </p:nvSpPr>
        <p:spPr bwMode="auto">
          <a:xfrm>
            <a:off x="2267744" y="4365228"/>
            <a:ext cx="792088" cy="359916"/>
          </a:xfrm>
          <a:prstGeom prst="rightArrow">
            <a:avLst>
              <a:gd name="adj1" fmla="val 50000"/>
              <a:gd name="adj2" fmla="val 100184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161897" y="2636912"/>
            <a:ext cx="4564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S/B ~ 0.9                          1.7                                    5.3 </a:t>
            </a:r>
            <a:endParaRPr lang="ru-RU" sz="1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184394" y="4561383"/>
            <a:ext cx="4414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S/B ~ 1.1                          2.1                                    7 </a:t>
            </a:r>
            <a:endParaRPr lang="ru-RU" sz="1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86472" y="2954360"/>
            <a:ext cx="1005208" cy="1338736"/>
            <a:chOff x="107950" y="3573357"/>
            <a:chExt cx="1664673" cy="1931636"/>
          </a:xfrm>
        </p:grpSpPr>
        <p:sp>
          <p:nvSpPr>
            <p:cNvPr id="18" name="Line 13"/>
            <p:cNvSpPr>
              <a:spLocks noChangeShapeType="1"/>
            </p:cNvSpPr>
            <p:nvPr/>
          </p:nvSpPr>
          <p:spPr bwMode="auto">
            <a:xfrm rot="21360000" flipH="1">
              <a:off x="527050" y="3851275"/>
              <a:ext cx="85725" cy="13065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41338" y="3862388"/>
              <a:ext cx="628650" cy="2174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66725" y="3848100"/>
              <a:ext cx="1588" cy="13096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rot="60000" flipV="1">
              <a:off x="107950" y="3848100"/>
              <a:ext cx="1042988" cy="174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09538" y="5305425"/>
              <a:ext cx="10922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304800" y="3789363"/>
              <a:ext cx="450850" cy="14446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396875" y="5086350"/>
              <a:ext cx="287338" cy="2905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80"/>
            <p:cNvSpPr>
              <a:spLocks noChangeArrowheads="1"/>
            </p:cNvSpPr>
            <p:nvPr/>
          </p:nvSpPr>
          <p:spPr bwMode="auto">
            <a:xfrm>
              <a:off x="541338" y="4354512"/>
              <a:ext cx="810836" cy="488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P,R</a:t>
              </a:r>
              <a:endParaRPr lang="el-G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81"/>
            <p:cNvSpPr>
              <a:spLocks noChangeArrowheads="1"/>
            </p:cNvSpPr>
            <p:nvPr/>
          </p:nvSpPr>
          <p:spPr bwMode="auto">
            <a:xfrm>
              <a:off x="1096964" y="3789363"/>
              <a:ext cx="491641" cy="488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27" name="Rectangle 82"/>
            <p:cNvSpPr>
              <a:spLocks noChangeArrowheads="1"/>
            </p:cNvSpPr>
            <p:nvPr/>
          </p:nvSpPr>
          <p:spPr bwMode="auto">
            <a:xfrm>
              <a:off x="1320800" y="3827463"/>
              <a:ext cx="451823" cy="399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83"/>
            <p:cNvSpPr>
              <a:spLocks noChangeArrowheads="1"/>
            </p:cNvSpPr>
            <p:nvPr/>
          </p:nvSpPr>
          <p:spPr bwMode="auto">
            <a:xfrm>
              <a:off x="1061940" y="5016500"/>
              <a:ext cx="494297" cy="488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84"/>
            <p:cNvSpPr>
              <a:spLocks noChangeArrowheads="1"/>
            </p:cNvSpPr>
            <p:nvPr/>
          </p:nvSpPr>
          <p:spPr bwMode="auto">
            <a:xfrm>
              <a:off x="1061940" y="3573357"/>
              <a:ext cx="494297" cy="488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79512" y="2276872"/>
            <a:ext cx="2088232" cy="4104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251518" y="1124744"/>
            <a:ext cx="85689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Historical outlook and motivations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Model for charge exchange processes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Extraction of the cross-sections from data. Theoretical errors.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Experimental situation.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Total 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l-G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 and 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cross-sections. Monte-Carlo and real data at 900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GeV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and 7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TeV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Future prospects: elastic and inclusive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-jet cross-sections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Elastic </a:t>
            </a:r>
            <a:r>
              <a:rPr lang="el-G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cross-sections from CE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796642"/>
            <a:ext cx="5724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Elastic CE at 10 </a:t>
            </a:r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TeV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pion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detection</a:t>
            </a:r>
            <a:endParaRPr lang="ru-RU" sz="2000" dirty="0"/>
          </a:p>
        </p:txBody>
      </p:sp>
      <p:pic>
        <p:nvPicPr>
          <p:cNvPr id="6146" name="Picture 2" descr="D:\ROMA\Scientific work\reports and presentations 2009 2010\pics\ku_wdec200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8468633" cy="309634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D:\ROMA\Scientific work\reports and presentations 2009 2010\pics\fsc.jpg"/>
          <p:cNvPicPr>
            <a:picLocks noChangeAspect="1" noChangeArrowheads="1"/>
          </p:cNvPicPr>
          <p:nvPr/>
        </p:nvPicPr>
        <p:blipFill>
          <a:blip r:embed="rId5" cstate="print"/>
          <a:srcRect l="9449" r="2362" b="32104"/>
          <a:stretch>
            <a:fillRect/>
          </a:stretch>
        </p:blipFill>
        <p:spPr bwMode="auto">
          <a:xfrm>
            <a:off x="899592" y="4308059"/>
            <a:ext cx="7493228" cy="1281181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8" name="Прямоугольник 67"/>
          <p:cNvSpPr/>
          <p:nvPr/>
        </p:nvSpPr>
        <p:spPr>
          <a:xfrm>
            <a:off x="3995936" y="2420888"/>
            <a:ext cx="3816424" cy="3456384"/>
          </a:xfrm>
          <a:prstGeom prst="rect">
            <a:avLst/>
          </a:prstGeom>
          <a:noFill/>
          <a:ln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913855" y="5858108"/>
            <a:ext cx="479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 Shower Counters (FSC): 8&lt;</a:t>
            </a: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&lt;11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3528" y="5929535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M.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Albrow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et al., JINST 4, (2009)  P10001 ]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Future prospects: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structure functions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107504" y="692696"/>
            <a:ext cx="88569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Parton distributions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in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pion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in</a:t>
            </a:r>
            <a:r>
              <a:rPr lang="ru-RU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still</a:t>
            </a:r>
            <a:r>
              <a:rPr lang="en-US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unexplored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 smtClean="0">
              <a:solidFill>
                <a:srgbClr val="1205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ru-RU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domain</a:t>
            </a:r>
            <a:r>
              <a:rPr lang="ru-RU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of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Q</a:t>
            </a:r>
            <a:r>
              <a:rPr lang="en-US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²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ru-RU" sz="2000" b="1" dirty="0">
                <a:solidFill>
                  <a:srgbClr val="1205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>
              <a:solidFill>
                <a:srgbClr val="1205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1714314" y="1430239"/>
            <a:ext cx="37657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~ 20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←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pt(jet)&gt;40 </a:t>
            </a:r>
            <a:r>
              <a:rPr lang="en-US" sz="1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→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1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&lt;0.2  </a:t>
            </a:r>
            <a:endParaRPr lang="el-GR" sz="1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5476768" y="1411625"/>
            <a:ext cx="125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~ 0.5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endParaRPr lang="el-GR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3205584" y="3933056"/>
            <a:ext cx="3238624" cy="2520280"/>
            <a:chOff x="179512" y="3933056"/>
            <a:chExt cx="3238624" cy="2520280"/>
          </a:xfrm>
        </p:grpSpPr>
        <p:sp>
          <p:nvSpPr>
            <p:cNvPr id="67" name="Равнобедренный треугольник 66"/>
            <p:cNvSpPr>
              <a:spLocks noChangeArrowheads="1"/>
            </p:cNvSpPr>
            <p:nvPr/>
          </p:nvSpPr>
          <p:spPr bwMode="auto">
            <a:xfrm rot="17382307">
              <a:off x="2229892" y="5023446"/>
              <a:ext cx="242887" cy="1149350"/>
            </a:xfrm>
            <a:prstGeom prst="triangle">
              <a:avLst>
                <a:gd name="adj" fmla="val 50000"/>
              </a:avLst>
            </a:prstGeom>
            <a:solidFill>
              <a:srgbClr val="ED01E2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Равнобедренный треугольник 67"/>
            <p:cNvSpPr>
              <a:spLocks noChangeArrowheads="1"/>
            </p:cNvSpPr>
            <p:nvPr/>
          </p:nvSpPr>
          <p:spPr bwMode="auto">
            <a:xfrm rot="14392035">
              <a:off x="2264023" y="4603552"/>
              <a:ext cx="231775" cy="1149350"/>
            </a:xfrm>
            <a:prstGeom prst="triangle">
              <a:avLst>
                <a:gd name="adj" fmla="val 50000"/>
              </a:avLst>
            </a:prstGeom>
            <a:solidFill>
              <a:srgbClr val="ED01E2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186"/>
            <p:cNvSpPr>
              <a:spLocks/>
            </p:cNvSpPr>
            <p:nvPr/>
          </p:nvSpPr>
          <p:spPr bwMode="auto">
            <a:xfrm rot="2901987">
              <a:off x="1475036" y="5124252"/>
              <a:ext cx="381000" cy="76200"/>
            </a:xfrm>
            <a:custGeom>
              <a:avLst/>
              <a:gdLst>
                <a:gd name="T0" fmla="*/ 920194 w 2512"/>
                <a:gd name="T1" fmla="*/ 8151166 h 512"/>
                <a:gd name="T2" fmla="*/ 2392473 w 2512"/>
                <a:gd name="T3" fmla="*/ 3366789 h 512"/>
                <a:gd name="T4" fmla="*/ 4968925 w 2512"/>
                <a:gd name="T5" fmla="*/ 708868 h 512"/>
                <a:gd name="T6" fmla="*/ 9017656 w 2512"/>
                <a:gd name="T7" fmla="*/ 1594842 h 512"/>
                <a:gd name="T8" fmla="*/ 10858046 w 2512"/>
                <a:gd name="T9" fmla="*/ 4784377 h 512"/>
                <a:gd name="T10" fmla="*/ 11594261 w 2512"/>
                <a:gd name="T11" fmla="*/ 6379070 h 512"/>
                <a:gd name="T12" fmla="*/ 11042175 w 2512"/>
                <a:gd name="T13" fmla="*/ 10100369 h 512"/>
                <a:gd name="T14" fmla="*/ 8833678 w 2512"/>
                <a:gd name="T15" fmla="*/ 10986343 h 512"/>
                <a:gd name="T16" fmla="*/ 5521012 w 2512"/>
                <a:gd name="T17" fmla="*/ 9214245 h 512"/>
                <a:gd name="T18" fmla="*/ 13618626 w 2512"/>
                <a:gd name="T19" fmla="*/ 885974 h 512"/>
                <a:gd name="T20" fmla="*/ 15642991 w 2512"/>
                <a:gd name="T21" fmla="*/ 2126307 h 512"/>
                <a:gd name="T22" fmla="*/ 17851334 w 2512"/>
                <a:gd name="T23" fmla="*/ 4252763 h 512"/>
                <a:gd name="T24" fmla="*/ 18587550 w 2512"/>
                <a:gd name="T25" fmla="*/ 6379070 h 512"/>
                <a:gd name="T26" fmla="*/ 18219442 w 2512"/>
                <a:gd name="T27" fmla="*/ 10100369 h 512"/>
                <a:gd name="T28" fmla="*/ 16011099 w 2512"/>
                <a:gd name="T29" fmla="*/ 10986343 h 512"/>
                <a:gd name="T30" fmla="*/ 13250518 w 2512"/>
                <a:gd name="T31" fmla="*/ 9214245 h 512"/>
                <a:gd name="T32" fmla="*/ 14170712 w 2512"/>
                <a:gd name="T33" fmla="*/ 1417588 h 512"/>
                <a:gd name="T34" fmla="*/ 23004392 w 2512"/>
                <a:gd name="T35" fmla="*/ 1417588 h 512"/>
                <a:gd name="T36" fmla="*/ 25948951 w 2512"/>
                <a:gd name="T37" fmla="*/ 3898403 h 512"/>
                <a:gd name="T38" fmla="*/ 25764973 w 2512"/>
                <a:gd name="T39" fmla="*/ 9568753 h 512"/>
                <a:gd name="T40" fmla="*/ 23924586 w 2512"/>
                <a:gd name="T41" fmla="*/ 10809089 h 512"/>
                <a:gd name="T42" fmla="*/ 21348135 w 2512"/>
                <a:gd name="T43" fmla="*/ 9568753 h 512"/>
                <a:gd name="T44" fmla="*/ 21164005 w 2512"/>
                <a:gd name="T45" fmla="*/ 3366789 h 512"/>
                <a:gd name="T46" fmla="*/ 25948951 w 2512"/>
                <a:gd name="T47" fmla="*/ 531614 h 512"/>
                <a:gd name="T48" fmla="*/ 30733896 w 2512"/>
                <a:gd name="T49" fmla="*/ 1240334 h 512"/>
                <a:gd name="T50" fmla="*/ 34230541 w 2512"/>
                <a:gd name="T51" fmla="*/ 4252763 h 512"/>
                <a:gd name="T52" fmla="*/ 32390154 w 2512"/>
                <a:gd name="T53" fmla="*/ 11163448 h 512"/>
                <a:gd name="T54" fmla="*/ 30917874 w 2512"/>
                <a:gd name="T55" fmla="*/ 1417588 h 512"/>
                <a:gd name="T56" fmla="*/ 33678455 w 2512"/>
                <a:gd name="T57" fmla="*/ 177254 h 512"/>
                <a:gd name="T58" fmla="*/ 38279271 w 2512"/>
                <a:gd name="T59" fmla="*/ 885974 h 512"/>
                <a:gd name="T60" fmla="*/ 40487775 w 2512"/>
                <a:gd name="T61" fmla="*/ 1771947 h 512"/>
                <a:gd name="T62" fmla="*/ 42696118 w 2512"/>
                <a:gd name="T63" fmla="*/ 5138737 h 512"/>
                <a:gd name="T64" fmla="*/ 40487775 w 2512"/>
                <a:gd name="T65" fmla="*/ 11163448 h 512"/>
                <a:gd name="T66" fmla="*/ 37543207 w 2512"/>
                <a:gd name="T67" fmla="*/ 9214245 h 512"/>
                <a:gd name="T68" fmla="*/ 39383442 w 2512"/>
                <a:gd name="T69" fmla="*/ 1063228 h 512"/>
                <a:gd name="T70" fmla="*/ 47849172 w 2512"/>
                <a:gd name="T71" fmla="*/ 1240334 h 512"/>
                <a:gd name="T72" fmla="*/ 49873537 w 2512"/>
                <a:gd name="T73" fmla="*/ 2657921 h 512"/>
                <a:gd name="T74" fmla="*/ 50793730 w 2512"/>
                <a:gd name="T75" fmla="*/ 3898403 h 512"/>
                <a:gd name="T76" fmla="*/ 51713924 w 2512"/>
                <a:gd name="T77" fmla="*/ 9745859 h 512"/>
                <a:gd name="T78" fmla="*/ 49689407 w 2512"/>
                <a:gd name="T79" fmla="*/ 10986343 h 512"/>
                <a:gd name="T80" fmla="*/ 46376892 w 2512"/>
                <a:gd name="T81" fmla="*/ 9214245 h 512"/>
                <a:gd name="T82" fmla="*/ 46744848 w 2512"/>
                <a:gd name="T83" fmla="*/ 1949202 h 512"/>
                <a:gd name="T84" fmla="*/ 49505429 w 2512"/>
                <a:gd name="T85" fmla="*/ 708868 h 512"/>
                <a:gd name="T86" fmla="*/ 54658482 w 2512"/>
                <a:gd name="T87" fmla="*/ 1063228 h 512"/>
                <a:gd name="T88" fmla="*/ 57787019 w 2512"/>
                <a:gd name="T89" fmla="*/ 4252763 h 512"/>
                <a:gd name="T90" fmla="*/ 56130761 w 2512"/>
                <a:gd name="T91" fmla="*/ 10809089 h 512"/>
                <a:gd name="T92" fmla="*/ 53738289 w 2512"/>
                <a:gd name="T93" fmla="*/ 9745859 h 5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12"/>
                <a:gd name="T142" fmla="*/ 0 h 512"/>
                <a:gd name="T143" fmla="*/ 2512 w 2512"/>
                <a:gd name="T144" fmla="*/ 512 h 5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12" h="512">
                  <a:moveTo>
                    <a:pt x="0" y="472"/>
                  </a:moveTo>
                  <a:cubicBezTo>
                    <a:pt x="12" y="436"/>
                    <a:pt x="29" y="405"/>
                    <a:pt x="40" y="368"/>
                  </a:cubicBezTo>
                  <a:cubicBezTo>
                    <a:pt x="56" y="310"/>
                    <a:pt x="62" y="229"/>
                    <a:pt x="88" y="176"/>
                  </a:cubicBezTo>
                  <a:cubicBezTo>
                    <a:pt x="92" y="167"/>
                    <a:pt x="100" y="161"/>
                    <a:pt x="104" y="152"/>
                  </a:cubicBezTo>
                  <a:cubicBezTo>
                    <a:pt x="111" y="137"/>
                    <a:pt x="115" y="120"/>
                    <a:pt x="120" y="104"/>
                  </a:cubicBezTo>
                  <a:cubicBezTo>
                    <a:pt x="131" y="72"/>
                    <a:pt x="185" y="42"/>
                    <a:pt x="216" y="32"/>
                  </a:cubicBezTo>
                  <a:cubicBezTo>
                    <a:pt x="259" y="35"/>
                    <a:pt x="302" y="31"/>
                    <a:pt x="344" y="40"/>
                  </a:cubicBezTo>
                  <a:cubicBezTo>
                    <a:pt x="363" y="44"/>
                    <a:pt x="392" y="72"/>
                    <a:pt x="392" y="72"/>
                  </a:cubicBezTo>
                  <a:cubicBezTo>
                    <a:pt x="413" y="104"/>
                    <a:pt x="435" y="136"/>
                    <a:pt x="456" y="168"/>
                  </a:cubicBezTo>
                  <a:cubicBezTo>
                    <a:pt x="465" y="182"/>
                    <a:pt x="463" y="202"/>
                    <a:pt x="472" y="216"/>
                  </a:cubicBezTo>
                  <a:cubicBezTo>
                    <a:pt x="477" y="224"/>
                    <a:pt x="484" y="231"/>
                    <a:pt x="488" y="240"/>
                  </a:cubicBezTo>
                  <a:cubicBezTo>
                    <a:pt x="495" y="255"/>
                    <a:pt x="504" y="288"/>
                    <a:pt x="504" y="288"/>
                  </a:cubicBezTo>
                  <a:cubicBezTo>
                    <a:pt x="501" y="328"/>
                    <a:pt x="502" y="368"/>
                    <a:pt x="496" y="408"/>
                  </a:cubicBezTo>
                  <a:cubicBezTo>
                    <a:pt x="494" y="425"/>
                    <a:pt x="496" y="451"/>
                    <a:pt x="480" y="456"/>
                  </a:cubicBezTo>
                  <a:cubicBezTo>
                    <a:pt x="392" y="485"/>
                    <a:pt x="525" y="439"/>
                    <a:pt x="432" y="480"/>
                  </a:cubicBezTo>
                  <a:cubicBezTo>
                    <a:pt x="417" y="487"/>
                    <a:pt x="384" y="496"/>
                    <a:pt x="384" y="496"/>
                  </a:cubicBezTo>
                  <a:cubicBezTo>
                    <a:pt x="347" y="493"/>
                    <a:pt x="308" y="497"/>
                    <a:pt x="272" y="488"/>
                  </a:cubicBezTo>
                  <a:cubicBezTo>
                    <a:pt x="247" y="482"/>
                    <a:pt x="240" y="416"/>
                    <a:pt x="240" y="416"/>
                  </a:cubicBezTo>
                  <a:cubicBezTo>
                    <a:pt x="275" y="310"/>
                    <a:pt x="213" y="70"/>
                    <a:pt x="352" y="24"/>
                  </a:cubicBezTo>
                  <a:cubicBezTo>
                    <a:pt x="425" y="27"/>
                    <a:pt x="515" y="23"/>
                    <a:pt x="592" y="40"/>
                  </a:cubicBezTo>
                  <a:cubicBezTo>
                    <a:pt x="619" y="46"/>
                    <a:pt x="638" y="63"/>
                    <a:pt x="664" y="72"/>
                  </a:cubicBezTo>
                  <a:cubicBezTo>
                    <a:pt x="669" y="80"/>
                    <a:pt x="672" y="90"/>
                    <a:pt x="680" y="96"/>
                  </a:cubicBezTo>
                  <a:cubicBezTo>
                    <a:pt x="687" y="101"/>
                    <a:pt x="698" y="98"/>
                    <a:pt x="704" y="104"/>
                  </a:cubicBezTo>
                  <a:cubicBezTo>
                    <a:pt x="737" y="137"/>
                    <a:pt x="739" y="167"/>
                    <a:pt x="776" y="192"/>
                  </a:cubicBezTo>
                  <a:cubicBezTo>
                    <a:pt x="778" y="199"/>
                    <a:pt x="799" y="261"/>
                    <a:pt x="800" y="264"/>
                  </a:cubicBezTo>
                  <a:cubicBezTo>
                    <a:pt x="803" y="272"/>
                    <a:pt x="808" y="288"/>
                    <a:pt x="808" y="288"/>
                  </a:cubicBezTo>
                  <a:cubicBezTo>
                    <a:pt x="805" y="336"/>
                    <a:pt x="805" y="384"/>
                    <a:pt x="800" y="432"/>
                  </a:cubicBezTo>
                  <a:cubicBezTo>
                    <a:pt x="799" y="440"/>
                    <a:pt x="798" y="450"/>
                    <a:pt x="792" y="456"/>
                  </a:cubicBezTo>
                  <a:cubicBezTo>
                    <a:pt x="779" y="469"/>
                    <a:pt x="760" y="473"/>
                    <a:pt x="744" y="480"/>
                  </a:cubicBezTo>
                  <a:cubicBezTo>
                    <a:pt x="729" y="487"/>
                    <a:pt x="696" y="496"/>
                    <a:pt x="696" y="496"/>
                  </a:cubicBezTo>
                  <a:cubicBezTo>
                    <a:pt x="669" y="493"/>
                    <a:pt x="640" y="500"/>
                    <a:pt x="616" y="488"/>
                  </a:cubicBezTo>
                  <a:cubicBezTo>
                    <a:pt x="594" y="477"/>
                    <a:pt x="584" y="439"/>
                    <a:pt x="576" y="416"/>
                  </a:cubicBezTo>
                  <a:cubicBezTo>
                    <a:pt x="562" y="317"/>
                    <a:pt x="585" y="237"/>
                    <a:pt x="608" y="144"/>
                  </a:cubicBezTo>
                  <a:cubicBezTo>
                    <a:pt x="611" y="117"/>
                    <a:pt x="610" y="90"/>
                    <a:pt x="616" y="64"/>
                  </a:cubicBezTo>
                  <a:cubicBezTo>
                    <a:pt x="627" y="15"/>
                    <a:pt x="689" y="6"/>
                    <a:pt x="728" y="0"/>
                  </a:cubicBezTo>
                  <a:cubicBezTo>
                    <a:pt x="823" y="10"/>
                    <a:pt x="909" y="34"/>
                    <a:pt x="1000" y="64"/>
                  </a:cubicBezTo>
                  <a:cubicBezTo>
                    <a:pt x="1042" y="78"/>
                    <a:pt x="1056" y="115"/>
                    <a:pt x="1096" y="128"/>
                  </a:cubicBezTo>
                  <a:cubicBezTo>
                    <a:pt x="1107" y="144"/>
                    <a:pt x="1117" y="160"/>
                    <a:pt x="1128" y="176"/>
                  </a:cubicBezTo>
                  <a:cubicBezTo>
                    <a:pt x="1133" y="184"/>
                    <a:pt x="1144" y="200"/>
                    <a:pt x="1144" y="200"/>
                  </a:cubicBezTo>
                  <a:cubicBezTo>
                    <a:pt x="1160" y="280"/>
                    <a:pt x="1156" y="361"/>
                    <a:pt x="1120" y="432"/>
                  </a:cubicBezTo>
                  <a:cubicBezTo>
                    <a:pt x="1116" y="440"/>
                    <a:pt x="1118" y="450"/>
                    <a:pt x="1112" y="456"/>
                  </a:cubicBezTo>
                  <a:cubicBezTo>
                    <a:pt x="1106" y="462"/>
                    <a:pt x="1051" y="484"/>
                    <a:pt x="1040" y="488"/>
                  </a:cubicBezTo>
                  <a:cubicBezTo>
                    <a:pt x="1013" y="485"/>
                    <a:pt x="984" y="492"/>
                    <a:pt x="960" y="480"/>
                  </a:cubicBezTo>
                  <a:cubicBezTo>
                    <a:pt x="943" y="471"/>
                    <a:pt x="939" y="448"/>
                    <a:pt x="928" y="432"/>
                  </a:cubicBezTo>
                  <a:cubicBezTo>
                    <a:pt x="923" y="424"/>
                    <a:pt x="912" y="408"/>
                    <a:pt x="912" y="408"/>
                  </a:cubicBezTo>
                  <a:cubicBezTo>
                    <a:pt x="901" y="312"/>
                    <a:pt x="891" y="266"/>
                    <a:pt x="920" y="152"/>
                  </a:cubicBezTo>
                  <a:cubicBezTo>
                    <a:pt x="926" y="128"/>
                    <a:pt x="931" y="89"/>
                    <a:pt x="952" y="72"/>
                  </a:cubicBezTo>
                  <a:cubicBezTo>
                    <a:pt x="999" y="35"/>
                    <a:pt x="1072" y="30"/>
                    <a:pt x="1128" y="24"/>
                  </a:cubicBezTo>
                  <a:cubicBezTo>
                    <a:pt x="1171" y="29"/>
                    <a:pt x="1213" y="35"/>
                    <a:pt x="1256" y="40"/>
                  </a:cubicBezTo>
                  <a:cubicBezTo>
                    <a:pt x="1283" y="43"/>
                    <a:pt x="1336" y="56"/>
                    <a:pt x="1336" y="56"/>
                  </a:cubicBezTo>
                  <a:cubicBezTo>
                    <a:pt x="1365" y="76"/>
                    <a:pt x="1395" y="76"/>
                    <a:pt x="1424" y="96"/>
                  </a:cubicBezTo>
                  <a:cubicBezTo>
                    <a:pt x="1446" y="128"/>
                    <a:pt x="1461" y="165"/>
                    <a:pt x="1488" y="192"/>
                  </a:cubicBezTo>
                  <a:cubicBezTo>
                    <a:pt x="1501" y="230"/>
                    <a:pt x="1506" y="264"/>
                    <a:pt x="1512" y="304"/>
                  </a:cubicBezTo>
                  <a:cubicBezTo>
                    <a:pt x="1505" y="406"/>
                    <a:pt x="1512" y="469"/>
                    <a:pt x="1408" y="504"/>
                  </a:cubicBezTo>
                  <a:cubicBezTo>
                    <a:pt x="1299" y="493"/>
                    <a:pt x="1328" y="504"/>
                    <a:pt x="1264" y="440"/>
                  </a:cubicBezTo>
                  <a:cubicBezTo>
                    <a:pt x="1267" y="355"/>
                    <a:pt x="1239" y="134"/>
                    <a:pt x="1344" y="64"/>
                  </a:cubicBezTo>
                  <a:cubicBezTo>
                    <a:pt x="1366" y="31"/>
                    <a:pt x="1379" y="35"/>
                    <a:pt x="1416" y="24"/>
                  </a:cubicBezTo>
                  <a:cubicBezTo>
                    <a:pt x="1432" y="19"/>
                    <a:pt x="1448" y="13"/>
                    <a:pt x="1464" y="8"/>
                  </a:cubicBezTo>
                  <a:cubicBezTo>
                    <a:pt x="1472" y="5"/>
                    <a:pt x="1488" y="0"/>
                    <a:pt x="1488" y="0"/>
                  </a:cubicBezTo>
                  <a:cubicBezTo>
                    <a:pt x="1544" y="19"/>
                    <a:pt x="1606" y="26"/>
                    <a:pt x="1664" y="40"/>
                  </a:cubicBezTo>
                  <a:cubicBezTo>
                    <a:pt x="1714" y="53"/>
                    <a:pt x="1662" y="42"/>
                    <a:pt x="1712" y="64"/>
                  </a:cubicBezTo>
                  <a:cubicBezTo>
                    <a:pt x="1727" y="71"/>
                    <a:pt x="1760" y="80"/>
                    <a:pt x="1760" y="80"/>
                  </a:cubicBezTo>
                  <a:cubicBezTo>
                    <a:pt x="1786" y="119"/>
                    <a:pt x="1814" y="106"/>
                    <a:pt x="1832" y="160"/>
                  </a:cubicBezTo>
                  <a:cubicBezTo>
                    <a:pt x="1840" y="184"/>
                    <a:pt x="1848" y="208"/>
                    <a:pt x="1856" y="232"/>
                  </a:cubicBezTo>
                  <a:cubicBezTo>
                    <a:pt x="1859" y="240"/>
                    <a:pt x="1864" y="256"/>
                    <a:pt x="1864" y="256"/>
                  </a:cubicBezTo>
                  <a:cubicBezTo>
                    <a:pt x="1857" y="402"/>
                    <a:pt x="1890" y="461"/>
                    <a:pt x="1760" y="504"/>
                  </a:cubicBezTo>
                  <a:cubicBezTo>
                    <a:pt x="1728" y="500"/>
                    <a:pt x="1687" y="511"/>
                    <a:pt x="1664" y="488"/>
                  </a:cubicBezTo>
                  <a:cubicBezTo>
                    <a:pt x="1658" y="482"/>
                    <a:pt x="1636" y="427"/>
                    <a:pt x="1632" y="416"/>
                  </a:cubicBezTo>
                  <a:cubicBezTo>
                    <a:pt x="1635" y="307"/>
                    <a:pt x="1623" y="196"/>
                    <a:pt x="1640" y="88"/>
                  </a:cubicBezTo>
                  <a:cubicBezTo>
                    <a:pt x="1641" y="80"/>
                    <a:pt x="1693" y="49"/>
                    <a:pt x="1712" y="48"/>
                  </a:cubicBezTo>
                  <a:cubicBezTo>
                    <a:pt x="1773" y="43"/>
                    <a:pt x="1835" y="43"/>
                    <a:pt x="1896" y="40"/>
                  </a:cubicBezTo>
                  <a:cubicBezTo>
                    <a:pt x="1958" y="30"/>
                    <a:pt x="2025" y="19"/>
                    <a:pt x="2080" y="56"/>
                  </a:cubicBezTo>
                  <a:cubicBezTo>
                    <a:pt x="2110" y="100"/>
                    <a:pt x="2079" y="65"/>
                    <a:pt x="2120" y="88"/>
                  </a:cubicBezTo>
                  <a:cubicBezTo>
                    <a:pt x="2137" y="97"/>
                    <a:pt x="2168" y="120"/>
                    <a:pt x="2168" y="120"/>
                  </a:cubicBezTo>
                  <a:cubicBezTo>
                    <a:pt x="2189" y="184"/>
                    <a:pt x="2157" y="109"/>
                    <a:pt x="2200" y="152"/>
                  </a:cubicBezTo>
                  <a:cubicBezTo>
                    <a:pt x="2206" y="158"/>
                    <a:pt x="2204" y="168"/>
                    <a:pt x="2208" y="176"/>
                  </a:cubicBezTo>
                  <a:cubicBezTo>
                    <a:pt x="2228" y="216"/>
                    <a:pt x="2239" y="259"/>
                    <a:pt x="2264" y="296"/>
                  </a:cubicBezTo>
                  <a:cubicBezTo>
                    <a:pt x="2263" y="311"/>
                    <a:pt x="2267" y="402"/>
                    <a:pt x="2248" y="440"/>
                  </a:cubicBezTo>
                  <a:cubicBezTo>
                    <a:pt x="2238" y="460"/>
                    <a:pt x="2229" y="471"/>
                    <a:pt x="2208" y="480"/>
                  </a:cubicBezTo>
                  <a:cubicBezTo>
                    <a:pt x="2193" y="487"/>
                    <a:pt x="2160" y="496"/>
                    <a:pt x="2160" y="496"/>
                  </a:cubicBezTo>
                  <a:cubicBezTo>
                    <a:pt x="2109" y="490"/>
                    <a:pt x="2088" y="491"/>
                    <a:pt x="2048" y="464"/>
                  </a:cubicBezTo>
                  <a:cubicBezTo>
                    <a:pt x="2037" y="448"/>
                    <a:pt x="2022" y="434"/>
                    <a:pt x="2016" y="416"/>
                  </a:cubicBezTo>
                  <a:cubicBezTo>
                    <a:pt x="2011" y="400"/>
                    <a:pt x="2000" y="368"/>
                    <a:pt x="2000" y="368"/>
                  </a:cubicBezTo>
                  <a:cubicBezTo>
                    <a:pt x="2006" y="217"/>
                    <a:pt x="1996" y="195"/>
                    <a:pt x="2032" y="88"/>
                  </a:cubicBezTo>
                  <a:cubicBezTo>
                    <a:pt x="2035" y="80"/>
                    <a:pt x="2049" y="84"/>
                    <a:pt x="2056" y="80"/>
                  </a:cubicBezTo>
                  <a:cubicBezTo>
                    <a:pt x="2149" y="28"/>
                    <a:pt x="2059" y="63"/>
                    <a:pt x="2152" y="32"/>
                  </a:cubicBezTo>
                  <a:cubicBezTo>
                    <a:pt x="2160" y="29"/>
                    <a:pt x="2176" y="24"/>
                    <a:pt x="2176" y="24"/>
                  </a:cubicBezTo>
                  <a:cubicBezTo>
                    <a:pt x="2247" y="29"/>
                    <a:pt x="2307" y="39"/>
                    <a:pt x="2376" y="48"/>
                  </a:cubicBezTo>
                  <a:cubicBezTo>
                    <a:pt x="2399" y="71"/>
                    <a:pt x="2436" y="111"/>
                    <a:pt x="2464" y="120"/>
                  </a:cubicBezTo>
                  <a:cubicBezTo>
                    <a:pt x="2481" y="146"/>
                    <a:pt x="2502" y="162"/>
                    <a:pt x="2512" y="192"/>
                  </a:cubicBezTo>
                  <a:cubicBezTo>
                    <a:pt x="2506" y="300"/>
                    <a:pt x="2508" y="331"/>
                    <a:pt x="2480" y="416"/>
                  </a:cubicBezTo>
                  <a:cubicBezTo>
                    <a:pt x="2466" y="458"/>
                    <a:pt x="2477" y="433"/>
                    <a:pt x="2440" y="488"/>
                  </a:cubicBezTo>
                  <a:cubicBezTo>
                    <a:pt x="2435" y="496"/>
                    <a:pt x="2424" y="512"/>
                    <a:pt x="2424" y="512"/>
                  </a:cubicBezTo>
                  <a:cubicBezTo>
                    <a:pt x="2353" y="500"/>
                    <a:pt x="2364" y="496"/>
                    <a:pt x="233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70" name="Freeform 190"/>
            <p:cNvSpPr>
              <a:spLocks/>
            </p:cNvSpPr>
            <p:nvPr/>
          </p:nvSpPr>
          <p:spPr bwMode="auto">
            <a:xfrm rot="8003803">
              <a:off x="1475036" y="5657652"/>
              <a:ext cx="381000" cy="76200"/>
            </a:xfrm>
            <a:custGeom>
              <a:avLst/>
              <a:gdLst>
                <a:gd name="T0" fmla="*/ 920194 w 2512"/>
                <a:gd name="T1" fmla="*/ 8151166 h 512"/>
                <a:gd name="T2" fmla="*/ 2392473 w 2512"/>
                <a:gd name="T3" fmla="*/ 3366789 h 512"/>
                <a:gd name="T4" fmla="*/ 4968925 w 2512"/>
                <a:gd name="T5" fmla="*/ 708868 h 512"/>
                <a:gd name="T6" fmla="*/ 9017656 w 2512"/>
                <a:gd name="T7" fmla="*/ 1594842 h 512"/>
                <a:gd name="T8" fmla="*/ 10858046 w 2512"/>
                <a:gd name="T9" fmla="*/ 4784377 h 512"/>
                <a:gd name="T10" fmla="*/ 11594261 w 2512"/>
                <a:gd name="T11" fmla="*/ 6379070 h 512"/>
                <a:gd name="T12" fmla="*/ 11042175 w 2512"/>
                <a:gd name="T13" fmla="*/ 10100369 h 512"/>
                <a:gd name="T14" fmla="*/ 8833678 w 2512"/>
                <a:gd name="T15" fmla="*/ 10986343 h 512"/>
                <a:gd name="T16" fmla="*/ 5521012 w 2512"/>
                <a:gd name="T17" fmla="*/ 9214245 h 512"/>
                <a:gd name="T18" fmla="*/ 13618626 w 2512"/>
                <a:gd name="T19" fmla="*/ 885974 h 512"/>
                <a:gd name="T20" fmla="*/ 15642991 w 2512"/>
                <a:gd name="T21" fmla="*/ 2126307 h 512"/>
                <a:gd name="T22" fmla="*/ 17851334 w 2512"/>
                <a:gd name="T23" fmla="*/ 4252763 h 512"/>
                <a:gd name="T24" fmla="*/ 18587550 w 2512"/>
                <a:gd name="T25" fmla="*/ 6379070 h 512"/>
                <a:gd name="T26" fmla="*/ 18219442 w 2512"/>
                <a:gd name="T27" fmla="*/ 10100369 h 512"/>
                <a:gd name="T28" fmla="*/ 16011099 w 2512"/>
                <a:gd name="T29" fmla="*/ 10986343 h 512"/>
                <a:gd name="T30" fmla="*/ 13250518 w 2512"/>
                <a:gd name="T31" fmla="*/ 9214245 h 512"/>
                <a:gd name="T32" fmla="*/ 14170712 w 2512"/>
                <a:gd name="T33" fmla="*/ 1417588 h 512"/>
                <a:gd name="T34" fmla="*/ 23004392 w 2512"/>
                <a:gd name="T35" fmla="*/ 1417588 h 512"/>
                <a:gd name="T36" fmla="*/ 25948951 w 2512"/>
                <a:gd name="T37" fmla="*/ 3898403 h 512"/>
                <a:gd name="T38" fmla="*/ 25764973 w 2512"/>
                <a:gd name="T39" fmla="*/ 9568753 h 512"/>
                <a:gd name="T40" fmla="*/ 23924586 w 2512"/>
                <a:gd name="T41" fmla="*/ 10809089 h 512"/>
                <a:gd name="T42" fmla="*/ 21348135 w 2512"/>
                <a:gd name="T43" fmla="*/ 9568753 h 512"/>
                <a:gd name="T44" fmla="*/ 21164005 w 2512"/>
                <a:gd name="T45" fmla="*/ 3366789 h 512"/>
                <a:gd name="T46" fmla="*/ 25948951 w 2512"/>
                <a:gd name="T47" fmla="*/ 531614 h 512"/>
                <a:gd name="T48" fmla="*/ 30733896 w 2512"/>
                <a:gd name="T49" fmla="*/ 1240334 h 512"/>
                <a:gd name="T50" fmla="*/ 34230541 w 2512"/>
                <a:gd name="T51" fmla="*/ 4252763 h 512"/>
                <a:gd name="T52" fmla="*/ 32390154 w 2512"/>
                <a:gd name="T53" fmla="*/ 11163448 h 512"/>
                <a:gd name="T54" fmla="*/ 30917874 w 2512"/>
                <a:gd name="T55" fmla="*/ 1417588 h 512"/>
                <a:gd name="T56" fmla="*/ 33678455 w 2512"/>
                <a:gd name="T57" fmla="*/ 177254 h 512"/>
                <a:gd name="T58" fmla="*/ 38279271 w 2512"/>
                <a:gd name="T59" fmla="*/ 885974 h 512"/>
                <a:gd name="T60" fmla="*/ 40487775 w 2512"/>
                <a:gd name="T61" fmla="*/ 1771947 h 512"/>
                <a:gd name="T62" fmla="*/ 42696118 w 2512"/>
                <a:gd name="T63" fmla="*/ 5138737 h 512"/>
                <a:gd name="T64" fmla="*/ 40487775 w 2512"/>
                <a:gd name="T65" fmla="*/ 11163448 h 512"/>
                <a:gd name="T66" fmla="*/ 37543207 w 2512"/>
                <a:gd name="T67" fmla="*/ 9214245 h 512"/>
                <a:gd name="T68" fmla="*/ 39383442 w 2512"/>
                <a:gd name="T69" fmla="*/ 1063228 h 512"/>
                <a:gd name="T70" fmla="*/ 47849172 w 2512"/>
                <a:gd name="T71" fmla="*/ 1240334 h 512"/>
                <a:gd name="T72" fmla="*/ 49873537 w 2512"/>
                <a:gd name="T73" fmla="*/ 2657921 h 512"/>
                <a:gd name="T74" fmla="*/ 50793730 w 2512"/>
                <a:gd name="T75" fmla="*/ 3898403 h 512"/>
                <a:gd name="T76" fmla="*/ 51713924 w 2512"/>
                <a:gd name="T77" fmla="*/ 9745859 h 512"/>
                <a:gd name="T78" fmla="*/ 49689407 w 2512"/>
                <a:gd name="T79" fmla="*/ 10986343 h 512"/>
                <a:gd name="T80" fmla="*/ 46376892 w 2512"/>
                <a:gd name="T81" fmla="*/ 9214245 h 512"/>
                <a:gd name="T82" fmla="*/ 46744848 w 2512"/>
                <a:gd name="T83" fmla="*/ 1949202 h 512"/>
                <a:gd name="T84" fmla="*/ 49505429 w 2512"/>
                <a:gd name="T85" fmla="*/ 708868 h 512"/>
                <a:gd name="T86" fmla="*/ 54658482 w 2512"/>
                <a:gd name="T87" fmla="*/ 1063228 h 512"/>
                <a:gd name="T88" fmla="*/ 57787019 w 2512"/>
                <a:gd name="T89" fmla="*/ 4252763 h 512"/>
                <a:gd name="T90" fmla="*/ 56130761 w 2512"/>
                <a:gd name="T91" fmla="*/ 10809089 h 512"/>
                <a:gd name="T92" fmla="*/ 53738289 w 2512"/>
                <a:gd name="T93" fmla="*/ 9745859 h 5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12"/>
                <a:gd name="T142" fmla="*/ 0 h 512"/>
                <a:gd name="T143" fmla="*/ 2512 w 2512"/>
                <a:gd name="T144" fmla="*/ 512 h 5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12" h="512">
                  <a:moveTo>
                    <a:pt x="0" y="472"/>
                  </a:moveTo>
                  <a:cubicBezTo>
                    <a:pt x="12" y="436"/>
                    <a:pt x="29" y="405"/>
                    <a:pt x="40" y="368"/>
                  </a:cubicBezTo>
                  <a:cubicBezTo>
                    <a:pt x="56" y="310"/>
                    <a:pt x="62" y="229"/>
                    <a:pt x="88" y="176"/>
                  </a:cubicBezTo>
                  <a:cubicBezTo>
                    <a:pt x="92" y="167"/>
                    <a:pt x="100" y="161"/>
                    <a:pt x="104" y="152"/>
                  </a:cubicBezTo>
                  <a:cubicBezTo>
                    <a:pt x="111" y="137"/>
                    <a:pt x="115" y="120"/>
                    <a:pt x="120" y="104"/>
                  </a:cubicBezTo>
                  <a:cubicBezTo>
                    <a:pt x="131" y="72"/>
                    <a:pt x="185" y="42"/>
                    <a:pt x="216" y="32"/>
                  </a:cubicBezTo>
                  <a:cubicBezTo>
                    <a:pt x="259" y="35"/>
                    <a:pt x="302" y="31"/>
                    <a:pt x="344" y="40"/>
                  </a:cubicBezTo>
                  <a:cubicBezTo>
                    <a:pt x="363" y="44"/>
                    <a:pt x="392" y="72"/>
                    <a:pt x="392" y="72"/>
                  </a:cubicBezTo>
                  <a:cubicBezTo>
                    <a:pt x="413" y="104"/>
                    <a:pt x="435" y="136"/>
                    <a:pt x="456" y="168"/>
                  </a:cubicBezTo>
                  <a:cubicBezTo>
                    <a:pt x="465" y="182"/>
                    <a:pt x="463" y="202"/>
                    <a:pt x="472" y="216"/>
                  </a:cubicBezTo>
                  <a:cubicBezTo>
                    <a:pt x="477" y="224"/>
                    <a:pt x="484" y="231"/>
                    <a:pt x="488" y="240"/>
                  </a:cubicBezTo>
                  <a:cubicBezTo>
                    <a:pt x="495" y="255"/>
                    <a:pt x="504" y="288"/>
                    <a:pt x="504" y="288"/>
                  </a:cubicBezTo>
                  <a:cubicBezTo>
                    <a:pt x="501" y="328"/>
                    <a:pt x="502" y="368"/>
                    <a:pt x="496" y="408"/>
                  </a:cubicBezTo>
                  <a:cubicBezTo>
                    <a:pt x="494" y="425"/>
                    <a:pt x="496" y="451"/>
                    <a:pt x="480" y="456"/>
                  </a:cubicBezTo>
                  <a:cubicBezTo>
                    <a:pt x="392" y="485"/>
                    <a:pt x="525" y="439"/>
                    <a:pt x="432" y="480"/>
                  </a:cubicBezTo>
                  <a:cubicBezTo>
                    <a:pt x="417" y="487"/>
                    <a:pt x="384" y="496"/>
                    <a:pt x="384" y="496"/>
                  </a:cubicBezTo>
                  <a:cubicBezTo>
                    <a:pt x="347" y="493"/>
                    <a:pt x="308" y="497"/>
                    <a:pt x="272" y="488"/>
                  </a:cubicBezTo>
                  <a:cubicBezTo>
                    <a:pt x="247" y="482"/>
                    <a:pt x="240" y="416"/>
                    <a:pt x="240" y="416"/>
                  </a:cubicBezTo>
                  <a:cubicBezTo>
                    <a:pt x="275" y="310"/>
                    <a:pt x="213" y="70"/>
                    <a:pt x="352" y="24"/>
                  </a:cubicBezTo>
                  <a:cubicBezTo>
                    <a:pt x="425" y="27"/>
                    <a:pt x="515" y="23"/>
                    <a:pt x="592" y="40"/>
                  </a:cubicBezTo>
                  <a:cubicBezTo>
                    <a:pt x="619" y="46"/>
                    <a:pt x="638" y="63"/>
                    <a:pt x="664" y="72"/>
                  </a:cubicBezTo>
                  <a:cubicBezTo>
                    <a:pt x="669" y="80"/>
                    <a:pt x="672" y="90"/>
                    <a:pt x="680" y="96"/>
                  </a:cubicBezTo>
                  <a:cubicBezTo>
                    <a:pt x="687" y="101"/>
                    <a:pt x="698" y="98"/>
                    <a:pt x="704" y="104"/>
                  </a:cubicBezTo>
                  <a:cubicBezTo>
                    <a:pt x="737" y="137"/>
                    <a:pt x="739" y="167"/>
                    <a:pt x="776" y="192"/>
                  </a:cubicBezTo>
                  <a:cubicBezTo>
                    <a:pt x="778" y="199"/>
                    <a:pt x="799" y="261"/>
                    <a:pt x="800" y="264"/>
                  </a:cubicBezTo>
                  <a:cubicBezTo>
                    <a:pt x="803" y="272"/>
                    <a:pt x="808" y="288"/>
                    <a:pt x="808" y="288"/>
                  </a:cubicBezTo>
                  <a:cubicBezTo>
                    <a:pt x="805" y="336"/>
                    <a:pt x="805" y="384"/>
                    <a:pt x="800" y="432"/>
                  </a:cubicBezTo>
                  <a:cubicBezTo>
                    <a:pt x="799" y="440"/>
                    <a:pt x="798" y="450"/>
                    <a:pt x="792" y="456"/>
                  </a:cubicBezTo>
                  <a:cubicBezTo>
                    <a:pt x="779" y="469"/>
                    <a:pt x="760" y="473"/>
                    <a:pt x="744" y="480"/>
                  </a:cubicBezTo>
                  <a:cubicBezTo>
                    <a:pt x="729" y="487"/>
                    <a:pt x="696" y="496"/>
                    <a:pt x="696" y="496"/>
                  </a:cubicBezTo>
                  <a:cubicBezTo>
                    <a:pt x="669" y="493"/>
                    <a:pt x="640" y="500"/>
                    <a:pt x="616" y="488"/>
                  </a:cubicBezTo>
                  <a:cubicBezTo>
                    <a:pt x="594" y="477"/>
                    <a:pt x="584" y="439"/>
                    <a:pt x="576" y="416"/>
                  </a:cubicBezTo>
                  <a:cubicBezTo>
                    <a:pt x="562" y="317"/>
                    <a:pt x="585" y="237"/>
                    <a:pt x="608" y="144"/>
                  </a:cubicBezTo>
                  <a:cubicBezTo>
                    <a:pt x="611" y="117"/>
                    <a:pt x="610" y="90"/>
                    <a:pt x="616" y="64"/>
                  </a:cubicBezTo>
                  <a:cubicBezTo>
                    <a:pt x="627" y="15"/>
                    <a:pt x="689" y="6"/>
                    <a:pt x="728" y="0"/>
                  </a:cubicBezTo>
                  <a:cubicBezTo>
                    <a:pt x="823" y="10"/>
                    <a:pt x="909" y="34"/>
                    <a:pt x="1000" y="64"/>
                  </a:cubicBezTo>
                  <a:cubicBezTo>
                    <a:pt x="1042" y="78"/>
                    <a:pt x="1056" y="115"/>
                    <a:pt x="1096" y="128"/>
                  </a:cubicBezTo>
                  <a:cubicBezTo>
                    <a:pt x="1107" y="144"/>
                    <a:pt x="1117" y="160"/>
                    <a:pt x="1128" y="176"/>
                  </a:cubicBezTo>
                  <a:cubicBezTo>
                    <a:pt x="1133" y="184"/>
                    <a:pt x="1144" y="200"/>
                    <a:pt x="1144" y="200"/>
                  </a:cubicBezTo>
                  <a:cubicBezTo>
                    <a:pt x="1160" y="280"/>
                    <a:pt x="1156" y="361"/>
                    <a:pt x="1120" y="432"/>
                  </a:cubicBezTo>
                  <a:cubicBezTo>
                    <a:pt x="1116" y="440"/>
                    <a:pt x="1118" y="450"/>
                    <a:pt x="1112" y="456"/>
                  </a:cubicBezTo>
                  <a:cubicBezTo>
                    <a:pt x="1106" y="462"/>
                    <a:pt x="1051" y="484"/>
                    <a:pt x="1040" y="488"/>
                  </a:cubicBezTo>
                  <a:cubicBezTo>
                    <a:pt x="1013" y="485"/>
                    <a:pt x="984" y="492"/>
                    <a:pt x="960" y="480"/>
                  </a:cubicBezTo>
                  <a:cubicBezTo>
                    <a:pt x="943" y="471"/>
                    <a:pt x="939" y="448"/>
                    <a:pt x="928" y="432"/>
                  </a:cubicBezTo>
                  <a:cubicBezTo>
                    <a:pt x="923" y="424"/>
                    <a:pt x="912" y="408"/>
                    <a:pt x="912" y="408"/>
                  </a:cubicBezTo>
                  <a:cubicBezTo>
                    <a:pt x="901" y="312"/>
                    <a:pt x="891" y="266"/>
                    <a:pt x="920" y="152"/>
                  </a:cubicBezTo>
                  <a:cubicBezTo>
                    <a:pt x="926" y="128"/>
                    <a:pt x="931" y="89"/>
                    <a:pt x="952" y="72"/>
                  </a:cubicBezTo>
                  <a:cubicBezTo>
                    <a:pt x="999" y="35"/>
                    <a:pt x="1072" y="30"/>
                    <a:pt x="1128" y="24"/>
                  </a:cubicBezTo>
                  <a:cubicBezTo>
                    <a:pt x="1171" y="29"/>
                    <a:pt x="1213" y="35"/>
                    <a:pt x="1256" y="40"/>
                  </a:cubicBezTo>
                  <a:cubicBezTo>
                    <a:pt x="1283" y="43"/>
                    <a:pt x="1336" y="56"/>
                    <a:pt x="1336" y="56"/>
                  </a:cubicBezTo>
                  <a:cubicBezTo>
                    <a:pt x="1365" y="76"/>
                    <a:pt x="1395" y="76"/>
                    <a:pt x="1424" y="96"/>
                  </a:cubicBezTo>
                  <a:cubicBezTo>
                    <a:pt x="1446" y="128"/>
                    <a:pt x="1461" y="165"/>
                    <a:pt x="1488" y="192"/>
                  </a:cubicBezTo>
                  <a:cubicBezTo>
                    <a:pt x="1501" y="230"/>
                    <a:pt x="1506" y="264"/>
                    <a:pt x="1512" y="304"/>
                  </a:cubicBezTo>
                  <a:cubicBezTo>
                    <a:pt x="1505" y="406"/>
                    <a:pt x="1512" y="469"/>
                    <a:pt x="1408" y="504"/>
                  </a:cubicBezTo>
                  <a:cubicBezTo>
                    <a:pt x="1299" y="493"/>
                    <a:pt x="1328" y="504"/>
                    <a:pt x="1264" y="440"/>
                  </a:cubicBezTo>
                  <a:cubicBezTo>
                    <a:pt x="1267" y="355"/>
                    <a:pt x="1239" y="134"/>
                    <a:pt x="1344" y="64"/>
                  </a:cubicBezTo>
                  <a:cubicBezTo>
                    <a:pt x="1366" y="31"/>
                    <a:pt x="1379" y="35"/>
                    <a:pt x="1416" y="24"/>
                  </a:cubicBezTo>
                  <a:cubicBezTo>
                    <a:pt x="1432" y="19"/>
                    <a:pt x="1448" y="13"/>
                    <a:pt x="1464" y="8"/>
                  </a:cubicBezTo>
                  <a:cubicBezTo>
                    <a:pt x="1472" y="5"/>
                    <a:pt x="1488" y="0"/>
                    <a:pt x="1488" y="0"/>
                  </a:cubicBezTo>
                  <a:cubicBezTo>
                    <a:pt x="1544" y="19"/>
                    <a:pt x="1606" y="26"/>
                    <a:pt x="1664" y="40"/>
                  </a:cubicBezTo>
                  <a:cubicBezTo>
                    <a:pt x="1714" y="53"/>
                    <a:pt x="1662" y="42"/>
                    <a:pt x="1712" y="64"/>
                  </a:cubicBezTo>
                  <a:cubicBezTo>
                    <a:pt x="1727" y="71"/>
                    <a:pt x="1760" y="80"/>
                    <a:pt x="1760" y="80"/>
                  </a:cubicBezTo>
                  <a:cubicBezTo>
                    <a:pt x="1786" y="119"/>
                    <a:pt x="1814" y="106"/>
                    <a:pt x="1832" y="160"/>
                  </a:cubicBezTo>
                  <a:cubicBezTo>
                    <a:pt x="1840" y="184"/>
                    <a:pt x="1848" y="208"/>
                    <a:pt x="1856" y="232"/>
                  </a:cubicBezTo>
                  <a:cubicBezTo>
                    <a:pt x="1859" y="240"/>
                    <a:pt x="1864" y="256"/>
                    <a:pt x="1864" y="256"/>
                  </a:cubicBezTo>
                  <a:cubicBezTo>
                    <a:pt x="1857" y="402"/>
                    <a:pt x="1890" y="461"/>
                    <a:pt x="1760" y="504"/>
                  </a:cubicBezTo>
                  <a:cubicBezTo>
                    <a:pt x="1728" y="500"/>
                    <a:pt x="1687" y="511"/>
                    <a:pt x="1664" y="488"/>
                  </a:cubicBezTo>
                  <a:cubicBezTo>
                    <a:pt x="1658" y="482"/>
                    <a:pt x="1636" y="427"/>
                    <a:pt x="1632" y="416"/>
                  </a:cubicBezTo>
                  <a:cubicBezTo>
                    <a:pt x="1635" y="307"/>
                    <a:pt x="1623" y="196"/>
                    <a:pt x="1640" y="88"/>
                  </a:cubicBezTo>
                  <a:cubicBezTo>
                    <a:pt x="1641" y="80"/>
                    <a:pt x="1693" y="49"/>
                    <a:pt x="1712" y="48"/>
                  </a:cubicBezTo>
                  <a:cubicBezTo>
                    <a:pt x="1773" y="43"/>
                    <a:pt x="1835" y="43"/>
                    <a:pt x="1896" y="40"/>
                  </a:cubicBezTo>
                  <a:cubicBezTo>
                    <a:pt x="1958" y="30"/>
                    <a:pt x="2025" y="19"/>
                    <a:pt x="2080" y="56"/>
                  </a:cubicBezTo>
                  <a:cubicBezTo>
                    <a:pt x="2110" y="100"/>
                    <a:pt x="2079" y="65"/>
                    <a:pt x="2120" y="88"/>
                  </a:cubicBezTo>
                  <a:cubicBezTo>
                    <a:pt x="2137" y="97"/>
                    <a:pt x="2168" y="120"/>
                    <a:pt x="2168" y="120"/>
                  </a:cubicBezTo>
                  <a:cubicBezTo>
                    <a:pt x="2189" y="184"/>
                    <a:pt x="2157" y="109"/>
                    <a:pt x="2200" y="152"/>
                  </a:cubicBezTo>
                  <a:cubicBezTo>
                    <a:pt x="2206" y="158"/>
                    <a:pt x="2204" y="168"/>
                    <a:pt x="2208" y="176"/>
                  </a:cubicBezTo>
                  <a:cubicBezTo>
                    <a:pt x="2228" y="216"/>
                    <a:pt x="2239" y="259"/>
                    <a:pt x="2264" y="296"/>
                  </a:cubicBezTo>
                  <a:cubicBezTo>
                    <a:pt x="2263" y="311"/>
                    <a:pt x="2267" y="402"/>
                    <a:pt x="2248" y="440"/>
                  </a:cubicBezTo>
                  <a:cubicBezTo>
                    <a:pt x="2238" y="460"/>
                    <a:pt x="2229" y="471"/>
                    <a:pt x="2208" y="480"/>
                  </a:cubicBezTo>
                  <a:cubicBezTo>
                    <a:pt x="2193" y="487"/>
                    <a:pt x="2160" y="496"/>
                    <a:pt x="2160" y="496"/>
                  </a:cubicBezTo>
                  <a:cubicBezTo>
                    <a:pt x="2109" y="490"/>
                    <a:pt x="2088" y="491"/>
                    <a:pt x="2048" y="464"/>
                  </a:cubicBezTo>
                  <a:cubicBezTo>
                    <a:pt x="2037" y="448"/>
                    <a:pt x="2022" y="434"/>
                    <a:pt x="2016" y="416"/>
                  </a:cubicBezTo>
                  <a:cubicBezTo>
                    <a:pt x="2011" y="400"/>
                    <a:pt x="2000" y="368"/>
                    <a:pt x="2000" y="368"/>
                  </a:cubicBezTo>
                  <a:cubicBezTo>
                    <a:pt x="2006" y="217"/>
                    <a:pt x="1996" y="195"/>
                    <a:pt x="2032" y="88"/>
                  </a:cubicBezTo>
                  <a:cubicBezTo>
                    <a:pt x="2035" y="80"/>
                    <a:pt x="2049" y="84"/>
                    <a:pt x="2056" y="80"/>
                  </a:cubicBezTo>
                  <a:cubicBezTo>
                    <a:pt x="2149" y="28"/>
                    <a:pt x="2059" y="63"/>
                    <a:pt x="2152" y="32"/>
                  </a:cubicBezTo>
                  <a:cubicBezTo>
                    <a:pt x="2160" y="29"/>
                    <a:pt x="2176" y="24"/>
                    <a:pt x="2176" y="24"/>
                  </a:cubicBezTo>
                  <a:cubicBezTo>
                    <a:pt x="2247" y="29"/>
                    <a:pt x="2307" y="39"/>
                    <a:pt x="2376" y="48"/>
                  </a:cubicBezTo>
                  <a:cubicBezTo>
                    <a:pt x="2399" y="71"/>
                    <a:pt x="2436" y="111"/>
                    <a:pt x="2464" y="120"/>
                  </a:cubicBezTo>
                  <a:cubicBezTo>
                    <a:pt x="2481" y="146"/>
                    <a:pt x="2502" y="162"/>
                    <a:pt x="2512" y="192"/>
                  </a:cubicBezTo>
                  <a:cubicBezTo>
                    <a:pt x="2506" y="300"/>
                    <a:pt x="2508" y="331"/>
                    <a:pt x="2480" y="416"/>
                  </a:cubicBezTo>
                  <a:cubicBezTo>
                    <a:pt x="2466" y="458"/>
                    <a:pt x="2477" y="433"/>
                    <a:pt x="2440" y="488"/>
                  </a:cubicBezTo>
                  <a:cubicBezTo>
                    <a:pt x="2435" y="496"/>
                    <a:pt x="2424" y="512"/>
                    <a:pt x="2424" y="512"/>
                  </a:cubicBezTo>
                  <a:cubicBezTo>
                    <a:pt x="2353" y="500"/>
                    <a:pt x="2364" y="496"/>
                    <a:pt x="233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 flipV="1">
              <a:off x="1389311" y="5003602"/>
              <a:ext cx="792163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 flipV="1">
              <a:off x="1389311" y="4932164"/>
              <a:ext cx="792163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 flipV="1">
              <a:off x="1389311" y="4860727"/>
              <a:ext cx="792163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V="1">
              <a:off x="1389311" y="4789289"/>
              <a:ext cx="792163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1043236" y="4281289"/>
              <a:ext cx="207963" cy="508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>
              <a:off x="395536" y="4281289"/>
              <a:ext cx="17287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 flipV="1">
              <a:off x="395536" y="6379740"/>
              <a:ext cx="1800225" cy="1588"/>
            </a:xfrm>
            <a:prstGeom prst="line">
              <a:avLst/>
            </a:prstGeom>
            <a:noFill/>
            <a:ln w="15875">
              <a:solidFill>
                <a:srgbClr val="1205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Oval 14"/>
            <p:cNvSpPr>
              <a:spLocks noChangeArrowheads="1"/>
            </p:cNvSpPr>
            <p:nvPr/>
          </p:nvSpPr>
          <p:spPr bwMode="auto">
            <a:xfrm>
              <a:off x="971799" y="4209852"/>
              <a:ext cx="215900" cy="1444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Oval 14"/>
            <p:cNvSpPr>
              <a:spLocks noChangeArrowheads="1"/>
            </p:cNvSpPr>
            <p:nvPr/>
          </p:nvSpPr>
          <p:spPr bwMode="auto">
            <a:xfrm rot="239448">
              <a:off x="749511" y="4277196"/>
              <a:ext cx="285621" cy="2034169"/>
            </a:xfrm>
            <a:prstGeom prst="ellipse">
              <a:avLst/>
            </a:prstGeom>
            <a:solidFill>
              <a:srgbClr val="00FFFF">
                <a:alpha val="26000"/>
              </a:srgbClr>
            </a:solidFill>
            <a:ln w="12700">
              <a:solidFill>
                <a:schemeClr val="tx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 flipV="1">
              <a:off x="1403599" y="6073577"/>
              <a:ext cx="79216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 flipV="1">
              <a:off x="1403599" y="6002139"/>
              <a:ext cx="79216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 flipV="1">
              <a:off x="1403599" y="5930702"/>
              <a:ext cx="79216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 flipV="1">
              <a:off x="1403599" y="5859264"/>
              <a:ext cx="79216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36"/>
            <p:cNvSpPr>
              <a:spLocks noChangeArrowheads="1"/>
            </p:cNvSpPr>
            <p:nvPr/>
          </p:nvSpPr>
          <p:spPr bwMode="auto">
            <a:xfrm>
              <a:off x="1178174" y="4217789"/>
              <a:ext cx="379412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86" name="Rectangle 37"/>
            <p:cNvSpPr>
              <a:spLocks noChangeArrowheads="1"/>
            </p:cNvSpPr>
            <p:nvPr/>
          </p:nvSpPr>
          <p:spPr bwMode="auto">
            <a:xfrm>
              <a:off x="1394074" y="4305102"/>
              <a:ext cx="285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2056061" y="4005064"/>
              <a:ext cx="33972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41"/>
            <p:cNvSpPr>
              <a:spLocks noChangeArrowheads="1"/>
            </p:cNvSpPr>
            <p:nvPr/>
          </p:nvSpPr>
          <p:spPr bwMode="auto">
            <a:xfrm>
              <a:off x="2895849" y="4646414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jet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Oval 14"/>
            <p:cNvSpPr>
              <a:spLocks noChangeArrowheads="1"/>
            </p:cNvSpPr>
            <p:nvPr/>
          </p:nvSpPr>
          <p:spPr bwMode="auto">
            <a:xfrm>
              <a:off x="1111499" y="4717852"/>
              <a:ext cx="498475" cy="500062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auto">
            <a:xfrm>
              <a:off x="1729036" y="5233789"/>
              <a:ext cx="357188" cy="35718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41"/>
            <p:cNvSpPr>
              <a:spLocks noChangeArrowheads="1"/>
            </p:cNvSpPr>
            <p:nvPr/>
          </p:nvSpPr>
          <p:spPr bwMode="auto">
            <a:xfrm>
              <a:off x="2895849" y="5541764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jet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38"/>
            <p:cNvSpPr>
              <a:spLocks noChangeArrowheads="1"/>
            </p:cNvSpPr>
            <p:nvPr/>
          </p:nvSpPr>
          <p:spPr bwMode="auto">
            <a:xfrm>
              <a:off x="179512" y="3933056"/>
              <a:ext cx="2734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 rot="8334849">
              <a:off x="629249" y="6124636"/>
              <a:ext cx="720725" cy="104775"/>
            </a:xfrm>
            <a:custGeom>
              <a:avLst/>
              <a:gdLst>
                <a:gd name="T0" fmla="*/ 0 w 2223"/>
                <a:gd name="T1" fmla="*/ 69850 h 408"/>
                <a:gd name="T2" fmla="*/ 88186 w 2223"/>
                <a:gd name="T3" fmla="*/ 0 h 408"/>
                <a:gd name="T4" fmla="*/ 176696 w 2223"/>
                <a:gd name="T5" fmla="*/ 69850 h 408"/>
                <a:gd name="T6" fmla="*/ 264882 w 2223"/>
                <a:gd name="T7" fmla="*/ 11556 h 408"/>
                <a:gd name="T8" fmla="*/ 353068 w 2223"/>
                <a:gd name="T9" fmla="*/ 81406 h 408"/>
                <a:gd name="T10" fmla="*/ 485346 w 2223"/>
                <a:gd name="T11" fmla="*/ 11556 h 408"/>
                <a:gd name="T12" fmla="*/ 558943 w 2223"/>
                <a:gd name="T13" fmla="*/ 93219 h 408"/>
                <a:gd name="T14" fmla="*/ 676632 w 2223"/>
                <a:gd name="T15" fmla="*/ 34925 h 408"/>
                <a:gd name="T16" fmla="*/ 720725 w 2223"/>
                <a:gd name="T17" fmla="*/ 104775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23"/>
                <a:gd name="T28" fmla="*/ 0 h 408"/>
                <a:gd name="T29" fmla="*/ 2223 w 2223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23" h="408">
                  <a:moveTo>
                    <a:pt x="0" y="272"/>
                  </a:moveTo>
                  <a:cubicBezTo>
                    <a:pt x="90" y="136"/>
                    <a:pt x="181" y="0"/>
                    <a:pt x="272" y="0"/>
                  </a:cubicBezTo>
                  <a:cubicBezTo>
                    <a:pt x="363" y="0"/>
                    <a:pt x="454" y="264"/>
                    <a:pt x="545" y="272"/>
                  </a:cubicBezTo>
                  <a:cubicBezTo>
                    <a:pt x="636" y="280"/>
                    <a:pt x="726" y="37"/>
                    <a:pt x="817" y="45"/>
                  </a:cubicBezTo>
                  <a:cubicBezTo>
                    <a:pt x="908" y="53"/>
                    <a:pt x="976" y="317"/>
                    <a:pt x="1089" y="317"/>
                  </a:cubicBezTo>
                  <a:cubicBezTo>
                    <a:pt x="1202" y="317"/>
                    <a:pt x="1391" y="37"/>
                    <a:pt x="1497" y="45"/>
                  </a:cubicBezTo>
                  <a:cubicBezTo>
                    <a:pt x="1603" y="53"/>
                    <a:pt x="1626" y="348"/>
                    <a:pt x="1724" y="363"/>
                  </a:cubicBezTo>
                  <a:cubicBezTo>
                    <a:pt x="1822" y="378"/>
                    <a:pt x="2004" y="129"/>
                    <a:pt x="2087" y="136"/>
                  </a:cubicBezTo>
                  <a:cubicBezTo>
                    <a:pt x="2170" y="143"/>
                    <a:pt x="2196" y="275"/>
                    <a:pt x="2223" y="408"/>
                  </a:cubicBezTo>
                </a:path>
              </a:pathLst>
            </a:custGeom>
            <a:noFill/>
            <a:ln w="57150">
              <a:solidFill>
                <a:srgbClr val="1205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Oval 14"/>
            <p:cNvSpPr>
              <a:spLocks noChangeArrowheads="1"/>
            </p:cNvSpPr>
            <p:nvPr/>
          </p:nvSpPr>
          <p:spPr bwMode="auto">
            <a:xfrm>
              <a:off x="1181919" y="5733256"/>
              <a:ext cx="437753" cy="3560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Rectangle 38"/>
            <p:cNvSpPr>
              <a:spLocks noChangeArrowheads="1"/>
            </p:cNvSpPr>
            <p:nvPr/>
          </p:nvSpPr>
          <p:spPr bwMode="auto">
            <a:xfrm>
              <a:off x="194122" y="6022449"/>
              <a:ext cx="2734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Rectangle 38"/>
            <p:cNvSpPr>
              <a:spLocks noChangeArrowheads="1"/>
            </p:cNvSpPr>
            <p:nvPr/>
          </p:nvSpPr>
          <p:spPr bwMode="auto">
            <a:xfrm>
              <a:off x="2051720" y="6021288"/>
              <a:ext cx="2734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611560" y="6309320"/>
              <a:ext cx="144016" cy="144016"/>
            </a:xfrm>
            <a:prstGeom prst="ellipse">
              <a:avLst/>
            </a:prstGeom>
            <a:solidFill>
              <a:srgbClr val="120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Rectangle 36"/>
            <p:cNvSpPr>
              <a:spLocks noChangeArrowheads="1"/>
            </p:cNvSpPr>
            <p:nvPr/>
          </p:nvSpPr>
          <p:spPr bwMode="auto">
            <a:xfrm>
              <a:off x="1122674" y="5981218"/>
              <a:ext cx="43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498290" y="1595711"/>
            <a:ext cx="3022600" cy="2212975"/>
            <a:chOff x="202146" y="1662906"/>
            <a:chExt cx="3022600" cy="2212975"/>
          </a:xfrm>
        </p:grpSpPr>
        <p:sp>
          <p:nvSpPr>
            <p:cNvPr id="9" name="Равнобедренный треугольник 8"/>
            <p:cNvSpPr>
              <a:spLocks noChangeArrowheads="1"/>
            </p:cNvSpPr>
            <p:nvPr/>
          </p:nvSpPr>
          <p:spPr bwMode="auto">
            <a:xfrm rot="17382307">
              <a:off x="2036502" y="2681288"/>
              <a:ext cx="242887" cy="1149350"/>
            </a:xfrm>
            <a:prstGeom prst="triangle">
              <a:avLst>
                <a:gd name="adj" fmla="val 50000"/>
              </a:avLst>
            </a:prstGeom>
            <a:solidFill>
              <a:srgbClr val="ED01E2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Равнобедренный треугольник 9"/>
            <p:cNvSpPr>
              <a:spLocks noChangeArrowheads="1"/>
            </p:cNvSpPr>
            <p:nvPr/>
          </p:nvSpPr>
          <p:spPr bwMode="auto">
            <a:xfrm rot="14392035">
              <a:off x="2070633" y="2261394"/>
              <a:ext cx="231775" cy="1149350"/>
            </a:xfrm>
            <a:prstGeom prst="triangle">
              <a:avLst>
                <a:gd name="adj" fmla="val 50000"/>
              </a:avLst>
            </a:prstGeom>
            <a:solidFill>
              <a:srgbClr val="ED01E2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186"/>
            <p:cNvSpPr>
              <a:spLocks/>
            </p:cNvSpPr>
            <p:nvPr/>
          </p:nvSpPr>
          <p:spPr bwMode="auto">
            <a:xfrm rot="2901987">
              <a:off x="1281646" y="2782094"/>
              <a:ext cx="381000" cy="76200"/>
            </a:xfrm>
            <a:custGeom>
              <a:avLst/>
              <a:gdLst>
                <a:gd name="T0" fmla="*/ 920194 w 2512"/>
                <a:gd name="T1" fmla="*/ 8151166 h 512"/>
                <a:gd name="T2" fmla="*/ 2392473 w 2512"/>
                <a:gd name="T3" fmla="*/ 3366789 h 512"/>
                <a:gd name="T4" fmla="*/ 4968925 w 2512"/>
                <a:gd name="T5" fmla="*/ 708868 h 512"/>
                <a:gd name="T6" fmla="*/ 9017656 w 2512"/>
                <a:gd name="T7" fmla="*/ 1594842 h 512"/>
                <a:gd name="T8" fmla="*/ 10858046 w 2512"/>
                <a:gd name="T9" fmla="*/ 4784377 h 512"/>
                <a:gd name="T10" fmla="*/ 11594261 w 2512"/>
                <a:gd name="T11" fmla="*/ 6379070 h 512"/>
                <a:gd name="T12" fmla="*/ 11042175 w 2512"/>
                <a:gd name="T13" fmla="*/ 10100369 h 512"/>
                <a:gd name="T14" fmla="*/ 8833678 w 2512"/>
                <a:gd name="T15" fmla="*/ 10986343 h 512"/>
                <a:gd name="T16" fmla="*/ 5521012 w 2512"/>
                <a:gd name="T17" fmla="*/ 9214245 h 512"/>
                <a:gd name="T18" fmla="*/ 13618626 w 2512"/>
                <a:gd name="T19" fmla="*/ 885974 h 512"/>
                <a:gd name="T20" fmla="*/ 15642991 w 2512"/>
                <a:gd name="T21" fmla="*/ 2126307 h 512"/>
                <a:gd name="T22" fmla="*/ 17851334 w 2512"/>
                <a:gd name="T23" fmla="*/ 4252763 h 512"/>
                <a:gd name="T24" fmla="*/ 18587550 w 2512"/>
                <a:gd name="T25" fmla="*/ 6379070 h 512"/>
                <a:gd name="T26" fmla="*/ 18219442 w 2512"/>
                <a:gd name="T27" fmla="*/ 10100369 h 512"/>
                <a:gd name="T28" fmla="*/ 16011099 w 2512"/>
                <a:gd name="T29" fmla="*/ 10986343 h 512"/>
                <a:gd name="T30" fmla="*/ 13250518 w 2512"/>
                <a:gd name="T31" fmla="*/ 9214245 h 512"/>
                <a:gd name="T32" fmla="*/ 14170712 w 2512"/>
                <a:gd name="T33" fmla="*/ 1417588 h 512"/>
                <a:gd name="T34" fmla="*/ 23004392 w 2512"/>
                <a:gd name="T35" fmla="*/ 1417588 h 512"/>
                <a:gd name="T36" fmla="*/ 25948951 w 2512"/>
                <a:gd name="T37" fmla="*/ 3898403 h 512"/>
                <a:gd name="T38" fmla="*/ 25764973 w 2512"/>
                <a:gd name="T39" fmla="*/ 9568753 h 512"/>
                <a:gd name="T40" fmla="*/ 23924586 w 2512"/>
                <a:gd name="T41" fmla="*/ 10809089 h 512"/>
                <a:gd name="T42" fmla="*/ 21348135 w 2512"/>
                <a:gd name="T43" fmla="*/ 9568753 h 512"/>
                <a:gd name="T44" fmla="*/ 21164005 w 2512"/>
                <a:gd name="T45" fmla="*/ 3366789 h 512"/>
                <a:gd name="T46" fmla="*/ 25948951 w 2512"/>
                <a:gd name="T47" fmla="*/ 531614 h 512"/>
                <a:gd name="T48" fmla="*/ 30733896 w 2512"/>
                <a:gd name="T49" fmla="*/ 1240334 h 512"/>
                <a:gd name="T50" fmla="*/ 34230541 w 2512"/>
                <a:gd name="T51" fmla="*/ 4252763 h 512"/>
                <a:gd name="T52" fmla="*/ 32390154 w 2512"/>
                <a:gd name="T53" fmla="*/ 11163448 h 512"/>
                <a:gd name="T54" fmla="*/ 30917874 w 2512"/>
                <a:gd name="T55" fmla="*/ 1417588 h 512"/>
                <a:gd name="T56" fmla="*/ 33678455 w 2512"/>
                <a:gd name="T57" fmla="*/ 177254 h 512"/>
                <a:gd name="T58" fmla="*/ 38279271 w 2512"/>
                <a:gd name="T59" fmla="*/ 885974 h 512"/>
                <a:gd name="T60" fmla="*/ 40487775 w 2512"/>
                <a:gd name="T61" fmla="*/ 1771947 h 512"/>
                <a:gd name="T62" fmla="*/ 42696118 w 2512"/>
                <a:gd name="T63" fmla="*/ 5138737 h 512"/>
                <a:gd name="T64" fmla="*/ 40487775 w 2512"/>
                <a:gd name="T65" fmla="*/ 11163448 h 512"/>
                <a:gd name="T66" fmla="*/ 37543207 w 2512"/>
                <a:gd name="T67" fmla="*/ 9214245 h 512"/>
                <a:gd name="T68" fmla="*/ 39383442 w 2512"/>
                <a:gd name="T69" fmla="*/ 1063228 h 512"/>
                <a:gd name="T70" fmla="*/ 47849172 w 2512"/>
                <a:gd name="T71" fmla="*/ 1240334 h 512"/>
                <a:gd name="T72" fmla="*/ 49873537 w 2512"/>
                <a:gd name="T73" fmla="*/ 2657921 h 512"/>
                <a:gd name="T74" fmla="*/ 50793730 w 2512"/>
                <a:gd name="T75" fmla="*/ 3898403 h 512"/>
                <a:gd name="T76" fmla="*/ 51713924 w 2512"/>
                <a:gd name="T77" fmla="*/ 9745859 h 512"/>
                <a:gd name="T78" fmla="*/ 49689407 w 2512"/>
                <a:gd name="T79" fmla="*/ 10986343 h 512"/>
                <a:gd name="T80" fmla="*/ 46376892 w 2512"/>
                <a:gd name="T81" fmla="*/ 9214245 h 512"/>
                <a:gd name="T82" fmla="*/ 46744848 w 2512"/>
                <a:gd name="T83" fmla="*/ 1949202 h 512"/>
                <a:gd name="T84" fmla="*/ 49505429 w 2512"/>
                <a:gd name="T85" fmla="*/ 708868 h 512"/>
                <a:gd name="T86" fmla="*/ 54658482 w 2512"/>
                <a:gd name="T87" fmla="*/ 1063228 h 512"/>
                <a:gd name="T88" fmla="*/ 57787019 w 2512"/>
                <a:gd name="T89" fmla="*/ 4252763 h 512"/>
                <a:gd name="T90" fmla="*/ 56130761 w 2512"/>
                <a:gd name="T91" fmla="*/ 10809089 h 512"/>
                <a:gd name="T92" fmla="*/ 53738289 w 2512"/>
                <a:gd name="T93" fmla="*/ 9745859 h 5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12"/>
                <a:gd name="T142" fmla="*/ 0 h 512"/>
                <a:gd name="T143" fmla="*/ 2512 w 2512"/>
                <a:gd name="T144" fmla="*/ 512 h 5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12" h="512">
                  <a:moveTo>
                    <a:pt x="0" y="472"/>
                  </a:moveTo>
                  <a:cubicBezTo>
                    <a:pt x="12" y="436"/>
                    <a:pt x="29" y="405"/>
                    <a:pt x="40" y="368"/>
                  </a:cubicBezTo>
                  <a:cubicBezTo>
                    <a:pt x="56" y="310"/>
                    <a:pt x="62" y="229"/>
                    <a:pt x="88" y="176"/>
                  </a:cubicBezTo>
                  <a:cubicBezTo>
                    <a:pt x="92" y="167"/>
                    <a:pt x="100" y="161"/>
                    <a:pt x="104" y="152"/>
                  </a:cubicBezTo>
                  <a:cubicBezTo>
                    <a:pt x="111" y="137"/>
                    <a:pt x="115" y="120"/>
                    <a:pt x="120" y="104"/>
                  </a:cubicBezTo>
                  <a:cubicBezTo>
                    <a:pt x="131" y="72"/>
                    <a:pt x="185" y="42"/>
                    <a:pt x="216" y="32"/>
                  </a:cubicBezTo>
                  <a:cubicBezTo>
                    <a:pt x="259" y="35"/>
                    <a:pt x="302" y="31"/>
                    <a:pt x="344" y="40"/>
                  </a:cubicBezTo>
                  <a:cubicBezTo>
                    <a:pt x="363" y="44"/>
                    <a:pt x="392" y="72"/>
                    <a:pt x="392" y="72"/>
                  </a:cubicBezTo>
                  <a:cubicBezTo>
                    <a:pt x="413" y="104"/>
                    <a:pt x="435" y="136"/>
                    <a:pt x="456" y="168"/>
                  </a:cubicBezTo>
                  <a:cubicBezTo>
                    <a:pt x="465" y="182"/>
                    <a:pt x="463" y="202"/>
                    <a:pt x="472" y="216"/>
                  </a:cubicBezTo>
                  <a:cubicBezTo>
                    <a:pt x="477" y="224"/>
                    <a:pt x="484" y="231"/>
                    <a:pt x="488" y="240"/>
                  </a:cubicBezTo>
                  <a:cubicBezTo>
                    <a:pt x="495" y="255"/>
                    <a:pt x="504" y="288"/>
                    <a:pt x="504" y="288"/>
                  </a:cubicBezTo>
                  <a:cubicBezTo>
                    <a:pt x="501" y="328"/>
                    <a:pt x="502" y="368"/>
                    <a:pt x="496" y="408"/>
                  </a:cubicBezTo>
                  <a:cubicBezTo>
                    <a:pt x="494" y="425"/>
                    <a:pt x="496" y="451"/>
                    <a:pt x="480" y="456"/>
                  </a:cubicBezTo>
                  <a:cubicBezTo>
                    <a:pt x="392" y="485"/>
                    <a:pt x="525" y="439"/>
                    <a:pt x="432" y="480"/>
                  </a:cubicBezTo>
                  <a:cubicBezTo>
                    <a:pt x="417" y="487"/>
                    <a:pt x="384" y="496"/>
                    <a:pt x="384" y="496"/>
                  </a:cubicBezTo>
                  <a:cubicBezTo>
                    <a:pt x="347" y="493"/>
                    <a:pt x="308" y="497"/>
                    <a:pt x="272" y="488"/>
                  </a:cubicBezTo>
                  <a:cubicBezTo>
                    <a:pt x="247" y="482"/>
                    <a:pt x="240" y="416"/>
                    <a:pt x="240" y="416"/>
                  </a:cubicBezTo>
                  <a:cubicBezTo>
                    <a:pt x="275" y="310"/>
                    <a:pt x="213" y="70"/>
                    <a:pt x="352" y="24"/>
                  </a:cubicBezTo>
                  <a:cubicBezTo>
                    <a:pt x="425" y="27"/>
                    <a:pt x="515" y="23"/>
                    <a:pt x="592" y="40"/>
                  </a:cubicBezTo>
                  <a:cubicBezTo>
                    <a:pt x="619" y="46"/>
                    <a:pt x="638" y="63"/>
                    <a:pt x="664" y="72"/>
                  </a:cubicBezTo>
                  <a:cubicBezTo>
                    <a:pt x="669" y="80"/>
                    <a:pt x="672" y="90"/>
                    <a:pt x="680" y="96"/>
                  </a:cubicBezTo>
                  <a:cubicBezTo>
                    <a:pt x="687" y="101"/>
                    <a:pt x="698" y="98"/>
                    <a:pt x="704" y="104"/>
                  </a:cubicBezTo>
                  <a:cubicBezTo>
                    <a:pt x="737" y="137"/>
                    <a:pt x="739" y="167"/>
                    <a:pt x="776" y="192"/>
                  </a:cubicBezTo>
                  <a:cubicBezTo>
                    <a:pt x="778" y="199"/>
                    <a:pt x="799" y="261"/>
                    <a:pt x="800" y="264"/>
                  </a:cubicBezTo>
                  <a:cubicBezTo>
                    <a:pt x="803" y="272"/>
                    <a:pt x="808" y="288"/>
                    <a:pt x="808" y="288"/>
                  </a:cubicBezTo>
                  <a:cubicBezTo>
                    <a:pt x="805" y="336"/>
                    <a:pt x="805" y="384"/>
                    <a:pt x="800" y="432"/>
                  </a:cubicBezTo>
                  <a:cubicBezTo>
                    <a:pt x="799" y="440"/>
                    <a:pt x="798" y="450"/>
                    <a:pt x="792" y="456"/>
                  </a:cubicBezTo>
                  <a:cubicBezTo>
                    <a:pt x="779" y="469"/>
                    <a:pt x="760" y="473"/>
                    <a:pt x="744" y="480"/>
                  </a:cubicBezTo>
                  <a:cubicBezTo>
                    <a:pt x="729" y="487"/>
                    <a:pt x="696" y="496"/>
                    <a:pt x="696" y="496"/>
                  </a:cubicBezTo>
                  <a:cubicBezTo>
                    <a:pt x="669" y="493"/>
                    <a:pt x="640" y="500"/>
                    <a:pt x="616" y="488"/>
                  </a:cubicBezTo>
                  <a:cubicBezTo>
                    <a:pt x="594" y="477"/>
                    <a:pt x="584" y="439"/>
                    <a:pt x="576" y="416"/>
                  </a:cubicBezTo>
                  <a:cubicBezTo>
                    <a:pt x="562" y="317"/>
                    <a:pt x="585" y="237"/>
                    <a:pt x="608" y="144"/>
                  </a:cubicBezTo>
                  <a:cubicBezTo>
                    <a:pt x="611" y="117"/>
                    <a:pt x="610" y="90"/>
                    <a:pt x="616" y="64"/>
                  </a:cubicBezTo>
                  <a:cubicBezTo>
                    <a:pt x="627" y="15"/>
                    <a:pt x="689" y="6"/>
                    <a:pt x="728" y="0"/>
                  </a:cubicBezTo>
                  <a:cubicBezTo>
                    <a:pt x="823" y="10"/>
                    <a:pt x="909" y="34"/>
                    <a:pt x="1000" y="64"/>
                  </a:cubicBezTo>
                  <a:cubicBezTo>
                    <a:pt x="1042" y="78"/>
                    <a:pt x="1056" y="115"/>
                    <a:pt x="1096" y="128"/>
                  </a:cubicBezTo>
                  <a:cubicBezTo>
                    <a:pt x="1107" y="144"/>
                    <a:pt x="1117" y="160"/>
                    <a:pt x="1128" y="176"/>
                  </a:cubicBezTo>
                  <a:cubicBezTo>
                    <a:pt x="1133" y="184"/>
                    <a:pt x="1144" y="200"/>
                    <a:pt x="1144" y="200"/>
                  </a:cubicBezTo>
                  <a:cubicBezTo>
                    <a:pt x="1160" y="280"/>
                    <a:pt x="1156" y="361"/>
                    <a:pt x="1120" y="432"/>
                  </a:cubicBezTo>
                  <a:cubicBezTo>
                    <a:pt x="1116" y="440"/>
                    <a:pt x="1118" y="450"/>
                    <a:pt x="1112" y="456"/>
                  </a:cubicBezTo>
                  <a:cubicBezTo>
                    <a:pt x="1106" y="462"/>
                    <a:pt x="1051" y="484"/>
                    <a:pt x="1040" y="488"/>
                  </a:cubicBezTo>
                  <a:cubicBezTo>
                    <a:pt x="1013" y="485"/>
                    <a:pt x="984" y="492"/>
                    <a:pt x="960" y="480"/>
                  </a:cubicBezTo>
                  <a:cubicBezTo>
                    <a:pt x="943" y="471"/>
                    <a:pt x="939" y="448"/>
                    <a:pt x="928" y="432"/>
                  </a:cubicBezTo>
                  <a:cubicBezTo>
                    <a:pt x="923" y="424"/>
                    <a:pt x="912" y="408"/>
                    <a:pt x="912" y="408"/>
                  </a:cubicBezTo>
                  <a:cubicBezTo>
                    <a:pt x="901" y="312"/>
                    <a:pt x="891" y="266"/>
                    <a:pt x="920" y="152"/>
                  </a:cubicBezTo>
                  <a:cubicBezTo>
                    <a:pt x="926" y="128"/>
                    <a:pt x="931" y="89"/>
                    <a:pt x="952" y="72"/>
                  </a:cubicBezTo>
                  <a:cubicBezTo>
                    <a:pt x="999" y="35"/>
                    <a:pt x="1072" y="30"/>
                    <a:pt x="1128" y="24"/>
                  </a:cubicBezTo>
                  <a:cubicBezTo>
                    <a:pt x="1171" y="29"/>
                    <a:pt x="1213" y="35"/>
                    <a:pt x="1256" y="40"/>
                  </a:cubicBezTo>
                  <a:cubicBezTo>
                    <a:pt x="1283" y="43"/>
                    <a:pt x="1336" y="56"/>
                    <a:pt x="1336" y="56"/>
                  </a:cubicBezTo>
                  <a:cubicBezTo>
                    <a:pt x="1365" y="76"/>
                    <a:pt x="1395" y="76"/>
                    <a:pt x="1424" y="96"/>
                  </a:cubicBezTo>
                  <a:cubicBezTo>
                    <a:pt x="1446" y="128"/>
                    <a:pt x="1461" y="165"/>
                    <a:pt x="1488" y="192"/>
                  </a:cubicBezTo>
                  <a:cubicBezTo>
                    <a:pt x="1501" y="230"/>
                    <a:pt x="1506" y="264"/>
                    <a:pt x="1512" y="304"/>
                  </a:cubicBezTo>
                  <a:cubicBezTo>
                    <a:pt x="1505" y="406"/>
                    <a:pt x="1512" y="469"/>
                    <a:pt x="1408" y="504"/>
                  </a:cubicBezTo>
                  <a:cubicBezTo>
                    <a:pt x="1299" y="493"/>
                    <a:pt x="1328" y="504"/>
                    <a:pt x="1264" y="440"/>
                  </a:cubicBezTo>
                  <a:cubicBezTo>
                    <a:pt x="1267" y="355"/>
                    <a:pt x="1239" y="134"/>
                    <a:pt x="1344" y="64"/>
                  </a:cubicBezTo>
                  <a:cubicBezTo>
                    <a:pt x="1366" y="31"/>
                    <a:pt x="1379" y="35"/>
                    <a:pt x="1416" y="24"/>
                  </a:cubicBezTo>
                  <a:cubicBezTo>
                    <a:pt x="1432" y="19"/>
                    <a:pt x="1448" y="13"/>
                    <a:pt x="1464" y="8"/>
                  </a:cubicBezTo>
                  <a:cubicBezTo>
                    <a:pt x="1472" y="5"/>
                    <a:pt x="1488" y="0"/>
                    <a:pt x="1488" y="0"/>
                  </a:cubicBezTo>
                  <a:cubicBezTo>
                    <a:pt x="1544" y="19"/>
                    <a:pt x="1606" y="26"/>
                    <a:pt x="1664" y="40"/>
                  </a:cubicBezTo>
                  <a:cubicBezTo>
                    <a:pt x="1714" y="53"/>
                    <a:pt x="1662" y="42"/>
                    <a:pt x="1712" y="64"/>
                  </a:cubicBezTo>
                  <a:cubicBezTo>
                    <a:pt x="1727" y="71"/>
                    <a:pt x="1760" y="80"/>
                    <a:pt x="1760" y="80"/>
                  </a:cubicBezTo>
                  <a:cubicBezTo>
                    <a:pt x="1786" y="119"/>
                    <a:pt x="1814" y="106"/>
                    <a:pt x="1832" y="160"/>
                  </a:cubicBezTo>
                  <a:cubicBezTo>
                    <a:pt x="1840" y="184"/>
                    <a:pt x="1848" y="208"/>
                    <a:pt x="1856" y="232"/>
                  </a:cubicBezTo>
                  <a:cubicBezTo>
                    <a:pt x="1859" y="240"/>
                    <a:pt x="1864" y="256"/>
                    <a:pt x="1864" y="256"/>
                  </a:cubicBezTo>
                  <a:cubicBezTo>
                    <a:pt x="1857" y="402"/>
                    <a:pt x="1890" y="461"/>
                    <a:pt x="1760" y="504"/>
                  </a:cubicBezTo>
                  <a:cubicBezTo>
                    <a:pt x="1728" y="500"/>
                    <a:pt x="1687" y="511"/>
                    <a:pt x="1664" y="488"/>
                  </a:cubicBezTo>
                  <a:cubicBezTo>
                    <a:pt x="1658" y="482"/>
                    <a:pt x="1636" y="427"/>
                    <a:pt x="1632" y="416"/>
                  </a:cubicBezTo>
                  <a:cubicBezTo>
                    <a:pt x="1635" y="307"/>
                    <a:pt x="1623" y="196"/>
                    <a:pt x="1640" y="88"/>
                  </a:cubicBezTo>
                  <a:cubicBezTo>
                    <a:pt x="1641" y="80"/>
                    <a:pt x="1693" y="49"/>
                    <a:pt x="1712" y="48"/>
                  </a:cubicBezTo>
                  <a:cubicBezTo>
                    <a:pt x="1773" y="43"/>
                    <a:pt x="1835" y="43"/>
                    <a:pt x="1896" y="40"/>
                  </a:cubicBezTo>
                  <a:cubicBezTo>
                    <a:pt x="1958" y="30"/>
                    <a:pt x="2025" y="19"/>
                    <a:pt x="2080" y="56"/>
                  </a:cubicBezTo>
                  <a:cubicBezTo>
                    <a:pt x="2110" y="100"/>
                    <a:pt x="2079" y="65"/>
                    <a:pt x="2120" y="88"/>
                  </a:cubicBezTo>
                  <a:cubicBezTo>
                    <a:pt x="2137" y="97"/>
                    <a:pt x="2168" y="120"/>
                    <a:pt x="2168" y="120"/>
                  </a:cubicBezTo>
                  <a:cubicBezTo>
                    <a:pt x="2189" y="184"/>
                    <a:pt x="2157" y="109"/>
                    <a:pt x="2200" y="152"/>
                  </a:cubicBezTo>
                  <a:cubicBezTo>
                    <a:pt x="2206" y="158"/>
                    <a:pt x="2204" y="168"/>
                    <a:pt x="2208" y="176"/>
                  </a:cubicBezTo>
                  <a:cubicBezTo>
                    <a:pt x="2228" y="216"/>
                    <a:pt x="2239" y="259"/>
                    <a:pt x="2264" y="296"/>
                  </a:cubicBezTo>
                  <a:cubicBezTo>
                    <a:pt x="2263" y="311"/>
                    <a:pt x="2267" y="402"/>
                    <a:pt x="2248" y="440"/>
                  </a:cubicBezTo>
                  <a:cubicBezTo>
                    <a:pt x="2238" y="460"/>
                    <a:pt x="2229" y="471"/>
                    <a:pt x="2208" y="480"/>
                  </a:cubicBezTo>
                  <a:cubicBezTo>
                    <a:pt x="2193" y="487"/>
                    <a:pt x="2160" y="496"/>
                    <a:pt x="2160" y="496"/>
                  </a:cubicBezTo>
                  <a:cubicBezTo>
                    <a:pt x="2109" y="490"/>
                    <a:pt x="2088" y="491"/>
                    <a:pt x="2048" y="464"/>
                  </a:cubicBezTo>
                  <a:cubicBezTo>
                    <a:pt x="2037" y="448"/>
                    <a:pt x="2022" y="434"/>
                    <a:pt x="2016" y="416"/>
                  </a:cubicBezTo>
                  <a:cubicBezTo>
                    <a:pt x="2011" y="400"/>
                    <a:pt x="2000" y="368"/>
                    <a:pt x="2000" y="368"/>
                  </a:cubicBezTo>
                  <a:cubicBezTo>
                    <a:pt x="2006" y="217"/>
                    <a:pt x="1996" y="195"/>
                    <a:pt x="2032" y="88"/>
                  </a:cubicBezTo>
                  <a:cubicBezTo>
                    <a:pt x="2035" y="80"/>
                    <a:pt x="2049" y="84"/>
                    <a:pt x="2056" y="80"/>
                  </a:cubicBezTo>
                  <a:cubicBezTo>
                    <a:pt x="2149" y="28"/>
                    <a:pt x="2059" y="63"/>
                    <a:pt x="2152" y="32"/>
                  </a:cubicBezTo>
                  <a:cubicBezTo>
                    <a:pt x="2160" y="29"/>
                    <a:pt x="2176" y="24"/>
                    <a:pt x="2176" y="24"/>
                  </a:cubicBezTo>
                  <a:cubicBezTo>
                    <a:pt x="2247" y="29"/>
                    <a:pt x="2307" y="39"/>
                    <a:pt x="2376" y="48"/>
                  </a:cubicBezTo>
                  <a:cubicBezTo>
                    <a:pt x="2399" y="71"/>
                    <a:pt x="2436" y="111"/>
                    <a:pt x="2464" y="120"/>
                  </a:cubicBezTo>
                  <a:cubicBezTo>
                    <a:pt x="2481" y="146"/>
                    <a:pt x="2502" y="162"/>
                    <a:pt x="2512" y="192"/>
                  </a:cubicBezTo>
                  <a:cubicBezTo>
                    <a:pt x="2506" y="300"/>
                    <a:pt x="2508" y="331"/>
                    <a:pt x="2480" y="416"/>
                  </a:cubicBezTo>
                  <a:cubicBezTo>
                    <a:pt x="2466" y="458"/>
                    <a:pt x="2477" y="433"/>
                    <a:pt x="2440" y="488"/>
                  </a:cubicBezTo>
                  <a:cubicBezTo>
                    <a:pt x="2435" y="496"/>
                    <a:pt x="2424" y="512"/>
                    <a:pt x="2424" y="512"/>
                  </a:cubicBezTo>
                  <a:cubicBezTo>
                    <a:pt x="2353" y="500"/>
                    <a:pt x="2364" y="496"/>
                    <a:pt x="233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 rot="8003803">
              <a:off x="1281646" y="3315494"/>
              <a:ext cx="381000" cy="76200"/>
            </a:xfrm>
            <a:custGeom>
              <a:avLst/>
              <a:gdLst>
                <a:gd name="T0" fmla="*/ 920194 w 2512"/>
                <a:gd name="T1" fmla="*/ 8151166 h 512"/>
                <a:gd name="T2" fmla="*/ 2392473 w 2512"/>
                <a:gd name="T3" fmla="*/ 3366789 h 512"/>
                <a:gd name="T4" fmla="*/ 4968925 w 2512"/>
                <a:gd name="T5" fmla="*/ 708868 h 512"/>
                <a:gd name="T6" fmla="*/ 9017656 w 2512"/>
                <a:gd name="T7" fmla="*/ 1594842 h 512"/>
                <a:gd name="T8" fmla="*/ 10858046 w 2512"/>
                <a:gd name="T9" fmla="*/ 4784377 h 512"/>
                <a:gd name="T10" fmla="*/ 11594261 w 2512"/>
                <a:gd name="T11" fmla="*/ 6379070 h 512"/>
                <a:gd name="T12" fmla="*/ 11042175 w 2512"/>
                <a:gd name="T13" fmla="*/ 10100369 h 512"/>
                <a:gd name="T14" fmla="*/ 8833678 w 2512"/>
                <a:gd name="T15" fmla="*/ 10986343 h 512"/>
                <a:gd name="T16" fmla="*/ 5521012 w 2512"/>
                <a:gd name="T17" fmla="*/ 9214245 h 512"/>
                <a:gd name="T18" fmla="*/ 13618626 w 2512"/>
                <a:gd name="T19" fmla="*/ 885974 h 512"/>
                <a:gd name="T20" fmla="*/ 15642991 w 2512"/>
                <a:gd name="T21" fmla="*/ 2126307 h 512"/>
                <a:gd name="T22" fmla="*/ 17851334 w 2512"/>
                <a:gd name="T23" fmla="*/ 4252763 h 512"/>
                <a:gd name="T24" fmla="*/ 18587550 w 2512"/>
                <a:gd name="T25" fmla="*/ 6379070 h 512"/>
                <a:gd name="T26" fmla="*/ 18219442 w 2512"/>
                <a:gd name="T27" fmla="*/ 10100369 h 512"/>
                <a:gd name="T28" fmla="*/ 16011099 w 2512"/>
                <a:gd name="T29" fmla="*/ 10986343 h 512"/>
                <a:gd name="T30" fmla="*/ 13250518 w 2512"/>
                <a:gd name="T31" fmla="*/ 9214245 h 512"/>
                <a:gd name="T32" fmla="*/ 14170712 w 2512"/>
                <a:gd name="T33" fmla="*/ 1417588 h 512"/>
                <a:gd name="T34" fmla="*/ 23004392 w 2512"/>
                <a:gd name="T35" fmla="*/ 1417588 h 512"/>
                <a:gd name="T36" fmla="*/ 25948951 w 2512"/>
                <a:gd name="T37" fmla="*/ 3898403 h 512"/>
                <a:gd name="T38" fmla="*/ 25764973 w 2512"/>
                <a:gd name="T39" fmla="*/ 9568753 h 512"/>
                <a:gd name="T40" fmla="*/ 23924586 w 2512"/>
                <a:gd name="T41" fmla="*/ 10809089 h 512"/>
                <a:gd name="T42" fmla="*/ 21348135 w 2512"/>
                <a:gd name="T43" fmla="*/ 9568753 h 512"/>
                <a:gd name="T44" fmla="*/ 21164005 w 2512"/>
                <a:gd name="T45" fmla="*/ 3366789 h 512"/>
                <a:gd name="T46" fmla="*/ 25948951 w 2512"/>
                <a:gd name="T47" fmla="*/ 531614 h 512"/>
                <a:gd name="T48" fmla="*/ 30733896 w 2512"/>
                <a:gd name="T49" fmla="*/ 1240334 h 512"/>
                <a:gd name="T50" fmla="*/ 34230541 w 2512"/>
                <a:gd name="T51" fmla="*/ 4252763 h 512"/>
                <a:gd name="T52" fmla="*/ 32390154 w 2512"/>
                <a:gd name="T53" fmla="*/ 11163448 h 512"/>
                <a:gd name="T54" fmla="*/ 30917874 w 2512"/>
                <a:gd name="T55" fmla="*/ 1417588 h 512"/>
                <a:gd name="T56" fmla="*/ 33678455 w 2512"/>
                <a:gd name="T57" fmla="*/ 177254 h 512"/>
                <a:gd name="T58" fmla="*/ 38279271 w 2512"/>
                <a:gd name="T59" fmla="*/ 885974 h 512"/>
                <a:gd name="T60" fmla="*/ 40487775 w 2512"/>
                <a:gd name="T61" fmla="*/ 1771947 h 512"/>
                <a:gd name="T62" fmla="*/ 42696118 w 2512"/>
                <a:gd name="T63" fmla="*/ 5138737 h 512"/>
                <a:gd name="T64" fmla="*/ 40487775 w 2512"/>
                <a:gd name="T65" fmla="*/ 11163448 h 512"/>
                <a:gd name="T66" fmla="*/ 37543207 w 2512"/>
                <a:gd name="T67" fmla="*/ 9214245 h 512"/>
                <a:gd name="T68" fmla="*/ 39383442 w 2512"/>
                <a:gd name="T69" fmla="*/ 1063228 h 512"/>
                <a:gd name="T70" fmla="*/ 47849172 w 2512"/>
                <a:gd name="T71" fmla="*/ 1240334 h 512"/>
                <a:gd name="T72" fmla="*/ 49873537 w 2512"/>
                <a:gd name="T73" fmla="*/ 2657921 h 512"/>
                <a:gd name="T74" fmla="*/ 50793730 w 2512"/>
                <a:gd name="T75" fmla="*/ 3898403 h 512"/>
                <a:gd name="T76" fmla="*/ 51713924 w 2512"/>
                <a:gd name="T77" fmla="*/ 9745859 h 512"/>
                <a:gd name="T78" fmla="*/ 49689407 w 2512"/>
                <a:gd name="T79" fmla="*/ 10986343 h 512"/>
                <a:gd name="T80" fmla="*/ 46376892 w 2512"/>
                <a:gd name="T81" fmla="*/ 9214245 h 512"/>
                <a:gd name="T82" fmla="*/ 46744848 w 2512"/>
                <a:gd name="T83" fmla="*/ 1949202 h 512"/>
                <a:gd name="T84" fmla="*/ 49505429 w 2512"/>
                <a:gd name="T85" fmla="*/ 708868 h 512"/>
                <a:gd name="T86" fmla="*/ 54658482 w 2512"/>
                <a:gd name="T87" fmla="*/ 1063228 h 512"/>
                <a:gd name="T88" fmla="*/ 57787019 w 2512"/>
                <a:gd name="T89" fmla="*/ 4252763 h 512"/>
                <a:gd name="T90" fmla="*/ 56130761 w 2512"/>
                <a:gd name="T91" fmla="*/ 10809089 h 512"/>
                <a:gd name="T92" fmla="*/ 53738289 w 2512"/>
                <a:gd name="T93" fmla="*/ 9745859 h 5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12"/>
                <a:gd name="T142" fmla="*/ 0 h 512"/>
                <a:gd name="T143" fmla="*/ 2512 w 2512"/>
                <a:gd name="T144" fmla="*/ 512 h 5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12" h="512">
                  <a:moveTo>
                    <a:pt x="0" y="472"/>
                  </a:moveTo>
                  <a:cubicBezTo>
                    <a:pt x="12" y="436"/>
                    <a:pt x="29" y="405"/>
                    <a:pt x="40" y="368"/>
                  </a:cubicBezTo>
                  <a:cubicBezTo>
                    <a:pt x="56" y="310"/>
                    <a:pt x="62" y="229"/>
                    <a:pt x="88" y="176"/>
                  </a:cubicBezTo>
                  <a:cubicBezTo>
                    <a:pt x="92" y="167"/>
                    <a:pt x="100" y="161"/>
                    <a:pt x="104" y="152"/>
                  </a:cubicBezTo>
                  <a:cubicBezTo>
                    <a:pt x="111" y="137"/>
                    <a:pt x="115" y="120"/>
                    <a:pt x="120" y="104"/>
                  </a:cubicBezTo>
                  <a:cubicBezTo>
                    <a:pt x="131" y="72"/>
                    <a:pt x="185" y="42"/>
                    <a:pt x="216" y="32"/>
                  </a:cubicBezTo>
                  <a:cubicBezTo>
                    <a:pt x="259" y="35"/>
                    <a:pt x="302" y="31"/>
                    <a:pt x="344" y="40"/>
                  </a:cubicBezTo>
                  <a:cubicBezTo>
                    <a:pt x="363" y="44"/>
                    <a:pt x="392" y="72"/>
                    <a:pt x="392" y="72"/>
                  </a:cubicBezTo>
                  <a:cubicBezTo>
                    <a:pt x="413" y="104"/>
                    <a:pt x="435" y="136"/>
                    <a:pt x="456" y="168"/>
                  </a:cubicBezTo>
                  <a:cubicBezTo>
                    <a:pt x="465" y="182"/>
                    <a:pt x="463" y="202"/>
                    <a:pt x="472" y="216"/>
                  </a:cubicBezTo>
                  <a:cubicBezTo>
                    <a:pt x="477" y="224"/>
                    <a:pt x="484" y="231"/>
                    <a:pt x="488" y="240"/>
                  </a:cubicBezTo>
                  <a:cubicBezTo>
                    <a:pt x="495" y="255"/>
                    <a:pt x="504" y="288"/>
                    <a:pt x="504" y="288"/>
                  </a:cubicBezTo>
                  <a:cubicBezTo>
                    <a:pt x="501" y="328"/>
                    <a:pt x="502" y="368"/>
                    <a:pt x="496" y="408"/>
                  </a:cubicBezTo>
                  <a:cubicBezTo>
                    <a:pt x="494" y="425"/>
                    <a:pt x="496" y="451"/>
                    <a:pt x="480" y="456"/>
                  </a:cubicBezTo>
                  <a:cubicBezTo>
                    <a:pt x="392" y="485"/>
                    <a:pt x="525" y="439"/>
                    <a:pt x="432" y="480"/>
                  </a:cubicBezTo>
                  <a:cubicBezTo>
                    <a:pt x="417" y="487"/>
                    <a:pt x="384" y="496"/>
                    <a:pt x="384" y="496"/>
                  </a:cubicBezTo>
                  <a:cubicBezTo>
                    <a:pt x="347" y="493"/>
                    <a:pt x="308" y="497"/>
                    <a:pt x="272" y="488"/>
                  </a:cubicBezTo>
                  <a:cubicBezTo>
                    <a:pt x="247" y="482"/>
                    <a:pt x="240" y="416"/>
                    <a:pt x="240" y="416"/>
                  </a:cubicBezTo>
                  <a:cubicBezTo>
                    <a:pt x="275" y="310"/>
                    <a:pt x="213" y="70"/>
                    <a:pt x="352" y="24"/>
                  </a:cubicBezTo>
                  <a:cubicBezTo>
                    <a:pt x="425" y="27"/>
                    <a:pt x="515" y="23"/>
                    <a:pt x="592" y="40"/>
                  </a:cubicBezTo>
                  <a:cubicBezTo>
                    <a:pt x="619" y="46"/>
                    <a:pt x="638" y="63"/>
                    <a:pt x="664" y="72"/>
                  </a:cubicBezTo>
                  <a:cubicBezTo>
                    <a:pt x="669" y="80"/>
                    <a:pt x="672" y="90"/>
                    <a:pt x="680" y="96"/>
                  </a:cubicBezTo>
                  <a:cubicBezTo>
                    <a:pt x="687" y="101"/>
                    <a:pt x="698" y="98"/>
                    <a:pt x="704" y="104"/>
                  </a:cubicBezTo>
                  <a:cubicBezTo>
                    <a:pt x="737" y="137"/>
                    <a:pt x="739" y="167"/>
                    <a:pt x="776" y="192"/>
                  </a:cubicBezTo>
                  <a:cubicBezTo>
                    <a:pt x="778" y="199"/>
                    <a:pt x="799" y="261"/>
                    <a:pt x="800" y="264"/>
                  </a:cubicBezTo>
                  <a:cubicBezTo>
                    <a:pt x="803" y="272"/>
                    <a:pt x="808" y="288"/>
                    <a:pt x="808" y="288"/>
                  </a:cubicBezTo>
                  <a:cubicBezTo>
                    <a:pt x="805" y="336"/>
                    <a:pt x="805" y="384"/>
                    <a:pt x="800" y="432"/>
                  </a:cubicBezTo>
                  <a:cubicBezTo>
                    <a:pt x="799" y="440"/>
                    <a:pt x="798" y="450"/>
                    <a:pt x="792" y="456"/>
                  </a:cubicBezTo>
                  <a:cubicBezTo>
                    <a:pt x="779" y="469"/>
                    <a:pt x="760" y="473"/>
                    <a:pt x="744" y="480"/>
                  </a:cubicBezTo>
                  <a:cubicBezTo>
                    <a:pt x="729" y="487"/>
                    <a:pt x="696" y="496"/>
                    <a:pt x="696" y="496"/>
                  </a:cubicBezTo>
                  <a:cubicBezTo>
                    <a:pt x="669" y="493"/>
                    <a:pt x="640" y="500"/>
                    <a:pt x="616" y="488"/>
                  </a:cubicBezTo>
                  <a:cubicBezTo>
                    <a:pt x="594" y="477"/>
                    <a:pt x="584" y="439"/>
                    <a:pt x="576" y="416"/>
                  </a:cubicBezTo>
                  <a:cubicBezTo>
                    <a:pt x="562" y="317"/>
                    <a:pt x="585" y="237"/>
                    <a:pt x="608" y="144"/>
                  </a:cubicBezTo>
                  <a:cubicBezTo>
                    <a:pt x="611" y="117"/>
                    <a:pt x="610" y="90"/>
                    <a:pt x="616" y="64"/>
                  </a:cubicBezTo>
                  <a:cubicBezTo>
                    <a:pt x="627" y="15"/>
                    <a:pt x="689" y="6"/>
                    <a:pt x="728" y="0"/>
                  </a:cubicBezTo>
                  <a:cubicBezTo>
                    <a:pt x="823" y="10"/>
                    <a:pt x="909" y="34"/>
                    <a:pt x="1000" y="64"/>
                  </a:cubicBezTo>
                  <a:cubicBezTo>
                    <a:pt x="1042" y="78"/>
                    <a:pt x="1056" y="115"/>
                    <a:pt x="1096" y="128"/>
                  </a:cubicBezTo>
                  <a:cubicBezTo>
                    <a:pt x="1107" y="144"/>
                    <a:pt x="1117" y="160"/>
                    <a:pt x="1128" y="176"/>
                  </a:cubicBezTo>
                  <a:cubicBezTo>
                    <a:pt x="1133" y="184"/>
                    <a:pt x="1144" y="200"/>
                    <a:pt x="1144" y="200"/>
                  </a:cubicBezTo>
                  <a:cubicBezTo>
                    <a:pt x="1160" y="280"/>
                    <a:pt x="1156" y="361"/>
                    <a:pt x="1120" y="432"/>
                  </a:cubicBezTo>
                  <a:cubicBezTo>
                    <a:pt x="1116" y="440"/>
                    <a:pt x="1118" y="450"/>
                    <a:pt x="1112" y="456"/>
                  </a:cubicBezTo>
                  <a:cubicBezTo>
                    <a:pt x="1106" y="462"/>
                    <a:pt x="1051" y="484"/>
                    <a:pt x="1040" y="488"/>
                  </a:cubicBezTo>
                  <a:cubicBezTo>
                    <a:pt x="1013" y="485"/>
                    <a:pt x="984" y="492"/>
                    <a:pt x="960" y="480"/>
                  </a:cubicBezTo>
                  <a:cubicBezTo>
                    <a:pt x="943" y="471"/>
                    <a:pt x="939" y="448"/>
                    <a:pt x="928" y="432"/>
                  </a:cubicBezTo>
                  <a:cubicBezTo>
                    <a:pt x="923" y="424"/>
                    <a:pt x="912" y="408"/>
                    <a:pt x="912" y="408"/>
                  </a:cubicBezTo>
                  <a:cubicBezTo>
                    <a:pt x="901" y="312"/>
                    <a:pt x="891" y="266"/>
                    <a:pt x="920" y="152"/>
                  </a:cubicBezTo>
                  <a:cubicBezTo>
                    <a:pt x="926" y="128"/>
                    <a:pt x="931" y="89"/>
                    <a:pt x="952" y="72"/>
                  </a:cubicBezTo>
                  <a:cubicBezTo>
                    <a:pt x="999" y="35"/>
                    <a:pt x="1072" y="30"/>
                    <a:pt x="1128" y="24"/>
                  </a:cubicBezTo>
                  <a:cubicBezTo>
                    <a:pt x="1171" y="29"/>
                    <a:pt x="1213" y="35"/>
                    <a:pt x="1256" y="40"/>
                  </a:cubicBezTo>
                  <a:cubicBezTo>
                    <a:pt x="1283" y="43"/>
                    <a:pt x="1336" y="56"/>
                    <a:pt x="1336" y="56"/>
                  </a:cubicBezTo>
                  <a:cubicBezTo>
                    <a:pt x="1365" y="76"/>
                    <a:pt x="1395" y="76"/>
                    <a:pt x="1424" y="96"/>
                  </a:cubicBezTo>
                  <a:cubicBezTo>
                    <a:pt x="1446" y="128"/>
                    <a:pt x="1461" y="165"/>
                    <a:pt x="1488" y="192"/>
                  </a:cubicBezTo>
                  <a:cubicBezTo>
                    <a:pt x="1501" y="230"/>
                    <a:pt x="1506" y="264"/>
                    <a:pt x="1512" y="304"/>
                  </a:cubicBezTo>
                  <a:cubicBezTo>
                    <a:pt x="1505" y="406"/>
                    <a:pt x="1512" y="469"/>
                    <a:pt x="1408" y="504"/>
                  </a:cubicBezTo>
                  <a:cubicBezTo>
                    <a:pt x="1299" y="493"/>
                    <a:pt x="1328" y="504"/>
                    <a:pt x="1264" y="440"/>
                  </a:cubicBezTo>
                  <a:cubicBezTo>
                    <a:pt x="1267" y="355"/>
                    <a:pt x="1239" y="134"/>
                    <a:pt x="1344" y="64"/>
                  </a:cubicBezTo>
                  <a:cubicBezTo>
                    <a:pt x="1366" y="31"/>
                    <a:pt x="1379" y="35"/>
                    <a:pt x="1416" y="24"/>
                  </a:cubicBezTo>
                  <a:cubicBezTo>
                    <a:pt x="1432" y="19"/>
                    <a:pt x="1448" y="13"/>
                    <a:pt x="1464" y="8"/>
                  </a:cubicBezTo>
                  <a:cubicBezTo>
                    <a:pt x="1472" y="5"/>
                    <a:pt x="1488" y="0"/>
                    <a:pt x="1488" y="0"/>
                  </a:cubicBezTo>
                  <a:cubicBezTo>
                    <a:pt x="1544" y="19"/>
                    <a:pt x="1606" y="26"/>
                    <a:pt x="1664" y="40"/>
                  </a:cubicBezTo>
                  <a:cubicBezTo>
                    <a:pt x="1714" y="53"/>
                    <a:pt x="1662" y="42"/>
                    <a:pt x="1712" y="64"/>
                  </a:cubicBezTo>
                  <a:cubicBezTo>
                    <a:pt x="1727" y="71"/>
                    <a:pt x="1760" y="80"/>
                    <a:pt x="1760" y="80"/>
                  </a:cubicBezTo>
                  <a:cubicBezTo>
                    <a:pt x="1786" y="119"/>
                    <a:pt x="1814" y="106"/>
                    <a:pt x="1832" y="160"/>
                  </a:cubicBezTo>
                  <a:cubicBezTo>
                    <a:pt x="1840" y="184"/>
                    <a:pt x="1848" y="208"/>
                    <a:pt x="1856" y="232"/>
                  </a:cubicBezTo>
                  <a:cubicBezTo>
                    <a:pt x="1859" y="240"/>
                    <a:pt x="1864" y="256"/>
                    <a:pt x="1864" y="256"/>
                  </a:cubicBezTo>
                  <a:cubicBezTo>
                    <a:pt x="1857" y="402"/>
                    <a:pt x="1890" y="461"/>
                    <a:pt x="1760" y="504"/>
                  </a:cubicBezTo>
                  <a:cubicBezTo>
                    <a:pt x="1728" y="500"/>
                    <a:pt x="1687" y="511"/>
                    <a:pt x="1664" y="488"/>
                  </a:cubicBezTo>
                  <a:cubicBezTo>
                    <a:pt x="1658" y="482"/>
                    <a:pt x="1636" y="427"/>
                    <a:pt x="1632" y="416"/>
                  </a:cubicBezTo>
                  <a:cubicBezTo>
                    <a:pt x="1635" y="307"/>
                    <a:pt x="1623" y="196"/>
                    <a:pt x="1640" y="88"/>
                  </a:cubicBezTo>
                  <a:cubicBezTo>
                    <a:pt x="1641" y="80"/>
                    <a:pt x="1693" y="49"/>
                    <a:pt x="1712" y="48"/>
                  </a:cubicBezTo>
                  <a:cubicBezTo>
                    <a:pt x="1773" y="43"/>
                    <a:pt x="1835" y="43"/>
                    <a:pt x="1896" y="40"/>
                  </a:cubicBezTo>
                  <a:cubicBezTo>
                    <a:pt x="1958" y="30"/>
                    <a:pt x="2025" y="19"/>
                    <a:pt x="2080" y="56"/>
                  </a:cubicBezTo>
                  <a:cubicBezTo>
                    <a:pt x="2110" y="100"/>
                    <a:pt x="2079" y="65"/>
                    <a:pt x="2120" y="88"/>
                  </a:cubicBezTo>
                  <a:cubicBezTo>
                    <a:pt x="2137" y="97"/>
                    <a:pt x="2168" y="120"/>
                    <a:pt x="2168" y="120"/>
                  </a:cubicBezTo>
                  <a:cubicBezTo>
                    <a:pt x="2189" y="184"/>
                    <a:pt x="2157" y="109"/>
                    <a:pt x="2200" y="152"/>
                  </a:cubicBezTo>
                  <a:cubicBezTo>
                    <a:pt x="2206" y="158"/>
                    <a:pt x="2204" y="168"/>
                    <a:pt x="2208" y="176"/>
                  </a:cubicBezTo>
                  <a:cubicBezTo>
                    <a:pt x="2228" y="216"/>
                    <a:pt x="2239" y="259"/>
                    <a:pt x="2264" y="296"/>
                  </a:cubicBezTo>
                  <a:cubicBezTo>
                    <a:pt x="2263" y="311"/>
                    <a:pt x="2267" y="402"/>
                    <a:pt x="2248" y="440"/>
                  </a:cubicBezTo>
                  <a:cubicBezTo>
                    <a:pt x="2238" y="460"/>
                    <a:pt x="2229" y="471"/>
                    <a:pt x="2208" y="480"/>
                  </a:cubicBezTo>
                  <a:cubicBezTo>
                    <a:pt x="2193" y="487"/>
                    <a:pt x="2160" y="496"/>
                    <a:pt x="2160" y="496"/>
                  </a:cubicBezTo>
                  <a:cubicBezTo>
                    <a:pt x="2109" y="490"/>
                    <a:pt x="2088" y="491"/>
                    <a:pt x="2048" y="464"/>
                  </a:cubicBezTo>
                  <a:cubicBezTo>
                    <a:pt x="2037" y="448"/>
                    <a:pt x="2022" y="434"/>
                    <a:pt x="2016" y="416"/>
                  </a:cubicBezTo>
                  <a:cubicBezTo>
                    <a:pt x="2011" y="400"/>
                    <a:pt x="2000" y="368"/>
                    <a:pt x="2000" y="368"/>
                  </a:cubicBezTo>
                  <a:cubicBezTo>
                    <a:pt x="2006" y="217"/>
                    <a:pt x="1996" y="195"/>
                    <a:pt x="2032" y="88"/>
                  </a:cubicBezTo>
                  <a:cubicBezTo>
                    <a:pt x="2035" y="80"/>
                    <a:pt x="2049" y="84"/>
                    <a:pt x="2056" y="80"/>
                  </a:cubicBezTo>
                  <a:cubicBezTo>
                    <a:pt x="2149" y="28"/>
                    <a:pt x="2059" y="63"/>
                    <a:pt x="2152" y="32"/>
                  </a:cubicBezTo>
                  <a:cubicBezTo>
                    <a:pt x="2160" y="29"/>
                    <a:pt x="2176" y="24"/>
                    <a:pt x="2176" y="24"/>
                  </a:cubicBezTo>
                  <a:cubicBezTo>
                    <a:pt x="2247" y="29"/>
                    <a:pt x="2307" y="39"/>
                    <a:pt x="2376" y="48"/>
                  </a:cubicBezTo>
                  <a:cubicBezTo>
                    <a:pt x="2399" y="71"/>
                    <a:pt x="2436" y="111"/>
                    <a:pt x="2464" y="120"/>
                  </a:cubicBezTo>
                  <a:cubicBezTo>
                    <a:pt x="2481" y="146"/>
                    <a:pt x="2502" y="162"/>
                    <a:pt x="2512" y="192"/>
                  </a:cubicBezTo>
                  <a:cubicBezTo>
                    <a:pt x="2506" y="300"/>
                    <a:pt x="2508" y="331"/>
                    <a:pt x="2480" y="416"/>
                  </a:cubicBezTo>
                  <a:cubicBezTo>
                    <a:pt x="2466" y="458"/>
                    <a:pt x="2477" y="433"/>
                    <a:pt x="2440" y="488"/>
                  </a:cubicBezTo>
                  <a:cubicBezTo>
                    <a:pt x="2435" y="496"/>
                    <a:pt x="2424" y="512"/>
                    <a:pt x="2424" y="512"/>
                  </a:cubicBezTo>
                  <a:cubicBezTo>
                    <a:pt x="2353" y="500"/>
                    <a:pt x="2364" y="496"/>
                    <a:pt x="233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195921" y="2661444"/>
              <a:ext cx="792163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195921" y="2590006"/>
              <a:ext cx="792163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195921" y="2518569"/>
              <a:ext cx="792163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1195921" y="2447131"/>
              <a:ext cx="792163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849846" y="1939131"/>
              <a:ext cx="207963" cy="508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202146" y="1939131"/>
              <a:ext cx="17287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202146" y="3802856"/>
              <a:ext cx="1800225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 rot="856474">
              <a:off x="409073" y="1938495"/>
              <a:ext cx="355600" cy="190657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210209" y="3731419"/>
              <a:ext cx="79216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1210209" y="3659981"/>
              <a:ext cx="79216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210209" y="3588544"/>
              <a:ext cx="79216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1210209" y="3517106"/>
              <a:ext cx="79216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916521" y="3375819"/>
              <a:ext cx="506413" cy="5000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984784" y="1875631"/>
              <a:ext cx="379412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 b="1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1200684" y="1962944"/>
              <a:ext cx="285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1862671" y="1662906"/>
              <a:ext cx="33972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2702459" y="2304256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jet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918109" y="2375694"/>
              <a:ext cx="498475" cy="500062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auto">
            <a:xfrm>
              <a:off x="1535646" y="2891631"/>
              <a:ext cx="357188" cy="35718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2702459" y="3199606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jet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576796" y="3375819"/>
              <a:ext cx="3397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778409" y="1867694"/>
              <a:ext cx="215900" cy="1444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074295" y="1556792"/>
            <a:ext cx="3386137" cy="2366962"/>
            <a:chOff x="4518559" y="1581944"/>
            <a:chExt cx="3386137" cy="2366962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5232934" y="3445669"/>
              <a:ext cx="506412" cy="2905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Равнобедренный треугольник 34"/>
            <p:cNvSpPr>
              <a:spLocks noChangeArrowheads="1"/>
            </p:cNvSpPr>
            <p:nvPr/>
          </p:nvSpPr>
          <p:spPr bwMode="auto">
            <a:xfrm rot="17382307">
              <a:off x="6715659" y="2372519"/>
              <a:ext cx="242887" cy="1150937"/>
            </a:xfrm>
            <a:prstGeom prst="triangle">
              <a:avLst>
                <a:gd name="adj" fmla="val 50000"/>
              </a:avLst>
            </a:prstGeom>
            <a:solidFill>
              <a:srgbClr val="ED01E2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Равнобедренный треугольник 35"/>
            <p:cNvSpPr>
              <a:spLocks noChangeArrowheads="1"/>
            </p:cNvSpPr>
            <p:nvPr/>
          </p:nvSpPr>
          <p:spPr bwMode="auto">
            <a:xfrm rot="14392035">
              <a:off x="6749790" y="1952625"/>
              <a:ext cx="231775" cy="1150937"/>
            </a:xfrm>
            <a:prstGeom prst="triangle">
              <a:avLst>
                <a:gd name="adj" fmla="val 50000"/>
              </a:avLst>
            </a:prstGeom>
            <a:solidFill>
              <a:srgbClr val="ED01E2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Freeform 186"/>
            <p:cNvSpPr>
              <a:spLocks/>
            </p:cNvSpPr>
            <p:nvPr/>
          </p:nvSpPr>
          <p:spPr bwMode="auto">
            <a:xfrm rot="2901987">
              <a:off x="5961596" y="2474119"/>
              <a:ext cx="381000" cy="76200"/>
            </a:xfrm>
            <a:custGeom>
              <a:avLst/>
              <a:gdLst>
                <a:gd name="T0" fmla="*/ 920194 w 2512"/>
                <a:gd name="T1" fmla="*/ 8151166 h 512"/>
                <a:gd name="T2" fmla="*/ 2392473 w 2512"/>
                <a:gd name="T3" fmla="*/ 3366789 h 512"/>
                <a:gd name="T4" fmla="*/ 4968925 w 2512"/>
                <a:gd name="T5" fmla="*/ 708868 h 512"/>
                <a:gd name="T6" fmla="*/ 9017656 w 2512"/>
                <a:gd name="T7" fmla="*/ 1594842 h 512"/>
                <a:gd name="T8" fmla="*/ 10858046 w 2512"/>
                <a:gd name="T9" fmla="*/ 4784377 h 512"/>
                <a:gd name="T10" fmla="*/ 11594261 w 2512"/>
                <a:gd name="T11" fmla="*/ 6379070 h 512"/>
                <a:gd name="T12" fmla="*/ 11042175 w 2512"/>
                <a:gd name="T13" fmla="*/ 10100369 h 512"/>
                <a:gd name="T14" fmla="*/ 8833678 w 2512"/>
                <a:gd name="T15" fmla="*/ 10986343 h 512"/>
                <a:gd name="T16" fmla="*/ 5521012 w 2512"/>
                <a:gd name="T17" fmla="*/ 9214245 h 512"/>
                <a:gd name="T18" fmla="*/ 13618626 w 2512"/>
                <a:gd name="T19" fmla="*/ 885974 h 512"/>
                <a:gd name="T20" fmla="*/ 15642991 w 2512"/>
                <a:gd name="T21" fmla="*/ 2126307 h 512"/>
                <a:gd name="T22" fmla="*/ 17851334 w 2512"/>
                <a:gd name="T23" fmla="*/ 4252763 h 512"/>
                <a:gd name="T24" fmla="*/ 18587550 w 2512"/>
                <a:gd name="T25" fmla="*/ 6379070 h 512"/>
                <a:gd name="T26" fmla="*/ 18219442 w 2512"/>
                <a:gd name="T27" fmla="*/ 10100369 h 512"/>
                <a:gd name="T28" fmla="*/ 16011099 w 2512"/>
                <a:gd name="T29" fmla="*/ 10986343 h 512"/>
                <a:gd name="T30" fmla="*/ 13250518 w 2512"/>
                <a:gd name="T31" fmla="*/ 9214245 h 512"/>
                <a:gd name="T32" fmla="*/ 14170712 w 2512"/>
                <a:gd name="T33" fmla="*/ 1417588 h 512"/>
                <a:gd name="T34" fmla="*/ 23004392 w 2512"/>
                <a:gd name="T35" fmla="*/ 1417588 h 512"/>
                <a:gd name="T36" fmla="*/ 25948951 w 2512"/>
                <a:gd name="T37" fmla="*/ 3898403 h 512"/>
                <a:gd name="T38" fmla="*/ 25764973 w 2512"/>
                <a:gd name="T39" fmla="*/ 9568753 h 512"/>
                <a:gd name="T40" fmla="*/ 23924586 w 2512"/>
                <a:gd name="T41" fmla="*/ 10809089 h 512"/>
                <a:gd name="T42" fmla="*/ 21348135 w 2512"/>
                <a:gd name="T43" fmla="*/ 9568753 h 512"/>
                <a:gd name="T44" fmla="*/ 21164005 w 2512"/>
                <a:gd name="T45" fmla="*/ 3366789 h 512"/>
                <a:gd name="T46" fmla="*/ 25948951 w 2512"/>
                <a:gd name="T47" fmla="*/ 531614 h 512"/>
                <a:gd name="T48" fmla="*/ 30733896 w 2512"/>
                <a:gd name="T49" fmla="*/ 1240334 h 512"/>
                <a:gd name="T50" fmla="*/ 34230541 w 2512"/>
                <a:gd name="T51" fmla="*/ 4252763 h 512"/>
                <a:gd name="T52" fmla="*/ 32390154 w 2512"/>
                <a:gd name="T53" fmla="*/ 11163448 h 512"/>
                <a:gd name="T54" fmla="*/ 30917874 w 2512"/>
                <a:gd name="T55" fmla="*/ 1417588 h 512"/>
                <a:gd name="T56" fmla="*/ 33678455 w 2512"/>
                <a:gd name="T57" fmla="*/ 177254 h 512"/>
                <a:gd name="T58" fmla="*/ 38279271 w 2512"/>
                <a:gd name="T59" fmla="*/ 885974 h 512"/>
                <a:gd name="T60" fmla="*/ 40487775 w 2512"/>
                <a:gd name="T61" fmla="*/ 1771947 h 512"/>
                <a:gd name="T62" fmla="*/ 42696118 w 2512"/>
                <a:gd name="T63" fmla="*/ 5138737 h 512"/>
                <a:gd name="T64" fmla="*/ 40487775 w 2512"/>
                <a:gd name="T65" fmla="*/ 11163448 h 512"/>
                <a:gd name="T66" fmla="*/ 37543207 w 2512"/>
                <a:gd name="T67" fmla="*/ 9214245 h 512"/>
                <a:gd name="T68" fmla="*/ 39383442 w 2512"/>
                <a:gd name="T69" fmla="*/ 1063228 h 512"/>
                <a:gd name="T70" fmla="*/ 47849172 w 2512"/>
                <a:gd name="T71" fmla="*/ 1240334 h 512"/>
                <a:gd name="T72" fmla="*/ 49873537 w 2512"/>
                <a:gd name="T73" fmla="*/ 2657921 h 512"/>
                <a:gd name="T74" fmla="*/ 50793730 w 2512"/>
                <a:gd name="T75" fmla="*/ 3898403 h 512"/>
                <a:gd name="T76" fmla="*/ 51713924 w 2512"/>
                <a:gd name="T77" fmla="*/ 9745859 h 512"/>
                <a:gd name="T78" fmla="*/ 49689407 w 2512"/>
                <a:gd name="T79" fmla="*/ 10986343 h 512"/>
                <a:gd name="T80" fmla="*/ 46376892 w 2512"/>
                <a:gd name="T81" fmla="*/ 9214245 h 512"/>
                <a:gd name="T82" fmla="*/ 46744848 w 2512"/>
                <a:gd name="T83" fmla="*/ 1949202 h 512"/>
                <a:gd name="T84" fmla="*/ 49505429 w 2512"/>
                <a:gd name="T85" fmla="*/ 708868 h 512"/>
                <a:gd name="T86" fmla="*/ 54658482 w 2512"/>
                <a:gd name="T87" fmla="*/ 1063228 h 512"/>
                <a:gd name="T88" fmla="*/ 57787019 w 2512"/>
                <a:gd name="T89" fmla="*/ 4252763 h 512"/>
                <a:gd name="T90" fmla="*/ 56130761 w 2512"/>
                <a:gd name="T91" fmla="*/ 10809089 h 512"/>
                <a:gd name="T92" fmla="*/ 53738289 w 2512"/>
                <a:gd name="T93" fmla="*/ 9745859 h 5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12"/>
                <a:gd name="T142" fmla="*/ 0 h 512"/>
                <a:gd name="T143" fmla="*/ 2512 w 2512"/>
                <a:gd name="T144" fmla="*/ 512 h 5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12" h="512">
                  <a:moveTo>
                    <a:pt x="0" y="472"/>
                  </a:moveTo>
                  <a:cubicBezTo>
                    <a:pt x="12" y="436"/>
                    <a:pt x="29" y="405"/>
                    <a:pt x="40" y="368"/>
                  </a:cubicBezTo>
                  <a:cubicBezTo>
                    <a:pt x="56" y="310"/>
                    <a:pt x="62" y="229"/>
                    <a:pt x="88" y="176"/>
                  </a:cubicBezTo>
                  <a:cubicBezTo>
                    <a:pt x="92" y="167"/>
                    <a:pt x="100" y="161"/>
                    <a:pt x="104" y="152"/>
                  </a:cubicBezTo>
                  <a:cubicBezTo>
                    <a:pt x="111" y="137"/>
                    <a:pt x="115" y="120"/>
                    <a:pt x="120" y="104"/>
                  </a:cubicBezTo>
                  <a:cubicBezTo>
                    <a:pt x="131" y="72"/>
                    <a:pt x="185" y="42"/>
                    <a:pt x="216" y="32"/>
                  </a:cubicBezTo>
                  <a:cubicBezTo>
                    <a:pt x="259" y="35"/>
                    <a:pt x="302" y="31"/>
                    <a:pt x="344" y="40"/>
                  </a:cubicBezTo>
                  <a:cubicBezTo>
                    <a:pt x="363" y="44"/>
                    <a:pt x="392" y="72"/>
                    <a:pt x="392" y="72"/>
                  </a:cubicBezTo>
                  <a:cubicBezTo>
                    <a:pt x="413" y="104"/>
                    <a:pt x="435" y="136"/>
                    <a:pt x="456" y="168"/>
                  </a:cubicBezTo>
                  <a:cubicBezTo>
                    <a:pt x="465" y="182"/>
                    <a:pt x="463" y="202"/>
                    <a:pt x="472" y="216"/>
                  </a:cubicBezTo>
                  <a:cubicBezTo>
                    <a:pt x="477" y="224"/>
                    <a:pt x="484" y="231"/>
                    <a:pt x="488" y="240"/>
                  </a:cubicBezTo>
                  <a:cubicBezTo>
                    <a:pt x="495" y="255"/>
                    <a:pt x="504" y="288"/>
                    <a:pt x="504" y="288"/>
                  </a:cubicBezTo>
                  <a:cubicBezTo>
                    <a:pt x="501" y="328"/>
                    <a:pt x="502" y="368"/>
                    <a:pt x="496" y="408"/>
                  </a:cubicBezTo>
                  <a:cubicBezTo>
                    <a:pt x="494" y="425"/>
                    <a:pt x="496" y="451"/>
                    <a:pt x="480" y="456"/>
                  </a:cubicBezTo>
                  <a:cubicBezTo>
                    <a:pt x="392" y="485"/>
                    <a:pt x="525" y="439"/>
                    <a:pt x="432" y="480"/>
                  </a:cubicBezTo>
                  <a:cubicBezTo>
                    <a:pt x="417" y="487"/>
                    <a:pt x="384" y="496"/>
                    <a:pt x="384" y="496"/>
                  </a:cubicBezTo>
                  <a:cubicBezTo>
                    <a:pt x="347" y="493"/>
                    <a:pt x="308" y="497"/>
                    <a:pt x="272" y="488"/>
                  </a:cubicBezTo>
                  <a:cubicBezTo>
                    <a:pt x="247" y="482"/>
                    <a:pt x="240" y="416"/>
                    <a:pt x="240" y="416"/>
                  </a:cubicBezTo>
                  <a:cubicBezTo>
                    <a:pt x="275" y="310"/>
                    <a:pt x="213" y="70"/>
                    <a:pt x="352" y="24"/>
                  </a:cubicBezTo>
                  <a:cubicBezTo>
                    <a:pt x="425" y="27"/>
                    <a:pt x="515" y="23"/>
                    <a:pt x="592" y="40"/>
                  </a:cubicBezTo>
                  <a:cubicBezTo>
                    <a:pt x="619" y="46"/>
                    <a:pt x="638" y="63"/>
                    <a:pt x="664" y="72"/>
                  </a:cubicBezTo>
                  <a:cubicBezTo>
                    <a:pt x="669" y="80"/>
                    <a:pt x="672" y="90"/>
                    <a:pt x="680" y="96"/>
                  </a:cubicBezTo>
                  <a:cubicBezTo>
                    <a:pt x="687" y="101"/>
                    <a:pt x="698" y="98"/>
                    <a:pt x="704" y="104"/>
                  </a:cubicBezTo>
                  <a:cubicBezTo>
                    <a:pt x="737" y="137"/>
                    <a:pt x="739" y="167"/>
                    <a:pt x="776" y="192"/>
                  </a:cubicBezTo>
                  <a:cubicBezTo>
                    <a:pt x="778" y="199"/>
                    <a:pt x="799" y="261"/>
                    <a:pt x="800" y="264"/>
                  </a:cubicBezTo>
                  <a:cubicBezTo>
                    <a:pt x="803" y="272"/>
                    <a:pt x="808" y="288"/>
                    <a:pt x="808" y="288"/>
                  </a:cubicBezTo>
                  <a:cubicBezTo>
                    <a:pt x="805" y="336"/>
                    <a:pt x="805" y="384"/>
                    <a:pt x="800" y="432"/>
                  </a:cubicBezTo>
                  <a:cubicBezTo>
                    <a:pt x="799" y="440"/>
                    <a:pt x="798" y="450"/>
                    <a:pt x="792" y="456"/>
                  </a:cubicBezTo>
                  <a:cubicBezTo>
                    <a:pt x="779" y="469"/>
                    <a:pt x="760" y="473"/>
                    <a:pt x="744" y="480"/>
                  </a:cubicBezTo>
                  <a:cubicBezTo>
                    <a:pt x="729" y="487"/>
                    <a:pt x="696" y="496"/>
                    <a:pt x="696" y="496"/>
                  </a:cubicBezTo>
                  <a:cubicBezTo>
                    <a:pt x="669" y="493"/>
                    <a:pt x="640" y="500"/>
                    <a:pt x="616" y="488"/>
                  </a:cubicBezTo>
                  <a:cubicBezTo>
                    <a:pt x="594" y="477"/>
                    <a:pt x="584" y="439"/>
                    <a:pt x="576" y="416"/>
                  </a:cubicBezTo>
                  <a:cubicBezTo>
                    <a:pt x="562" y="317"/>
                    <a:pt x="585" y="237"/>
                    <a:pt x="608" y="144"/>
                  </a:cubicBezTo>
                  <a:cubicBezTo>
                    <a:pt x="611" y="117"/>
                    <a:pt x="610" y="90"/>
                    <a:pt x="616" y="64"/>
                  </a:cubicBezTo>
                  <a:cubicBezTo>
                    <a:pt x="627" y="15"/>
                    <a:pt x="689" y="6"/>
                    <a:pt x="728" y="0"/>
                  </a:cubicBezTo>
                  <a:cubicBezTo>
                    <a:pt x="823" y="10"/>
                    <a:pt x="909" y="34"/>
                    <a:pt x="1000" y="64"/>
                  </a:cubicBezTo>
                  <a:cubicBezTo>
                    <a:pt x="1042" y="78"/>
                    <a:pt x="1056" y="115"/>
                    <a:pt x="1096" y="128"/>
                  </a:cubicBezTo>
                  <a:cubicBezTo>
                    <a:pt x="1107" y="144"/>
                    <a:pt x="1117" y="160"/>
                    <a:pt x="1128" y="176"/>
                  </a:cubicBezTo>
                  <a:cubicBezTo>
                    <a:pt x="1133" y="184"/>
                    <a:pt x="1144" y="200"/>
                    <a:pt x="1144" y="200"/>
                  </a:cubicBezTo>
                  <a:cubicBezTo>
                    <a:pt x="1160" y="280"/>
                    <a:pt x="1156" y="361"/>
                    <a:pt x="1120" y="432"/>
                  </a:cubicBezTo>
                  <a:cubicBezTo>
                    <a:pt x="1116" y="440"/>
                    <a:pt x="1118" y="450"/>
                    <a:pt x="1112" y="456"/>
                  </a:cubicBezTo>
                  <a:cubicBezTo>
                    <a:pt x="1106" y="462"/>
                    <a:pt x="1051" y="484"/>
                    <a:pt x="1040" y="488"/>
                  </a:cubicBezTo>
                  <a:cubicBezTo>
                    <a:pt x="1013" y="485"/>
                    <a:pt x="984" y="492"/>
                    <a:pt x="960" y="480"/>
                  </a:cubicBezTo>
                  <a:cubicBezTo>
                    <a:pt x="943" y="471"/>
                    <a:pt x="939" y="448"/>
                    <a:pt x="928" y="432"/>
                  </a:cubicBezTo>
                  <a:cubicBezTo>
                    <a:pt x="923" y="424"/>
                    <a:pt x="912" y="408"/>
                    <a:pt x="912" y="408"/>
                  </a:cubicBezTo>
                  <a:cubicBezTo>
                    <a:pt x="901" y="312"/>
                    <a:pt x="891" y="266"/>
                    <a:pt x="920" y="152"/>
                  </a:cubicBezTo>
                  <a:cubicBezTo>
                    <a:pt x="926" y="128"/>
                    <a:pt x="931" y="89"/>
                    <a:pt x="952" y="72"/>
                  </a:cubicBezTo>
                  <a:cubicBezTo>
                    <a:pt x="999" y="35"/>
                    <a:pt x="1072" y="30"/>
                    <a:pt x="1128" y="24"/>
                  </a:cubicBezTo>
                  <a:cubicBezTo>
                    <a:pt x="1171" y="29"/>
                    <a:pt x="1213" y="35"/>
                    <a:pt x="1256" y="40"/>
                  </a:cubicBezTo>
                  <a:cubicBezTo>
                    <a:pt x="1283" y="43"/>
                    <a:pt x="1336" y="56"/>
                    <a:pt x="1336" y="56"/>
                  </a:cubicBezTo>
                  <a:cubicBezTo>
                    <a:pt x="1365" y="76"/>
                    <a:pt x="1395" y="76"/>
                    <a:pt x="1424" y="96"/>
                  </a:cubicBezTo>
                  <a:cubicBezTo>
                    <a:pt x="1446" y="128"/>
                    <a:pt x="1461" y="165"/>
                    <a:pt x="1488" y="192"/>
                  </a:cubicBezTo>
                  <a:cubicBezTo>
                    <a:pt x="1501" y="230"/>
                    <a:pt x="1506" y="264"/>
                    <a:pt x="1512" y="304"/>
                  </a:cubicBezTo>
                  <a:cubicBezTo>
                    <a:pt x="1505" y="406"/>
                    <a:pt x="1512" y="469"/>
                    <a:pt x="1408" y="504"/>
                  </a:cubicBezTo>
                  <a:cubicBezTo>
                    <a:pt x="1299" y="493"/>
                    <a:pt x="1328" y="504"/>
                    <a:pt x="1264" y="440"/>
                  </a:cubicBezTo>
                  <a:cubicBezTo>
                    <a:pt x="1267" y="355"/>
                    <a:pt x="1239" y="134"/>
                    <a:pt x="1344" y="64"/>
                  </a:cubicBezTo>
                  <a:cubicBezTo>
                    <a:pt x="1366" y="31"/>
                    <a:pt x="1379" y="35"/>
                    <a:pt x="1416" y="24"/>
                  </a:cubicBezTo>
                  <a:cubicBezTo>
                    <a:pt x="1432" y="19"/>
                    <a:pt x="1448" y="13"/>
                    <a:pt x="1464" y="8"/>
                  </a:cubicBezTo>
                  <a:cubicBezTo>
                    <a:pt x="1472" y="5"/>
                    <a:pt x="1488" y="0"/>
                    <a:pt x="1488" y="0"/>
                  </a:cubicBezTo>
                  <a:cubicBezTo>
                    <a:pt x="1544" y="19"/>
                    <a:pt x="1606" y="26"/>
                    <a:pt x="1664" y="40"/>
                  </a:cubicBezTo>
                  <a:cubicBezTo>
                    <a:pt x="1714" y="53"/>
                    <a:pt x="1662" y="42"/>
                    <a:pt x="1712" y="64"/>
                  </a:cubicBezTo>
                  <a:cubicBezTo>
                    <a:pt x="1727" y="71"/>
                    <a:pt x="1760" y="80"/>
                    <a:pt x="1760" y="80"/>
                  </a:cubicBezTo>
                  <a:cubicBezTo>
                    <a:pt x="1786" y="119"/>
                    <a:pt x="1814" y="106"/>
                    <a:pt x="1832" y="160"/>
                  </a:cubicBezTo>
                  <a:cubicBezTo>
                    <a:pt x="1840" y="184"/>
                    <a:pt x="1848" y="208"/>
                    <a:pt x="1856" y="232"/>
                  </a:cubicBezTo>
                  <a:cubicBezTo>
                    <a:pt x="1859" y="240"/>
                    <a:pt x="1864" y="256"/>
                    <a:pt x="1864" y="256"/>
                  </a:cubicBezTo>
                  <a:cubicBezTo>
                    <a:pt x="1857" y="402"/>
                    <a:pt x="1890" y="461"/>
                    <a:pt x="1760" y="504"/>
                  </a:cubicBezTo>
                  <a:cubicBezTo>
                    <a:pt x="1728" y="500"/>
                    <a:pt x="1687" y="511"/>
                    <a:pt x="1664" y="488"/>
                  </a:cubicBezTo>
                  <a:cubicBezTo>
                    <a:pt x="1658" y="482"/>
                    <a:pt x="1636" y="427"/>
                    <a:pt x="1632" y="416"/>
                  </a:cubicBezTo>
                  <a:cubicBezTo>
                    <a:pt x="1635" y="307"/>
                    <a:pt x="1623" y="196"/>
                    <a:pt x="1640" y="88"/>
                  </a:cubicBezTo>
                  <a:cubicBezTo>
                    <a:pt x="1641" y="80"/>
                    <a:pt x="1693" y="49"/>
                    <a:pt x="1712" y="48"/>
                  </a:cubicBezTo>
                  <a:cubicBezTo>
                    <a:pt x="1773" y="43"/>
                    <a:pt x="1835" y="43"/>
                    <a:pt x="1896" y="40"/>
                  </a:cubicBezTo>
                  <a:cubicBezTo>
                    <a:pt x="1958" y="30"/>
                    <a:pt x="2025" y="19"/>
                    <a:pt x="2080" y="56"/>
                  </a:cubicBezTo>
                  <a:cubicBezTo>
                    <a:pt x="2110" y="100"/>
                    <a:pt x="2079" y="65"/>
                    <a:pt x="2120" y="88"/>
                  </a:cubicBezTo>
                  <a:cubicBezTo>
                    <a:pt x="2137" y="97"/>
                    <a:pt x="2168" y="120"/>
                    <a:pt x="2168" y="120"/>
                  </a:cubicBezTo>
                  <a:cubicBezTo>
                    <a:pt x="2189" y="184"/>
                    <a:pt x="2157" y="109"/>
                    <a:pt x="2200" y="152"/>
                  </a:cubicBezTo>
                  <a:cubicBezTo>
                    <a:pt x="2206" y="158"/>
                    <a:pt x="2204" y="168"/>
                    <a:pt x="2208" y="176"/>
                  </a:cubicBezTo>
                  <a:cubicBezTo>
                    <a:pt x="2228" y="216"/>
                    <a:pt x="2239" y="259"/>
                    <a:pt x="2264" y="296"/>
                  </a:cubicBezTo>
                  <a:cubicBezTo>
                    <a:pt x="2263" y="311"/>
                    <a:pt x="2267" y="402"/>
                    <a:pt x="2248" y="440"/>
                  </a:cubicBezTo>
                  <a:cubicBezTo>
                    <a:pt x="2238" y="460"/>
                    <a:pt x="2229" y="471"/>
                    <a:pt x="2208" y="480"/>
                  </a:cubicBezTo>
                  <a:cubicBezTo>
                    <a:pt x="2193" y="487"/>
                    <a:pt x="2160" y="496"/>
                    <a:pt x="2160" y="496"/>
                  </a:cubicBezTo>
                  <a:cubicBezTo>
                    <a:pt x="2109" y="490"/>
                    <a:pt x="2088" y="491"/>
                    <a:pt x="2048" y="464"/>
                  </a:cubicBezTo>
                  <a:cubicBezTo>
                    <a:pt x="2037" y="448"/>
                    <a:pt x="2022" y="434"/>
                    <a:pt x="2016" y="416"/>
                  </a:cubicBezTo>
                  <a:cubicBezTo>
                    <a:pt x="2011" y="400"/>
                    <a:pt x="2000" y="368"/>
                    <a:pt x="2000" y="368"/>
                  </a:cubicBezTo>
                  <a:cubicBezTo>
                    <a:pt x="2006" y="217"/>
                    <a:pt x="1996" y="195"/>
                    <a:pt x="2032" y="88"/>
                  </a:cubicBezTo>
                  <a:cubicBezTo>
                    <a:pt x="2035" y="80"/>
                    <a:pt x="2049" y="84"/>
                    <a:pt x="2056" y="80"/>
                  </a:cubicBezTo>
                  <a:cubicBezTo>
                    <a:pt x="2149" y="28"/>
                    <a:pt x="2059" y="63"/>
                    <a:pt x="2152" y="32"/>
                  </a:cubicBezTo>
                  <a:cubicBezTo>
                    <a:pt x="2160" y="29"/>
                    <a:pt x="2176" y="24"/>
                    <a:pt x="2176" y="24"/>
                  </a:cubicBezTo>
                  <a:cubicBezTo>
                    <a:pt x="2247" y="29"/>
                    <a:pt x="2307" y="39"/>
                    <a:pt x="2376" y="48"/>
                  </a:cubicBezTo>
                  <a:cubicBezTo>
                    <a:pt x="2399" y="71"/>
                    <a:pt x="2436" y="111"/>
                    <a:pt x="2464" y="120"/>
                  </a:cubicBezTo>
                  <a:cubicBezTo>
                    <a:pt x="2481" y="146"/>
                    <a:pt x="2502" y="162"/>
                    <a:pt x="2512" y="192"/>
                  </a:cubicBezTo>
                  <a:cubicBezTo>
                    <a:pt x="2506" y="300"/>
                    <a:pt x="2508" y="331"/>
                    <a:pt x="2480" y="416"/>
                  </a:cubicBezTo>
                  <a:cubicBezTo>
                    <a:pt x="2466" y="458"/>
                    <a:pt x="2477" y="433"/>
                    <a:pt x="2440" y="488"/>
                  </a:cubicBezTo>
                  <a:cubicBezTo>
                    <a:pt x="2435" y="496"/>
                    <a:pt x="2424" y="512"/>
                    <a:pt x="2424" y="512"/>
                  </a:cubicBezTo>
                  <a:cubicBezTo>
                    <a:pt x="2353" y="500"/>
                    <a:pt x="2364" y="496"/>
                    <a:pt x="233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38" name="Freeform 190"/>
            <p:cNvSpPr>
              <a:spLocks/>
            </p:cNvSpPr>
            <p:nvPr/>
          </p:nvSpPr>
          <p:spPr bwMode="auto">
            <a:xfrm rot="8003803">
              <a:off x="5961596" y="3007519"/>
              <a:ext cx="381000" cy="76200"/>
            </a:xfrm>
            <a:custGeom>
              <a:avLst/>
              <a:gdLst>
                <a:gd name="T0" fmla="*/ 920194 w 2512"/>
                <a:gd name="T1" fmla="*/ 8151166 h 512"/>
                <a:gd name="T2" fmla="*/ 2392473 w 2512"/>
                <a:gd name="T3" fmla="*/ 3366789 h 512"/>
                <a:gd name="T4" fmla="*/ 4968925 w 2512"/>
                <a:gd name="T5" fmla="*/ 708868 h 512"/>
                <a:gd name="T6" fmla="*/ 9017656 w 2512"/>
                <a:gd name="T7" fmla="*/ 1594842 h 512"/>
                <a:gd name="T8" fmla="*/ 10858046 w 2512"/>
                <a:gd name="T9" fmla="*/ 4784377 h 512"/>
                <a:gd name="T10" fmla="*/ 11594261 w 2512"/>
                <a:gd name="T11" fmla="*/ 6379070 h 512"/>
                <a:gd name="T12" fmla="*/ 11042175 w 2512"/>
                <a:gd name="T13" fmla="*/ 10100369 h 512"/>
                <a:gd name="T14" fmla="*/ 8833678 w 2512"/>
                <a:gd name="T15" fmla="*/ 10986343 h 512"/>
                <a:gd name="T16" fmla="*/ 5521012 w 2512"/>
                <a:gd name="T17" fmla="*/ 9214245 h 512"/>
                <a:gd name="T18" fmla="*/ 13618626 w 2512"/>
                <a:gd name="T19" fmla="*/ 885974 h 512"/>
                <a:gd name="T20" fmla="*/ 15642991 w 2512"/>
                <a:gd name="T21" fmla="*/ 2126307 h 512"/>
                <a:gd name="T22" fmla="*/ 17851334 w 2512"/>
                <a:gd name="T23" fmla="*/ 4252763 h 512"/>
                <a:gd name="T24" fmla="*/ 18587550 w 2512"/>
                <a:gd name="T25" fmla="*/ 6379070 h 512"/>
                <a:gd name="T26" fmla="*/ 18219442 w 2512"/>
                <a:gd name="T27" fmla="*/ 10100369 h 512"/>
                <a:gd name="T28" fmla="*/ 16011099 w 2512"/>
                <a:gd name="T29" fmla="*/ 10986343 h 512"/>
                <a:gd name="T30" fmla="*/ 13250518 w 2512"/>
                <a:gd name="T31" fmla="*/ 9214245 h 512"/>
                <a:gd name="T32" fmla="*/ 14170712 w 2512"/>
                <a:gd name="T33" fmla="*/ 1417588 h 512"/>
                <a:gd name="T34" fmla="*/ 23004392 w 2512"/>
                <a:gd name="T35" fmla="*/ 1417588 h 512"/>
                <a:gd name="T36" fmla="*/ 25948951 w 2512"/>
                <a:gd name="T37" fmla="*/ 3898403 h 512"/>
                <a:gd name="T38" fmla="*/ 25764973 w 2512"/>
                <a:gd name="T39" fmla="*/ 9568753 h 512"/>
                <a:gd name="T40" fmla="*/ 23924586 w 2512"/>
                <a:gd name="T41" fmla="*/ 10809089 h 512"/>
                <a:gd name="T42" fmla="*/ 21348135 w 2512"/>
                <a:gd name="T43" fmla="*/ 9568753 h 512"/>
                <a:gd name="T44" fmla="*/ 21164005 w 2512"/>
                <a:gd name="T45" fmla="*/ 3366789 h 512"/>
                <a:gd name="T46" fmla="*/ 25948951 w 2512"/>
                <a:gd name="T47" fmla="*/ 531614 h 512"/>
                <a:gd name="T48" fmla="*/ 30733896 w 2512"/>
                <a:gd name="T49" fmla="*/ 1240334 h 512"/>
                <a:gd name="T50" fmla="*/ 34230541 w 2512"/>
                <a:gd name="T51" fmla="*/ 4252763 h 512"/>
                <a:gd name="T52" fmla="*/ 32390154 w 2512"/>
                <a:gd name="T53" fmla="*/ 11163448 h 512"/>
                <a:gd name="T54" fmla="*/ 30917874 w 2512"/>
                <a:gd name="T55" fmla="*/ 1417588 h 512"/>
                <a:gd name="T56" fmla="*/ 33678455 w 2512"/>
                <a:gd name="T57" fmla="*/ 177254 h 512"/>
                <a:gd name="T58" fmla="*/ 38279271 w 2512"/>
                <a:gd name="T59" fmla="*/ 885974 h 512"/>
                <a:gd name="T60" fmla="*/ 40487775 w 2512"/>
                <a:gd name="T61" fmla="*/ 1771947 h 512"/>
                <a:gd name="T62" fmla="*/ 42696118 w 2512"/>
                <a:gd name="T63" fmla="*/ 5138737 h 512"/>
                <a:gd name="T64" fmla="*/ 40487775 w 2512"/>
                <a:gd name="T65" fmla="*/ 11163448 h 512"/>
                <a:gd name="T66" fmla="*/ 37543207 w 2512"/>
                <a:gd name="T67" fmla="*/ 9214245 h 512"/>
                <a:gd name="T68" fmla="*/ 39383442 w 2512"/>
                <a:gd name="T69" fmla="*/ 1063228 h 512"/>
                <a:gd name="T70" fmla="*/ 47849172 w 2512"/>
                <a:gd name="T71" fmla="*/ 1240334 h 512"/>
                <a:gd name="T72" fmla="*/ 49873537 w 2512"/>
                <a:gd name="T73" fmla="*/ 2657921 h 512"/>
                <a:gd name="T74" fmla="*/ 50793730 w 2512"/>
                <a:gd name="T75" fmla="*/ 3898403 h 512"/>
                <a:gd name="T76" fmla="*/ 51713924 w 2512"/>
                <a:gd name="T77" fmla="*/ 9745859 h 512"/>
                <a:gd name="T78" fmla="*/ 49689407 w 2512"/>
                <a:gd name="T79" fmla="*/ 10986343 h 512"/>
                <a:gd name="T80" fmla="*/ 46376892 w 2512"/>
                <a:gd name="T81" fmla="*/ 9214245 h 512"/>
                <a:gd name="T82" fmla="*/ 46744848 w 2512"/>
                <a:gd name="T83" fmla="*/ 1949202 h 512"/>
                <a:gd name="T84" fmla="*/ 49505429 w 2512"/>
                <a:gd name="T85" fmla="*/ 708868 h 512"/>
                <a:gd name="T86" fmla="*/ 54658482 w 2512"/>
                <a:gd name="T87" fmla="*/ 1063228 h 512"/>
                <a:gd name="T88" fmla="*/ 57787019 w 2512"/>
                <a:gd name="T89" fmla="*/ 4252763 h 512"/>
                <a:gd name="T90" fmla="*/ 56130761 w 2512"/>
                <a:gd name="T91" fmla="*/ 10809089 h 512"/>
                <a:gd name="T92" fmla="*/ 53738289 w 2512"/>
                <a:gd name="T93" fmla="*/ 9745859 h 5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12"/>
                <a:gd name="T142" fmla="*/ 0 h 512"/>
                <a:gd name="T143" fmla="*/ 2512 w 2512"/>
                <a:gd name="T144" fmla="*/ 512 h 5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12" h="512">
                  <a:moveTo>
                    <a:pt x="0" y="472"/>
                  </a:moveTo>
                  <a:cubicBezTo>
                    <a:pt x="12" y="436"/>
                    <a:pt x="29" y="405"/>
                    <a:pt x="40" y="368"/>
                  </a:cubicBezTo>
                  <a:cubicBezTo>
                    <a:pt x="56" y="310"/>
                    <a:pt x="62" y="229"/>
                    <a:pt x="88" y="176"/>
                  </a:cubicBezTo>
                  <a:cubicBezTo>
                    <a:pt x="92" y="167"/>
                    <a:pt x="100" y="161"/>
                    <a:pt x="104" y="152"/>
                  </a:cubicBezTo>
                  <a:cubicBezTo>
                    <a:pt x="111" y="137"/>
                    <a:pt x="115" y="120"/>
                    <a:pt x="120" y="104"/>
                  </a:cubicBezTo>
                  <a:cubicBezTo>
                    <a:pt x="131" y="72"/>
                    <a:pt x="185" y="42"/>
                    <a:pt x="216" y="32"/>
                  </a:cubicBezTo>
                  <a:cubicBezTo>
                    <a:pt x="259" y="35"/>
                    <a:pt x="302" y="31"/>
                    <a:pt x="344" y="40"/>
                  </a:cubicBezTo>
                  <a:cubicBezTo>
                    <a:pt x="363" y="44"/>
                    <a:pt x="392" y="72"/>
                    <a:pt x="392" y="72"/>
                  </a:cubicBezTo>
                  <a:cubicBezTo>
                    <a:pt x="413" y="104"/>
                    <a:pt x="435" y="136"/>
                    <a:pt x="456" y="168"/>
                  </a:cubicBezTo>
                  <a:cubicBezTo>
                    <a:pt x="465" y="182"/>
                    <a:pt x="463" y="202"/>
                    <a:pt x="472" y="216"/>
                  </a:cubicBezTo>
                  <a:cubicBezTo>
                    <a:pt x="477" y="224"/>
                    <a:pt x="484" y="231"/>
                    <a:pt x="488" y="240"/>
                  </a:cubicBezTo>
                  <a:cubicBezTo>
                    <a:pt x="495" y="255"/>
                    <a:pt x="504" y="288"/>
                    <a:pt x="504" y="288"/>
                  </a:cubicBezTo>
                  <a:cubicBezTo>
                    <a:pt x="501" y="328"/>
                    <a:pt x="502" y="368"/>
                    <a:pt x="496" y="408"/>
                  </a:cubicBezTo>
                  <a:cubicBezTo>
                    <a:pt x="494" y="425"/>
                    <a:pt x="496" y="451"/>
                    <a:pt x="480" y="456"/>
                  </a:cubicBezTo>
                  <a:cubicBezTo>
                    <a:pt x="392" y="485"/>
                    <a:pt x="525" y="439"/>
                    <a:pt x="432" y="480"/>
                  </a:cubicBezTo>
                  <a:cubicBezTo>
                    <a:pt x="417" y="487"/>
                    <a:pt x="384" y="496"/>
                    <a:pt x="384" y="496"/>
                  </a:cubicBezTo>
                  <a:cubicBezTo>
                    <a:pt x="347" y="493"/>
                    <a:pt x="308" y="497"/>
                    <a:pt x="272" y="488"/>
                  </a:cubicBezTo>
                  <a:cubicBezTo>
                    <a:pt x="247" y="482"/>
                    <a:pt x="240" y="416"/>
                    <a:pt x="240" y="416"/>
                  </a:cubicBezTo>
                  <a:cubicBezTo>
                    <a:pt x="275" y="310"/>
                    <a:pt x="213" y="70"/>
                    <a:pt x="352" y="24"/>
                  </a:cubicBezTo>
                  <a:cubicBezTo>
                    <a:pt x="425" y="27"/>
                    <a:pt x="515" y="23"/>
                    <a:pt x="592" y="40"/>
                  </a:cubicBezTo>
                  <a:cubicBezTo>
                    <a:pt x="619" y="46"/>
                    <a:pt x="638" y="63"/>
                    <a:pt x="664" y="72"/>
                  </a:cubicBezTo>
                  <a:cubicBezTo>
                    <a:pt x="669" y="80"/>
                    <a:pt x="672" y="90"/>
                    <a:pt x="680" y="96"/>
                  </a:cubicBezTo>
                  <a:cubicBezTo>
                    <a:pt x="687" y="101"/>
                    <a:pt x="698" y="98"/>
                    <a:pt x="704" y="104"/>
                  </a:cubicBezTo>
                  <a:cubicBezTo>
                    <a:pt x="737" y="137"/>
                    <a:pt x="739" y="167"/>
                    <a:pt x="776" y="192"/>
                  </a:cubicBezTo>
                  <a:cubicBezTo>
                    <a:pt x="778" y="199"/>
                    <a:pt x="799" y="261"/>
                    <a:pt x="800" y="264"/>
                  </a:cubicBezTo>
                  <a:cubicBezTo>
                    <a:pt x="803" y="272"/>
                    <a:pt x="808" y="288"/>
                    <a:pt x="808" y="288"/>
                  </a:cubicBezTo>
                  <a:cubicBezTo>
                    <a:pt x="805" y="336"/>
                    <a:pt x="805" y="384"/>
                    <a:pt x="800" y="432"/>
                  </a:cubicBezTo>
                  <a:cubicBezTo>
                    <a:pt x="799" y="440"/>
                    <a:pt x="798" y="450"/>
                    <a:pt x="792" y="456"/>
                  </a:cubicBezTo>
                  <a:cubicBezTo>
                    <a:pt x="779" y="469"/>
                    <a:pt x="760" y="473"/>
                    <a:pt x="744" y="480"/>
                  </a:cubicBezTo>
                  <a:cubicBezTo>
                    <a:pt x="729" y="487"/>
                    <a:pt x="696" y="496"/>
                    <a:pt x="696" y="496"/>
                  </a:cubicBezTo>
                  <a:cubicBezTo>
                    <a:pt x="669" y="493"/>
                    <a:pt x="640" y="500"/>
                    <a:pt x="616" y="488"/>
                  </a:cubicBezTo>
                  <a:cubicBezTo>
                    <a:pt x="594" y="477"/>
                    <a:pt x="584" y="439"/>
                    <a:pt x="576" y="416"/>
                  </a:cubicBezTo>
                  <a:cubicBezTo>
                    <a:pt x="562" y="317"/>
                    <a:pt x="585" y="237"/>
                    <a:pt x="608" y="144"/>
                  </a:cubicBezTo>
                  <a:cubicBezTo>
                    <a:pt x="611" y="117"/>
                    <a:pt x="610" y="90"/>
                    <a:pt x="616" y="64"/>
                  </a:cubicBezTo>
                  <a:cubicBezTo>
                    <a:pt x="627" y="15"/>
                    <a:pt x="689" y="6"/>
                    <a:pt x="728" y="0"/>
                  </a:cubicBezTo>
                  <a:cubicBezTo>
                    <a:pt x="823" y="10"/>
                    <a:pt x="909" y="34"/>
                    <a:pt x="1000" y="64"/>
                  </a:cubicBezTo>
                  <a:cubicBezTo>
                    <a:pt x="1042" y="78"/>
                    <a:pt x="1056" y="115"/>
                    <a:pt x="1096" y="128"/>
                  </a:cubicBezTo>
                  <a:cubicBezTo>
                    <a:pt x="1107" y="144"/>
                    <a:pt x="1117" y="160"/>
                    <a:pt x="1128" y="176"/>
                  </a:cubicBezTo>
                  <a:cubicBezTo>
                    <a:pt x="1133" y="184"/>
                    <a:pt x="1144" y="200"/>
                    <a:pt x="1144" y="200"/>
                  </a:cubicBezTo>
                  <a:cubicBezTo>
                    <a:pt x="1160" y="280"/>
                    <a:pt x="1156" y="361"/>
                    <a:pt x="1120" y="432"/>
                  </a:cubicBezTo>
                  <a:cubicBezTo>
                    <a:pt x="1116" y="440"/>
                    <a:pt x="1118" y="450"/>
                    <a:pt x="1112" y="456"/>
                  </a:cubicBezTo>
                  <a:cubicBezTo>
                    <a:pt x="1106" y="462"/>
                    <a:pt x="1051" y="484"/>
                    <a:pt x="1040" y="488"/>
                  </a:cubicBezTo>
                  <a:cubicBezTo>
                    <a:pt x="1013" y="485"/>
                    <a:pt x="984" y="492"/>
                    <a:pt x="960" y="480"/>
                  </a:cubicBezTo>
                  <a:cubicBezTo>
                    <a:pt x="943" y="471"/>
                    <a:pt x="939" y="448"/>
                    <a:pt x="928" y="432"/>
                  </a:cubicBezTo>
                  <a:cubicBezTo>
                    <a:pt x="923" y="424"/>
                    <a:pt x="912" y="408"/>
                    <a:pt x="912" y="408"/>
                  </a:cubicBezTo>
                  <a:cubicBezTo>
                    <a:pt x="901" y="312"/>
                    <a:pt x="891" y="266"/>
                    <a:pt x="920" y="152"/>
                  </a:cubicBezTo>
                  <a:cubicBezTo>
                    <a:pt x="926" y="128"/>
                    <a:pt x="931" y="89"/>
                    <a:pt x="952" y="72"/>
                  </a:cubicBezTo>
                  <a:cubicBezTo>
                    <a:pt x="999" y="35"/>
                    <a:pt x="1072" y="30"/>
                    <a:pt x="1128" y="24"/>
                  </a:cubicBezTo>
                  <a:cubicBezTo>
                    <a:pt x="1171" y="29"/>
                    <a:pt x="1213" y="35"/>
                    <a:pt x="1256" y="40"/>
                  </a:cubicBezTo>
                  <a:cubicBezTo>
                    <a:pt x="1283" y="43"/>
                    <a:pt x="1336" y="56"/>
                    <a:pt x="1336" y="56"/>
                  </a:cubicBezTo>
                  <a:cubicBezTo>
                    <a:pt x="1365" y="76"/>
                    <a:pt x="1395" y="76"/>
                    <a:pt x="1424" y="96"/>
                  </a:cubicBezTo>
                  <a:cubicBezTo>
                    <a:pt x="1446" y="128"/>
                    <a:pt x="1461" y="165"/>
                    <a:pt x="1488" y="192"/>
                  </a:cubicBezTo>
                  <a:cubicBezTo>
                    <a:pt x="1501" y="230"/>
                    <a:pt x="1506" y="264"/>
                    <a:pt x="1512" y="304"/>
                  </a:cubicBezTo>
                  <a:cubicBezTo>
                    <a:pt x="1505" y="406"/>
                    <a:pt x="1512" y="469"/>
                    <a:pt x="1408" y="504"/>
                  </a:cubicBezTo>
                  <a:cubicBezTo>
                    <a:pt x="1299" y="493"/>
                    <a:pt x="1328" y="504"/>
                    <a:pt x="1264" y="440"/>
                  </a:cubicBezTo>
                  <a:cubicBezTo>
                    <a:pt x="1267" y="355"/>
                    <a:pt x="1239" y="134"/>
                    <a:pt x="1344" y="64"/>
                  </a:cubicBezTo>
                  <a:cubicBezTo>
                    <a:pt x="1366" y="31"/>
                    <a:pt x="1379" y="35"/>
                    <a:pt x="1416" y="24"/>
                  </a:cubicBezTo>
                  <a:cubicBezTo>
                    <a:pt x="1432" y="19"/>
                    <a:pt x="1448" y="13"/>
                    <a:pt x="1464" y="8"/>
                  </a:cubicBezTo>
                  <a:cubicBezTo>
                    <a:pt x="1472" y="5"/>
                    <a:pt x="1488" y="0"/>
                    <a:pt x="1488" y="0"/>
                  </a:cubicBezTo>
                  <a:cubicBezTo>
                    <a:pt x="1544" y="19"/>
                    <a:pt x="1606" y="26"/>
                    <a:pt x="1664" y="40"/>
                  </a:cubicBezTo>
                  <a:cubicBezTo>
                    <a:pt x="1714" y="53"/>
                    <a:pt x="1662" y="42"/>
                    <a:pt x="1712" y="64"/>
                  </a:cubicBezTo>
                  <a:cubicBezTo>
                    <a:pt x="1727" y="71"/>
                    <a:pt x="1760" y="80"/>
                    <a:pt x="1760" y="80"/>
                  </a:cubicBezTo>
                  <a:cubicBezTo>
                    <a:pt x="1786" y="119"/>
                    <a:pt x="1814" y="106"/>
                    <a:pt x="1832" y="160"/>
                  </a:cubicBezTo>
                  <a:cubicBezTo>
                    <a:pt x="1840" y="184"/>
                    <a:pt x="1848" y="208"/>
                    <a:pt x="1856" y="232"/>
                  </a:cubicBezTo>
                  <a:cubicBezTo>
                    <a:pt x="1859" y="240"/>
                    <a:pt x="1864" y="256"/>
                    <a:pt x="1864" y="256"/>
                  </a:cubicBezTo>
                  <a:cubicBezTo>
                    <a:pt x="1857" y="402"/>
                    <a:pt x="1890" y="461"/>
                    <a:pt x="1760" y="504"/>
                  </a:cubicBezTo>
                  <a:cubicBezTo>
                    <a:pt x="1728" y="500"/>
                    <a:pt x="1687" y="511"/>
                    <a:pt x="1664" y="488"/>
                  </a:cubicBezTo>
                  <a:cubicBezTo>
                    <a:pt x="1658" y="482"/>
                    <a:pt x="1636" y="427"/>
                    <a:pt x="1632" y="416"/>
                  </a:cubicBezTo>
                  <a:cubicBezTo>
                    <a:pt x="1635" y="307"/>
                    <a:pt x="1623" y="196"/>
                    <a:pt x="1640" y="88"/>
                  </a:cubicBezTo>
                  <a:cubicBezTo>
                    <a:pt x="1641" y="80"/>
                    <a:pt x="1693" y="49"/>
                    <a:pt x="1712" y="48"/>
                  </a:cubicBezTo>
                  <a:cubicBezTo>
                    <a:pt x="1773" y="43"/>
                    <a:pt x="1835" y="43"/>
                    <a:pt x="1896" y="40"/>
                  </a:cubicBezTo>
                  <a:cubicBezTo>
                    <a:pt x="1958" y="30"/>
                    <a:pt x="2025" y="19"/>
                    <a:pt x="2080" y="56"/>
                  </a:cubicBezTo>
                  <a:cubicBezTo>
                    <a:pt x="2110" y="100"/>
                    <a:pt x="2079" y="65"/>
                    <a:pt x="2120" y="88"/>
                  </a:cubicBezTo>
                  <a:cubicBezTo>
                    <a:pt x="2137" y="97"/>
                    <a:pt x="2168" y="120"/>
                    <a:pt x="2168" y="120"/>
                  </a:cubicBezTo>
                  <a:cubicBezTo>
                    <a:pt x="2189" y="184"/>
                    <a:pt x="2157" y="109"/>
                    <a:pt x="2200" y="152"/>
                  </a:cubicBezTo>
                  <a:cubicBezTo>
                    <a:pt x="2206" y="158"/>
                    <a:pt x="2204" y="168"/>
                    <a:pt x="2208" y="176"/>
                  </a:cubicBezTo>
                  <a:cubicBezTo>
                    <a:pt x="2228" y="216"/>
                    <a:pt x="2239" y="259"/>
                    <a:pt x="2264" y="296"/>
                  </a:cubicBezTo>
                  <a:cubicBezTo>
                    <a:pt x="2263" y="311"/>
                    <a:pt x="2267" y="402"/>
                    <a:pt x="2248" y="440"/>
                  </a:cubicBezTo>
                  <a:cubicBezTo>
                    <a:pt x="2238" y="460"/>
                    <a:pt x="2229" y="471"/>
                    <a:pt x="2208" y="480"/>
                  </a:cubicBezTo>
                  <a:cubicBezTo>
                    <a:pt x="2193" y="487"/>
                    <a:pt x="2160" y="496"/>
                    <a:pt x="2160" y="496"/>
                  </a:cubicBezTo>
                  <a:cubicBezTo>
                    <a:pt x="2109" y="490"/>
                    <a:pt x="2088" y="491"/>
                    <a:pt x="2048" y="464"/>
                  </a:cubicBezTo>
                  <a:cubicBezTo>
                    <a:pt x="2037" y="448"/>
                    <a:pt x="2022" y="434"/>
                    <a:pt x="2016" y="416"/>
                  </a:cubicBezTo>
                  <a:cubicBezTo>
                    <a:pt x="2011" y="400"/>
                    <a:pt x="2000" y="368"/>
                    <a:pt x="2000" y="368"/>
                  </a:cubicBezTo>
                  <a:cubicBezTo>
                    <a:pt x="2006" y="217"/>
                    <a:pt x="1996" y="195"/>
                    <a:pt x="2032" y="88"/>
                  </a:cubicBezTo>
                  <a:cubicBezTo>
                    <a:pt x="2035" y="80"/>
                    <a:pt x="2049" y="84"/>
                    <a:pt x="2056" y="80"/>
                  </a:cubicBezTo>
                  <a:cubicBezTo>
                    <a:pt x="2149" y="28"/>
                    <a:pt x="2059" y="63"/>
                    <a:pt x="2152" y="32"/>
                  </a:cubicBezTo>
                  <a:cubicBezTo>
                    <a:pt x="2160" y="29"/>
                    <a:pt x="2176" y="24"/>
                    <a:pt x="2176" y="24"/>
                  </a:cubicBezTo>
                  <a:cubicBezTo>
                    <a:pt x="2247" y="29"/>
                    <a:pt x="2307" y="39"/>
                    <a:pt x="2376" y="48"/>
                  </a:cubicBezTo>
                  <a:cubicBezTo>
                    <a:pt x="2399" y="71"/>
                    <a:pt x="2436" y="111"/>
                    <a:pt x="2464" y="120"/>
                  </a:cubicBezTo>
                  <a:cubicBezTo>
                    <a:pt x="2481" y="146"/>
                    <a:pt x="2502" y="162"/>
                    <a:pt x="2512" y="192"/>
                  </a:cubicBezTo>
                  <a:cubicBezTo>
                    <a:pt x="2506" y="300"/>
                    <a:pt x="2508" y="331"/>
                    <a:pt x="2480" y="416"/>
                  </a:cubicBezTo>
                  <a:cubicBezTo>
                    <a:pt x="2466" y="458"/>
                    <a:pt x="2477" y="433"/>
                    <a:pt x="2440" y="488"/>
                  </a:cubicBezTo>
                  <a:cubicBezTo>
                    <a:pt x="2435" y="496"/>
                    <a:pt x="2424" y="512"/>
                    <a:pt x="2424" y="512"/>
                  </a:cubicBezTo>
                  <a:cubicBezTo>
                    <a:pt x="2353" y="500"/>
                    <a:pt x="2364" y="496"/>
                    <a:pt x="2336" y="4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V="1">
              <a:off x="5875871" y="2353469"/>
              <a:ext cx="792163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V="1">
              <a:off x="5875871" y="2282031"/>
              <a:ext cx="792163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V="1">
              <a:off x="5875871" y="2210594"/>
              <a:ext cx="792163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V="1">
              <a:off x="5875871" y="2139156"/>
              <a:ext cx="792163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5166259" y="1858169"/>
              <a:ext cx="573087" cy="36353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4518559" y="1858169"/>
              <a:ext cx="172878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flipV="1">
              <a:off x="4518559" y="3807619"/>
              <a:ext cx="1800225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4959114" y="1860824"/>
              <a:ext cx="355600" cy="1985397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 flipV="1">
              <a:off x="5890159" y="3494881"/>
              <a:ext cx="79216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 flipV="1">
              <a:off x="5890159" y="3423444"/>
              <a:ext cx="79216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V="1">
              <a:off x="5890159" y="3352006"/>
              <a:ext cx="79216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 flipV="1">
              <a:off x="5890159" y="3280569"/>
              <a:ext cx="79216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Oval 14"/>
            <p:cNvSpPr>
              <a:spLocks noChangeArrowheads="1"/>
            </p:cNvSpPr>
            <p:nvPr/>
          </p:nvSpPr>
          <p:spPr bwMode="auto">
            <a:xfrm>
              <a:off x="5596471" y="3067844"/>
              <a:ext cx="506413" cy="500062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5393780" y="1725960"/>
              <a:ext cx="3529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54" name="Rectangle 37"/>
            <p:cNvSpPr>
              <a:spLocks noChangeArrowheads="1"/>
            </p:cNvSpPr>
            <p:nvPr/>
          </p:nvSpPr>
          <p:spPr bwMode="auto">
            <a:xfrm>
              <a:off x="5545938" y="1797968"/>
              <a:ext cx="2728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6179084" y="1581944"/>
              <a:ext cx="3397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7382409" y="1996281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jet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>
              <a:off x="5598059" y="2067719"/>
              <a:ext cx="498475" cy="500062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14"/>
            <p:cNvSpPr>
              <a:spLocks noChangeArrowheads="1"/>
            </p:cNvSpPr>
            <p:nvPr/>
          </p:nvSpPr>
          <p:spPr bwMode="auto">
            <a:xfrm>
              <a:off x="6193371" y="2582069"/>
              <a:ext cx="357188" cy="357187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41"/>
            <p:cNvSpPr>
              <a:spLocks noChangeArrowheads="1"/>
            </p:cNvSpPr>
            <p:nvPr/>
          </p:nvSpPr>
          <p:spPr bwMode="auto">
            <a:xfrm>
              <a:off x="7382409" y="2891631"/>
              <a:ext cx="522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jet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5090059" y="3736181"/>
              <a:ext cx="215900" cy="1444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38"/>
            <p:cNvSpPr>
              <a:spLocks noChangeArrowheads="1"/>
            </p:cNvSpPr>
            <p:nvPr/>
          </p:nvSpPr>
          <p:spPr bwMode="auto">
            <a:xfrm>
              <a:off x="6250521" y="3521869"/>
              <a:ext cx="3397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5094821" y="1786731"/>
              <a:ext cx="215900" cy="1444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5386722" y="3424535"/>
              <a:ext cx="3529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5538880" y="3496543"/>
              <a:ext cx="2728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3419872" y="1523703"/>
            <a:ext cx="1584176" cy="576064"/>
          </a:xfrm>
          <a:prstGeom prst="rect">
            <a:avLst/>
          </a:prstGeom>
          <a:noFill/>
          <a:ln>
            <a:solidFill>
              <a:srgbClr val="00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834298" y="112474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LHC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275856" y="3759423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HERA, JLAB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251518" y="944253"/>
            <a:ext cx="85689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buFont typeface="Arial" pitchFamily="34" charset="0"/>
              <a:buChar char="•"/>
            </a:pP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CE (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pp→nX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) and DCE (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pp→nXn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) processes measured at LHC could provide us </a:t>
            </a:r>
          </a:p>
          <a:p>
            <a:pPr lvl="0" eaLnBrk="0" hangingPunct="0"/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with unique information  on  </a:t>
            </a:r>
            <a:r>
              <a:rPr lang="el-GR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+p and </a:t>
            </a:r>
            <a:r>
              <a:rPr lang="el-GR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cross sections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at very high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c.m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. energy  (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 to several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): total, elastic, inclusive jet cross-sections, … =&gt; universal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, value of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absorbtion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, diffractive patterns,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distributions in a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, …  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Cross-sections for CE &amp; DCE processes are estimated to be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0.2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at 10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(very large number of events, even with low efficiency of registration)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for charge exchange processes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(with </a:t>
            </a:r>
            <a:r>
              <a:rPr lang="el-GR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and a2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reggeons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) in the range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0&lt;qt&lt;0.5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, 0.0001&lt;</a:t>
            </a:r>
            <a:r>
              <a:rPr lang="el-GR" sz="1500" b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&lt;0.4, 0.9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&lt;√s&lt;14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was developed and applied to MC (generator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MonChER1.0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:          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4 models for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-proton scattering,  3IP model for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absorbtion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Model-independent extraction of </a:t>
            </a:r>
            <a:r>
              <a:rPr lang="el-GR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+ p  and </a:t>
            </a:r>
            <a:r>
              <a:rPr lang="el-GR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cross-sections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is possible for LHC if we can measure t-distributions. It is not possible for the present design of ZDC (or at 900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with some restrictions) =&gt;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this moment only model-dependent extraction is possible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with uncertainties in </a:t>
            </a:r>
            <a:r>
              <a:rPr lang="en-US" sz="1500" b="1" dirty="0" err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absorbtion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be normalized to pp, at present we have 10% model error from most popular models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Backgrounds: SD,DD,CD,MB are suppressed at |t|&lt;0.25 GeV² (S/B~10). But even for the whole ZDC acceptance we can reach also </a:t>
            </a:r>
            <a:r>
              <a:rPr lang="en-US" sz="1500" b="1" dirty="0" smtClean="0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S/B~10 with efficiency 1-3% for S</a:t>
            </a:r>
            <a:r>
              <a:rPr lang="el-GR" sz="1500" b="1" dirty="0" smtClean="0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E and 5-10% for D</a:t>
            </a:r>
            <a:r>
              <a:rPr lang="el-GR" sz="1500" b="1" dirty="0" smtClean="0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500" b="1" dirty="0" smtClean="0">
                <a:solidFill>
                  <a:srgbClr val="F72D05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without t-cuts, using the information from </a:t>
            </a:r>
            <a:r>
              <a:rPr lang="en-US" sz="1500" b="1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CMS detectors.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Reggeon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backgrounds can reach 3% (8%) at 0.9 (7)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CE and 19% (43%) for DCE.</a:t>
            </a:r>
            <a:r>
              <a:rPr 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Pile-up is supposed to be low at first runs.</a:t>
            </a:r>
            <a:endParaRPr lang="en-US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 and inclusive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dijet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cross-sections </a:t>
            </a:r>
            <a:r>
              <a:rPr lang="el-GR" sz="1500" b="1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and </a:t>
            </a:r>
            <a:r>
              <a:rPr lang="el-GR" sz="1500" b="1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cross-sections could be extracted from the real data at 0.9!!! and 7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 model-dependent way. 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1205BF"/>
                </a:solidFill>
                <a:latin typeface="Times New Roman" pitchFamily="18" charset="0"/>
                <a:cs typeface="Times New Roman" pitchFamily="18" charset="0"/>
              </a:rPr>
              <a:t> For  elastic cross-sections and t-measurements  we need modifications of detectors (FSC, ZDC,  THGEM).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Backup  slides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absorbtion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formulaes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ROMA\Scientific work\reports and presentations 2009 2010\LAST\absform1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07731"/>
            <a:ext cx="4392488" cy="494154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ROMA\Scientific work\reports and presentations 2009 2010\LAST\absform2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836712"/>
            <a:ext cx="2664296" cy="142095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ROMA\Scientific work\reports and presentations 2009 2010\LAST\absform3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348880"/>
            <a:ext cx="3528392" cy="17851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D:\ROMA\Scientific work\reports and presentations 2009 2010\LAST\absform4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149080"/>
            <a:ext cx="4249496" cy="223224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Backup slides (total S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and D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cross-sections)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ROMA\Scientific work\reports and presentations 2009 2010\pics\SpiEtot vs sq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70140"/>
            <a:ext cx="4104456" cy="2618416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D:\ROMA\Scientific work\reports and presentations 2009 2010\pics\DpiEtot vs sqr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70140"/>
            <a:ext cx="4248472" cy="2592288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17699" y="1916832"/>
            <a:ext cx="864096" cy="0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91204" y="1926124"/>
            <a:ext cx="86409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47864" y="1926124"/>
            <a:ext cx="864096" cy="0"/>
          </a:xfrm>
          <a:prstGeom prst="line">
            <a:avLst/>
          </a:prstGeom>
          <a:ln w="28575">
            <a:solidFill>
              <a:srgbClr val="CC009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60032" y="1935416"/>
            <a:ext cx="864096" cy="0"/>
          </a:xfrm>
          <a:prstGeom prst="line">
            <a:avLst/>
          </a:prstGeom>
          <a:ln w="28575" cap="sq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179512" y="1556792"/>
            <a:ext cx="1351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COMPETE</a:t>
            </a:r>
            <a:endParaRPr lang="ru-RU" sz="1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835696" y="1566084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DL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3275856" y="1566084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GP</a:t>
            </a:r>
            <a:endParaRPr lang="ru-RU" sz="18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4788024" y="1566084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BSW</a:t>
            </a:r>
            <a:endParaRPr lang="ru-RU" sz="18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283" y="836712"/>
            <a:ext cx="8664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Total CE and DCE cross-sections in the region </a:t>
            </a:r>
          </a:p>
          <a:p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Ω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={0&lt;qt&lt;0.5 </a:t>
            </a:r>
            <a:r>
              <a:rPr lang="en-US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GeV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0.0025&lt;</a:t>
            </a:r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ξ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&lt;0.4}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4665330"/>
            <a:ext cx="7981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Since there are no real data for </a:t>
            </a:r>
            <a:r>
              <a:rPr lang="el-GR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cross-sections,</a:t>
            </a:r>
          </a:p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we can use factorization assumptions:</a:t>
            </a:r>
            <a:endParaRPr lang="ru-RU" sz="2000" dirty="0"/>
          </a:p>
        </p:txBody>
      </p:sp>
      <p:pic>
        <p:nvPicPr>
          <p:cNvPr id="4100" name="Picture 4" descr="D:\ROMA\Scientific work\reports and presentations 2009 2010\pics\sig pipi fo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4993" y="5475158"/>
            <a:ext cx="1304799" cy="906170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179512" y="5754742"/>
            <a:ext cx="122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COMPETE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535622" y="5970766"/>
            <a:ext cx="4683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DL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3010277" y="565195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GP</a:t>
            </a:r>
            <a:endParaRPr lang="ru-RU" sz="18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2915816" y="586798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BSW</a:t>
            </a:r>
            <a:endParaRPr lang="ru-RU" sz="18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D:\ROMA\Scientific work\reports and presentations 2009 2010\pics\sig pipi form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449563"/>
            <a:ext cx="1832979" cy="931765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652120" y="5529426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(t) are residues of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reggeon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poles  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eikonals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1516722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parametrizations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96970" y="1628800"/>
            <a:ext cx="391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Backup slides (</a:t>
            </a:r>
            <a:r>
              <a:rPr 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cross-sections from data)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ISR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69" y="980182"/>
            <a:ext cx="3789813" cy="233513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ISR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80182"/>
            <a:ext cx="3744416" cy="2307568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 descr="NA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3858187" cy="237626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PHENI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691600"/>
            <a:ext cx="3883573" cy="2392188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622768" y="1084674"/>
            <a:ext cx="2202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ISR, </a:t>
            </a:r>
            <a:r>
              <a:rPr lang="ru-RU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√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 =44.9 GeV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681521" y="1052736"/>
            <a:ext cx="2202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ISR, </a:t>
            </a:r>
            <a:r>
              <a:rPr lang="ru-RU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√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 =52.8 GeV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92714" y="3820978"/>
            <a:ext cx="2403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NA49, </a:t>
            </a:r>
            <a:r>
              <a:rPr lang="ru-RU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√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 =17.2 GeV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246980" y="3748970"/>
            <a:ext cx="2709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PHENIX, </a:t>
            </a:r>
            <a:r>
              <a:rPr lang="ru-RU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√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 =200 GeV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06427" y="2318232"/>
            <a:ext cx="903631" cy="3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Theor.</a:t>
            </a:r>
            <a:endParaRPr lang="ru-RU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669293" y="2564904"/>
            <a:ext cx="1054835" cy="1822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3189513" y="2520637"/>
            <a:ext cx="67806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374315" y="1698790"/>
            <a:ext cx="1294978" cy="3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1.7·Theor.</a:t>
            </a:r>
            <a:endParaRPr lang="ru-RU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2389155" y="1903911"/>
            <a:ext cx="1047667" cy="135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669292" y="1905270"/>
            <a:ext cx="1486883" cy="1156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3868934" y="5518682"/>
            <a:ext cx="903631" cy="3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Theor.</a:t>
            </a:r>
            <a:endParaRPr lang="ru-RU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4731800" y="5725163"/>
            <a:ext cx="924013" cy="584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 flipV="1">
            <a:off x="3497971" y="5479288"/>
            <a:ext cx="432112" cy="24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Backup  slides (cross-sections at 900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691754" y="1268760"/>
            <a:ext cx="5976590" cy="4963111"/>
            <a:chOff x="1907778" y="1202193"/>
            <a:chExt cx="5955184" cy="4804981"/>
          </a:xfrm>
        </p:grpSpPr>
        <p:pic>
          <p:nvPicPr>
            <p:cNvPr id="8" name="Picture 24" descr="DCE_DLr900"/>
            <p:cNvPicPr>
              <a:picLocks noChangeAspect="1" noChangeArrowheads="1"/>
            </p:cNvPicPr>
            <p:nvPr/>
          </p:nvPicPr>
          <p:blipFill>
            <a:blip r:embed="rId4" cstate="print"/>
            <a:srcRect l="20729" t="9860" b="10516"/>
            <a:stretch>
              <a:fillRect/>
            </a:stretch>
          </p:blipFill>
          <p:spPr bwMode="auto">
            <a:xfrm>
              <a:off x="5410798" y="3655875"/>
              <a:ext cx="2429274" cy="235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1" descr="DCE_DLs900"/>
            <p:cNvPicPr>
              <a:picLocks noChangeAspect="1" noChangeArrowheads="1"/>
            </p:cNvPicPr>
            <p:nvPr/>
          </p:nvPicPr>
          <p:blipFill>
            <a:blip r:embed="rId5" cstate="print"/>
            <a:srcRect l="20729" t="9203" b="10516"/>
            <a:stretch>
              <a:fillRect/>
            </a:stretch>
          </p:blipFill>
          <p:spPr bwMode="auto">
            <a:xfrm>
              <a:off x="1907778" y="3658229"/>
              <a:ext cx="2502421" cy="2294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CE_DLs900"/>
            <p:cNvPicPr>
              <a:picLocks noChangeAspect="1" noChangeArrowheads="1"/>
            </p:cNvPicPr>
            <p:nvPr/>
          </p:nvPicPr>
          <p:blipFill>
            <a:blip r:embed="rId6" cstate="print"/>
            <a:srcRect l="20729" t="8545" b="8545"/>
            <a:stretch>
              <a:fillRect/>
            </a:stretch>
          </p:blipFill>
          <p:spPr bwMode="auto">
            <a:xfrm>
              <a:off x="1907778" y="1202193"/>
              <a:ext cx="2489588" cy="250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CE_DLr900"/>
            <p:cNvPicPr>
              <a:picLocks noChangeAspect="1" noChangeArrowheads="1"/>
            </p:cNvPicPr>
            <p:nvPr/>
          </p:nvPicPr>
          <p:blipFill>
            <a:blip r:embed="rId7" cstate="print"/>
            <a:srcRect l="20175" t="8545" b="8545"/>
            <a:stretch>
              <a:fillRect/>
            </a:stretch>
          </p:blipFill>
          <p:spPr bwMode="auto">
            <a:xfrm>
              <a:off x="5355407" y="1202193"/>
              <a:ext cx="2507555" cy="250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1763688" y="109512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88290" y="3733292"/>
            <a:ext cx="623244" cy="3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427984" y="1233486"/>
            <a:ext cx="1264368" cy="3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E+Sa2E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541872" y="3573016"/>
            <a:ext cx="1614304" cy="3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ρπ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E+Da2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20"/>
          <p:cNvSpPr txBox="1">
            <a:spLocks noChangeArrowheads="1"/>
          </p:cNvSpPr>
          <p:nvPr/>
        </p:nvSpPr>
        <p:spPr bwMode="auto">
          <a:xfrm>
            <a:off x="3347864" y="692696"/>
            <a:ext cx="27254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6093296"/>
            <a:ext cx="5792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  is the transverse distance from the center of ZDC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Backup  slides (cross-sections at 7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671687" y="764530"/>
            <a:ext cx="5924649" cy="5544790"/>
            <a:chOff x="663575" y="44450"/>
            <a:chExt cx="7364413" cy="6813550"/>
          </a:xfrm>
        </p:grpSpPr>
        <p:pic>
          <p:nvPicPr>
            <p:cNvPr id="9" name="Picture 14" descr="DCE_DLr7000"/>
            <p:cNvPicPr>
              <a:picLocks noChangeAspect="1" noChangeArrowheads="1"/>
            </p:cNvPicPr>
            <p:nvPr/>
          </p:nvPicPr>
          <p:blipFill>
            <a:blip r:embed="rId4" cstate="print"/>
            <a:srcRect l="20729" t="9531" b="9531"/>
            <a:stretch>
              <a:fillRect/>
            </a:stretch>
          </p:blipFill>
          <p:spPr bwMode="auto">
            <a:xfrm>
              <a:off x="5076825" y="3690938"/>
              <a:ext cx="2951163" cy="316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DCE_DLs7000"/>
            <p:cNvPicPr>
              <a:picLocks noChangeAspect="1" noChangeArrowheads="1"/>
            </p:cNvPicPr>
            <p:nvPr/>
          </p:nvPicPr>
          <p:blipFill>
            <a:blip r:embed="rId5" cstate="print"/>
            <a:srcRect l="20729" t="9203" b="9203"/>
            <a:stretch>
              <a:fillRect/>
            </a:stretch>
          </p:blipFill>
          <p:spPr bwMode="auto">
            <a:xfrm>
              <a:off x="769938" y="3717925"/>
              <a:ext cx="2903537" cy="314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CE_DLr7000"/>
            <p:cNvPicPr>
              <a:picLocks noChangeAspect="1" noChangeArrowheads="1"/>
            </p:cNvPicPr>
            <p:nvPr/>
          </p:nvPicPr>
          <p:blipFill>
            <a:blip r:embed="rId6" cstate="print"/>
            <a:srcRect l="20729" t="8545" b="8545"/>
            <a:stretch>
              <a:fillRect/>
            </a:stretch>
          </p:blipFill>
          <p:spPr bwMode="auto">
            <a:xfrm>
              <a:off x="5148263" y="620713"/>
              <a:ext cx="2749550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0"/>
            <p:cNvSpPr txBox="1">
              <a:spLocks noChangeArrowheads="1"/>
            </p:cNvSpPr>
            <p:nvPr/>
          </p:nvSpPr>
          <p:spPr bwMode="auto">
            <a:xfrm>
              <a:off x="2657577" y="44450"/>
              <a:ext cx="3387739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sz="2800" b="1" dirty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sz="2800" b="1" dirty="0"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mb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/cm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089687" y="620713"/>
              <a:ext cx="1571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E+Sa2E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052237" y="3495574"/>
              <a:ext cx="200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ρπ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E+Da2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1" descr="CE_DLs7000"/>
            <p:cNvPicPr>
              <a:picLocks noChangeAspect="1" noChangeArrowheads="1"/>
            </p:cNvPicPr>
            <p:nvPr/>
          </p:nvPicPr>
          <p:blipFill>
            <a:blip r:embed="rId7" cstate="print"/>
            <a:srcRect l="20729" t="8545" b="8545"/>
            <a:stretch>
              <a:fillRect/>
            </a:stretch>
          </p:blipFill>
          <p:spPr bwMode="auto">
            <a:xfrm>
              <a:off x="877888" y="692150"/>
              <a:ext cx="268605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63575" y="641350"/>
              <a:ext cx="723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4213" y="3692525"/>
              <a:ext cx="774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79512" y="6093296"/>
            <a:ext cx="5792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  is the transverse distance from the center of ZDC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Historical outlook and motivations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ROMA\Scientific work\reports and presentations 2009 2010\pics\total cross-sect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93862"/>
            <a:ext cx="3816424" cy="3143249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ROMA\Scientific work\reports and presentations 2009 2010\pics\pp ppbar tot 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21" y="1268760"/>
            <a:ext cx="3480015" cy="3168352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ROMA\Scientific work\reports and presentations 2009 2010\pics\pi p tot 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869159"/>
            <a:ext cx="3531070" cy="1584177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D:\ROMA\Scientific work\reports and presentations 2009 2010\pics\pi- p tot 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869159"/>
            <a:ext cx="3528392" cy="1584176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7452320" y="1340768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flipH="1">
            <a:off x="4572000" y="72463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Universality of strong interactions at super-high energies</a:t>
            </a:r>
            <a:endParaRPr lang="ru-RU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7452320" y="1124744"/>
            <a:ext cx="28803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6012160" y="3152001"/>
            <a:ext cx="212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3333FF"/>
                </a:solidFill>
                <a:latin typeface="Courier New" pitchFamily="49" charset="0"/>
                <a:cs typeface="Courier New" pitchFamily="49" charset="0"/>
              </a:rPr>
              <a:t>http://pdg.lbl.gov/</a:t>
            </a:r>
            <a:endParaRPr lang="ru-RU" sz="1200" b="1" u="sng" dirty="0">
              <a:solidFill>
                <a:srgbClr val="3333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5140" y="54868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_</a:t>
            </a:r>
            <a:endParaRPr lang="ru-RU" sz="1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836712"/>
            <a:ext cx="1944216" cy="36004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611560" y="79664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pp (pp): √s  </a:t>
            </a:r>
            <a:r>
              <a:rPr lang="en-US" sz="14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~10 </a:t>
            </a:r>
            <a:r>
              <a:rPr lang="en-US" sz="2000" b="1" dirty="0" err="1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TeV</a:t>
            </a:r>
            <a:endParaRPr lang="ru-RU" sz="2000" b="1" dirty="0">
              <a:solidFill>
                <a:srgbClr val="1205B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960983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max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4437112"/>
            <a:ext cx="2664296" cy="36004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2843808" y="443711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: √s</a:t>
            </a:r>
            <a:r>
              <a:rPr lang="en-US" sz="14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~30-40 </a:t>
            </a:r>
            <a:r>
              <a:rPr lang="en-US" sz="2000" b="1" dirty="0" err="1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GeV</a:t>
            </a:r>
            <a:r>
              <a:rPr lang="en-US" sz="20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 ! </a:t>
            </a:r>
            <a:endParaRPr lang="ru-RU" sz="2000" b="1" dirty="0">
              <a:solidFill>
                <a:srgbClr val="1205B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9106" y="4529445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max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Historical outlook and motivations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1619672" y="72463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Extraction of </a:t>
            </a:r>
            <a:r>
              <a:rPr lang="el-GR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 and </a:t>
            </a:r>
            <a:r>
              <a:rPr lang="el-GR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2000" b="1" dirty="0" smtClean="0">
                <a:solidFill>
                  <a:srgbClr val="1205B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cross-sections</a:t>
            </a:r>
            <a:endParaRPr lang="ru-RU" sz="2000" b="1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Picture 4" descr="pip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271" y="1628800"/>
            <a:ext cx="3947209" cy="237626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20072" y="105273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W.J. 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Robertson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W.D. Walker, J.L. Davis,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Phys. Rev. D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(1973) 2554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ROMA\Scientific work\publications\Neutron\Articles\Pages from science.jpg"/>
          <p:cNvPicPr>
            <a:picLocks noChangeAspect="1" noChangeArrowheads="1"/>
          </p:cNvPicPr>
          <p:nvPr/>
        </p:nvPicPr>
        <p:blipFill>
          <a:blip r:embed="rId5" cstate="print"/>
          <a:srcRect l="7845" t="1435" r="9272" b="15786"/>
          <a:stretch>
            <a:fillRect/>
          </a:stretch>
        </p:blipFill>
        <p:spPr bwMode="auto">
          <a:xfrm>
            <a:off x="4932040" y="4415975"/>
            <a:ext cx="3960440" cy="1965353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932040" y="4057327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H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Abramowicz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B166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62 ]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5301208"/>
            <a:ext cx="1392176" cy="276999"/>
          </a:xfrm>
          <a:prstGeom prst="rect">
            <a:avLst/>
          </a:prstGeom>
          <a:ln w="3175">
            <a:solidFill>
              <a:schemeClr val="tx1"/>
            </a:solidFill>
            <a:bevel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from  </a:t>
            </a:r>
            <a:r>
              <a:rPr lang="el-GR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</a:t>
            </a:r>
            <a:r>
              <a:rPr lang="el-GR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n →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 X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251520" y="141451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Basic idea of the extrapolation to t → m²: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970256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G.F. Chew, F.E. Low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Rev.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1640 ]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C. Goebel,  Phys. Rev.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1 (1958) 337 ]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4932040" y="1268760"/>
            <a:ext cx="432048" cy="1588"/>
          </a:xfrm>
          <a:prstGeom prst="straightConnector1">
            <a:avLst/>
          </a:prstGeom>
          <a:ln w="25400">
            <a:solidFill>
              <a:srgbClr val="1205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483770" y="1916832"/>
            <a:ext cx="2376262" cy="792090"/>
          </a:xfrm>
          <a:prstGeom prst="straightConnector1">
            <a:avLst/>
          </a:prstGeom>
          <a:ln w="25400">
            <a:solidFill>
              <a:srgbClr val="1205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37229" y="3501008"/>
            <a:ext cx="2600584" cy="400110"/>
          </a:xfrm>
          <a:prstGeom prst="rect">
            <a:avLst/>
          </a:prstGeom>
          <a:ln w="3175">
            <a:solidFill>
              <a:schemeClr val="tx1"/>
            </a:solidFill>
            <a:bevel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from  </a:t>
            </a:r>
            <a:r>
              <a:rPr 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γ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* p → </a:t>
            </a:r>
            <a:r>
              <a:rPr 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+ </a:t>
            </a:r>
            <a:r>
              <a:rPr 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</a:t>
            </a:r>
            <a:r>
              <a:rPr 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p 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7936" y="4221088"/>
            <a:ext cx="3087960" cy="93610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0163" y="4221088"/>
            <a:ext cx="3236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σ</a:t>
            </a:r>
            <a:r>
              <a:rPr lang="en-US" sz="12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tot 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p)=31±3.6 </a:t>
            </a:r>
            <a:r>
              <a:rPr lang="en-US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mb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5229200"/>
            <a:ext cx="445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M.G.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Ryskin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Y.M.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Shabelski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Yad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Fiz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61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(19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89]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J.Breitweg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(ZEUS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Collab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.), Eur. Phys. J. C2 (1998) 247 ]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75856" y="177281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20072" y="5805264"/>
            <a:ext cx="1366080" cy="307777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√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s&lt;18.4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GeV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216058" y="4581128"/>
            <a:ext cx="1843774" cy="461665"/>
          </a:xfrm>
          <a:prstGeom prst="rect">
            <a:avLst/>
          </a:prstGeom>
          <a:solidFill>
            <a:srgbClr val="FFC000">
              <a:alpha val="39000"/>
            </a:srgb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√s=50 </a:t>
            </a:r>
            <a:r>
              <a:rPr lang="en-US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 for  Charge Exchange processes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452" y="1588514"/>
            <a:ext cx="172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755452" y="3028377"/>
            <a:ext cx="179863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 rot="753385">
            <a:off x="977702" y="1585339"/>
            <a:ext cx="503238" cy="1446213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5"/>
          <p:cNvSpPr txBox="1">
            <a:spLocks noChangeArrowheads="1"/>
          </p:cNvSpPr>
          <p:nvPr/>
        </p:nvSpPr>
        <p:spPr bwMode="auto">
          <a:xfrm>
            <a:off x="971352" y="1948877"/>
            <a:ext cx="47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Ŝ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1761927" y="2885502"/>
            <a:ext cx="792163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761927" y="2741039"/>
            <a:ext cx="792163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1761927" y="2596577"/>
            <a:ext cx="792163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761927" y="2453702"/>
            <a:ext cx="792163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474590" y="1518664"/>
            <a:ext cx="360362" cy="935038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615877" y="2380677"/>
            <a:ext cx="506413" cy="6492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188840" y="1304352"/>
            <a:ext cx="577850" cy="4349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2"/>
          <p:cNvSpPr txBox="1">
            <a:spLocks noChangeArrowheads="1"/>
          </p:cNvSpPr>
          <p:nvPr/>
        </p:nvSpPr>
        <p:spPr bwMode="auto">
          <a:xfrm>
            <a:off x="1260277" y="1278952"/>
            <a:ext cx="45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l-GR" sz="12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39552" y="1188464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539552" y="2628327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38"/>
          <p:cNvSpPr>
            <a:spLocks noChangeArrowheads="1"/>
          </p:cNvSpPr>
          <p:nvPr/>
        </p:nvSpPr>
        <p:spPr bwMode="auto">
          <a:xfrm>
            <a:off x="2268340" y="1188464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620640" y="1693289"/>
            <a:ext cx="379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π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836540" y="1780602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+</a:t>
            </a:r>
            <a:endParaRPr lang="el-GR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836540" y="1859977"/>
            <a:ext cx="50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virt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1239069" y="4797549"/>
            <a:ext cx="792162" cy="792163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V="1">
            <a:off x="1743894" y="5156324"/>
            <a:ext cx="72072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1196206" y="4078412"/>
            <a:ext cx="835025" cy="792162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662806" y="4076824"/>
            <a:ext cx="181927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V="1">
            <a:off x="662806" y="5661149"/>
            <a:ext cx="1890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753294" y="4076824"/>
            <a:ext cx="504825" cy="1557338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5"/>
          <p:cNvSpPr txBox="1">
            <a:spLocks noChangeArrowheads="1"/>
          </p:cNvSpPr>
          <p:nvPr/>
        </p:nvSpPr>
        <p:spPr bwMode="auto">
          <a:xfrm>
            <a:off x="699319" y="4481637"/>
            <a:ext cx="568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Ŝ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V="1">
            <a:off x="1674044" y="5013449"/>
            <a:ext cx="79057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V="1">
            <a:off x="1674044" y="4868987"/>
            <a:ext cx="790575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V="1">
            <a:off x="1674044" y="4724524"/>
            <a:ext cx="79057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V="1">
            <a:off x="1674044" y="4581649"/>
            <a:ext cx="79057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1527994" y="4508624"/>
            <a:ext cx="504825" cy="6492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894581" y="3859337"/>
            <a:ext cx="577850" cy="4349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966019" y="3833937"/>
            <a:ext cx="534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l-GR" sz="1200" b="1" dirty="0" smtClean="0">
                <a:latin typeface="Times New Roman" pitchFamily="18" charset="0"/>
                <a:cs typeface="Times New Roman" pitchFamily="18" charset="0"/>
              </a:rPr>
              <a:t> π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897756" y="5443662"/>
            <a:ext cx="577850" cy="4349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26"/>
          <p:cNvSpPr txBox="1">
            <a:spLocks noChangeArrowheads="1"/>
          </p:cNvSpPr>
          <p:nvPr/>
        </p:nvSpPr>
        <p:spPr bwMode="auto">
          <a:xfrm>
            <a:off x="969194" y="5418262"/>
            <a:ext cx="534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l-GR" sz="1200" b="1" dirty="0" smtClean="0">
                <a:latin typeface="Times New Roman" pitchFamily="18" charset="0"/>
                <a:cs typeface="Times New Roman" pitchFamily="18" charset="0"/>
              </a:rPr>
              <a:t> π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395536" y="3645024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395536" y="5229349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39"/>
          <p:cNvSpPr>
            <a:spLocks noChangeArrowheads="1"/>
          </p:cNvSpPr>
          <p:nvPr/>
        </p:nvSpPr>
        <p:spPr bwMode="auto">
          <a:xfrm>
            <a:off x="2412231" y="3794249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40"/>
          <p:cNvSpPr>
            <a:spLocks noChangeArrowheads="1"/>
          </p:cNvSpPr>
          <p:nvPr/>
        </p:nvSpPr>
        <p:spPr bwMode="auto">
          <a:xfrm>
            <a:off x="2483669" y="5378574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1458144" y="4005387"/>
            <a:ext cx="37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1674044" y="4092699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+</a:t>
            </a:r>
            <a:endParaRPr lang="el-GR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1383531" y="5157912"/>
            <a:ext cx="379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1599431" y="5245224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+</a:t>
            </a:r>
            <a:endParaRPr lang="el-GR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1670869" y="4173662"/>
            <a:ext cx="50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virt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1599431" y="5324599"/>
            <a:ext cx="50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virt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Дуга 57"/>
          <p:cNvSpPr/>
          <p:nvPr/>
        </p:nvSpPr>
        <p:spPr>
          <a:xfrm rot="17438557">
            <a:off x="972922" y="1141058"/>
            <a:ext cx="1008112" cy="1008112"/>
          </a:xfrm>
          <a:prstGeom prst="arc">
            <a:avLst>
              <a:gd name="adj1" fmla="val 16200000"/>
              <a:gd name="adj2" fmla="val 3032239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7438557">
            <a:off x="684890" y="3643702"/>
            <a:ext cx="1008112" cy="1008112"/>
          </a:xfrm>
          <a:prstGeom prst="arc">
            <a:avLst>
              <a:gd name="adj1" fmla="val 16200000"/>
              <a:gd name="adj2" fmla="val 3032239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6660000">
            <a:off x="680425" y="5088327"/>
            <a:ext cx="1008112" cy="1008112"/>
          </a:xfrm>
          <a:prstGeom prst="arc">
            <a:avLst>
              <a:gd name="adj1" fmla="val 16200000"/>
              <a:gd name="adj2" fmla="val 3032239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авая фигурная скобка 60"/>
          <p:cNvSpPr/>
          <p:nvPr/>
        </p:nvSpPr>
        <p:spPr>
          <a:xfrm>
            <a:off x="2627784" y="2420888"/>
            <a:ext cx="216024" cy="648072"/>
          </a:xfrm>
          <a:prstGeom prst="rightBrace">
            <a:avLst/>
          </a:prstGeom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авая фигурная скобка 61"/>
          <p:cNvSpPr/>
          <p:nvPr/>
        </p:nvSpPr>
        <p:spPr>
          <a:xfrm>
            <a:off x="2555776" y="4509120"/>
            <a:ext cx="216024" cy="720080"/>
          </a:xfrm>
          <a:prstGeom prst="rightBrace">
            <a:avLst/>
          </a:prstGeom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0800000">
            <a:off x="395537" y="1700808"/>
            <a:ext cx="360039" cy="1152128"/>
          </a:xfrm>
          <a:prstGeom prst="arc">
            <a:avLst>
              <a:gd name="adj1" fmla="val 16200000"/>
              <a:gd name="adj2" fmla="val 5377556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2771800" y="2473732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M²≈s </a:t>
            </a:r>
            <a:r>
              <a:rPr lang="el-G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ξ</a:t>
            </a:r>
            <a:endParaRPr lang="el-GR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2699792" y="4581128"/>
            <a:ext cx="1285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M²≈s </a:t>
            </a:r>
            <a:r>
              <a:rPr lang="el-G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ξ</a:t>
            </a:r>
            <a:endParaRPr lang="el-GR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107504" y="1988840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1331640" y="735087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1044382" y="3212976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1044382" y="6021288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108278" y="692696"/>
            <a:ext cx="72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l-GR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/>
        </p:nvSpPr>
        <p:spPr bwMode="auto">
          <a:xfrm>
            <a:off x="97897" y="3140968"/>
            <a:ext cx="780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l-GR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3599674" y="4823574"/>
            <a:ext cx="4667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1    2</a:t>
            </a:r>
            <a:endParaRPr lang="el-GR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1185192" y="3429000"/>
            <a:ext cx="2904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endParaRPr lang="el-GR" sz="1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1187624" y="6237312"/>
            <a:ext cx="2551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sz="1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555776" y="836712"/>
            <a:ext cx="2937920" cy="707886"/>
          </a:xfrm>
          <a:prstGeom prst="rect">
            <a:avLst/>
          </a:prstGeom>
          <a:solidFill>
            <a:srgbClr val="FFC000">
              <a:alpha val="48000"/>
            </a:srgbClr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200→550 </a:t>
            </a:r>
            <a:r>
              <a:rPr lang="en-US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at 0.9 </a:t>
            </a:r>
            <a:r>
              <a:rPr lang="en-US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endParaRPr lang="en-US" sz="20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1.5→4 </a:t>
            </a:r>
            <a:r>
              <a:rPr lang="en-US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at 7 </a:t>
            </a:r>
            <a:r>
              <a:rPr lang="en-US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endParaRPr lang="en-US" sz="20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ine 155"/>
          <p:cNvSpPr>
            <a:spLocks noChangeShapeType="1"/>
          </p:cNvSpPr>
          <p:nvPr/>
        </p:nvSpPr>
        <p:spPr bwMode="auto">
          <a:xfrm flipV="1">
            <a:off x="2987824" y="1484784"/>
            <a:ext cx="0" cy="1008112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699792" y="3318083"/>
            <a:ext cx="3024336" cy="707886"/>
          </a:xfrm>
          <a:prstGeom prst="rect">
            <a:avLst/>
          </a:prstGeom>
          <a:solidFill>
            <a:srgbClr val="FFC000">
              <a:alpha val="48000"/>
            </a:srgbClr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50→350 </a:t>
            </a:r>
            <a:r>
              <a:rPr lang="en-US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0.9 </a:t>
            </a:r>
            <a:r>
              <a:rPr lang="en-US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endParaRPr lang="en-US" sz="20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0.35→2.8 </a:t>
            </a:r>
            <a:r>
              <a:rPr lang="en-US" sz="2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at 7 </a:t>
            </a:r>
            <a:r>
              <a:rPr lang="en-US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endParaRPr lang="en-US" sz="20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158"/>
          <p:cNvSpPr>
            <a:spLocks noChangeShapeType="1"/>
          </p:cNvSpPr>
          <p:nvPr/>
        </p:nvSpPr>
        <p:spPr bwMode="auto">
          <a:xfrm flipV="1">
            <a:off x="2987824" y="4005064"/>
            <a:ext cx="0" cy="648072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ROMA\Scientific work\reports and presentations 2009 2010\pics\formula1.jpg"/>
          <p:cNvPicPr>
            <a:picLocks noChangeAspect="1" noChangeArrowheads="1"/>
          </p:cNvPicPr>
          <p:nvPr/>
        </p:nvPicPr>
        <p:blipFill>
          <a:blip r:embed="rId4" cstate="print"/>
          <a:srcRect b="21377"/>
          <a:stretch>
            <a:fillRect/>
          </a:stretch>
        </p:blipFill>
        <p:spPr bwMode="auto">
          <a:xfrm>
            <a:off x="3851920" y="2564904"/>
            <a:ext cx="3528392" cy="612620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516216" y="3071059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ROMA\Scientific work\reports and presentations 2009 2010\pics\formul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2716" y="4365104"/>
            <a:ext cx="4901772" cy="648072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7884368" y="4797152"/>
            <a:ext cx="9361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4" descr="form1"/>
          <p:cNvPicPr>
            <a:picLocks noChangeAspect="1" noChangeArrowheads="1"/>
          </p:cNvPicPr>
          <p:nvPr/>
        </p:nvPicPr>
        <p:blipFill>
          <a:blip r:embed="rId6" cstate="print"/>
          <a:srcRect l="35971" t="8878" r="30238" b="85504"/>
          <a:stretch>
            <a:fillRect/>
          </a:stretch>
        </p:blipFill>
        <p:spPr bwMode="auto">
          <a:xfrm>
            <a:off x="5971011" y="836712"/>
            <a:ext cx="2993477" cy="648072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4" descr="form1"/>
          <p:cNvPicPr>
            <a:picLocks noChangeAspect="1" noChangeArrowheads="1"/>
          </p:cNvPicPr>
          <p:nvPr/>
        </p:nvPicPr>
        <p:blipFill>
          <a:blip r:embed="rId7" cstate="print"/>
          <a:srcRect l="35971" t="14465" r="30765" b="81470"/>
          <a:stretch>
            <a:fillRect/>
          </a:stretch>
        </p:blipFill>
        <p:spPr bwMode="auto">
          <a:xfrm>
            <a:off x="5868144" y="1484809"/>
            <a:ext cx="2714299" cy="432023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4" descr="form1"/>
          <p:cNvPicPr>
            <a:picLocks noChangeAspect="1" noChangeArrowheads="1"/>
          </p:cNvPicPr>
          <p:nvPr/>
        </p:nvPicPr>
        <p:blipFill>
          <a:blip r:embed="rId8" cstate="print"/>
          <a:srcRect l="35971" t="19167" r="31212" b="77434"/>
          <a:stretch>
            <a:fillRect/>
          </a:stretch>
        </p:blipFill>
        <p:spPr bwMode="auto">
          <a:xfrm>
            <a:off x="5868144" y="1979087"/>
            <a:ext cx="2736875" cy="369793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ROMA\Scientific work\reports and presentations 2009 2010\pics\vi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5220199"/>
            <a:ext cx="3096344" cy="1161129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8" name="TextBox 87"/>
          <p:cNvSpPr txBox="1"/>
          <p:nvPr/>
        </p:nvSpPr>
        <p:spPr>
          <a:xfrm flipH="1">
            <a:off x="6516216" y="5373216"/>
            <a:ext cx="27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 contribution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 |t|&lt;0.3 GeV²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virtual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→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real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pion</a:t>
            </a:r>
            <a:endParaRPr lang="ru-RU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Стрелка вправо 88"/>
          <p:cNvSpPr/>
          <p:nvPr/>
        </p:nvSpPr>
        <p:spPr>
          <a:xfrm rot="10800000">
            <a:off x="6087531" y="5622592"/>
            <a:ext cx="500693" cy="326687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 for  Charge Exchange processes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179512" y="1124744"/>
            <a:ext cx="2016224" cy="1296144"/>
          </a:xfrm>
          <a:prstGeom prst="rect">
            <a:avLst/>
          </a:prstGeom>
          <a:solidFill>
            <a:srgbClr val="FFC000">
              <a:alpha val="17000"/>
            </a:srgbClr>
          </a:solidFill>
          <a:ln w="3175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7" name="Группа 246"/>
          <p:cNvGrpSpPr/>
          <p:nvPr/>
        </p:nvGrpSpPr>
        <p:grpSpPr>
          <a:xfrm>
            <a:off x="179513" y="1129754"/>
            <a:ext cx="1944216" cy="1291134"/>
            <a:chOff x="179512" y="841722"/>
            <a:chExt cx="2174355" cy="143515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1034104" y="1920838"/>
              <a:ext cx="492345" cy="0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7"/>
            <p:cNvSpPr>
              <a:spLocks/>
            </p:cNvSpPr>
            <p:nvPr/>
          </p:nvSpPr>
          <p:spPr bwMode="auto">
            <a:xfrm rot="10081252" flipH="1">
              <a:off x="1300969" y="1137074"/>
              <a:ext cx="592526" cy="4306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rc 89"/>
            <p:cNvSpPr>
              <a:spLocks/>
            </p:cNvSpPr>
            <p:nvPr/>
          </p:nvSpPr>
          <p:spPr bwMode="auto">
            <a:xfrm rot="17314753" flipH="1">
              <a:off x="803172" y="1070733"/>
              <a:ext cx="365464" cy="6098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742639" y="908720"/>
              <a:ext cx="439426" cy="1640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328541" y="908720"/>
              <a:ext cx="487892" cy="1640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864899" y="1072741"/>
              <a:ext cx="48896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03213" y="1072741"/>
              <a:ext cx="48789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303213" y="2166615"/>
              <a:ext cx="2003266" cy="12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131227" y="1484784"/>
              <a:ext cx="295610" cy="27377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767967" y="1018469"/>
              <a:ext cx="146476" cy="1097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693097" y="1018469"/>
              <a:ext cx="146476" cy="1097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12"/>
            <p:cNvSpPr>
              <a:spLocks noChangeShapeType="1"/>
            </p:cNvSpPr>
            <p:nvPr/>
          </p:nvSpPr>
          <p:spPr bwMode="auto">
            <a:xfrm flipH="1">
              <a:off x="1279099" y="908982"/>
              <a:ext cx="976" cy="13678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182570" y="2112418"/>
              <a:ext cx="195413" cy="109749"/>
            </a:xfrm>
            <a:prstGeom prst="ellipse">
              <a:avLst/>
            </a:prstGeom>
            <a:solidFill>
              <a:schemeClr val="tx1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1" name="Rectangle 36"/>
            <p:cNvSpPr>
              <a:spLocks noChangeArrowheads="1"/>
            </p:cNvSpPr>
            <p:nvPr/>
          </p:nvSpPr>
          <p:spPr bwMode="auto">
            <a:xfrm>
              <a:off x="879277" y="1700808"/>
              <a:ext cx="3770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stellar" pitchFamily="18" charset="0"/>
                  <a:cs typeface="Times New Roman" pitchFamily="18" charset="0"/>
                </a:rPr>
                <a:t>P</a:t>
              </a:r>
              <a:endParaRPr lang="el-G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2" name="Rectangle 36"/>
            <p:cNvSpPr>
              <a:spLocks noChangeArrowheads="1"/>
            </p:cNvSpPr>
            <p:nvPr/>
          </p:nvSpPr>
          <p:spPr bwMode="auto">
            <a:xfrm>
              <a:off x="499865" y="1181696"/>
              <a:ext cx="37941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 b="1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243" name="Rectangle 39"/>
            <p:cNvSpPr>
              <a:spLocks noChangeArrowheads="1"/>
            </p:cNvSpPr>
            <p:nvPr/>
          </p:nvSpPr>
          <p:spPr bwMode="auto">
            <a:xfrm>
              <a:off x="179512" y="985738"/>
              <a:ext cx="33972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4" name="Rectangle 39"/>
            <p:cNvSpPr>
              <a:spLocks noChangeArrowheads="1"/>
            </p:cNvSpPr>
            <p:nvPr/>
          </p:nvSpPr>
          <p:spPr bwMode="auto">
            <a:xfrm>
              <a:off x="179512" y="1777826"/>
              <a:ext cx="33972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" name="Rectangle 39"/>
            <p:cNvSpPr>
              <a:spLocks noChangeArrowheads="1"/>
            </p:cNvSpPr>
            <p:nvPr/>
          </p:nvSpPr>
          <p:spPr bwMode="auto">
            <a:xfrm>
              <a:off x="951285" y="841722"/>
              <a:ext cx="33972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0" name="Прямоугольник 249"/>
          <p:cNvSpPr/>
          <p:nvPr/>
        </p:nvSpPr>
        <p:spPr>
          <a:xfrm>
            <a:off x="2699792" y="1124744"/>
            <a:ext cx="6264696" cy="1656184"/>
          </a:xfrm>
          <a:prstGeom prst="rect">
            <a:avLst/>
          </a:prstGeom>
          <a:solidFill>
            <a:srgbClr val="FFC000">
              <a:alpha val="17000"/>
            </a:srgbClr>
          </a:solidFill>
          <a:ln w="3175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Line 13"/>
          <p:cNvSpPr>
            <a:spLocks noChangeShapeType="1"/>
          </p:cNvSpPr>
          <p:nvPr/>
        </p:nvSpPr>
        <p:spPr bwMode="auto">
          <a:xfrm flipV="1">
            <a:off x="5940549" y="2510827"/>
            <a:ext cx="2951931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4" name="Группа 253"/>
          <p:cNvGrpSpPr/>
          <p:nvPr/>
        </p:nvGrpSpPr>
        <p:grpSpPr>
          <a:xfrm>
            <a:off x="6070717" y="1196752"/>
            <a:ext cx="2753787" cy="1368251"/>
            <a:chOff x="6070717" y="908720"/>
            <a:chExt cx="2753787" cy="1368251"/>
          </a:xfrm>
        </p:grpSpPr>
        <p:sp>
          <p:nvSpPr>
            <p:cNvPr id="223" name="Line 12"/>
            <p:cNvSpPr>
              <a:spLocks noChangeShapeType="1"/>
            </p:cNvSpPr>
            <p:nvPr/>
          </p:nvSpPr>
          <p:spPr bwMode="auto">
            <a:xfrm flipV="1">
              <a:off x="6660814" y="908720"/>
              <a:ext cx="590097" cy="1713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Line 12"/>
            <p:cNvSpPr>
              <a:spLocks noChangeShapeType="1"/>
            </p:cNvSpPr>
            <p:nvPr/>
          </p:nvSpPr>
          <p:spPr bwMode="auto">
            <a:xfrm>
              <a:off x="7447611" y="908720"/>
              <a:ext cx="655181" cy="1713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Line 12"/>
            <p:cNvSpPr>
              <a:spLocks noChangeShapeType="1"/>
            </p:cNvSpPr>
            <p:nvPr/>
          </p:nvSpPr>
          <p:spPr bwMode="auto">
            <a:xfrm>
              <a:off x="8167876" y="1080066"/>
              <a:ext cx="6566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Line 12"/>
            <p:cNvSpPr>
              <a:spLocks noChangeShapeType="1"/>
            </p:cNvSpPr>
            <p:nvPr/>
          </p:nvSpPr>
          <p:spPr bwMode="auto">
            <a:xfrm>
              <a:off x="6070717" y="1080066"/>
              <a:ext cx="6551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Oval 14"/>
            <p:cNvSpPr>
              <a:spLocks noChangeArrowheads="1"/>
            </p:cNvSpPr>
            <p:nvPr/>
          </p:nvSpPr>
          <p:spPr bwMode="auto">
            <a:xfrm rot="1230135">
              <a:off x="6309359" y="1076286"/>
              <a:ext cx="261784" cy="1200685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9" name="Oval 14"/>
            <p:cNvSpPr>
              <a:spLocks noChangeArrowheads="1"/>
            </p:cNvSpPr>
            <p:nvPr/>
          </p:nvSpPr>
          <p:spPr bwMode="auto">
            <a:xfrm rot="20191355">
              <a:off x="8260440" y="1018331"/>
              <a:ext cx="261783" cy="125738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Arc 82"/>
            <p:cNvSpPr>
              <a:spLocks/>
            </p:cNvSpPr>
            <p:nvPr/>
          </p:nvSpPr>
          <p:spPr bwMode="auto">
            <a:xfrm rot="17314753" flipH="1">
              <a:off x="6676229" y="1115664"/>
              <a:ext cx="628690" cy="7867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1" name="Arc 83"/>
            <p:cNvSpPr>
              <a:spLocks/>
            </p:cNvSpPr>
            <p:nvPr/>
          </p:nvSpPr>
          <p:spPr bwMode="auto">
            <a:xfrm rot="10081252" flipH="1">
              <a:off x="7449056" y="1138022"/>
              <a:ext cx="721712" cy="685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Oval 14"/>
            <p:cNvSpPr>
              <a:spLocks noChangeArrowheads="1"/>
            </p:cNvSpPr>
            <p:nvPr/>
          </p:nvSpPr>
          <p:spPr bwMode="auto">
            <a:xfrm>
              <a:off x="6854621" y="1708756"/>
              <a:ext cx="1183087" cy="51529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Oval 14"/>
            <p:cNvSpPr>
              <a:spLocks noChangeArrowheads="1"/>
            </p:cNvSpPr>
            <p:nvPr/>
          </p:nvSpPr>
          <p:spPr bwMode="auto">
            <a:xfrm>
              <a:off x="8037708" y="1023370"/>
              <a:ext cx="196699" cy="11465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Oval 14"/>
            <p:cNvSpPr>
              <a:spLocks noChangeArrowheads="1"/>
            </p:cNvSpPr>
            <p:nvPr/>
          </p:nvSpPr>
          <p:spPr bwMode="auto">
            <a:xfrm>
              <a:off x="6594284" y="1023370"/>
              <a:ext cx="196699" cy="11465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Text Box 95"/>
            <p:cNvSpPr txBox="1">
              <a:spLocks noChangeArrowheads="1"/>
            </p:cNvSpPr>
            <p:nvPr/>
          </p:nvSpPr>
          <p:spPr bwMode="auto">
            <a:xfrm>
              <a:off x="7068676" y="1484784"/>
              <a:ext cx="419432" cy="55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4000" b="1" dirty="0">
                  <a:latin typeface="Times New Roman" pitchFamily="18" charset="0"/>
                  <a:cs typeface="Times New Roman" pitchFamily="18" charset="0"/>
                </a:rPr>
                <a:t>σ</a:t>
              </a:r>
            </a:p>
          </p:txBody>
        </p:sp>
        <p:sp>
          <p:nvSpPr>
            <p:cNvPr id="236" name="Text Box 95"/>
            <p:cNvSpPr txBox="1">
              <a:spLocks noChangeArrowheads="1"/>
            </p:cNvSpPr>
            <p:nvPr/>
          </p:nvSpPr>
          <p:spPr bwMode="auto">
            <a:xfrm>
              <a:off x="7314549" y="1772816"/>
              <a:ext cx="524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1" name="Text Box 95"/>
          <p:cNvSpPr txBox="1">
            <a:spLocks noChangeArrowheads="1"/>
          </p:cNvSpPr>
          <p:nvPr/>
        </p:nvSpPr>
        <p:spPr bwMode="auto">
          <a:xfrm>
            <a:off x="2699792" y="1496978"/>
            <a:ext cx="33762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7" name="Группа 236"/>
          <p:cNvGrpSpPr/>
          <p:nvPr/>
        </p:nvGrpSpPr>
        <p:grpSpPr>
          <a:xfrm>
            <a:off x="3203848" y="1196752"/>
            <a:ext cx="2592288" cy="1512168"/>
            <a:chOff x="6012160" y="836712"/>
            <a:chExt cx="2880320" cy="1526897"/>
          </a:xfrm>
        </p:grpSpPr>
        <p:cxnSp>
          <p:nvCxnSpPr>
            <p:cNvPr id="179" name="Прямая соединительная линия 178"/>
            <p:cNvCxnSpPr/>
            <p:nvPr/>
          </p:nvCxnSpPr>
          <p:spPr>
            <a:xfrm rot="5400000">
              <a:off x="7239501" y="1920038"/>
              <a:ext cx="569656" cy="1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Arc 87"/>
            <p:cNvSpPr>
              <a:spLocks/>
            </p:cNvSpPr>
            <p:nvPr/>
          </p:nvSpPr>
          <p:spPr bwMode="auto">
            <a:xfrm rot="10081252" flipH="1">
              <a:off x="7397252" y="1175953"/>
              <a:ext cx="508026" cy="4773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Arc 89"/>
            <p:cNvSpPr>
              <a:spLocks/>
            </p:cNvSpPr>
            <p:nvPr/>
          </p:nvSpPr>
          <p:spPr bwMode="auto">
            <a:xfrm rot="17314753" flipH="1">
              <a:off x="6865145" y="1184495"/>
              <a:ext cx="454270" cy="4565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Line 12"/>
            <p:cNvSpPr>
              <a:spLocks noChangeShapeType="1"/>
            </p:cNvSpPr>
            <p:nvPr/>
          </p:nvSpPr>
          <p:spPr bwMode="auto">
            <a:xfrm flipV="1">
              <a:off x="6899774" y="836712"/>
              <a:ext cx="383558" cy="1401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Line 12"/>
            <p:cNvSpPr>
              <a:spLocks noChangeShapeType="1"/>
            </p:cNvSpPr>
            <p:nvPr/>
          </p:nvSpPr>
          <p:spPr bwMode="auto">
            <a:xfrm>
              <a:off x="7411184" y="836712"/>
              <a:ext cx="425862" cy="1401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7879350" y="976864"/>
              <a:ext cx="869114" cy="38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12"/>
            <p:cNvSpPr>
              <a:spLocks noChangeShapeType="1"/>
            </p:cNvSpPr>
            <p:nvPr/>
          </p:nvSpPr>
          <p:spPr bwMode="auto">
            <a:xfrm flipV="1">
              <a:off x="6012160" y="976864"/>
              <a:ext cx="929918" cy="38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13"/>
            <p:cNvSpPr>
              <a:spLocks noChangeShapeType="1"/>
            </p:cNvSpPr>
            <p:nvPr/>
          </p:nvSpPr>
          <p:spPr bwMode="auto">
            <a:xfrm>
              <a:off x="6012160" y="2204862"/>
              <a:ext cx="2880320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Oval 14"/>
            <p:cNvSpPr>
              <a:spLocks noChangeArrowheads="1"/>
            </p:cNvSpPr>
            <p:nvPr/>
          </p:nvSpPr>
          <p:spPr bwMode="auto">
            <a:xfrm>
              <a:off x="7020272" y="2132856"/>
              <a:ext cx="720080" cy="144016"/>
            </a:xfrm>
            <a:prstGeom prst="ellipse">
              <a:avLst/>
            </a:prstGeom>
            <a:solidFill>
              <a:schemeClr val="tx1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Arc 115"/>
            <p:cNvSpPr>
              <a:spLocks/>
            </p:cNvSpPr>
            <p:nvPr/>
          </p:nvSpPr>
          <p:spPr bwMode="auto">
            <a:xfrm rot="12978446">
              <a:off x="6450926" y="907690"/>
              <a:ext cx="202585" cy="1370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Arc 115"/>
            <p:cNvSpPr>
              <a:spLocks/>
            </p:cNvSpPr>
            <p:nvPr/>
          </p:nvSpPr>
          <p:spPr bwMode="auto">
            <a:xfrm rot="8339056" flipH="1">
              <a:off x="8114387" y="894688"/>
              <a:ext cx="260039" cy="13962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Arc 115"/>
            <p:cNvSpPr>
              <a:spLocks/>
            </p:cNvSpPr>
            <p:nvPr/>
          </p:nvSpPr>
          <p:spPr bwMode="auto">
            <a:xfrm rot="11947323">
              <a:off x="6671779" y="990912"/>
              <a:ext cx="264936" cy="1203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" name="Oval 14"/>
            <p:cNvSpPr>
              <a:spLocks noChangeArrowheads="1"/>
            </p:cNvSpPr>
            <p:nvPr/>
          </p:nvSpPr>
          <p:spPr bwMode="auto">
            <a:xfrm>
              <a:off x="6856530" y="930490"/>
              <a:ext cx="127853" cy="9377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Arc 115"/>
            <p:cNvSpPr>
              <a:spLocks/>
            </p:cNvSpPr>
            <p:nvPr/>
          </p:nvSpPr>
          <p:spPr bwMode="auto">
            <a:xfrm rot="8339056" flipH="1">
              <a:off x="7609028" y="1083713"/>
              <a:ext cx="694696" cy="10181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8" name="Oval 14"/>
            <p:cNvSpPr>
              <a:spLocks noChangeArrowheads="1"/>
            </p:cNvSpPr>
            <p:nvPr/>
          </p:nvSpPr>
          <p:spPr bwMode="auto">
            <a:xfrm>
              <a:off x="7794742" y="930490"/>
              <a:ext cx="127853" cy="9377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6" name="Прямая соединительная линия 195"/>
            <p:cNvCxnSpPr/>
            <p:nvPr/>
          </p:nvCxnSpPr>
          <p:spPr>
            <a:xfrm rot="5400000">
              <a:off x="7421991" y="1958511"/>
              <a:ext cx="492706" cy="0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rot="5400000">
              <a:off x="6840252" y="1952836"/>
              <a:ext cx="504056" cy="0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4"/>
            <p:cNvSpPr>
              <a:spLocks noChangeArrowheads="1"/>
            </p:cNvSpPr>
            <p:nvPr/>
          </p:nvSpPr>
          <p:spPr bwMode="auto">
            <a:xfrm>
              <a:off x="7020272" y="1588644"/>
              <a:ext cx="720080" cy="18417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Oval 14"/>
            <p:cNvSpPr>
              <a:spLocks noChangeArrowheads="1"/>
            </p:cNvSpPr>
            <p:nvPr/>
          </p:nvSpPr>
          <p:spPr bwMode="auto">
            <a:xfrm>
              <a:off x="6084168" y="2132856"/>
              <a:ext cx="720080" cy="144016"/>
            </a:xfrm>
            <a:prstGeom prst="ellipse">
              <a:avLst/>
            </a:prstGeom>
            <a:solidFill>
              <a:schemeClr val="tx1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Oval 14"/>
            <p:cNvSpPr>
              <a:spLocks noChangeArrowheads="1"/>
            </p:cNvSpPr>
            <p:nvPr/>
          </p:nvSpPr>
          <p:spPr bwMode="auto">
            <a:xfrm>
              <a:off x="7956376" y="2132856"/>
              <a:ext cx="720080" cy="144016"/>
            </a:xfrm>
            <a:prstGeom prst="ellipse">
              <a:avLst/>
            </a:prstGeom>
            <a:solidFill>
              <a:schemeClr val="tx1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 Box 95"/>
            <p:cNvSpPr txBox="1">
              <a:spLocks noChangeArrowheads="1"/>
            </p:cNvSpPr>
            <p:nvPr/>
          </p:nvSpPr>
          <p:spPr bwMode="auto">
            <a:xfrm>
              <a:off x="6281663" y="1660738"/>
              <a:ext cx="4505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Text Box 95"/>
            <p:cNvSpPr txBox="1">
              <a:spLocks noChangeArrowheads="1"/>
            </p:cNvSpPr>
            <p:nvPr/>
          </p:nvSpPr>
          <p:spPr bwMode="auto">
            <a:xfrm>
              <a:off x="7073751" y="1700808"/>
              <a:ext cx="4505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Text Box 95"/>
            <p:cNvSpPr txBox="1">
              <a:spLocks noChangeArrowheads="1"/>
            </p:cNvSpPr>
            <p:nvPr/>
          </p:nvSpPr>
          <p:spPr bwMode="auto">
            <a:xfrm>
              <a:off x="8153871" y="1700808"/>
              <a:ext cx="4505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Line 112"/>
            <p:cNvSpPr>
              <a:spLocks noChangeShapeType="1"/>
            </p:cNvSpPr>
            <p:nvPr/>
          </p:nvSpPr>
          <p:spPr bwMode="auto">
            <a:xfrm flipH="1">
              <a:off x="7368028" y="1194778"/>
              <a:ext cx="852" cy="116883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2" name="Стрелка вправо 251"/>
          <p:cNvSpPr/>
          <p:nvPr/>
        </p:nvSpPr>
        <p:spPr>
          <a:xfrm rot="4279324">
            <a:off x="1454754" y="2555530"/>
            <a:ext cx="572701" cy="310142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трелка вправо 252"/>
          <p:cNvSpPr/>
          <p:nvPr/>
        </p:nvSpPr>
        <p:spPr>
          <a:xfrm rot="18760898">
            <a:off x="3657668" y="2742273"/>
            <a:ext cx="572701" cy="310142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Rectangle 36"/>
          <p:cNvSpPr>
            <a:spLocks noChangeArrowheads="1"/>
          </p:cNvSpPr>
          <p:nvPr/>
        </p:nvSpPr>
        <p:spPr bwMode="auto">
          <a:xfrm>
            <a:off x="108278" y="692696"/>
            <a:ext cx="218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Born term</a:t>
            </a:r>
            <a:endParaRPr lang="el-GR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Rectangle 36"/>
          <p:cNvSpPr>
            <a:spLocks noChangeArrowheads="1"/>
          </p:cNvSpPr>
          <p:nvPr/>
        </p:nvSpPr>
        <p:spPr bwMode="auto">
          <a:xfrm>
            <a:off x="208582" y="2420888"/>
            <a:ext cx="1483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absorbtion</a:t>
            </a:r>
            <a:endParaRPr lang="el-GR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Rectangle 36"/>
          <p:cNvSpPr>
            <a:spLocks noChangeArrowheads="1"/>
          </p:cNvSpPr>
          <p:nvPr/>
        </p:nvSpPr>
        <p:spPr bwMode="auto">
          <a:xfrm>
            <a:off x="2627784" y="692696"/>
            <a:ext cx="5227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Leading contributions (</a:t>
            </a:r>
            <a:r>
              <a:rPr lang="en-US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eikonalization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Rectangle 36"/>
          <p:cNvSpPr>
            <a:spLocks noChangeArrowheads="1"/>
          </p:cNvSpPr>
          <p:nvPr/>
        </p:nvSpPr>
        <p:spPr bwMode="auto">
          <a:xfrm>
            <a:off x="5148064" y="3894147"/>
            <a:ext cx="38298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possible to keep </a:t>
            </a:r>
          </a:p>
          <a:p>
            <a:r>
              <a:rPr lang="en-US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interpretation of </a:t>
            </a:r>
            <a:r>
              <a:rPr lang="el-GR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scattering</a:t>
            </a:r>
            <a:endParaRPr lang="el-GR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5076056" y="593011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A.B.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Kaidalov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V.A.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Khoze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A.D. Martin and M.G.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Ryskin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Eur. Phys. J.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C47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385 ]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Rectangle 36"/>
          <p:cNvSpPr>
            <a:spLocks noChangeArrowheads="1"/>
          </p:cNvSpPr>
          <p:nvPr/>
        </p:nvSpPr>
        <p:spPr bwMode="auto">
          <a:xfrm>
            <a:off x="35496" y="31409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Rectangle 36"/>
          <p:cNvSpPr>
            <a:spLocks noChangeArrowheads="1"/>
          </p:cNvSpPr>
          <p:nvPr/>
        </p:nvSpPr>
        <p:spPr bwMode="auto">
          <a:xfrm>
            <a:off x="35496" y="4263479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Rectangle 36"/>
          <p:cNvSpPr>
            <a:spLocks noChangeArrowheads="1"/>
          </p:cNvSpPr>
          <p:nvPr/>
        </p:nvSpPr>
        <p:spPr bwMode="auto">
          <a:xfrm>
            <a:off x="35496" y="5445224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7" name="Группа 266"/>
          <p:cNvGrpSpPr/>
          <p:nvPr/>
        </p:nvGrpSpPr>
        <p:grpSpPr>
          <a:xfrm>
            <a:off x="395536" y="2852936"/>
            <a:ext cx="4608512" cy="3312368"/>
            <a:chOff x="467544" y="2852936"/>
            <a:chExt cx="5040560" cy="3528392"/>
          </a:xfrm>
        </p:grpSpPr>
        <p:grpSp>
          <p:nvGrpSpPr>
            <p:cNvPr id="248" name="Группа 247"/>
            <p:cNvGrpSpPr/>
            <p:nvPr/>
          </p:nvGrpSpPr>
          <p:grpSpPr>
            <a:xfrm>
              <a:off x="539552" y="2852936"/>
              <a:ext cx="4824536" cy="3528392"/>
              <a:chOff x="251520" y="2564904"/>
              <a:chExt cx="5184576" cy="3816424"/>
            </a:xfrm>
          </p:grpSpPr>
          <p:sp>
            <p:nvSpPr>
              <p:cNvPr id="47" name="Line 112"/>
              <p:cNvSpPr>
                <a:spLocks noChangeShapeType="1"/>
              </p:cNvSpPr>
              <p:nvPr/>
            </p:nvSpPr>
            <p:spPr bwMode="auto">
              <a:xfrm>
                <a:off x="1062000" y="2564904"/>
                <a:ext cx="0" cy="128087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Arc 115"/>
              <p:cNvSpPr>
                <a:spLocks/>
              </p:cNvSpPr>
              <p:nvPr/>
            </p:nvSpPr>
            <p:spPr bwMode="auto">
              <a:xfrm rot="3698011">
                <a:off x="967760" y="4648952"/>
                <a:ext cx="283949" cy="2302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115"/>
              <p:cNvSpPr>
                <a:spLocks/>
              </p:cNvSpPr>
              <p:nvPr/>
            </p:nvSpPr>
            <p:spPr bwMode="auto">
              <a:xfrm rot="13529324">
                <a:off x="918246" y="4653121"/>
                <a:ext cx="283949" cy="2302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87"/>
              <p:cNvSpPr>
                <a:spLocks/>
              </p:cNvSpPr>
              <p:nvPr/>
            </p:nvSpPr>
            <p:spPr bwMode="auto">
              <a:xfrm rot="10081252" flipH="1">
                <a:off x="1112857" y="4181357"/>
                <a:ext cx="465474" cy="4351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89"/>
              <p:cNvSpPr>
                <a:spLocks/>
              </p:cNvSpPr>
              <p:nvPr/>
            </p:nvSpPr>
            <p:spPr bwMode="auto">
              <a:xfrm rot="17314753" flipH="1">
                <a:off x="650709" y="4167084"/>
                <a:ext cx="370340" cy="4790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 flipV="1">
                <a:off x="661529" y="4013248"/>
                <a:ext cx="345202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1121798" y="4013248"/>
                <a:ext cx="383275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1543147" y="4134902"/>
                <a:ext cx="38412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316326" y="4134902"/>
                <a:ext cx="383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V="1">
                <a:off x="316326" y="4946215"/>
                <a:ext cx="1573715" cy="8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Oval 14"/>
              <p:cNvSpPr>
                <a:spLocks noChangeArrowheads="1"/>
              </p:cNvSpPr>
              <p:nvPr/>
            </p:nvSpPr>
            <p:spPr bwMode="auto">
              <a:xfrm>
                <a:off x="966792" y="4540921"/>
                <a:ext cx="232223" cy="20305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auto">
              <a:xfrm>
                <a:off x="1466999" y="4094648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622609" y="4094648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112"/>
              <p:cNvSpPr>
                <a:spLocks noChangeShapeType="1"/>
              </p:cNvSpPr>
              <p:nvPr/>
            </p:nvSpPr>
            <p:spPr bwMode="auto">
              <a:xfrm>
                <a:off x="1083723" y="3851343"/>
                <a:ext cx="0" cy="121741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1007127" y="4906018"/>
                <a:ext cx="153511" cy="81399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Arc 115"/>
              <p:cNvSpPr>
                <a:spLocks/>
              </p:cNvSpPr>
              <p:nvPr/>
            </p:nvSpPr>
            <p:spPr bwMode="auto">
              <a:xfrm rot="11333636">
                <a:off x="589982" y="2903898"/>
                <a:ext cx="573547" cy="7467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901298" y="3508902"/>
                <a:ext cx="365167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87"/>
              <p:cNvSpPr>
                <a:spLocks/>
              </p:cNvSpPr>
              <p:nvPr/>
            </p:nvSpPr>
            <p:spPr bwMode="auto">
              <a:xfrm rot="10081252" flipH="1">
                <a:off x="1112857" y="2926333"/>
                <a:ext cx="465474" cy="4351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rc 89"/>
              <p:cNvSpPr>
                <a:spLocks/>
              </p:cNvSpPr>
              <p:nvPr/>
            </p:nvSpPr>
            <p:spPr bwMode="auto">
              <a:xfrm rot="17314753" flipH="1">
                <a:off x="650709" y="2912059"/>
                <a:ext cx="370340" cy="4790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 flipV="1">
                <a:off x="661529" y="2758224"/>
                <a:ext cx="345202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1121798" y="2758224"/>
                <a:ext cx="383275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1543147" y="2879877"/>
                <a:ext cx="38412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316326" y="2879877"/>
                <a:ext cx="383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 flipV="1">
                <a:off x="316326" y="3691192"/>
                <a:ext cx="1573715" cy="8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Oval 14"/>
              <p:cNvSpPr>
                <a:spLocks noChangeArrowheads="1"/>
              </p:cNvSpPr>
              <p:nvPr/>
            </p:nvSpPr>
            <p:spPr bwMode="auto">
              <a:xfrm>
                <a:off x="966792" y="3285897"/>
                <a:ext cx="232223" cy="20305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14"/>
              <p:cNvSpPr>
                <a:spLocks noChangeArrowheads="1"/>
              </p:cNvSpPr>
              <p:nvPr/>
            </p:nvSpPr>
            <p:spPr bwMode="auto">
              <a:xfrm>
                <a:off x="1466999" y="2839625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auto">
              <a:xfrm>
                <a:off x="622609" y="2839625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14"/>
              <p:cNvSpPr>
                <a:spLocks noChangeArrowheads="1"/>
              </p:cNvSpPr>
              <p:nvPr/>
            </p:nvSpPr>
            <p:spPr bwMode="auto">
              <a:xfrm>
                <a:off x="1007127" y="3650994"/>
                <a:ext cx="153511" cy="81399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Arc 115"/>
              <p:cNvSpPr>
                <a:spLocks/>
              </p:cNvSpPr>
              <p:nvPr/>
            </p:nvSpPr>
            <p:spPr bwMode="auto">
              <a:xfrm>
                <a:off x="2471891" y="4135558"/>
                <a:ext cx="268578" cy="4875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 rot="5400000">
                <a:off x="2634707" y="4763926"/>
                <a:ext cx="365167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Arc 87"/>
              <p:cNvSpPr>
                <a:spLocks/>
              </p:cNvSpPr>
              <p:nvPr/>
            </p:nvSpPr>
            <p:spPr bwMode="auto">
              <a:xfrm rot="10081252" flipH="1">
                <a:off x="2846267" y="4181357"/>
                <a:ext cx="465474" cy="4351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Arc 89"/>
              <p:cNvSpPr>
                <a:spLocks/>
              </p:cNvSpPr>
              <p:nvPr/>
            </p:nvSpPr>
            <p:spPr bwMode="auto">
              <a:xfrm rot="17314753" flipH="1">
                <a:off x="2384118" y="4167084"/>
                <a:ext cx="370340" cy="4790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 flipV="1">
                <a:off x="2394937" y="4013248"/>
                <a:ext cx="345202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>
                <a:off x="2855206" y="4013248"/>
                <a:ext cx="383275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Line 12"/>
              <p:cNvSpPr>
                <a:spLocks noChangeShapeType="1"/>
              </p:cNvSpPr>
              <p:nvPr/>
            </p:nvSpPr>
            <p:spPr bwMode="auto">
              <a:xfrm>
                <a:off x="3276556" y="4134902"/>
                <a:ext cx="38412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>
                <a:off x="2049735" y="4134902"/>
                <a:ext cx="383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 flipV="1">
                <a:off x="2049735" y="4946216"/>
                <a:ext cx="1573715" cy="8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Oval 14"/>
              <p:cNvSpPr>
                <a:spLocks noChangeArrowheads="1"/>
              </p:cNvSpPr>
              <p:nvPr/>
            </p:nvSpPr>
            <p:spPr bwMode="auto">
              <a:xfrm>
                <a:off x="2700201" y="4540921"/>
                <a:ext cx="232223" cy="20305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3200408" y="4094648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Oval 14"/>
              <p:cNvSpPr>
                <a:spLocks noChangeArrowheads="1"/>
              </p:cNvSpPr>
              <p:nvPr/>
            </p:nvSpPr>
            <p:spPr bwMode="auto">
              <a:xfrm>
                <a:off x="2356018" y="4094648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Line 112"/>
              <p:cNvSpPr>
                <a:spLocks noChangeShapeType="1"/>
              </p:cNvSpPr>
              <p:nvPr/>
            </p:nvSpPr>
            <p:spPr bwMode="auto">
              <a:xfrm>
                <a:off x="2817132" y="3851343"/>
                <a:ext cx="0" cy="121741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Oval 14"/>
              <p:cNvSpPr>
                <a:spLocks noChangeArrowheads="1"/>
              </p:cNvSpPr>
              <p:nvPr/>
            </p:nvSpPr>
            <p:spPr bwMode="auto">
              <a:xfrm>
                <a:off x="2740536" y="4906018"/>
                <a:ext cx="153511" cy="81399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Arc 115"/>
              <p:cNvSpPr>
                <a:spLocks/>
              </p:cNvSpPr>
              <p:nvPr/>
            </p:nvSpPr>
            <p:spPr bwMode="auto">
              <a:xfrm rot="11333636" flipH="1">
                <a:off x="2843949" y="2852602"/>
                <a:ext cx="368827" cy="8541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>
                <a:off x="2634707" y="3508902"/>
                <a:ext cx="365167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Arc 87"/>
              <p:cNvSpPr>
                <a:spLocks/>
              </p:cNvSpPr>
              <p:nvPr/>
            </p:nvSpPr>
            <p:spPr bwMode="auto">
              <a:xfrm rot="10081252" flipH="1">
                <a:off x="2846267" y="2926333"/>
                <a:ext cx="465474" cy="4351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" name="Arc 89"/>
              <p:cNvSpPr>
                <a:spLocks/>
              </p:cNvSpPr>
              <p:nvPr/>
            </p:nvSpPr>
            <p:spPr bwMode="auto">
              <a:xfrm rot="17314753" flipH="1">
                <a:off x="2384118" y="2912059"/>
                <a:ext cx="370340" cy="4790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Line 12"/>
              <p:cNvSpPr>
                <a:spLocks noChangeShapeType="1"/>
              </p:cNvSpPr>
              <p:nvPr/>
            </p:nvSpPr>
            <p:spPr bwMode="auto">
              <a:xfrm flipV="1">
                <a:off x="2394937" y="2758224"/>
                <a:ext cx="345202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2855206" y="2758224"/>
                <a:ext cx="383275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>
                <a:off x="3276556" y="2879877"/>
                <a:ext cx="38412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Line 12"/>
              <p:cNvSpPr>
                <a:spLocks noChangeShapeType="1"/>
              </p:cNvSpPr>
              <p:nvPr/>
            </p:nvSpPr>
            <p:spPr bwMode="auto">
              <a:xfrm>
                <a:off x="2049735" y="2879877"/>
                <a:ext cx="383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Line 13"/>
              <p:cNvSpPr>
                <a:spLocks noChangeShapeType="1"/>
              </p:cNvSpPr>
              <p:nvPr/>
            </p:nvSpPr>
            <p:spPr bwMode="auto">
              <a:xfrm flipV="1">
                <a:off x="2049735" y="3691192"/>
                <a:ext cx="1573715" cy="8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Oval 14"/>
              <p:cNvSpPr>
                <a:spLocks noChangeArrowheads="1"/>
              </p:cNvSpPr>
              <p:nvPr/>
            </p:nvSpPr>
            <p:spPr bwMode="auto">
              <a:xfrm>
                <a:off x="2700201" y="3285897"/>
                <a:ext cx="232223" cy="20305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3200408" y="2839625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Oval 14"/>
              <p:cNvSpPr>
                <a:spLocks noChangeArrowheads="1"/>
              </p:cNvSpPr>
              <p:nvPr/>
            </p:nvSpPr>
            <p:spPr bwMode="auto">
              <a:xfrm>
                <a:off x="2356018" y="2839625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112"/>
              <p:cNvSpPr>
                <a:spLocks noChangeShapeType="1"/>
              </p:cNvSpPr>
              <p:nvPr/>
            </p:nvSpPr>
            <p:spPr bwMode="auto">
              <a:xfrm>
                <a:off x="2817132" y="2596320"/>
                <a:ext cx="0" cy="121741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Oval 14"/>
              <p:cNvSpPr>
                <a:spLocks noChangeArrowheads="1"/>
              </p:cNvSpPr>
              <p:nvPr/>
            </p:nvSpPr>
            <p:spPr bwMode="auto">
              <a:xfrm>
                <a:off x="2740536" y="3650994"/>
                <a:ext cx="153511" cy="81399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Arc 115"/>
              <p:cNvSpPr>
                <a:spLocks/>
              </p:cNvSpPr>
              <p:nvPr/>
            </p:nvSpPr>
            <p:spPr bwMode="auto">
              <a:xfrm rot="11333636">
                <a:off x="4098809" y="2903898"/>
                <a:ext cx="573547" cy="7467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 rot="5400000">
                <a:off x="4410126" y="3508902"/>
                <a:ext cx="365167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Arc 87"/>
              <p:cNvSpPr>
                <a:spLocks/>
              </p:cNvSpPr>
              <p:nvPr/>
            </p:nvSpPr>
            <p:spPr bwMode="auto">
              <a:xfrm rot="10081252" flipH="1">
                <a:off x="4621685" y="2926333"/>
                <a:ext cx="465474" cy="4351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Arc 89"/>
              <p:cNvSpPr>
                <a:spLocks/>
              </p:cNvSpPr>
              <p:nvPr/>
            </p:nvSpPr>
            <p:spPr bwMode="auto">
              <a:xfrm rot="17314753" flipH="1">
                <a:off x="4159536" y="2912059"/>
                <a:ext cx="370340" cy="4790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V="1">
                <a:off x="4170355" y="2758224"/>
                <a:ext cx="345202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Line 12"/>
              <p:cNvSpPr>
                <a:spLocks noChangeShapeType="1"/>
              </p:cNvSpPr>
              <p:nvPr/>
            </p:nvSpPr>
            <p:spPr bwMode="auto">
              <a:xfrm>
                <a:off x="4630624" y="2758224"/>
                <a:ext cx="383275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>
                <a:off x="5051975" y="2879877"/>
                <a:ext cx="38412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Line 12"/>
              <p:cNvSpPr>
                <a:spLocks noChangeShapeType="1"/>
              </p:cNvSpPr>
              <p:nvPr/>
            </p:nvSpPr>
            <p:spPr bwMode="auto">
              <a:xfrm>
                <a:off x="3825153" y="2879877"/>
                <a:ext cx="383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Line 13"/>
              <p:cNvSpPr>
                <a:spLocks noChangeShapeType="1"/>
              </p:cNvSpPr>
              <p:nvPr/>
            </p:nvSpPr>
            <p:spPr bwMode="auto">
              <a:xfrm flipV="1">
                <a:off x="3825153" y="3691192"/>
                <a:ext cx="1573715" cy="8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Oval 14"/>
              <p:cNvSpPr>
                <a:spLocks noChangeArrowheads="1"/>
              </p:cNvSpPr>
              <p:nvPr/>
            </p:nvSpPr>
            <p:spPr bwMode="auto">
              <a:xfrm>
                <a:off x="4475620" y="3285897"/>
                <a:ext cx="232223" cy="20305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Oval 14"/>
              <p:cNvSpPr>
                <a:spLocks noChangeArrowheads="1"/>
              </p:cNvSpPr>
              <p:nvPr/>
            </p:nvSpPr>
            <p:spPr bwMode="auto">
              <a:xfrm>
                <a:off x="4131436" y="2839625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Line 112"/>
              <p:cNvSpPr>
                <a:spLocks noChangeShapeType="1"/>
              </p:cNvSpPr>
              <p:nvPr/>
            </p:nvSpPr>
            <p:spPr bwMode="auto">
              <a:xfrm>
                <a:off x="4592550" y="2596320"/>
                <a:ext cx="0" cy="121741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Oval 14"/>
              <p:cNvSpPr>
                <a:spLocks noChangeArrowheads="1"/>
              </p:cNvSpPr>
              <p:nvPr/>
            </p:nvSpPr>
            <p:spPr bwMode="auto">
              <a:xfrm>
                <a:off x="4515954" y="3650994"/>
                <a:ext cx="153511" cy="81399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Arc 115"/>
              <p:cNvSpPr>
                <a:spLocks/>
              </p:cNvSpPr>
              <p:nvPr/>
            </p:nvSpPr>
            <p:spPr bwMode="auto">
              <a:xfrm rot="11333636" flipH="1">
                <a:off x="4656620" y="2824511"/>
                <a:ext cx="333812" cy="8595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Oval 14"/>
              <p:cNvSpPr>
                <a:spLocks noChangeArrowheads="1"/>
              </p:cNvSpPr>
              <p:nvPr/>
            </p:nvSpPr>
            <p:spPr bwMode="auto">
              <a:xfrm>
                <a:off x="4975827" y="2839625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Arc 115"/>
              <p:cNvSpPr>
                <a:spLocks/>
              </p:cNvSpPr>
              <p:nvPr/>
            </p:nvSpPr>
            <p:spPr bwMode="auto">
              <a:xfrm rot="16200000">
                <a:off x="4622391" y="4181022"/>
                <a:ext cx="448809" cy="36903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109" name="Прямая соединительная линия 108"/>
              <p:cNvCxnSpPr/>
              <p:nvPr/>
            </p:nvCxnSpPr>
            <p:spPr>
              <a:xfrm rot="5400000">
                <a:off x="4410126" y="4763926"/>
                <a:ext cx="365167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Arc 87"/>
              <p:cNvSpPr>
                <a:spLocks/>
              </p:cNvSpPr>
              <p:nvPr/>
            </p:nvSpPr>
            <p:spPr bwMode="auto">
              <a:xfrm rot="10081252" flipH="1">
                <a:off x="4621685" y="4181357"/>
                <a:ext cx="465474" cy="4351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" name="Arc 89"/>
              <p:cNvSpPr>
                <a:spLocks/>
              </p:cNvSpPr>
              <p:nvPr/>
            </p:nvSpPr>
            <p:spPr bwMode="auto">
              <a:xfrm rot="17314753" flipH="1">
                <a:off x="4159536" y="4167084"/>
                <a:ext cx="370340" cy="4790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 flipV="1">
                <a:off x="4170355" y="4013248"/>
                <a:ext cx="345202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Line 12"/>
              <p:cNvSpPr>
                <a:spLocks noChangeShapeType="1"/>
              </p:cNvSpPr>
              <p:nvPr/>
            </p:nvSpPr>
            <p:spPr bwMode="auto">
              <a:xfrm>
                <a:off x="4630624" y="4013248"/>
                <a:ext cx="383275" cy="12165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>
                <a:off x="5051975" y="4134902"/>
                <a:ext cx="38412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Line 12"/>
              <p:cNvSpPr>
                <a:spLocks noChangeShapeType="1"/>
              </p:cNvSpPr>
              <p:nvPr/>
            </p:nvSpPr>
            <p:spPr bwMode="auto">
              <a:xfrm>
                <a:off x="3825153" y="4134902"/>
                <a:ext cx="383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Line 13"/>
              <p:cNvSpPr>
                <a:spLocks noChangeShapeType="1"/>
              </p:cNvSpPr>
              <p:nvPr/>
            </p:nvSpPr>
            <p:spPr bwMode="auto">
              <a:xfrm flipV="1">
                <a:off x="3825153" y="4946216"/>
                <a:ext cx="1573715" cy="8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Oval 14"/>
              <p:cNvSpPr>
                <a:spLocks noChangeArrowheads="1"/>
              </p:cNvSpPr>
              <p:nvPr/>
            </p:nvSpPr>
            <p:spPr bwMode="auto">
              <a:xfrm>
                <a:off x="4475620" y="4540921"/>
                <a:ext cx="232223" cy="20305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Oval 14"/>
              <p:cNvSpPr>
                <a:spLocks noChangeArrowheads="1"/>
              </p:cNvSpPr>
              <p:nvPr/>
            </p:nvSpPr>
            <p:spPr bwMode="auto">
              <a:xfrm>
                <a:off x="4975827" y="4094648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Oval 14"/>
              <p:cNvSpPr>
                <a:spLocks noChangeArrowheads="1"/>
              </p:cNvSpPr>
              <p:nvPr/>
            </p:nvSpPr>
            <p:spPr bwMode="auto">
              <a:xfrm>
                <a:off x="4131436" y="4094648"/>
                <a:ext cx="115068" cy="813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Line 112"/>
              <p:cNvSpPr>
                <a:spLocks noChangeShapeType="1"/>
              </p:cNvSpPr>
              <p:nvPr/>
            </p:nvSpPr>
            <p:spPr bwMode="auto">
              <a:xfrm>
                <a:off x="4592550" y="3851343"/>
                <a:ext cx="0" cy="121741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Oval 14"/>
              <p:cNvSpPr>
                <a:spLocks noChangeArrowheads="1"/>
              </p:cNvSpPr>
              <p:nvPr/>
            </p:nvSpPr>
            <p:spPr bwMode="auto">
              <a:xfrm>
                <a:off x="4515954" y="4906018"/>
                <a:ext cx="153511" cy="81399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Arc 115"/>
              <p:cNvSpPr>
                <a:spLocks/>
              </p:cNvSpPr>
              <p:nvPr/>
            </p:nvSpPr>
            <p:spPr bwMode="auto">
              <a:xfrm rot="11739950">
                <a:off x="496483" y="5514460"/>
                <a:ext cx="611795" cy="4836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130" name="Прямая соединительная линия 129"/>
              <p:cNvCxnSpPr/>
              <p:nvPr/>
            </p:nvCxnSpPr>
            <p:spPr>
              <a:xfrm rot="5400000">
                <a:off x="841026" y="6077104"/>
                <a:ext cx="364901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87"/>
              <p:cNvSpPr>
                <a:spLocks/>
              </p:cNvSpPr>
              <p:nvPr/>
            </p:nvSpPr>
            <p:spPr bwMode="auto">
              <a:xfrm rot="10081252" flipH="1">
                <a:off x="1034480" y="5496855"/>
                <a:ext cx="468143" cy="2606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Arc 89"/>
              <p:cNvSpPr>
                <a:spLocks/>
              </p:cNvSpPr>
              <p:nvPr/>
            </p:nvSpPr>
            <p:spPr bwMode="auto">
              <a:xfrm rot="17314753" flipH="1">
                <a:off x="701112" y="5398788"/>
                <a:ext cx="200512" cy="481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 flipV="1">
                <a:off x="598701" y="5326975"/>
                <a:ext cx="347181" cy="1215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2"/>
              <p:cNvSpPr>
                <a:spLocks noChangeShapeType="1"/>
              </p:cNvSpPr>
              <p:nvPr/>
            </p:nvSpPr>
            <p:spPr bwMode="auto">
              <a:xfrm>
                <a:off x="1061610" y="5326975"/>
                <a:ext cx="385473" cy="1215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2"/>
              <p:cNvSpPr>
                <a:spLocks noChangeShapeType="1"/>
              </p:cNvSpPr>
              <p:nvPr/>
            </p:nvSpPr>
            <p:spPr bwMode="auto">
              <a:xfrm>
                <a:off x="1485375" y="5448538"/>
                <a:ext cx="38632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>
                <a:off x="251520" y="5448538"/>
                <a:ext cx="38547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3"/>
              <p:cNvSpPr>
                <a:spLocks noChangeShapeType="1"/>
              </p:cNvSpPr>
              <p:nvPr/>
            </p:nvSpPr>
            <p:spPr bwMode="auto">
              <a:xfrm flipV="1">
                <a:off x="251520" y="6259262"/>
                <a:ext cx="1582738" cy="89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Oval 14"/>
              <p:cNvSpPr>
                <a:spLocks noChangeArrowheads="1"/>
              </p:cNvSpPr>
              <p:nvPr/>
            </p:nvSpPr>
            <p:spPr bwMode="auto">
              <a:xfrm>
                <a:off x="905716" y="5693793"/>
                <a:ext cx="233554" cy="20290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Oval 14"/>
              <p:cNvSpPr>
                <a:spLocks noChangeArrowheads="1"/>
              </p:cNvSpPr>
              <p:nvPr/>
            </p:nvSpPr>
            <p:spPr bwMode="auto">
              <a:xfrm>
                <a:off x="1408791" y="5408314"/>
                <a:ext cx="115727" cy="8134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Oval 14"/>
              <p:cNvSpPr>
                <a:spLocks noChangeArrowheads="1"/>
              </p:cNvSpPr>
              <p:nvPr/>
            </p:nvSpPr>
            <p:spPr bwMode="auto">
              <a:xfrm>
                <a:off x="559558" y="5408314"/>
                <a:ext cx="115727" cy="8134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" name="Oval 14"/>
              <p:cNvSpPr>
                <a:spLocks noChangeArrowheads="1"/>
              </p:cNvSpPr>
              <p:nvPr/>
            </p:nvSpPr>
            <p:spPr bwMode="auto">
              <a:xfrm>
                <a:off x="946282" y="6219093"/>
                <a:ext cx="154391" cy="81342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" name="Line 112"/>
              <p:cNvSpPr>
                <a:spLocks noChangeShapeType="1"/>
              </p:cNvSpPr>
              <p:nvPr/>
            </p:nvSpPr>
            <p:spPr bwMode="auto">
              <a:xfrm>
                <a:off x="1023477" y="5164796"/>
                <a:ext cx="0" cy="121653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Oval 14"/>
              <p:cNvSpPr>
                <a:spLocks noChangeArrowheads="1"/>
              </p:cNvSpPr>
              <p:nvPr/>
            </p:nvSpPr>
            <p:spPr bwMode="auto">
              <a:xfrm>
                <a:off x="964399" y="6006309"/>
                <a:ext cx="154391" cy="81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Arc 115"/>
              <p:cNvSpPr>
                <a:spLocks/>
              </p:cNvSpPr>
              <p:nvPr/>
            </p:nvSpPr>
            <p:spPr bwMode="auto">
              <a:xfrm rot="15138691" flipH="1" flipV="1">
                <a:off x="2774553" y="5441740"/>
                <a:ext cx="462543" cy="62911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146" name="Прямая соединительная линия 145"/>
              <p:cNvCxnSpPr/>
              <p:nvPr/>
            </p:nvCxnSpPr>
            <p:spPr>
              <a:xfrm rot="5400000">
                <a:off x="2590819" y="6077104"/>
                <a:ext cx="364901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Arc 87"/>
              <p:cNvSpPr>
                <a:spLocks/>
              </p:cNvSpPr>
              <p:nvPr/>
            </p:nvSpPr>
            <p:spPr bwMode="auto">
              <a:xfrm rot="10081252" flipH="1">
                <a:off x="2784274" y="5496855"/>
                <a:ext cx="468143" cy="2606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" name="Arc 89"/>
              <p:cNvSpPr>
                <a:spLocks/>
              </p:cNvSpPr>
              <p:nvPr/>
            </p:nvSpPr>
            <p:spPr bwMode="auto">
              <a:xfrm rot="17314753" flipH="1">
                <a:off x="2450907" y="5398788"/>
                <a:ext cx="200512" cy="481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9" name="Line 12"/>
              <p:cNvSpPr>
                <a:spLocks noChangeShapeType="1"/>
              </p:cNvSpPr>
              <p:nvPr/>
            </p:nvSpPr>
            <p:spPr bwMode="auto">
              <a:xfrm flipV="1">
                <a:off x="2348495" y="5326975"/>
                <a:ext cx="347181" cy="1215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Line 12"/>
              <p:cNvSpPr>
                <a:spLocks noChangeShapeType="1"/>
              </p:cNvSpPr>
              <p:nvPr/>
            </p:nvSpPr>
            <p:spPr bwMode="auto">
              <a:xfrm>
                <a:off x="2811404" y="5326975"/>
                <a:ext cx="385473" cy="1215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Line 12"/>
              <p:cNvSpPr>
                <a:spLocks noChangeShapeType="1"/>
              </p:cNvSpPr>
              <p:nvPr/>
            </p:nvSpPr>
            <p:spPr bwMode="auto">
              <a:xfrm>
                <a:off x="3235169" y="5448538"/>
                <a:ext cx="38632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Line 12"/>
              <p:cNvSpPr>
                <a:spLocks noChangeShapeType="1"/>
              </p:cNvSpPr>
              <p:nvPr/>
            </p:nvSpPr>
            <p:spPr bwMode="auto">
              <a:xfrm>
                <a:off x="2001314" y="5448538"/>
                <a:ext cx="38547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Line 13"/>
              <p:cNvSpPr>
                <a:spLocks noChangeShapeType="1"/>
              </p:cNvSpPr>
              <p:nvPr/>
            </p:nvSpPr>
            <p:spPr bwMode="auto">
              <a:xfrm flipV="1">
                <a:off x="2001314" y="6259262"/>
                <a:ext cx="1582738" cy="89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Oval 14"/>
              <p:cNvSpPr>
                <a:spLocks noChangeArrowheads="1"/>
              </p:cNvSpPr>
              <p:nvPr/>
            </p:nvSpPr>
            <p:spPr bwMode="auto">
              <a:xfrm>
                <a:off x="2655510" y="5693793"/>
                <a:ext cx="233554" cy="20290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5" name="Oval 14"/>
              <p:cNvSpPr>
                <a:spLocks noChangeArrowheads="1"/>
              </p:cNvSpPr>
              <p:nvPr/>
            </p:nvSpPr>
            <p:spPr bwMode="auto">
              <a:xfrm>
                <a:off x="3158584" y="5408314"/>
                <a:ext cx="115727" cy="8134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" name="Oval 14"/>
              <p:cNvSpPr>
                <a:spLocks noChangeArrowheads="1"/>
              </p:cNvSpPr>
              <p:nvPr/>
            </p:nvSpPr>
            <p:spPr bwMode="auto">
              <a:xfrm>
                <a:off x="2309352" y="5408314"/>
                <a:ext cx="115727" cy="8134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Oval 14"/>
              <p:cNvSpPr>
                <a:spLocks noChangeArrowheads="1"/>
              </p:cNvSpPr>
              <p:nvPr/>
            </p:nvSpPr>
            <p:spPr bwMode="auto">
              <a:xfrm>
                <a:off x="2696076" y="6219093"/>
                <a:ext cx="154391" cy="81342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Line 112"/>
              <p:cNvSpPr>
                <a:spLocks noChangeShapeType="1"/>
              </p:cNvSpPr>
              <p:nvPr/>
            </p:nvSpPr>
            <p:spPr bwMode="auto">
              <a:xfrm>
                <a:off x="2773271" y="5164796"/>
                <a:ext cx="0" cy="121653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Oval 14"/>
              <p:cNvSpPr>
                <a:spLocks noChangeArrowheads="1"/>
              </p:cNvSpPr>
              <p:nvPr/>
            </p:nvSpPr>
            <p:spPr bwMode="auto">
              <a:xfrm>
                <a:off x="2714192" y="6006309"/>
                <a:ext cx="154391" cy="81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Arc 115"/>
              <p:cNvSpPr>
                <a:spLocks/>
              </p:cNvSpPr>
              <p:nvPr/>
            </p:nvSpPr>
            <p:spPr bwMode="auto">
              <a:xfrm rot="11739950">
                <a:off x="4069627" y="5513300"/>
                <a:ext cx="594296" cy="4234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161" name="Прямая соединительная линия 160"/>
              <p:cNvCxnSpPr/>
              <p:nvPr/>
            </p:nvCxnSpPr>
            <p:spPr>
              <a:xfrm rot="5400000">
                <a:off x="4405421" y="6077104"/>
                <a:ext cx="364901" cy="0"/>
              </a:xfrm>
              <a:prstGeom prst="line">
                <a:avLst/>
              </a:prstGeom>
              <a:ln w="920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Arc 87"/>
              <p:cNvSpPr>
                <a:spLocks/>
              </p:cNvSpPr>
              <p:nvPr/>
            </p:nvSpPr>
            <p:spPr bwMode="auto">
              <a:xfrm rot="10081252" flipH="1">
                <a:off x="4598875" y="5496855"/>
                <a:ext cx="468143" cy="2606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Arc 89"/>
              <p:cNvSpPr>
                <a:spLocks/>
              </p:cNvSpPr>
              <p:nvPr/>
            </p:nvSpPr>
            <p:spPr bwMode="auto">
              <a:xfrm rot="17314753" flipH="1">
                <a:off x="4265508" y="5398788"/>
                <a:ext cx="200512" cy="481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12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" name="Line 12"/>
              <p:cNvSpPr>
                <a:spLocks noChangeShapeType="1"/>
              </p:cNvSpPr>
              <p:nvPr/>
            </p:nvSpPr>
            <p:spPr bwMode="auto">
              <a:xfrm flipV="1">
                <a:off x="4163097" y="5326975"/>
                <a:ext cx="347181" cy="1215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Line 12"/>
              <p:cNvSpPr>
                <a:spLocks noChangeShapeType="1"/>
              </p:cNvSpPr>
              <p:nvPr/>
            </p:nvSpPr>
            <p:spPr bwMode="auto">
              <a:xfrm>
                <a:off x="4626006" y="5326975"/>
                <a:ext cx="385473" cy="1215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Line 12"/>
              <p:cNvSpPr>
                <a:spLocks noChangeShapeType="1"/>
              </p:cNvSpPr>
              <p:nvPr/>
            </p:nvSpPr>
            <p:spPr bwMode="auto">
              <a:xfrm>
                <a:off x="5049771" y="5448538"/>
                <a:ext cx="38632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Line 12"/>
              <p:cNvSpPr>
                <a:spLocks noChangeShapeType="1"/>
              </p:cNvSpPr>
              <p:nvPr/>
            </p:nvSpPr>
            <p:spPr bwMode="auto">
              <a:xfrm>
                <a:off x="3815916" y="5448538"/>
                <a:ext cx="38547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Line 13"/>
              <p:cNvSpPr>
                <a:spLocks noChangeShapeType="1"/>
              </p:cNvSpPr>
              <p:nvPr/>
            </p:nvSpPr>
            <p:spPr bwMode="auto">
              <a:xfrm flipV="1">
                <a:off x="3815916" y="6259262"/>
                <a:ext cx="1582738" cy="89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Oval 14"/>
              <p:cNvSpPr>
                <a:spLocks noChangeArrowheads="1"/>
              </p:cNvSpPr>
              <p:nvPr/>
            </p:nvSpPr>
            <p:spPr bwMode="auto">
              <a:xfrm>
                <a:off x="4470112" y="5693793"/>
                <a:ext cx="233554" cy="20290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Oval 14"/>
              <p:cNvSpPr>
                <a:spLocks noChangeArrowheads="1"/>
              </p:cNvSpPr>
              <p:nvPr/>
            </p:nvSpPr>
            <p:spPr bwMode="auto">
              <a:xfrm>
                <a:off x="4123954" y="5408314"/>
                <a:ext cx="115727" cy="8134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2" name="Oval 14"/>
              <p:cNvSpPr>
                <a:spLocks noChangeArrowheads="1"/>
              </p:cNvSpPr>
              <p:nvPr/>
            </p:nvSpPr>
            <p:spPr bwMode="auto">
              <a:xfrm>
                <a:off x="4510678" y="6219093"/>
                <a:ext cx="154391" cy="81342"/>
              </a:xfrm>
              <a:prstGeom prst="ellipse">
                <a:avLst/>
              </a:pr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" name="Line 112"/>
              <p:cNvSpPr>
                <a:spLocks noChangeShapeType="1"/>
              </p:cNvSpPr>
              <p:nvPr/>
            </p:nvSpPr>
            <p:spPr bwMode="auto">
              <a:xfrm>
                <a:off x="4587873" y="5164796"/>
                <a:ext cx="0" cy="121653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Oval 14"/>
              <p:cNvSpPr>
                <a:spLocks noChangeArrowheads="1"/>
              </p:cNvSpPr>
              <p:nvPr/>
            </p:nvSpPr>
            <p:spPr bwMode="auto">
              <a:xfrm>
                <a:off x="4504018" y="5943806"/>
                <a:ext cx="154391" cy="81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" name="Arc 115"/>
              <p:cNvSpPr>
                <a:spLocks/>
              </p:cNvSpPr>
              <p:nvPr/>
            </p:nvSpPr>
            <p:spPr bwMode="auto">
              <a:xfrm rot="15138691" flipH="1" flipV="1">
                <a:off x="4569796" y="5455472"/>
                <a:ext cx="517372" cy="6641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6" name="Oval 14"/>
              <p:cNvSpPr>
                <a:spLocks noChangeArrowheads="1"/>
              </p:cNvSpPr>
              <p:nvPr/>
            </p:nvSpPr>
            <p:spPr bwMode="auto">
              <a:xfrm>
                <a:off x="4528795" y="6076090"/>
                <a:ext cx="154391" cy="813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Oval 14"/>
              <p:cNvSpPr>
                <a:spLocks noChangeArrowheads="1"/>
              </p:cNvSpPr>
              <p:nvPr/>
            </p:nvSpPr>
            <p:spPr bwMode="auto">
              <a:xfrm>
                <a:off x="4973187" y="5408314"/>
                <a:ext cx="115727" cy="8134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3" name="Прямоугольник 262"/>
            <p:cNvSpPr/>
            <p:nvPr/>
          </p:nvSpPr>
          <p:spPr>
            <a:xfrm>
              <a:off x="467544" y="4005064"/>
              <a:ext cx="1656184" cy="12241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Прямоугольник 263"/>
            <p:cNvSpPr/>
            <p:nvPr/>
          </p:nvSpPr>
          <p:spPr>
            <a:xfrm>
              <a:off x="467544" y="2924944"/>
              <a:ext cx="5040560" cy="10801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5" name="Rectangle 36"/>
          <p:cNvSpPr>
            <a:spLocks noChangeArrowheads="1"/>
          </p:cNvSpPr>
          <p:nvPr/>
        </p:nvSpPr>
        <p:spPr bwMode="auto">
          <a:xfrm>
            <a:off x="5069937" y="5301208"/>
            <a:ext cx="23823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“enhanced” diagrams</a:t>
            </a:r>
          </a:p>
          <a:p>
            <a:r>
              <a:rPr lang="en-US" sz="2000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3IP vertexes</a:t>
            </a:r>
            <a:endParaRPr lang="el-GR" sz="2000" dirty="0">
              <a:solidFill>
                <a:srgbClr val="120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Правая фигурная скобка 265"/>
          <p:cNvSpPr/>
          <p:nvPr/>
        </p:nvSpPr>
        <p:spPr>
          <a:xfrm>
            <a:off x="4932040" y="5229200"/>
            <a:ext cx="216024" cy="936104"/>
          </a:xfrm>
          <a:prstGeom prst="righ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 267"/>
          <p:cNvSpPr/>
          <p:nvPr/>
        </p:nvSpPr>
        <p:spPr>
          <a:xfrm>
            <a:off x="6228184" y="304979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 V.A.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Petrov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A.V.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Prokudin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Eur. Phys. J.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C23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el-G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135 ]</a:t>
            </a:r>
            <a:endParaRPr lang="el-GR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0" name="Прямая со стрелкой 269"/>
          <p:cNvCxnSpPr>
            <a:endCxn id="268" idx="0"/>
          </p:cNvCxnSpPr>
          <p:nvPr/>
        </p:nvCxnSpPr>
        <p:spPr>
          <a:xfrm>
            <a:off x="6372200" y="2132856"/>
            <a:ext cx="1044116" cy="916940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 стрелкой 270"/>
          <p:cNvCxnSpPr/>
          <p:nvPr/>
        </p:nvCxnSpPr>
        <p:spPr>
          <a:xfrm rot="5400000">
            <a:off x="7452320" y="2132856"/>
            <a:ext cx="1008112" cy="864096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 for  Charge Exchange processes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ROMA\Scientific work\reports and presentations 2009 2010\pics\S vs qt2.jpg"/>
          <p:cNvPicPr>
            <a:picLocks noChangeAspect="1" noChangeArrowheads="1"/>
          </p:cNvPicPr>
          <p:nvPr/>
        </p:nvPicPr>
        <p:blipFill>
          <a:blip r:embed="rId4" cstate="print"/>
          <a:srcRect r="48082"/>
          <a:stretch>
            <a:fillRect/>
          </a:stretch>
        </p:blipFill>
        <p:spPr bwMode="auto">
          <a:xfrm>
            <a:off x="251521" y="980150"/>
            <a:ext cx="2678736" cy="2160818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1115618" y="1628799"/>
            <a:ext cx="2160239" cy="94131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1115618" y="1844824"/>
            <a:ext cx="2232247" cy="80684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1115618" y="2060847"/>
            <a:ext cx="2232246" cy="134761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ROMA\Scientific work\reports and presentations 2009 2010\pics\S xi q 10000.jpg"/>
          <p:cNvPicPr>
            <a:picLocks noChangeAspect="1" noChangeArrowheads="1"/>
          </p:cNvPicPr>
          <p:nvPr/>
        </p:nvPicPr>
        <p:blipFill>
          <a:blip r:embed="rId5" cstate="print"/>
          <a:srcRect l="3445" t="7284" b="7284"/>
          <a:stretch>
            <a:fillRect/>
          </a:stretch>
        </p:blipFill>
        <p:spPr bwMode="auto">
          <a:xfrm>
            <a:off x="395536" y="4126844"/>
            <a:ext cx="2655942" cy="225448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D:\ROMA\Scientific work\reports and presentations 2009 2010\pics\S2 0.1 0 xi q 10000.jpg"/>
          <p:cNvPicPr>
            <a:picLocks noChangeAspect="1" noChangeArrowheads="1"/>
          </p:cNvPicPr>
          <p:nvPr/>
        </p:nvPicPr>
        <p:blipFill>
          <a:blip r:embed="rId6" cstate="print"/>
          <a:srcRect l="3937" t="11533" b="8498"/>
          <a:stretch>
            <a:fillRect/>
          </a:stretch>
        </p:blipFill>
        <p:spPr bwMode="auto">
          <a:xfrm>
            <a:off x="3327294" y="4128867"/>
            <a:ext cx="2540850" cy="2252461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D:\ROMA\Scientific work\reports and presentations 2009 2010\pics\S2 0.1 0.1 qq 10000.jpg"/>
          <p:cNvPicPr>
            <a:picLocks noChangeAspect="1" noChangeArrowheads="1"/>
          </p:cNvPicPr>
          <p:nvPr/>
        </p:nvPicPr>
        <p:blipFill>
          <a:blip r:embed="rId7" cstate="print"/>
          <a:srcRect l="5413" t="9105" b="8498"/>
          <a:stretch>
            <a:fillRect/>
          </a:stretch>
        </p:blipFill>
        <p:spPr bwMode="auto">
          <a:xfrm>
            <a:off x="6152208" y="4077072"/>
            <a:ext cx="2524248" cy="2304256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771800" y="3284984"/>
            <a:ext cx="372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Absorbtion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at √s=10 </a:t>
            </a:r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TeV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08684" y="3654316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S(</a:t>
            </a:r>
            <a:r>
              <a:rPr lang="el-GR" b="1" dirty="0" smtClean="0">
                <a:latin typeface="Courier New" pitchFamily="49" charset="0"/>
                <a:cs typeface="Courier New" pitchFamily="49" charset="0"/>
              </a:rPr>
              <a:t>ξ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,q²)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66280" y="350100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_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14345" y="3645024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S(</a:t>
            </a:r>
            <a:r>
              <a:rPr lang="el-GR" sz="1800" b="1" dirty="0" smtClean="0">
                <a:latin typeface="Courier New" pitchFamily="49" charset="0"/>
                <a:cs typeface="Courier New" pitchFamily="49" charset="0"/>
              </a:rPr>
              <a:t>ξ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,q²,</a:t>
            </a:r>
            <a:r>
              <a:rPr lang="el-GR" sz="1800" b="1" dirty="0" smtClean="0">
                <a:latin typeface="Courier New" pitchFamily="49" charset="0"/>
                <a:cs typeface="Courier New" pitchFamily="49" charset="0"/>
              </a:rPr>
              <a:t>ξ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=0.1,q²~0)</a:t>
            </a:r>
            <a:endParaRPr lang="ru-RU" sz="1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347864" y="3800073"/>
            <a:ext cx="241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2  1    1   2          2</a:t>
            </a:r>
            <a:endParaRPr lang="ru-RU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930389" y="35010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_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98541" y="35010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_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14050" y="3645024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 (</a:t>
            </a:r>
            <a:r>
              <a:rPr lang="el-GR" sz="1800" b="1" dirty="0" smtClean="0">
                <a:latin typeface="Courier New" pitchFamily="49" charset="0"/>
                <a:cs typeface="Courier New" pitchFamily="49" charset="0"/>
              </a:rPr>
              <a:t>ξ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=0.1,q²,q²)</a:t>
            </a:r>
            <a:endParaRPr lang="ru-RU" sz="1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347569" y="3800073"/>
            <a:ext cx="2258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2   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1,2         1   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736316" y="35010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_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68364" y="35010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_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2" descr="D:\ROMA\Scientific work\reports and presentations 2009 2010\pics\S vs qt2.jpg"/>
          <p:cNvPicPr>
            <a:picLocks noChangeAspect="1" noChangeArrowheads="1"/>
          </p:cNvPicPr>
          <p:nvPr/>
        </p:nvPicPr>
        <p:blipFill>
          <a:blip r:embed="rId4" cstate="print"/>
          <a:srcRect l="50058"/>
          <a:stretch>
            <a:fillRect/>
          </a:stretch>
        </p:blipFill>
        <p:spPr bwMode="auto">
          <a:xfrm>
            <a:off x="5868144" y="980728"/>
            <a:ext cx="2576706" cy="2160818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971436"/>
            <a:ext cx="8207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√s=62.7 </a:t>
            </a:r>
            <a:r>
              <a:rPr lang="en-US" sz="16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GeV</a:t>
            </a:r>
            <a:r>
              <a:rPr lang="en-US" sz="16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(ISR)                              √s=10 </a:t>
            </a:r>
            <a:r>
              <a:rPr lang="en-US" sz="16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TeV</a:t>
            </a:r>
            <a:r>
              <a:rPr lang="en-US" sz="16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(LHC) 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36096" y="1628800"/>
            <a:ext cx="929504" cy="288032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84596" y="1916832"/>
            <a:ext cx="887604" cy="346303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436096" y="2132856"/>
            <a:ext cx="959612" cy="467907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23864" y="1168876"/>
            <a:ext cx="2816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M,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GeV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ξ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M,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TeV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 0.627      0.0001    0.1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19.8         0.1        3.16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34.3         0.3        5.48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Extraction of  </a:t>
            </a:r>
            <a:r>
              <a:rPr lang="el-G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and </a:t>
            </a:r>
            <a:r>
              <a:rPr lang="el-G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cross-sections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ROMA\Scientific work\reports and presentations 2009 2010\pics\chew low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008"/>
            <a:ext cx="6408712" cy="2737056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843808" y="1628047"/>
            <a:ext cx="504056" cy="194421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6"/>
          </p:cNvCxnSpPr>
          <p:nvPr/>
        </p:nvCxnSpPr>
        <p:spPr>
          <a:xfrm>
            <a:off x="3347864" y="2600155"/>
            <a:ext cx="720080" cy="1080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310000" y="1700056"/>
            <a:ext cx="1656184" cy="2167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76256" y="1340015"/>
            <a:ext cx="218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boundary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 phys.reg.: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ROMA\Scientific work\reports and presentations 2009 2010\pics\phys reg b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132103"/>
            <a:ext cx="1339349" cy="648072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5283" y="764704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Function S*t/m² for </a:t>
            </a:r>
            <a:r>
              <a:rPr lang="el-GR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ξ</a:t>
            </a:r>
            <a:r>
              <a:rPr lang="en-US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=0.05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930206"/>
            <a:ext cx="296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endParaRPr lang="ru-RU" sz="1600" dirty="0"/>
          </a:p>
        </p:txBody>
      </p:sp>
      <p:pic>
        <p:nvPicPr>
          <p:cNvPr id="1028" name="Picture 4" descr="D:\ROMA\Scientific work\reports and presentations 2009 2010\pics\SpiE extract di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4437112"/>
            <a:ext cx="5184577" cy="679305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D:\ROMA\Scientific work\reports and presentations 2009 2010\pics\DpiE extract dif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780" y="5157192"/>
            <a:ext cx="7390564" cy="631279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D:\ROMA\Scientific work\reports and presentations 2009 2010\pics\Ex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130" y="5790088"/>
            <a:ext cx="3215750" cy="663248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07504" y="4005064"/>
            <a:ext cx="8032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Exact extrapolation procedure (“model independent”)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9000"/>
              <a:lum bright="-4000" contrast="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496" y="6525344"/>
            <a:ext cx="9036050" cy="307777"/>
          </a:xfrm>
          <a:prstGeom prst="rect">
            <a:avLst/>
          </a:prstGeom>
          <a:solidFill>
            <a:srgbClr val="00B050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651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DIFFRACTION 2010, Otranto, Italy            Forward Physics           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R.Ryutin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72008"/>
            <a:ext cx="8748464" cy="620688"/>
          </a:xfrm>
          <a:prstGeom prst="roundRect">
            <a:avLst/>
          </a:prstGeom>
          <a:gradFill flip="none" rotWithShape="1">
            <a:gsLst>
              <a:gs pos="100000">
                <a:srgbClr val="00CC00"/>
              </a:gs>
              <a:gs pos="100000">
                <a:srgbClr val="00CC00"/>
              </a:gs>
              <a:gs pos="0">
                <a:srgbClr val="008000"/>
              </a:gs>
            </a:gsLst>
            <a:lin ang="5400000" scaled="0"/>
            <a:tileRect/>
          </a:gradFill>
          <a:ln w="34925">
            <a:noFill/>
            <a:beve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Extraction of  </a:t>
            </a:r>
            <a:r>
              <a:rPr lang="el-G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and </a:t>
            </a:r>
            <a:r>
              <a:rPr lang="el-G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π π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cross-sections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764704"/>
            <a:ext cx="8964488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ROMA\Scientific work\reports and presentations 2009 2010\pics\t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19"/>
            <a:ext cx="2847900" cy="1728193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ROMA\Scientific work\reports and presentations 2009 2010\pics\til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5507" y="2695418"/>
            <a:ext cx="2982957" cy="1741693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628" y="757153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Integral extraction procedure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(depends on the model for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absorbtion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but can be normalized to pp cross-sections!)</a:t>
            </a:r>
          </a:p>
        </p:txBody>
      </p:sp>
      <p:pic>
        <p:nvPicPr>
          <p:cNvPr id="2052" name="Picture 4" descr="D:\ROMA\Scientific work\reports and presentations 2009 2010\pics\tilde S formu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11636"/>
            <a:ext cx="2808312" cy="757079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D:\ROMA\Scientific work\reports and presentations 2009 2010\pics\SpiE extract integ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728755"/>
            <a:ext cx="2880320" cy="66607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D:\ROMA\Scientific work\reports and presentations 2009 2010\pics\tilde S2 formu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605730"/>
            <a:ext cx="5663392" cy="762985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D:\ROMA\Scientific work\reports and presentations 2009 2010\pics\DpiE extract integ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5703552"/>
            <a:ext cx="4896544" cy="673275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28571" y="308115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√s=0.9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TeV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√s=7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TeV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75856" y="3284983"/>
            <a:ext cx="5760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75856" y="3573015"/>
            <a:ext cx="576064" cy="0"/>
          </a:xfrm>
          <a:prstGeom prst="line">
            <a:avLst/>
          </a:prstGeom>
          <a:ln w="3492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9512" y="170080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LHC measurements  (TOTEM, …) at 10 </a:t>
            </a:r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theoretical error from most popular models is about 10%, at 0.9 </a:t>
            </a:r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errors are low, since we have</a:t>
            </a:r>
          </a:p>
          <a:p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data at 1.9 </a:t>
            </a:r>
            <a:r>
              <a:rPr lang="en-US" sz="2000" b="1" dirty="0" err="1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2000" b="1" dirty="0" smtClean="0">
                <a:solidFill>
                  <a:srgbClr val="120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9778</TotalTime>
  <Words>2923</Words>
  <Application>Microsoft Office PowerPoint</Application>
  <PresentationFormat>Экран (4:3)</PresentationFormat>
  <Paragraphs>623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π p   and   π π   scattering: towards the first LHC results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IHEP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Roman</cp:lastModifiedBy>
  <cp:revision>762</cp:revision>
  <dcterms:created xsi:type="dcterms:W3CDTF">2007-03-26T13:03:01Z</dcterms:created>
  <dcterms:modified xsi:type="dcterms:W3CDTF">2010-09-03T06:24:12Z</dcterms:modified>
</cp:coreProperties>
</file>