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2"/>
  </p:notesMasterIdLst>
  <p:sldIdLst>
    <p:sldId id="256" r:id="rId2"/>
    <p:sldId id="291" r:id="rId3"/>
    <p:sldId id="261" r:id="rId4"/>
    <p:sldId id="268" r:id="rId5"/>
    <p:sldId id="269" r:id="rId6"/>
    <p:sldId id="270" r:id="rId7"/>
    <p:sldId id="262" r:id="rId8"/>
    <p:sldId id="266" r:id="rId9"/>
    <p:sldId id="285" r:id="rId10"/>
    <p:sldId id="29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5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854" autoAdjust="0"/>
    <p:restoredTop sz="94660"/>
  </p:normalViewPr>
  <p:slideViewPr>
    <p:cSldViewPr snapToGrid="0" showGuides="1">
      <p:cViewPr varScale="1">
        <p:scale>
          <a:sx n="115" d="100"/>
          <a:sy n="115" d="100"/>
        </p:scale>
        <p:origin x="1032" y="192"/>
      </p:cViewPr>
      <p:guideLst>
        <p:guide orient="horz" pos="1253"/>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FA8611-BBD2-4188-8B3B-3B209152BDD1}" type="datetimeFigureOut">
              <a:rPr lang="it-IT" smtClean="0"/>
              <a:t>07/10/20</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8C0AA8-D416-407B-AECB-706AD83E5057}" type="slidenum">
              <a:rPr lang="it-IT" smtClean="0"/>
              <a:t>‹#›</a:t>
            </a:fld>
            <a:endParaRPr lang="it-IT"/>
          </a:p>
        </p:txBody>
      </p:sp>
    </p:spTree>
    <p:extLst>
      <p:ext uri="{BB962C8B-B14F-4D97-AF65-F5344CB8AC3E}">
        <p14:creationId xmlns:p14="http://schemas.microsoft.com/office/powerpoint/2010/main" val="10009859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it-IT"/>
              <a:t>Fare clic per modificare lo stile del titolo</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10/7/20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509A250-FF31-4206-8172-F9D3106AACB1}" type="datetimeFigureOut">
              <a:rPr lang="en-US" dirty="0"/>
              <a:t>10/7/20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it-IT"/>
              <a:t>Fare clic per modificare lo stile del titolo</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4509A250-FF31-4206-8172-F9D3106AACB1}" type="datetimeFigureOut">
              <a:rPr lang="en-US" dirty="0"/>
              <a:t>10/7/20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it-IT"/>
              <a:t>Fare clic per modificare lo stile del titolo</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4509A250-FF31-4206-8172-F9D3106AACB1}" type="datetimeFigureOut">
              <a:rPr lang="en-US" dirty="0"/>
              <a:t>10/7/20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4509A250-FF31-4206-8172-F9D3106AACB1}" type="datetimeFigureOut">
              <a:rPr lang="en-US" dirty="0"/>
              <a:t>10/7/20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10/7/20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10/7/20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nchor="t" anchorCtr="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4509A250-FF31-4206-8172-F9D3106AACB1}" type="datetimeFigureOut">
              <a:rPr lang="en-US" dirty="0"/>
              <a:t>10/7/20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10/7/20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10/7/20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10/7/20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10/7/20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it-IT"/>
              <a:t>Fare clic per modificare lo stile del titolo</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7" name="Date Placeholder 4"/>
          <p:cNvSpPr>
            <a:spLocks noGrp="1"/>
          </p:cNvSpPr>
          <p:nvPr>
            <p:ph type="dt" sz="half" idx="10"/>
          </p:nvPr>
        </p:nvSpPr>
        <p:spPr/>
        <p:txBody>
          <a:bodyPr/>
          <a:lstStyle/>
          <a:p>
            <a:fld id="{4509A250-FF31-4206-8172-F9D3106AACB1}" type="datetimeFigureOut">
              <a:rPr lang="en-US" dirty="0"/>
              <a:t>10/7/20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509A250-FF31-4206-8172-F9D3106AACB1}" type="datetimeFigureOut">
              <a:rPr lang="en-US" dirty="0"/>
              <a:t>10/7/20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it-IT"/>
              <a:t>Fare clic per modificare lo stile del titolo</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t>10/7/20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055688" y="1447800"/>
            <a:ext cx="9361487" cy="3329581"/>
          </a:xfrm>
        </p:spPr>
        <p:txBody>
          <a:bodyPr/>
          <a:lstStyle/>
          <a:p>
            <a:r>
              <a:rPr lang="it-IT" sz="4000" b="1" dirty="0"/>
              <a:t>DECRETO LEGISLATIVO 101/2020</a:t>
            </a:r>
            <a:br>
              <a:rPr lang="it-IT" sz="4000" b="1" dirty="0"/>
            </a:br>
            <a:br>
              <a:rPr lang="it-IT" sz="3000" b="1" dirty="0"/>
            </a:br>
            <a:br>
              <a:rPr lang="it-IT" sz="3000" b="1" dirty="0"/>
            </a:br>
            <a:r>
              <a:rPr lang="it-IT" sz="3000" b="1" dirty="0"/>
              <a:t>norme fondamentali di sicurezza relative alla protezione contro i pericoli derivanti dall'esposizione alle radiazioni ionizzanti</a:t>
            </a:r>
            <a:br>
              <a:rPr lang="it-IT" sz="3000" b="1" dirty="0"/>
            </a:br>
            <a:endParaRPr lang="it-IT" sz="3000" b="1" dirty="0"/>
          </a:p>
        </p:txBody>
      </p:sp>
      <p:sp>
        <p:nvSpPr>
          <p:cNvPr id="3" name="Sottotitolo 2"/>
          <p:cNvSpPr>
            <a:spLocks noGrp="1"/>
          </p:cNvSpPr>
          <p:nvPr>
            <p:ph type="subTitle" idx="1"/>
          </p:nvPr>
        </p:nvSpPr>
        <p:spPr/>
        <p:txBody>
          <a:bodyPr/>
          <a:lstStyle/>
          <a:p>
            <a:endParaRPr lang="it-IT" b="1" dirty="0"/>
          </a:p>
        </p:txBody>
      </p:sp>
    </p:spTree>
    <p:extLst>
      <p:ext uri="{BB962C8B-B14F-4D97-AF65-F5344CB8AC3E}">
        <p14:creationId xmlns:p14="http://schemas.microsoft.com/office/powerpoint/2010/main" val="40869875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B002D-54B3-114E-85F0-28927956C8B3}"/>
              </a:ext>
            </a:extLst>
          </p:cNvPr>
          <p:cNvSpPr>
            <a:spLocks noGrp="1"/>
          </p:cNvSpPr>
          <p:nvPr>
            <p:ph type="title"/>
          </p:nvPr>
        </p:nvSpPr>
        <p:spPr>
          <a:xfrm>
            <a:off x="646111" y="452718"/>
            <a:ext cx="10884250" cy="1400530"/>
          </a:xfrm>
        </p:spPr>
        <p:txBody>
          <a:bodyPr/>
          <a:lstStyle/>
          <a:p>
            <a:r>
              <a:rPr lang="en-IT" dirty="0"/>
              <a:t>Corso sulla radioprotezione obbligatorio per </a:t>
            </a:r>
            <a:r>
              <a:rPr lang="en-GB" dirty="0"/>
              <a:t>I</a:t>
            </a:r>
            <a:r>
              <a:rPr lang="en-IT" dirty="0"/>
              <a:t> radioesposti in cat. </a:t>
            </a:r>
            <a:r>
              <a:rPr lang="en-IT"/>
              <a:t>A</a:t>
            </a:r>
            <a:endParaRPr lang="en-IT" dirty="0"/>
          </a:p>
        </p:txBody>
      </p:sp>
      <p:sp>
        <p:nvSpPr>
          <p:cNvPr id="3" name="Content Placeholder 2">
            <a:extLst>
              <a:ext uri="{FF2B5EF4-FFF2-40B4-BE49-F238E27FC236}">
                <a16:creationId xmlns:a16="http://schemas.microsoft.com/office/drawing/2014/main" id="{0C327C7F-8880-4C40-A17B-70B64AD4F3B5}"/>
              </a:ext>
            </a:extLst>
          </p:cNvPr>
          <p:cNvSpPr>
            <a:spLocks noGrp="1"/>
          </p:cNvSpPr>
          <p:nvPr>
            <p:ph idx="1"/>
          </p:nvPr>
        </p:nvSpPr>
        <p:spPr/>
        <p:txBody>
          <a:bodyPr/>
          <a:lstStyle/>
          <a:p>
            <a:r>
              <a:rPr lang="en-IT" dirty="0"/>
              <a:t>28 ottobre in modalita’ remota (MS Teams)</a:t>
            </a:r>
          </a:p>
          <a:p>
            <a:pPr lvl="1"/>
            <a:r>
              <a:rPr lang="en-IT" dirty="0"/>
              <a:t>Link vi sara’ inviato</a:t>
            </a:r>
          </a:p>
          <a:p>
            <a:r>
              <a:rPr lang="en-IT" dirty="0"/>
              <a:t>Test alla fine del corso (questionario da restituire dopo un tempo congruo)</a:t>
            </a:r>
          </a:p>
          <a:p>
            <a:r>
              <a:rPr lang="en-IT" dirty="0"/>
              <a:t>Certificato di partecipazione al corso</a:t>
            </a:r>
          </a:p>
        </p:txBody>
      </p:sp>
    </p:spTree>
    <p:extLst>
      <p:ext uri="{BB962C8B-B14F-4D97-AF65-F5344CB8AC3E}">
        <p14:creationId xmlns:p14="http://schemas.microsoft.com/office/powerpoint/2010/main" val="2039088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TITOLO I: </a:t>
            </a:r>
            <a:br>
              <a:rPr lang="it-IT" b="1" dirty="0"/>
            </a:br>
            <a:r>
              <a:rPr lang="it-IT" sz="3000" b="1" dirty="0"/>
              <a:t>CAMPO DI APPLICAZIONE E PRINCIPI GENERALI</a:t>
            </a:r>
          </a:p>
        </p:txBody>
      </p:sp>
      <p:sp>
        <p:nvSpPr>
          <p:cNvPr id="3" name="Segnaposto contenuto 2"/>
          <p:cNvSpPr>
            <a:spLocks noGrp="1"/>
          </p:cNvSpPr>
          <p:nvPr>
            <p:ph idx="1"/>
          </p:nvPr>
        </p:nvSpPr>
        <p:spPr>
          <a:xfrm>
            <a:off x="1055688" y="1989138"/>
            <a:ext cx="9361487" cy="4259262"/>
          </a:xfrm>
        </p:spPr>
        <p:txBody>
          <a:bodyPr>
            <a:normAutofit/>
          </a:bodyPr>
          <a:lstStyle/>
          <a:p>
            <a:endParaRPr lang="it-IT" b="1" dirty="0"/>
          </a:p>
          <a:p>
            <a:r>
              <a:rPr lang="it-IT" b="1" dirty="0">
                <a:solidFill>
                  <a:srgbClr val="FFC000"/>
                </a:solidFill>
              </a:rPr>
              <a:t>Ai fini dell'ottimizzazione della protezione sono stabiliti, con </a:t>
            </a:r>
            <a:r>
              <a:rPr lang="it-IT" b="1" dirty="0" err="1">
                <a:solidFill>
                  <a:srgbClr val="FFC000"/>
                </a:solidFill>
              </a:rPr>
              <a:t>modalita'</a:t>
            </a:r>
            <a:r>
              <a:rPr lang="it-IT" b="1" dirty="0">
                <a:solidFill>
                  <a:srgbClr val="FFC000"/>
                </a:solidFill>
              </a:rPr>
              <a:t> specificate nei corrispondenti Titoli, i vincoli di dose.</a:t>
            </a:r>
          </a:p>
          <a:p>
            <a:endParaRPr lang="it-IT" b="1" dirty="0"/>
          </a:p>
          <a:p>
            <a:pPr marL="0" indent="0">
              <a:buNone/>
            </a:pPr>
            <a:r>
              <a:rPr lang="it-IT" b="1" dirty="0"/>
              <a:t>vincolo fissato  come  margine  superiore potenziale di una dose individuale, usato per definire  la  gamma  di opzioni considerate nel  processo  di  ottimizzazione  per  una  data sorgente di radiazioni in una situazione di esposizione pianificata</a:t>
            </a:r>
          </a:p>
        </p:txBody>
      </p:sp>
    </p:spTree>
    <p:extLst>
      <p:ext uri="{BB962C8B-B14F-4D97-AF65-F5344CB8AC3E}">
        <p14:creationId xmlns:p14="http://schemas.microsoft.com/office/powerpoint/2010/main" val="2881227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57591" y="452718"/>
            <a:ext cx="9404723" cy="1400530"/>
          </a:xfrm>
        </p:spPr>
        <p:txBody>
          <a:bodyPr/>
          <a:lstStyle/>
          <a:p>
            <a:r>
              <a:rPr lang="it-IT" b="1" dirty="0"/>
              <a:t>OBBLIGHI DEL DATORE DI LAVORO, ART. 109</a:t>
            </a:r>
          </a:p>
        </p:txBody>
      </p:sp>
      <p:sp>
        <p:nvSpPr>
          <p:cNvPr id="3" name="Segnaposto contenuto 2"/>
          <p:cNvSpPr>
            <a:spLocks noGrp="1"/>
          </p:cNvSpPr>
          <p:nvPr>
            <p:ph idx="1"/>
          </p:nvPr>
        </p:nvSpPr>
        <p:spPr>
          <a:xfrm>
            <a:off x="1055688" y="2052918"/>
            <a:ext cx="10072560" cy="4195481"/>
          </a:xfrm>
        </p:spPr>
        <p:txBody>
          <a:bodyPr>
            <a:noAutofit/>
          </a:bodyPr>
          <a:lstStyle/>
          <a:p>
            <a:pPr marL="0" indent="0" algn="just">
              <a:buNone/>
            </a:pPr>
            <a:r>
              <a:rPr lang="it-IT" sz="1700" b="1" dirty="0"/>
              <a:t>I datori di lavoro, i dirigenti e i preposti si avvalgono degli </a:t>
            </a:r>
            <a:r>
              <a:rPr lang="it-IT" sz="1700" b="1" dirty="0">
                <a:solidFill>
                  <a:srgbClr val="FFC000"/>
                </a:solidFill>
              </a:rPr>
              <a:t>esperti di  radioprotezione e, per gli aspetti sanitari, dei medici autorizzati. </a:t>
            </a:r>
          </a:p>
          <a:p>
            <a:pPr marL="0" indent="0" algn="just">
              <a:buNone/>
            </a:pPr>
            <a:r>
              <a:rPr lang="it-IT" sz="1700" b="1" dirty="0"/>
              <a:t>I  datori  di  lavoro,  i dirigenti  e i preposti  comunicano</a:t>
            </a:r>
            <a:r>
              <a:rPr lang="it-IT" sz="1700" b="1" dirty="0">
                <a:solidFill>
                  <a:schemeClr val="accent2"/>
                </a:solidFill>
              </a:rPr>
              <a:t> tempestivamente </a:t>
            </a:r>
            <a:r>
              <a:rPr lang="it-IT" sz="1700" b="1" dirty="0"/>
              <a:t>all'esperto  di  radioprotezione e al medico autorizzato </a:t>
            </a:r>
            <a:r>
              <a:rPr lang="it-IT" sz="1700" b="1" dirty="0">
                <a:solidFill>
                  <a:srgbClr val="FFC000"/>
                </a:solidFill>
              </a:rPr>
              <a:t>la cessazione del rapporto di lavoro con il  lavoratore esposto. </a:t>
            </a:r>
          </a:p>
          <a:p>
            <a:pPr marL="0" indent="0" algn="just">
              <a:buNone/>
            </a:pPr>
            <a:r>
              <a:rPr lang="it-IT" sz="1700" b="1" dirty="0">
                <a:solidFill>
                  <a:srgbClr val="FFC000"/>
                </a:solidFill>
              </a:rPr>
              <a:t>I datori di lavoro trasmettono al Ministero del lavoro  e  delle politiche sociali i risultati delle valutazioni  di  dose  effettuate dall'esperto di radioprotezione per i lavoratori esposti, ai fini del loro inserimento nell'archivio nazionale dei  lavoratori  esposti  di cui all'articolo 126: </a:t>
            </a:r>
            <a:r>
              <a:rPr lang="it-IT" sz="1700" b="1" dirty="0"/>
              <a:t>«entro centottanta giorni dalla data di  entrata  in  vigore  del presente decreto presso il Ministero del  lavoro e delle politiche sociali è istituito l'Archivio nazionale dei lavoratori esposti».</a:t>
            </a:r>
          </a:p>
          <a:p>
            <a:pPr marL="0" indent="0" algn="just">
              <a:buNone/>
            </a:pPr>
            <a:r>
              <a:rPr lang="it-IT" sz="1700" b="1" dirty="0"/>
              <a:t>I datori di lavoro garantiscono le condizioni per la collaborazione tra l'esperto di radioprotezione e il responsabile del servizio di prevenzione e protezione di cui all'articolo 2, comma  1, lettera f), del decreto legislativo 9 aprile 2008, n. 81, nell'ambito delle rispettive competenze.  L'esperto di radioprotezione e, ove nominato, il medico autorizzato partecipano alle riunioni  periodiche di cui all'articolo 35 del medesimo decreto legislativo. </a:t>
            </a:r>
          </a:p>
        </p:txBody>
      </p:sp>
    </p:spTree>
    <p:extLst>
      <p:ext uri="{BB962C8B-B14F-4D97-AF65-F5344CB8AC3E}">
        <p14:creationId xmlns:p14="http://schemas.microsoft.com/office/powerpoint/2010/main" val="4191977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57591" y="452718"/>
            <a:ext cx="9404723" cy="1400530"/>
          </a:xfrm>
        </p:spPr>
        <p:txBody>
          <a:bodyPr/>
          <a:lstStyle/>
          <a:p>
            <a:r>
              <a:rPr lang="it-IT" b="1" dirty="0"/>
              <a:t>LAVORATORE ESTERNO</a:t>
            </a:r>
            <a:br>
              <a:rPr lang="it-IT" b="1" dirty="0"/>
            </a:br>
            <a:r>
              <a:rPr lang="it-IT" b="1" dirty="0"/>
              <a:t>OBBLIGHI DEL DATORE DI LAVORO</a:t>
            </a:r>
          </a:p>
        </p:txBody>
      </p:sp>
      <p:sp>
        <p:nvSpPr>
          <p:cNvPr id="3" name="Segnaposto contenuto 2"/>
          <p:cNvSpPr>
            <a:spLocks noGrp="1"/>
          </p:cNvSpPr>
          <p:nvPr>
            <p:ph idx="1"/>
          </p:nvPr>
        </p:nvSpPr>
        <p:spPr>
          <a:xfrm>
            <a:off x="1055688" y="2052918"/>
            <a:ext cx="10072560" cy="4195481"/>
          </a:xfrm>
        </p:spPr>
        <p:txBody>
          <a:bodyPr>
            <a:noAutofit/>
          </a:bodyPr>
          <a:lstStyle/>
          <a:p>
            <a:pPr algn="just">
              <a:buFont typeface="+mj-lt"/>
              <a:buAutoNum type="alphaLcParenR"/>
            </a:pPr>
            <a:r>
              <a:rPr lang="it-IT" sz="1500" b="1" dirty="0"/>
              <a:t>provvede alla valutazione preventiva che identifica la  natura e  l'entità  del  rischio  radiologico  per  i  lavoratori   esposti avvalendosi dell'esperto di radioprotezione; </a:t>
            </a:r>
          </a:p>
          <a:p>
            <a:pPr algn="just">
              <a:buFont typeface="+mj-lt"/>
              <a:buAutoNum type="alphaLcParenR"/>
            </a:pPr>
            <a:r>
              <a:rPr lang="it-IT" sz="1500" b="1" dirty="0"/>
              <a:t>provvede affinché i lavoratori interessati siano classificati ai fini della radioprotezione e informa i lavoratori stessi in  merito  alla  loro classificazione; </a:t>
            </a:r>
          </a:p>
          <a:p>
            <a:pPr algn="just">
              <a:buFont typeface="+mj-lt"/>
              <a:buAutoNum type="alphaLcParenR"/>
            </a:pPr>
            <a:r>
              <a:rPr lang="it-IT" sz="1500" b="1" dirty="0"/>
              <a:t>assicura la tutela dei lavoratori  dai  rischi da radiazioni ionizzanti, anche mediante accordi contrattuali con i terzi esercenti di zone classificate</a:t>
            </a:r>
          </a:p>
          <a:p>
            <a:pPr algn="just">
              <a:buFont typeface="+mj-lt"/>
              <a:buAutoNum type="alphaLcParenR"/>
            </a:pPr>
            <a:r>
              <a:rPr lang="it-IT" sz="1500" b="1" dirty="0"/>
              <a:t>assicura per quanto di  propria  competenza  il  rispetto  dei principi generali di cui all'articolo 1 e dei limiti di dose  di  cui all'articolo 146; </a:t>
            </a:r>
          </a:p>
          <a:p>
            <a:pPr algn="just">
              <a:buFont typeface="+mj-lt"/>
              <a:buAutoNum type="alphaLcParenR"/>
            </a:pPr>
            <a:r>
              <a:rPr lang="it-IT" sz="1500" b="1" dirty="0">
                <a:solidFill>
                  <a:schemeClr val="accent2"/>
                </a:solidFill>
              </a:rPr>
              <a:t>rende edotti i lavoratori,  nell'ambito  di  un  programma  di informazione e formazione  finalizzato  alla  radioprotezione,  delle norme di protezione sanitaria  e  delle  altre  informazioni  di  cui all'articolo 111, fatto salvo l'obbligo  dei  terzi  di  informazione specifica sui rischi di cui all'articolo 113</a:t>
            </a:r>
            <a:r>
              <a:rPr lang="it-IT" sz="1500" b="1" dirty="0"/>
              <a:t>; </a:t>
            </a:r>
          </a:p>
          <a:p>
            <a:pPr algn="just">
              <a:buFont typeface="+mj-lt"/>
              <a:buAutoNum type="alphaLcParenR"/>
            </a:pPr>
            <a:r>
              <a:rPr lang="it-IT" sz="1500" b="1" dirty="0"/>
              <a:t>provvede  affinché   vengano   effettuate   le   valutazioni periodiche della dose individuale e  che  le  relative  registrazioni siano  riportate  nelle  schede   personali   dosimetriche; </a:t>
            </a:r>
          </a:p>
          <a:p>
            <a:pPr algn="just">
              <a:buFont typeface="+mj-lt"/>
              <a:buAutoNum type="alphaLcParenR"/>
            </a:pPr>
            <a:r>
              <a:rPr lang="it-IT" sz="1500" b="1" dirty="0"/>
              <a:t>provvede  affinché  i  lavoratori  vengano  sottoposti  alla sorveglianza sanitaria e  che  i  relativi giudizi  di  idoneità siano  riportati  nel   documento   sanitario personale; </a:t>
            </a:r>
          </a:p>
        </p:txBody>
      </p:sp>
    </p:spTree>
    <p:extLst>
      <p:ext uri="{BB962C8B-B14F-4D97-AF65-F5344CB8AC3E}">
        <p14:creationId xmlns:p14="http://schemas.microsoft.com/office/powerpoint/2010/main" val="2276414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57591" y="452718"/>
            <a:ext cx="9404723" cy="1400530"/>
          </a:xfrm>
        </p:spPr>
        <p:txBody>
          <a:bodyPr/>
          <a:lstStyle/>
          <a:p>
            <a:r>
              <a:rPr lang="it-IT" b="1" dirty="0"/>
              <a:t>LAVORATORE ESTERNO</a:t>
            </a:r>
            <a:br>
              <a:rPr lang="it-IT" b="1" dirty="0"/>
            </a:br>
            <a:r>
              <a:rPr lang="it-IT" b="1" dirty="0"/>
              <a:t>OBBLIGHI DEL DATORE DI LAVORO</a:t>
            </a:r>
          </a:p>
        </p:txBody>
      </p:sp>
      <p:sp>
        <p:nvSpPr>
          <p:cNvPr id="3" name="Segnaposto contenuto 2"/>
          <p:cNvSpPr>
            <a:spLocks noGrp="1"/>
          </p:cNvSpPr>
          <p:nvPr>
            <p:ph idx="1"/>
          </p:nvPr>
        </p:nvSpPr>
        <p:spPr>
          <a:xfrm>
            <a:off x="1055688" y="2052918"/>
            <a:ext cx="10072560" cy="4195481"/>
          </a:xfrm>
        </p:spPr>
        <p:txBody>
          <a:bodyPr>
            <a:noAutofit/>
          </a:bodyPr>
          <a:lstStyle/>
          <a:p>
            <a:pPr algn="just">
              <a:buFont typeface="+mj-lt"/>
              <a:buAutoNum type="alphaLcParenR" startAt="8"/>
            </a:pPr>
            <a:r>
              <a:rPr lang="it-IT" sz="1500" b="1" dirty="0"/>
              <a:t>provvede affinché  ai  lavoratori   vengano   forniti   gli appropriati dispositivi  di  protezione  individuale  e  i  mezzi  di sorveglianza dosimetrica individuale; </a:t>
            </a:r>
          </a:p>
          <a:p>
            <a:pPr algn="just">
              <a:buFont typeface="+mj-lt"/>
              <a:buAutoNum type="alphaLcParenR" startAt="8"/>
            </a:pPr>
            <a:r>
              <a:rPr lang="it-IT" sz="1500" b="1" dirty="0"/>
              <a:t>istituisce per  ogni  lavoratore  esterno  di  categoria  A  e consegna  al  medesimo,  prima  di  ogni  prestazione,  il   libretto personale di radioprotezione e  si  assicura  della sua compilazione in relazione alla prestazione; </a:t>
            </a:r>
          </a:p>
          <a:p>
            <a:pPr algn="just">
              <a:buFont typeface="+mj-lt"/>
              <a:buAutoNum type="alphaLcParenR" startAt="8"/>
            </a:pPr>
            <a:r>
              <a:rPr lang="it-IT" sz="1500" b="1" dirty="0">
                <a:solidFill>
                  <a:srgbClr val="FFC000"/>
                </a:solidFill>
              </a:rPr>
              <a:t>definisce,   di   concerto   con   l'esercente  delle  zone classificate, il vincolo  di  dose  da  adottare  in  relazione  alle attività da svolgersi; </a:t>
            </a:r>
          </a:p>
          <a:p>
            <a:pPr algn="just">
              <a:buFont typeface="+mj-lt"/>
              <a:buAutoNum type="alphaLcParenR" startAt="8"/>
            </a:pPr>
            <a:r>
              <a:rPr lang="it-IT" sz="1500" b="1" dirty="0">
                <a:solidFill>
                  <a:srgbClr val="FFC000"/>
                </a:solidFill>
              </a:rPr>
              <a:t>acquisisce dall'esercente delle zone classificate informazioni sui rischi  derivanti  dall'esposizione  alle  radiazioni  ionizzanti esistenti nella zona classificata in cui  il  lavoratore  esterno  è destinato a operare e sulle misure di prevenzione,  protezione  e  di emergenza da adottarsi in relazione alla attività da svolgere</a:t>
            </a:r>
            <a:r>
              <a:rPr lang="it-IT" sz="1500" b="1" dirty="0">
                <a:solidFill>
                  <a:srgbClr val="FF0000"/>
                </a:solidFill>
              </a:rPr>
              <a:t>; </a:t>
            </a:r>
          </a:p>
          <a:p>
            <a:pPr algn="just">
              <a:buFont typeface="+mj-lt"/>
              <a:buAutoNum type="alphaLcParenR" startAt="8"/>
            </a:pPr>
            <a:r>
              <a:rPr lang="it-IT" sz="1500" b="1" dirty="0"/>
              <a:t>coopera con l'esercente della zona classificata all'attuazione delle misure e degli interventi di radioprotezione e prevenzione  dai rischi cui sono esposti  i  lavoratori  esterni,  scambiando  con  lo stesso le informazioni necessarie anche  al  fine  di  eliminare  gli eventuali rischi dovuti alle interferenze tra i lavori delle  diverse imprese coinvolte nell'esecuzione dell'</a:t>
            </a:r>
            <a:r>
              <a:rPr lang="it-IT" sz="1500" b="1" dirty="0" err="1"/>
              <a:t>attivitaà</a:t>
            </a:r>
            <a:r>
              <a:rPr lang="it-IT" sz="1500" b="1" dirty="0"/>
              <a:t> complessiva. </a:t>
            </a:r>
          </a:p>
        </p:txBody>
      </p:sp>
    </p:spTree>
    <p:extLst>
      <p:ext uri="{BB962C8B-B14F-4D97-AF65-F5344CB8AC3E}">
        <p14:creationId xmlns:p14="http://schemas.microsoft.com/office/powerpoint/2010/main" val="1014454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57591" y="452718"/>
            <a:ext cx="9404723" cy="1400530"/>
          </a:xfrm>
        </p:spPr>
        <p:txBody>
          <a:bodyPr/>
          <a:lstStyle/>
          <a:p>
            <a:r>
              <a:rPr lang="it-IT" b="1" dirty="0"/>
              <a:t>LAVORATORE ESTERNO</a:t>
            </a:r>
            <a:br>
              <a:rPr lang="it-IT" b="1" dirty="0"/>
            </a:br>
            <a:r>
              <a:rPr lang="it-IT" b="1" dirty="0"/>
              <a:t>OBBLIGHI DELL’ESERCENTE</a:t>
            </a:r>
          </a:p>
        </p:txBody>
      </p:sp>
      <p:sp>
        <p:nvSpPr>
          <p:cNvPr id="3" name="Segnaposto contenuto 2"/>
          <p:cNvSpPr>
            <a:spLocks noGrp="1"/>
          </p:cNvSpPr>
          <p:nvPr>
            <p:ph idx="1"/>
          </p:nvPr>
        </p:nvSpPr>
        <p:spPr>
          <a:xfrm>
            <a:off x="1055688" y="2052918"/>
            <a:ext cx="10072560" cy="4195481"/>
          </a:xfrm>
        </p:spPr>
        <p:txBody>
          <a:bodyPr>
            <a:noAutofit/>
          </a:bodyPr>
          <a:lstStyle/>
          <a:p>
            <a:pPr algn="just">
              <a:buFont typeface="+mj-lt"/>
              <a:buAutoNum type="alphaLcParenR"/>
            </a:pPr>
            <a:r>
              <a:rPr lang="it-IT" sz="1500" b="1" dirty="0"/>
              <a:t>accertarsi,  anche,  laddove  previsto, tramite il libretto personale di  radioprotezione  che  il  lavoratore  esterno,  prima  di  effettuare  la prestazione nella zona classificata, sia stato riconosciuto idoneo da un medico autorizzato al tipo di rischio connesso con la  prestazione stessa; </a:t>
            </a:r>
          </a:p>
          <a:p>
            <a:pPr algn="just">
              <a:buFont typeface="+mj-lt"/>
              <a:buAutoNum type="alphaLcParenR"/>
            </a:pPr>
            <a:r>
              <a:rPr lang="it-IT" sz="1500" b="1" dirty="0"/>
              <a:t>istituire, ove la normativa vigente nel paese di origine del lavoratore non lo preveda, il libretto personale di radioprotezione per i lavoratori esterni di categoria A provenienti  da  altri  Paesi dell'Unione europea o da Paesi terzi; </a:t>
            </a:r>
          </a:p>
          <a:p>
            <a:pPr algn="just">
              <a:buFont typeface="+mj-lt"/>
              <a:buAutoNum type="alphaLcParenR"/>
            </a:pPr>
            <a:r>
              <a:rPr lang="it-IT" sz="1500" b="1" dirty="0"/>
              <a:t>prevedere che il lavoratore esterno abbia ricevuto o comunque riceva, oltre all'informazione e alla  formazione di  cui  all'articolo  112,  comma  1,  lettera  e),  </a:t>
            </a:r>
            <a:r>
              <a:rPr lang="it-IT" sz="1500" b="1" dirty="0">
                <a:solidFill>
                  <a:srgbClr val="FFC000"/>
                </a:solidFill>
              </a:rPr>
              <a:t>una  formazione specifica in rapporto alle  caratteristiche  particolari  della  zona classificata ove la prestazione va effettuata e assicurarsi che  tali previsioni siano realizzate</a:t>
            </a:r>
            <a:r>
              <a:rPr lang="it-IT" sz="1500" b="1" dirty="0"/>
              <a:t>; </a:t>
            </a:r>
          </a:p>
          <a:p>
            <a:pPr algn="just">
              <a:buFont typeface="+mj-lt"/>
              <a:buAutoNum type="alphaLcParenR"/>
            </a:pPr>
            <a:r>
              <a:rPr lang="it-IT" sz="1500" b="1" dirty="0"/>
              <a:t>fornire specifiche informazioni e garantire una formazione  in relazione alle attività da svolgere nella zona classificata ove la prestazione va effettuata e alle misure di prevenzione e di emergenza adottate in relazione alle attività nonché  istruzioni  di  lavoro adeguate all'entità del rischio radiologico; </a:t>
            </a:r>
          </a:p>
          <a:p>
            <a:pPr algn="just">
              <a:buFont typeface="+mj-lt"/>
              <a:buAutoNum type="alphaLcParenR"/>
            </a:pPr>
            <a:r>
              <a:rPr lang="it-IT" sz="1500" b="1" dirty="0"/>
              <a:t>assicurarsi che il lavoratore esterno  sia dotato  dei dispositivi di protezione individuale, ove  necessari,  e  accertarsi del loro utilizzo; </a:t>
            </a:r>
          </a:p>
        </p:txBody>
      </p:sp>
    </p:spTree>
    <p:extLst>
      <p:ext uri="{BB962C8B-B14F-4D97-AF65-F5344CB8AC3E}">
        <p14:creationId xmlns:p14="http://schemas.microsoft.com/office/powerpoint/2010/main" val="680631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57591" y="452718"/>
            <a:ext cx="9404723" cy="1400530"/>
          </a:xfrm>
        </p:spPr>
        <p:txBody>
          <a:bodyPr/>
          <a:lstStyle/>
          <a:p>
            <a:r>
              <a:rPr lang="it-IT" b="1" dirty="0"/>
              <a:t>FORMAZIONE DI DIRIGENTI E PREPOSTI, ART. 110</a:t>
            </a:r>
          </a:p>
        </p:txBody>
      </p:sp>
      <p:sp>
        <p:nvSpPr>
          <p:cNvPr id="3" name="Segnaposto contenuto 2"/>
          <p:cNvSpPr>
            <a:spLocks noGrp="1"/>
          </p:cNvSpPr>
          <p:nvPr>
            <p:ph idx="1"/>
          </p:nvPr>
        </p:nvSpPr>
        <p:spPr>
          <a:xfrm>
            <a:off x="1055688" y="2052918"/>
            <a:ext cx="10072560" cy="4195481"/>
          </a:xfrm>
        </p:spPr>
        <p:txBody>
          <a:bodyPr>
            <a:noAutofit/>
          </a:bodyPr>
          <a:lstStyle/>
          <a:p>
            <a:pPr marL="0" indent="0" algn="just">
              <a:buNone/>
            </a:pPr>
            <a:r>
              <a:rPr lang="it-IT" sz="1700" b="1" dirty="0"/>
              <a:t>Devono ricevere una  specifica formazione e </a:t>
            </a:r>
            <a:r>
              <a:rPr lang="it-IT" sz="1700" b="1" dirty="0">
                <a:solidFill>
                  <a:schemeClr val="accent2"/>
                </a:solidFill>
              </a:rPr>
              <a:t>un aggiornamento almeno ogni tre anni </a:t>
            </a:r>
            <a:r>
              <a:rPr lang="it-IT" sz="1700" b="1" dirty="0"/>
              <a:t>in relazione ai propri compiti in materia di radioprotezione. </a:t>
            </a:r>
          </a:p>
          <a:p>
            <a:pPr marL="0" indent="0" algn="just">
              <a:buNone/>
            </a:pPr>
            <a:r>
              <a:rPr lang="it-IT" sz="1700" b="1" dirty="0"/>
              <a:t>L'informazione e la  formazione  previste nel  presente  articolo  sono  svolte  nell'ambito  delle  rispettive competenze </a:t>
            </a:r>
            <a:r>
              <a:rPr lang="it-IT" sz="1700" b="1" dirty="0">
                <a:solidFill>
                  <a:srgbClr val="FFC000"/>
                </a:solidFill>
              </a:rPr>
              <a:t>dagli esperti di radioprotezione e dai medici  autorizzati </a:t>
            </a:r>
            <a:r>
              <a:rPr lang="it-IT" sz="1700" b="1" dirty="0">
                <a:solidFill>
                  <a:schemeClr val="accent2"/>
                </a:solidFill>
              </a:rPr>
              <a:t>in  possesso  dei  requisiti   previsti   dalla   normativa   vigente concernente il riconoscimento della figura del formatore  in  materia di salute e sicurezza</a:t>
            </a:r>
            <a:r>
              <a:rPr lang="it-IT" sz="1700" b="1" dirty="0"/>
              <a:t>. </a:t>
            </a:r>
          </a:p>
          <a:p>
            <a:pPr marL="0" indent="0" algn="just">
              <a:buNone/>
            </a:pPr>
            <a:r>
              <a:rPr lang="it-IT" sz="1700" b="1" dirty="0"/>
              <a:t>I  contenuti  dell'informazione  e  formazione comprendono: </a:t>
            </a:r>
          </a:p>
          <a:p>
            <a:pPr algn="just">
              <a:buFont typeface="+mj-lt"/>
              <a:buAutoNum type="alphaLcParenR"/>
            </a:pPr>
            <a:r>
              <a:rPr lang="it-IT" sz="1700" b="1" dirty="0">
                <a:solidFill>
                  <a:srgbClr val="FFC000"/>
                </a:solidFill>
              </a:rPr>
              <a:t>principali soggetti coinvolti e relativi obblighi; </a:t>
            </a:r>
          </a:p>
          <a:p>
            <a:pPr algn="just">
              <a:buFont typeface="+mj-lt"/>
              <a:buAutoNum type="alphaLcParenR"/>
            </a:pPr>
            <a:r>
              <a:rPr lang="it-IT" sz="1700" b="1" dirty="0">
                <a:solidFill>
                  <a:srgbClr val="FFC000"/>
                </a:solidFill>
              </a:rPr>
              <a:t>definizione e individuazione dei fattori di rischio derivanti dall'esposizione alle radiazioni ionizzanti; </a:t>
            </a:r>
          </a:p>
          <a:p>
            <a:pPr algn="just">
              <a:buFont typeface="+mj-lt"/>
              <a:buAutoNum type="alphaLcParenR"/>
            </a:pPr>
            <a:r>
              <a:rPr lang="it-IT" sz="1700" b="1" dirty="0">
                <a:solidFill>
                  <a:srgbClr val="FFC000"/>
                </a:solidFill>
              </a:rPr>
              <a:t>modalità di valutazione dei rischi derivanti dall'esposizione alle radiazioni ionizzanti; </a:t>
            </a:r>
          </a:p>
          <a:p>
            <a:pPr algn="just">
              <a:buFont typeface="+mj-lt"/>
              <a:buAutoNum type="alphaLcParenR"/>
            </a:pPr>
            <a:r>
              <a:rPr lang="it-IT" sz="1700" b="1" dirty="0">
                <a:solidFill>
                  <a:srgbClr val="FFC000"/>
                </a:solidFill>
              </a:rPr>
              <a:t>Individuazione delle misure tecniche, organizzative e procedurali di prevenzione e  protezione  dall'esposizione alle radiazioni ionizzanti</a:t>
            </a:r>
          </a:p>
        </p:txBody>
      </p:sp>
    </p:spTree>
    <p:extLst>
      <p:ext uri="{BB962C8B-B14F-4D97-AF65-F5344CB8AC3E}">
        <p14:creationId xmlns:p14="http://schemas.microsoft.com/office/powerpoint/2010/main" val="3713531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57591" y="452718"/>
            <a:ext cx="9404723" cy="1400530"/>
          </a:xfrm>
        </p:spPr>
        <p:txBody>
          <a:bodyPr/>
          <a:lstStyle/>
          <a:p>
            <a:r>
              <a:rPr lang="it-IT" b="1" dirty="0"/>
              <a:t>FORMAZIONE DEI LAVORATORI</a:t>
            </a:r>
            <a:br>
              <a:rPr lang="it-IT" b="1" dirty="0"/>
            </a:br>
            <a:r>
              <a:rPr lang="it-IT" b="1" dirty="0"/>
              <a:t>ART. 111</a:t>
            </a:r>
          </a:p>
        </p:txBody>
      </p:sp>
      <p:sp>
        <p:nvSpPr>
          <p:cNvPr id="3" name="Segnaposto contenuto 2"/>
          <p:cNvSpPr>
            <a:spLocks noGrp="1"/>
          </p:cNvSpPr>
          <p:nvPr>
            <p:ph idx="1"/>
          </p:nvPr>
        </p:nvSpPr>
        <p:spPr>
          <a:xfrm>
            <a:off x="1055688" y="2052918"/>
            <a:ext cx="10072560" cy="4195481"/>
          </a:xfrm>
        </p:spPr>
        <p:txBody>
          <a:bodyPr>
            <a:noAutofit/>
          </a:bodyPr>
          <a:lstStyle/>
          <a:p>
            <a:pPr marL="0" indent="0" algn="just">
              <a:buNone/>
            </a:pPr>
            <a:r>
              <a:rPr lang="it-IT" sz="1500" b="1" dirty="0"/>
              <a:t>Formazione sufficiente e adeguata in materia di radioprotezione anche con eventuale addestramento specifico, sul  luogo di lavoro con  </a:t>
            </a:r>
            <a:r>
              <a:rPr lang="it-IT" sz="1500" b="1" dirty="0">
                <a:solidFill>
                  <a:schemeClr val="accent2"/>
                </a:solidFill>
              </a:rPr>
              <a:t>periodicità  almeno  triennale</a:t>
            </a:r>
            <a:r>
              <a:rPr lang="it-IT" sz="1500" b="1" dirty="0"/>
              <a:t>,  e comunque in occasione: </a:t>
            </a:r>
          </a:p>
          <a:p>
            <a:pPr algn="just">
              <a:spcBef>
                <a:spcPts val="0"/>
              </a:spcBef>
              <a:buFont typeface="+mj-lt"/>
              <a:buAutoNum type="alphaLcParenR"/>
            </a:pPr>
            <a:r>
              <a:rPr lang="it-IT" sz="1500" b="1" dirty="0"/>
              <a:t>della costituzione del rapporto di lavoro o dell'inizio dell'utilizzazione qualora si tratti di somministrazione di lavoro; </a:t>
            </a:r>
          </a:p>
          <a:p>
            <a:pPr algn="just">
              <a:spcBef>
                <a:spcPts val="0"/>
              </a:spcBef>
              <a:buFont typeface="+mj-lt"/>
              <a:buAutoNum type="alphaLcParenR"/>
            </a:pPr>
            <a:r>
              <a:rPr lang="it-IT" sz="1500" b="1" dirty="0"/>
              <a:t>del trasferimento o cambiamento di mansioni; </a:t>
            </a:r>
          </a:p>
          <a:p>
            <a:pPr algn="just">
              <a:spcBef>
                <a:spcPts val="0"/>
              </a:spcBef>
              <a:buFont typeface="+mj-lt"/>
              <a:buAutoNum type="alphaLcParenR"/>
            </a:pPr>
            <a:r>
              <a:rPr lang="it-IT" sz="1500" b="1" dirty="0"/>
              <a:t>dell'introduzione di nuove attrezzature di lavoro o  di  nuove tecnologie che modifichino il rischio di esposizione alle  radiazioni ionizzanti. </a:t>
            </a:r>
          </a:p>
          <a:p>
            <a:pPr marL="0" indent="0" algn="just">
              <a:spcBef>
                <a:spcPts val="0"/>
              </a:spcBef>
              <a:buNone/>
            </a:pPr>
            <a:endParaRPr lang="it-IT" sz="1500" b="1" dirty="0"/>
          </a:p>
          <a:p>
            <a:pPr marL="0" indent="0" algn="just">
              <a:spcBef>
                <a:spcPts val="0"/>
              </a:spcBef>
              <a:buNone/>
            </a:pPr>
            <a:r>
              <a:rPr lang="it-IT" sz="1500" b="1" dirty="0"/>
              <a:t>CONTENUTI MINIMI </a:t>
            </a:r>
          </a:p>
          <a:p>
            <a:pPr algn="just">
              <a:spcBef>
                <a:spcPts val="0"/>
              </a:spcBef>
              <a:buFont typeface="+mj-lt"/>
              <a:buAutoNum type="alphaLcParenR"/>
            </a:pPr>
            <a:r>
              <a:rPr lang="it-IT" sz="1500" b="1" dirty="0">
                <a:solidFill>
                  <a:srgbClr val="FFC000"/>
                </a:solidFill>
              </a:rPr>
              <a:t>i concetti  di rischio, danno, prevenzione,  protezione, organizzazione della radioprotezione aziendale, diritti e doveri  dei vari  soggetti  aziendali,  organi  di  vigilanza,  sorveglianza  e assistenza; </a:t>
            </a:r>
          </a:p>
          <a:p>
            <a:pPr algn="just">
              <a:spcBef>
                <a:spcPts val="0"/>
              </a:spcBef>
              <a:buFont typeface="+mj-lt"/>
              <a:buAutoNum type="alphaLcParenR"/>
            </a:pPr>
            <a:r>
              <a:rPr lang="it-IT" sz="1500" b="1" dirty="0">
                <a:solidFill>
                  <a:srgbClr val="FFC000"/>
                </a:solidFill>
              </a:rPr>
              <a:t>i rischi riferiti alle mansioni, ai possibili danni sanitari e alle conseguenti misure e procedure di  prevenzione  e  protezione tipici delle pratiche in cui i lavoratori sono coinvolti; </a:t>
            </a:r>
          </a:p>
          <a:p>
            <a:pPr algn="just">
              <a:spcBef>
                <a:spcPts val="0"/>
              </a:spcBef>
              <a:buFont typeface="+mj-lt"/>
              <a:buAutoNum type="alphaLcParenR"/>
            </a:pPr>
            <a:r>
              <a:rPr lang="it-IT" sz="1500" b="1" dirty="0">
                <a:solidFill>
                  <a:srgbClr val="FFC000"/>
                </a:solidFill>
              </a:rPr>
              <a:t>il significato dei limiti di dose nonché i potenziali  rischi associati al loro superamento; </a:t>
            </a:r>
          </a:p>
          <a:p>
            <a:pPr algn="just">
              <a:spcBef>
                <a:spcPts val="0"/>
              </a:spcBef>
              <a:buFont typeface="+mj-lt"/>
              <a:buAutoNum type="alphaLcParenR"/>
            </a:pPr>
            <a:r>
              <a:rPr lang="it-IT" sz="1500" b="1" dirty="0">
                <a:solidFill>
                  <a:srgbClr val="FFC000"/>
                </a:solidFill>
              </a:rPr>
              <a:t>le circostanze nelle  quali  sono  richieste  la  sorveglianza fisica e sanitaria e gli obiettivi delle stesse; </a:t>
            </a:r>
          </a:p>
          <a:p>
            <a:pPr algn="just">
              <a:spcBef>
                <a:spcPts val="0"/>
              </a:spcBef>
              <a:buFont typeface="+mj-lt"/>
              <a:buAutoNum type="alphaLcParenR"/>
            </a:pPr>
            <a:r>
              <a:rPr lang="it-IT" sz="1500" b="1" dirty="0">
                <a:solidFill>
                  <a:srgbClr val="FFC000"/>
                </a:solidFill>
              </a:rPr>
              <a:t>le procedure  di  lavoro  da  utilizzarsi  in  relazione  alle mansioni svolte; </a:t>
            </a:r>
          </a:p>
          <a:p>
            <a:pPr algn="just">
              <a:spcBef>
                <a:spcPts val="0"/>
              </a:spcBef>
              <a:buFont typeface="+mj-lt"/>
              <a:buAutoNum type="alphaLcParenR"/>
            </a:pPr>
            <a:r>
              <a:rPr lang="it-IT" sz="1500" b="1" dirty="0">
                <a:solidFill>
                  <a:srgbClr val="FFC000"/>
                </a:solidFill>
              </a:rPr>
              <a:t>l'uso corretto dei dispositivi di  protezione  individuale  in dotazione, nonché le modalità del loro controllo e verifica; </a:t>
            </a:r>
          </a:p>
          <a:p>
            <a:pPr algn="just">
              <a:spcBef>
                <a:spcPts val="0"/>
              </a:spcBef>
              <a:buFont typeface="+mj-lt"/>
              <a:buAutoNum type="alphaLcParenR"/>
            </a:pPr>
            <a:r>
              <a:rPr lang="it-IT" sz="1500" b="1" dirty="0">
                <a:solidFill>
                  <a:srgbClr val="FFC000"/>
                </a:solidFill>
              </a:rPr>
              <a:t>i comportamenti da tenere nell'attuazione dei  piani  e  delle procedure di emergenza. </a:t>
            </a:r>
          </a:p>
          <a:p>
            <a:pPr marL="0" indent="0" algn="just">
              <a:buNone/>
            </a:pPr>
            <a:r>
              <a:rPr lang="it-IT" sz="1500" b="1" dirty="0">
                <a:solidFill>
                  <a:srgbClr val="FFC000"/>
                </a:solidFill>
              </a:rPr>
              <a:t>  </a:t>
            </a:r>
          </a:p>
        </p:txBody>
      </p:sp>
    </p:spTree>
    <p:extLst>
      <p:ext uri="{BB962C8B-B14F-4D97-AF65-F5344CB8AC3E}">
        <p14:creationId xmlns:p14="http://schemas.microsoft.com/office/powerpoint/2010/main" val="1331510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57591" y="452718"/>
            <a:ext cx="9404723" cy="1400530"/>
          </a:xfrm>
        </p:spPr>
        <p:txBody>
          <a:bodyPr/>
          <a:lstStyle/>
          <a:p>
            <a:r>
              <a:rPr lang="it-IT" b="1" dirty="0"/>
              <a:t>CLASSIFICAZIONE DEI LAVORATORI</a:t>
            </a:r>
            <a:br>
              <a:rPr lang="it-IT" b="1" dirty="0"/>
            </a:br>
            <a:r>
              <a:rPr lang="it-IT" b="1" dirty="0"/>
              <a:t>ART. 133</a:t>
            </a:r>
            <a:br>
              <a:rPr lang="it-IT" b="1" dirty="0"/>
            </a:br>
            <a:endParaRPr lang="it-IT" b="1" dirty="0"/>
          </a:p>
        </p:txBody>
      </p:sp>
      <p:sp>
        <p:nvSpPr>
          <p:cNvPr id="3" name="Segnaposto contenuto 2"/>
          <p:cNvSpPr>
            <a:spLocks noGrp="1"/>
          </p:cNvSpPr>
          <p:nvPr>
            <p:ph idx="1"/>
          </p:nvPr>
        </p:nvSpPr>
        <p:spPr>
          <a:xfrm>
            <a:off x="1055688" y="2052918"/>
            <a:ext cx="10072560" cy="4195481"/>
          </a:xfrm>
        </p:spPr>
        <p:txBody>
          <a:bodyPr>
            <a:noAutofit/>
          </a:bodyPr>
          <a:lstStyle/>
          <a:p>
            <a:pPr marL="0" indent="0" algn="just">
              <a:buNone/>
            </a:pPr>
            <a:r>
              <a:rPr lang="it-IT" sz="1500" b="1" dirty="0"/>
              <a:t>LAVORATORI ESPOSTI: i soggetti che, in  ragione della attività lavorativa svolta per conto  del  datore  di  lavoro, sono suscettibili di superare in  un  anno  solare  uno  o  più dei seguenti valori: </a:t>
            </a:r>
          </a:p>
          <a:p>
            <a:pPr algn="just">
              <a:buFont typeface="+mj-lt"/>
              <a:buAutoNum type="alphaLcParenR"/>
            </a:pPr>
            <a:r>
              <a:rPr lang="it-IT" sz="1500" b="1" dirty="0">
                <a:solidFill>
                  <a:srgbClr val="FFC000"/>
                </a:solidFill>
              </a:rPr>
              <a:t>1 </a:t>
            </a:r>
            <a:r>
              <a:rPr lang="it-IT" sz="1500" b="1" dirty="0" err="1">
                <a:solidFill>
                  <a:srgbClr val="FFC000"/>
                </a:solidFill>
              </a:rPr>
              <a:t>mSv</a:t>
            </a:r>
            <a:r>
              <a:rPr lang="it-IT" sz="1500" b="1" dirty="0">
                <a:solidFill>
                  <a:srgbClr val="FFC000"/>
                </a:solidFill>
              </a:rPr>
              <a:t> di dose efficace; </a:t>
            </a:r>
          </a:p>
          <a:p>
            <a:pPr algn="just">
              <a:buFont typeface="+mj-lt"/>
              <a:buAutoNum type="alphaLcParenR"/>
            </a:pPr>
            <a:r>
              <a:rPr lang="it-IT" sz="1500" b="1" dirty="0">
                <a:solidFill>
                  <a:srgbClr val="FFC000"/>
                </a:solidFill>
              </a:rPr>
              <a:t>15 </a:t>
            </a:r>
            <a:r>
              <a:rPr lang="it-IT" sz="1500" b="1" dirty="0" err="1">
                <a:solidFill>
                  <a:srgbClr val="FFC000"/>
                </a:solidFill>
              </a:rPr>
              <a:t>mSv</a:t>
            </a:r>
            <a:r>
              <a:rPr lang="it-IT" sz="1500" b="1" dirty="0">
                <a:solidFill>
                  <a:srgbClr val="FFC000"/>
                </a:solidFill>
              </a:rPr>
              <a:t> di dose equivalente per il cristallino; </a:t>
            </a:r>
          </a:p>
          <a:p>
            <a:pPr algn="just">
              <a:buFont typeface="+mj-lt"/>
              <a:buAutoNum type="alphaLcParenR"/>
            </a:pPr>
            <a:r>
              <a:rPr lang="it-IT" sz="1500" b="1" dirty="0">
                <a:solidFill>
                  <a:srgbClr val="FFC000"/>
                </a:solidFill>
              </a:rPr>
              <a:t>150 </a:t>
            </a:r>
            <a:r>
              <a:rPr lang="it-IT" sz="1500" b="1" dirty="0" err="1">
                <a:solidFill>
                  <a:srgbClr val="FFC000"/>
                </a:solidFill>
              </a:rPr>
              <a:t>mSv</a:t>
            </a:r>
            <a:r>
              <a:rPr lang="it-IT" sz="1500" b="1" dirty="0">
                <a:solidFill>
                  <a:srgbClr val="FFC000"/>
                </a:solidFill>
              </a:rPr>
              <a:t> di dose equivalente per la pelle, calcolato  in  media su 1 cm²  qualsiasi  di  pelle,  indipendentemente  dalla  superficie esposta; </a:t>
            </a:r>
          </a:p>
          <a:p>
            <a:pPr algn="just">
              <a:buFont typeface="+mj-lt"/>
              <a:buAutoNum type="alphaLcParenR"/>
            </a:pPr>
            <a:r>
              <a:rPr lang="it-IT" sz="1500" b="1" dirty="0">
                <a:solidFill>
                  <a:srgbClr val="FFC000"/>
                </a:solidFill>
              </a:rPr>
              <a:t>50 </a:t>
            </a:r>
            <a:r>
              <a:rPr lang="it-IT" sz="1500" b="1" dirty="0" err="1">
                <a:solidFill>
                  <a:srgbClr val="FFC000"/>
                </a:solidFill>
              </a:rPr>
              <a:t>mSv</a:t>
            </a:r>
            <a:r>
              <a:rPr lang="it-IT" sz="1500" b="1" dirty="0">
                <a:solidFill>
                  <a:srgbClr val="FFC000"/>
                </a:solidFill>
              </a:rPr>
              <a:t> di dose equivalente per le estremità. </a:t>
            </a:r>
          </a:p>
          <a:p>
            <a:pPr marL="0" indent="0" algn="just">
              <a:buNone/>
            </a:pPr>
            <a:r>
              <a:rPr lang="it-IT" sz="1500" b="1" dirty="0"/>
              <a:t>Categoria A: i lavoratori esposti che, sulla base degli accertamenti compiuti dall'esperto di  radioprotezione sono suscettibili di un'esposizione superiore, in un anno  solare,  ad  uno  dei  seguenti valori: </a:t>
            </a:r>
          </a:p>
          <a:p>
            <a:pPr algn="just">
              <a:buFont typeface="+mj-lt"/>
              <a:buAutoNum type="alphaLcParenR"/>
            </a:pPr>
            <a:r>
              <a:rPr lang="it-IT" sz="1500" b="1" dirty="0">
                <a:solidFill>
                  <a:srgbClr val="FFC000"/>
                </a:solidFill>
              </a:rPr>
              <a:t>6 </a:t>
            </a:r>
            <a:r>
              <a:rPr lang="it-IT" sz="1500" b="1" dirty="0" err="1">
                <a:solidFill>
                  <a:srgbClr val="FFC000"/>
                </a:solidFill>
              </a:rPr>
              <a:t>mSv</a:t>
            </a:r>
            <a:r>
              <a:rPr lang="it-IT" sz="1500" b="1" dirty="0">
                <a:solidFill>
                  <a:srgbClr val="FFC000"/>
                </a:solidFill>
              </a:rPr>
              <a:t> di dose efficace; </a:t>
            </a:r>
          </a:p>
          <a:p>
            <a:pPr algn="just">
              <a:buFont typeface="+mj-lt"/>
              <a:buAutoNum type="alphaLcParenR"/>
            </a:pPr>
            <a:r>
              <a:rPr lang="it-IT" sz="1500" b="1" dirty="0">
                <a:solidFill>
                  <a:srgbClr val="FFC000"/>
                </a:solidFill>
              </a:rPr>
              <a:t>15 </a:t>
            </a:r>
            <a:r>
              <a:rPr lang="it-IT" sz="1500" b="1" dirty="0" err="1">
                <a:solidFill>
                  <a:srgbClr val="FFC000"/>
                </a:solidFill>
              </a:rPr>
              <a:t>mSv</a:t>
            </a:r>
            <a:r>
              <a:rPr lang="it-IT" sz="1500" b="1" dirty="0">
                <a:solidFill>
                  <a:srgbClr val="FFC000"/>
                </a:solidFill>
              </a:rPr>
              <a:t> di dose equivalente per il cristallino; </a:t>
            </a:r>
          </a:p>
          <a:p>
            <a:pPr algn="just">
              <a:buFont typeface="+mj-lt"/>
              <a:buAutoNum type="alphaLcParenR"/>
            </a:pPr>
            <a:r>
              <a:rPr lang="it-IT" sz="1500" b="1" dirty="0">
                <a:solidFill>
                  <a:srgbClr val="FFC000"/>
                </a:solidFill>
              </a:rPr>
              <a:t>150 </a:t>
            </a:r>
            <a:r>
              <a:rPr lang="it-IT" sz="1500" b="1" dirty="0" err="1">
                <a:solidFill>
                  <a:srgbClr val="FFC000"/>
                </a:solidFill>
              </a:rPr>
              <a:t>mSv</a:t>
            </a:r>
            <a:r>
              <a:rPr lang="it-IT" sz="1500" b="1" dirty="0">
                <a:solidFill>
                  <a:srgbClr val="FFC000"/>
                </a:solidFill>
              </a:rPr>
              <a:t> di dose equivalente per la  pelle  </a:t>
            </a:r>
            <a:r>
              <a:rPr lang="it-IT" sz="1500" b="1" dirty="0" err="1">
                <a:solidFill>
                  <a:srgbClr val="FFC000"/>
                </a:solidFill>
              </a:rPr>
              <a:t>nonche</a:t>
            </a:r>
            <a:r>
              <a:rPr lang="it-IT" sz="1500" b="1" dirty="0">
                <a:solidFill>
                  <a:srgbClr val="FFC000"/>
                </a:solidFill>
              </a:rPr>
              <a:t>'  per  mani, avambracci,  piedi  e  caviglie,  con  le  </a:t>
            </a:r>
            <a:r>
              <a:rPr lang="it-IT" sz="1500" b="1" dirty="0" err="1">
                <a:solidFill>
                  <a:srgbClr val="FFC000"/>
                </a:solidFill>
              </a:rPr>
              <a:t>modalita'</a:t>
            </a:r>
            <a:r>
              <a:rPr lang="it-IT" sz="1500" b="1" dirty="0">
                <a:solidFill>
                  <a:srgbClr val="FFC000"/>
                </a:solidFill>
              </a:rPr>
              <a:t>  di  valutazione stabilite al predetto paragrafo. </a:t>
            </a:r>
          </a:p>
          <a:p>
            <a:pPr marL="0" indent="0" algn="just">
              <a:buNone/>
            </a:pPr>
            <a:r>
              <a:rPr lang="it-IT" sz="1500" b="1" dirty="0"/>
              <a:t>I lavoratori esposti non classificati in Categoria  A  </a:t>
            </a:r>
            <a:r>
              <a:rPr lang="it-IT" sz="1500" b="1" dirty="0">
                <a:solidFill>
                  <a:srgbClr val="C00000"/>
                </a:solidFill>
              </a:rPr>
              <a:t>sono classificati in Categoria B. </a:t>
            </a:r>
          </a:p>
          <a:p>
            <a:pPr marL="0" indent="0" algn="just">
              <a:buNone/>
            </a:pPr>
            <a:r>
              <a:rPr lang="it-IT" sz="1500" b="1" dirty="0"/>
              <a:t>  </a:t>
            </a:r>
          </a:p>
        </p:txBody>
      </p:sp>
    </p:spTree>
    <p:extLst>
      <p:ext uri="{BB962C8B-B14F-4D97-AF65-F5344CB8AC3E}">
        <p14:creationId xmlns:p14="http://schemas.microsoft.com/office/powerpoint/2010/main" val="29773360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e">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2433</TotalTime>
  <Words>1459</Words>
  <Application>Microsoft Macintosh PowerPoint</Application>
  <PresentationFormat>Widescreen</PresentationFormat>
  <Paragraphs>71</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Century Gothic</vt:lpstr>
      <vt:lpstr>Wingdings 3</vt:lpstr>
      <vt:lpstr>Ione</vt:lpstr>
      <vt:lpstr>DECRETO LEGISLATIVO 101/2020   norme fondamentali di sicurezza relative alla protezione contro i pericoli derivanti dall'esposizione alle radiazioni ionizzanti </vt:lpstr>
      <vt:lpstr>TITOLO I:  CAMPO DI APPLICAZIONE E PRINCIPI GENERALI</vt:lpstr>
      <vt:lpstr>OBBLIGHI DEL DATORE DI LAVORO, ART. 109</vt:lpstr>
      <vt:lpstr>LAVORATORE ESTERNO OBBLIGHI DEL DATORE DI LAVORO</vt:lpstr>
      <vt:lpstr>LAVORATORE ESTERNO OBBLIGHI DEL DATORE DI LAVORO</vt:lpstr>
      <vt:lpstr>LAVORATORE ESTERNO OBBLIGHI DELL’ESERCENTE</vt:lpstr>
      <vt:lpstr>FORMAZIONE DI DIRIGENTI E PREPOSTI, ART. 110</vt:lpstr>
      <vt:lpstr>FORMAZIONE DEI LAVORATORI ART. 111</vt:lpstr>
      <vt:lpstr>CLASSIFICAZIONE DEI LAVORATORI ART. 133 </vt:lpstr>
      <vt:lpstr>Corso sulla radioprotezione obbligatorio per I radioesposti in cat. 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DECRETO LEGISLATIVO 101/2020  TITOLO IX:  ESPOSIZIONE DEI LAVORATORI</dc:title>
  <dc:creator>Marta</dc:creator>
  <cp:lastModifiedBy>Anna Di Ciaccio</cp:lastModifiedBy>
  <cp:revision>77</cp:revision>
  <dcterms:created xsi:type="dcterms:W3CDTF">2020-08-18T06:21:29Z</dcterms:created>
  <dcterms:modified xsi:type="dcterms:W3CDTF">2020-10-07T06:44:01Z</dcterms:modified>
</cp:coreProperties>
</file>