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4"/>
    <p:restoredTop sz="94507"/>
  </p:normalViewPr>
  <p:slideViewPr>
    <p:cSldViewPr snapToGrid="0" snapToObjects="1">
      <p:cViewPr>
        <p:scale>
          <a:sx n="130" d="100"/>
          <a:sy n="130" d="100"/>
        </p:scale>
        <p:origin x="165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5D780-7A84-254F-896A-574BAF4BCE76}" type="datetimeFigureOut">
              <a:rPr lang="en-BE" smtClean="0"/>
              <a:t>04/10/2020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6A54A-465E-E643-BE25-C011E41ECDEE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26895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26A54A-465E-E643-BE25-C011E41ECDEE}" type="slidenum">
              <a:rPr lang="en-BE" smtClean="0"/>
              <a:t>9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32386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3F7E9-A671-9445-85D2-9DD1CDAB1A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AC4A1B-4639-4D45-AEED-348403783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70ADB-B6E5-6648-9DD9-8CB928473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6CEB-662B-0048-8CC1-F0845B7D8614}" type="datetimeFigureOut">
              <a:rPr lang="en-BE" smtClean="0"/>
              <a:t>04/10/2020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12928-781E-4F46-A0A6-C531DC516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4E536-4B8F-A340-9E62-F87C7E9E4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EDD0-6C7A-4F46-B315-31921F3E099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9087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F43C-BA9A-A145-9C28-08A36FB7E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B853FD-72B2-4C4C-97D4-F78D005A88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2AAE2-B472-FB44-AD98-2F1E6C17D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6CEB-662B-0048-8CC1-F0845B7D8614}" type="datetimeFigureOut">
              <a:rPr lang="en-BE" smtClean="0"/>
              <a:t>04/10/2020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D1A39-0F9F-974D-92CF-D4DD530E2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9706B-E346-CE48-B970-F51D0BEF7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EDD0-6C7A-4F46-B315-31921F3E099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5907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8FDB38-613A-C94A-A815-99BA410462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351DAE-11FE-E545-B4E4-4008EF81A9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6C13B-911A-F742-8F96-DA96C0A10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6CEB-662B-0048-8CC1-F0845B7D8614}" type="datetimeFigureOut">
              <a:rPr lang="en-BE" smtClean="0"/>
              <a:t>04/10/2020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E4EA-0DA5-C049-A356-CD69F57C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C2B31-FCA0-9C4E-860D-2EFEDF744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EDD0-6C7A-4F46-B315-31921F3E099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5499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8C480-47AF-6348-84D1-7123C5402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C5F3C-1147-9C4C-8AEC-179C8E7F3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77D53-D084-7740-8573-1104F9B9C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6CEB-662B-0048-8CC1-F0845B7D8614}" type="datetimeFigureOut">
              <a:rPr lang="en-BE" smtClean="0"/>
              <a:t>04/10/2020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06811-6318-6A43-9070-5A415C6F8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E2FF4-EB3F-664E-B06D-9317B5A76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EDD0-6C7A-4F46-B315-31921F3E099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0787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EF61F-A6CF-1547-88C6-59075E3E4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9D60A-A098-334C-AD2F-A8E109D79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E2B7-08BC-DE48-819C-56F8CF62A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6CEB-662B-0048-8CC1-F0845B7D8614}" type="datetimeFigureOut">
              <a:rPr lang="en-BE" smtClean="0"/>
              <a:t>04/10/2020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3BD26-76E1-5649-990C-FF3A2A6A8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AAB3B-7BA0-D741-ACCD-1DE31CB59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EDD0-6C7A-4F46-B315-31921F3E099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8410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2A8FE-230E-2D4B-B487-69155006E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C024C-DD76-3B4C-A061-0564AF94C6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055DDE-1B0C-DD45-B7BF-5E5D14BEC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9D5C42-5464-3C48-AD71-742F5BA6A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6CEB-662B-0048-8CC1-F0845B7D8614}" type="datetimeFigureOut">
              <a:rPr lang="en-BE" smtClean="0"/>
              <a:t>04/10/2020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BAAD9-14BA-044A-BEDA-11D36D22B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5D0B3-8260-9644-9CB8-39A5028C6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EDD0-6C7A-4F46-B315-31921F3E099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2076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6347D-9DCD-8441-AB39-ABF45726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4736E-A0EC-2046-9E95-5A9052059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84C292-FF25-4C42-92D1-B16E5B518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F5AA70-AA9F-084A-A6BD-416EB5D236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C83E4F-5FB9-264D-AC56-4DB2A6DE39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37E02B-EDB8-AA49-9A05-A8913C550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6CEB-662B-0048-8CC1-F0845B7D8614}" type="datetimeFigureOut">
              <a:rPr lang="en-BE" smtClean="0"/>
              <a:t>04/10/2020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08FB31-1B25-DA4A-85EF-7AE725AD9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64EF0F-B39E-B145-85FE-771F504E2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EDD0-6C7A-4F46-B315-31921F3E099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24417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1314D-F85D-3A46-8688-85072203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BEFAEB-6F8C-0549-A203-58FB3475B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6CEB-662B-0048-8CC1-F0845B7D8614}" type="datetimeFigureOut">
              <a:rPr lang="en-BE" smtClean="0"/>
              <a:t>04/10/2020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CBE192-B155-5342-9BBB-0DB4DC2E5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44A62F-86A8-7C49-B201-14D12634A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EDD0-6C7A-4F46-B315-31921F3E099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6756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8644F3-E907-7A4C-AB30-09E955660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6CEB-662B-0048-8CC1-F0845B7D8614}" type="datetimeFigureOut">
              <a:rPr lang="en-BE" smtClean="0"/>
              <a:t>04/10/2020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AC4FF5-BDFE-A945-B9A6-137A0F84A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C0236E-CB62-9245-8023-059B84CC3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EDD0-6C7A-4F46-B315-31921F3E099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7006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1A0B9-98D1-FF44-BAAC-D8206825B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E88B0-FAFF-0741-BF8E-7474BEDC2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18A6B1-BD2B-1849-A0B0-F0A3FD519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EFA80-0F9E-9440-8647-888EAFF9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6CEB-662B-0048-8CC1-F0845B7D8614}" type="datetimeFigureOut">
              <a:rPr lang="en-BE" smtClean="0"/>
              <a:t>04/10/2020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EF1AA7-7BAD-494A-816F-83FEE23A5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E773A-4C55-B943-AB46-0B9522F3B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EDD0-6C7A-4F46-B315-31921F3E099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4421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136D-7672-274D-B68D-EA876D9FA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255E13-134B-FE45-8565-E66AA8062D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F88606-9549-374B-B2B4-74A2F1A5D6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4C6B1-A4F1-AE46-BFA3-006336D00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6CEB-662B-0048-8CC1-F0845B7D8614}" type="datetimeFigureOut">
              <a:rPr lang="en-BE" smtClean="0"/>
              <a:t>04/10/2020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41DCF-140C-4A42-AB8F-55BEBF2D2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EBC983-0F47-094C-823C-58BC7E7A5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EDD0-6C7A-4F46-B315-31921F3E099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5566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DC5C56-4FD8-D847-A862-A879B78E6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C7DD1-C14D-E747-BBE5-4F100A6E2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4C655-B88B-F449-90B5-751277C020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B6CEB-662B-0048-8CC1-F0845B7D8614}" type="datetimeFigureOut">
              <a:rPr lang="en-BE" smtClean="0"/>
              <a:t>04/10/2020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0125E-0404-074A-8104-700C317E6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8D323-0831-9B4E-B28F-AE2AA0984F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7EDD0-6C7A-4F46-B315-31921F3E099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1747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1DB7B-3D3C-754E-A778-17C9C0BC3C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BE"/>
              <a:t>Progress on the FTM prototype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5BA14E-00BD-A944-BDAA-D523BB9C65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21302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7302-3916-F840-AFFB-393474D57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464" y="0"/>
            <a:ext cx="10515600" cy="1325563"/>
          </a:xfrm>
        </p:spPr>
        <p:txBody>
          <a:bodyPr/>
          <a:lstStyle/>
          <a:p>
            <a:r>
              <a:rPr lang="en-BE" dirty="0"/>
              <a:t>Eff. Gain tests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1F99B1-421B-1445-A476-3BD2B22C7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3026"/>
            <a:ext cx="12192000" cy="5934974"/>
          </a:xfrm>
        </p:spPr>
        <p:txBody>
          <a:bodyPr/>
          <a:lstStyle/>
          <a:p>
            <a:endParaRPr lang="en-BE" dirty="0"/>
          </a:p>
          <a:p>
            <a:endParaRPr lang="en-BE" dirty="0"/>
          </a:p>
        </p:txBody>
      </p:sp>
      <p:pic>
        <p:nvPicPr>
          <p:cNvPr id="4" name="Picture 3" descr="Chart, scatter chart&#10;&#10;Description automatically generated">
            <a:extLst>
              <a:ext uri="{FF2B5EF4-FFF2-40B4-BE49-F238E27FC236}">
                <a16:creationId xmlns:a16="http://schemas.microsoft.com/office/drawing/2014/main" id="{9E69C873-6D53-E84C-B49C-2814E5E37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3044" y="1985094"/>
            <a:ext cx="6221771" cy="42340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77B875C-9BD5-B54F-8791-6E729E2EE6C7}"/>
              </a:ext>
            </a:extLst>
          </p:cNvPr>
          <p:cNvSpPr txBox="1"/>
          <p:nvPr/>
        </p:nvSpPr>
        <p:spPr>
          <a:xfrm>
            <a:off x="390706" y="2604527"/>
            <a:ext cx="5005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dirty="0"/>
              <a:t>In the plot there is a small plateau region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dirty="0"/>
              <a:t>Similar is the case for the Ar/CO</a:t>
            </a:r>
            <a:r>
              <a:rPr lang="en-BE" baseline="-25000" dirty="0"/>
              <a:t>2 </a:t>
            </a:r>
            <a:r>
              <a:rPr lang="en-BE" dirty="0"/>
              <a:t>70/30 situation</a:t>
            </a:r>
          </a:p>
        </p:txBody>
      </p:sp>
    </p:spTree>
    <p:extLst>
      <p:ext uri="{BB962C8B-B14F-4D97-AF65-F5344CB8AC3E}">
        <p14:creationId xmlns:p14="http://schemas.microsoft.com/office/powerpoint/2010/main" val="3492927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7302-3916-F840-AFFB-393474D57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464" y="0"/>
            <a:ext cx="10515600" cy="1325563"/>
          </a:xfrm>
        </p:spPr>
        <p:txBody>
          <a:bodyPr/>
          <a:lstStyle/>
          <a:p>
            <a:r>
              <a:rPr lang="en-BE" dirty="0"/>
              <a:t>Eff. Gain tests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1F99B1-421B-1445-A476-3BD2B22C7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3026"/>
            <a:ext cx="12192000" cy="5934974"/>
          </a:xfrm>
        </p:spPr>
        <p:txBody>
          <a:bodyPr/>
          <a:lstStyle/>
          <a:p>
            <a:endParaRPr lang="en-BE" dirty="0"/>
          </a:p>
          <a:p>
            <a:endParaRPr lang="en-BE" dirty="0"/>
          </a:p>
        </p:txBody>
      </p:sp>
      <p:pic>
        <p:nvPicPr>
          <p:cNvPr id="7" name="Picture 6" descr="Chart, scatter chart&#10;&#10;Description automatically generated">
            <a:extLst>
              <a:ext uri="{FF2B5EF4-FFF2-40B4-BE49-F238E27FC236}">
                <a16:creationId xmlns:a16="http://schemas.microsoft.com/office/drawing/2014/main" id="{3F5EE1BF-ED35-9B47-A501-C08AA4948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4542" y="1700443"/>
            <a:ext cx="7028016" cy="4782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037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FBD05-E866-C84E-BA64-FBB60859A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20750"/>
          </a:xfrm>
        </p:spPr>
        <p:txBody>
          <a:bodyPr/>
          <a:lstStyle/>
          <a:p>
            <a:r>
              <a:rPr lang="en-BE" dirty="0"/>
              <a:t>Measurements -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47EAB-AD98-8541-B8CD-A80C2A29C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0750"/>
            <a:ext cx="10515600" cy="5775325"/>
          </a:xfrm>
        </p:spPr>
        <p:txBody>
          <a:bodyPr/>
          <a:lstStyle/>
          <a:p>
            <a:r>
              <a:rPr lang="en-BE" dirty="0"/>
              <a:t>Main goal to measure the effective gain </a:t>
            </a:r>
          </a:p>
          <a:p>
            <a:pPr lvl="1"/>
            <a:r>
              <a:rPr lang="en-BE" dirty="0"/>
              <a:t>Estimation of the ionization current </a:t>
            </a:r>
          </a:p>
          <a:p>
            <a:endParaRPr lang="en-BE" dirty="0"/>
          </a:p>
          <a:p>
            <a:r>
              <a:rPr lang="en-BE" dirty="0"/>
              <a:t>Setup</a:t>
            </a:r>
          </a:p>
          <a:p>
            <a:pPr lvl="1"/>
            <a:r>
              <a:rPr lang="en-US" dirty="0"/>
              <a:t>CAEN 1471H </a:t>
            </a:r>
          </a:p>
          <a:p>
            <a:pPr marL="457200" lvl="1" indent="0">
              <a:buNone/>
            </a:pPr>
            <a:r>
              <a:rPr lang="en-US" dirty="0"/>
              <a:t>has 50pA current</a:t>
            </a:r>
          </a:p>
          <a:p>
            <a:pPr marL="457200" lvl="1" indent="0">
              <a:buNone/>
            </a:pPr>
            <a:r>
              <a:rPr lang="en-US" dirty="0"/>
              <a:t>Resolution</a:t>
            </a:r>
          </a:p>
          <a:p>
            <a:pPr lvl="2"/>
            <a:r>
              <a:rPr lang="en-US" dirty="0"/>
              <a:t>Able to scan low </a:t>
            </a:r>
          </a:p>
          <a:p>
            <a:pPr marL="914400" lvl="2" indent="0">
              <a:buNone/>
            </a:pPr>
            <a:r>
              <a:rPr lang="en-US" dirty="0"/>
              <a:t>amplification fields	</a:t>
            </a:r>
            <a:endParaRPr lang="en-B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87EB2F-0C99-474C-9C7B-BB2580FD8B1A}"/>
              </a:ext>
            </a:extLst>
          </p:cNvPr>
          <p:cNvSpPr/>
          <p:nvPr/>
        </p:nvSpPr>
        <p:spPr>
          <a:xfrm>
            <a:off x="5650290" y="2484407"/>
            <a:ext cx="526213" cy="159588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41C168-F51F-3045-B7F2-0C884B2EE43E}"/>
              </a:ext>
            </a:extLst>
          </p:cNvPr>
          <p:cNvSpPr/>
          <p:nvPr/>
        </p:nvSpPr>
        <p:spPr>
          <a:xfrm>
            <a:off x="4097548" y="2950234"/>
            <a:ext cx="526213" cy="478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7ADFD67D-01D0-D648-846A-414CD7ECDEFA}"/>
              </a:ext>
            </a:extLst>
          </p:cNvPr>
          <p:cNvSpPr/>
          <p:nvPr/>
        </p:nvSpPr>
        <p:spPr>
          <a:xfrm rot="5400000">
            <a:off x="4630230" y="2950234"/>
            <a:ext cx="465827" cy="4787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2BDE42-BCA1-814B-8DB9-41335DDD90F1}"/>
              </a:ext>
            </a:extLst>
          </p:cNvPr>
          <p:cNvSpPr txBox="1"/>
          <p:nvPr/>
        </p:nvSpPr>
        <p:spPr>
          <a:xfrm>
            <a:off x="3554813" y="2587371"/>
            <a:ext cx="2137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dirty="0"/>
              <a:t>Amptek Ag X-ray gun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77B397-3D47-AD4C-84D9-93044C3B0955}"/>
              </a:ext>
            </a:extLst>
          </p:cNvPr>
          <p:cNvSpPr txBox="1"/>
          <p:nvPr/>
        </p:nvSpPr>
        <p:spPr>
          <a:xfrm>
            <a:off x="5355166" y="2063593"/>
            <a:ext cx="1116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dirty="0"/>
              <a:t>Prototype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7BEF07D-072F-3B4C-BD9C-1167A90AC6CE}"/>
              </a:ext>
            </a:extLst>
          </p:cNvPr>
          <p:cNvCxnSpPr/>
          <p:nvPr/>
        </p:nvCxnSpPr>
        <p:spPr>
          <a:xfrm>
            <a:off x="6176503" y="2605770"/>
            <a:ext cx="250176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D4038BE-D9D3-C841-BA48-B6AC07DD6E6A}"/>
              </a:ext>
            </a:extLst>
          </p:cNvPr>
          <p:cNvCxnSpPr/>
          <p:nvPr/>
        </p:nvCxnSpPr>
        <p:spPr>
          <a:xfrm>
            <a:off x="5400114" y="3888230"/>
            <a:ext cx="250176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B8B4C54-66F3-1D4B-A1E5-066CE58D7522}"/>
              </a:ext>
            </a:extLst>
          </p:cNvPr>
          <p:cNvSpPr txBox="1"/>
          <p:nvPr/>
        </p:nvSpPr>
        <p:spPr>
          <a:xfrm>
            <a:off x="6369474" y="2420234"/>
            <a:ext cx="1007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dirty="0"/>
              <a:t>Gas Inlet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F4E283F-6028-B34F-AAC6-796D342099A1}"/>
              </a:ext>
            </a:extLst>
          </p:cNvPr>
          <p:cNvSpPr txBox="1"/>
          <p:nvPr/>
        </p:nvSpPr>
        <p:spPr>
          <a:xfrm>
            <a:off x="4295635" y="3692787"/>
            <a:ext cx="117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dirty="0"/>
              <a:t>Gas Outlet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6E059BC-BF0A-2A4F-87D1-D36965BAD020}"/>
              </a:ext>
            </a:extLst>
          </p:cNvPr>
          <p:cNvCxnSpPr/>
          <p:nvPr/>
        </p:nvCxnSpPr>
        <p:spPr>
          <a:xfrm>
            <a:off x="6176503" y="3808412"/>
            <a:ext cx="3623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3A96406-5C6E-CA4F-839E-32AE1AA47F19}"/>
              </a:ext>
            </a:extLst>
          </p:cNvPr>
          <p:cNvCxnSpPr/>
          <p:nvPr/>
        </p:nvCxnSpPr>
        <p:spPr>
          <a:xfrm>
            <a:off x="6173633" y="3917682"/>
            <a:ext cx="3623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BCFFD0C-1ECA-DD4B-9595-3E541BC030E3}"/>
              </a:ext>
            </a:extLst>
          </p:cNvPr>
          <p:cNvCxnSpPr/>
          <p:nvPr/>
        </p:nvCxnSpPr>
        <p:spPr>
          <a:xfrm>
            <a:off x="6179389" y="4018324"/>
            <a:ext cx="3623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0DB7527-B357-0846-84DC-35718D121561}"/>
              </a:ext>
            </a:extLst>
          </p:cNvPr>
          <p:cNvSpPr txBox="1"/>
          <p:nvPr/>
        </p:nvSpPr>
        <p:spPr>
          <a:xfrm>
            <a:off x="6547468" y="3635998"/>
            <a:ext cx="1534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1200" dirty="0"/>
              <a:t>Connector to drift foil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186FC28-184B-D44D-BEE0-FCFECE65F3DD}"/>
              </a:ext>
            </a:extLst>
          </p:cNvPr>
          <p:cNvSpPr txBox="1"/>
          <p:nvPr/>
        </p:nvSpPr>
        <p:spPr>
          <a:xfrm>
            <a:off x="6544582" y="3754484"/>
            <a:ext cx="15458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1200" dirty="0"/>
              <a:t>Connector to FTM foil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67D8941-6B57-7F41-8C8A-8630D429B89A}"/>
              </a:ext>
            </a:extLst>
          </p:cNvPr>
          <p:cNvSpPr txBox="1"/>
          <p:nvPr/>
        </p:nvSpPr>
        <p:spPr>
          <a:xfrm>
            <a:off x="6544595" y="3888230"/>
            <a:ext cx="16773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1200" dirty="0"/>
              <a:t>Connector to Anode foil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2272703-FBCD-8043-B72B-2C18FA3C180E}"/>
              </a:ext>
            </a:extLst>
          </p:cNvPr>
          <p:cNvSpPr/>
          <p:nvPr/>
        </p:nvSpPr>
        <p:spPr>
          <a:xfrm>
            <a:off x="10239564" y="3509338"/>
            <a:ext cx="862641" cy="73622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dirty="0"/>
              <a:t>CAEN 1471H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D446679-36C0-B64A-AC08-7AFF157245BB}"/>
              </a:ext>
            </a:extLst>
          </p:cNvPr>
          <p:cNvCxnSpPr>
            <a:cxnSpLocks/>
          </p:cNvCxnSpPr>
          <p:nvPr/>
        </p:nvCxnSpPr>
        <p:spPr>
          <a:xfrm flipV="1">
            <a:off x="8193970" y="3635998"/>
            <a:ext cx="362320" cy="1724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A82464E-6620-3B42-87BA-3CC38F396247}"/>
              </a:ext>
            </a:extLst>
          </p:cNvPr>
          <p:cNvCxnSpPr>
            <a:cxnSpLocks/>
          </p:cNvCxnSpPr>
          <p:nvPr/>
        </p:nvCxnSpPr>
        <p:spPr>
          <a:xfrm>
            <a:off x="8193970" y="3912997"/>
            <a:ext cx="3623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43ED490-B052-E34F-BA02-0B46E9F69BC9}"/>
              </a:ext>
            </a:extLst>
          </p:cNvPr>
          <p:cNvCxnSpPr>
            <a:cxnSpLocks/>
          </p:cNvCxnSpPr>
          <p:nvPr/>
        </p:nvCxnSpPr>
        <p:spPr>
          <a:xfrm>
            <a:off x="8193970" y="4029087"/>
            <a:ext cx="362320" cy="2164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83116D21-35AC-0849-AA63-6212416EC8F1}"/>
              </a:ext>
            </a:extLst>
          </p:cNvPr>
          <p:cNvSpPr/>
          <p:nvPr/>
        </p:nvSpPr>
        <p:spPr>
          <a:xfrm>
            <a:off x="8556290" y="3429000"/>
            <a:ext cx="579084" cy="938765"/>
          </a:xfrm>
          <a:prstGeom prst="rect">
            <a:avLst/>
          </a:prstGeom>
          <a:solidFill>
            <a:srgbClr val="00B0F0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62AA96C-3671-A442-949B-B73307069168}"/>
              </a:ext>
            </a:extLst>
          </p:cNvPr>
          <p:cNvCxnSpPr>
            <a:cxnSpLocks/>
          </p:cNvCxnSpPr>
          <p:nvPr/>
        </p:nvCxnSpPr>
        <p:spPr>
          <a:xfrm>
            <a:off x="9135374" y="3635997"/>
            <a:ext cx="1104190" cy="17241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3ECD5E6-4CB3-DF42-ACA2-69719EDCC278}"/>
              </a:ext>
            </a:extLst>
          </p:cNvPr>
          <p:cNvCxnSpPr>
            <a:cxnSpLocks/>
          </p:cNvCxnSpPr>
          <p:nvPr/>
        </p:nvCxnSpPr>
        <p:spPr>
          <a:xfrm>
            <a:off x="9135374" y="3912997"/>
            <a:ext cx="110419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92F2CB8-B515-7A47-AB4E-9A2C2F457492}"/>
              </a:ext>
            </a:extLst>
          </p:cNvPr>
          <p:cNvCxnSpPr>
            <a:cxnSpLocks/>
          </p:cNvCxnSpPr>
          <p:nvPr/>
        </p:nvCxnSpPr>
        <p:spPr>
          <a:xfrm flipV="1">
            <a:off x="9116287" y="4026729"/>
            <a:ext cx="1123277" cy="1859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CBD7F04D-AA08-A944-89B2-127F0C50EAB8}"/>
              </a:ext>
            </a:extLst>
          </p:cNvPr>
          <p:cNvSpPr/>
          <p:nvPr/>
        </p:nvSpPr>
        <p:spPr>
          <a:xfrm>
            <a:off x="8651190" y="3578185"/>
            <a:ext cx="370936" cy="115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9DC49DB-7251-3843-8B1E-868B6B703D2D}"/>
              </a:ext>
            </a:extLst>
          </p:cNvPr>
          <p:cNvSpPr/>
          <p:nvPr/>
        </p:nvSpPr>
        <p:spPr>
          <a:xfrm>
            <a:off x="8650456" y="3864112"/>
            <a:ext cx="370936" cy="117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646D6BE-5FCF-9446-AB50-C589C4745AB2}"/>
              </a:ext>
            </a:extLst>
          </p:cNvPr>
          <p:cNvSpPr/>
          <p:nvPr/>
        </p:nvSpPr>
        <p:spPr>
          <a:xfrm>
            <a:off x="8660364" y="4153759"/>
            <a:ext cx="370936" cy="117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D5F62F9-5C4A-974D-8BE5-030B26E31420}"/>
              </a:ext>
            </a:extLst>
          </p:cNvPr>
          <p:cNvCxnSpPr>
            <a:stCxn id="45" idx="3"/>
          </p:cNvCxnSpPr>
          <p:nvPr/>
        </p:nvCxnSpPr>
        <p:spPr>
          <a:xfrm flipV="1">
            <a:off x="9022126" y="3221301"/>
            <a:ext cx="91282" cy="414697"/>
          </a:xfrm>
          <a:prstGeom prst="straightConnector1">
            <a:avLst/>
          </a:prstGeom>
          <a:ln w="19050">
            <a:solidFill>
              <a:srgbClr val="FFC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01C1E6A-AD80-4D48-A6F5-11E6D9100B86}"/>
              </a:ext>
            </a:extLst>
          </p:cNvPr>
          <p:cNvSpPr txBox="1"/>
          <p:nvPr/>
        </p:nvSpPr>
        <p:spPr>
          <a:xfrm>
            <a:off x="8835924" y="292068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dirty="0"/>
              <a:t>2 G</a:t>
            </a:r>
            <a:r>
              <a:rPr lang="el-GR" dirty="0"/>
              <a:t>Ω</a:t>
            </a:r>
            <a:endParaRPr lang="en-BE" dirty="0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3C9400B-9774-1340-B6D9-C4FC470F1121}"/>
              </a:ext>
            </a:extLst>
          </p:cNvPr>
          <p:cNvCxnSpPr>
            <a:cxnSpLocks/>
          </p:cNvCxnSpPr>
          <p:nvPr/>
        </p:nvCxnSpPr>
        <p:spPr>
          <a:xfrm>
            <a:off x="9036703" y="4245568"/>
            <a:ext cx="178827" cy="347236"/>
          </a:xfrm>
          <a:prstGeom prst="straightConnector1">
            <a:avLst/>
          </a:prstGeom>
          <a:ln w="19050">
            <a:solidFill>
              <a:srgbClr val="FFC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61417D64-E929-5141-81CC-8F58CF1257BA}"/>
              </a:ext>
            </a:extLst>
          </p:cNvPr>
          <p:cNvSpPr txBox="1"/>
          <p:nvPr/>
        </p:nvSpPr>
        <p:spPr>
          <a:xfrm>
            <a:off x="9215530" y="4368231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</a:t>
            </a:r>
            <a:r>
              <a:rPr lang="en-BE" dirty="0"/>
              <a:t> G</a:t>
            </a:r>
            <a:r>
              <a:rPr lang="el-GR" dirty="0"/>
              <a:t>Ω</a:t>
            </a:r>
            <a:endParaRPr lang="en-BE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5CD3C23-B333-F442-B1CD-26928F514958}"/>
              </a:ext>
            </a:extLst>
          </p:cNvPr>
          <p:cNvSpPr txBox="1"/>
          <p:nvPr/>
        </p:nvSpPr>
        <p:spPr>
          <a:xfrm>
            <a:off x="7965771" y="445885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2</a:t>
            </a:r>
            <a:r>
              <a:rPr lang="en-BE" dirty="0"/>
              <a:t> G</a:t>
            </a:r>
            <a:r>
              <a:rPr lang="el-GR" dirty="0"/>
              <a:t>Ω</a:t>
            </a:r>
            <a:endParaRPr lang="en-BE" dirty="0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846156F-98E6-AD4E-A666-BB9904AB05A6}"/>
              </a:ext>
            </a:extLst>
          </p:cNvPr>
          <p:cNvCxnSpPr>
            <a:cxnSpLocks/>
          </p:cNvCxnSpPr>
          <p:nvPr/>
        </p:nvCxnSpPr>
        <p:spPr>
          <a:xfrm flipH="1">
            <a:off x="8375130" y="3981903"/>
            <a:ext cx="288623" cy="524841"/>
          </a:xfrm>
          <a:prstGeom prst="straightConnector1">
            <a:avLst/>
          </a:prstGeom>
          <a:ln w="19050">
            <a:solidFill>
              <a:srgbClr val="FFC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381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B90B6-21F6-B149-AF27-CED3FA72C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045" y="18255"/>
            <a:ext cx="10515600" cy="1325563"/>
          </a:xfrm>
        </p:spPr>
        <p:txBody>
          <a:bodyPr/>
          <a:lstStyle/>
          <a:p>
            <a:r>
              <a:rPr lang="en-BE" dirty="0"/>
              <a:t>Ongoing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DB194-9709-824E-BA6E-E91392439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0278"/>
            <a:ext cx="12192000" cy="5917721"/>
          </a:xfrm>
        </p:spPr>
        <p:txBody>
          <a:bodyPr/>
          <a:lstStyle/>
          <a:p>
            <a:r>
              <a:rPr lang="en-BE" dirty="0"/>
              <a:t>From the previous meetings</a:t>
            </a:r>
          </a:p>
          <a:p>
            <a:pPr lvl="1"/>
            <a:r>
              <a:rPr lang="en-BE" dirty="0"/>
              <a:t>Agreed to perform effective gain measurements also with different gas mixtures </a:t>
            </a:r>
          </a:p>
          <a:p>
            <a:pPr lvl="2"/>
            <a:r>
              <a:rPr lang="en-BE" dirty="0"/>
              <a:t>Ar/CO</a:t>
            </a:r>
            <a:r>
              <a:rPr lang="en-BE" baseline="-25000" dirty="0"/>
              <a:t>2</a:t>
            </a:r>
            <a:r>
              <a:rPr lang="en-BE" dirty="0"/>
              <a:t> 70/30</a:t>
            </a:r>
          </a:p>
          <a:p>
            <a:pPr lvl="2"/>
            <a:r>
              <a:rPr lang="en-BE" dirty="0"/>
              <a:t>Ar/CO</a:t>
            </a:r>
            <a:r>
              <a:rPr lang="en-BE" baseline="-25000" dirty="0"/>
              <a:t>2</a:t>
            </a:r>
            <a:r>
              <a:rPr lang="en-BE" dirty="0"/>
              <a:t> 93/7</a:t>
            </a:r>
          </a:p>
          <a:p>
            <a:pPr lvl="2"/>
            <a:r>
              <a:rPr lang="en-BE" dirty="0"/>
              <a:t>Ar/CO</a:t>
            </a:r>
            <a:r>
              <a:rPr lang="en-BE" baseline="-25000" dirty="0"/>
              <a:t>2</a:t>
            </a:r>
            <a:r>
              <a:rPr lang="en-BE" dirty="0"/>
              <a:t>/CF4 45/15/40</a:t>
            </a:r>
          </a:p>
          <a:p>
            <a:pPr lvl="2"/>
            <a:endParaRPr lang="en-BE" dirty="0"/>
          </a:p>
          <a:p>
            <a:pPr lvl="1"/>
            <a:r>
              <a:rPr lang="en-BE" dirty="0"/>
              <a:t>We faced proble with the gas mixing system capable to mix 3 gas components</a:t>
            </a:r>
          </a:p>
          <a:p>
            <a:pPr lvl="2"/>
            <a:r>
              <a:rPr lang="en-BE" dirty="0"/>
              <a:t>Issue was resolved in August</a:t>
            </a:r>
          </a:p>
          <a:p>
            <a:pPr lvl="2"/>
            <a:endParaRPr lang="en-BE" dirty="0"/>
          </a:p>
          <a:p>
            <a:pPr lvl="1"/>
            <a:r>
              <a:rPr lang="en-BE" dirty="0"/>
              <a:t>Performed Effective Gain measurement tests </a:t>
            </a:r>
            <a:r>
              <a:rPr lang="en-BE" dirty="0">
                <a:sym typeface="Wingdings" pitchFamily="2" charset="2"/>
              </a:rPr>
              <a:t> Only conductive foil (the resistive is defective) </a:t>
            </a:r>
          </a:p>
          <a:p>
            <a:pPr lvl="1"/>
            <a:endParaRPr lang="en-BE" dirty="0">
              <a:sym typeface="Wingdings" pitchFamily="2" charset="2"/>
            </a:endParaRPr>
          </a:p>
          <a:p>
            <a:pPr lvl="1"/>
            <a:endParaRPr lang="en-BE" dirty="0">
              <a:sym typeface="Wingdings" pitchFamily="2" charset="2"/>
            </a:endParaRPr>
          </a:p>
          <a:p>
            <a:pPr lvl="1"/>
            <a:r>
              <a:rPr lang="en-BE" dirty="0">
                <a:sym typeface="Wingdings" pitchFamily="2" charset="2"/>
              </a:rPr>
              <a:t>Outstanding issues have risen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91267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7302-3916-F840-AFFB-393474D57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464" y="0"/>
            <a:ext cx="10515600" cy="1325563"/>
          </a:xfrm>
        </p:spPr>
        <p:txBody>
          <a:bodyPr/>
          <a:lstStyle/>
          <a:p>
            <a:r>
              <a:rPr lang="en-BE" dirty="0"/>
              <a:t>Eff. Gain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ED23F-11BD-1246-8180-19EE25A7D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/>
          <a:lstStyle/>
          <a:p>
            <a:r>
              <a:rPr lang="en-BE" dirty="0"/>
              <a:t>After fixing the gas mixing system</a:t>
            </a:r>
          </a:p>
          <a:p>
            <a:pPr lvl="1"/>
            <a:r>
              <a:rPr lang="en-BE" dirty="0"/>
              <a:t>Performed test with Ar/CO</a:t>
            </a:r>
            <a:r>
              <a:rPr lang="en-BE" baseline="-25000" dirty="0"/>
              <a:t>2</a:t>
            </a:r>
            <a:r>
              <a:rPr lang="en-BE" dirty="0"/>
              <a:t>/CF4 45/15/40</a:t>
            </a:r>
          </a:p>
          <a:p>
            <a:pPr lvl="1"/>
            <a:r>
              <a:rPr lang="en-BE" dirty="0"/>
              <a:t>First test performed using only the CAEN 1471H power supply </a:t>
            </a:r>
          </a:p>
          <a:p>
            <a:pPr lvl="2"/>
            <a:r>
              <a:rPr lang="en-BE" dirty="0"/>
              <a:t>i.e. Monitoring the current from all the three layers</a:t>
            </a:r>
          </a:p>
        </p:txBody>
      </p:sp>
      <p:pic>
        <p:nvPicPr>
          <p:cNvPr id="5" name="Picture 4" descr="Chart, scatter chart&#10;&#10;Description automatically generated">
            <a:extLst>
              <a:ext uri="{FF2B5EF4-FFF2-40B4-BE49-F238E27FC236}">
                <a16:creationId xmlns:a16="http://schemas.microsoft.com/office/drawing/2014/main" id="{259C9C78-0FD1-A545-9B2F-440661E44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3225" y="3283469"/>
            <a:ext cx="4881644" cy="332203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7EED4B2-12DB-794E-97E8-4575957874EA}"/>
              </a:ext>
            </a:extLst>
          </p:cNvPr>
          <p:cNvSpPr/>
          <p:nvPr/>
        </p:nvSpPr>
        <p:spPr>
          <a:xfrm>
            <a:off x="7591245" y="5297864"/>
            <a:ext cx="1609316" cy="9735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FE3B4BB-F6D4-794C-BD75-D2A735E42C7E}"/>
              </a:ext>
            </a:extLst>
          </p:cNvPr>
          <p:cNvCxnSpPr>
            <a:cxnSpLocks/>
            <a:stCxn id="6" idx="2"/>
          </p:cNvCxnSpPr>
          <p:nvPr/>
        </p:nvCxnSpPr>
        <p:spPr>
          <a:xfrm flipH="1" flipV="1">
            <a:off x="4908430" y="5746437"/>
            <a:ext cx="2682815" cy="3819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8AB6078-751B-F641-90B0-2F5A21EEF2E5}"/>
              </a:ext>
            </a:extLst>
          </p:cNvPr>
          <p:cNvSpPr txBox="1"/>
          <p:nvPr/>
        </p:nvSpPr>
        <p:spPr>
          <a:xfrm>
            <a:off x="1500480" y="5423271"/>
            <a:ext cx="3597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dirty="0"/>
              <a:t>The behavious is differet from the </a:t>
            </a:r>
          </a:p>
          <a:p>
            <a:r>
              <a:rPr lang="en-BE" dirty="0"/>
              <a:t>”flat” region that we were expecting</a:t>
            </a:r>
          </a:p>
        </p:txBody>
      </p:sp>
    </p:spTree>
    <p:extLst>
      <p:ext uri="{BB962C8B-B14F-4D97-AF65-F5344CB8AC3E}">
        <p14:creationId xmlns:p14="http://schemas.microsoft.com/office/powerpoint/2010/main" val="1007789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7302-3916-F840-AFFB-393474D57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464" y="0"/>
            <a:ext cx="10515600" cy="1325563"/>
          </a:xfrm>
        </p:spPr>
        <p:txBody>
          <a:bodyPr/>
          <a:lstStyle/>
          <a:p>
            <a:r>
              <a:rPr lang="en-BE" dirty="0"/>
              <a:t>Eff. Gain tests</a:t>
            </a:r>
          </a:p>
        </p:txBody>
      </p:sp>
      <p:pic>
        <p:nvPicPr>
          <p:cNvPr id="7" name="Content Placeholder 6" descr="Chart, scatter chart&#10;&#10;Description automatically generated">
            <a:extLst>
              <a:ext uri="{FF2B5EF4-FFF2-40B4-BE49-F238E27FC236}">
                <a16:creationId xmlns:a16="http://schemas.microsoft.com/office/drawing/2014/main" id="{188507EB-8384-4D48-9D7A-87A126C5E9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0612" y="3283469"/>
            <a:ext cx="4881644" cy="3322036"/>
          </a:xfrm>
        </p:spPr>
      </p:pic>
      <p:pic>
        <p:nvPicPr>
          <p:cNvPr id="5" name="Picture 4" descr="Chart, scatter chart&#10;&#10;Description automatically generated">
            <a:extLst>
              <a:ext uri="{FF2B5EF4-FFF2-40B4-BE49-F238E27FC236}">
                <a16:creationId xmlns:a16="http://schemas.microsoft.com/office/drawing/2014/main" id="{259C9C78-0FD1-A545-9B2F-440661E44D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3225" y="3283469"/>
            <a:ext cx="4881644" cy="332203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7EED4B2-12DB-794E-97E8-4575957874EA}"/>
              </a:ext>
            </a:extLst>
          </p:cNvPr>
          <p:cNvSpPr/>
          <p:nvPr/>
        </p:nvSpPr>
        <p:spPr>
          <a:xfrm>
            <a:off x="7591245" y="5297864"/>
            <a:ext cx="1609316" cy="9735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43CD218-46B1-7649-9CA8-210474321029}"/>
              </a:ext>
            </a:extLst>
          </p:cNvPr>
          <p:cNvSpPr/>
          <p:nvPr/>
        </p:nvSpPr>
        <p:spPr>
          <a:xfrm>
            <a:off x="1058173" y="5424385"/>
            <a:ext cx="1609316" cy="9735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FFB3E0-E580-9C4C-9D3E-40D1EE8B4B9A}"/>
              </a:ext>
            </a:extLst>
          </p:cNvPr>
          <p:cNvSpPr txBox="1"/>
          <p:nvPr/>
        </p:nvSpPr>
        <p:spPr>
          <a:xfrm>
            <a:off x="1396481" y="2455623"/>
            <a:ext cx="8471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dirty="0"/>
              <a:t>Comparing the two gases (and the two mixing systems) shows this strange behaviour</a:t>
            </a:r>
          </a:p>
        </p:txBody>
      </p:sp>
    </p:spTree>
    <p:extLst>
      <p:ext uri="{BB962C8B-B14F-4D97-AF65-F5344CB8AC3E}">
        <p14:creationId xmlns:p14="http://schemas.microsoft.com/office/powerpoint/2010/main" val="305242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7302-3916-F840-AFFB-393474D57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464" y="0"/>
            <a:ext cx="10515600" cy="1325563"/>
          </a:xfrm>
        </p:spPr>
        <p:txBody>
          <a:bodyPr/>
          <a:lstStyle/>
          <a:p>
            <a:r>
              <a:rPr lang="en-BE" dirty="0"/>
              <a:t>Eff. Gain tests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22B32D-C3BB-4D4F-9537-8CCDA1FA1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66952"/>
            <a:ext cx="12192000" cy="5891048"/>
          </a:xfrm>
        </p:spPr>
        <p:txBody>
          <a:bodyPr/>
          <a:lstStyle/>
          <a:p>
            <a:r>
              <a:rPr lang="en-BE" dirty="0"/>
              <a:t>Ar/CO</a:t>
            </a:r>
            <a:r>
              <a:rPr lang="en-BE" baseline="-25000" dirty="0"/>
              <a:t>2</a:t>
            </a:r>
            <a:r>
              <a:rPr lang="en-BE" dirty="0"/>
              <a:t> 70/30 performed with the same mixing system as in the Ar/CO</a:t>
            </a:r>
            <a:r>
              <a:rPr lang="en-BE" baseline="-25000" dirty="0"/>
              <a:t>2</a:t>
            </a:r>
            <a:r>
              <a:rPr lang="en-BE" dirty="0"/>
              <a:t>/CF</a:t>
            </a:r>
            <a:r>
              <a:rPr lang="en-BE" baseline="-25000" dirty="0"/>
              <a:t>4</a:t>
            </a:r>
          </a:p>
          <a:p>
            <a:r>
              <a:rPr lang="en-BE" dirty="0"/>
              <a:t>Performed Ar/CO</a:t>
            </a:r>
            <a:r>
              <a:rPr lang="en-BE" baseline="-25000" dirty="0"/>
              <a:t>2</a:t>
            </a:r>
            <a:r>
              <a:rPr lang="en-BE" dirty="0"/>
              <a:t> 93/7 with the standard gas mixer (the one used for the GE1/1 project) </a:t>
            </a:r>
          </a:p>
          <a:p>
            <a:endParaRPr lang="en-BE" dirty="0"/>
          </a:p>
          <a:p>
            <a:r>
              <a:rPr lang="en-BE" dirty="0"/>
              <a:t>The results were interesting</a:t>
            </a:r>
          </a:p>
          <a:p>
            <a:pPr lvl="1"/>
            <a:r>
              <a:rPr lang="en-BE" dirty="0"/>
              <a:t>The plot depicts only the Anode current</a:t>
            </a:r>
            <a:br>
              <a:rPr lang="en-BE" dirty="0"/>
            </a:br>
            <a:r>
              <a:rPr lang="en-BE" dirty="0"/>
              <a:t>in absolute value (normally the values are</a:t>
            </a:r>
            <a:br>
              <a:rPr lang="en-BE" dirty="0"/>
            </a:br>
            <a:r>
              <a:rPr lang="en-BE" dirty="0"/>
              <a:t>negative)</a:t>
            </a:r>
          </a:p>
        </p:txBody>
      </p:sp>
      <p:pic>
        <p:nvPicPr>
          <p:cNvPr id="10" name="Picture 9" descr="Chart, scatter chart&#10;&#10;Description automatically generated">
            <a:extLst>
              <a:ext uri="{FF2B5EF4-FFF2-40B4-BE49-F238E27FC236}">
                <a16:creationId xmlns:a16="http://schemas.microsoft.com/office/drawing/2014/main" id="{4688991A-7449-C24D-ADA3-5EABE46D7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9970" y="2823027"/>
            <a:ext cx="5682923" cy="386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387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7302-3916-F840-AFFB-393474D57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464" y="0"/>
            <a:ext cx="10515600" cy="1325563"/>
          </a:xfrm>
        </p:spPr>
        <p:txBody>
          <a:bodyPr/>
          <a:lstStyle/>
          <a:p>
            <a:r>
              <a:rPr lang="en-BE" dirty="0"/>
              <a:t>Eff. Gain tests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1F99B1-421B-1445-A476-3BD2B22C7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3026"/>
            <a:ext cx="12192000" cy="5934974"/>
          </a:xfrm>
        </p:spPr>
        <p:txBody>
          <a:bodyPr/>
          <a:lstStyle/>
          <a:p>
            <a:r>
              <a:rPr lang="en-BE" dirty="0"/>
              <a:t>For completeness, I plotted also the FTM and the Drift currents in the standard values</a:t>
            </a:r>
          </a:p>
          <a:p>
            <a:endParaRPr lang="en-BE" dirty="0"/>
          </a:p>
          <a:p>
            <a:endParaRPr lang="en-BE" dirty="0"/>
          </a:p>
        </p:txBody>
      </p:sp>
      <p:pic>
        <p:nvPicPr>
          <p:cNvPr id="7" name="Picture 6" descr="Chart, scatter chart&#10;&#10;Description automatically generated">
            <a:extLst>
              <a:ext uri="{FF2B5EF4-FFF2-40B4-BE49-F238E27FC236}">
                <a16:creationId xmlns:a16="http://schemas.microsoft.com/office/drawing/2014/main" id="{BFE67F5A-0E86-324D-AC22-45A7C98F00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960" y="2248588"/>
            <a:ext cx="5560983" cy="3784337"/>
          </a:xfrm>
          <a:prstGeom prst="rect">
            <a:avLst/>
          </a:prstGeom>
        </p:spPr>
      </p:pic>
      <p:pic>
        <p:nvPicPr>
          <p:cNvPr id="9" name="Picture 8" descr="Chart, scatter chart&#10;&#10;Description automatically generated">
            <a:extLst>
              <a:ext uri="{FF2B5EF4-FFF2-40B4-BE49-F238E27FC236}">
                <a16:creationId xmlns:a16="http://schemas.microsoft.com/office/drawing/2014/main" id="{F3A2D5E8-88BD-0148-9E72-6854092733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8953" y="2248589"/>
            <a:ext cx="5560983" cy="378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760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7302-3916-F840-AFFB-393474D57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464" y="0"/>
            <a:ext cx="10515600" cy="1325563"/>
          </a:xfrm>
        </p:spPr>
        <p:txBody>
          <a:bodyPr/>
          <a:lstStyle/>
          <a:p>
            <a:r>
              <a:rPr lang="en-BE" dirty="0"/>
              <a:t>Eff. Gain tests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1F99B1-421B-1445-A476-3BD2B22C7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3026"/>
            <a:ext cx="12192000" cy="5934974"/>
          </a:xfrm>
        </p:spPr>
        <p:txBody>
          <a:bodyPr>
            <a:normAutofit lnSpcReduction="10000"/>
          </a:bodyPr>
          <a:lstStyle/>
          <a:p>
            <a:r>
              <a:rPr lang="en-BE" dirty="0"/>
              <a:t>During a discussion with Marcello we have observed what the plots show</a:t>
            </a:r>
          </a:p>
          <a:p>
            <a:pPr lvl="1"/>
            <a:r>
              <a:rPr lang="en-BE" dirty="0"/>
              <a:t>i.e. maybe this methode</a:t>
            </a:r>
          </a:p>
          <a:p>
            <a:endParaRPr lang="en-BE" dirty="0"/>
          </a:p>
          <a:p>
            <a:endParaRPr lang="en-BE" dirty="0"/>
          </a:p>
          <a:p>
            <a:endParaRPr lang="en-BE" dirty="0"/>
          </a:p>
          <a:p>
            <a:endParaRPr lang="en-BE" dirty="0"/>
          </a:p>
          <a:p>
            <a:endParaRPr lang="en-BE" dirty="0"/>
          </a:p>
          <a:p>
            <a:endParaRPr lang="en-BE" dirty="0"/>
          </a:p>
          <a:p>
            <a:endParaRPr lang="en-BE" dirty="0"/>
          </a:p>
          <a:p>
            <a:endParaRPr lang="en-BE" dirty="0"/>
          </a:p>
          <a:p>
            <a:r>
              <a:rPr lang="en-BE" dirty="0"/>
              <a:t>It is observed that </a:t>
            </a:r>
            <a:r>
              <a:rPr lang="en-GB" dirty="0" err="1"/>
              <a:t>th</a:t>
            </a:r>
            <a:r>
              <a:rPr lang="en-BE" dirty="0"/>
              <a:t>e collected current in the drift is constant while due to low collection efficiency the anode current is only a fraction is collected </a:t>
            </a:r>
            <a:r>
              <a:rPr lang="en-BE" dirty="0">
                <a:sym typeface="Wingdings" pitchFamily="2" charset="2"/>
              </a:rPr>
              <a:t> reformulate?</a:t>
            </a:r>
            <a:endParaRPr lang="en-BE" dirty="0"/>
          </a:p>
          <a:p>
            <a:endParaRPr lang="en-BE" dirty="0"/>
          </a:p>
          <a:p>
            <a:endParaRPr lang="en-BE" dirty="0"/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D439584A-68FF-C541-BDF4-045346E7B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08" y="1747142"/>
            <a:ext cx="11543071" cy="361893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FDD0748-71C0-B34E-A0B1-CA6775C53D63}"/>
              </a:ext>
            </a:extLst>
          </p:cNvPr>
          <p:cNvSpPr/>
          <p:nvPr/>
        </p:nvSpPr>
        <p:spPr>
          <a:xfrm>
            <a:off x="1828799" y="2015611"/>
            <a:ext cx="983226" cy="199594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F41F80-5477-D64B-86ED-4D596F1D003D}"/>
              </a:ext>
            </a:extLst>
          </p:cNvPr>
          <p:cNvSpPr/>
          <p:nvPr/>
        </p:nvSpPr>
        <p:spPr>
          <a:xfrm>
            <a:off x="8617973" y="2015611"/>
            <a:ext cx="983226" cy="199594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6FE94C-78BE-D044-A33C-B2739C2C4BD3}"/>
              </a:ext>
            </a:extLst>
          </p:cNvPr>
          <p:cNvSpPr/>
          <p:nvPr/>
        </p:nvSpPr>
        <p:spPr>
          <a:xfrm>
            <a:off x="5319250" y="2010695"/>
            <a:ext cx="983226" cy="199594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70864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7302-3916-F840-AFFB-393474D57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464" y="0"/>
            <a:ext cx="10515600" cy="1325563"/>
          </a:xfrm>
        </p:spPr>
        <p:txBody>
          <a:bodyPr/>
          <a:lstStyle/>
          <a:p>
            <a:r>
              <a:rPr lang="en-BE" dirty="0"/>
              <a:t>Eff. Gain tests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1F99B1-421B-1445-A476-3BD2B22C7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3026"/>
            <a:ext cx="12192000" cy="5934974"/>
          </a:xfrm>
        </p:spPr>
        <p:txBody>
          <a:bodyPr/>
          <a:lstStyle/>
          <a:p>
            <a:r>
              <a:rPr lang="en-BE" dirty="0"/>
              <a:t>Since signal is observed </a:t>
            </a:r>
            <a:r>
              <a:rPr lang="en-BE" dirty="0">
                <a:sym typeface="Wingdings" pitchFamily="2" charset="2"/>
              </a:rPr>
              <a:t> shifted the eff. </a:t>
            </a:r>
            <a:r>
              <a:rPr lang="en-GB" dirty="0">
                <a:sym typeface="Wingdings" pitchFamily="2" charset="2"/>
              </a:rPr>
              <a:t>G</a:t>
            </a:r>
            <a:r>
              <a:rPr lang="en-BE" dirty="0">
                <a:sym typeface="Wingdings" pitchFamily="2" charset="2"/>
              </a:rPr>
              <a:t>ain to a QC5 like test (assuming a # of primaries 346 – just like in the GE1/1) </a:t>
            </a:r>
          </a:p>
          <a:p>
            <a:endParaRPr lang="en-BE" dirty="0">
              <a:sym typeface="Wingdings" pitchFamily="2" charset="2"/>
            </a:endParaRPr>
          </a:p>
          <a:p>
            <a:endParaRPr lang="en-BE" dirty="0">
              <a:sym typeface="Wingdings" pitchFamily="2" charset="2"/>
            </a:endParaRPr>
          </a:p>
          <a:p>
            <a:endParaRPr lang="en-BE" dirty="0">
              <a:sym typeface="Wingdings" pitchFamily="2" charset="2"/>
            </a:endParaRPr>
          </a:p>
          <a:p>
            <a:endParaRPr lang="en-BE" dirty="0">
              <a:sym typeface="Wingdings" pitchFamily="2" charset="2"/>
            </a:endParaRPr>
          </a:p>
          <a:p>
            <a:endParaRPr lang="en-BE" dirty="0">
              <a:sym typeface="Wingdings" pitchFamily="2" charset="2"/>
            </a:endParaRPr>
          </a:p>
          <a:p>
            <a:endParaRPr lang="en-BE" dirty="0">
              <a:sym typeface="Wingdings" pitchFamily="2" charset="2"/>
            </a:endParaRPr>
          </a:p>
          <a:p>
            <a:endParaRPr lang="en-BE" dirty="0">
              <a:sym typeface="Wingdings" pitchFamily="2" charset="2"/>
            </a:endParaRPr>
          </a:p>
          <a:p>
            <a:r>
              <a:rPr lang="en-BE" dirty="0">
                <a:sym typeface="Wingdings" pitchFamily="2" charset="2"/>
              </a:rPr>
              <a:t>The photopeak was visible for quite high voltages &gt; 140 kV/cm</a:t>
            </a:r>
          </a:p>
          <a:p>
            <a:pPr lvl="1"/>
            <a:r>
              <a:rPr lang="en-BE" dirty="0">
                <a:sym typeface="Wingdings" pitchFamily="2" charset="2"/>
              </a:rPr>
              <a:t>Gas </a:t>
            </a:r>
            <a:r>
              <a:rPr lang="en-BE" dirty="0"/>
              <a:t>Ar/CO</a:t>
            </a:r>
            <a:r>
              <a:rPr lang="en-BE" baseline="-25000" dirty="0"/>
              <a:t>2</a:t>
            </a:r>
            <a:r>
              <a:rPr lang="en-BE" dirty="0"/>
              <a:t>/CF4 45/15/40</a:t>
            </a:r>
          </a:p>
          <a:p>
            <a:pPr lvl="1"/>
            <a:r>
              <a:rPr lang="en-BE" dirty="0"/>
              <a:t>X-rays: 40kV/5</a:t>
            </a:r>
            <a:r>
              <a:rPr lang="el-GR" dirty="0"/>
              <a:t>μ</a:t>
            </a:r>
            <a:r>
              <a:rPr lang="en-US" dirty="0"/>
              <a:t>A </a:t>
            </a:r>
            <a:endParaRPr lang="en-BE" dirty="0"/>
          </a:p>
          <a:p>
            <a:endParaRPr lang="en-BE" dirty="0"/>
          </a:p>
          <a:p>
            <a:endParaRPr lang="en-BE" dirty="0"/>
          </a:p>
        </p:txBody>
      </p:sp>
      <p:pic>
        <p:nvPicPr>
          <p:cNvPr id="4" name="Picture 3" descr="A screen shot of a computer&#10;&#10;Description automatically generated">
            <a:extLst>
              <a:ext uri="{FF2B5EF4-FFF2-40B4-BE49-F238E27FC236}">
                <a16:creationId xmlns:a16="http://schemas.microsoft.com/office/drawing/2014/main" id="{C4717D62-F50C-B641-A81C-9AA37E4B82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7445" y="1988573"/>
            <a:ext cx="3939457" cy="2954593"/>
          </a:xfrm>
          <a:prstGeom prst="rect">
            <a:avLst/>
          </a:prstGeom>
        </p:spPr>
      </p:pic>
      <p:pic>
        <p:nvPicPr>
          <p:cNvPr id="8" name="Picture 7" descr="A screen shot of a computer&#10;&#10;Description automatically generated">
            <a:extLst>
              <a:ext uri="{FF2B5EF4-FFF2-40B4-BE49-F238E27FC236}">
                <a16:creationId xmlns:a16="http://schemas.microsoft.com/office/drawing/2014/main" id="{E073BE94-529E-694D-ABFB-571F392CB9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3881" y="1988573"/>
            <a:ext cx="3939457" cy="2954593"/>
          </a:xfrm>
          <a:prstGeom prst="rect">
            <a:avLst/>
          </a:prstGeom>
        </p:spPr>
      </p:pic>
      <p:pic>
        <p:nvPicPr>
          <p:cNvPr id="11" name="Picture 10" descr="A screen shot of a computer monitor&#10;&#10;Description automatically generated">
            <a:extLst>
              <a:ext uri="{FF2B5EF4-FFF2-40B4-BE49-F238E27FC236}">
                <a16:creationId xmlns:a16="http://schemas.microsoft.com/office/drawing/2014/main" id="{DAF19E13-B733-2F43-A44F-913FEC158A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329" y="1988572"/>
            <a:ext cx="3939457" cy="295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99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437</Words>
  <Application>Microsoft Macintosh PowerPoint</Application>
  <PresentationFormat>Widescreen</PresentationFormat>
  <Paragraphs>82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Progress on the FTM prototype</vt:lpstr>
      <vt:lpstr>Measurements - Setup</vt:lpstr>
      <vt:lpstr>Ongoing Tests</vt:lpstr>
      <vt:lpstr>Eff. Gain tests</vt:lpstr>
      <vt:lpstr>Eff. Gain tests</vt:lpstr>
      <vt:lpstr>Eff. Gain tests</vt:lpstr>
      <vt:lpstr>Eff. Gain tests</vt:lpstr>
      <vt:lpstr>Eff. Gain tests</vt:lpstr>
      <vt:lpstr>Eff. Gain tests</vt:lpstr>
      <vt:lpstr>Eff. Gain tests</vt:lpstr>
      <vt:lpstr>Eff. Gain tests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pro</dc:title>
  <dc:creator>Christos Roskas</dc:creator>
  <cp:lastModifiedBy>Christos Roskas</cp:lastModifiedBy>
  <cp:revision>50</cp:revision>
  <dcterms:created xsi:type="dcterms:W3CDTF">2020-04-29T09:45:17Z</dcterms:created>
  <dcterms:modified xsi:type="dcterms:W3CDTF">2020-10-04T20:34:07Z</dcterms:modified>
</cp:coreProperties>
</file>