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9" r:id="rId1"/>
    <p:sldMasterId id="2147483751" r:id="rId2"/>
    <p:sldMasterId id="2147483713" r:id="rId3"/>
    <p:sldMasterId id="2147483726" r:id="rId4"/>
    <p:sldMasterId id="2147483699" r:id="rId5"/>
    <p:sldMasterId id="2147483675" r:id="rId6"/>
    <p:sldMasterId id="2147483687" r:id="rId7"/>
  </p:sldMasterIdLst>
  <p:notesMasterIdLst>
    <p:notesMasterId r:id="rId27"/>
  </p:notesMasterIdLst>
  <p:sldIdLst>
    <p:sldId id="256" r:id="rId8"/>
    <p:sldId id="329" r:id="rId9"/>
    <p:sldId id="330" r:id="rId10"/>
    <p:sldId id="331" r:id="rId11"/>
    <p:sldId id="266" r:id="rId12"/>
    <p:sldId id="267" r:id="rId13"/>
    <p:sldId id="333" r:id="rId14"/>
    <p:sldId id="334" r:id="rId15"/>
    <p:sldId id="332" r:id="rId16"/>
    <p:sldId id="336" r:id="rId17"/>
    <p:sldId id="297" r:id="rId18"/>
    <p:sldId id="335" r:id="rId19"/>
    <p:sldId id="337" r:id="rId20"/>
    <p:sldId id="340" r:id="rId21"/>
    <p:sldId id="338" r:id="rId22"/>
    <p:sldId id="339" r:id="rId23"/>
    <p:sldId id="342" r:id="rId24"/>
    <p:sldId id="343" r:id="rId25"/>
    <p:sldId id="344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0" autoAdjust="0"/>
    <p:restoredTop sz="91757" autoAdjust="0"/>
  </p:normalViewPr>
  <p:slideViewPr>
    <p:cSldViewPr snapToGrid="0">
      <p:cViewPr>
        <p:scale>
          <a:sx n="44" d="100"/>
          <a:sy n="44" d="100"/>
        </p:scale>
        <p:origin x="1410" y="564"/>
      </p:cViewPr>
      <p:guideLst/>
    </p:cSldViewPr>
  </p:slideViewPr>
  <p:outlineViewPr>
    <p:cViewPr>
      <p:scale>
        <a:sx n="33" d="100"/>
        <a:sy n="33" d="100"/>
      </p:scale>
      <p:origin x="0" y="-18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20149-0055-495A-A764-DBA601ED3EDA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47A7C-950B-4DEF-BCEB-633C7C2A8E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951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47A7C-950B-4DEF-BCEB-633C7C2A8EA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132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547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856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8213-98E1-42ED-8872-200791D42635}" type="datetime1">
              <a:rPr lang="it-IT" smtClean="0"/>
              <a:t>12/11/2020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CNS2 Conference 13/11/2020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8F27-DD96-4730-BADD-5619CCB4542C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09" y="139323"/>
            <a:ext cx="1085182" cy="60355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000" y="17392"/>
            <a:ext cx="1871634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6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CSN2 Teleconferenza 12-13/11/2020 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948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2818-9085-4362-BB6C-608030CF32BB}" type="datetime1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 GALILEO Colloquium- Velencia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8F27-DD96-4730-BADD-5619CCB4542C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218"/>
            <a:ext cx="1084496" cy="5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8213-98E1-42ED-8872-200791D42635}" type="datetime1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 GALILEO Colloquium- Velencia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8F27-DD96-4730-BADD-5619CCB45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514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E8213-98E1-42ED-8872-200791D42635}" type="datetime1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 GALILEO Colloquium- Velencia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8F27-DD96-4730-BADD-5619CCB454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719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2"/>
          </p:nvPr>
        </p:nvSpPr>
        <p:spPr>
          <a:xfrm>
            <a:off x="8016213" y="637624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9C03A110-D831-460B-994A-CA022764A5EA}" type="datetime1">
              <a:rPr lang="it-IT" smtClean="0"/>
              <a:t>12/11/2020</a:t>
            </a:fld>
            <a:endParaRPr lang="it-IT" dirty="0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VI GALILEO Colloquium- Velencia</a:t>
            </a:r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8D56900-9CEC-4C25-AD37-90F9A238F3C3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022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86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528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801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96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18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4604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6027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679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761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967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224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45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2343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214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54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011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043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59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234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324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6442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76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59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7668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09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885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005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8326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755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6555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428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303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7731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06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876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7979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1370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2160B-508B-44A7-AA54-5E967CC2A618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528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496C3-74D6-45AC-831D-BCEAE9DFB582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4885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220B0-D413-4642-9298-A07390A19187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04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937BA-4F72-4126-80FD-EB825BA5068D}" type="datetime1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7339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EBB8D-86C6-4ED8-BFF2-B8491D493124}" type="datetime1">
              <a:rPr lang="it-IT" smtClean="0"/>
              <a:t>12/11/2020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703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40F2-3864-4A4E-BA53-7B9A35B0D982}" type="datetime1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157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0F1C5-8755-4EFB-BA59-6FCAC2E778BC}" type="datetime1">
              <a:rPr lang="it-IT" smtClean="0"/>
              <a:t>12/11/2020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475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3484-9CCD-411B-A21E-07BA76C95464}" type="datetime1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446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4042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DCCED-44F4-4D17-BC16-392DC735E89F}" type="datetime1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8263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9435E-B654-4377-BAF9-08639D93395F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399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1C3AB-34E1-45AE-B216-C68CC59F6331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9152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36D6-1571-4FC2-9945-86CA972D839B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66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D071-F47D-41C4-9690-92D547BE3F7B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8209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0FB3-8B85-495C-852A-E814EC7BD71B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5330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CD733-F2E0-412B-B8D8-23BBBA596F2F}" type="datetime1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7683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7896-6F80-405D-8F7C-8AA7B10C321B}" type="datetime1">
              <a:rPr lang="it-IT" smtClean="0"/>
              <a:t>12/11/2020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3488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0E135-71A6-4B45-ACF1-36D94BE3C970}" type="datetime1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9036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DCE1B-FBEF-4713-8B5D-18063F02FFB8}" type="datetime1">
              <a:rPr lang="it-IT" smtClean="0"/>
              <a:t>12/11/2020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25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4236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56CA7-5437-4321-966A-05A0731405A5}" type="datetime1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8773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CBFB8-9B24-4D38-9EA0-0B34786AD937}" type="datetime1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001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97480-0792-49E0-A0B6-1BFA1F55E8A2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430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8877-7A25-40B4-9B74-EDCC06A3F7B8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8771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47A8B-4A07-4F4A-8FC4-DE8DCE7E83EA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88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78EAE-199A-47F9-BBD9-FAE8ECB19D0A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6360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0544-7B50-44DC-8A31-F483A1A6CDD9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049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8D17-0EB2-4D82-993B-3C080A4EE31F}" type="datetime1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6059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D59E-D1DE-4FAF-84B2-6C9076016DE9}" type="datetime1">
              <a:rPr lang="it-IT" smtClean="0"/>
              <a:t>12/11/2020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6919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A4391-33C2-476A-8B6F-6530836BB028}" type="datetime1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8020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5665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06E0-5D56-4AB8-B0C8-138F2A9687D6}" type="datetime1">
              <a:rPr lang="it-IT" smtClean="0"/>
              <a:t>12/11/2020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3637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CF5C0-EA1B-44EA-AC83-5460FE0381E3}" type="datetime1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257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B243-B040-4117-84D6-2F5881B24AC4}" type="datetime1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572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96D1-A7CD-4A4E-87CE-B0051585F5C3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2360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CC12-FC29-41FA-9BF8-866834286A5A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07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098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4FBA9-084A-4561-9D7C-D01A96BF814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smtClean="0"/>
              <a:t>CSN2 Teleconferenza 12-13/11/2020 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DC961-7D35-4B30-9B56-E069C578A1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24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63" r:id="rId12"/>
    <p:sldLayoutId id="2147483765" r:id="rId13"/>
    <p:sldLayoutId id="2147483764" r:id="rId14"/>
    <p:sldLayoutId id="2147483738" r:id="rId15"/>
    <p:sldLayoutId id="2147483712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AC45-6F6E-46E6-98D2-324D7BB6068D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FB55-29A1-4977-BCF8-2B1B0DECBD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76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25C6B-92B2-4EBB-A02D-682AF098BF80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2BB3D-CC94-4E4E-AF4F-0DABF91C81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69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A3754-124B-4BE3-A6E7-832FB249E3F6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69E14-897D-4956-8C9B-085F78C447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35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7748-1C1B-4B3E-A68A-0D57576610BC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2492-21BE-49D8-B864-0D93E991EB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94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177C3-CFD9-47BB-A5A9-B6EB083882DE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D4034-F5C8-4496-A2EB-31A19F7165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62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0A977-70CB-44DB-BA03-2FB892458A2F}" type="datetime1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VI GALILEO Colloquium- Velencia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A2AE-AF6B-4BB4-BE9C-9BA7B25F3F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830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Immagine 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35" y="1460990"/>
            <a:ext cx="5603186" cy="309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1360028" y="-15589"/>
            <a:ext cx="10515600" cy="1325563"/>
          </a:xfrm>
        </p:spPr>
        <p:txBody>
          <a:bodyPr>
            <a:normAutofit fontScale="90000"/>
          </a:bodyPr>
          <a:lstStyle/>
          <a:p>
            <a:pPr lvl="0"/>
            <a:r>
              <a:rPr lang="en-GB" altLang="it-IT" b="1" dirty="0" smtClean="0">
                <a:solidFill>
                  <a:srgbClr val="000000"/>
                </a:solidFill>
                <a:latin typeface="Times New Roman MT Std Bd"/>
                <a:ea typeface="Times New Roman" panose="02020603050405020304" pitchFamily="18" charset="0"/>
              </a:rPr>
              <a:t/>
            </a:r>
            <a:br>
              <a:rPr lang="en-GB" altLang="it-IT" b="1" dirty="0" smtClean="0">
                <a:solidFill>
                  <a:srgbClr val="000000"/>
                </a:solidFill>
                <a:latin typeface="Times New Roman MT Std Bd"/>
                <a:ea typeface="Times New Roman" panose="02020603050405020304" pitchFamily="18" charset="0"/>
              </a:rPr>
            </a:br>
            <a:r>
              <a:rPr lang="en-US" altLang="it-IT" sz="3600" b="1" i="1" dirty="0">
                <a:solidFill>
                  <a:srgbClr val="FF0000"/>
                </a:solidFill>
                <a:latin typeface="Times New Roman MT Std Bd"/>
                <a:ea typeface="Times New Roman" panose="02020603050405020304" pitchFamily="18" charset="0"/>
              </a:rPr>
              <a:t>GALILEO for Science   project (G4S</a:t>
            </a:r>
            <a:r>
              <a:rPr lang="en-US" altLang="it-IT" sz="3600" b="1" i="1" dirty="0" smtClean="0">
                <a:solidFill>
                  <a:srgbClr val="FF0000"/>
                </a:solidFill>
                <a:latin typeface="Times New Roman MT Std Bd"/>
                <a:ea typeface="Times New Roman" panose="02020603050405020304" pitchFamily="18" charset="0"/>
              </a:rPr>
              <a:t>) e l’ SLR </a:t>
            </a:r>
            <a:br>
              <a:rPr lang="en-US" altLang="it-IT" sz="3600" b="1" i="1" dirty="0" smtClean="0">
                <a:solidFill>
                  <a:srgbClr val="FF0000"/>
                </a:solidFill>
                <a:latin typeface="Times New Roman MT Std Bd"/>
                <a:ea typeface="Times New Roman" panose="02020603050405020304" pitchFamily="18" charset="0"/>
              </a:rPr>
            </a:br>
            <a:r>
              <a:rPr lang="en-US" altLang="it-IT" sz="3600" b="1" i="1" dirty="0" smtClean="0">
                <a:solidFill>
                  <a:srgbClr val="FF0000"/>
                </a:solidFill>
                <a:latin typeface="Times New Roman MT Std Bd"/>
                <a:ea typeface="Times New Roman" panose="02020603050405020304" pitchFamily="18" charset="0"/>
              </a:rPr>
              <a:t>sui </a:t>
            </a:r>
            <a:r>
              <a:rPr lang="en-US" altLang="it-IT" sz="3600" b="1" i="1" dirty="0" err="1" smtClean="0">
                <a:solidFill>
                  <a:srgbClr val="FF0000"/>
                </a:solidFill>
                <a:latin typeface="Times New Roman MT Std Bd"/>
                <a:ea typeface="Times New Roman" panose="02020603050405020304" pitchFamily="18" charset="0"/>
              </a:rPr>
              <a:t>satelliti</a:t>
            </a:r>
            <a:r>
              <a:rPr lang="en-US" altLang="it-IT" sz="3600" b="1" i="1" dirty="0" smtClean="0">
                <a:solidFill>
                  <a:srgbClr val="FF0000"/>
                </a:solidFill>
                <a:latin typeface="Times New Roman MT Std Bd"/>
                <a:ea typeface="Times New Roman" panose="02020603050405020304" pitchFamily="18" charset="0"/>
              </a:rPr>
              <a:t> </a:t>
            </a:r>
            <a:r>
              <a:rPr lang="en-US" altLang="it-IT" sz="3600" b="1" i="1" dirty="0" smtClean="0">
                <a:solidFill>
                  <a:srgbClr val="FF0000"/>
                </a:solidFill>
                <a:latin typeface="Times New Roman MT Std Bd"/>
                <a:ea typeface="Times New Roman" panose="02020603050405020304" pitchFamily="18" charset="0"/>
              </a:rPr>
              <a:t> GALILEO</a:t>
            </a:r>
            <a:r>
              <a:rPr lang="en-US" altLang="it-IT" sz="3600" b="1" i="1" dirty="0" smtClean="0">
                <a:solidFill>
                  <a:srgbClr val="FF0000"/>
                </a:solidFill>
                <a:latin typeface="Times New Roman MT Std Bd"/>
                <a:ea typeface="Times New Roman" panose="02020603050405020304" pitchFamily="18" charset="0"/>
              </a:rPr>
              <a:t/>
            </a:r>
            <a:br>
              <a:rPr lang="en-US" altLang="it-IT" sz="3600" b="1" i="1" dirty="0" smtClean="0">
                <a:solidFill>
                  <a:srgbClr val="FF0000"/>
                </a:solidFill>
                <a:latin typeface="Times New Roman MT Std Bd"/>
                <a:ea typeface="Times New Roman" panose="02020603050405020304" pitchFamily="18" charset="0"/>
              </a:rPr>
            </a:br>
            <a:r>
              <a:rPr kumimoji="0" lang="it-IT" alt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it-IT" alt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it-IT" dirty="0"/>
          </a:p>
        </p:txBody>
      </p:sp>
      <p:sp>
        <p:nvSpPr>
          <p:cNvPr id="34" name="Segnaposto data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215E-E883-45AD-87A1-C127BF2C5C73}" type="datetime1">
              <a:rPr lang="it-IT" smtClean="0"/>
              <a:t>12/11/2020</a:t>
            </a:fld>
            <a:endParaRPr lang="it-IT"/>
          </a:p>
        </p:txBody>
      </p:sp>
      <p:sp>
        <p:nvSpPr>
          <p:cNvPr id="36" name="Segnaposto numero diapositiva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772A3-B33D-4CCF-9AC3-EC82DA80EFD2}" type="slidenum">
              <a:rPr lang="it-IT" smtClean="0"/>
              <a:t>1</a:t>
            </a:fld>
            <a:endParaRPr lang="it-IT" dirty="0"/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76" y="4903825"/>
            <a:ext cx="2304488" cy="1201016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10014280" y="4418833"/>
            <a:ext cx="2314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</a:rPr>
              <a:t>A. Tartaglia                                                </a:t>
            </a: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L. Casalino</a:t>
            </a:r>
            <a:r>
              <a:rPr lang="it-IT" sz="2400" b="1" i="1" dirty="0" smtClean="0">
                <a:solidFill>
                  <a:srgbClr val="FF0000"/>
                </a:solidFill>
              </a:rPr>
              <a:t> </a:t>
            </a:r>
            <a:endParaRPr lang="it-IT" sz="2400" b="1" i="1" dirty="0" smtClean="0">
              <a:solidFill>
                <a:srgbClr val="FF0000"/>
              </a:solidFill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M.L. Ruggiero</a:t>
            </a: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          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77370" y="2926982"/>
            <a:ext cx="288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</a:rPr>
              <a:t> F. Vespe </a:t>
            </a: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D. </a:t>
            </a:r>
            <a:r>
              <a:rPr lang="it-IT" sz="2400" b="1" i="1" dirty="0" err="1" smtClean="0">
                <a:solidFill>
                  <a:srgbClr val="FF0000"/>
                </a:solidFill>
              </a:rPr>
              <a:t>Dequal</a:t>
            </a:r>
            <a:r>
              <a:rPr lang="it-IT" sz="2400" b="1" i="1" dirty="0" smtClean="0">
                <a:solidFill>
                  <a:srgbClr val="FF0000"/>
                </a:solidFill>
              </a:rPr>
              <a:t>              </a:t>
            </a:r>
            <a:endParaRPr lang="it-IT" sz="2400" b="1" i="1" dirty="0" smtClean="0">
              <a:solidFill>
                <a:srgbClr val="FF0000"/>
              </a:solidFill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P. Sacco</a:t>
            </a:r>
            <a:r>
              <a:rPr lang="it-IT" sz="24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L. Santamaria-Amato</a:t>
            </a: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M. Siciliani-De </a:t>
            </a:r>
            <a:r>
              <a:rPr lang="it-IT" sz="2400" b="1" i="1" dirty="0" err="1" smtClean="0">
                <a:solidFill>
                  <a:srgbClr val="FF0000"/>
                </a:solidFill>
              </a:rPr>
              <a:t>Cumis</a:t>
            </a:r>
            <a:r>
              <a:rPr lang="it-IT" sz="2400" b="1" i="1" dirty="0" smtClean="0">
                <a:solidFill>
                  <a:srgbClr val="FF0000"/>
                </a:solidFill>
              </a:rPr>
              <a:t>                                        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202863" y="5203663"/>
            <a:ext cx="45936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b="1" i="1" dirty="0" smtClean="0">
                <a:solidFill>
                  <a:srgbClr val="FF0000"/>
                </a:solidFill>
              </a:rPr>
              <a:t>D. </a:t>
            </a:r>
            <a:r>
              <a:rPr lang="it-IT" sz="2400" b="1" i="1" dirty="0" smtClean="0">
                <a:solidFill>
                  <a:srgbClr val="FF0000"/>
                </a:solidFill>
              </a:rPr>
              <a:t>Lucchesi; </a:t>
            </a:r>
            <a:r>
              <a:rPr lang="it-IT" sz="2400" b="1" i="1" u="sng" dirty="0">
                <a:solidFill>
                  <a:srgbClr val="C00000"/>
                </a:solidFill>
              </a:rPr>
              <a:t>A. </a:t>
            </a:r>
            <a:r>
              <a:rPr lang="it-IT" sz="2400" b="1" i="1" u="sng" dirty="0" smtClean="0">
                <a:solidFill>
                  <a:srgbClr val="C00000"/>
                </a:solidFill>
              </a:rPr>
              <a:t>Tartaglia, M</a:t>
            </a:r>
            <a:r>
              <a:rPr lang="it-IT" sz="2400" b="1" i="1" u="sng" dirty="0">
                <a:solidFill>
                  <a:srgbClr val="C00000"/>
                </a:solidFill>
              </a:rPr>
              <a:t>. Visco</a:t>
            </a: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C</a:t>
            </a:r>
            <a:r>
              <a:rPr lang="it-IT" sz="2400" b="1" i="1" dirty="0">
                <a:solidFill>
                  <a:srgbClr val="FF0000"/>
                </a:solidFill>
              </a:rPr>
              <a:t>. </a:t>
            </a:r>
            <a:r>
              <a:rPr lang="it-IT" sz="2400" b="1" i="1" dirty="0" smtClean="0">
                <a:solidFill>
                  <a:srgbClr val="FF0000"/>
                </a:solidFill>
              </a:rPr>
              <a:t>Lefevre, </a:t>
            </a:r>
            <a:r>
              <a:rPr lang="it-IT" sz="2400" b="1" i="1" dirty="0" smtClean="0">
                <a:solidFill>
                  <a:srgbClr val="FF0000"/>
                </a:solidFill>
              </a:rPr>
              <a:t>R</a:t>
            </a:r>
            <a:r>
              <a:rPr lang="it-IT" sz="2400" b="1" i="1" dirty="0" smtClean="0">
                <a:solidFill>
                  <a:srgbClr val="FF0000"/>
                </a:solidFill>
              </a:rPr>
              <a:t>. </a:t>
            </a:r>
            <a:r>
              <a:rPr lang="it-IT" sz="2400" b="1" i="1" dirty="0" smtClean="0">
                <a:solidFill>
                  <a:srgbClr val="FF0000"/>
                </a:solidFill>
              </a:rPr>
              <a:t>Peron; </a:t>
            </a:r>
            <a:r>
              <a:rPr lang="it-IT" sz="2400" b="1" i="1" dirty="0" smtClean="0">
                <a:solidFill>
                  <a:srgbClr val="FF0000"/>
                </a:solidFill>
              </a:rPr>
              <a:t>E</a:t>
            </a:r>
            <a:r>
              <a:rPr lang="it-IT" sz="2400" b="1" i="1" dirty="0">
                <a:solidFill>
                  <a:srgbClr val="FF0000"/>
                </a:solidFill>
              </a:rPr>
              <a:t>. </a:t>
            </a:r>
            <a:r>
              <a:rPr lang="it-IT" sz="2400" b="1" i="1" dirty="0" smtClean="0">
                <a:solidFill>
                  <a:srgbClr val="FF0000"/>
                </a:solidFill>
              </a:rPr>
              <a:t>Fiorenza </a:t>
            </a:r>
            <a:endParaRPr lang="it-IT" sz="2400" b="1" i="1" dirty="0">
              <a:solidFill>
                <a:srgbClr val="FF0000"/>
              </a:solidFill>
            </a:endParaRPr>
          </a:p>
          <a:p>
            <a:r>
              <a:rPr lang="it-IT" sz="2400" b="1" i="1" dirty="0" smtClean="0">
                <a:solidFill>
                  <a:srgbClr val="FF0000"/>
                </a:solidFill>
              </a:rPr>
              <a:t>F. </a:t>
            </a:r>
            <a:r>
              <a:rPr lang="it-IT" sz="2400" b="1" i="1" dirty="0" smtClean="0">
                <a:solidFill>
                  <a:srgbClr val="FF0000"/>
                </a:solidFill>
              </a:rPr>
              <a:t>Santoli;      C. </a:t>
            </a:r>
            <a:r>
              <a:rPr lang="it-IT" sz="2400" b="1" i="1" dirty="0" err="1" smtClean="0">
                <a:solidFill>
                  <a:srgbClr val="FF0000"/>
                </a:solidFill>
              </a:rPr>
              <a:t>Magnafico</a:t>
            </a:r>
            <a:endParaRPr lang="it-IT" sz="2400" b="1" i="1" dirty="0" smtClean="0">
              <a:solidFill>
                <a:srgbClr val="FF0000"/>
              </a:solidFill>
            </a:endParaRPr>
          </a:p>
          <a:p>
            <a:pPr lvl="0"/>
            <a:r>
              <a:rPr lang="it-IT" dirty="0" smtClean="0"/>
              <a:t>                      </a:t>
            </a:r>
            <a:endParaRPr lang="it-IT" dirty="0"/>
          </a:p>
          <a:p>
            <a:endParaRPr lang="it-IT" sz="2400" b="1" i="1" dirty="0" smtClean="0">
              <a:solidFill>
                <a:srgbClr val="FF0000"/>
              </a:solidFill>
            </a:endParaRPr>
          </a:p>
          <a:p>
            <a:endParaRPr lang="it-IT" sz="2400" b="1" i="1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991" y="3010019"/>
            <a:ext cx="1409226" cy="12800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22" y="1632282"/>
            <a:ext cx="2579835" cy="11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Modelli GALILEO ad Elementi </a:t>
            </a:r>
            <a:r>
              <a:rPr lang="it-IT" dirty="0" err="1" smtClean="0"/>
              <a:t>Finiti</a:t>
            </a:r>
            <a:r>
              <a:rPr lang="it-IT" dirty="0" err="1" smtClean="0"/>
              <a:t>SRP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8492" t="16875" r="16734" b="8542"/>
          <a:stretch/>
        </p:blipFill>
        <p:spPr>
          <a:xfrm>
            <a:off x="344773" y="1553528"/>
            <a:ext cx="5202587" cy="33680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0366" t="19167" r="16618" b="12291"/>
          <a:stretch/>
        </p:blipFill>
        <p:spPr>
          <a:xfrm>
            <a:off x="5945295" y="2636520"/>
            <a:ext cx="6353385" cy="388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b="1" i="1" dirty="0">
                <a:solidFill>
                  <a:srgbClr val="C00000"/>
                </a:solidFill>
              </a:rPr>
              <a:t>For </a:t>
            </a:r>
            <a:r>
              <a:rPr lang="it-IT" sz="3600" b="1" i="1" dirty="0" err="1">
                <a:solidFill>
                  <a:srgbClr val="C00000"/>
                </a:solidFill>
              </a:rPr>
              <a:t>all</a:t>
            </a:r>
            <a:r>
              <a:rPr lang="it-IT" sz="3600" b="1" i="1" dirty="0">
                <a:solidFill>
                  <a:srgbClr val="C00000"/>
                </a:solidFill>
              </a:rPr>
              <a:t> </a:t>
            </a:r>
            <a:r>
              <a:rPr lang="it-IT" sz="3600" b="1" i="1" dirty="0" err="1">
                <a:solidFill>
                  <a:srgbClr val="C00000"/>
                </a:solidFill>
              </a:rPr>
              <a:t>these</a:t>
            </a:r>
            <a:r>
              <a:rPr lang="it-IT" sz="3600" b="1" i="1" dirty="0">
                <a:solidFill>
                  <a:srgbClr val="C00000"/>
                </a:solidFill>
              </a:rPr>
              <a:t> </a:t>
            </a:r>
            <a:r>
              <a:rPr lang="it-IT" sz="3600" b="1" i="1" dirty="0" err="1">
                <a:solidFill>
                  <a:srgbClr val="C00000"/>
                </a:solidFill>
              </a:rPr>
              <a:t>investigations</a:t>
            </a:r>
            <a:r>
              <a:rPr lang="it-IT" sz="3600" b="1" i="1" dirty="0">
                <a:solidFill>
                  <a:srgbClr val="C00000"/>
                </a:solidFill>
              </a:rPr>
              <a:t> </a:t>
            </a:r>
            <a:r>
              <a:rPr lang="it-IT" sz="3600" b="1" i="1" dirty="0" smtClean="0">
                <a:solidFill>
                  <a:srgbClr val="C00000"/>
                </a:solidFill>
              </a:rPr>
              <a:t/>
            </a:r>
            <a:br>
              <a:rPr lang="it-IT" sz="3600" b="1" i="1" dirty="0" smtClean="0">
                <a:solidFill>
                  <a:srgbClr val="C00000"/>
                </a:solidFill>
              </a:rPr>
            </a:br>
            <a:r>
              <a:rPr lang="it-IT" sz="3600" b="1" i="1" dirty="0" err="1" smtClean="0">
                <a:solidFill>
                  <a:srgbClr val="C00000"/>
                </a:solidFill>
              </a:rPr>
              <a:t>Why</a:t>
            </a:r>
            <a:r>
              <a:rPr lang="it-IT" sz="3600" b="1" i="1" dirty="0" smtClean="0">
                <a:solidFill>
                  <a:srgbClr val="C00000"/>
                </a:solidFill>
              </a:rPr>
              <a:t> </a:t>
            </a:r>
            <a:r>
              <a:rPr lang="it-IT" sz="3600" b="1" i="1" dirty="0">
                <a:solidFill>
                  <a:srgbClr val="C00000"/>
                </a:solidFill>
              </a:rPr>
              <a:t>do </a:t>
            </a:r>
            <a:r>
              <a:rPr lang="it-IT" sz="3600" b="1" i="1" dirty="0" err="1">
                <a:solidFill>
                  <a:srgbClr val="C00000"/>
                </a:solidFill>
              </a:rPr>
              <a:t>we</a:t>
            </a:r>
            <a:r>
              <a:rPr lang="it-IT" sz="3600" b="1" i="1" dirty="0">
                <a:solidFill>
                  <a:srgbClr val="C00000"/>
                </a:solidFill>
              </a:rPr>
              <a:t> </a:t>
            </a:r>
            <a:r>
              <a:rPr lang="it-IT" sz="3600" b="1" i="1" dirty="0" err="1">
                <a:solidFill>
                  <a:srgbClr val="C00000"/>
                </a:solidFill>
              </a:rPr>
              <a:t>need</a:t>
            </a:r>
            <a:r>
              <a:rPr lang="it-IT" sz="3600" b="1" i="1" dirty="0">
                <a:solidFill>
                  <a:srgbClr val="C00000"/>
                </a:solidFill>
              </a:rPr>
              <a:t> SLR </a:t>
            </a:r>
            <a:r>
              <a:rPr lang="it-IT" sz="3600" b="1" i="1" dirty="0" err="1">
                <a:solidFill>
                  <a:srgbClr val="C00000"/>
                </a:solidFill>
              </a:rPr>
              <a:t>observations</a:t>
            </a:r>
            <a:r>
              <a:rPr lang="it-IT" sz="3600" b="1" i="1" dirty="0">
                <a:solidFill>
                  <a:srgbClr val="C00000"/>
                </a:solidFill>
              </a:rPr>
              <a:t> </a:t>
            </a:r>
            <a:r>
              <a:rPr lang="it-IT" sz="3600" b="1" i="1" dirty="0" err="1">
                <a:solidFill>
                  <a:srgbClr val="C00000"/>
                </a:solidFill>
              </a:rPr>
              <a:t>too</a:t>
            </a:r>
            <a:r>
              <a:rPr lang="it-IT" sz="3600" b="1" i="1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104-5184-4478-83CA-BF20DB2D9DF8}" type="datetime1">
              <a:rPr lang="it-IT" altLang="it-IT" smtClean="0">
                <a:solidFill>
                  <a:srgbClr val="000000"/>
                </a:solidFill>
                <a:latin typeface="Calibri"/>
              </a:rPr>
              <a:t>12/11/2020</a:t>
            </a:fld>
            <a:endParaRPr lang="it-IT" altLang="it-IT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EB9BA-4E0C-4268-8B28-C97EB7156C65}" type="slidenum">
              <a:rPr lang="it-IT" altLang="it-IT">
                <a:solidFill>
                  <a:srgbClr val="000000"/>
                </a:solidFill>
                <a:latin typeface="Calibri"/>
              </a:rPr>
              <a:pPr/>
              <a:t>11</a:t>
            </a:fld>
            <a:endParaRPr lang="it-IT" altLang="it-IT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10972800" cy="4525963"/>
          </a:xfrm>
        </p:spPr>
        <p:txBody>
          <a:bodyPr>
            <a:normAutofit/>
          </a:bodyPr>
          <a:lstStyle/>
          <a:p>
            <a:r>
              <a:rPr lang="it-IT" dirty="0" err="1" smtClean="0"/>
              <a:t>Radial</a:t>
            </a:r>
            <a:r>
              <a:rPr lang="it-IT" dirty="0" smtClean="0"/>
              <a:t> Component   of </a:t>
            </a:r>
            <a:r>
              <a:rPr lang="it-IT" dirty="0" err="1" smtClean="0"/>
              <a:t>perturbations</a:t>
            </a:r>
            <a:r>
              <a:rPr lang="it-IT" dirty="0" smtClean="0"/>
              <a:t> in GR, </a:t>
            </a:r>
            <a:r>
              <a:rPr lang="it-IT" dirty="0" err="1" smtClean="0"/>
              <a:t>Yukawa</a:t>
            </a:r>
            <a:r>
              <a:rPr lang="it-IT" dirty="0" smtClean="0"/>
              <a:t> and Albedo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prevailing</a:t>
            </a:r>
            <a:r>
              <a:rPr lang="it-IT" dirty="0" smtClean="0"/>
              <a:t> .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/>
              <a:t>r</a:t>
            </a:r>
            <a:r>
              <a:rPr lang="it-IT" dirty="0" err="1" smtClean="0"/>
              <a:t>adial</a:t>
            </a:r>
            <a:r>
              <a:rPr lang="it-IT" dirty="0" smtClean="0"/>
              <a:t> component </a:t>
            </a:r>
            <a:r>
              <a:rPr lang="it-IT" dirty="0" err="1" smtClean="0"/>
              <a:t>has</a:t>
            </a:r>
            <a:r>
              <a:rPr lang="it-IT" dirty="0" smtClean="0"/>
              <a:t>  high </a:t>
            </a:r>
            <a:r>
              <a:rPr lang="it-IT" dirty="0" err="1" smtClean="0"/>
              <a:t>degree</a:t>
            </a:r>
            <a:r>
              <a:rPr lang="it-IT" dirty="0" smtClean="0"/>
              <a:t> of </a:t>
            </a:r>
            <a:r>
              <a:rPr lang="it-IT" dirty="0" err="1" smtClean="0"/>
              <a:t>correlation</a:t>
            </a:r>
            <a:r>
              <a:rPr lang="it-IT" dirty="0" smtClean="0"/>
              <a:t> with clock </a:t>
            </a:r>
            <a:r>
              <a:rPr lang="it-IT" dirty="0" err="1" smtClean="0"/>
              <a:t>solutions</a:t>
            </a:r>
            <a:r>
              <a:rPr lang="it-IT" dirty="0" smtClean="0"/>
              <a:t>. </a:t>
            </a:r>
            <a:r>
              <a:rPr lang="it-IT" dirty="0" err="1" smtClean="0"/>
              <a:t>Two</a:t>
            </a:r>
            <a:r>
              <a:rPr lang="it-IT" dirty="0" smtClean="0"/>
              <a:t> way SLR </a:t>
            </a:r>
            <a:r>
              <a:rPr lang="it-IT" dirty="0" err="1" smtClean="0"/>
              <a:t>tracking</a:t>
            </a:r>
            <a:r>
              <a:rPr lang="it-IT" dirty="0" smtClean="0"/>
              <a:t> serve to </a:t>
            </a:r>
            <a:r>
              <a:rPr lang="it-IT" dirty="0" err="1" smtClean="0"/>
              <a:t>sharply</a:t>
            </a:r>
            <a:r>
              <a:rPr lang="it-IT" dirty="0" smtClean="0"/>
              <a:t> separate  clock from </a:t>
            </a:r>
            <a:r>
              <a:rPr lang="it-IT" dirty="0" err="1" smtClean="0"/>
              <a:t>orbit</a:t>
            </a:r>
            <a:r>
              <a:rPr lang="it-IT" dirty="0" smtClean="0"/>
              <a:t> </a:t>
            </a:r>
            <a:r>
              <a:rPr lang="it-IT" dirty="0" err="1" smtClean="0"/>
              <a:t>solution</a:t>
            </a:r>
            <a:r>
              <a:rPr lang="it-IT" dirty="0" smtClean="0"/>
              <a:t> (</a:t>
            </a:r>
            <a:r>
              <a:rPr lang="it-IT" dirty="0" err="1" smtClean="0"/>
              <a:t>depending</a:t>
            </a:r>
            <a:r>
              <a:rPr lang="it-IT" dirty="0" smtClean="0"/>
              <a:t> on </a:t>
            </a:r>
            <a:r>
              <a:rPr lang="it-IT" sz="4800" i="1" dirty="0" smtClean="0">
                <a:sym typeface="Symbol" panose="05050102010706020507" pitchFamily="18" charset="2"/>
              </a:rPr>
              <a:t> </a:t>
            </a:r>
            <a:r>
              <a:rPr lang="it-IT" dirty="0" smtClean="0">
                <a:sym typeface="Symbol" panose="05050102010706020507" pitchFamily="18" charset="2"/>
              </a:rPr>
              <a:t>angle)</a:t>
            </a:r>
            <a:endParaRPr lang="it-IT" dirty="0"/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need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full rate SLR data for short </a:t>
            </a:r>
            <a:r>
              <a:rPr lang="it-IT" dirty="0" err="1" smtClean="0"/>
              <a:t>period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  (&lt;1 </a:t>
            </a:r>
            <a:r>
              <a:rPr lang="it-IT" dirty="0" err="1" smtClean="0"/>
              <a:t>orbit</a:t>
            </a:r>
            <a:r>
              <a:rPr lang="it-IT" dirty="0" smtClean="0"/>
              <a:t> </a:t>
            </a:r>
            <a:r>
              <a:rPr lang="it-IT" dirty="0" err="1" smtClean="0"/>
              <a:t>period</a:t>
            </a:r>
            <a:r>
              <a:rPr lang="it-IT" dirty="0" smtClean="0"/>
              <a:t> </a:t>
            </a:r>
            <a:r>
              <a:rPr lang="it-IT" dirty="0" err="1" smtClean="0"/>
              <a:t>regarding</a:t>
            </a:r>
            <a:r>
              <a:rPr lang="it-IT" dirty="0" smtClean="0"/>
              <a:t> the </a:t>
            </a:r>
            <a:r>
              <a:rPr lang="it-IT" dirty="0" err="1" smtClean="0"/>
              <a:t>assessment</a:t>
            </a:r>
            <a:r>
              <a:rPr lang="it-IT" dirty="0" smtClean="0"/>
              <a:t> of </a:t>
            </a: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/>
              <a:t>t</a:t>
            </a:r>
            <a:r>
              <a:rPr lang="it-IT" dirty="0" err="1" smtClean="0"/>
              <a:t>hrust</a:t>
            </a:r>
            <a:r>
              <a:rPr lang="it-IT" dirty="0" smtClean="0"/>
              <a:t>, </a:t>
            </a:r>
            <a:r>
              <a:rPr lang="it-IT" dirty="0" err="1" smtClean="0"/>
              <a:t>eclipses</a:t>
            </a:r>
            <a:r>
              <a:rPr lang="it-IT" dirty="0" smtClean="0"/>
              <a:t>, albedo</a:t>
            </a:r>
            <a:r>
              <a:rPr lang="it-IT" dirty="0" smtClean="0"/>
              <a:t>)</a:t>
            </a:r>
          </a:p>
          <a:p>
            <a:r>
              <a:rPr lang="it-IT" dirty="0" smtClean="0"/>
              <a:t>SLR serve to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disseminating</a:t>
            </a:r>
            <a:r>
              <a:rPr lang="it-IT" dirty="0" smtClean="0"/>
              <a:t>  mass market  </a:t>
            </a:r>
            <a:r>
              <a:rPr lang="it-IT" dirty="0" err="1" smtClean="0"/>
              <a:t>products</a:t>
            </a:r>
            <a:r>
              <a:rPr lang="it-IT" dirty="0" smtClean="0"/>
              <a:t> (</a:t>
            </a:r>
            <a:r>
              <a:rPr lang="it-IT" dirty="0" err="1" smtClean="0"/>
              <a:t>orbits</a:t>
            </a:r>
            <a:r>
              <a:rPr lang="it-IT" dirty="0" smtClean="0"/>
              <a:t> and clock) </a:t>
            </a:r>
            <a:r>
              <a:rPr lang="it-IT" dirty="0" smtClean="0"/>
              <a:t>  more </a:t>
            </a:r>
            <a:r>
              <a:rPr lang="it-IT" dirty="0" err="1" smtClean="0"/>
              <a:t>reliable</a:t>
            </a:r>
            <a:r>
              <a:rPr lang="it-IT" dirty="0" smtClean="0"/>
              <a:t> and precise </a:t>
            </a:r>
            <a:endParaRPr lang="it-IT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16" y="1797246"/>
            <a:ext cx="8055284" cy="474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93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 smtClean="0">
                <a:solidFill>
                  <a:srgbClr val="C00000"/>
                </a:solidFill>
              </a:rPr>
              <a:t>      ESA/GSAC raccomandazioni</a:t>
            </a:r>
            <a:endParaRPr lang="it-IT" b="1" i="1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38200" y="2357438"/>
            <a:ext cx="110775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3600" dirty="0" smtClean="0"/>
              <a:t>Nella II Generazione GALILEO i satelliti saranno tutti equipaggiati con CCR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sz="36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3600" dirty="0" smtClean="0"/>
              <a:t>ESA ha deciso di dotarsi di una rete propria di stazioni SLR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71517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0175" r="10429"/>
          <a:stretch/>
        </p:blipFill>
        <p:spPr>
          <a:xfrm>
            <a:off x="1260389" y="16406"/>
            <a:ext cx="9588843" cy="679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8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0969" r="10818"/>
          <a:stretch/>
        </p:blipFill>
        <p:spPr>
          <a:xfrm>
            <a:off x="1342102" y="129412"/>
            <a:ext cx="10849897" cy="66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9584" t="16230" r="17959" b="6754"/>
          <a:stretch/>
        </p:blipFill>
        <p:spPr>
          <a:xfrm>
            <a:off x="339214" y="201630"/>
            <a:ext cx="11533238" cy="665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0555" r="10429"/>
          <a:stretch/>
        </p:blipFill>
        <p:spPr>
          <a:xfrm>
            <a:off x="444842" y="0"/>
            <a:ext cx="8501449" cy="604910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440" y="1651565"/>
            <a:ext cx="6919560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4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0366" r="10049"/>
          <a:stretch/>
        </p:blipFill>
        <p:spPr>
          <a:xfrm>
            <a:off x="1027427" y="216243"/>
            <a:ext cx="9401676" cy="66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GALILEO e G2G potenti </a:t>
            </a:r>
            <a:r>
              <a:rPr lang="it-IT" dirty="0" err="1" smtClean="0"/>
              <a:t>tool</a:t>
            </a:r>
            <a:r>
              <a:rPr lang="it-IT" dirty="0" smtClean="0"/>
              <a:t> per sviluppare attività scientifica nella Fisica Fondamentale:</a:t>
            </a:r>
          </a:p>
          <a:p>
            <a:r>
              <a:rPr lang="it-IT" dirty="0" smtClean="0"/>
              <a:t>Si pensa di potenziare questi suoi impieghi scientifici montando su G2G</a:t>
            </a:r>
          </a:p>
          <a:p>
            <a:pPr lvl="1"/>
            <a:r>
              <a:rPr lang="it-IT" dirty="0" smtClean="0"/>
              <a:t>CCR per SLR</a:t>
            </a:r>
          </a:p>
          <a:p>
            <a:pPr lvl="1"/>
            <a:r>
              <a:rPr lang="it-IT" dirty="0" smtClean="0"/>
              <a:t>Creazione di rete SLR a terra dedicata esclusivamente al GALILEO</a:t>
            </a:r>
          </a:p>
          <a:p>
            <a:pPr lvl="1"/>
            <a:r>
              <a:rPr lang="it-IT" dirty="0" smtClean="0"/>
              <a:t>ISL su G2G</a:t>
            </a:r>
          </a:p>
          <a:p>
            <a:pPr lvl="1"/>
            <a:r>
              <a:rPr lang="it-IT" dirty="0" smtClean="0"/>
              <a:t>Accelerometro su G2G</a:t>
            </a:r>
          </a:p>
          <a:p>
            <a:pPr lvl="1"/>
            <a:r>
              <a:rPr lang="it-IT" dirty="0" smtClean="0"/>
              <a:t>Trasmettitori VLBI</a:t>
            </a:r>
          </a:p>
          <a:p>
            <a:r>
              <a:rPr lang="it-IT" dirty="0" smtClean="0"/>
              <a:t>L’esistenza  di due orologi PHM e RAFS sta dando grandi opportunità per applicazioni nel campo della fisica fondamentale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0487" t="23713" r="20679" b="22908"/>
          <a:stretch/>
        </p:blipFill>
        <p:spPr>
          <a:xfrm>
            <a:off x="2699657" y="957602"/>
            <a:ext cx="7654413" cy="39083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34104" t="29316" r="15698" b="20387"/>
          <a:stretch/>
        </p:blipFill>
        <p:spPr>
          <a:xfrm>
            <a:off x="4027714" y="1915886"/>
            <a:ext cx="6531430" cy="36793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15730" t="25303" r="24534" b="15222"/>
          <a:stretch/>
        </p:blipFill>
        <p:spPr>
          <a:xfrm>
            <a:off x="1602658" y="718543"/>
            <a:ext cx="9751142" cy="545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8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i="1" dirty="0" smtClean="0">
                <a:solidFill>
                  <a:srgbClr val="C00000"/>
                </a:solidFill>
              </a:rPr>
              <a:t>GALILEO </a:t>
            </a:r>
            <a:r>
              <a:rPr lang="it-IT" sz="4000" b="1" i="1" dirty="0" err="1" smtClean="0">
                <a:solidFill>
                  <a:srgbClr val="C00000"/>
                </a:solidFill>
              </a:rPr>
              <a:t>Scientific</a:t>
            </a:r>
            <a:r>
              <a:rPr lang="it-IT" sz="4000" b="1" i="1" dirty="0" smtClean="0">
                <a:solidFill>
                  <a:srgbClr val="C00000"/>
                </a:solidFill>
              </a:rPr>
              <a:t> </a:t>
            </a:r>
            <a:r>
              <a:rPr lang="it-IT" sz="4000" b="1" i="1" dirty="0" err="1" smtClean="0">
                <a:solidFill>
                  <a:srgbClr val="C00000"/>
                </a:solidFill>
              </a:rPr>
              <a:t>Colloquium</a:t>
            </a:r>
            <a:r>
              <a:rPr lang="it-IT" sz="4000" b="1" i="1" dirty="0" smtClean="0">
                <a:solidFill>
                  <a:srgbClr val="C00000"/>
                </a:solidFill>
              </a:rPr>
              <a:t> (ogni  2 anni). Il prossimo nel 2021 a Sofia (COVID permettendo!)</a:t>
            </a:r>
            <a:endParaRPr lang="it-IT" sz="4000" b="1" i="1" dirty="0">
              <a:solidFill>
                <a:srgbClr val="C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2783" t="20665" r="14332" b="16028"/>
          <a:stretch/>
        </p:blipFill>
        <p:spPr>
          <a:xfrm>
            <a:off x="1106129" y="1563329"/>
            <a:ext cx="9483213" cy="463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408067" y="119704"/>
            <a:ext cx="10515600" cy="1325563"/>
          </a:xfrm>
        </p:spPr>
        <p:txBody>
          <a:bodyPr/>
          <a:lstStyle/>
          <a:p>
            <a:r>
              <a:rPr lang="it-IT" dirty="0" smtClean="0"/>
              <a:t>Breve storia di  </a:t>
            </a:r>
            <a:r>
              <a:rPr lang="it-IT" dirty="0" err="1" smtClean="0"/>
              <a:t>Doresa</a:t>
            </a:r>
            <a:r>
              <a:rPr lang="it-IT" dirty="0" smtClean="0"/>
              <a:t> </a:t>
            </a:r>
            <a:r>
              <a:rPr lang="it-IT" dirty="0"/>
              <a:t>e</a:t>
            </a:r>
            <a:r>
              <a:rPr lang="it-IT" dirty="0" smtClean="0"/>
              <a:t> </a:t>
            </a:r>
            <a:r>
              <a:rPr lang="it-IT" dirty="0" smtClean="0"/>
              <a:t>Milena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6900-9CEC-4C25-AD37-90F9A238F3C3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618"/>
            <a:ext cx="1408067" cy="199238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930399" y="1221836"/>
            <a:ext cx="8113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I primi due satelliti FOC, GSAT0201 e GSAT0202, prodotti dal consorzio OHB / SSTL, sono stati lanciati da </a:t>
            </a:r>
            <a:r>
              <a:rPr lang="it-IT" sz="2400" dirty="0" err="1"/>
              <a:t>Arianespace</a:t>
            </a:r>
            <a:r>
              <a:rPr lang="it-IT" sz="2400" dirty="0"/>
              <a:t> dal </a:t>
            </a:r>
            <a:r>
              <a:rPr lang="it-IT" sz="2400" dirty="0" err="1"/>
              <a:t>Guiana</a:t>
            </a:r>
            <a:r>
              <a:rPr lang="it-IT" sz="2400" dirty="0"/>
              <a:t> Space Center su una </a:t>
            </a:r>
            <a:r>
              <a:rPr lang="it-IT" sz="2400" dirty="0" err="1"/>
              <a:t>Soyuz</a:t>
            </a:r>
            <a:r>
              <a:rPr lang="it-IT" sz="2400" dirty="0"/>
              <a:t> ST-B equipaggiata con uno stadio superiore </a:t>
            </a:r>
            <a:r>
              <a:rPr lang="it-IT" sz="2400" dirty="0" err="1"/>
              <a:t>Fregat</a:t>
            </a:r>
            <a:r>
              <a:rPr lang="it-IT" sz="2400" dirty="0"/>
              <a:t>-M il 22 agosto 2014</a:t>
            </a:r>
            <a:endParaRPr lang="it-IT" sz="24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2281"/>
            <a:ext cx="4130047" cy="3102413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1010757" y="6270419"/>
            <a:ext cx="183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[© ESA – P. </a:t>
            </a:r>
            <a:r>
              <a:rPr lang="it-IT" dirty="0" err="1"/>
              <a:t>Carril</a:t>
            </a:r>
            <a:r>
              <a:rPr lang="it-IT" dirty="0"/>
              <a:t>]</a:t>
            </a:r>
          </a:p>
        </p:txBody>
      </p:sp>
      <p:sp>
        <p:nvSpPr>
          <p:cNvPr id="2" name="Rettangolo 1"/>
          <p:cNvSpPr/>
          <p:nvPr/>
        </p:nvSpPr>
        <p:spPr>
          <a:xfrm>
            <a:off x="5062537" y="3048000"/>
            <a:ext cx="6096000" cy="22416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7000"/>
              </a:lnSpc>
              <a:spcAft>
                <a:spcPts val="1000"/>
              </a:spcAft>
            </a:pP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GSAT5-6 sono stati lanciati con un razzo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Soyuz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 22 agosto 2014 in un’orbita sbagliata a causa di un problema tecnico.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 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problema era dovuto a un’interruzione temporanea dell’erogazione di propellente di idrazina ai propulsori, causata dal congelamento della stessa, il cui serbatoio era stato posto a contatto con le condutture  dell’Elio liquido. La Tabella 1 riporta i parametri orbitali dei due satelliti iniettati nell’orbita sbagliata </a:t>
            </a:r>
            <a:r>
              <a:rPr lang="it-IT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sbagliata</a:t>
            </a: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05/03/2015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1BA90-73CC-488D-93F3-BA30B9AB804E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13057"/>
          <a:stretch/>
        </p:blipFill>
        <p:spPr bwMode="auto">
          <a:xfrm>
            <a:off x="7857448" y="1099116"/>
            <a:ext cx="3951674" cy="301490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Titolo 5"/>
          <p:cNvSpPr txBox="1">
            <a:spLocks/>
          </p:cNvSpPr>
          <p:nvPr/>
        </p:nvSpPr>
        <p:spPr>
          <a:xfrm>
            <a:off x="836322" y="-4388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Breve Storia di  </a:t>
            </a:r>
            <a:r>
              <a:rPr lang="it-IT" dirty="0" err="1" smtClean="0"/>
              <a:t>Doresa</a:t>
            </a:r>
            <a:r>
              <a:rPr lang="it-IT" dirty="0" smtClean="0"/>
              <a:t> and Milena</a:t>
            </a:r>
            <a:endParaRPr lang="it-IT" dirty="0"/>
          </a:p>
        </p:txBody>
      </p:sp>
      <p:grpSp>
        <p:nvGrpSpPr>
          <p:cNvPr id="19" name="Gruppo 18"/>
          <p:cNvGrpSpPr/>
          <p:nvPr/>
        </p:nvGrpSpPr>
        <p:grpSpPr>
          <a:xfrm>
            <a:off x="166177" y="1547968"/>
            <a:ext cx="7318670" cy="2002828"/>
            <a:chOff x="-105285" y="4639066"/>
            <a:chExt cx="7318670" cy="2002828"/>
          </a:xfrm>
        </p:grpSpPr>
        <p:grpSp>
          <p:nvGrpSpPr>
            <p:cNvPr id="12" name="Gruppo 11"/>
            <p:cNvGrpSpPr/>
            <p:nvPr/>
          </p:nvGrpSpPr>
          <p:grpSpPr>
            <a:xfrm>
              <a:off x="57211" y="4639066"/>
              <a:ext cx="7156174" cy="1295149"/>
              <a:chOff x="2292626" y="4667385"/>
              <a:chExt cx="7156174" cy="1295149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13" t="63587" r="3953" b="8333"/>
              <a:stretch/>
            </p:blipFill>
            <p:spPr bwMode="auto">
              <a:xfrm>
                <a:off x="2981413" y="4667385"/>
                <a:ext cx="6467387" cy="1295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/>
              <p:cNvPicPr/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626" y="4681163"/>
                <a:ext cx="840954" cy="646211"/>
              </a:xfrm>
              <a:prstGeom prst="rect">
                <a:avLst/>
              </a:prstGeom>
              <a:noFill/>
            </p:spPr>
          </p:pic>
        </p:grpSp>
        <p:sp>
          <p:nvSpPr>
            <p:cNvPr id="17" name="Rettangolo 16"/>
            <p:cNvSpPr/>
            <p:nvPr/>
          </p:nvSpPr>
          <p:spPr>
            <a:xfrm>
              <a:off x="-105285" y="5903230"/>
              <a:ext cx="715175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dirty="0" smtClean="0"/>
                <a:t>Porfilio</a:t>
              </a:r>
              <a:r>
                <a:rPr lang="it-IT" sz="1400" dirty="0"/>
                <a:t>, </a:t>
              </a:r>
              <a:r>
                <a:rPr lang="it-IT" sz="1400" dirty="0" err="1"/>
                <a:t>M.,Portelli</a:t>
              </a:r>
              <a:r>
                <a:rPr lang="it-IT" sz="1400" dirty="0"/>
                <a:t>, C., Vespe, F., </a:t>
              </a:r>
              <a:r>
                <a:rPr lang="it-IT" sz="1400" dirty="0" err="1"/>
                <a:t>Pirrotta</a:t>
              </a:r>
              <a:r>
                <a:rPr lang="it-IT" sz="1400" dirty="0"/>
                <a:t>, S., Pellegrini, R.C., Duca, E., Parca, G., </a:t>
              </a:r>
              <a:r>
                <a:rPr lang="it-IT" sz="1400" dirty="0" err="1"/>
                <a:t>Salatti</a:t>
              </a:r>
              <a:r>
                <a:rPr lang="it-IT" sz="1400" dirty="0"/>
                <a:t>, </a:t>
              </a:r>
              <a:r>
                <a:rPr lang="it-IT" sz="1400" dirty="0" err="1"/>
                <a:t>M</a:t>
              </a:r>
              <a:r>
                <a:rPr lang="it-IT" sz="1400" dirty="0" err="1" smtClean="0"/>
                <a:t>.,Volpe</a:t>
              </a:r>
              <a:r>
                <a:rPr lang="it-IT" sz="1400" dirty="0"/>
                <a:t>, A., Facchinetti, C., Valentini, G. (2014) GALILEO Satellite 5&amp;6 </a:t>
              </a:r>
              <a:r>
                <a:rPr lang="it-IT" sz="1400" dirty="0" err="1"/>
                <a:t>Recovery</a:t>
              </a:r>
              <a:r>
                <a:rPr lang="it-IT" sz="1400" dirty="0"/>
                <a:t> </a:t>
              </a:r>
              <a:r>
                <a:rPr lang="it-IT" sz="1400" dirty="0" err="1"/>
                <a:t>Study</a:t>
              </a:r>
              <a:r>
                <a:rPr lang="it-IT" sz="1400" dirty="0"/>
                <a:t>. ASI- CEF </a:t>
              </a:r>
              <a:r>
                <a:rPr lang="it-IT" sz="1400" dirty="0" err="1"/>
                <a:t>Study</a:t>
              </a:r>
              <a:r>
                <a:rPr lang="it-IT" sz="1400" dirty="0"/>
                <a:t> Report: CEF-03(1).</a:t>
              </a: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6222952" y="1684992"/>
            <a:ext cx="1261895" cy="1127140"/>
            <a:chOff x="7308304" y="2348880"/>
            <a:chExt cx="1714039" cy="2376264"/>
          </a:xfrm>
        </p:grpSpPr>
        <p:cxnSp>
          <p:nvCxnSpPr>
            <p:cNvPr id="7" name="Connettore 1 6"/>
            <p:cNvCxnSpPr/>
            <p:nvPr/>
          </p:nvCxnSpPr>
          <p:spPr>
            <a:xfrm>
              <a:off x="7308304" y="2348880"/>
              <a:ext cx="0" cy="2376264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>
              <a:off x="9022343" y="2348880"/>
              <a:ext cx="0" cy="2376264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6"/>
          <a:srcRect l="13251" r="18338" b="14648"/>
          <a:stretch/>
        </p:blipFill>
        <p:spPr>
          <a:xfrm>
            <a:off x="6418246" y="1099116"/>
            <a:ext cx="5505119" cy="386153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7"/>
          <a:srcRect l="8648" t="4589" r="12608" b="3894"/>
          <a:stretch/>
        </p:blipFill>
        <p:spPr>
          <a:xfrm>
            <a:off x="1339611" y="1612541"/>
            <a:ext cx="6311096" cy="45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7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36000" y="969963"/>
            <a:ext cx="10515600" cy="1325563"/>
          </a:xfrm>
        </p:spPr>
        <p:txBody>
          <a:bodyPr/>
          <a:lstStyle/>
          <a:p>
            <a:pPr algn="ctr"/>
            <a:r>
              <a:rPr lang="it-IT" b="1" i="1" dirty="0" smtClean="0"/>
              <a:t>Attività</a:t>
            </a:r>
            <a:endParaRPr lang="it-IT" b="1" i="1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79379"/>
              </p:ext>
            </p:extLst>
          </p:nvPr>
        </p:nvGraphicFramePr>
        <p:xfrm>
          <a:off x="336000" y="1939925"/>
          <a:ext cx="11519998" cy="5062702"/>
        </p:xfrm>
        <a:graphic>
          <a:graphicData uri="http://schemas.openxmlformats.org/drawingml/2006/table">
            <a:tbl>
              <a:tblPr firstRow="1" firstCol="1" bandRow="1"/>
              <a:tblGrid>
                <a:gridCol w="1645714">
                  <a:extLst>
                    <a:ext uri="{9D8B030D-6E8A-4147-A177-3AD203B41FA5}">
                      <a16:colId xmlns:a16="http://schemas.microsoft.com/office/drawing/2014/main" val="3055868226"/>
                    </a:ext>
                  </a:extLst>
                </a:gridCol>
                <a:gridCol w="1645714">
                  <a:extLst>
                    <a:ext uri="{9D8B030D-6E8A-4147-A177-3AD203B41FA5}">
                      <a16:colId xmlns:a16="http://schemas.microsoft.com/office/drawing/2014/main" val="2429530251"/>
                    </a:ext>
                  </a:extLst>
                </a:gridCol>
                <a:gridCol w="1645714">
                  <a:extLst>
                    <a:ext uri="{9D8B030D-6E8A-4147-A177-3AD203B41FA5}">
                      <a16:colId xmlns:a16="http://schemas.microsoft.com/office/drawing/2014/main" val="2739793227"/>
                    </a:ext>
                  </a:extLst>
                </a:gridCol>
                <a:gridCol w="1645714">
                  <a:extLst>
                    <a:ext uri="{9D8B030D-6E8A-4147-A177-3AD203B41FA5}">
                      <a16:colId xmlns:a16="http://schemas.microsoft.com/office/drawing/2014/main" val="3949359644"/>
                    </a:ext>
                  </a:extLst>
                </a:gridCol>
                <a:gridCol w="1645714">
                  <a:extLst>
                    <a:ext uri="{9D8B030D-6E8A-4147-A177-3AD203B41FA5}">
                      <a16:colId xmlns:a16="http://schemas.microsoft.com/office/drawing/2014/main" val="2452056586"/>
                    </a:ext>
                  </a:extLst>
                </a:gridCol>
                <a:gridCol w="1645714">
                  <a:extLst>
                    <a:ext uri="{9D8B030D-6E8A-4147-A177-3AD203B41FA5}">
                      <a16:colId xmlns:a16="http://schemas.microsoft.com/office/drawing/2014/main" val="2594527663"/>
                    </a:ext>
                  </a:extLst>
                </a:gridCol>
                <a:gridCol w="1645714">
                  <a:extLst>
                    <a:ext uri="{9D8B030D-6E8A-4147-A177-3AD203B41FA5}">
                      <a16:colId xmlns:a16="http://schemas.microsoft.com/office/drawing/2014/main" val="1389999417"/>
                    </a:ext>
                  </a:extLst>
                </a:gridCol>
              </a:tblGrid>
              <a:tr h="315938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Nuovi Modelli delle Perturbazioni dovute a Forze Non </a:t>
                      </a:r>
                      <a:r>
                        <a:rPr lang="it-IT" sz="2800" u="sng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conservative e Accelerometro  (INAF/IAPS)</a:t>
                      </a:r>
                      <a:endParaRPr lang="it-I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306403"/>
                  </a:ext>
                </a:extLst>
              </a:tr>
              <a:tr h="23845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Misura del Redshift Gravitazionale</a:t>
                      </a: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Misura del L-T (usando </a:t>
                      </a: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nodo </a:t>
                      </a: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perigeo e combinazioni GFF)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Misura della precessione del perigeo di </a:t>
                      </a:r>
                      <a:r>
                        <a:rPr lang="it-IT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Schwarzschild</a:t>
                      </a: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(sfruttando </a:t>
                      </a:r>
                      <a:r>
                        <a:rPr lang="it-IT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eccentricità)</a:t>
                      </a: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Teorie della Gravitazione Alternative  </a:t>
                      </a: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Yukawa</a:t>
                      </a: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(sfruttando</a:t>
                      </a:r>
                      <a:r>
                        <a:rPr lang="it-IT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eccentricità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Sistema di Posizionamento Relativistico </a:t>
                      </a: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inverso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(due GALILEO</a:t>
                      </a:r>
                      <a:r>
                        <a:rPr lang="it-IT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spare</a:t>
                      </a:r>
                      <a:r>
                        <a:rPr lang="it-IT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Dark </a:t>
                      </a:r>
                      <a:r>
                        <a:rPr lang="it-IT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Matter</a:t>
                      </a: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Search</a:t>
                      </a:r>
                      <a:endParaRPr lang="it-IT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(Difetti Topologici</a:t>
                      </a:r>
                      <a:r>
                        <a:rPr lang="it-IT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)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556775"/>
                  </a:ext>
                </a:extLst>
              </a:tr>
              <a:tr h="1650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ASI/CGS</a:t>
                      </a: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ASI/CGS-INAF/IAPS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INAF/IAPS</a:t>
                      </a: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INAF/IAPS</a:t>
                      </a: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INAF/POLITO</a:t>
                      </a: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ASI/CGS -POLITO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0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INAF/IAPS- POLITO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1" marR="428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1464775"/>
                  </a:ext>
                </a:extLst>
              </a:tr>
            </a:tbl>
          </a:graphicData>
        </a:graphic>
      </p:graphicFrame>
      <p:sp>
        <p:nvSpPr>
          <p:cNvPr id="6" name="Titolo 1"/>
          <p:cNvSpPr txBox="1">
            <a:spLocks/>
          </p:cNvSpPr>
          <p:nvPr/>
        </p:nvSpPr>
        <p:spPr>
          <a:xfrm>
            <a:off x="1209674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i="1" dirty="0" smtClean="0">
                <a:solidFill>
                  <a:srgbClr val="C00000"/>
                </a:solidFill>
              </a:rPr>
              <a:t>G4S Progetto Premiale ASI approvato nel 2018</a:t>
            </a:r>
            <a:endParaRPr lang="it-IT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95600" y="14923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prstClr val="black"/>
                </a:solidFill>
              </a:rPr>
              <a:t>Task 1: </a:t>
            </a:r>
            <a:r>
              <a:rPr lang="it-IT" dirty="0" err="1" smtClean="0">
                <a:solidFill>
                  <a:prstClr val="black"/>
                </a:solidFill>
              </a:rPr>
              <a:t>Gravitational</a:t>
            </a:r>
            <a:r>
              <a:rPr lang="it-IT" dirty="0" smtClean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Red-Shift</a:t>
            </a:r>
            <a:r>
              <a:rPr lang="it-IT" dirty="0">
                <a:solidFill>
                  <a:prstClr val="black"/>
                </a:solidFill>
              </a:rPr>
              <a:t/>
            </a:r>
            <a:br>
              <a:rPr lang="it-IT" dirty="0">
                <a:solidFill>
                  <a:prstClr val="black"/>
                </a:solidFill>
              </a:rPr>
            </a:br>
            <a:r>
              <a:rPr lang="it-IT" dirty="0" smtClean="0"/>
              <a:t/>
            </a:r>
            <a:br>
              <a:rPr lang="it-IT" dirty="0" smtClean="0"/>
            </a:br>
            <a:endParaRPr lang="it-IT" sz="31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905A2-1124-4F3B-9B06-E96E2EA3AD25}" type="datetime1">
              <a:rPr lang="it-IT" smtClean="0">
                <a:solidFill>
                  <a:prstClr val="black"/>
                </a:solidFill>
                <a:latin typeface="Calibri"/>
              </a:rPr>
              <a:t>12/11/2020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prstClr val="black"/>
                </a:solidFill>
                <a:latin typeface="Calibri"/>
              </a:rPr>
              <a:t>VI GALILEO Colloquium- Velencia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6900-9CEC-4C25-AD37-90F9A238F3C3}" type="slidenum">
              <a:rPr lang="it-IT">
                <a:solidFill>
                  <a:prstClr val="black"/>
                </a:solidFill>
                <a:latin typeface="Calibri"/>
              </a:rPr>
              <a:pPr/>
              <a:t>5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3" t="21428" r="19682" b="7425"/>
          <a:stretch/>
        </p:blipFill>
        <p:spPr bwMode="auto">
          <a:xfrm>
            <a:off x="805854" y="877600"/>
            <a:ext cx="3359746" cy="229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t="24156" r="19211" b="10368"/>
          <a:stretch/>
        </p:blipFill>
        <p:spPr bwMode="auto">
          <a:xfrm>
            <a:off x="4165600" y="877600"/>
            <a:ext cx="5317022" cy="328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23" y="4163515"/>
            <a:ext cx="75898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188720" y="5577840"/>
            <a:ext cx="631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plan</a:t>
            </a:r>
            <a:r>
              <a:rPr lang="it-IT" dirty="0" smtClean="0"/>
              <a:t> to </a:t>
            </a:r>
            <a:r>
              <a:rPr lang="it-IT" dirty="0" err="1" smtClean="0"/>
              <a:t>repeat</a:t>
            </a:r>
            <a:r>
              <a:rPr lang="it-IT" dirty="0" smtClean="0"/>
              <a:t> the </a:t>
            </a:r>
            <a:r>
              <a:rPr lang="it-IT" dirty="0" err="1" smtClean="0"/>
              <a:t>measurements</a:t>
            </a:r>
            <a:r>
              <a:rPr lang="it-IT" dirty="0" smtClean="0"/>
              <a:t> of ZARM &amp; SYRTE </a:t>
            </a:r>
            <a:r>
              <a:rPr lang="it-IT" dirty="0"/>
              <a:t> </a:t>
            </a:r>
            <a:r>
              <a:rPr lang="it-IT" dirty="0" smtClean="0"/>
              <a:t>and G4S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78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86472" y="-184666"/>
            <a:ext cx="10515600" cy="1325563"/>
          </a:xfrm>
        </p:spPr>
        <p:txBody>
          <a:bodyPr/>
          <a:lstStyle/>
          <a:p>
            <a:r>
              <a:rPr lang="it-IT" dirty="0" err="1" smtClean="0"/>
              <a:t>Gravitational</a:t>
            </a:r>
            <a:r>
              <a:rPr lang="it-IT" dirty="0" smtClean="0"/>
              <a:t> </a:t>
            </a:r>
            <a:r>
              <a:rPr lang="it-IT" dirty="0" err="1" smtClean="0"/>
              <a:t>Red-Shift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C166F-E934-4143-B1F5-9DA5F57099B6}" type="datetime1">
              <a:rPr lang="it-IT" smtClean="0">
                <a:solidFill>
                  <a:prstClr val="black"/>
                </a:solidFill>
                <a:latin typeface="Calibri"/>
              </a:rPr>
              <a:t>12/11/2020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  <a:latin typeface="Calibri"/>
              </a:rPr>
              <a:t>VI GALILEO Colloquium- Velencia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6900-9CEC-4C25-AD37-90F9A238F3C3}" type="slidenum">
              <a:rPr lang="it-IT">
                <a:solidFill>
                  <a:prstClr val="black"/>
                </a:solidFill>
                <a:latin typeface="Calibri"/>
              </a:rPr>
              <a:pPr/>
              <a:t>6</a:t>
            </a:fld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7" t="25397" r="21690" b="4923"/>
          <a:stretch/>
        </p:blipFill>
        <p:spPr bwMode="auto">
          <a:xfrm>
            <a:off x="448544" y="1031900"/>
            <a:ext cx="7704856" cy="543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81503"/>
              </p:ext>
            </p:extLst>
          </p:nvPr>
        </p:nvGraphicFramePr>
        <p:xfrm>
          <a:off x="6731000" y="2336260"/>
          <a:ext cx="3251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name="Equazione" r:id="rId4" imgW="1612800" imgH="457200" progId="Equation.3">
                  <p:embed/>
                </p:oleObj>
              </mc:Choice>
              <mc:Fallback>
                <p:oleObj name="Equazione" r:id="rId4" imgW="1612800" imgH="457200" progId="Equation.3">
                  <p:embed/>
                  <p:pic>
                    <p:nvPicPr>
                      <p:cNvPr id="7" name="Ogget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0" y="2336260"/>
                        <a:ext cx="3251200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tangolo 9"/>
          <p:cNvSpPr/>
          <p:nvPr/>
        </p:nvSpPr>
        <p:spPr>
          <a:xfrm>
            <a:off x="8760296" y="6108978"/>
            <a:ext cx="792088" cy="157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758348" y="4203076"/>
            <a:ext cx="2016224" cy="18158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prstClr val="black"/>
                </a:solidFill>
                <a:latin typeface="Calibri"/>
              </a:rPr>
              <a:t>a=28000 Km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prstClr val="black"/>
                </a:solidFill>
                <a:latin typeface="Calibri"/>
                <a:sym typeface="Symbol"/>
              </a:rPr>
              <a:t></a:t>
            </a:r>
            <a:r>
              <a:rPr lang="it-IT" sz="2400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prstClr val="black"/>
                </a:solidFill>
                <a:latin typeface="Calibri"/>
                <a:sym typeface="Symbol"/>
              </a:rPr>
              <a:t>10</a:t>
            </a:r>
            <a:r>
              <a:rPr lang="it-IT" sz="2400" baseline="30000" dirty="0" smtClean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prstClr val="black"/>
                </a:solidFill>
                <a:latin typeface="Calibri"/>
                <a:sym typeface="Symbol"/>
              </a:rPr>
              <a:t>-14</a:t>
            </a:r>
            <a:endParaRPr lang="it-IT" sz="2400" baseline="30000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prstClr val="black"/>
              </a:solidFill>
              <a:latin typeface="Calibri"/>
              <a:sym typeface="Symbol"/>
            </a:endParaRPr>
          </a:p>
          <a:p>
            <a:endParaRPr lang="it-IT" sz="2400" baseline="30000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prstClr val="black"/>
              </a:solidFill>
              <a:latin typeface="Calibri"/>
              <a:sym typeface="Symbol"/>
            </a:endParaRPr>
          </a:p>
          <a:p>
            <a:r>
              <a:rPr lang="it-IT" sz="2400" dirty="0">
                <a:ln>
                  <a:solidFill>
                    <a:srgbClr val="1F497D">
                      <a:lumMod val="60000"/>
                      <a:lumOff val="40000"/>
                    </a:srgbClr>
                  </a:solidFill>
                </a:ln>
                <a:solidFill>
                  <a:prstClr val="black"/>
                </a:solidFill>
                <a:latin typeface="Calibri"/>
                <a:sym typeface="Symbol"/>
              </a:rPr>
              <a:t>e0.156</a:t>
            </a:r>
            <a:endParaRPr lang="it-IT" sz="2400" dirty="0">
              <a:ln>
                <a:solidFill>
                  <a:srgbClr val="1F497D">
                    <a:lumMod val="60000"/>
                    <a:lumOff val="40000"/>
                  </a:srgbClr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/>
          <a:srcRect l="48280" t="67188" r="16362" b="14453"/>
          <a:stretch/>
        </p:blipFill>
        <p:spPr>
          <a:xfrm>
            <a:off x="6410325" y="1228544"/>
            <a:ext cx="3486150" cy="101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0052" t="20118" r="13509" b="10546"/>
          <a:stretch/>
        </p:blipFill>
        <p:spPr>
          <a:xfrm>
            <a:off x="2057401" y="334349"/>
            <a:ext cx="9072562" cy="626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Results</a:t>
            </a:r>
            <a:r>
              <a:rPr lang="it-IT" dirty="0" smtClean="0"/>
              <a:t> of GREAT</a:t>
            </a:r>
            <a:endParaRPr lang="it-IT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18600"/>
              </p:ext>
            </p:extLst>
          </p:nvPr>
        </p:nvGraphicFramePr>
        <p:xfrm>
          <a:off x="1857375" y="2257012"/>
          <a:ext cx="8957310" cy="1565404"/>
        </p:xfrm>
        <a:graphic>
          <a:graphicData uri="http://schemas.openxmlformats.org/drawingml/2006/table">
            <a:tbl>
              <a:tblPr firstRow="1" firstCol="1" bandRow="1"/>
              <a:tblGrid>
                <a:gridCol w="2157730">
                  <a:extLst>
                    <a:ext uri="{9D8B030D-6E8A-4147-A177-3AD203B41FA5}">
                      <a16:colId xmlns:a16="http://schemas.microsoft.com/office/drawing/2014/main" val="952980106"/>
                    </a:ext>
                  </a:extLst>
                </a:gridCol>
                <a:gridCol w="2266315">
                  <a:extLst>
                    <a:ext uri="{9D8B030D-6E8A-4147-A177-3AD203B41FA5}">
                      <a16:colId xmlns:a16="http://schemas.microsoft.com/office/drawing/2014/main" val="3218796627"/>
                    </a:ext>
                  </a:extLst>
                </a:gridCol>
                <a:gridCol w="2733993">
                  <a:extLst>
                    <a:ext uri="{9D8B030D-6E8A-4147-A177-3AD203B41FA5}">
                      <a16:colId xmlns:a16="http://schemas.microsoft.com/office/drawing/2014/main" val="288806986"/>
                    </a:ext>
                  </a:extLst>
                </a:gridCol>
                <a:gridCol w="1799272">
                  <a:extLst>
                    <a:ext uri="{9D8B030D-6E8A-4147-A177-3AD203B41FA5}">
                      <a16:colId xmlns:a16="http://schemas.microsoft.com/office/drawing/2014/main" val="4227778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Experiment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Author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|α|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644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GP-A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Vessot, Levine et al.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1.4*10</a:t>
                      </a:r>
                      <a:r>
                        <a:rPr lang="it-IT" sz="24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7426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GREAT  ZARM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Hermann et al.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3.5*10</a:t>
                      </a:r>
                      <a:r>
                        <a:rPr lang="it-IT" sz="2400" baseline="30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</a:t>
                      </a:r>
                      <a:endParaRPr lang="it-I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460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GREAT-SYRTE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Delva et al.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2.48*10</a:t>
                      </a:r>
                      <a:r>
                        <a:rPr lang="it-IT" sz="2400" baseline="30000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</a:t>
                      </a:r>
                      <a:endParaRPr lang="it-IT" sz="24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392591"/>
                  </a:ext>
                </a:extLst>
              </a:tr>
            </a:tbl>
          </a:graphicData>
        </a:graphic>
      </p:graphicFrame>
      <p:grpSp>
        <p:nvGrpSpPr>
          <p:cNvPr id="9" name="Gruppo 8"/>
          <p:cNvGrpSpPr/>
          <p:nvPr/>
        </p:nvGrpSpPr>
        <p:grpSpPr>
          <a:xfrm>
            <a:off x="6483272" y="3753072"/>
            <a:ext cx="2917903" cy="2509319"/>
            <a:chOff x="6483272" y="3753072"/>
            <a:chExt cx="2917903" cy="2509319"/>
          </a:xfrm>
        </p:grpSpPr>
        <p:cxnSp>
          <p:nvCxnSpPr>
            <p:cNvPr id="5" name="Connettore 2 4"/>
            <p:cNvCxnSpPr/>
            <p:nvPr/>
          </p:nvCxnSpPr>
          <p:spPr>
            <a:xfrm flipV="1">
              <a:off x="7115176" y="3753072"/>
              <a:ext cx="2285999" cy="20476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6483272" y="5800726"/>
              <a:ext cx="12638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/>
                <a:t>Perché ?</a:t>
              </a:r>
              <a:endParaRPr lang="it-IT" sz="2400" b="1" dirty="0"/>
            </a:p>
          </p:txBody>
        </p:sp>
      </p:grp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l="10878" t="18333" r="12167" b="7916"/>
          <a:stretch/>
        </p:blipFill>
        <p:spPr>
          <a:xfrm>
            <a:off x="411111" y="2075871"/>
            <a:ext cx="5290555" cy="285061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11989" t="20061" r="9571" b="6888"/>
          <a:stretch/>
        </p:blipFill>
        <p:spPr>
          <a:xfrm>
            <a:off x="5246111" y="1164449"/>
            <a:ext cx="7031799" cy="368187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l="12557" t="18448" r="11498" b="6552"/>
          <a:stretch/>
        </p:blipFill>
        <p:spPr>
          <a:xfrm>
            <a:off x="3655681" y="3122499"/>
            <a:ext cx="5655182" cy="313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8733" t="20508" r="12408" b="9766"/>
          <a:stretch/>
        </p:blipFill>
        <p:spPr>
          <a:xfrm>
            <a:off x="1685925" y="1048239"/>
            <a:ext cx="8443913" cy="562402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24059" y="77702"/>
            <a:ext cx="3074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1" dirty="0" smtClean="0">
                <a:solidFill>
                  <a:srgbClr val="002060"/>
                </a:solidFill>
              </a:rPr>
              <a:t>Uso dei Dati SLR!</a:t>
            </a:r>
            <a:endParaRPr lang="it-IT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13225</TotalTime>
  <Words>625</Words>
  <Application>Microsoft Office PowerPoint</Application>
  <PresentationFormat>Widescreen</PresentationFormat>
  <Paragraphs>100</Paragraphs>
  <Slides>19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Times New Roman</vt:lpstr>
      <vt:lpstr>Times New Roman MT Std Bd</vt:lpstr>
      <vt:lpstr>Wingdings</vt:lpstr>
      <vt:lpstr>5_Personalizza struttura</vt:lpstr>
      <vt:lpstr>6_Personalizza struttura</vt:lpstr>
      <vt:lpstr>3_Personalizza struttura</vt:lpstr>
      <vt:lpstr>4_Personalizza struttura</vt:lpstr>
      <vt:lpstr>2_Personalizza struttura</vt:lpstr>
      <vt:lpstr>Personalizza struttura</vt:lpstr>
      <vt:lpstr>1_Personalizza struttura</vt:lpstr>
      <vt:lpstr>Equazione</vt:lpstr>
      <vt:lpstr> GALILEO for Science   project (G4S) e l’ SLR  sui satelliti  GALILEO  </vt:lpstr>
      <vt:lpstr>Breve storia di  Doresa e Milena</vt:lpstr>
      <vt:lpstr>Presentazione standard di PowerPoint</vt:lpstr>
      <vt:lpstr>Attività</vt:lpstr>
      <vt:lpstr>Task 1: Gravitational Red-Shift  </vt:lpstr>
      <vt:lpstr>Gravitational Red-Shift</vt:lpstr>
      <vt:lpstr>Presentazione standard di PowerPoint</vt:lpstr>
      <vt:lpstr>Results of GREAT</vt:lpstr>
      <vt:lpstr>Presentazione standard di PowerPoint</vt:lpstr>
      <vt:lpstr>Modelli GALILEO ad Elementi FinitiSRP</vt:lpstr>
      <vt:lpstr>For all these investigations  Why do we need SLR observations too ?</vt:lpstr>
      <vt:lpstr>      ESA/GSAC raccomandazioni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  <vt:lpstr>GALILEO Scientific Colloquium (ogni  2 anni). Il prossimo nel 2021 a Sofia (COVID permettendo!)</vt:lpstr>
    </vt:vector>
  </TitlesOfParts>
  <Company>ASI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GALILEO FOR SCIENCE (G4S) GALILEO with  high eccentricity : a tool for General Relativistic  investigation and assessment of Non Gravitational Perturbatons</dc:title>
  <dc:creator>Vespe Francesco</dc:creator>
  <cp:lastModifiedBy>Vespe Francesco</cp:lastModifiedBy>
  <cp:revision>194</cp:revision>
  <dcterms:created xsi:type="dcterms:W3CDTF">2016-03-08T09:20:25Z</dcterms:created>
  <dcterms:modified xsi:type="dcterms:W3CDTF">2020-11-13T11:07:34Z</dcterms:modified>
</cp:coreProperties>
</file>