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5" r:id="rId3"/>
    <p:sldId id="356" r:id="rId4"/>
    <p:sldId id="357" r:id="rId5"/>
    <p:sldId id="358" r:id="rId6"/>
    <p:sldId id="292" r:id="rId7"/>
    <p:sldId id="308" r:id="rId8"/>
    <p:sldId id="335" r:id="rId9"/>
    <p:sldId id="296" r:id="rId10"/>
    <p:sldId id="297" r:id="rId11"/>
    <p:sldId id="298" r:id="rId12"/>
    <p:sldId id="299" r:id="rId13"/>
    <p:sldId id="300" r:id="rId14"/>
    <p:sldId id="302" r:id="rId15"/>
    <p:sldId id="313" r:id="rId16"/>
    <p:sldId id="311" r:id="rId17"/>
    <p:sldId id="309" r:id="rId18"/>
    <p:sldId id="307" r:id="rId19"/>
    <p:sldId id="304" r:id="rId20"/>
    <p:sldId id="324" r:id="rId21"/>
    <p:sldId id="312" r:id="rId22"/>
    <p:sldId id="305" r:id="rId23"/>
    <p:sldId id="340" r:id="rId24"/>
    <p:sldId id="342" r:id="rId25"/>
    <p:sldId id="326" r:id="rId26"/>
    <p:sldId id="283" r:id="rId27"/>
    <p:sldId id="347" r:id="rId28"/>
    <p:sldId id="348" r:id="rId29"/>
    <p:sldId id="349" r:id="rId30"/>
    <p:sldId id="350" r:id="rId31"/>
    <p:sldId id="351" r:id="rId32"/>
    <p:sldId id="343" r:id="rId33"/>
    <p:sldId id="344" r:id="rId34"/>
    <p:sldId id="345" r:id="rId35"/>
    <p:sldId id="354" r:id="rId36"/>
    <p:sldId id="353" r:id="rId37"/>
    <p:sldId id="346" r:id="rId38"/>
    <p:sldId id="352" r:id="rId39"/>
    <p:sldId id="359" r:id="rId40"/>
    <p:sldId id="360" r:id="rId41"/>
    <p:sldId id="277" r:id="rId42"/>
    <p:sldId id="28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61C98-DC18-1B41-82E9-819389842367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BC3F-EE6D-3C4F-83E2-836C6F9B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1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9C88-C784-F84A-9BBD-86EB4B43C0A5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329C4-322B-924C-A7E1-913323748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5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329C4-322B-924C-A7E1-9133237484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5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4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5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0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7BEE-6022-EC40-A2D4-08337B6C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f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29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7.em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D. Schulte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7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4"/>
            <a:ext cx="8229600" cy="545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Cooling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damping.eps"/>
          <p:cNvPicPr>
            <a:picLocks noChangeAspect="1"/>
          </p:cNvPicPr>
          <p:nvPr/>
        </p:nvPicPr>
        <p:blipFill rotWithShape="1">
          <a:blip r:embed="rId2"/>
          <a:srcRect t="25926" b="10091"/>
          <a:stretch/>
        </p:blipFill>
        <p:spPr>
          <a:xfrm>
            <a:off x="271625" y="3454807"/>
            <a:ext cx="4638349" cy="1120691"/>
          </a:xfrm>
          <a:prstGeom prst="rect">
            <a:avLst/>
          </a:prstGeom>
        </p:spPr>
      </p:pic>
      <p:pic>
        <p:nvPicPr>
          <p:cNvPr id="8" name="Picture 7" descr="p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55939"/>
            <a:ext cx="8029853" cy="1095787"/>
          </a:xfrm>
          <a:prstGeom prst="rect">
            <a:avLst/>
          </a:prstGeom>
        </p:spPr>
      </p:pic>
      <p:pic>
        <p:nvPicPr>
          <p:cNvPr id="10" name="Picture 9" descr="vc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" y="1303245"/>
            <a:ext cx="6000442" cy="2090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3" y="1000862"/>
            <a:ext cx="1928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MAP collaboration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3065" y="699291"/>
            <a:ext cx="3150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Superconducting solenoids</a:t>
            </a:r>
          </a:p>
          <a:p>
            <a:endParaRPr lang="en-US" dirty="0" smtClean="0"/>
          </a:p>
          <a:p>
            <a:r>
              <a:rPr lang="en-US" b="1" dirty="0" smtClean="0"/>
              <a:t>High-gradient normal-conducting RF in strong magnetic field</a:t>
            </a:r>
          </a:p>
          <a:p>
            <a:endParaRPr lang="en-US" dirty="0" smtClean="0"/>
          </a:p>
          <a:p>
            <a:r>
              <a:rPr lang="en-US" dirty="0" smtClean="0"/>
              <a:t>Liquid hydrogen targets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ompact </a:t>
            </a:r>
            <a:r>
              <a:rPr lang="en-US" b="1" dirty="0" smtClean="0"/>
              <a:t>integrated design</a:t>
            </a:r>
          </a:p>
          <a:p>
            <a:endParaRPr lang="en-US" dirty="0"/>
          </a:p>
          <a:p>
            <a:r>
              <a:rPr lang="en-US" b="1" dirty="0" smtClean="0"/>
              <a:t>Beam dynamics (optics, collective effects)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21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016680"/>
            <a:ext cx="8973581" cy="545632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creen Shot 2014-01-02 at 11.54.34 A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26981" r="5151" b="5647"/>
          <a:stretch/>
        </p:blipFill>
        <p:spPr>
          <a:xfrm>
            <a:off x="581440" y="1269953"/>
            <a:ext cx="7924790" cy="49466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04085" y="1085378"/>
            <a:ext cx="6929756" cy="4492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278684" cy="753033"/>
          </a:xfrm>
        </p:spPr>
        <p:txBody>
          <a:bodyPr>
            <a:normAutofit fontScale="90000"/>
          </a:bodyPr>
          <a:lstStyle/>
          <a:p>
            <a:r>
              <a:rPr lang="en-US" dirty="0"/>
              <a:t>Cooling: The </a:t>
            </a:r>
            <a:r>
              <a:rPr lang="en-US" dirty="0" err="1"/>
              <a:t>Emittance</a:t>
            </a:r>
            <a:r>
              <a:rPr lang="en-US" dirty="0"/>
              <a:t> Path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3836" y="6547902"/>
            <a:ext cx="670164" cy="310384"/>
          </a:xfrm>
          <a:prstGeom prst="rect">
            <a:avLst/>
          </a:prstGeom>
        </p:spPr>
        <p:txBody>
          <a:bodyPr/>
          <a:lstStyle/>
          <a:p>
            <a:fld id="{8A5FAC83-C8C4-8046-B35B-A89823688311}" type="slidenum">
              <a:rPr lang="en-US" sz="1200" smtClean="0"/>
              <a:pPr/>
              <a:t>11</a:t>
            </a:fld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62510" y="6154855"/>
            <a:ext cx="344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 Emittance (microns)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64524" y="3338747"/>
            <a:ext cx="31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Emittance (mm)</a:t>
            </a:r>
          </a:p>
        </p:txBody>
      </p:sp>
      <p:sp>
        <p:nvSpPr>
          <p:cNvPr id="9" name="Oval 8"/>
          <p:cNvSpPr/>
          <p:nvPr/>
        </p:nvSpPr>
        <p:spPr>
          <a:xfrm>
            <a:off x="8070859" y="1269953"/>
            <a:ext cx="198425" cy="1785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 flipH="1">
            <a:off x="8165316" y="1448485"/>
            <a:ext cx="4756" cy="12700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24282" y="2718534"/>
            <a:ext cx="2141034" cy="223570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24282" y="3841635"/>
            <a:ext cx="797641" cy="111260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3" idx="1"/>
            <a:endCxn id="42" idx="5"/>
          </p:cNvCxnSpPr>
          <p:nvPr/>
        </p:nvCxnSpPr>
        <p:spPr>
          <a:xfrm flipH="1" flipV="1">
            <a:off x="2358121" y="2640587"/>
            <a:ext cx="2185694" cy="224017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63794" y="2540097"/>
            <a:ext cx="196530" cy="178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63794" y="2980941"/>
            <a:ext cx="196530" cy="157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4543815" y="3852130"/>
            <a:ext cx="2257117" cy="1091756"/>
          </a:xfrm>
          <a:custGeom>
            <a:avLst/>
            <a:gdLst>
              <a:gd name="connsiteX0" fmla="*/ 2378911 w 2378911"/>
              <a:gd name="connsiteY0" fmla="*/ 0 h 1082190"/>
              <a:gd name="connsiteX1" fmla="*/ 1140470 w 2378911"/>
              <a:gd name="connsiteY1" fmla="*/ 766228 h 1082190"/>
              <a:gd name="connsiteX2" fmla="*/ 699669 w 2378911"/>
              <a:gd name="connsiteY2" fmla="*/ 902679 h 1082190"/>
              <a:gd name="connsiteX3" fmla="*/ 6981 w 2378911"/>
              <a:gd name="connsiteY3" fmla="*/ 1039131 h 1082190"/>
              <a:gd name="connsiteX0" fmla="*/ 2378911 w 2378911"/>
              <a:gd name="connsiteY0" fmla="*/ 0 h 1092200"/>
              <a:gd name="connsiteX1" fmla="*/ 1140470 w 2378911"/>
              <a:gd name="connsiteY1" fmla="*/ 766228 h 1092200"/>
              <a:gd name="connsiteX2" fmla="*/ 699669 w 2378911"/>
              <a:gd name="connsiteY2" fmla="*/ 965657 h 1092200"/>
              <a:gd name="connsiteX3" fmla="*/ 6981 w 2378911"/>
              <a:gd name="connsiteY3" fmla="*/ 1039131 h 1092200"/>
              <a:gd name="connsiteX0" fmla="*/ 2379283 w 2379283"/>
              <a:gd name="connsiteY0" fmla="*/ 0 h 1097360"/>
              <a:gd name="connsiteX1" fmla="*/ 1340252 w 2379283"/>
              <a:gd name="connsiteY1" fmla="*/ 598288 h 1097360"/>
              <a:gd name="connsiteX2" fmla="*/ 700041 w 2379283"/>
              <a:gd name="connsiteY2" fmla="*/ 965657 h 1097360"/>
              <a:gd name="connsiteX3" fmla="*/ 7353 w 2379283"/>
              <a:gd name="connsiteY3" fmla="*/ 1039131 h 1097360"/>
              <a:gd name="connsiteX0" fmla="*/ 2378810 w 2378810"/>
              <a:gd name="connsiteY0" fmla="*/ 0 h 1087354"/>
              <a:gd name="connsiteX1" fmla="*/ 1339779 w 2378810"/>
              <a:gd name="connsiteY1" fmla="*/ 598288 h 1087354"/>
              <a:gd name="connsiteX2" fmla="*/ 741549 w 2378810"/>
              <a:gd name="connsiteY2" fmla="*/ 913176 h 1087354"/>
              <a:gd name="connsiteX3" fmla="*/ 6880 w 2378810"/>
              <a:gd name="connsiteY3" fmla="*/ 1039131 h 1087354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734669 w 2371930"/>
              <a:gd name="connsiteY2" fmla="*/ 913176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734669 w 2371930"/>
              <a:gd name="connsiteY2" fmla="*/ 913176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64385 w 2371930"/>
              <a:gd name="connsiteY1" fmla="*/ 608784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930" h="1039131">
                <a:moveTo>
                  <a:pt x="2371930" y="0"/>
                </a:moveTo>
                <a:cubicBezTo>
                  <a:pt x="1892646" y="307890"/>
                  <a:pt x="1623268" y="461836"/>
                  <a:pt x="1364385" y="608784"/>
                </a:cubicBezTo>
                <a:cubicBezTo>
                  <a:pt x="1105502" y="755732"/>
                  <a:pt x="1046029" y="809963"/>
                  <a:pt x="818631" y="881687"/>
                </a:cubicBezTo>
                <a:cubicBezTo>
                  <a:pt x="591234" y="953412"/>
                  <a:pt x="395322" y="997146"/>
                  <a:pt x="0" y="1039131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9"/>
          <p:cNvGrpSpPr/>
          <p:nvPr/>
        </p:nvGrpSpPr>
        <p:grpSpPr>
          <a:xfrm>
            <a:off x="6486274" y="4324001"/>
            <a:ext cx="1326910" cy="1330063"/>
            <a:chOff x="6486274" y="4324001"/>
            <a:chExt cx="1326910" cy="1330063"/>
          </a:xfrm>
        </p:grpSpPr>
        <p:sp>
          <p:nvSpPr>
            <p:cNvPr id="45" name="TextBox 44"/>
            <p:cNvSpPr txBox="1"/>
            <p:nvPr/>
          </p:nvSpPr>
          <p:spPr>
            <a:xfrm>
              <a:off x="6757917" y="5007733"/>
              <a:ext cx="1055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Bunch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Merge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6486274" y="4324001"/>
              <a:ext cx="573732" cy="7607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7"/>
          <p:cNvGrpSpPr/>
          <p:nvPr/>
        </p:nvGrpSpPr>
        <p:grpSpPr>
          <a:xfrm>
            <a:off x="3985259" y="4854620"/>
            <a:ext cx="727922" cy="293210"/>
            <a:chOff x="3985259" y="4854620"/>
            <a:chExt cx="727922" cy="293210"/>
          </a:xfrm>
        </p:grpSpPr>
        <p:sp>
          <p:nvSpPr>
            <p:cNvPr id="43" name="Oval 42"/>
            <p:cNvSpPr/>
            <p:nvPr/>
          </p:nvSpPr>
          <p:spPr>
            <a:xfrm>
              <a:off x="4514756" y="4854620"/>
              <a:ext cx="198425" cy="178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Arrow Connector 50"/>
            <p:cNvCxnSpPr>
              <a:endCxn id="43" idx="3"/>
            </p:cNvCxnSpPr>
            <p:nvPr/>
          </p:nvCxnSpPr>
          <p:spPr>
            <a:xfrm flipV="1">
              <a:off x="3985259" y="5007007"/>
              <a:ext cx="558556" cy="140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9"/>
          <p:cNvGrpSpPr/>
          <p:nvPr/>
        </p:nvGrpSpPr>
        <p:grpSpPr>
          <a:xfrm>
            <a:off x="1693888" y="1666142"/>
            <a:ext cx="2342330" cy="1003905"/>
            <a:chOff x="1693888" y="1542356"/>
            <a:chExt cx="2342330" cy="1132923"/>
          </a:xfrm>
        </p:grpSpPr>
        <p:sp>
          <p:nvSpPr>
            <p:cNvPr id="42" name="Oval 41"/>
            <p:cNvSpPr/>
            <p:nvPr/>
          </p:nvSpPr>
          <p:spPr>
            <a:xfrm>
              <a:off x="2188755" y="2448258"/>
              <a:ext cx="198425" cy="2270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3888" y="1542356"/>
              <a:ext cx="2342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For acceleration to</a:t>
              </a:r>
              <a:br>
                <a:rPr lang="en-US" dirty="0">
                  <a:solidFill>
                    <a:srgbClr val="FF00FF"/>
                  </a:solidFill>
                </a:rPr>
              </a:br>
              <a:r>
                <a:rPr lang="en-US" dirty="0">
                  <a:solidFill>
                    <a:srgbClr val="FF00FF"/>
                  </a:solidFill>
                </a:rPr>
                <a:t>multi-</a:t>
              </a:r>
              <a:r>
                <a:rPr lang="en-US" dirty="0" err="1">
                  <a:solidFill>
                    <a:srgbClr val="FF00FF"/>
                  </a:solidFill>
                </a:rPr>
                <a:t>TeV</a:t>
              </a:r>
              <a:r>
                <a:rPr lang="en-US" dirty="0">
                  <a:solidFill>
                    <a:srgbClr val="FF00FF"/>
                  </a:solidFill>
                </a:rPr>
                <a:t> collider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292356" y="2153553"/>
              <a:ext cx="0" cy="3234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>
            <a:off x="8070859" y="2629268"/>
            <a:ext cx="198425" cy="1785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34"/>
          <p:cNvGrpSpPr/>
          <p:nvPr/>
        </p:nvGrpSpPr>
        <p:grpSpPr>
          <a:xfrm>
            <a:off x="2128469" y="3635004"/>
            <a:ext cx="1292911" cy="646331"/>
            <a:chOff x="1846995" y="3731907"/>
            <a:chExt cx="1292911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1846995" y="3731907"/>
              <a:ext cx="1085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Final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Cooling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2636520" y="3870406"/>
              <a:ext cx="503386" cy="179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1"/>
          <p:cNvGrpSpPr/>
          <p:nvPr/>
        </p:nvGrpSpPr>
        <p:grpSpPr>
          <a:xfrm>
            <a:off x="4517719" y="3899414"/>
            <a:ext cx="1521813" cy="953384"/>
            <a:chOff x="4040634" y="2724736"/>
            <a:chExt cx="1521813" cy="953384"/>
          </a:xfrm>
        </p:grpSpPr>
        <p:sp>
          <p:nvSpPr>
            <p:cNvPr id="48" name="TextBox 47"/>
            <p:cNvSpPr txBox="1"/>
            <p:nvPr/>
          </p:nvSpPr>
          <p:spPr>
            <a:xfrm>
              <a:off x="4040634" y="2724736"/>
              <a:ext cx="1521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post-merge 6D Cooling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10316" y="3345775"/>
              <a:ext cx="153436" cy="3323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5"/>
          <p:cNvGrpSpPr/>
          <p:nvPr/>
        </p:nvGrpSpPr>
        <p:grpSpPr>
          <a:xfrm>
            <a:off x="3693849" y="1795204"/>
            <a:ext cx="3631361" cy="1448144"/>
            <a:chOff x="3693849" y="1795204"/>
            <a:chExt cx="3631361" cy="1448144"/>
          </a:xfrm>
        </p:grpSpPr>
        <p:sp>
          <p:nvSpPr>
            <p:cNvPr id="10" name="Isosceles Triangle 9"/>
            <p:cNvSpPr/>
            <p:nvPr/>
          </p:nvSpPr>
          <p:spPr>
            <a:xfrm>
              <a:off x="6674648" y="2980941"/>
              <a:ext cx="294550" cy="262407"/>
            </a:xfrm>
            <a:prstGeom prst="triangle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93849" y="1795204"/>
              <a:ext cx="363136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For acceleration to </a:t>
              </a:r>
              <a:r>
                <a:rPr lang="en-US" dirty="0" err="1">
                  <a:solidFill>
                    <a:srgbClr val="FF00FF"/>
                  </a:solidFill>
                </a:rPr>
                <a:t>NuMAX</a:t>
              </a:r>
              <a:r>
                <a:rPr lang="en-US" dirty="0">
                  <a:solidFill>
                    <a:srgbClr val="FF00FF"/>
                  </a:solidFill>
                </a:rPr>
                <a:t> (325MHz injector acceptance 3mm,24mm)</a:t>
              </a:r>
            </a:p>
          </p:txBody>
        </p:sp>
        <p:cxnSp>
          <p:nvCxnSpPr>
            <p:cNvPr id="56" name="Straight Arrow Connector 55"/>
            <p:cNvCxnSpPr>
              <a:endCxn id="10" idx="1"/>
            </p:cNvCxnSpPr>
            <p:nvPr/>
          </p:nvCxnSpPr>
          <p:spPr>
            <a:xfrm>
              <a:off x="6024282" y="2629268"/>
              <a:ext cx="724004" cy="4828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>
            <a:stCxn id="60" idx="6"/>
            <a:endCxn id="10" idx="5"/>
          </p:cNvCxnSpPr>
          <p:nvPr/>
        </p:nvCxnSpPr>
        <p:spPr>
          <a:xfrm flipH="1">
            <a:off x="6895561" y="2718534"/>
            <a:ext cx="1373723" cy="3936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4"/>
          <p:cNvGrpSpPr/>
          <p:nvPr/>
        </p:nvGrpSpPr>
        <p:grpSpPr>
          <a:xfrm>
            <a:off x="7560733" y="2957674"/>
            <a:ext cx="1501709" cy="646331"/>
            <a:chOff x="5752925" y="1770275"/>
            <a:chExt cx="1501709" cy="646331"/>
          </a:xfrm>
        </p:grpSpPr>
        <p:sp>
          <p:nvSpPr>
            <p:cNvPr id="64" name="TextBox 63"/>
            <p:cNvSpPr txBox="1"/>
            <p:nvPr/>
          </p:nvSpPr>
          <p:spPr>
            <a:xfrm>
              <a:off x="5836652" y="1770275"/>
              <a:ext cx="1417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Initial Cooling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5752925" y="1793620"/>
              <a:ext cx="510126" cy="1641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73005"/>
            <a:ext cx="1804085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2557411" y="6493161"/>
            <a:ext cx="482159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and INFN, October 2020</a:t>
            </a:r>
            <a:endParaRPr lang="en-US" dirty="0"/>
          </a:p>
        </p:txBody>
      </p:sp>
      <p:grpSp>
        <p:nvGrpSpPr>
          <p:cNvPr id="32" name="Group 58"/>
          <p:cNvGrpSpPr/>
          <p:nvPr/>
        </p:nvGrpSpPr>
        <p:grpSpPr>
          <a:xfrm>
            <a:off x="7221441" y="984775"/>
            <a:ext cx="1904540" cy="1609101"/>
            <a:chOff x="3870811" y="2203444"/>
            <a:chExt cx="1904540" cy="1691957"/>
          </a:xfrm>
        </p:grpSpPr>
        <p:sp>
          <p:nvSpPr>
            <p:cNvPr id="66" name="Rectangle 65"/>
            <p:cNvSpPr/>
            <p:nvPr/>
          </p:nvSpPr>
          <p:spPr>
            <a:xfrm>
              <a:off x="3886200" y="2203444"/>
              <a:ext cx="1828799" cy="1691957"/>
            </a:xfrm>
            <a:prstGeom prst="rect">
              <a:avLst/>
            </a:prstGeom>
            <a:solidFill>
              <a:schemeClr val="bg1">
                <a:lumMod val="5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56324" y="2236992"/>
              <a:ext cx="101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Target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36316" y="3166214"/>
              <a:ext cx="978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Phase</a:t>
              </a:r>
            </a:p>
            <a:p>
              <a:r>
                <a:rPr lang="en-US" dirty="0"/>
                <a:t>Rotator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3284160" y="2790095"/>
              <a:ext cx="1573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Front End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44835" y="2550567"/>
              <a:ext cx="2668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400" dirty="0"/>
            </a:p>
          </p:txBody>
        </p:sp>
      </p:grpSp>
      <p:grpSp>
        <p:nvGrpSpPr>
          <p:cNvPr id="34" name="Group 18"/>
          <p:cNvGrpSpPr/>
          <p:nvPr/>
        </p:nvGrpSpPr>
        <p:grpSpPr>
          <a:xfrm>
            <a:off x="6748286" y="4109822"/>
            <a:ext cx="2178193" cy="923330"/>
            <a:chOff x="6705145" y="3989598"/>
            <a:chExt cx="2178193" cy="923330"/>
          </a:xfrm>
        </p:grpSpPr>
        <p:sp>
          <p:nvSpPr>
            <p:cNvPr id="73" name="TextBox 72"/>
            <p:cNvSpPr txBox="1"/>
            <p:nvPr/>
          </p:nvSpPr>
          <p:spPr>
            <a:xfrm>
              <a:off x="6757791" y="3989598"/>
              <a:ext cx="2125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pre-merge</a:t>
              </a:r>
              <a:br>
                <a:rPr lang="en-US" dirty="0">
                  <a:solidFill>
                    <a:srgbClr val="0000FF"/>
                  </a:solidFill>
                </a:rPr>
              </a:br>
              <a:r>
                <a:rPr lang="en-US" dirty="0">
                  <a:solidFill>
                    <a:srgbClr val="0000FF"/>
                  </a:solidFill>
                </a:rPr>
                <a:t>6D Cooling (original design)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6705145" y="4019945"/>
              <a:ext cx="587907" cy="2796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7833717" y="2496985"/>
            <a:ext cx="134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Exit Front End</a:t>
            </a:r>
          </a:p>
          <a:p>
            <a:pPr algn="ctr"/>
            <a:r>
              <a:rPr lang="en-US" sz="1400" dirty="0"/>
              <a:t>(15mm,45mm)</a:t>
            </a:r>
          </a:p>
        </p:txBody>
      </p:sp>
      <p:sp>
        <p:nvSpPr>
          <p:cNvPr id="18" name="Oval 17"/>
          <p:cNvSpPr/>
          <p:nvPr/>
        </p:nvSpPr>
        <p:spPr>
          <a:xfrm>
            <a:off x="1847648" y="1272989"/>
            <a:ext cx="201168" cy="2011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3478" y="1133802"/>
            <a:ext cx="554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Specification</a:t>
            </a:r>
            <a:endParaRPr lang="en-GB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732830" y="1839311"/>
            <a:ext cx="3503999" cy="1437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459241" y="2717569"/>
            <a:ext cx="1347443" cy="349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853528" y="3066809"/>
            <a:ext cx="1105617" cy="6375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023733" y="2675873"/>
            <a:ext cx="957967" cy="1785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p4.tiff"/>
          <p:cNvPicPr>
            <a:picLocks noChangeAspect="1"/>
          </p:cNvPicPr>
          <p:nvPr/>
        </p:nvPicPr>
        <p:blipFill rotWithShape="1">
          <a:blip r:embed="rId3"/>
          <a:srcRect l="36062" r="39217" b="50107"/>
          <a:stretch/>
        </p:blipFill>
        <p:spPr>
          <a:xfrm rot="10800000">
            <a:off x="4414137" y="983631"/>
            <a:ext cx="2260511" cy="225971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748286" y="2365129"/>
            <a:ext cx="1233414" cy="59254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163971" y="2494325"/>
            <a:ext cx="1161239" cy="11096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662930" y="2854405"/>
            <a:ext cx="796311" cy="125541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240837" y="2515078"/>
            <a:ext cx="422093" cy="21056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3507288" y="2540097"/>
            <a:ext cx="1205893" cy="123340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296734" y="4760532"/>
            <a:ext cx="186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For acceleration</a:t>
            </a:r>
          </a:p>
          <a:p>
            <a:r>
              <a:rPr lang="en-US" dirty="0">
                <a:solidFill>
                  <a:srgbClr val="FF00FF"/>
                </a:solidFill>
              </a:rPr>
              <a:t>to Higgs Factory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176884" y="6216623"/>
            <a:ext cx="1928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MAP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016680"/>
            <a:ext cx="8973581" cy="545632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creen Shot 2014-01-02 at 11.54.34 A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26981" r="5151" b="5647"/>
          <a:stretch/>
        </p:blipFill>
        <p:spPr>
          <a:xfrm>
            <a:off x="581440" y="1269953"/>
            <a:ext cx="7924790" cy="49466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5959" y="1102108"/>
            <a:ext cx="6929756" cy="4492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278684" cy="753033"/>
          </a:xfrm>
        </p:spPr>
        <p:txBody>
          <a:bodyPr>
            <a:normAutofit fontScale="90000"/>
          </a:bodyPr>
          <a:lstStyle/>
          <a:p>
            <a:r>
              <a:rPr lang="en-US" dirty="0"/>
              <a:t>Cooling: The </a:t>
            </a:r>
            <a:r>
              <a:rPr lang="en-US" dirty="0" err="1"/>
              <a:t>Emittance</a:t>
            </a:r>
            <a:r>
              <a:rPr lang="en-US" dirty="0"/>
              <a:t> Path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3836" y="6547902"/>
            <a:ext cx="670164" cy="310384"/>
          </a:xfrm>
          <a:prstGeom prst="rect">
            <a:avLst/>
          </a:prstGeom>
        </p:spPr>
        <p:txBody>
          <a:bodyPr/>
          <a:lstStyle/>
          <a:p>
            <a:fld id="{8A5FAC83-C8C4-8046-B35B-A89823688311}" type="slidenum">
              <a:rPr lang="en-US" sz="1200" smtClean="0"/>
              <a:pPr/>
              <a:t>12</a:t>
            </a:fld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62510" y="6154855"/>
            <a:ext cx="344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 Emittance (microns)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64524" y="3338747"/>
            <a:ext cx="31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Emittance (mm)</a:t>
            </a:r>
          </a:p>
        </p:txBody>
      </p:sp>
      <p:sp>
        <p:nvSpPr>
          <p:cNvPr id="9" name="Oval 8"/>
          <p:cNvSpPr/>
          <p:nvPr/>
        </p:nvSpPr>
        <p:spPr>
          <a:xfrm>
            <a:off x="8070859" y="1269953"/>
            <a:ext cx="198425" cy="1785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 flipH="1">
            <a:off x="8165316" y="1448485"/>
            <a:ext cx="4756" cy="12700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24282" y="2718534"/>
            <a:ext cx="2141034" cy="223570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24282" y="3841635"/>
            <a:ext cx="797641" cy="111260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3" idx="1"/>
            <a:endCxn id="42" idx="5"/>
          </p:cNvCxnSpPr>
          <p:nvPr/>
        </p:nvCxnSpPr>
        <p:spPr>
          <a:xfrm flipH="1" flipV="1">
            <a:off x="2358121" y="2640587"/>
            <a:ext cx="2185694" cy="224017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63794" y="2540097"/>
            <a:ext cx="196530" cy="178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63794" y="2980941"/>
            <a:ext cx="196530" cy="157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4543815" y="3852130"/>
            <a:ext cx="2257117" cy="1091756"/>
          </a:xfrm>
          <a:custGeom>
            <a:avLst/>
            <a:gdLst>
              <a:gd name="connsiteX0" fmla="*/ 2378911 w 2378911"/>
              <a:gd name="connsiteY0" fmla="*/ 0 h 1082190"/>
              <a:gd name="connsiteX1" fmla="*/ 1140470 w 2378911"/>
              <a:gd name="connsiteY1" fmla="*/ 766228 h 1082190"/>
              <a:gd name="connsiteX2" fmla="*/ 699669 w 2378911"/>
              <a:gd name="connsiteY2" fmla="*/ 902679 h 1082190"/>
              <a:gd name="connsiteX3" fmla="*/ 6981 w 2378911"/>
              <a:gd name="connsiteY3" fmla="*/ 1039131 h 1082190"/>
              <a:gd name="connsiteX0" fmla="*/ 2378911 w 2378911"/>
              <a:gd name="connsiteY0" fmla="*/ 0 h 1092200"/>
              <a:gd name="connsiteX1" fmla="*/ 1140470 w 2378911"/>
              <a:gd name="connsiteY1" fmla="*/ 766228 h 1092200"/>
              <a:gd name="connsiteX2" fmla="*/ 699669 w 2378911"/>
              <a:gd name="connsiteY2" fmla="*/ 965657 h 1092200"/>
              <a:gd name="connsiteX3" fmla="*/ 6981 w 2378911"/>
              <a:gd name="connsiteY3" fmla="*/ 1039131 h 1092200"/>
              <a:gd name="connsiteX0" fmla="*/ 2379283 w 2379283"/>
              <a:gd name="connsiteY0" fmla="*/ 0 h 1097360"/>
              <a:gd name="connsiteX1" fmla="*/ 1340252 w 2379283"/>
              <a:gd name="connsiteY1" fmla="*/ 598288 h 1097360"/>
              <a:gd name="connsiteX2" fmla="*/ 700041 w 2379283"/>
              <a:gd name="connsiteY2" fmla="*/ 965657 h 1097360"/>
              <a:gd name="connsiteX3" fmla="*/ 7353 w 2379283"/>
              <a:gd name="connsiteY3" fmla="*/ 1039131 h 1097360"/>
              <a:gd name="connsiteX0" fmla="*/ 2378810 w 2378810"/>
              <a:gd name="connsiteY0" fmla="*/ 0 h 1087354"/>
              <a:gd name="connsiteX1" fmla="*/ 1339779 w 2378810"/>
              <a:gd name="connsiteY1" fmla="*/ 598288 h 1087354"/>
              <a:gd name="connsiteX2" fmla="*/ 741549 w 2378810"/>
              <a:gd name="connsiteY2" fmla="*/ 913176 h 1087354"/>
              <a:gd name="connsiteX3" fmla="*/ 6880 w 2378810"/>
              <a:gd name="connsiteY3" fmla="*/ 1039131 h 1087354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734669 w 2371930"/>
              <a:gd name="connsiteY2" fmla="*/ 913176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734669 w 2371930"/>
              <a:gd name="connsiteY2" fmla="*/ 913176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64385 w 2371930"/>
              <a:gd name="connsiteY1" fmla="*/ 608784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930" h="1039131">
                <a:moveTo>
                  <a:pt x="2371930" y="0"/>
                </a:moveTo>
                <a:cubicBezTo>
                  <a:pt x="1892646" y="307890"/>
                  <a:pt x="1623268" y="461836"/>
                  <a:pt x="1364385" y="608784"/>
                </a:cubicBezTo>
                <a:cubicBezTo>
                  <a:pt x="1105502" y="755732"/>
                  <a:pt x="1046029" y="809963"/>
                  <a:pt x="818631" y="881687"/>
                </a:cubicBezTo>
                <a:cubicBezTo>
                  <a:pt x="591234" y="953412"/>
                  <a:pt x="395322" y="997146"/>
                  <a:pt x="0" y="1039131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9"/>
          <p:cNvGrpSpPr/>
          <p:nvPr/>
        </p:nvGrpSpPr>
        <p:grpSpPr>
          <a:xfrm>
            <a:off x="6486274" y="4324001"/>
            <a:ext cx="1326910" cy="1330063"/>
            <a:chOff x="6486274" y="4324001"/>
            <a:chExt cx="1326910" cy="1330063"/>
          </a:xfrm>
        </p:grpSpPr>
        <p:sp>
          <p:nvSpPr>
            <p:cNvPr id="45" name="TextBox 44"/>
            <p:cNvSpPr txBox="1"/>
            <p:nvPr/>
          </p:nvSpPr>
          <p:spPr>
            <a:xfrm>
              <a:off x="6757917" y="5007733"/>
              <a:ext cx="1055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Bunch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Merge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6486274" y="4324001"/>
              <a:ext cx="573732" cy="7607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7"/>
          <p:cNvGrpSpPr/>
          <p:nvPr/>
        </p:nvGrpSpPr>
        <p:grpSpPr>
          <a:xfrm>
            <a:off x="2296734" y="4760532"/>
            <a:ext cx="2416447" cy="646331"/>
            <a:chOff x="2296734" y="4760532"/>
            <a:chExt cx="2416447" cy="646331"/>
          </a:xfrm>
        </p:grpSpPr>
        <p:sp>
          <p:nvSpPr>
            <p:cNvPr id="43" name="Oval 42"/>
            <p:cNvSpPr/>
            <p:nvPr/>
          </p:nvSpPr>
          <p:spPr>
            <a:xfrm>
              <a:off x="4514756" y="4854620"/>
              <a:ext cx="198425" cy="178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96734" y="4760532"/>
              <a:ext cx="1860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For acceleration</a:t>
              </a:r>
            </a:p>
            <a:p>
              <a:r>
                <a:rPr lang="en-US" dirty="0">
                  <a:solidFill>
                    <a:srgbClr val="FF00FF"/>
                  </a:solidFill>
                </a:rPr>
                <a:t>to Higgs Factory</a:t>
              </a:r>
            </a:p>
          </p:txBody>
        </p:sp>
        <p:cxnSp>
          <p:nvCxnSpPr>
            <p:cNvPr id="51" name="Straight Arrow Connector 50"/>
            <p:cNvCxnSpPr>
              <a:endCxn id="43" idx="3"/>
            </p:cNvCxnSpPr>
            <p:nvPr/>
          </p:nvCxnSpPr>
          <p:spPr>
            <a:xfrm flipV="1">
              <a:off x="3985259" y="5007007"/>
              <a:ext cx="558556" cy="140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9"/>
          <p:cNvGrpSpPr/>
          <p:nvPr/>
        </p:nvGrpSpPr>
        <p:grpSpPr>
          <a:xfrm>
            <a:off x="1693888" y="1666142"/>
            <a:ext cx="2342330" cy="1003905"/>
            <a:chOff x="1693888" y="1542356"/>
            <a:chExt cx="2342330" cy="1132923"/>
          </a:xfrm>
        </p:grpSpPr>
        <p:sp>
          <p:nvSpPr>
            <p:cNvPr id="42" name="Oval 41"/>
            <p:cNvSpPr/>
            <p:nvPr/>
          </p:nvSpPr>
          <p:spPr>
            <a:xfrm>
              <a:off x="2188755" y="2448258"/>
              <a:ext cx="198425" cy="2270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3888" y="1542356"/>
              <a:ext cx="2342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For acceleration to</a:t>
              </a:r>
              <a:br>
                <a:rPr lang="en-US" dirty="0">
                  <a:solidFill>
                    <a:srgbClr val="FF00FF"/>
                  </a:solidFill>
                </a:rPr>
              </a:br>
              <a:r>
                <a:rPr lang="en-US" dirty="0">
                  <a:solidFill>
                    <a:srgbClr val="FF00FF"/>
                  </a:solidFill>
                </a:rPr>
                <a:t>multi-</a:t>
              </a:r>
              <a:r>
                <a:rPr lang="en-US" dirty="0" err="1">
                  <a:solidFill>
                    <a:srgbClr val="FF00FF"/>
                  </a:solidFill>
                </a:rPr>
                <a:t>TeV</a:t>
              </a:r>
              <a:r>
                <a:rPr lang="en-US" dirty="0">
                  <a:solidFill>
                    <a:srgbClr val="FF00FF"/>
                  </a:solidFill>
                </a:rPr>
                <a:t> collider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292356" y="2153553"/>
              <a:ext cx="0" cy="3234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>
            <a:off x="8070859" y="2629268"/>
            <a:ext cx="198425" cy="1785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34"/>
          <p:cNvGrpSpPr/>
          <p:nvPr/>
        </p:nvGrpSpPr>
        <p:grpSpPr>
          <a:xfrm>
            <a:off x="2128469" y="3635004"/>
            <a:ext cx="1292911" cy="646331"/>
            <a:chOff x="1846995" y="3731907"/>
            <a:chExt cx="1292911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1846995" y="3731907"/>
              <a:ext cx="1085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Final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Cooling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2636520" y="3870406"/>
              <a:ext cx="503386" cy="179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1"/>
          <p:cNvGrpSpPr/>
          <p:nvPr/>
        </p:nvGrpSpPr>
        <p:grpSpPr>
          <a:xfrm>
            <a:off x="4517719" y="3899414"/>
            <a:ext cx="1521813" cy="953384"/>
            <a:chOff x="4040634" y="2724736"/>
            <a:chExt cx="1521813" cy="953384"/>
          </a:xfrm>
        </p:grpSpPr>
        <p:sp>
          <p:nvSpPr>
            <p:cNvPr id="48" name="TextBox 47"/>
            <p:cNvSpPr txBox="1"/>
            <p:nvPr/>
          </p:nvSpPr>
          <p:spPr>
            <a:xfrm>
              <a:off x="4040634" y="2724736"/>
              <a:ext cx="1521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post-merge 6D Cooling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10316" y="3345775"/>
              <a:ext cx="153436" cy="3323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5"/>
          <p:cNvGrpSpPr/>
          <p:nvPr/>
        </p:nvGrpSpPr>
        <p:grpSpPr>
          <a:xfrm>
            <a:off x="3693849" y="1795204"/>
            <a:ext cx="3631361" cy="1448144"/>
            <a:chOff x="3693849" y="1795204"/>
            <a:chExt cx="3631361" cy="1448144"/>
          </a:xfrm>
        </p:grpSpPr>
        <p:sp>
          <p:nvSpPr>
            <p:cNvPr id="10" name="Isosceles Triangle 9"/>
            <p:cNvSpPr/>
            <p:nvPr/>
          </p:nvSpPr>
          <p:spPr>
            <a:xfrm>
              <a:off x="6674648" y="2980941"/>
              <a:ext cx="294550" cy="262407"/>
            </a:xfrm>
            <a:prstGeom prst="triangle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93849" y="1795204"/>
              <a:ext cx="363136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For acceleration to </a:t>
              </a:r>
              <a:r>
                <a:rPr lang="en-US" dirty="0" err="1">
                  <a:solidFill>
                    <a:srgbClr val="FF00FF"/>
                  </a:solidFill>
                </a:rPr>
                <a:t>NuMAX</a:t>
              </a:r>
              <a:r>
                <a:rPr lang="en-US" dirty="0">
                  <a:solidFill>
                    <a:srgbClr val="FF00FF"/>
                  </a:solidFill>
                </a:rPr>
                <a:t> (325MHz injector acceptance 3mm,24mm)</a:t>
              </a:r>
            </a:p>
          </p:txBody>
        </p:sp>
        <p:cxnSp>
          <p:nvCxnSpPr>
            <p:cNvPr id="56" name="Straight Arrow Connector 55"/>
            <p:cNvCxnSpPr>
              <a:endCxn id="10" idx="1"/>
            </p:cNvCxnSpPr>
            <p:nvPr/>
          </p:nvCxnSpPr>
          <p:spPr>
            <a:xfrm>
              <a:off x="6024282" y="2629268"/>
              <a:ext cx="724004" cy="4828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>
            <a:stCxn id="60" idx="6"/>
            <a:endCxn id="10" idx="5"/>
          </p:cNvCxnSpPr>
          <p:nvPr/>
        </p:nvCxnSpPr>
        <p:spPr>
          <a:xfrm flipH="1">
            <a:off x="6895561" y="2718534"/>
            <a:ext cx="1373723" cy="3936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4"/>
          <p:cNvGrpSpPr/>
          <p:nvPr/>
        </p:nvGrpSpPr>
        <p:grpSpPr>
          <a:xfrm>
            <a:off x="7560733" y="2957674"/>
            <a:ext cx="1501709" cy="646331"/>
            <a:chOff x="5752925" y="1770275"/>
            <a:chExt cx="1501709" cy="646331"/>
          </a:xfrm>
        </p:grpSpPr>
        <p:sp>
          <p:nvSpPr>
            <p:cNvPr id="64" name="TextBox 63"/>
            <p:cNvSpPr txBox="1"/>
            <p:nvPr/>
          </p:nvSpPr>
          <p:spPr>
            <a:xfrm>
              <a:off x="5836652" y="1770275"/>
              <a:ext cx="1417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Initial Cooling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5752925" y="1793620"/>
              <a:ext cx="510126" cy="1641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73005"/>
            <a:ext cx="1804085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2557411" y="6493161"/>
            <a:ext cx="482159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and INFN, October 2020</a:t>
            </a:r>
            <a:endParaRPr lang="en-US" dirty="0"/>
          </a:p>
        </p:txBody>
      </p:sp>
      <p:grpSp>
        <p:nvGrpSpPr>
          <p:cNvPr id="32" name="Group 58"/>
          <p:cNvGrpSpPr/>
          <p:nvPr/>
        </p:nvGrpSpPr>
        <p:grpSpPr>
          <a:xfrm>
            <a:off x="7221441" y="984775"/>
            <a:ext cx="1904540" cy="1609101"/>
            <a:chOff x="3870811" y="2203444"/>
            <a:chExt cx="1904540" cy="1691957"/>
          </a:xfrm>
        </p:grpSpPr>
        <p:sp>
          <p:nvSpPr>
            <p:cNvPr id="66" name="Rectangle 65"/>
            <p:cNvSpPr/>
            <p:nvPr/>
          </p:nvSpPr>
          <p:spPr>
            <a:xfrm>
              <a:off x="3886200" y="2203444"/>
              <a:ext cx="1828799" cy="1691957"/>
            </a:xfrm>
            <a:prstGeom prst="rect">
              <a:avLst/>
            </a:prstGeom>
            <a:solidFill>
              <a:schemeClr val="bg1">
                <a:lumMod val="5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56324" y="2236992"/>
              <a:ext cx="101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Target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36316" y="3166214"/>
              <a:ext cx="978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Phase</a:t>
              </a:r>
            </a:p>
            <a:p>
              <a:r>
                <a:rPr lang="en-US" dirty="0"/>
                <a:t>Rotator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3284160" y="2790095"/>
              <a:ext cx="1573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Front End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44835" y="2550567"/>
              <a:ext cx="2668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400" dirty="0"/>
            </a:p>
          </p:txBody>
        </p:sp>
      </p:grpSp>
      <p:grpSp>
        <p:nvGrpSpPr>
          <p:cNvPr id="34" name="Group 18"/>
          <p:cNvGrpSpPr/>
          <p:nvPr/>
        </p:nvGrpSpPr>
        <p:grpSpPr>
          <a:xfrm>
            <a:off x="6748286" y="4109822"/>
            <a:ext cx="2178193" cy="923330"/>
            <a:chOff x="6705145" y="3989598"/>
            <a:chExt cx="2178193" cy="923330"/>
          </a:xfrm>
        </p:grpSpPr>
        <p:sp>
          <p:nvSpPr>
            <p:cNvPr id="73" name="TextBox 72"/>
            <p:cNvSpPr txBox="1"/>
            <p:nvPr/>
          </p:nvSpPr>
          <p:spPr>
            <a:xfrm>
              <a:off x="6757791" y="3989598"/>
              <a:ext cx="2125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pre-merge</a:t>
              </a:r>
              <a:br>
                <a:rPr lang="en-US" dirty="0">
                  <a:solidFill>
                    <a:srgbClr val="0000FF"/>
                  </a:solidFill>
                </a:rPr>
              </a:br>
              <a:r>
                <a:rPr lang="en-US" dirty="0">
                  <a:solidFill>
                    <a:srgbClr val="0000FF"/>
                  </a:solidFill>
                </a:rPr>
                <a:t>6D Cooling (original design)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6705145" y="4019945"/>
              <a:ext cx="587907" cy="2796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7833717" y="2496985"/>
            <a:ext cx="134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Exit Front End</a:t>
            </a:r>
          </a:p>
          <a:p>
            <a:pPr algn="ctr"/>
            <a:r>
              <a:rPr lang="en-US" sz="1400" dirty="0"/>
              <a:t>(15mm,45mm)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069723" y="3788466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5-Point Star 67"/>
          <p:cNvSpPr/>
          <p:nvPr/>
        </p:nvSpPr>
        <p:spPr>
          <a:xfrm>
            <a:off x="6865773" y="3770837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03667" y="324334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Initial</a:t>
            </a:r>
          </a:p>
          <a:p>
            <a:r>
              <a:rPr lang="en-US" b="1" dirty="0">
                <a:solidFill>
                  <a:srgbClr val="008000"/>
                </a:solidFill>
              </a:rPr>
              <a:t> (X)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4100" y="3253083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Initial</a:t>
            </a:r>
          </a:p>
          <a:p>
            <a:r>
              <a:rPr lang="en-US" b="1" dirty="0">
                <a:solidFill>
                  <a:srgbClr val="008000"/>
                </a:solidFill>
              </a:rPr>
              <a:t> (Y)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4113750" y="4775587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3850165" y="5058803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VCC &amp;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Hybrid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5066739" y="5147830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4942635" y="48927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HCC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2" name="5-Point Star 81"/>
          <p:cNvSpPr/>
          <p:nvPr/>
        </p:nvSpPr>
        <p:spPr>
          <a:xfrm>
            <a:off x="2865053" y="2340951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2697648" y="26293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Final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47648" y="1272989"/>
            <a:ext cx="201168" cy="2011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3478" y="1133802"/>
            <a:ext cx="554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Specification</a:t>
            </a:r>
            <a:endParaRPr lang="en-GB" sz="2000" b="1" dirty="0"/>
          </a:p>
        </p:txBody>
      </p:sp>
      <p:sp>
        <p:nvSpPr>
          <p:cNvPr id="84" name="5-Point Star 83"/>
          <p:cNvSpPr/>
          <p:nvPr/>
        </p:nvSpPr>
        <p:spPr>
          <a:xfrm>
            <a:off x="3962400" y="1178620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4481719" y="1148556"/>
            <a:ext cx="277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Achieved </a:t>
            </a:r>
            <a:r>
              <a:rPr lang="en-US" sz="2000" b="1" dirty="0">
                <a:solidFill>
                  <a:srgbClr val="008000"/>
                </a:solidFill>
              </a:rPr>
              <a:t>(simulations)</a:t>
            </a:r>
            <a:r>
              <a:rPr lang="en-US" sz="2000" b="1" dirty="0"/>
              <a:t>                                                                        </a:t>
            </a:r>
            <a:endParaRPr lang="en-GB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732830" y="1839311"/>
            <a:ext cx="3503999" cy="1437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459241" y="2717569"/>
            <a:ext cx="1347443" cy="349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853528" y="3066809"/>
            <a:ext cx="1105617" cy="6375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023733" y="2675873"/>
            <a:ext cx="957967" cy="1785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176884" y="6216623"/>
            <a:ext cx="1928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MAP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" grpId="0" animBg="1"/>
      <p:bldP spid="14" grpId="0"/>
      <p:bldP spid="76" grpId="0"/>
      <p:bldP spid="78" grpId="0" animBg="1"/>
      <p:bldP spid="79" grpId="0"/>
      <p:bldP spid="80" grpId="0" animBg="1"/>
      <p:bldP spid="81" grpId="0"/>
      <p:bldP spid="82" grpId="0" animBg="1"/>
      <p:bldP spid="83" grpId="0"/>
      <p:bldP spid="84" grpId="0" animBg="1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016680"/>
            <a:ext cx="8973581" cy="545632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creen Shot 2014-01-02 at 11.54.34 A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26981" r="5151" b="5647"/>
          <a:stretch/>
        </p:blipFill>
        <p:spPr>
          <a:xfrm>
            <a:off x="581440" y="1269953"/>
            <a:ext cx="7924790" cy="49466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5959" y="1102108"/>
            <a:ext cx="6929756" cy="4492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278684" cy="753033"/>
          </a:xfrm>
        </p:spPr>
        <p:txBody>
          <a:bodyPr>
            <a:normAutofit fontScale="90000"/>
          </a:bodyPr>
          <a:lstStyle/>
          <a:p>
            <a:r>
              <a:rPr lang="en-US" dirty="0"/>
              <a:t>Cooling: The </a:t>
            </a:r>
            <a:r>
              <a:rPr lang="en-US" dirty="0" err="1"/>
              <a:t>Emittance</a:t>
            </a:r>
            <a:r>
              <a:rPr lang="en-US" dirty="0"/>
              <a:t> Path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73836" y="6547902"/>
            <a:ext cx="670164" cy="310384"/>
          </a:xfrm>
          <a:prstGeom prst="rect">
            <a:avLst/>
          </a:prstGeom>
        </p:spPr>
        <p:txBody>
          <a:bodyPr/>
          <a:lstStyle/>
          <a:p>
            <a:fld id="{8A5FAC83-C8C4-8046-B35B-A89823688311}" type="slidenum">
              <a:rPr lang="en-US" sz="1200" smtClean="0"/>
              <a:pPr/>
              <a:t>13</a:t>
            </a:fld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62510" y="6154855"/>
            <a:ext cx="344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 Emittance (microns)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64524" y="3338747"/>
            <a:ext cx="31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Emittance (mm)</a:t>
            </a:r>
          </a:p>
        </p:txBody>
      </p:sp>
      <p:sp>
        <p:nvSpPr>
          <p:cNvPr id="9" name="Oval 8"/>
          <p:cNvSpPr/>
          <p:nvPr/>
        </p:nvSpPr>
        <p:spPr>
          <a:xfrm>
            <a:off x="8070859" y="1269953"/>
            <a:ext cx="198425" cy="1785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 flipH="1">
            <a:off x="8165316" y="1448485"/>
            <a:ext cx="4756" cy="12700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24282" y="2718534"/>
            <a:ext cx="2141034" cy="2235705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24282" y="3841635"/>
            <a:ext cx="797641" cy="111260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3" idx="1"/>
            <a:endCxn id="42" idx="5"/>
          </p:cNvCxnSpPr>
          <p:nvPr/>
        </p:nvCxnSpPr>
        <p:spPr>
          <a:xfrm flipH="1" flipV="1">
            <a:off x="2358121" y="2640587"/>
            <a:ext cx="2185694" cy="224017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63794" y="2540097"/>
            <a:ext cx="196530" cy="178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63794" y="2980941"/>
            <a:ext cx="196530" cy="157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4543815" y="3852130"/>
            <a:ext cx="2257117" cy="1091756"/>
          </a:xfrm>
          <a:custGeom>
            <a:avLst/>
            <a:gdLst>
              <a:gd name="connsiteX0" fmla="*/ 2378911 w 2378911"/>
              <a:gd name="connsiteY0" fmla="*/ 0 h 1082190"/>
              <a:gd name="connsiteX1" fmla="*/ 1140470 w 2378911"/>
              <a:gd name="connsiteY1" fmla="*/ 766228 h 1082190"/>
              <a:gd name="connsiteX2" fmla="*/ 699669 w 2378911"/>
              <a:gd name="connsiteY2" fmla="*/ 902679 h 1082190"/>
              <a:gd name="connsiteX3" fmla="*/ 6981 w 2378911"/>
              <a:gd name="connsiteY3" fmla="*/ 1039131 h 1082190"/>
              <a:gd name="connsiteX0" fmla="*/ 2378911 w 2378911"/>
              <a:gd name="connsiteY0" fmla="*/ 0 h 1092200"/>
              <a:gd name="connsiteX1" fmla="*/ 1140470 w 2378911"/>
              <a:gd name="connsiteY1" fmla="*/ 766228 h 1092200"/>
              <a:gd name="connsiteX2" fmla="*/ 699669 w 2378911"/>
              <a:gd name="connsiteY2" fmla="*/ 965657 h 1092200"/>
              <a:gd name="connsiteX3" fmla="*/ 6981 w 2378911"/>
              <a:gd name="connsiteY3" fmla="*/ 1039131 h 1092200"/>
              <a:gd name="connsiteX0" fmla="*/ 2379283 w 2379283"/>
              <a:gd name="connsiteY0" fmla="*/ 0 h 1097360"/>
              <a:gd name="connsiteX1" fmla="*/ 1340252 w 2379283"/>
              <a:gd name="connsiteY1" fmla="*/ 598288 h 1097360"/>
              <a:gd name="connsiteX2" fmla="*/ 700041 w 2379283"/>
              <a:gd name="connsiteY2" fmla="*/ 965657 h 1097360"/>
              <a:gd name="connsiteX3" fmla="*/ 7353 w 2379283"/>
              <a:gd name="connsiteY3" fmla="*/ 1039131 h 1097360"/>
              <a:gd name="connsiteX0" fmla="*/ 2378810 w 2378810"/>
              <a:gd name="connsiteY0" fmla="*/ 0 h 1087354"/>
              <a:gd name="connsiteX1" fmla="*/ 1339779 w 2378810"/>
              <a:gd name="connsiteY1" fmla="*/ 598288 h 1087354"/>
              <a:gd name="connsiteX2" fmla="*/ 741549 w 2378810"/>
              <a:gd name="connsiteY2" fmla="*/ 913176 h 1087354"/>
              <a:gd name="connsiteX3" fmla="*/ 6880 w 2378810"/>
              <a:gd name="connsiteY3" fmla="*/ 1039131 h 1087354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734669 w 2371930"/>
              <a:gd name="connsiteY2" fmla="*/ 913176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734669 w 2371930"/>
              <a:gd name="connsiteY2" fmla="*/ 913176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32899 w 2371930"/>
              <a:gd name="connsiteY1" fmla="*/ 598288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  <a:gd name="connsiteX0" fmla="*/ 2371930 w 2371930"/>
              <a:gd name="connsiteY0" fmla="*/ 0 h 1039131"/>
              <a:gd name="connsiteX1" fmla="*/ 1364385 w 2371930"/>
              <a:gd name="connsiteY1" fmla="*/ 608784 h 1039131"/>
              <a:gd name="connsiteX2" fmla="*/ 818631 w 2371930"/>
              <a:gd name="connsiteY2" fmla="*/ 881687 h 1039131"/>
              <a:gd name="connsiteX3" fmla="*/ 0 w 2371930"/>
              <a:gd name="connsiteY3" fmla="*/ 1039131 h 10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930" h="1039131">
                <a:moveTo>
                  <a:pt x="2371930" y="0"/>
                </a:moveTo>
                <a:cubicBezTo>
                  <a:pt x="1892646" y="307890"/>
                  <a:pt x="1623268" y="461836"/>
                  <a:pt x="1364385" y="608784"/>
                </a:cubicBezTo>
                <a:cubicBezTo>
                  <a:pt x="1105502" y="755732"/>
                  <a:pt x="1046029" y="809963"/>
                  <a:pt x="818631" y="881687"/>
                </a:cubicBezTo>
                <a:cubicBezTo>
                  <a:pt x="591234" y="953412"/>
                  <a:pt x="395322" y="997146"/>
                  <a:pt x="0" y="1039131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9"/>
          <p:cNvGrpSpPr/>
          <p:nvPr/>
        </p:nvGrpSpPr>
        <p:grpSpPr>
          <a:xfrm>
            <a:off x="6486274" y="4324001"/>
            <a:ext cx="1326910" cy="1330063"/>
            <a:chOff x="6486274" y="4324001"/>
            <a:chExt cx="1326910" cy="1330063"/>
          </a:xfrm>
        </p:grpSpPr>
        <p:sp>
          <p:nvSpPr>
            <p:cNvPr id="45" name="TextBox 44"/>
            <p:cNvSpPr txBox="1"/>
            <p:nvPr/>
          </p:nvSpPr>
          <p:spPr>
            <a:xfrm>
              <a:off x="6757917" y="5007733"/>
              <a:ext cx="1055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Bunch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Merge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6486274" y="4324001"/>
              <a:ext cx="573732" cy="7607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7"/>
          <p:cNvGrpSpPr/>
          <p:nvPr/>
        </p:nvGrpSpPr>
        <p:grpSpPr>
          <a:xfrm>
            <a:off x="2296734" y="4760532"/>
            <a:ext cx="2416447" cy="646331"/>
            <a:chOff x="2296734" y="4760532"/>
            <a:chExt cx="2416447" cy="646331"/>
          </a:xfrm>
        </p:grpSpPr>
        <p:sp>
          <p:nvSpPr>
            <p:cNvPr id="43" name="Oval 42"/>
            <p:cNvSpPr/>
            <p:nvPr/>
          </p:nvSpPr>
          <p:spPr>
            <a:xfrm>
              <a:off x="4514756" y="4854620"/>
              <a:ext cx="198425" cy="1785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96734" y="4760532"/>
              <a:ext cx="1860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For acceleration</a:t>
              </a:r>
            </a:p>
            <a:p>
              <a:r>
                <a:rPr lang="en-US" dirty="0">
                  <a:solidFill>
                    <a:srgbClr val="FF00FF"/>
                  </a:solidFill>
                </a:rPr>
                <a:t>to Higgs Factory</a:t>
              </a:r>
            </a:p>
          </p:txBody>
        </p:sp>
        <p:cxnSp>
          <p:nvCxnSpPr>
            <p:cNvPr id="51" name="Straight Arrow Connector 50"/>
            <p:cNvCxnSpPr>
              <a:endCxn id="43" idx="3"/>
            </p:cNvCxnSpPr>
            <p:nvPr/>
          </p:nvCxnSpPr>
          <p:spPr>
            <a:xfrm flipV="1">
              <a:off x="3985259" y="5007007"/>
              <a:ext cx="558556" cy="140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9"/>
          <p:cNvGrpSpPr/>
          <p:nvPr/>
        </p:nvGrpSpPr>
        <p:grpSpPr>
          <a:xfrm>
            <a:off x="1693888" y="1666142"/>
            <a:ext cx="2342330" cy="1003905"/>
            <a:chOff x="1693888" y="1542356"/>
            <a:chExt cx="2342330" cy="1132923"/>
          </a:xfrm>
        </p:grpSpPr>
        <p:sp>
          <p:nvSpPr>
            <p:cNvPr id="42" name="Oval 41"/>
            <p:cNvSpPr/>
            <p:nvPr/>
          </p:nvSpPr>
          <p:spPr>
            <a:xfrm>
              <a:off x="2188755" y="2448258"/>
              <a:ext cx="198425" cy="2270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93888" y="1542356"/>
              <a:ext cx="2342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For acceleration to</a:t>
              </a:r>
              <a:br>
                <a:rPr lang="en-US" dirty="0">
                  <a:solidFill>
                    <a:srgbClr val="FF00FF"/>
                  </a:solidFill>
                </a:rPr>
              </a:br>
              <a:r>
                <a:rPr lang="en-US" dirty="0">
                  <a:solidFill>
                    <a:srgbClr val="FF00FF"/>
                  </a:solidFill>
                </a:rPr>
                <a:t>multi-</a:t>
              </a:r>
              <a:r>
                <a:rPr lang="en-US" dirty="0" err="1">
                  <a:solidFill>
                    <a:srgbClr val="FF00FF"/>
                  </a:solidFill>
                </a:rPr>
                <a:t>TeV</a:t>
              </a:r>
              <a:r>
                <a:rPr lang="en-US" dirty="0">
                  <a:solidFill>
                    <a:srgbClr val="FF00FF"/>
                  </a:solidFill>
                </a:rPr>
                <a:t> collider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292356" y="2153553"/>
              <a:ext cx="0" cy="3234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>
            <a:off x="8070859" y="2629268"/>
            <a:ext cx="198425" cy="1785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34"/>
          <p:cNvGrpSpPr/>
          <p:nvPr/>
        </p:nvGrpSpPr>
        <p:grpSpPr>
          <a:xfrm>
            <a:off x="2128469" y="3635004"/>
            <a:ext cx="1292911" cy="646331"/>
            <a:chOff x="1846995" y="3731907"/>
            <a:chExt cx="1292911" cy="646331"/>
          </a:xfrm>
        </p:grpSpPr>
        <p:sp>
          <p:nvSpPr>
            <p:cNvPr id="49" name="TextBox 48"/>
            <p:cNvSpPr txBox="1"/>
            <p:nvPr/>
          </p:nvSpPr>
          <p:spPr>
            <a:xfrm>
              <a:off x="1846995" y="3731907"/>
              <a:ext cx="1085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Final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Cooling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2636520" y="3870406"/>
              <a:ext cx="503386" cy="179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1"/>
          <p:cNvGrpSpPr/>
          <p:nvPr/>
        </p:nvGrpSpPr>
        <p:grpSpPr>
          <a:xfrm>
            <a:off x="4517719" y="3899414"/>
            <a:ext cx="1521813" cy="953384"/>
            <a:chOff x="4040634" y="2724736"/>
            <a:chExt cx="1521813" cy="953384"/>
          </a:xfrm>
        </p:grpSpPr>
        <p:sp>
          <p:nvSpPr>
            <p:cNvPr id="48" name="TextBox 47"/>
            <p:cNvSpPr txBox="1"/>
            <p:nvPr/>
          </p:nvSpPr>
          <p:spPr>
            <a:xfrm>
              <a:off x="4040634" y="2724736"/>
              <a:ext cx="1521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post-merge 6D Cooling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10316" y="3345775"/>
              <a:ext cx="153436" cy="3323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5"/>
          <p:cNvGrpSpPr/>
          <p:nvPr/>
        </p:nvGrpSpPr>
        <p:grpSpPr>
          <a:xfrm>
            <a:off x="3693849" y="1795204"/>
            <a:ext cx="3631361" cy="1448144"/>
            <a:chOff x="3693849" y="1795204"/>
            <a:chExt cx="3631361" cy="1448144"/>
          </a:xfrm>
        </p:grpSpPr>
        <p:sp>
          <p:nvSpPr>
            <p:cNvPr id="10" name="Isosceles Triangle 9"/>
            <p:cNvSpPr/>
            <p:nvPr/>
          </p:nvSpPr>
          <p:spPr>
            <a:xfrm>
              <a:off x="6674648" y="2980941"/>
              <a:ext cx="294550" cy="262407"/>
            </a:xfrm>
            <a:prstGeom prst="triangle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93849" y="1795204"/>
              <a:ext cx="363136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For acceleration to </a:t>
              </a:r>
              <a:r>
                <a:rPr lang="en-US" dirty="0" err="1">
                  <a:solidFill>
                    <a:srgbClr val="FF00FF"/>
                  </a:solidFill>
                </a:rPr>
                <a:t>NuMAX</a:t>
              </a:r>
              <a:r>
                <a:rPr lang="en-US" dirty="0">
                  <a:solidFill>
                    <a:srgbClr val="FF00FF"/>
                  </a:solidFill>
                </a:rPr>
                <a:t> (325MHz injector acceptance 3mm,24mm)</a:t>
              </a:r>
            </a:p>
          </p:txBody>
        </p:sp>
        <p:cxnSp>
          <p:nvCxnSpPr>
            <p:cNvPr id="56" name="Straight Arrow Connector 55"/>
            <p:cNvCxnSpPr>
              <a:endCxn id="10" idx="1"/>
            </p:cNvCxnSpPr>
            <p:nvPr/>
          </p:nvCxnSpPr>
          <p:spPr>
            <a:xfrm>
              <a:off x="6024282" y="2629268"/>
              <a:ext cx="724004" cy="4828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>
            <a:stCxn id="60" idx="6"/>
            <a:endCxn id="10" idx="5"/>
          </p:cNvCxnSpPr>
          <p:nvPr/>
        </p:nvCxnSpPr>
        <p:spPr>
          <a:xfrm flipH="1">
            <a:off x="6895561" y="2718534"/>
            <a:ext cx="1373723" cy="3936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4"/>
          <p:cNvGrpSpPr/>
          <p:nvPr/>
        </p:nvGrpSpPr>
        <p:grpSpPr>
          <a:xfrm>
            <a:off x="7560733" y="2957674"/>
            <a:ext cx="1501709" cy="646331"/>
            <a:chOff x="5752925" y="1770275"/>
            <a:chExt cx="1501709" cy="646331"/>
          </a:xfrm>
        </p:grpSpPr>
        <p:sp>
          <p:nvSpPr>
            <p:cNvPr id="64" name="TextBox 63"/>
            <p:cNvSpPr txBox="1"/>
            <p:nvPr/>
          </p:nvSpPr>
          <p:spPr>
            <a:xfrm>
              <a:off x="5836652" y="1770275"/>
              <a:ext cx="1417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Initial Cooling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5752925" y="1793620"/>
              <a:ext cx="510126" cy="1641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73005"/>
            <a:ext cx="1804085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2557411" y="6493161"/>
            <a:ext cx="482159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Muon Collider and INFN, October 2020</a:t>
            </a:r>
            <a:endParaRPr lang="en-US" dirty="0"/>
          </a:p>
        </p:txBody>
      </p:sp>
      <p:grpSp>
        <p:nvGrpSpPr>
          <p:cNvPr id="32" name="Group 58"/>
          <p:cNvGrpSpPr/>
          <p:nvPr/>
        </p:nvGrpSpPr>
        <p:grpSpPr>
          <a:xfrm>
            <a:off x="7221441" y="984775"/>
            <a:ext cx="1904540" cy="1609101"/>
            <a:chOff x="3870811" y="2203444"/>
            <a:chExt cx="1904540" cy="1691957"/>
          </a:xfrm>
        </p:grpSpPr>
        <p:sp>
          <p:nvSpPr>
            <p:cNvPr id="66" name="Rectangle 65"/>
            <p:cNvSpPr/>
            <p:nvPr/>
          </p:nvSpPr>
          <p:spPr>
            <a:xfrm>
              <a:off x="3886200" y="2203444"/>
              <a:ext cx="1828799" cy="1691957"/>
            </a:xfrm>
            <a:prstGeom prst="rect">
              <a:avLst/>
            </a:prstGeom>
            <a:solidFill>
              <a:schemeClr val="bg1">
                <a:lumMod val="5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56324" y="2236992"/>
              <a:ext cx="101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Target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36316" y="3166214"/>
              <a:ext cx="978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Phase</a:t>
              </a:r>
            </a:p>
            <a:p>
              <a:r>
                <a:rPr lang="en-US" dirty="0"/>
                <a:t>Rotator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3284160" y="2790095"/>
              <a:ext cx="1573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Front End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44835" y="2550567"/>
              <a:ext cx="2668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r>
                <a:rPr lang="en-US" sz="1400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400" dirty="0"/>
            </a:p>
          </p:txBody>
        </p:sp>
      </p:grpSp>
      <p:grpSp>
        <p:nvGrpSpPr>
          <p:cNvPr id="34" name="Group 18"/>
          <p:cNvGrpSpPr/>
          <p:nvPr/>
        </p:nvGrpSpPr>
        <p:grpSpPr>
          <a:xfrm>
            <a:off x="6748286" y="4109822"/>
            <a:ext cx="2178193" cy="923330"/>
            <a:chOff x="6705145" y="3989598"/>
            <a:chExt cx="2178193" cy="923330"/>
          </a:xfrm>
        </p:grpSpPr>
        <p:sp>
          <p:nvSpPr>
            <p:cNvPr id="73" name="TextBox 72"/>
            <p:cNvSpPr txBox="1"/>
            <p:nvPr/>
          </p:nvSpPr>
          <p:spPr>
            <a:xfrm>
              <a:off x="6757791" y="3989598"/>
              <a:ext cx="2125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pre-merge</a:t>
              </a:r>
              <a:br>
                <a:rPr lang="en-US" dirty="0">
                  <a:solidFill>
                    <a:srgbClr val="0000FF"/>
                  </a:solidFill>
                </a:rPr>
              </a:br>
              <a:r>
                <a:rPr lang="en-US" dirty="0">
                  <a:solidFill>
                    <a:srgbClr val="0000FF"/>
                  </a:solidFill>
                </a:rPr>
                <a:t>6D Cooling (original design)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6705145" y="4019945"/>
              <a:ext cx="587907" cy="2796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7833717" y="2496985"/>
            <a:ext cx="134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Exit Front End</a:t>
            </a:r>
          </a:p>
          <a:p>
            <a:pPr algn="ctr"/>
            <a:r>
              <a:rPr lang="en-US" sz="1400" dirty="0"/>
              <a:t>(15mm,45mm)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069723" y="3788466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5-Point Star 67"/>
          <p:cNvSpPr/>
          <p:nvPr/>
        </p:nvSpPr>
        <p:spPr>
          <a:xfrm>
            <a:off x="6865773" y="3770837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903667" y="324334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Initial</a:t>
            </a:r>
          </a:p>
          <a:p>
            <a:r>
              <a:rPr lang="en-US" b="1" dirty="0">
                <a:solidFill>
                  <a:srgbClr val="008000"/>
                </a:solidFill>
              </a:rPr>
              <a:t> (X)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4100" y="3253083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Initial</a:t>
            </a:r>
          </a:p>
          <a:p>
            <a:r>
              <a:rPr lang="en-US" b="1" dirty="0">
                <a:solidFill>
                  <a:srgbClr val="008000"/>
                </a:solidFill>
              </a:rPr>
              <a:t> (Y)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4113750" y="4775587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3850165" y="5058803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VCC &amp;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Hybrid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5066739" y="5147830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4942635" y="489275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HCC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2" name="5-Point Star 81"/>
          <p:cNvSpPr/>
          <p:nvPr/>
        </p:nvSpPr>
        <p:spPr>
          <a:xfrm>
            <a:off x="2865053" y="2340951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2697648" y="26293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Final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47648" y="1272989"/>
            <a:ext cx="201168" cy="2011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3478" y="1133802"/>
            <a:ext cx="554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Specification</a:t>
            </a:r>
            <a:endParaRPr lang="en-GB" sz="2000" b="1" dirty="0"/>
          </a:p>
        </p:txBody>
      </p:sp>
      <p:sp>
        <p:nvSpPr>
          <p:cNvPr id="84" name="5-Point Star 83"/>
          <p:cNvSpPr/>
          <p:nvPr/>
        </p:nvSpPr>
        <p:spPr>
          <a:xfrm>
            <a:off x="3962400" y="1178620"/>
            <a:ext cx="388466" cy="301831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4481719" y="1148556"/>
            <a:ext cx="277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Achieved </a:t>
            </a:r>
            <a:r>
              <a:rPr lang="en-US" sz="2000" b="1" dirty="0">
                <a:solidFill>
                  <a:srgbClr val="008000"/>
                </a:solidFill>
              </a:rPr>
              <a:t>(simulations)</a:t>
            </a:r>
            <a:r>
              <a:rPr lang="en-US" sz="2000" b="1" dirty="0"/>
              <a:t>                                                                        </a:t>
            </a:r>
            <a:endParaRPr lang="en-GB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732830" y="1839311"/>
            <a:ext cx="3503999" cy="1437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459241" y="2717569"/>
            <a:ext cx="1347443" cy="349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853528" y="3066809"/>
            <a:ext cx="1105617" cy="6375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023733" y="2675873"/>
            <a:ext cx="957967" cy="1785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79472" y="1893633"/>
            <a:ext cx="464742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Several ideas to improve final cooling</a:t>
            </a:r>
          </a:p>
          <a:p>
            <a:r>
              <a:rPr lang="en-US" dirty="0" smtClean="0"/>
              <a:t>Need to work out the solution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Highest field HTS</a:t>
            </a:r>
            <a:r>
              <a:rPr lang="en-US" dirty="0" smtClean="0"/>
              <a:t> helps (50 T, if we can do it)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P</a:t>
            </a:r>
            <a:r>
              <a:rPr lang="en-US" b="1" dirty="0" smtClean="0"/>
              <a:t>hase space </a:t>
            </a:r>
            <a:r>
              <a:rPr lang="en-US" dirty="0" smtClean="0"/>
              <a:t>manipulations of beam</a:t>
            </a:r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 flipV="1">
            <a:off x="3311908" y="2456135"/>
            <a:ext cx="467564" cy="376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57388" y="5271454"/>
            <a:ext cx="226703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Maybe can improve this</a:t>
            </a:r>
            <a:endParaRPr lang="en-US" sz="1600" dirty="0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3024425" y="5077418"/>
            <a:ext cx="1457294" cy="5170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176884" y="6216623"/>
            <a:ext cx="1928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MAP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" grpId="0" animBg="1"/>
      <p:bldP spid="14" grpId="0"/>
      <p:bldP spid="76" grpId="0"/>
      <p:bldP spid="78" grpId="0" animBg="1"/>
      <p:bldP spid="79" grpId="0"/>
      <p:bldP spid="80" grpId="0" animBg="1"/>
      <p:bldP spid="81" grpId="0"/>
      <p:bldP spid="82" grpId="0" animBg="1"/>
      <p:bldP spid="83" grpId="0"/>
      <p:bldP spid="84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6544"/>
          </a:xfrm>
        </p:spPr>
        <p:txBody>
          <a:bodyPr>
            <a:noAutofit/>
          </a:bodyPr>
          <a:lstStyle/>
          <a:p>
            <a:r>
              <a:rPr lang="en-US" sz="3600" dirty="0" smtClean="0"/>
              <a:t>High-energy Acceleration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496" y="615424"/>
            <a:ext cx="4031093" cy="1754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Rapid </a:t>
            </a:r>
            <a:r>
              <a:rPr lang="en-US" dirty="0">
                <a:solidFill>
                  <a:srgbClr val="FF0000"/>
                </a:solidFill>
              </a:rPr>
              <a:t>cycling synchrotron (RCS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Inject beam at low energy and ramp magnets to follow beam energy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Could use combination of </a:t>
            </a:r>
            <a:r>
              <a:rPr lang="en-US" dirty="0" smtClean="0"/>
              <a:t>static fast-ramping and static </a:t>
            </a:r>
            <a:r>
              <a:rPr lang="en-US" b="1" dirty="0" smtClean="0"/>
              <a:t>superconducting</a:t>
            </a:r>
            <a:r>
              <a:rPr lang="en-US" dirty="0" smtClean="0"/>
              <a:t> </a:t>
            </a:r>
            <a:r>
              <a:rPr lang="en-US" b="1" dirty="0" smtClean="0"/>
              <a:t>magnets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2564904"/>
            <a:ext cx="4031093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Fast-pulsing magnets </a:t>
            </a:r>
            <a:r>
              <a:rPr lang="en-US" dirty="0" smtClean="0"/>
              <a:t>(O(</a:t>
            </a:r>
            <a:r>
              <a:rPr lang="en-US" dirty="0" err="1" smtClean="0"/>
              <a:t>ms</a:t>
            </a:r>
            <a:r>
              <a:rPr lang="en-US" dirty="0" smtClean="0"/>
              <a:t>) ramps))</a:t>
            </a:r>
          </a:p>
          <a:p>
            <a:r>
              <a:rPr lang="en-US" dirty="0" smtClean="0"/>
              <a:t>Field defines size of accelerator 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normal-conducting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HTS is interesting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Important </a:t>
            </a:r>
            <a:r>
              <a:rPr lang="en-US" dirty="0"/>
              <a:t>energy in fast pulsing </a:t>
            </a:r>
            <a:r>
              <a:rPr lang="en-US" dirty="0" smtClean="0"/>
              <a:t>magnets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</a:t>
            </a:r>
            <a:r>
              <a:rPr lang="en-US" dirty="0"/>
              <a:t>(200 MJ) @ 14 </a:t>
            </a:r>
            <a:r>
              <a:rPr lang="en-US" dirty="0" err="1" smtClean="0"/>
              <a:t>TeV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</a:t>
            </a:r>
            <a:r>
              <a:rPr lang="en-US" b="1" dirty="0" smtClean="0"/>
              <a:t>very efficient energy recovery</a:t>
            </a:r>
          </a:p>
        </p:txBody>
      </p:sp>
      <p:pic>
        <p:nvPicPr>
          <p:cNvPr id="3" name="Picture 2" descr="rcs-dipo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77"/>
          <a:stretch/>
        </p:blipFill>
        <p:spPr>
          <a:xfrm>
            <a:off x="3911287" y="622286"/>
            <a:ext cx="5204137" cy="4362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7736" y="5068133"/>
            <a:ext cx="448224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RF challenge</a:t>
            </a:r>
            <a:r>
              <a:rPr lang="en-US" dirty="0" smtClean="0"/>
              <a:t>:</a:t>
            </a:r>
          </a:p>
          <a:p>
            <a:r>
              <a:rPr lang="en-US" dirty="0" smtClean="0"/>
              <a:t>High efficiency for power consumption</a:t>
            </a:r>
          </a:p>
          <a:p>
            <a:r>
              <a:rPr lang="en-US" dirty="0"/>
              <a:t>H</a:t>
            </a:r>
            <a:r>
              <a:rPr lang="en-US" dirty="0" smtClean="0"/>
              <a:t>igh-charge, single-bunch beam (10 x HL-LHC)</a:t>
            </a:r>
          </a:p>
          <a:p>
            <a:r>
              <a:rPr lang="en-US" dirty="0"/>
              <a:t>M</a:t>
            </a:r>
            <a:r>
              <a:rPr lang="en-US" dirty="0" smtClean="0"/>
              <a:t>aintain small longitudinal </a:t>
            </a:r>
            <a:r>
              <a:rPr lang="en-US" dirty="0" err="1" smtClean="0"/>
              <a:t>emittance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497" y="5068133"/>
            <a:ext cx="40310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FFAG</a:t>
            </a:r>
          </a:p>
          <a:p>
            <a:r>
              <a:rPr lang="en-US" dirty="0"/>
              <a:t>C</a:t>
            </a:r>
            <a:r>
              <a:rPr lang="en-US" dirty="0" smtClean="0"/>
              <a:t>hallenging lattice design for large bandwidth and limited cost</a:t>
            </a:r>
          </a:p>
          <a:p>
            <a:r>
              <a:rPr lang="en-US" b="1" dirty="0"/>
              <a:t>H</a:t>
            </a:r>
            <a:r>
              <a:rPr lang="en-US" b="1" dirty="0" smtClean="0"/>
              <a:t>igh field magnets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33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6455"/>
          </a:xfrm>
        </p:spPr>
        <p:txBody>
          <a:bodyPr>
            <a:noAutofit/>
          </a:bodyPr>
          <a:lstStyle/>
          <a:p>
            <a:r>
              <a:rPr lang="en-US" sz="3600" dirty="0" smtClean="0"/>
              <a:t>RF Challenge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35" y="513357"/>
            <a:ext cx="8697295" cy="2716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Acceleration and collider ring RF</a:t>
            </a:r>
          </a:p>
          <a:p>
            <a:pPr marL="0" indent="0">
              <a:buNone/>
            </a:pPr>
            <a:r>
              <a:rPr lang="en-US" sz="2000" dirty="0"/>
              <a:t>High bunch charge of 2x10</a:t>
            </a:r>
            <a:r>
              <a:rPr lang="en-US" sz="2000" baseline="30000" dirty="0"/>
              <a:t>12</a:t>
            </a:r>
            <a:r>
              <a:rPr lang="en-US" sz="2000" dirty="0"/>
              <a:t> </a:t>
            </a:r>
            <a:r>
              <a:rPr lang="en-US" sz="2000" dirty="0" err="1" smtClean="0"/>
              <a:t>muons</a:t>
            </a:r>
            <a:r>
              <a:rPr lang="en-US" sz="2000" dirty="0" smtClean="0"/>
              <a:t>, mostly like single bunch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Start </a:t>
            </a:r>
            <a:r>
              <a:rPr lang="en-US" sz="2000" dirty="0"/>
              <a:t>with long bunch that is subsequently compressed</a:t>
            </a:r>
          </a:p>
          <a:p>
            <a:r>
              <a:rPr lang="en-US" sz="2000" dirty="0" smtClean="0"/>
              <a:t>14 </a:t>
            </a:r>
            <a:r>
              <a:rPr lang="en-US" sz="2000" dirty="0" err="1"/>
              <a:t>TeV</a:t>
            </a:r>
            <a:r>
              <a:rPr lang="en-US" sz="2000" dirty="0"/>
              <a:t>:  1 mm long bunch with 0.1 % energy spread in collider </a:t>
            </a:r>
            <a:r>
              <a:rPr lang="en-US" sz="2000" dirty="0" smtClean="0"/>
              <a:t>ring</a:t>
            </a:r>
          </a:p>
          <a:p>
            <a:r>
              <a:rPr lang="en-US" sz="2000" dirty="0"/>
              <a:t>Almost same longitudinal </a:t>
            </a:r>
            <a:r>
              <a:rPr lang="en-US" sz="2000" dirty="0" err="1"/>
              <a:t>emittance</a:t>
            </a:r>
            <a:r>
              <a:rPr lang="en-US" sz="2000" dirty="0"/>
              <a:t> (7.5 </a:t>
            </a:r>
            <a:r>
              <a:rPr lang="en-US" sz="2000" dirty="0" err="1"/>
              <a:t>MeVm</a:t>
            </a:r>
            <a:r>
              <a:rPr lang="en-US" sz="2000" dirty="0"/>
              <a:t>) as after </a:t>
            </a:r>
            <a:r>
              <a:rPr lang="en-US" sz="2000" dirty="0" err="1"/>
              <a:t>muon</a:t>
            </a:r>
            <a:r>
              <a:rPr lang="en-US" sz="2000" dirty="0"/>
              <a:t> </a:t>
            </a:r>
            <a:r>
              <a:rPr lang="en-US" sz="2000" dirty="0" smtClean="0"/>
              <a:t>cooling</a:t>
            </a:r>
            <a:endParaRPr lang="en-US" sz="2000" dirty="0"/>
          </a:p>
          <a:p>
            <a:r>
              <a:rPr lang="en-US" sz="2000" dirty="0" smtClean="0"/>
              <a:t>Need </a:t>
            </a:r>
            <a:r>
              <a:rPr lang="en-US" sz="2000" dirty="0"/>
              <a:t>to work out scheme for </a:t>
            </a:r>
            <a:r>
              <a:rPr lang="en-US" sz="2000" dirty="0" smtClean="0"/>
              <a:t>this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AB7E28F-0043-EC44-B82C-53A100CA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982" y="3292208"/>
            <a:ext cx="3652291" cy="27602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16557" y="2904485"/>
            <a:ext cx="297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MuCool</a:t>
            </a:r>
            <a:r>
              <a:rPr lang="en-US" sz="1600" dirty="0" smtClean="0"/>
              <a:t>: &gt;50 MV/m in 5 T field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44431" y="2918329"/>
            <a:ext cx="5037564" cy="179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err="1" smtClean="0"/>
              <a:t>Muon</a:t>
            </a:r>
            <a:r>
              <a:rPr lang="en-US" sz="2000" b="1" dirty="0" smtClean="0"/>
              <a:t> cooling RF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High-field (50 MV/m) in strong field (&gt; 4 T)</a:t>
            </a:r>
          </a:p>
          <a:p>
            <a:r>
              <a:rPr lang="en-US" sz="2000" dirty="0" smtClean="0"/>
              <a:t>Proof of principle in US (gas-filled copper cavities and Be cavities in vacuum)</a:t>
            </a:r>
          </a:p>
          <a:p>
            <a:r>
              <a:rPr lang="en-US" sz="2000" dirty="0" smtClean="0"/>
              <a:t>But need to get in our hands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8334" y="5220906"/>
            <a:ext cx="5037565" cy="83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Other RF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e.g. front-end and proton complex RF</a:t>
            </a:r>
          </a:p>
        </p:txBody>
      </p:sp>
    </p:spTree>
    <p:extLst>
      <p:ext uri="{BB962C8B-B14F-4D97-AF65-F5344CB8AC3E}">
        <p14:creationId xmlns:p14="http://schemas.microsoft.com/office/powerpoint/2010/main" val="2592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6544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Collider Rings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61572" y="800455"/>
            <a:ext cx="876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</a:t>
            </a:r>
            <a:r>
              <a:rPr lang="en-US" sz="2000" b="1" dirty="0" smtClean="0"/>
              <a:t>minimum field-free distance </a:t>
            </a:r>
            <a:r>
              <a:rPr lang="en-US" sz="2000" dirty="0" smtClean="0"/>
              <a:t>between magnets and </a:t>
            </a:r>
            <a:r>
              <a:rPr lang="en-US" sz="2000" b="1" dirty="0" smtClean="0"/>
              <a:t>combined </a:t>
            </a:r>
            <a:r>
              <a:rPr lang="en-US" sz="2000" b="1" dirty="0"/>
              <a:t>function </a:t>
            </a:r>
            <a:r>
              <a:rPr lang="en-US" sz="2000" b="1" dirty="0" smtClean="0"/>
              <a:t>magnets </a:t>
            </a:r>
            <a:r>
              <a:rPr lang="en-US" sz="2000" dirty="0" smtClean="0"/>
              <a:t>to </a:t>
            </a:r>
            <a:r>
              <a:rPr lang="en-US" sz="2000" dirty="0" err="1" smtClean="0"/>
              <a:t>minimise</a:t>
            </a:r>
            <a:r>
              <a:rPr lang="en-US" sz="2000" dirty="0" smtClean="0"/>
              <a:t> neutrino radiation by </a:t>
            </a:r>
            <a:r>
              <a:rPr lang="en-US" sz="2000" dirty="0" err="1" smtClean="0"/>
              <a:t>minimising</a:t>
            </a:r>
            <a:r>
              <a:rPr lang="en-US" sz="2000" dirty="0" smtClean="0"/>
              <a:t> the path with no bending</a:t>
            </a:r>
            <a:endParaRPr lang="en-US" sz="2000" dirty="0"/>
          </a:p>
          <a:p>
            <a:endParaRPr lang="en-US" sz="2000" b="1" dirty="0" smtClean="0"/>
          </a:p>
          <a:p>
            <a:r>
              <a:rPr lang="en-US" sz="2000" b="1" dirty="0" smtClean="0"/>
              <a:t>High field dipoles </a:t>
            </a:r>
            <a:r>
              <a:rPr lang="en-US" sz="2000" dirty="0" smtClean="0"/>
              <a:t>to </a:t>
            </a:r>
            <a:r>
              <a:rPr lang="en-US" sz="2000" dirty="0" err="1" smtClean="0"/>
              <a:t>minimise</a:t>
            </a:r>
            <a:r>
              <a:rPr lang="en-US" sz="2000" dirty="0" smtClean="0"/>
              <a:t> collider ring size and </a:t>
            </a:r>
            <a:r>
              <a:rPr lang="en-US" sz="2000" dirty="0" err="1" smtClean="0"/>
              <a:t>maximise</a:t>
            </a:r>
            <a:r>
              <a:rPr lang="en-US" sz="2000" dirty="0" smtClean="0"/>
              <a:t> luminosity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457200" y="6498687"/>
            <a:ext cx="2133600" cy="365125"/>
          </a:xfrm>
        </p:spPr>
        <p:txBody>
          <a:bodyPr/>
          <a:lstStyle/>
          <a:p>
            <a:r>
              <a:rPr lang="fr-CH" smtClean="0"/>
              <a:t>D. Schulte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498687"/>
            <a:ext cx="2133600" cy="365125"/>
          </a:xfrm>
        </p:spPr>
        <p:txBody>
          <a:bodyPr/>
          <a:lstStyle/>
          <a:p>
            <a:fld id="{3478A56A-6164-B14D-A8F7-980D09C4DD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124200" y="6498687"/>
            <a:ext cx="2895600" cy="365125"/>
          </a:xfrm>
        </p:spPr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pic>
        <p:nvPicPr>
          <p:cNvPr id="13" name="Picture 12" descr="mm3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143" y="2743676"/>
            <a:ext cx="3996737" cy="26810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20643" y="5435145"/>
            <a:ext cx="1824237" cy="338554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V.V. </a:t>
            </a:r>
            <a:r>
              <a:rPr lang="en-US" sz="1600" dirty="0" err="1"/>
              <a:t>Kashikhin</a:t>
            </a:r>
            <a:r>
              <a:rPr lang="en-US" sz="1600" dirty="0"/>
              <a:t> et al.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33316" y="2409765"/>
            <a:ext cx="341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Combined function magnet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572" y="2474337"/>
            <a:ext cx="4722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rotect </a:t>
            </a:r>
            <a:r>
              <a:rPr lang="en-US" sz="2000" dirty="0"/>
              <a:t>from O(400 W/m) </a:t>
            </a:r>
            <a:r>
              <a:rPr lang="en-US" sz="2000" b="1" dirty="0"/>
              <a:t>beam loss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1/3 of beam energy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large aperture and shielding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150 mm in MAP at 3 </a:t>
            </a:r>
            <a:r>
              <a:rPr lang="en-US" sz="2000" dirty="0" err="1"/>
              <a:t>TeV</a:t>
            </a:r>
            <a:r>
              <a:rPr lang="en-US" sz="2000" dirty="0"/>
              <a:t>, 30-50 mm </a:t>
            </a:r>
            <a:r>
              <a:rPr lang="en-US" sz="2000" dirty="0" smtClean="0"/>
              <a:t>shielding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insolation and cooling of shielding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7 MW at 14 </a:t>
            </a:r>
            <a:r>
              <a:rPr lang="en-US" sz="2000" dirty="0" err="1" smtClean="0"/>
              <a:t>TeV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open mid-plane magnets </a:t>
            </a:r>
            <a:r>
              <a:rPr lang="en-US" sz="2000" dirty="0" smtClean="0"/>
              <a:t>considered </a:t>
            </a:r>
            <a:r>
              <a:rPr lang="en-US" sz="2000" dirty="0"/>
              <a:t>(but still some power lost in magnets)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efficient </a:t>
            </a:r>
            <a:r>
              <a:rPr lang="en-US" sz="2000" dirty="0" smtClean="0"/>
              <a:t>cooling of magnets (HTS)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consider collimators to </a:t>
            </a:r>
            <a:r>
              <a:rPr lang="en-US" sz="2000" dirty="0" err="1" smtClean="0"/>
              <a:t>localise</a:t>
            </a:r>
            <a:r>
              <a:rPr lang="en-US" sz="2000" dirty="0" smtClean="0"/>
              <a:t> losses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but with no gaps in magnets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48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4256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Final Focus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07" y="781884"/>
            <a:ext cx="5475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Need smaller </a:t>
            </a:r>
            <a:r>
              <a:rPr lang="en-US" sz="1600" dirty="0" err="1" smtClean="0"/>
              <a:t>betafunctions</a:t>
            </a:r>
            <a:r>
              <a:rPr lang="en-US" sz="1600" dirty="0" smtClean="0"/>
              <a:t> at higher energy</a:t>
            </a:r>
          </a:p>
          <a:p>
            <a:r>
              <a:rPr lang="en-US" sz="1600" dirty="0" smtClean="0"/>
              <a:t>Or smaller longitudinal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/ larger energy acceptance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And focusing of higher energy beam is more difficult</a:t>
            </a:r>
            <a:endParaRPr lang="en-US" sz="1600" dirty="0"/>
          </a:p>
        </p:txBody>
      </p:sp>
      <p:pic>
        <p:nvPicPr>
          <p:cNvPr id="6" name="Picture 5" descr="Beam_sizes_HL_LH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30" y="646299"/>
            <a:ext cx="3348328" cy="2343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7861" y="646299"/>
            <a:ext cx="219349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FCC-</a:t>
            </a:r>
            <a:r>
              <a:rPr lang="en-US" sz="1400" dirty="0" err="1" smtClean="0"/>
              <a:t>hh</a:t>
            </a:r>
            <a:r>
              <a:rPr lang="en-US" sz="1400" dirty="0" smtClean="0"/>
              <a:t> example (R. Martin)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272064"/>
              </p:ext>
            </p:extLst>
          </p:nvPr>
        </p:nvGraphicFramePr>
        <p:xfrm>
          <a:off x="1437038" y="1419423"/>
          <a:ext cx="950005" cy="77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7038" y="1419423"/>
                        <a:ext cx="950005" cy="775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AA12-17D2-C641-9AD2-A4EB11C44704}" type="slidenum">
              <a:rPr lang="en-US" smtClean="0"/>
              <a:t>17</a:t>
            </a:fld>
            <a:endParaRPr lang="en-US"/>
          </a:p>
        </p:txBody>
      </p:sp>
      <p:pic>
        <p:nvPicPr>
          <p:cNvPr id="15" name="Picture 14" descr="muon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075" y="1838295"/>
            <a:ext cx="3494373" cy="55417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0368" y="2919325"/>
            <a:ext cx="849862" cy="307777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R. Tomas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3636994"/>
            <a:ext cx="2674245" cy="1754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First look from Rogelio Tomas on final triplet at 14 </a:t>
            </a:r>
            <a:r>
              <a:rPr lang="en-US" dirty="0" err="1" smtClean="0"/>
              <a:t>TeV</a:t>
            </a:r>
            <a:r>
              <a:rPr lang="en-US" dirty="0" smtClean="0"/>
              <a:t> (L* = 6 m):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Challenging 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to add shielding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8680" y="5565946"/>
            <a:ext cx="153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 m for 10 </a:t>
            </a:r>
            <a:r>
              <a:rPr lang="en-US" dirty="0" err="1" smtClean="0"/>
              <a:t>σ</a:t>
            </a:r>
            <a:endParaRPr lang="en-US" dirty="0" smtClean="0"/>
          </a:p>
          <a:p>
            <a:r>
              <a:rPr lang="en-US" dirty="0" smtClean="0"/>
              <a:t>0.3 m for 6 </a:t>
            </a:r>
            <a:r>
              <a:rPr lang="en-US" dirty="0" err="1" smtClean="0"/>
              <a:t>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95904"/>
          </a:xfrm>
        </p:spPr>
        <p:txBody>
          <a:bodyPr>
            <a:noAutofit/>
          </a:bodyPr>
          <a:lstStyle/>
          <a:p>
            <a:r>
              <a:rPr lang="en-US" sz="3600" dirty="0"/>
              <a:t>N</a:t>
            </a:r>
            <a:r>
              <a:rPr lang="en-US" sz="3600" dirty="0" smtClean="0"/>
              <a:t>eutrino Radiation Considerations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5898"/>
          <a:stretch/>
        </p:blipFill>
        <p:spPr>
          <a:xfrm>
            <a:off x="171090" y="1021932"/>
            <a:ext cx="5848709" cy="2493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69875" y="623196"/>
            <a:ext cx="44565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Neutrinos from decaying </a:t>
            </a:r>
            <a:r>
              <a:rPr lang="en-US" dirty="0" err="1" smtClean="0"/>
              <a:t>muons</a:t>
            </a:r>
            <a:r>
              <a:rPr lang="en-US" dirty="0" smtClean="0"/>
              <a:t> can produce showers just when they exit the earth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090" y="3802633"/>
            <a:ext cx="412770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Becomes more important at higher energies (scaling E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US study concluded that 6 </a:t>
            </a:r>
            <a:r>
              <a:rPr lang="en-US" dirty="0" err="1" smtClean="0"/>
              <a:t>TeV</a:t>
            </a:r>
            <a:r>
              <a:rPr lang="en-US" dirty="0" smtClean="0"/>
              <a:t> parameters are OK</a:t>
            </a:r>
          </a:p>
          <a:p>
            <a:endParaRPr lang="en-US" dirty="0" smtClean="0"/>
          </a:p>
          <a:p>
            <a:r>
              <a:rPr lang="en-US" dirty="0" smtClean="0"/>
              <a:t>Reasonable goal maybe 0.1 </a:t>
            </a:r>
            <a:r>
              <a:rPr lang="en-US" dirty="0" err="1" smtClean="0"/>
              <a:t>mSv</a:t>
            </a:r>
            <a:r>
              <a:rPr lang="en-US" dirty="0" smtClean="0"/>
              <a:t>/ year, but has to be verified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3406" y="3844834"/>
            <a:ext cx="4569874" cy="2308324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For 1.5 + 1.5 </a:t>
            </a:r>
            <a:r>
              <a:rPr lang="en-US" dirty="0" err="1" smtClean="0"/>
              <a:t>TeV</a:t>
            </a:r>
            <a:r>
              <a:rPr lang="en-US" dirty="0" smtClean="0"/>
              <a:t> arcs require depth of 40 m</a:t>
            </a:r>
          </a:p>
          <a:p>
            <a:endParaRPr lang="en-US" dirty="0" smtClean="0"/>
          </a:p>
          <a:p>
            <a:r>
              <a:rPr lang="en-US" dirty="0" smtClean="0"/>
              <a:t>LHC effective depth is 23 m in worst direction</a:t>
            </a:r>
          </a:p>
          <a:p>
            <a:r>
              <a:rPr lang="en-US" dirty="0" smtClean="0"/>
              <a:t>1.5 </a:t>
            </a:r>
            <a:r>
              <a:rPr lang="en-US" dirty="0" err="1" smtClean="0"/>
              <a:t>TeV</a:t>
            </a:r>
            <a:r>
              <a:rPr lang="en-US" dirty="0" smtClean="0"/>
              <a:t> accelerator </a:t>
            </a:r>
            <a:r>
              <a:rPr lang="en-US" dirty="0"/>
              <a:t>in </a:t>
            </a:r>
            <a:r>
              <a:rPr lang="en-US" dirty="0" smtClean="0"/>
              <a:t>LHC: </a:t>
            </a:r>
            <a:r>
              <a:rPr lang="en-US" dirty="0"/>
              <a:t>tunnel OK for </a:t>
            </a:r>
            <a:r>
              <a:rPr lang="en-US" dirty="0" smtClean="0"/>
              <a:t>arcs, have to work on straights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For 7 + 7 </a:t>
            </a:r>
            <a:r>
              <a:rPr lang="en-US" dirty="0" err="1" smtClean="0"/>
              <a:t>TeV</a:t>
            </a:r>
            <a:r>
              <a:rPr lang="en-US" dirty="0" smtClean="0"/>
              <a:t> 500 m depth requires factor 8 improvement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1508452"/>
            <a:ext cx="3006624" cy="1754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Particularly bad in direction of straights</a:t>
            </a:r>
          </a:p>
          <a:p>
            <a:r>
              <a:rPr lang="en-US" dirty="0" smtClean="0"/>
              <a:t>Mitigated by owning the land at exit</a:t>
            </a:r>
          </a:p>
          <a:p>
            <a:endParaRPr lang="en-US" dirty="0" smtClean="0"/>
          </a:p>
          <a:p>
            <a:r>
              <a:rPr lang="en-US" dirty="0" smtClean="0"/>
              <a:t>But also an issue in the arcs</a:t>
            </a:r>
          </a:p>
        </p:txBody>
      </p:sp>
    </p:spTree>
    <p:extLst>
      <p:ext uri="{BB962C8B-B14F-4D97-AF65-F5344CB8AC3E}">
        <p14:creationId xmlns:p14="http://schemas.microsoft.com/office/powerpoint/2010/main" val="28696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7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Physics and Detector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2" t="10914" r="1071" b="38122"/>
          <a:stretch/>
        </p:blipFill>
        <p:spPr>
          <a:xfrm>
            <a:off x="5056429" y="4134583"/>
            <a:ext cx="4029212" cy="2270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781" y="3173518"/>
            <a:ext cx="886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detector challenge in machine detector interface (MDI)</a:t>
            </a:r>
          </a:p>
          <a:p>
            <a:endParaRPr lang="en-US" dirty="0" smtClean="0"/>
          </a:p>
          <a:p>
            <a:r>
              <a:rPr lang="en-US" dirty="0" smtClean="0"/>
              <a:t>At 14 </a:t>
            </a:r>
            <a:r>
              <a:rPr lang="en-US" dirty="0" err="1" smtClean="0"/>
              <a:t>TeV</a:t>
            </a:r>
            <a:r>
              <a:rPr lang="en-US" dirty="0" smtClean="0"/>
              <a:t>: 40,000 </a:t>
            </a:r>
            <a:r>
              <a:rPr lang="en-US" dirty="0" err="1" smtClean="0"/>
              <a:t>muons</a:t>
            </a:r>
            <a:r>
              <a:rPr lang="en-US" dirty="0" smtClean="0"/>
              <a:t> decay per m and bunch crossing</a:t>
            </a:r>
          </a:p>
          <a:p>
            <a:r>
              <a:rPr lang="en-US" dirty="0" smtClean="0"/>
              <a:t>At 3 </a:t>
            </a:r>
            <a:r>
              <a:rPr lang="en-US" dirty="0" err="1" smtClean="0"/>
              <a:t>TeV</a:t>
            </a:r>
            <a:r>
              <a:rPr lang="en-US" dirty="0" smtClean="0"/>
              <a:t>: 200,000 </a:t>
            </a:r>
            <a:r>
              <a:rPr lang="en-US" dirty="0" err="1" smtClean="0"/>
              <a:t>muons</a:t>
            </a:r>
            <a:r>
              <a:rPr lang="en-US" dirty="0" smtClean="0"/>
              <a:t> per m and bunch crossing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782" y="4465446"/>
            <a:ext cx="4739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must be designed for robustness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effective masking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granularity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fast timing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clever algorithms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Detailed design of machine is required for this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4782" y="704873"/>
            <a:ext cx="88633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at 10+ </a:t>
            </a:r>
            <a:r>
              <a:rPr lang="en-US" dirty="0" err="1" smtClean="0"/>
              <a:t>TeV</a:t>
            </a:r>
            <a:r>
              <a:rPr lang="en-US" dirty="0" smtClean="0"/>
              <a:t> is in uncharted territory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important effort, theorists are motivated</a:t>
            </a:r>
          </a:p>
          <a:p>
            <a:endParaRPr lang="en-US" dirty="0"/>
          </a:p>
          <a:p>
            <a:r>
              <a:rPr lang="en-US" dirty="0" smtClean="0"/>
              <a:t>Explore what can be done to develop physics case, also in comparison to other options</a:t>
            </a:r>
          </a:p>
          <a:p>
            <a:endParaRPr lang="en-US" dirty="0"/>
          </a:p>
          <a:p>
            <a:r>
              <a:rPr lang="en-US" dirty="0" smtClean="0"/>
              <a:t>Need to include realistic assumptions about the detector performance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largely use technology similar to what is developed for other detectors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5127" y="3980694"/>
            <a:ext cx="140091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</a:t>
            </a:r>
            <a:r>
              <a:rPr lang="en-US" sz="1400" dirty="0" err="1" smtClean="0"/>
              <a:t>Lucchesi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40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889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Context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2118"/>
            <a:ext cx="8229600" cy="57523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err="1" smtClean="0"/>
              <a:t>Muon</a:t>
            </a:r>
            <a:r>
              <a:rPr lang="en-GB" sz="2400" dirty="0" smtClean="0"/>
              <a:t> collider has in the past been studied in the US (MAP)</a:t>
            </a:r>
          </a:p>
          <a:p>
            <a:r>
              <a:rPr lang="en-GB" sz="2400" dirty="0"/>
              <a:t>e</a:t>
            </a:r>
            <a:r>
              <a:rPr lang="en-GB" sz="2400" dirty="0" smtClean="0"/>
              <a:t>ffort largely ceased after last P5 process</a:t>
            </a:r>
          </a:p>
          <a:p>
            <a:r>
              <a:rPr lang="en-GB" sz="2400" dirty="0" smtClean="0"/>
              <a:t>some effort mainly in the UK on MICE</a:t>
            </a:r>
          </a:p>
          <a:p>
            <a:r>
              <a:rPr lang="en-GB" sz="2400" dirty="0" smtClean="0"/>
              <a:t>some, mainly in Italy, on LEMMA on alternative </a:t>
            </a:r>
            <a:r>
              <a:rPr lang="en-GB" sz="2400" dirty="0" err="1" smtClean="0"/>
              <a:t>muon</a:t>
            </a:r>
            <a:r>
              <a:rPr lang="en-GB" sz="2400" dirty="0" smtClean="0"/>
              <a:t> source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For the European Strategy the Laboratory Directors Group (LDG) established </a:t>
            </a:r>
            <a:r>
              <a:rPr lang="en-GB" sz="2400" dirty="0"/>
              <a:t>a</a:t>
            </a:r>
            <a:r>
              <a:rPr lang="en-GB" sz="2400" dirty="0" smtClean="0"/>
              <a:t> </a:t>
            </a:r>
            <a:r>
              <a:rPr lang="en-GB" sz="2400" dirty="0"/>
              <a:t>muon collider working group </a:t>
            </a:r>
            <a:r>
              <a:rPr lang="en-GB" sz="2400" dirty="0" smtClean="0"/>
              <a:t>to provide input on the </a:t>
            </a:r>
            <a:r>
              <a:rPr lang="en-GB" sz="2400" dirty="0" err="1" smtClean="0"/>
              <a:t>muon</a:t>
            </a:r>
            <a:r>
              <a:rPr lang="en-GB" sz="2400" dirty="0" smtClean="0"/>
              <a:t> collider</a:t>
            </a:r>
          </a:p>
          <a:p>
            <a:r>
              <a:rPr lang="en-US" sz="2400" dirty="0" smtClean="0"/>
              <a:t>LDG represents: CERN, DESY, INFN, STFC, IRFU (CEA), CIEMAT, NIKHEF, LNGS, </a:t>
            </a:r>
            <a:r>
              <a:rPr lang="en-US" sz="2400" dirty="0" err="1" smtClean="0"/>
              <a:t>IJCLab</a:t>
            </a:r>
            <a:r>
              <a:rPr lang="en-US" sz="2400" dirty="0" smtClean="0"/>
              <a:t> (CNRS), PSI</a:t>
            </a:r>
          </a:p>
          <a:p>
            <a:r>
              <a:rPr lang="en-US" sz="2400" dirty="0" smtClean="0"/>
              <a:t>Working group has been chaired by N. </a:t>
            </a:r>
            <a:r>
              <a:rPr lang="en-US" sz="2400" dirty="0" err="1" smtClean="0"/>
              <a:t>Pastrone</a:t>
            </a:r>
            <a:endParaRPr lang="en-US" sz="2400" dirty="0" smtClean="0"/>
          </a:p>
          <a:p>
            <a:r>
              <a:rPr lang="en-US" sz="2400" dirty="0" smtClean="0"/>
              <a:t>Proposed to the European Strategy Process to form an international collaboration to study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collider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European Strategy Update proposed to include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collider in the accelerator R&amp;D roadmap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To start implementing this the Laboratory Directors Group has established an </a:t>
            </a:r>
            <a:r>
              <a:rPr lang="en-US" sz="2400" b="1" dirty="0">
                <a:solidFill>
                  <a:srgbClr val="FF0000"/>
                </a:solidFill>
              </a:rPr>
              <a:t>international</a:t>
            </a:r>
            <a:r>
              <a:rPr lang="en-US" sz="2400" b="1" dirty="0"/>
              <a:t> </a:t>
            </a:r>
            <a:r>
              <a:rPr lang="en-US" sz="2400" b="1" dirty="0" err="1"/>
              <a:t>muon</a:t>
            </a:r>
            <a:r>
              <a:rPr lang="en-US" sz="2400" b="1" dirty="0"/>
              <a:t> collider collaboration on July 2</a:t>
            </a:r>
            <a:r>
              <a:rPr lang="en-US" sz="2400" b="1" baseline="30000" dirty="0"/>
              <a:t>nd</a:t>
            </a:r>
            <a:r>
              <a:rPr lang="en-US" sz="2400" b="1" dirty="0"/>
              <a:t> </a:t>
            </a:r>
            <a:r>
              <a:rPr lang="en-US" sz="2400" b="1" dirty="0" smtClean="0"/>
              <a:t>2020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Prospects, ICHEP, July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A16-944B-E747-AE0C-10E2BBF30E1F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6544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Collective Effects</a:t>
            </a:r>
            <a:endParaRPr lang="en-US" sz="36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5505" y="2967958"/>
            <a:ext cx="879897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Phase space density is critical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2000" b="1" dirty="0" smtClean="0"/>
              <a:t>Systematically </a:t>
            </a:r>
            <a:r>
              <a:rPr lang="en-US" sz="2000" b="1" dirty="0"/>
              <a:t>identify limits of charge and </a:t>
            </a:r>
            <a:r>
              <a:rPr lang="en-US" sz="2000" b="1" dirty="0" err="1" smtClean="0"/>
              <a:t>emittance</a:t>
            </a: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eed to mitigate </a:t>
            </a:r>
            <a:r>
              <a:rPr lang="en-US" sz="2000" b="1" dirty="0" smtClean="0"/>
              <a:t>beam-beam</a:t>
            </a:r>
            <a:r>
              <a:rPr lang="en-US" sz="2000" dirty="0" smtClean="0"/>
              <a:t> effects if we push beyond current goal (0.1)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S</a:t>
            </a:r>
            <a:r>
              <a:rPr lang="en-US" sz="2000" b="1" dirty="0" smtClean="0"/>
              <a:t>pace charge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Impedances</a:t>
            </a:r>
            <a:r>
              <a:rPr lang="en-US" sz="2000" dirty="0" smtClean="0"/>
              <a:t> in collider ring (short, high-charge bunch)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err="1"/>
              <a:t>B</a:t>
            </a:r>
            <a:r>
              <a:rPr lang="en-US" sz="2000" b="1" dirty="0" err="1" smtClean="0"/>
              <a:t>eamloading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transverse </a:t>
            </a:r>
            <a:r>
              <a:rPr lang="en-US" sz="2000" b="1" dirty="0" err="1" smtClean="0"/>
              <a:t>wakefields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Interaction of beam with matter </a:t>
            </a:r>
            <a:r>
              <a:rPr lang="en-US" sz="2000" dirty="0" smtClean="0"/>
              <a:t>(</a:t>
            </a:r>
            <a:r>
              <a:rPr lang="en-US" sz="2000" dirty="0" err="1" smtClean="0"/>
              <a:t>wakefields</a:t>
            </a:r>
            <a:r>
              <a:rPr lang="en-US" sz="2000" dirty="0" smtClean="0"/>
              <a:t>?), </a:t>
            </a:r>
            <a:r>
              <a:rPr lang="en-US" sz="2000" b="1" dirty="0" smtClean="0"/>
              <a:t>loading of gas-filled structures</a:t>
            </a:r>
            <a:r>
              <a:rPr lang="en-US" sz="2000" dirty="0" smtClean="0"/>
              <a:t>, …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Systematic survey of all collective effects is required</a:t>
            </a:r>
          </a:p>
        </p:txBody>
      </p:sp>
      <p:pic>
        <p:nvPicPr>
          <p:cNvPr id="19" name="Picture 18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76" y="820878"/>
            <a:ext cx="5921436" cy="143173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40" idx="0"/>
          </p:cNvCxnSpPr>
          <p:nvPr/>
        </p:nvCxnSpPr>
        <p:spPr>
          <a:xfrm flipV="1">
            <a:off x="4554992" y="2128358"/>
            <a:ext cx="174942" cy="83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0051"/>
          </a:xfrm>
        </p:spPr>
        <p:txBody>
          <a:bodyPr>
            <a:noAutofit/>
          </a:bodyPr>
          <a:lstStyle/>
          <a:p>
            <a:r>
              <a:rPr lang="en-US" sz="3600" dirty="0" smtClean="0"/>
              <a:t>Design Status</a:t>
            </a:r>
            <a:endParaRPr lang="en-US" sz="3600" dirty="0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AB7E28F-0043-EC44-B82C-53A100CA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56" y="3932558"/>
            <a:ext cx="2463058" cy="18614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F1903BCC-BF2B-FD49-AB53-1FA850CB3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441" y="3298568"/>
            <a:ext cx="1595560" cy="16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367284" y="3796844"/>
            <a:ext cx="15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MuCool</a:t>
            </a:r>
            <a:r>
              <a:rPr lang="en-US" sz="1400" dirty="0" smtClean="0"/>
              <a:t>: &gt;50 MV/m in 5 T field</a:t>
            </a:r>
            <a:endParaRPr lang="en-US" sz="1400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B6AD954-55F5-7A40-AC92-54DC37921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75" y="3386529"/>
            <a:ext cx="1549601" cy="31450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2441" y="5830455"/>
            <a:ext cx="1952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NHFML</a:t>
            </a:r>
          </a:p>
          <a:p>
            <a:r>
              <a:rPr lang="en-US" sz="1400" dirty="0" smtClean="0"/>
              <a:t>32 T solenoid with low-temperature HTS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96262" y="5001148"/>
            <a:ext cx="1908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FNAL</a:t>
            </a:r>
          </a:p>
          <a:p>
            <a:r>
              <a:rPr lang="en-US" sz="1400" dirty="0" smtClean="0"/>
              <a:t>Breakthrough in HTS cables</a:t>
            </a:r>
            <a:endParaRPr lang="en-US" sz="1400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365125"/>
          </a:xfr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6553200" y="6531534"/>
            <a:ext cx="2133600" cy="365125"/>
          </a:xfrm>
        </p:spPr>
        <p:txBody>
          <a:bodyPr/>
          <a:lstStyle/>
          <a:p>
            <a:fld id="{3478A56A-6164-B14D-A8F7-980D09C4DD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365125"/>
          </a:xfrm>
        </p:spPr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pic>
        <p:nvPicPr>
          <p:cNvPr id="3" name="Picture 2" descr="ncelnngpfnakapb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964" y="4533939"/>
            <a:ext cx="2005812" cy="1998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63775" y="5794007"/>
            <a:ext cx="1009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/>
              <a:t>FNAL</a:t>
            </a:r>
          </a:p>
          <a:p>
            <a:r>
              <a:rPr lang="en-US" sz="1400" dirty="0" smtClean="0"/>
              <a:t>12 T/s HTS</a:t>
            </a:r>
          </a:p>
          <a:p>
            <a:r>
              <a:rPr lang="en-US" sz="1400" dirty="0" smtClean="0"/>
              <a:t>0.6 T max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7177" y="855476"/>
            <a:ext cx="445494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Key systems designed for 3 </a:t>
            </a:r>
            <a:r>
              <a:rPr lang="en-US" sz="1600" dirty="0" err="1" smtClean="0"/>
              <a:t>TeV</a:t>
            </a:r>
            <a:r>
              <a:rPr lang="en-US" sz="1600" dirty="0" smtClean="0"/>
              <a:t> in US</a:t>
            </a:r>
          </a:p>
          <a:p>
            <a:r>
              <a:rPr lang="en-US" sz="1600" dirty="0" smtClean="0"/>
              <a:t>A number of key components has been developed</a:t>
            </a:r>
          </a:p>
          <a:p>
            <a:r>
              <a:rPr lang="en-US" sz="1600" dirty="0" smtClean="0"/>
              <a:t>Cooling test performed according to theory</a:t>
            </a:r>
          </a:p>
          <a:p>
            <a:endParaRPr lang="en-US" sz="1600" dirty="0" smtClean="0"/>
          </a:p>
          <a:p>
            <a:r>
              <a:rPr lang="en-US" sz="1600" dirty="0" smtClean="0"/>
              <a:t>But </a:t>
            </a:r>
            <a:r>
              <a:rPr lang="en-US" sz="1600" b="1" dirty="0" smtClean="0"/>
              <a:t>no CDR</a:t>
            </a:r>
            <a:r>
              <a:rPr lang="en-US" sz="1600" dirty="0" smtClean="0"/>
              <a:t>, </a:t>
            </a:r>
            <a:r>
              <a:rPr lang="en-US" sz="1600" b="1" dirty="0" smtClean="0"/>
              <a:t>no integrated design</a:t>
            </a:r>
            <a:r>
              <a:rPr lang="en-US" sz="1600" dirty="0" smtClean="0"/>
              <a:t>, </a:t>
            </a:r>
            <a:r>
              <a:rPr lang="en-US" sz="1600" b="1" dirty="0" smtClean="0"/>
              <a:t>no 10+ </a:t>
            </a:r>
            <a:r>
              <a:rPr lang="en-US" sz="1600" b="1" dirty="0" err="1" smtClean="0"/>
              <a:t>TeV</a:t>
            </a:r>
            <a:r>
              <a:rPr lang="en-US" sz="1600" dirty="0" smtClean="0"/>
              <a:t>, </a:t>
            </a:r>
            <a:r>
              <a:rPr lang="en-US" sz="1600" b="1" dirty="0" smtClean="0"/>
              <a:t>no cost estimate</a:t>
            </a:r>
          </a:p>
          <a:p>
            <a:r>
              <a:rPr lang="en-US" sz="1600" dirty="0" smtClean="0"/>
              <a:t>More work to be done, e.g. substantial, 6D cooling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727534" y="6099527"/>
            <a:ext cx="13901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Mark Palmer</a:t>
            </a:r>
            <a:endParaRPr lang="en-US" dirty="0"/>
          </a:p>
        </p:txBody>
      </p:sp>
      <p:pic>
        <p:nvPicPr>
          <p:cNvPr id="16" name="Picture 15" descr="IMG_8674-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820" y="829343"/>
            <a:ext cx="3703838" cy="246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7846" y="856613"/>
            <a:ext cx="67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MICE</a:t>
            </a:r>
          </a:p>
          <a:p>
            <a:r>
              <a:rPr lang="en-US" dirty="0" smtClean="0"/>
              <a:t>(UK)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3748"/>
          </a:xfrm>
        </p:spPr>
        <p:txBody>
          <a:bodyPr>
            <a:noAutofit/>
          </a:bodyPr>
          <a:lstStyle/>
          <a:p>
            <a:r>
              <a:rPr lang="en-US" sz="3600" dirty="0" smtClean="0"/>
              <a:t>Alternative: The LEMMA Scheme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3644900"/>
            <a:ext cx="4960567" cy="11299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45 </a:t>
            </a:r>
            <a:r>
              <a:rPr lang="en-US" sz="1800" dirty="0" err="1" smtClean="0"/>
              <a:t>GeV</a:t>
            </a:r>
            <a:r>
              <a:rPr lang="en-US" sz="1800" dirty="0" smtClean="0"/>
              <a:t> positrons to produce </a:t>
            </a:r>
            <a:r>
              <a:rPr lang="en-US" sz="1800" dirty="0" err="1" smtClean="0"/>
              <a:t>muon</a:t>
            </a:r>
            <a:r>
              <a:rPr lang="en-US" sz="1800" dirty="0" smtClean="0"/>
              <a:t> pairs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Accumulate </a:t>
            </a:r>
            <a:r>
              <a:rPr lang="en-US" sz="1800" dirty="0" err="1" smtClean="0"/>
              <a:t>muons</a:t>
            </a:r>
            <a:r>
              <a:rPr lang="en-US" sz="1800" dirty="0" smtClean="0"/>
              <a:t> from several passages</a:t>
            </a:r>
          </a:p>
          <a:p>
            <a:pPr>
              <a:lnSpc>
                <a:spcPct val="80000"/>
              </a:lnSpc>
              <a:buNone/>
            </a:pPr>
            <a:endParaRPr lang="en-US" sz="1800" dirty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Low-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</a:t>
            </a:r>
            <a:r>
              <a:rPr lang="en-US" sz="1800" dirty="0" err="1" smtClean="0"/>
              <a:t>muon</a:t>
            </a:r>
            <a:r>
              <a:rPr lang="en-US" sz="1800" dirty="0" smtClean="0"/>
              <a:t> beam can reduce radiation</a:t>
            </a:r>
          </a:p>
        </p:txBody>
      </p:sp>
      <p:pic>
        <p:nvPicPr>
          <p:cNvPr id="4" name="Picture 3" descr="p4.tiff"/>
          <p:cNvPicPr>
            <a:picLocks noChangeAspect="1"/>
          </p:cNvPicPr>
          <p:nvPr/>
        </p:nvPicPr>
        <p:blipFill rotWithShape="1">
          <a:blip r:embed="rId2"/>
          <a:srcRect l="34166" t="50107"/>
          <a:stretch/>
        </p:blipFill>
        <p:spPr>
          <a:xfrm>
            <a:off x="114300" y="750607"/>
            <a:ext cx="6019800" cy="225971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H="1" flipV="1">
            <a:off x="2077443" y="3010326"/>
            <a:ext cx="1085466" cy="634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4.tiff"/>
          <p:cNvPicPr>
            <a:picLocks noChangeAspect="1"/>
          </p:cNvPicPr>
          <p:nvPr/>
        </p:nvPicPr>
        <p:blipFill rotWithShape="1">
          <a:blip r:embed="rId2"/>
          <a:srcRect l="48352" t="50107" r="38637"/>
          <a:stretch/>
        </p:blipFill>
        <p:spPr>
          <a:xfrm>
            <a:off x="6477412" y="1404708"/>
            <a:ext cx="2666588" cy="506480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3" idx="0"/>
          </p:cNvCxnSpPr>
          <p:nvPr/>
        </p:nvCxnSpPr>
        <p:spPr>
          <a:xfrm flipV="1">
            <a:off x="3162909" y="3492500"/>
            <a:ext cx="3139466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82625" y="4932685"/>
            <a:ext cx="4540250" cy="1335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</a:pPr>
            <a:r>
              <a:rPr lang="en-US" sz="1800" dirty="0" smtClean="0"/>
              <a:t>Less mature than proton-driven scheme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en-US" sz="1800" dirty="0"/>
              <a:t>L</a:t>
            </a:r>
            <a:r>
              <a:rPr lang="en-US" sz="1800" dirty="0" smtClean="0"/>
              <a:t>arge positron current required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en-US" sz="1800" dirty="0"/>
              <a:t>T</a:t>
            </a:r>
            <a:r>
              <a:rPr lang="en-US" sz="1800" dirty="0" smtClean="0"/>
              <a:t>arget is challenging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en-US" sz="1800" dirty="0"/>
              <a:t>L</a:t>
            </a:r>
            <a:r>
              <a:rPr lang="en-US" sz="1800" dirty="0" smtClean="0"/>
              <a:t>arge positron production rate [O(10</a:t>
            </a:r>
            <a:r>
              <a:rPr lang="en-US" sz="1800" baseline="30000" dirty="0" smtClean="0"/>
              <a:t>17</a:t>
            </a:r>
            <a:r>
              <a:rPr lang="en-US" sz="1800" dirty="0" smtClean="0"/>
              <a:t>/s)]</a:t>
            </a:r>
            <a:endParaRPr lang="en-US" sz="1800" baseline="30000" dirty="0" smtClean="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en-US" sz="1800" dirty="0" smtClean="0"/>
              <a:t>Currently do not reach luminosity goal</a:t>
            </a:r>
          </a:p>
          <a:p>
            <a:pPr>
              <a:lnSpc>
                <a:spcPct val="80000"/>
              </a:lnSpc>
              <a:buFont typeface="Arial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128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3748"/>
          </a:xfrm>
        </p:spPr>
        <p:txBody>
          <a:bodyPr>
            <a:noAutofit/>
          </a:bodyPr>
          <a:lstStyle/>
          <a:p>
            <a:r>
              <a:rPr lang="en-US" sz="3600" dirty="0" smtClean="0"/>
              <a:t>LEMMA Issues</a:t>
            </a:r>
            <a:endParaRPr lang="en-US" sz="3600" dirty="0"/>
          </a:p>
        </p:txBody>
      </p:sp>
      <p:pic>
        <p:nvPicPr>
          <p:cNvPr id="4" name="Picture 3" descr="p4.tiff"/>
          <p:cNvPicPr>
            <a:picLocks noChangeAspect="1"/>
          </p:cNvPicPr>
          <p:nvPr/>
        </p:nvPicPr>
        <p:blipFill rotWithShape="1">
          <a:blip r:embed="rId2"/>
          <a:srcRect l="34166" t="50107"/>
          <a:stretch/>
        </p:blipFill>
        <p:spPr>
          <a:xfrm>
            <a:off x="114300" y="750607"/>
            <a:ext cx="6019800" cy="225971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8051" y="2997155"/>
            <a:ext cx="73532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Highest priority is to develop </a:t>
            </a:r>
            <a:r>
              <a:rPr lang="en-US" b="1" dirty="0" smtClean="0"/>
              <a:t>concept with sufficient luminosity</a:t>
            </a:r>
          </a:p>
          <a:p>
            <a:endParaRPr lang="en-US" dirty="0" smtClean="0"/>
          </a:p>
          <a:p>
            <a:r>
              <a:rPr lang="en-US" dirty="0"/>
              <a:t>Key issue is </a:t>
            </a:r>
            <a:r>
              <a:rPr lang="en-US" b="1" dirty="0"/>
              <a:t>production of dense </a:t>
            </a:r>
            <a:r>
              <a:rPr lang="en-US" b="1" dirty="0" err="1"/>
              <a:t>muon</a:t>
            </a:r>
            <a:r>
              <a:rPr lang="en-US" b="1" dirty="0"/>
              <a:t> beam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Concept for production of </a:t>
            </a:r>
            <a:r>
              <a:rPr lang="en-US" b="1" dirty="0"/>
              <a:t>very high bunch charge positron</a:t>
            </a:r>
            <a:r>
              <a:rPr lang="en-US" dirty="0"/>
              <a:t> beam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Concept for </a:t>
            </a:r>
            <a:r>
              <a:rPr lang="en-US" b="1" dirty="0"/>
              <a:t>target</a:t>
            </a:r>
            <a:r>
              <a:rPr lang="en-US" dirty="0"/>
              <a:t> that can </a:t>
            </a:r>
            <a:r>
              <a:rPr lang="en-US" dirty="0" smtClean="0"/>
              <a:t>sustain positron beam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LEMMA uses different combination schemes (in the target and outside)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aking the assumption that these systems work (will have to prove later)</a:t>
            </a:r>
          </a:p>
          <a:p>
            <a:endParaRPr lang="en-US" dirty="0" smtClean="0"/>
          </a:p>
          <a:p>
            <a:r>
              <a:rPr lang="en-US" dirty="0" smtClean="0"/>
              <a:t>Additional challenges (if above looks OK)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Muon</a:t>
            </a:r>
            <a:r>
              <a:rPr lang="en-US" dirty="0" smtClean="0"/>
              <a:t> acceleration (e.g. in plasma)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collider ring with very small </a:t>
            </a:r>
            <a:r>
              <a:rPr lang="en-US" dirty="0" err="1" smtClean="0"/>
              <a:t>betafunctions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8"/>
            <a:ext cx="8229600" cy="376108"/>
          </a:xfrm>
        </p:spPr>
        <p:txBody>
          <a:bodyPr>
            <a:noAutofit/>
          </a:bodyPr>
          <a:lstStyle/>
          <a:p>
            <a:r>
              <a:rPr lang="en-US" sz="3600" dirty="0" smtClean="0"/>
              <a:t>Demonstrator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90" y="708611"/>
            <a:ext cx="3389086" cy="1376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Demonstrator facility to produce useful </a:t>
            </a:r>
            <a:r>
              <a:rPr lang="en-US" sz="1800" dirty="0" err="1" smtClean="0"/>
              <a:t>muon</a:t>
            </a:r>
            <a:r>
              <a:rPr lang="en-US" sz="1800" dirty="0" smtClean="0"/>
              <a:t> beam</a:t>
            </a:r>
          </a:p>
        </p:txBody>
      </p:sp>
      <p:pic>
        <p:nvPicPr>
          <p:cNvPr id="4" name="Picture 3" descr="p4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50" b="50107"/>
          <a:stretch/>
        </p:blipFill>
        <p:spPr>
          <a:xfrm>
            <a:off x="3616476" y="708610"/>
            <a:ext cx="5527524" cy="22597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7390" y="1431906"/>
            <a:ext cx="3389086" cy="21909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Demonstrator needs</a:t>
            </a:r>
          </a:p>
          <a:p>
            <a:r>
              <a:rPr lang="en-US" sz="1900" dirty="0" smtClean="0"/>
              <a:t>to be </a:t>
            </a:r>
            <a:r>
              <a:rPr lang="en-US" sz="1900" b="1" dirty="0" smtClean="0"/>
              <a:t>based on </a:t>
            </a:r>
            <a:r>
              <a:rPr lang="en-US" sz="1900" b="1" dirty="0" err="1" smtClean="0"/>
              <a:t>muon</a:t>
            </a:r>
            <a:r>
              <a:rPr lang="en-US" sz="1900" b="1" dirty="0" smtClean="0"/>
              <a:t> collider source concept</a:t>
            </a:r>
          </a:p>
          <a:p>
            <a:r>
              <a:rPr lang="en-US" sz="1900" dirty="0" smtClean="0"/>
              <a:t>a more detailed design than the collider source</a:t>
            </a:r>
          </a:p>
          <a:p>
            <a:r>
              <a:rPr lang="en-US" sz="1900" dirty="0" smtClean="0"/>
              <a:t>to be based on technologies available in 5 years</a:t>
            </a:r>
          </a:p>
          <a:p>
            <a:r>
              <a:rPr lang="en-US" sz="1900" dirty="0" smtClean="0"/>
              <a:t>to be affordable (0.5 GCHF?)</a:t>
            </a:r>
          </a:p>
          <a:p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lvl="1"/>
            <a:endParaRPr lang="en-US" sz="18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94A3-939C-D549-9A05-42EE648C026C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p4.tiff"/>
          <p:cNvPicPr>
            <a:picLocks noChangeAspect="1"/>
          </p:cNvPicPr>
          <p:nvPr/>
        </p:nvPicPr>
        <p:blipFill rotWithShape="1">
          <a:blip r:embed="rId2"/>
          <a:srcRect l="34166" t="50107" r="38750"/>
          <a:stretch/>
        </p:blipFill>
        <p:spPr>
          <a:xfrm>
            <a:off x="6360029" y="3097816"/>
            <a:ext cx="2476500" cy="225971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7390" y="3622846"/>
            <a:ext cx="5584460" cy="1768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/>
              <a:t>Hence we need to </a:t>
            </a:r>
            <a:endParaRPr lang="en-US" sz="1900" dirty="0"/>
          </a:p>
          <a:p>
            <a:r>
              <a:rPr lang="en-US" sz="1900" dirty="0" smtClean="0"/>
              <a:t>Need to confirm choice of </a:t>
            </a:r>
            <a:r>
              <a:rPr lang="en-US" sz="1900" dirty="0" err="1" smtClean="0"/>
              <a:t>muon</a:t>
            </a:r>
            <a:r>
              <a:rPr lang="en-US" sz="1900" dirty="0" smtClean="0"/>
              <a:t> source concept</a:t>
            </a:r>
          </a:p>
          <a:p>
            <a:r>
              <a:rPr lang="en-US" sz="1900" dirty="0" smtClean="0"/>
              <a:t>Have to have concept of full </a:t>
            </a:r>
            <a:r>
              <a:rPr lang="en-US" sz="1900" dirty="0" err="1" smtClean="0"/>
              <a:t>muon</a:t>
            </a:r>
            <a:r>
              <a:rPr lang="en-US" sz="1900" dirty="0" smtClean="0"/>
              <a:t> source</a:t>
            </a:r>
          </a:p>
          <a:p>
            <a:r>
              <a:rPr lang="en-US" sz="1900" dirty="0" smtClean="0"/>
              <a:t>Identify use exiting infrastructure (e.g. proton beams)</a:t>
            </a:r>
          </a:p>
          <a:p>
            <a:r>
              <a:rPr lang="en-US" sz="1900" dirty="0" smtClean="0"/>
              <a:t>Scale design to funding and available technology</a:t>
            </a:r>
          </a:p>
          <a:p>
            <a:r>
              <a:rPr lang="en-US" sz="1900" dirty="0" smtClean="0"/>
              <a:t>Explore if it serve some physics</a:t>
            </a:r>
          </a:p>
          <a:p>
            <a:pPr marL="0" indent="0">
              <a:buNone/>
            </a:pPr>
            <a:endParaRPr lang="en-US" sz="1900" dirty="0" smtClean="0"/>
          </a:p>
          <a:p>
            <a:pPr lvl="1"/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7390" y="5457957"/>
            <a:ext cx="5584460" cy="646331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 source concept over the first two years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Then design demonstrator, preferably the same people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6570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Ideas for Subjects for INFN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242"/>
            <a:ext cx="8229600" cy="553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MDI</a:t>
            </a:r>
          </a:p>
          <a:p>
            <a:r>
              <a:rPr lang="en-US" dirty="0" smtClean="0"/>
              <a:t>Fast-ramping magnets</a:t>
            </a:r>
          </a:p>
          <a:p>
            <a:r>
              <a:rPr lang="en-US" dirty="0" smtClean="0"/>
              <a:t>Other magnets to be defined</a:t>
            </a:r>
          </a:p>
          <a:p>
            <a:r>
              <a:rPr lang="en-US" dirty="0" smtClean="0"/>
              <a:t>High-energy superconducting cavities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cooling RF (normal-conducting)</a:t>
            </a:r>
          </a:p>
          <a:p>
            <a:r>
              <a:rPr lang="en-US" dirty="0" smtClean="0"/>
              <a:t>Dark current etc. in cooling RF</a:t>
            </a:r>
          </a:p>
          <a:p>
            <a:r>
              <a:rPr lang="en-US" dirty="0"/>
              <a:t>Targets (protons and positrons)</a:t>
            </a:r>
          </a:p>
          <a:p>
            <a:r>
              <a:rPr lang="en-US" dirty="0" smtClean="0"/>
              <a:t>Proton complex accelerator design / beam dynamics</a:t>
            </a:r>
          </a:p>
          <a:p>
            <a:r>
              <a:rPr lang="en-US" dirty="0" smtClean="0"/>
              <a:t>Front-end accelerator design / beam dynamics</a:t>
            </a:r>
          </a:p>
          <a:p>
            <a:r>
              <a:rPr lang="en-US" dirty="0" smtClean="0"/>
              <a:t>Other accelerator design</a:t>
            </a:r>
          </a:p>
          <a:p>
            <a:r>
              <a:rPr lang="en-US" dirty="0" smtClean="0"/>
              <a:t>Beam dynamics / collective effects</a:t>
            </a:r>
          </a:p>
          <a:p>
            <a:r>
              <a:rPr lang="en-US" dirty="0" smtClean="0"/>
              <a:t>Fundamental LEMMA parameter set that motivates and directs research</a:t>
            </a:r>
          </a:p>
          <a:p>
            <a:r>
              <a:rPr lang="en-US" dirty="0" smtClean="0"/>
              <a:t>What else is interesting?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0517" y="832335"/>
            <a:ext cx="3443483" cy="923330"/>
          </a:xfrm>
          <a:prstGeom prst="rect">
            <a:avLst/>
          </a:prstGeom>
          <a:solidFill>
            <a:srgbClr val="E6E0E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with all partners required</a:t>
            </a:r>
          </a:p>
          <a:p>
            <a:r>
              <a:rPr lang="en-US" dirty="0" smtClean="0"/>
              <a:t>some subjects fully uncovered for now some have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16FB4-263D-F447-B6B1-67A19126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6857"/>
          </a:xfrm>
        </p:spPr>
        <p:txBody>
          <a:bodyPr>
            <a:noAutofit/>
          </a:bodyPr>
          <a:lstStyle/>
          <a:p>
            <a:r>
              <a:rPr lang="en-GB" sz="3600" dirty="0"/>
              <a:t>Critical </a:t>
            </a:r>
            <a:r>
              <a:rPr lang="en-GB" sz="3600" dirty="0" smtClean="0"/>
              <a:t>Issues </a:t>
            </a:r>
            <a:r>
              <a:rPr lang="en-GB" sz="3600" dirty="0"/>
              <a:t>I</a:t>
            </a:r>
            <a:r>
              <a:rPr lang="en-GB" sz="3600" dirty="0" smtClean="0"/>
              <a:t>nclude</a:t>
            </a:r>
            <a:r>
              <a:rPr lang="en-GB" sz="36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994CDB-AF42-5842-B2B6-424AD466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143"/>
            <a:ext cx="9144000" cy="5715000"/>
          </a:xfrm>
        </p:spPr>
        <p:txBody>
          <a:bodyPr>
            <a:noAutofit/>
          </a:bodyPr>
          <a:lstStyle/>
          <a:p>
            <a:r>
              <a:rPr lang="en-GB" sz="1800" b="1" dirty="0"/>
              <a:t>Advanced detector concepts and technologies</a:t>
            </a:r>
            <a:r>
              <a:rPr lang="en-GB" sz="1800" dirty="0"/>
              <a:t>, requiring excellent timing, granularity and resolution, able to reject the background induced by the muon beams.</a:t>
            </a:r>
          </a:p>
          <a:p>
            <a:r>
              <a:rPr lang="en-GB" sz="1800" b="1" dirty="0"/>
              <a:t>Advanced accelerator design </a:t>
            </a:r>
            <a:r>
              <a:rPr lang="en-GB" sz="1800" dirty="0"/>
              <a:t>and beam dynamics for high luminosity and power efficiency.</a:t>
            </a:r>
          </a:p>
          <a:p>
            <a:r>
              <a:rPr lang="en-GB" sz="1800" b="1" dirty="0"/>
              <a:t>Robust targets and shielding </a:t>
            </a:r>
            <a:r>
              <a:rPr lang="en-GB" sz="1800" dirty="0"/>
              <a:t>for muon production and cooling as well as collider and detector component shielding and possibly beam collimation.</a:t>
            </a:r>
          </a:p>
          <a:p>
            <a:r>
              <a:rPr lang="en-GB" sz="1800" b="1" dirty="0"/>
              <a:t>High field, robust and cost-effective superconducting magnets </a:t>
            </a:r>
            <a:r>
              <a:rPr lang="en-GB" sz="1800" dirty="0"/>
              <a:t>for the muon production, cooling, acceleration and collision. High-temperature super-conductors would be an ideal option.</a:t>
            </a:r>
          </a:p>
          <a:p>
            <a:r>
              <a:rPr lang="en-GB" sz="1800" b="1" dirty="0"/>
              <a:t>High-gradient and robust normal-conducting RF </a:t>
            </a:r>
            <a:r>
              <a:rPr lang="en-GB" sz="1800" dirty="0"/>
              <a:t>to minimise muon losses during cooling.</a:t>
            </a:r>
          </a:p>
          <a:p>
            <a:r>
              <a:rPr lang="en-GB" sz="1800" dirty="0" smtClean="0"/>
              <a:t>High </a:t>
            </a:r>
            <a:r>
              <a:rPr lang="en-GB" sz="1800" dirty="0"/>
              <a:t>rate </a:t>
            </a:r>
            <a:r>
              <a:rPr lang="en-GB" sz="1800" b="1" dirty="0"/>
              <a:t>positron production </a:t>
            </a:r>
            <a:r>
              <a:rPr lang="en-GB" sz="1800" dirty="0"/>
              <a:t>source and high current positron </a:t>
            </a:r>
            <a:r>
              <a:rPr lang="en-GB" sz="1800" dirty="0" smtClean="0"/>
              <a:t>ring (LEMMA).</a:t>
            </a:r>
            <a:endParaRPr lang="en-GB" sz="1800" dirty="0"/>
          </a:p>
          <a:p>
            <a:r>
              <a:rPr lang="en-GB" sz="1800" b="1" dirty="0"/>
              <a:t>Fast ramping normal-conducting, </a:t>
            </a:r>
            <a:r>
              <a:rPr lang="en-GB" sz="1800" b="1" dirty="0" err="1"/>
              <a:t>superferric</a:t>
            </a:r>
            <a:r>
              <a:rPr lang="en-GB" sz="1800" b="1" dirty="0"/>
              <a:t> or superconducting magnets </a:t>
            </a:r>
            <a:r>
              <a:rPr lang="en-GB" sz="1800" dirty="0"/>
              <a:t>that can be used </a:t>
            </a:r>
            <a:r>
              <a:rPr lang="en-GB" sz="1800" dirty="0" smtClean="0"/>
              <a:t>in </a:t>
            </a:r>
            <a:r>
              <a:rPr lang="en-GB" sz="1800" dirty="0"/>
              <a:t>a rapid cycling synchrotron to accelerate the muons and efficient power converters.</a:t>
            </a:r>
          </a:p>
          <a:p>
            <a:r>
              <a:rPr lang="en-GB" sz="1800" b="1" dirty="0"/>
              <a:t>Efficient, high-gradient superconducting RF </a:t>
            </a:r>
            <a:r>
              <a:rPr lang="en-GB" sz="1800" dirty="0"/>
              <a:t>to minimise power consumption and muon losses during acceleration.</a:t>
            </a:r>
          </a:p>
          <a:p>
            <a:r>
              <a:rPr lang="en-GB" sz="1800" b="1" dirty="0"/>
              <a:t>Efficient cryogenics systems </a:t>
            </a:r>
            <a:r>
              <a:rPr lang="en-GB" sz="1800" dirty="0"/>
              <a:t>to minimise the power consumption of the superconducting components and minimise the impact of beam losses.</a:t>
            </a:r>
          </a:p>
          <a:p>
            <a:r>
              <a:rPr lang="en-GB" sz="1800" dirty="0"/>
              <a:t>Other accelerator technologies including high-performance, compact </a:t>
            </a:r>
            <a:r>
              <a:rPr lang="en-GB" sz="1800" b="1" dirty="0"/>
              <a:t>vacuum systems </a:t>
            </a:r>
            <a:r>
              <a:rPr lang="en-GB" sz="1800" dirty="0"/>
              <a:t>to minimise magnet aperture and cost as well as fast, robust, </a:t>
            </a:r>
            <a:r>
              <a:rPr lang="en-GB" sz="1800" b="1" dirty="0"/>
              <a:t>high-resolution instrumentation</a:t>
            </a:r>
            <a:r>
              <a:rPr lang="en-GB" sz="1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8892"/>
          </a:xfrm>
        </p:spPr>
        <p:txBody>
          <a:bodyPr>
            <a:noAutofit/>
          </a:bodyPr>
          <a:lstStyle/>
          <a:p>
            <a:r>
              <a:rPr lang="en-US" sz="3600" dirty="0" smtClean="0"/>
              <a:t>Tentative R&amp;D list: Magnets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9580"/>
            <a:ext cx="8229600" cy="612588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Final cooling solenoid (O(50 T))</a:t>
            </a:r>
          </a:p>
          <a:p>
            <a:pPr lvl="1"/>
            <a:r>
              <a:rPr lang="en-US" dirty="0" smtClean="0"/>
              <a:t>ultimate field, luminosity proportional to field and need only few small solenoids</a:t>
            </a:r>
          </a:p>
          <a:p>
            <a:pPr lvl="1"/>
            <a:r>
              <a:rPr lang="en-US" dirty="0" smtClean="0"/>
              <a:t>maybe need other superconductor (Bi-2212 ?), hardware tests (cable tests to start)</a:t>
            </a:r>
          </a:p>
          <a:p>
            <a:pPr lvl="1"/>
            <a:endParaRPr lang="en-US" dirty="0" smtClean="0"/>
          </a:p>
          <a:p>
            <a:r>
              <a:rPr lang="en-US" dirty="0"/>
              <a:t>Fast-ramping </a:t>
            </a:r>
            <a:r>
              <a:rPr lang="en-US" dirty="0" smtClean="0"/>
              <a:t>magnets in accelerator ring</a:t>
            </a:r>
            <a:endParaRPr lang="en-US" dirty="0"/>
          </a:p>
          <a:p>
            <a:pPr lvl="1"/>
            <a:r>
              <a:rPr lang="en-US" dirty="0"/>
              <a:t>normal </a:t>
            </a:r>
            <a:r>
              <a:rPr lang="en-US" dirty="0" smtClean="0"/>
              <a:t>or </a:t>
            </a:r>
            <a:r>
              <a:rPr lang="en-US" dirty="0" err="1" smtClean="0"/>
              <a:t>superferric</a:t>
            </a:r>
            <a:endParaRPr lang="en-US" dirty="0"/>
          </a:p>
          <a:p>
            <a:pPr lvl="1"/>
            <a:r>
              <a:rPr lang="en-US" dirty="0"/>
              <a:t>site size, cost and power consumption </a:t>
            </a:r>
            <a:r>
              <a:rPr lang="en-US" dirty="0" smtClean="0"/>
              <a:t>driver, (test of superconducting cables)</a:t>
            </a:r>
            <a:endParaRPr lang="en-US" dirty="0"/>
          </a:p>
          <a:p>
            <a:pPr lvl="1"/>
            <a:r>
              <a:rPr lang="en-US" dirty="0" smtClean="0"/>
              <a:t>power converters with energy recovery</a:t>
            </a:r>
            <a:endParaRPr lang="en-US" dirty="0"/>
          </a:p>
          <a:p>
            <a:endParaRPr lang="en-US" dirty="0"/>
          </a:p>
          <a:p>
            <a:r>
              <a:rPr lang="en-US" dirty="0"/>
              <a:t>Collider ring arc </a:t>
            </a:r>
            <a:r>
              <a:rPr lang="en-US" dirty="0" smtClean="0"/>
              <a:t>magnets</a:t>
            </a:r>
            <a:endParaRPr lang="en-US" dirty="0"/>
          </a:p>
          <a:p>
            <a:pPr lvl="1"/>
            <a:r>
              <a:rPr lang="en-US" dirty="0"/>
              <a:t>high-field, cost-effective, dealing with beam loss</a:t>
            </a:r>
          </a:p>
          <a:p>
            <a:pPr lvl="1"/>
            <a:r>
              <a:rPr lang="en-US" dirty="0"/>
              <a:t>integrated study with loss </a:t>
            </a:r>
            <a:r>
              <a:rPr lang="en-US" dirty="0" smtClean="0"/>
              <a:t>team (shielding, optics, cooling)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Final </a:t>
            </a:r>
            <a:r>
              <a:rPr lang="en-US" dirty="0" err="1" smtClean="0"/>
              <a:t>quadrupoles</a:t>
            </a:r>
            <a:endParaRPr lang="en-US" dirty="0"/>
          </a:p>
          <a:p>
            <a:pPr lvl="1"/>
            <a:r>
              <a:rPr lang="en-US" dirty="0"/>
              <a:t>high-field, large </a:t>
            </a:r>
            <a:r>
              <a:rPr lang="en-US" dirty="0" smtClean="0"/>
              <a:t>aperture, they limit luminosity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Proton target solenoid</a:t>
            </a:r>
            <a:endParaRPr lang="en-US" dirty="0"/>
          </a:p>
          <a:p>
            <a:pPr lvl="1"/>
            <a:r>
              <a:rPr lang="en-US" dirty="0"/>
              <a:t>large aperture, high-field, </a:t>
            </a:r>
            <a:r>
              <a:rPr lang="en-US" dirty="0" smtClean="0"/>
              <a:t>high radiation area, machine protection</a:t>
            </a:r>
          </a:p>
          <a:p>
            <a:pPr lvl="1"/>
            <a:endParaRPr lang="en-US" dirty="0"/>
          </a:p>
          <a:p>
            <a:r>
              <a:rPr lang="en-US" dirty="0"/>
              <a:t>6D cooling </a:t>
            </a:r>
            <a:r>
              <a:rPr lang="en-US" dirty="0" smtClean="0"/>
              <a:t>solenoids</a:t>
            </a:r>
            <a:endParaRPr lang="en-US" dirty="0"/>
          </a:p>
          <a:p>
            <a:pPr lvl="1"/>
            <a:r>
              <a:rPr lang="en-US" dirty="0"/>
              <a:t>high-field, robust, cost-</a:t>
            </a:r>
            <a:r>
              <a:rPr lang="en-US" dirty="0" smtClean="0"/>
              <a:t>effective, integration in cooling cell</a:t>
            </a:r>
          </a:p>
          <a:p>
            <a:pPr lvl="1"/>
            <a:endParaRPr lang="en-US" dirty="0"/>
          </a:p>
          <a:p>
            <a:r>
              <a:rPr lang="en-US" dirty="0"/>
              <a:t>FFA magnets</a:t>
            </a:r>
          </a:p>
          <a:p>
            <a:pPr lvl="1"/>
            <a:r>
              <a:rPr lang="en-US" dirty="0"/>
              <a:t>special design for FFA</a:t>
            </a:r>
          </a:p>
          <a:p>
            <a:endParaRPr lang="en-US" dirty="0"/>
          </a:p>
          <a:p>
            <a:r>
              <a:rPr lang="en-US" dirty="0"/>
              <a:t>Test facility </a:t>
            </a:r>
            <a:r>
              <a:rPr lang="en-US" dirty="0" smtClean="0"/>
              <a:t>magnets (need to adjust technology to what is available soon enough)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 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A16-944B-E747-AE0C-10E2BBF30E1F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3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8892"/>
          </a:xfrm>
        </p:spPr>
        <p:txBody>
          <a:bodyPr>
            <a:noAutofit/>
          </a:bodyPr>
          <a:lstStyle/>
          <a:p>
            <a:r>
              <a:rPr lang="en-US" sz="3600" dirty="0" smtClean="0"/>
              <a:t>Tentative R&amp;D List: RF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41" y="3139452"/>
            <a:ext cx="8229600" cy="3392051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 smtClean="0"/>
              <a:t>Superconducting high-energy accelerating cavities</a:t>
            </a:r>
          </a:p>
          <a:p>
            <a:pPr lvl="1"/>
            <a:r>
              <a:rPr lang="en-US" sz="3400" dirty="0" smtClean="0"/>
              <a:t>Maintain beam quality for short high-charge</a:t>
            </a:r>
            <a:r>
              <a:rPr lang="en-US" sz="3400" dirty="0"/>
              <a:t> </a:t>
            </a:r>
            <a:r>
              <a:rPr lang="en-US" sz="3400" dirty="0" smtClean="0"/>
              <a:t>bunch</a:t>
            </a:r>
          </a:p>
          <a:p>
            <a:pPr lvl="2"/>
            <a:r>
              <a:rPr lang="en-US" sz="3400" dirty="0" smtClean="0"/>
              <a:t>longitudinal and transverse stability and </a:t>
            </a:r>
            <a:r>
              <a:rPr lang="en-US" sz="3400" dirty="0" err="1" smtClean="0"/>
              <a:t>emittance</a:t>
            </a:r>
            <a:endParaRPr lang="en-US" sz="3400" dirty="0" smtClean="0"/>
          </a:p>
          <a:p>
            <a:pPr lvl="1"/>
            <a:r>
              <a:rPr lang="en-US" sz="3400" dirty="0"/>
              <a:t>H</a:t>
            </a:r>
            <a:r>
              <a:rPr lang="en-US" sz="3400" dirty="0" smtClean="0"/>
              <a:t>igh efficiency for low current but high-charge, short bunch</a:t>
            </a:r>
          </a:p>
          <a:p>
            <a:pPr marL="457200" lvl="1" indent="0">
              <a:buNone/>
            </a:pPr>
            <a:endParaRPr lang="en-US" sz="3400" dirty="0" smtClean="0"/>
          </a:p>
          <a:p>
            <a:r>
              <a:rPr lang="en-US" sz="3400" dirty="0" smtClean="0"/>
              <a:t>Normal-conducting 6D cooling RF</a:t>
            </a:r>
          </a:p>
          <a:p>
            <a:pPr lvl="1"/>
            <a:r>
              <a:rPr lang="en-US" sz="3400" dirty="0"/>
              <a:t>G</a:t>
            </a:r>
            <a:r>
              <a:rPr lang="en-US" sz="3400" dirty="0" smtClean="0"/>
              <a:t>as-filled, high-gradient cavities</a:t>
            </a:r>
          </a:p>
          <a:p>
            <a:pPr lvl="1"/>
            <a:r>
              <a:rPr lang="en-US" sz="3400" dirty="0"/>
              <a:t>H</a:t>
            </a:r>
            <a:r>
              <a:rPr lang="en-US" sz="3400" dirty="0" smtClean="0"/>
              <a:t>igh charge bunch, important losses</a:t>
            </a:r>
          </a:p>
          <a:p>
            <a:pPr lvl="1"/>
            <a:endParaRPr lang="en-US" sz="3400" dirty="0" smtClean="0"/>
          </a:p>
          <a:p>
            <a:r>
              <a:rPr lang="en-US" sz="3400" dirty="0" smtClean="0"/>
              <a:t>Front-end and proton complex RF</a:t>
            </a:r>
          </a:p>
          <a:p>
            <a:pPr lvl="1"/>
            <a:r>
              <a:rPr lang="en-US" sz="3400" dirty="0"/>
              <a:t>T</a:t>
            </a:r>
            <a:r>
              <a:rPr lang="en-US" sz="3400" dirty="0" smtClean="0"/>
              <a:t>o capture and accelerate protons and capture </a:t>
            </a:r>
            <a:r>
              <a:rPr lang="en-US" sz="3400" dirty="0" err="1" smtClean="0"/>
              <a:t>muons</a:t>
            </a:r>
            <a:endParaRPr lang="en-US" sz="3400" dirty="0" smtClean="0"/>
          </a:p>
          <a:p>
            <a:pPr lvl="1"/>
            <a:endParaRPr lang="en-US" sz="3400" dirty="0" smtClean="0"/>
          </a:p>
          <a:p>
            <a:r>
              <a:rPr lang="en-US" sz="3400" dirty="0" smtClean="0"/>
              <a:t>Other RF</a:t>
            </a:r>
          </a:p>
          <a:p>
            <a:endParaRPr lang="en-US" sz="34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A16-944B-E747-AE0C-10E2BBF30E1F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p4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07"/>
          <a:stretch>
            <a:fillRect/>
          </a:stretch>
        </p:blipFill>
        <p:spPr>
          <a:xfrm>
            <a:off x="0" y="694124"/>
            <a:ext cx="9144000" cy="22597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0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8892"/>
          </a:xfrm>
        </p:spPr>
        <p:txBody>
          <a:bodyPr>
            <a:noAutofit/>
          </a:bodyPr>
          <a:lstStyle/>
          <a:p>
            <a:r>
              <a:rPr lang="en-US" sz="3600" dirty="0" smtClean="0"/>
              <a:t>Objective and Scope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9003"/>
            <a:ext cx="8229600" cy="55235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6200" dirty="0" smtClean="0"/>
              <a:t>Objective:</a:t>
            </a:r>
          </a:p>
          <a:p>
            <a:pPr marL="0" indent="0">
              <a:buNone/>
            </a:pPr>
            <a:r>
              <a:rPr lang="en-GB" sz="6200" dirty="0" smtClean="0"/>
              <a:t>In </a:t>
            </a:r>
            <a:r>
              <a:rPr lang="en-GB" sz="6200" dirty="0"/>
              <a:t>time for the next European Strategy for Particle Physics Update, the </a:t>
            </a:r>
            <a:r>
              <a:rPr lang="en-GB" sz="6200" dirty="0" smtClean="0"/>
              <a:t>study </a:t>
            </a:r>
            <a:r>
              <a:rPr lang="en-GB" sz="6200" dirty="0"/>
              <a:t>aims to establish whether the investment into a full CDR and a demonstrator is </a:t>
            </a:r>
            <a:r>
              <a:rPr lang="en-GB" sz="6200" dirty="0" smtClean="0"/>
              <a:t>scientifically justified.</a:t>
            </a:r>
          </a:p>
          <a:p>
            <a:pPr marL="0" indent="0">
              <a:buNone/>
            </a:pPr>
            <a:r>
              <a:rPr lang="en-GB" sz="6200" dirty="0" smtClean="0"/>
              <a:t>It </a:t>
            </a:r>
            <a:r>
              <a:rPr lang="en-GB" sz="6200" dirty="0"/>
              <a:t>will provide a baseline concept, well-supported performance expectations and assess the associated key </a:t>
            </a:r>
            <a:r>
              <a:rPr lang="en-GB" sz="6200" dirty="0" smtClean="0"/>
              <a:t>risks </a:t>
            </a:r>
            <a:r>
              <a:rPr lang="en-GB" sz="6200" dirty="0"/>
              <a:t>as well as cost and power consumption drivers. It will also identify an R&amp;D path to demonstrate the feasibility of the collider.</a:t>
            </a:r>
            <a:r>
              <a:rPr lang="en-US" sz="6200" dirty="0"/>
              <a:t> </a:t>
            </a:r>
            <a:endParaRPr lang="en-US" sz="6200" dirty="0" smtClean="0"/>
          </a:p>
          <a:p>
            <a:pPr marL="0" indent="0">
              <a:buNone/>
            </a:pPr>
            <a:endParaRPr lang="en-US" sz="6200" dirty="0" smtClean="0"/>
          </a:p>
          <a:p>
            <a:pPr marL="0" indent="0">
              <a:buNone/>
            </a:pPr>
            <a:r>
              <a:rPr lang="en-US" sz="6200" dirty="0" smtClean="0"/>
              <a:t>Deliverable:</a:t>
            </a:r>
          </a:p>
          <a:p>
            <a:pPr marL="0" indent="0">
              <a:buNone/>
            </a:pPr>
            <a:r>
              <a:rPr lang="en-US" sz="6200" dirty="0" smtClean="0"/>
              <a:t>Report assessing </a:t>
            </a:r>
            <a:r>
              <a:rPr lang="en-US" sz="6200" dirty="0" err="1" smtClean="0"/>
              <a:t>muon</a:t>
            </a:r>
            <a:r>
              <a:rPr lang="en-US" sz="6200" dirty="0" smtClean="0"/>
              <a:t> collider potential and describing R&amp;D path to CDR</a:t>
            </a:r>
          </a:p>
          <a:p>
            <a:pPr marL="0" indent="0">
              <a:buNone/>
            </a:pPr>
            <a:endParaRPr lang="en-US" sz="6200" dirty="0" smtClean="0"/>
          </a:p>
          <a:p>
            <a:pPr marL="0" indent="0">
              <a:buNone/>
            </a:pPr>
            <a:r>
              <a:rPr lang="en-US" sz="6200" dirty="0" smtClean="0"/>
              <a:t>Scope:</a:t>
            </a:r>
          </a:p>
          <a:p>
            <a:r>
              <a:rPr lang="en-US" sz="6200" dirty="0" smtClean="0"/>
              <a:t>Focus on two energy ranges:</a:t>
            </a:r>
          </a:p>
          <a:p>
            <a:pPr lvl="1"/>
            <a:r>
              <a:rPr lang="en-US" sz="6200" b="1" dirty="0" smtClean="0"/>
              <a:t>3 </a:t>
            </a:r>
            <a:r>
              <a:rPr lang="en-US" sz="6200" b="1" dirty="0" err="1" smtClean="0"/>
              <a:t>TeV</a:t>
            </a:r>
            <a:r>
              <a:rPr lang="en-US" sz="6200" dirty="0" smtClean="0"/>
              <a:t>, if possible with technology ready for construction in 10-20 years</a:t>
            </a:r>
          </a:p>
          <a:p>
            <a:pPr lvl="1"/>
            <a:r>
              <a:rPr lang="en-US" sz="6200" b="1" dirty="0" smtClean="0"/>
              <a:t>10+ </a:t>
            </a:r>
            <a:r>
              <a:rPr lang="en-US" sz="6200" b="1" dirty="0" err="1" smtClean="0"/>
              <a:t>TeV</a:t>
            </a:r>
            <a:r>
              <a:rPr lang="en-US" sz="6200" dirty="0" smtClean="0"/>
              <a:t>, with more advanced technology</a:t>
            </a:r>
          </a:p>
          <a:p>
            <a:r>
              <a:rPr lang="en-US" sz="6200" dirty="0" smtClean="0"/>
              <a:t>Explore synergy with other options (neutrino/</a:t>
            </a:r>
            <a:r>
              <a:rPr lang="en-US" sz="6200" dirty="0" err="1" smtClean="0"/>
              <a:t>higgs</a:t>
            </a:r>
            <a:r>
              <a:rPr lang="en-US" sz="6200" dirty="0" smtClean="0"/>
              <a:t> factory)</a:t>
            </a:r>
            <a:endParaRPr lang="en-US" sz="6200" dirty="0"/>
          </a:p>
          <a:p>
            <a:r>
              <a:rPr lang="en-US" sz="6200" dirty="0" smtClean="0"/>
              <a:t>Define R&amp;D path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8892"/>
          </a:xfrm>
        </p:spPr>
        <p:txBody>
          <a:bodyPr>
            <a:noAutofit/>
          </a:bodyPr>
          <a:lstStyle/>
          <a:p>
            <a:r>
              <a:rPr lang="en-US" sz="3600" dirty="0" smtClean="0"/>
              <a:t>Tentative R&amp;D List: Targets and Losses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41" y="3139452"/>
            <a:ext cx="8229600" cy="3392051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H</a:t>
            </a:r>
            <a:r>
              <a:rPr lang="en-US" sz="3400" dirty="0" smtClean="0"/>
              <a:t>igh-power production target (1.3 - 4 MW)</a:t>
            </a:r>
          </a:p>
          <a:p>
            <a:r>
              <a:rPr lang="en-US" sz="3400" dirty="0" smtClean="0"/>
              <a:t>Beam dumping and losses downstream of target</a:t>
            </a:r>
          </a:p>
          <a:p>
            <a:r>
              <a:rPr lang="en-US" sz="3400" dirty="0" err="1" smtClean="0"/>
              <a:t>Muon</a:t>
            </a:r>
            <a:r>
              <a:rPr lang="en-US" sz="3400" dirty="0" smtClean="0"/>
              <a:t> cooling absorbers</a:t>
            </a:r>
          </a:p>
          <a:p>
            <a:r>
              <a:rPr lang="en-US" sz="3400" dirty="0" smtClean="0"/>
              <a:t>Shielding of collider ring </a:t>
            </a:r>
            <a:r>
              <a:rPr lang="en-US" sz="3400" dirty="0" err="1" smtClean="0"/>
              <a:t>mangets</a:t>
            </a:r>
            <a:endParaRPr lang="en-US" sz="3400" dirty="0" smtClean="0"/>
          </a:p>
          <a:p>
            <a:r>
              <a:rPr lang="en-US" sz="3400" dirty="0" smtClean="0"/>
              <a:t>Shielding of detector</a:t>
            </a:r>
          </a:p>
          <a:p>
            <a:r>
              <a:rPr lang="en-US" sz="3400" dirty="0" smtClean="0"/>
              <a:t>Losses in the machine</a:t>
            </a:r>
          </a:p>
          <a:p>
            <a:endParaRPr lang="en-US" sz="3400" dirty="0" smtClean="0"/>
          </a:p>
          <a:p>
            <a:endParaRPr lang="en-US" sz="34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A16-944B-E747-AE0C-10E2BBF30E1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p4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07"/>
          <a:stretch>
            <a:fillRect/>
          </a:stretch>
        </p:blipFill>
        <p:spPr>
          <a:xfrm>
            <a:off x="0" y="694124"/>
            <a:ext cx="9144000" cy="22597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85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578892"/>
          </a:xfrm>
        </p:spPr>
        <p:txBody>
          <a:bodyPr>
            <a:noAutofit/>
          </a:bodyPr>
          <a:lstStyle/>
          <a:p>
            <a:r>
              <a:rPr lang="en-US" sz="3600" dirty="0" smtClean="0"/>
              <a:t>Tentative List: Start-to-end Accelerator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2" y="2945454"/>
            <a:ext cx="8928560" cy="3391225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Too early to know work distribution</a:t>
            </a:r>
          </a:p>
          <a:p>
            <a:r>
              <a:rPr lang="en-GB" sz="1800" dirty="0"/>
              <a:t>E</a:t>
            </a:r>
            <a:r>
              <a:rPr lang="en-GB" sz="1800" dirty="0" smtClean="0"/>
              <a:t>veryone has to ask for resources</a:t>
            </a:r>
          </a:p>
          <a:p>
            <a:r>
              <a:rPr lang="en-GB" sz="1800" dirty="0"/>
              <a:t>C</a:t>
            </a:r>
            <a:r>
              <a:rPr lang="en-GB" sz="1800" dirty="0" smtClean="0"/>
              <a:t>ontributions to all system useful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Open areas</a:t>
            </a:r>
            <a:endParaRPr lang="en-GB" sz="1800" dirty="0"/>
          </a:p>
          <a:p>
            <a:r>
              <a:rPr lang="en-GB" sz="1800" dirty="0" smtClean="0"/>
              <a:t>Proton driver</a:t>
            </a:r>
          </a:p>
          <a:p>
            <a:r>
              <a:rPr lang="en-GB" sz="1800" dirty="0" smtClean="0"/>
              <a:t>Front end</a:t>
            </a: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Key systems to define luminosity performance</a:t>
            </a:r>
          </a:p>
          <a:p>
            <a:pPr marL="0" indent="0">
              <a:buNone/>
            </a:pPr>
            <a:r>
              <a:rPr lang="en-GB" sz="1800" dirty="0" smtClean="0"/>
              <a:t>Together with cooling is part of the demonstrator</a:t>
            </a:r>
          </a:p>
          <a:p>
            <a:r>
              <a:rPr lang="en-GB" sz="1800" dirty="0"/>
              <a:t>N</a:t>
            </a:r>
            <a:r>
              <a:rPr lang="en-GB" sz="1800" dirty="0" smtClean="0"/>
              <a:t>eeds more detailed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6A16-944B-E747-AE0C-10E2BBF30E1F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 descr="p4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07"/>
          <a:stretch>
            <a:fillRect/>
          </a:stretch>
        </p:blipFill>
        <p:spPr>
          <a:xfrm>
            <a:off x="0" y="668208"/>
            <a:ext cx="9144000" cy="22597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5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657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Some LEMMA Considerations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242"/>
            <a:ext cx="8229600" cy="5532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Assume production target of 3 mm Be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ositron probability to loose 10% of energy is 0.01 per passage</a:t>
            </a:r>
          </a:p>
          <a:p>
            <a:r>
              <a:rPr lang="en-US" sz="2000" dirty="0" err="1"/>
              <a:t>M</a:t>
            </a:r>
            <a:r>
              <a:rPr lang="en-US" sz="2000" dirty="0" err="1" smtClean="0"/>
              <a:t>uon</a:t>
            </a:r>
            <a:r>
              <a:rPr lang="en-US" sz="2000" dirty="0" smtClean="0"/>
              <a:t> pair production probability is 10</a:t>
            </a:r>
            <a:r>
              <a:rPr lang="en-US" sz="2000" baseline="30000" dirty="0" smtClean="0"/>
              <a:t>-7</a:t>
            </a:r>
            <a:r>
              <a:rPr lang="en-US" sz="2000" dirty="0" smtClean="0"/>
              <a:t> per positron and passage</a:t>
            </a:r>
          </a:p>
          <a:p>
            <a:endParaRPr lang="en-US" sz="2000" dirty="0" smtClean="0"/>
          </a:p>
          <a:p>
            <a:pPr>
              <a:buFont typeface="Symbol" charset="0"/>
              <a:buChar char=""/>
            </a:pPr>
            <a:r>
              <a:rPr lang="en-US" sz="2000" dirty="0" smtClean="0"/>
              <a:t>loose 10</a:t>
            </a:r>
            <a:r>
              <a:rPr lang="en-US" sz="2000" baseline="30000" dirty="0" smtClean="0"/>
              <a:t>5 </a:t>
            </a:r>
            <a:r>
              <a:rPr lang="en-US" sz="2000" dirty="0" smtClean="0"/>
              <a:t>positrons per </a:t>
            </a:r>
            <a:r>
              <a:rPr lang="en-US" sz="2000" dirty="0" err="1" smtClean="0"/>
              <a:t>muon</a:t>
            </a:r>
            <a:r>
              <a:rPr lang="en-US" sz="2000" dirty="0" smtClean="0"/>
              <a:t> pair</a:t>
            </a:r>
            <a:endParaRPr lang="en-US" sz="2000" dirty="0"/>
          </a:p>
          <a:p>
            <a:pPr>
              <a:buFont typeface="Symbol" charset="0"/>
              <a:buChar char=""/>
            </a:pPr>
            <a:r>
              <a:rPr lang="en-US" sz="2000" dirty="0" smtClean="0"/>
              <a:t>total energy to produce one </a:t>
            </a:r>
            <a:r>
              <a:rPr lang="en-US" sz="2000" dirty="0" err="1" smtClean="0"/>
              <a:t>muon</a:t>
            </a:r>
            <a:r>
              <a:rPr lang="en-US" sz="2000" dirty="0" smtClean="0"/>
              <a:t> pair is 0.72 </a:t>
            </a:r>
            <a:r>
              <a:rPr lang="en-US" sz="2000" dirty="0" err="1" smtClean="0"/>
              <a:t>mJ</a:t>
            </a:r>
            <a:endParaRPr lang="en-US" sz="2000" dirty="0" smtClean="0"/>
          </a:p>
          <a:p>
            <a:pPr>
              <a:buFont typeface="Symbol" charset="0"/>
              <a:buChar char=""/>
            </a:pPr>
            <a:endParaRPr lang="en-US" sz="2000" dirty="0"/>
          </a:p>
          <a:p>
            <a:r>
              <a:rPr lang="en-US" sz="2000" dirty="0" smtClean="0"/>
              <a:t>Assume limit of 100 MW of positron loss</a:t>
            </a:r>
          </a:p>
          <a:p>
            <a:pPr>
              <a:buFont typeface="Symbol" charset="0"/>
              <a:buChar char=""/>
            </a:pPr>
            <a:r>
              <a:rPr lang="en-US" sz="2000" dirty="0" smtClean="0"/>
              <a:t>produce 1.4 x 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</a:t>
            </a:r>
            <a:r>
              <a:rPr lang="en-US" sz="2000" dirty="0" err="1" smtClean="0"/>
              <a:t>muon</a:t>
            </a:r>
            <a:r>
              <a:rPr lang="en-US" sz="2000" dirty="0" smtClean="0"/>
              <a:t> pairs per second</a:t>
            </a:r>
          </a:p>
          <a:p>
            <a:pPr>
              <a:buFont typeface="Symbol" charset="0"/>
              <a:buChar char=""/>
            </a:pPr>
            <a:r>
              <a:rPr lang="en-US" sz="2000" dirty="0" smtClean="0"/>
              <a:t>70 times less </a:t>
            </a:r>
            <a:r>
              <a:rPr lang="en-US" sz="2000" dirty="0" err="1" smtClean="0"/>
              <a:t>muon</a:t>
            </a:r>
            <a:r>
              <a:rPr lang="en-US" sz="2000" dirty="0" smtClean="0"/>
              <a:t> current than in proton collider (10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/ s)</a:t>
            </a:r>
          </a:p>
          <a:p>
            <a:r>
              <a:rPr lang="en-US" sz="2000" dirty="0" smtClean="0"/>
              <a:t>assume to use factor 5 smaller </a:t>
            </a:r>
            <a:r>
              <a:rPr lang="en-US" sz="2000" dirty="0" err="1" smtClean="0"/>
              <a:t>betafunctions</a:t>
            </a:r>
            <a:r>
              <a:rPr lang="en-US" sz="2000" dirty="0" smtClean="0"/>
              <a:t> than proton collider</a:t>
            </a:r>
            <a:endParaRPr lang="en-US" sz="2000" dirty="0"/>
          </a:p>
          <a:p>
            <a:pPr>
              <a:buFont typeface="Symbol" charset="0"/>
              <a:buChar char=""/>
            </a:pPr>
            <a:r>
              <a:rPr lang="en-US" sz="2000" dirty="0" smtClean="0"/>
              <a:t>total of factor 14 denser </a:t>
            </a:r>
            <a:r>
              <a:rPr lang="en-US" sz="2000" dirty="0" err="1" smtClean="0"/>
              <a:t>muon</a:t>
            </a:r>
            <a:r>
              <a:rPr lang="en-US" sz="2000" dirty="0" smtClean="0"/>
              <a:t> beam required: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N/</a:t>
            </a:r>
            <a:r>
              <a:rPr lang="en-US" sz="2000" b="1" dirty="0" err="1" smtClean="0"/>
              <a:t>ε</a:t>
            </a:r>
            <a:r>
              <a:rPr lang="en-US" sz="2000" b="1" baseline="-25000" dirty="0" err="1" smtClean="0"/>
              <a:t>T</a:t>
            </a:r>
            <a:r>
              <a:rPr lang="en-US" sz="2000" b="1" dirty="0"/>
              <a:t> </a:t>
            </a:r>
            <a:r>
              <a:rPr lang="en-US" sz="2000" b="1" dirty="0" smtClean="0"/>
              <a:t>= 14 x 2 x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 / 25 </a:t>
            </a:r>
            <a:r>
              <a:rPr lang="en-US" sz="2000" b="1" dirty="0" err="1" smtClean="0"/>
              <a:t>μm</a:t>
            </a:r>
            <a:r>
              <a:rPr lang="en-US" sz="2000" b="1" dirty="0" smtClean="0"/>
              <a:t> = 1.12 x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μm</a:t>
            </a:r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6570"/>
          </a:xfrm>
        </p:spPr>
        <p:txBody>
          <a:bodyPr>
            <a:noAutofit/>
          </a:bodyPr>
          <a:lstStyle/>
          <a:p>
            <a:r>
              <a:rPr lang="en-US" sz="3600" dirty="0"/>
              <a:t>Some LEMMA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242"/>
            <a:ext cx="8229600" cy="553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First model: assume infinite </a:t>
            </a:r>
            <a:r>
              <a:rPr lang="en-US" sz="2000" dirty="0" err="1" smtClean="0"/>
              <a:t>muon</a:t>
            </a:r>
            <a:r>
              <a:rPr lang="en-US" sz="2000" dirty="0" smtClean="0"/>
              <a:t> lifetime and do many turns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Optimum </a:t>
            </a:r>
            <a:r>
              <a:rPr lang="en-US" sz="2000" dirty="0" err="1"/>
              <a:t>betafunction</a:t>
            </a:r>
            <a:r>
              <a:rPr lang="en-US" sz="2000" dirty="0"/>
              <a:t> in target </a:t>
            </a:r>
            <a:r>
              <a:rPr lang="en-US" sz="2000" dirty="0" err="1"/>
              <a:t>centre</a:t>
            </a:r>
            <a:r>
              <a:rPr lang="en-US" sz="2000" dirty="0"/>
              <a:t> is 0.866 mm (3 mm/(2 </a:t>
            </a:r>
            <a:r>
              <a:rPr lang="en-US" sz="2000" dirty="0" err="1"/>
              <a:t>sqrt</a:t>
            </a:r>
            <a:r>
              <a:rPr lang="en-US" sz="2000" dirty="0"/>
              <a:t>(3)))</a:t>
            </a:r>
          </a:p>
          <a:p>
            <a:r>
              <a:rPr lang="en-US" sz="2000" dirty="0" err="1"/>
              <a:t>Emittance</a:t>
            </a:r>
            <a:r>
              <a:rPr lang="en-US" sz="2000" dirty="0"/>
              <a:t> from production is O(100 nm) depending on positron beam energy, </a:t>
            </a:r>
            <a:r>
              <a:rPr lang="en-US" sz="2000" dirty="0" smtClean="0"/>
              <a:t>neglect this and assume many turns</a:t>
            </a:r>
          </a:p>
          <a:p>
            <a:r>
              <a:rPr lang="en-US" sz="2000" dirty="0" err="1" smtClean="0"/>
              <a:t>Emittance</a:t>
            </a:r>
            <a:r>
              <a:rPr lang="en-US" sz="2000" dirty="0" smtClean="0"/>
              <a:t> </a:t>
            </a:r>
            <a:r>
              <a:rPr lang="en-US" sz="2000" dirty="0"/>
              <a:t>growth per </a:t>
            </a:r>
            <a:r>
              <a:rPr lang="en-US" sz="2000" dirty="0" err="1"/>
              <a:t>muon</a:t>
            </a:r>
            <a:r>
              <a:rPr lang="en-US" sz="2000" dirty="0"/>
              <a:t> beam passage is 0.6 </a:t>
            </a:r>
            <a:r>
              <a:rPr lang="en-US" sz="2000" dirty="0" smtClean="0"/>
              <a:t>nm</a:t>
            </a:r>
          </a:p>
          <a:p>
            <a:r>
              <a:rPr lang="en-US" sz="2000" dirty="0" smtClean="0"/>
              <a:t>Accumulating </a:t>
            </a:r>
            <a:r>
              <a:rPr lang="en-US" sz="2000" dirty="0"/>
              <a:t>beam of n passages yields N = n x N</a:t>
            </a:r>
            <a:r>
              <a:rPr lang="en-US" sz="2000" baseline="-25000" dirty="0"/>
              <a:t>0</a:t>
            </a:r>
            <a:r>
              <a:rPr lang="en-US" sz="2000" dirty="0"/>
              <a:t> and </a:t>
            </a:r>
            <a:r>
              <a:rPr lang="en-US" sz="2000" dirty="0" err="1"/>
              <a:t>ε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 </a:t>
            </a:r>
            <a:r>
              <a:rPr lang="en-US" sz="2000" dirty="0"/>
              <a:t>= ε</a:t>
            </a:r>
            <a:r>
              <a:rPr lang="en-US" sz="2000" baseline="-25000" dirty="0"/>
              <a:t>0 </a:t>
            </a:r>
            <a:r>
              <a:rPr lang="en-US" sz="2000" dirty="0"/>
              <a:t>+</a:t>
            </a:r>
            <a:r>
              <a:rPr lang="en-US" sz="2000" baseline="-25000" dirty="0"/>
              <a:t> </a:t>
            </a:r>
            <a:r>
              <a:rPr lang="en-US" sz="2000" dirty="0"/>
              <a:t>n/2 </a:t>
            </a:r>
            <a:r>
              <a:rPr lang="en-US" sz="2000" dirty="0" err="1"/>
              <a:t>Δε</a:t>
            </a:r>
            <a:r>
              <a:rPr lang="en-US" sz="2000" dirty="0"/>
              <a:t> (ignoring </a:t>
            </a:r>
            <a:r>
              <a:rPr lang="en-US" sz="2000" dirty="0" err="1"/>
              <a:t>muon</a:t>
            </a:r>
            <a:r>
              <a:rPr lang="en-US" sz="2000" dirty="0"/>
              <a:t> decay)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To achieve beam density of </a:t>
            </a:r>
            <a:r>
              <a:rPr lang="en-US" sz="2000" dirty="0"/>
              <a:t>1.12 x 10</a:t>
            </a:r>
            <a:r>
              <a:rPr lang="en-US" sz="2000" baseline="30000" dirty="0"/>
              <a:t>12</a:t>
            </a:r>
            <a:r>
              <a:rPr lang="en-US" sz="2000" dirty="0"/>
              <a:t> / </a:t>
            </a:r>
            <a:r>
              <a:rPr lang="en-US" sz="2000" dirty="0" err="1"/>
              <a:t>μm</a:t>
            </a:r>
            <a:endParaRPr lang="en-US" sz="2000" dirty="0"/>
          </a:p>
          <a:p>
            <a:r>
              <a:rPr lang="en-US" sz="2000" dirty="0" smtClean="0"/>
              <a:t>need to produce 0.3 x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x 1.12 x 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= 3.4 x 10</a:t>
            </a:r>
            <a:r>
              <a:rPr lang="en-US" sz="2000" baseline="30000" dirty="0" smtClean="0"/>
              <a:t>-8</a:t>
            </a:r>
            <a:r>
              <a:rPr lang="en-US" sz="2000" dirty="0" smtClean="0"/>
              <a:t> </a:t>
            </a:r>
            <a:r>
              <a:rPr lang="en-US" sz="2000" dirty="0" err="1" smtClean="0"/>
              <a:t>muons</a:t>
            </a:r>
            <a:r>
              <a:rPr lang="en-US" sz="2000" dirty="0" smtClean="0"/>
              <a:t> per passage</a:t>
            </a:r>
          </a:p>
          <a:p>
            <a:r>
              <a:rPr lang="en-US" sz="2000" dirty="0" smtClean="0"/>
              <a:t>need 10</a:t>
            </a:r>
            <a:r>
              <a:rPr lang="en-US" sz="2000" baseline="30000" dirty="0" smtClean="0"/>
              <a:t>7 </a:t>
            </a:r>
            <a:r>
              <a:rPr lang="en-US" sz="2000" dirty="0" smtClean="0"/>
              <a:t>positrons per </a:t>
            </a:r>
            <a:r>
              <a:rPr lang="en-US" sz="2000" dirty="0" err="1" smtClean="0"/>
              <a:t>muon</a:t>
            </a:r>
            <a:endParaRPr lang="en-US" sz="2000" dirty="0" smtClean="0"/>
          </a:p>
          <a:p>
            <a:pPr>
              <a:buFont typeface="Symbol" charset="0"/>
              <a:buChar char=""/>
            </a:pPr>
            <a:r>
              <a:rPr lang="en-US" sz="2000" dirty="0" smtClean="0"/>
              <a:t>this requires 3.4 x 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positrons per passage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6570"/>
          </a:xfrm>
        </p:spPr>
        <p:txBody>
          <a:bodyPr>
            <a:noAutofit/>
          </a:bodyPr>
          <a:lstStyle/>
          <a:p>
            <a:r>
              <a:rPr lang="en-US" sz="3600" dirty="0"/>
              <a:t>Some LEMMA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242"/>
            <a:ext cx="8229600" cy="553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Second model: assume we can collect all </a:t>
            </a:r>
            <a:r>
              <a:rPr lang="en-US" sz="2000" dirty="0" err="1" smtClean="0"/>
              <a:t>muons</a:t>
            </a:r>
            <a:r>
              <a:rPr lang="en-US" sz="2000" dirty="0" smtClean="0"/>
              <a:t> over one second (1.4 x 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obviously worse than first model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 Required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to achieve beam density of </a:t>
            </a:r>
            <a:r>
              <a:rPr lang="en-US" sz="2000" dirty="0"/>
              <a:t>1.12 x 10</a:t>
            </a:r>
            <a:r>
              <a:rPr lang="en-US" sz="2000" baseline="30000" dirty="0"/>
              <a:t>12</a:t>
            </a:r>
            <a:r>
              <a:rPr lang="en-US" sz="2000" dirty="0"/>
              <a:t> / </a:t>
            </a:r>
            <a:r>
              <a:rPr lang="en-US" sz="2000" dirty="0" err="1" smtClean="0"/>
              <a:t>μm</a:t>
            </a:r>
            <a:r>
              <a:rPr lang="en-US" sz="2000" dirty="0" smtClean="0"/>
              <a:t> is 125 nm</a:t>
            </a:r>
          </a:p>
          <a:p>
            <a:r>
              <a:rPr lang="en-US" sz="2000" dirty="0" smtClean="0"/>
              <a:t>Production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is 40 to 160 nm</a:t>
            </a:r>
          </a:p>
          <a:p>
            <a:pPr>
              <a:buFont typeface="Symbol" charset="0"/>
              <a:buChar char=""/>
            </a:pPr>
            <a:r>
              <a:rPr lang="en-US" sz="2000" dirty="0" smtClean="0"/>
              <a:t>Can combine about 0-300 turns</a:t>
            </a:r>
          </a:p>
          <a:p>
            <a:pPr>
              <a:buFont typeface="Symbol" charset="0"/>
              <a:buChar char=""/>
            </a:pPr>
            <a:r>
              <a:rPr lang="en-US" sz="2000" dirty="0" smtClean="0"/>
              <a:t>Assuming 300 turns requires 4 x 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positrons per bunch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6570"/>
          </a:xfrm>
        </p:spPr>
        <p:txBody>
          <a:bodyPr>
            <a:noAutofit/>
          </a:bodyPr>
          <a:lstStyle/>
          <a:p>
            <a:r>
              <a:rPr lang="en-US" sz="3600" dirty="0"/>
              <a:t>Some LEMMA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242"/>
            <a:ext cx="8229600" cy="553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Third model: assume we can collect all </a:t>
            </a:r>
            <a:r>
              <a:rPr lang="en-US" dirty="0" err="1" smtClean="0"/>
              <a:t>muons</a:t>
            </a:r>
            <a:r>
              <a:rPr lang="en-US" dirty="0" smtClean="0"/>
              <a:t> over 200 s (2.8 x 10</a:t>
            </a:r>
            <a:r>
              <a:rPr lang="en-US" baseline="30000" dirty="0" smtClean="0"/>
              <a:t>13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irst collect n bunches N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n x N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dirty="0" smtClean="0"/>
              <a:t>ε</a:t>
            </a:r>
            <a:r>
              <a:rPr lang="en-US" baseline="-25000" dirty="0" smtClean="0"/>
              <a:t>1 </a:t>
            </a:r>
            <a:r>
              <a:rPr lang="en-US" dirty="0"/>
              <a:t>= ε</a:t>
            </a:r>
            <a:r>
              <a:rPr lang="en-US" baseline="-25000" dirty="0"/>
              <a:t>0 </a:t>
            </a:r>
            <a:r>
              <a:rPr lang="en-US" dirty="0"/>
              <a:t>+</a:t>
            </a:r>
            <a:r>
              <a:rPr lang="en-US" baseline="-25000" dirty="0"/>
              <a:t> </a:t>
            </a:r>
            <a:r>
              <a:rPr lang="en-US" dirty="0"/>
              <a:t>n/2 </a:t>
            </a:r>
            <a:r>
              <a:rPr lang="en-US" dirty="0" err="1"/>
              <a:t>Δε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combine m</a:t>
            </a:r>
            <a:r>
              <a:rPr lang="en-US" baseline="30000" dirty="0" smtClean="0"/>
              <a:t>2</a:t>
            </a:r>
            <a:r>
              <a:rPr lang="en-US" dirty="0" smtClean="0"/>
              <a:t> of them side by side </a:t>
            </a:r>
            <a:r>
              <a:rPr lang="en-US" dirty="0"/>
              <a:t>N =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x N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dirty="0" err="1"/>
              <a:t>ε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m x ε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Emittance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to achieve beam density of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1.12 x 10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/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μm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is 25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μm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this has been the reason to define 200 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beam has a much higher charge than in proton case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aperture in final triplet needs to be much larger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but gives the most optimistic goal for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emittances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at production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Assume production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emittance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of 40 nm and accumulate 133 turns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optimum density (no proof here, but easy to do)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Leads to 80 nm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emittance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to produce 2 x 10</a:t>
            </a: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muons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per passage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Need 2 x 10</a:t>
            </a: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positrons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retty unrealistic assumptions and still need very high bunch charge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6544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Note: Stacking</a:t>
            </a:r>
            <a:endParaRPr lang="en-US" sz="36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Collider, ECFA, CERN, Nov. 2019</a:t>
            </a:r>
            <a:endParaRPr lang="en-US"/>
          </a:p>
        </p:txBody>
      </p:sp>
      <p:pic>
        <p:nvPicPr>
          <p:cNvPr id="19" name="Picture 18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35" y="927664"/>
            <a:ext cx="4731929" cy="1144125"/>
          </a:xfrm>
          <a:prstGeom prst="rect">
            <a:avLst/>
          </a:prstGeom>
        </p:spPr>
      </p:pic>
      <p:pic>
        <p:nvPicPr>
          <p:cNvPr id="4" name="Picture 3" descr="p0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288" y="1254524"/>
            <a:ext cx="2096485" cy="58454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570434"/>
            <a:ext cx="563238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increase relevant beam density by stacking n bunches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Could combine m x m bunches in transverse phase space</a:t>
            </a:r>
          </a:p>
          <a:p>
            <a:r>
              <a:rPr lang="en-US" dirty="0" smtClean="0"/>
              <a:t>Charge also scales optimistically with number of bunches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each plane </a:t>
            </a:r>
            <a:r>
              <a:rPr lang="en-US" dirty="0" err="1" smtClean="0"/>
              <a:t>emittance</a:t>
            </a:r>
            <a:r>
              <a:rPr lang="en-US" dirty="0" smtClean="0"/>
              <a:t> scales optimistically with m and total as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Particularly interesting for </a:t>
            </a:r>
            <a:r>
              <a:rPr lang="en-US" dirty="0"/>
              <a:t>L</a:t>
            </a:r>
            <a:r>
              <a:rPr lang="en-US" dirty="0" smtClean="0"/>
              <a:t>EMMA</a:t>
            </a:r>
            <a:endParaRPr lang="en-US" dirty="0"/>
          </a:p>
          <a:p>
            <a:r>
              <a:rPr lang="en-US" dirty="0" smtClean="0"/>
              <a:t>But difficult to do…</a:t>
            </a:r>
          </a:p>
        </p:txBody>
      </p:sp>
      <p:sp>
        <p:nvSpPr>
          <p:cNvPr id="5" name="Oval 4"/>
          <p:cNvSpPr/>
          <p:nvPr/>
        </p:nvSpPr>
        <p:spPr>
          <a:xfrm>
            <a:off x="5513448" y="3475485"/>
            <a:ext cx="505631" cy="4793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49558" y="3475485"/>
            <a:ext cx="505631" cy="4793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29300" y="3475485"/>
            <a:ext cx="505631" cy="4793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87331" y="3475485"/>
            <a:ext cx="505631" cy="4793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746987" y="2764112"/>
            <a:ext cx="0" cy="18754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97142" y="3698436"/>
            <a:ext cx="328073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54253" y="411043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95900" y="2763655"/>
            <a:ext cx="34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34931" y="3106153"/>
            <a:ext cx="164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injected bunch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466716" y="4770040"/>
            <a:ext cx="2560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Shift common orbit for next turn</a:t>
            </a:r>
          </a:p>
        </p:txBody>
      </p:sp>
      <p:pic>
        <p:nvPicPr>
          <p:cNvPr id="3" name="Picture 2" descr="p0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71"/>
          <a:stretch/>
        </p:blipFill>
        <p:spPr>
          <a:xfrm>
            <a:off x="1656584" y="2591920"/>
            <a:ext cx="2088343" cy="549510"/>
          </a:xfrm>
          <a:prstGeom prst="rect">
            <a:avLst/>
          </a:prstGeom>
        </p:spPr>
      </p:pic>
      <p:pic>
        <p:nvPicPr>
          <p:cNvPr id="22" name="Picture 21" descr="p0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4" b="5218"/>
          <a:stretch/>
        </p:blipFill>
        <p:spPr>
          <a:xfrm>
            <a:off x="1413921" y="3416709"/>
            <a:ext cx="2358616" cy="459898"/>
          </a:xfrm>
          <a:prstGeom prst="rect">
            <a:avLst/>
          </a:prstGeom>
        </p:spPr>
      </p:pic>
      <p:pic>
        <p:nvPicPr>
          <p:cNvPr id="26" name="Picture 25" descr="p0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8" b="30218"/>
          <a:stretch/>
        </p:blipFill>
        <p:spPr>
          <a:xfrm>
            <a:off x="1449506" y="4155527"/>
            <a:ext cx="2083129" cy="9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6570"/>
          </a:xfrm>
        </p:spPr>
        <p:txBody>
          <a:bodyPr>
            <a:noAutofit/>
          </a:bodyPr>
          <a:lstStyle/>
          <a:p>
            <a:r>
              <a:rPr lang="en-US" sz="3600" dirty="0"/>
              <a:t>Some LEMMA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242"/>
            <a:ext cx="8229600" cy="553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Third model: assume we can collect all </a:t>
            </a:r>
            <a:r>
              <a:rPr lang="en-US" dirty="0" err="1" smtClean="0"/>
              <a:t>muons</a:t>
            </a:r>
            <a:r>
              <a:rPr lang="en-US" dirty="0" smtClean="0"/>
              <a:t> over 200 s (2.8 x 10</a:t>
            </a:r>
            <a:r>
              <a:rPr lang="en-US" baseline="30000" dirty="0" smtClean="0"/>
              <a:t>13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irst collect n bunches N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n x N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dirty="0" smtClean="0"/>
              <a:t>ε</a:t>
            </a:r>
            <a:r>
              <a:rPr lang="en-US" baseline="-25000" dirty="0" smtClean="0"/>
              <a:t>1 </a:t>
            </a:r>
            <a:r>
              <a:rPr lang="en-US" dirty="0"/>
              <a:t>= ε</a:t>
            </a:r>
            <a:r>
              <a:rPr lang="en-US" baseline="-25000" dirty="0"/>
              <a:t>0 </a:t>
            </a:r>
            <a:r>
              <a:rPr lang="en-US" dirty="0"/>
              <a:t>+</a:t>
            </a:r>
            <a:r>
              <a:rPr lang="en-US" baseline="-25000" dirty="0"/>
              <a:t> </a:t>
            </a:r>
            <a:r>
              <a:rPr lang="en-US" dirty="0"/>
              <a:t>n/2 </a:t>
            </a:r>
            <a:r>
              <a:rPr lang="en-US" dirty="0" err="1"/>
              <a:t>Δε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combine m</a:t>
            </a:r>
            <a:r>
              <a:rPr lang="en-US" baseline="30000" dirty="0" smtClean="0"/>
              <a:t>2</a:t>
            </a:r>
            <a:r>
              <a:rPr lang="en-US" dirty="0" smtClean="0"/>
              <a:t> of them side by side </a:t>
            </a:r>
            <a:r>
              <a:rPr lang="en-US" dirty="0"/>
              <a:t>N =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x N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dirty="0" err="1"/>
              <a:t>ε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smtClean="0"/>
              <a:t>m x ε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Emittance</a:t>
            </a:r>
            <a:r>
              <a:rPr lang="en-US" dirty="0" smtClean="0"/>
              <a:t> to achieve beam density of </a:t>
            </a:r>
            <a:r>
              <a:rPr lang="en-US" dirty="0"/>
              <a:t>1.12 x 10</a:t>
            </a:r>
            <a:r>
              <a:rPr lang="en-US" baseline="30000" dirty="0"/>
              <a:t>12</a:t>
            </a:r>
            <a:r>
              <a:rPr lang="en-US" dirty="0"/>
              <a:t> / </a:t>
            </a:r>
            <a:r>
              <a:rPr lang="en-US" dirty="0" err="1" smtClean="0"/>
              <a:t>μm</a:t>
            </a:r>
            <a:r>
              <a:rPr lang="en-US" dirty="0" smtClean="0"/>
              <a:t> is 25 </a:t>
            </a:r>
            <a:r>
              <a:rPr lang="en-US" dirty="0" err="1" smtClean="0"/>
              <a:t>μm</a:t>
            </a:r>
            <a:endParaRPr lang="en-US" dirty="0" smtClean="0"/>
          </a:p>
          <a:p>
            <a:pPr lvl="1"/>
            <a:r>
              <a:rPr lang="en-US" dirty="0" smtClean="0"/>
              <a:t>this has been the reason to define 200 s</a:t>
            </a:r>
          </a:p>
          <a:p>
            <a:pPr lvl="1"/>
            <a:r>
              <a:rPr lang="en-US" dirty="0" smtClean="0"/>
              <a:t>beam has a much higher charge than in proton case</a:t>
            </a:r>
          </a:p>
          <a:p>
            <a:pPr lvl="1"/>
            <a:r>
              <a:rPr lang="en-US" dirty="0" smtClean="0"/>
              <a:t>aperture in final triplet needs to be much larger</a:t>
            </a:r>
          </a:p>
          <a:p>
            <a:pPr lvl="1"/>
            <a:r>
              <a:rPr lang="en-US" dirty="0" smtClean="0"/>
              <a:t>but gives the most optimistic goal for </a:t>
            </a:r>
            <a:r>
              <a:rPr lang="en-US" dirty="0" err="1" smtClean="0"/>
              <a:t>emittances</a:t>
            </a:r>
            <a:r>
              <a:rPr lang="en-US" dirty="0" smtClean="0"/>
              <a:t> at production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Assume production </a:t>
            </a:r>
            <a:r>
              <a:rPr lang="en-US" dirty="0" err="1" smtClean="0"/>
              <a:t>emittance</a:t>
            </a:r>
            <a:r>
              <a:rPr lang="en-US" dirty="0" smtClean="0"/>
              <a:t> of 40 nm and accumulate 133 turns</a:t>
            </a:r>
          </a:p>
          <a:p>
            <a:pPr lvl="1"/>
            <a:r>
              <a:rPr lang="en-US" dirty="0" smtClean="0"/>
              <a:t>optimum density (no proof here, but easy to do)</a:t>
            </a:r>
          </a:p>
          <a:p>
            <a:r>
              <a:rPr lang="en-US" dirty="0" smtClean="0"/>
              <a:t>Leads to 80 nm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 to produce 2 x 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muons</a:t>
            </a:r>
            <a:r>
              <a:rPr lang="en-US" dirty="0" smtClean="0"/>
              <a:t> per passage</a:t>
            </a:r>
          </a:p>
          <a:p>
            <a:pPr marL="0" indent="0">
              <a:buNone/>
            </a:pPr>
            <a:r>
              <a:rPr lang="en-US" dirty="0" smtClean="0"/>
              <a:t>Need 2 x 10</a:t>
            </a:r>
            <a:r>
              <a:rPr lang="en-US" baseline="30000" dirty="0" smtClean="0"/>
              <a:t>13</a:t>
            </a:r>
            <a:r>
              <a:rPr lang="en-US" dirty="0" smtClean="0"/>
              <a:t> positrons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retty optimistic assumptions and still need very high bunch 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7BEE-6022-EC40-A2D4-08337B6CAB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6455"/>
          </a:xfrm>
        </p:spPr>
        <p:txBody>
          <a:bodyPr>
            <a:noAutofit/>
          </a:bodyPr>
          <a:lstStyle/>
          <a:p>
            <a:r>
              <a:rPr lang="en-US" sz="3600" dirty="0" smtClean="0"/>
              <a:t>Optics and RF Challenge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30" y="637058"/>
            <a:ext cx="5562600" cy="233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Longitudinal motion in collider ring</a:t>
            </a:r>
          </a:p>
          <a:p>
            <a:r>
              <a:rPr lang="en-US" sz="2000" dirty="0" smtClean="0"/>
              <a:t>average lifetime is O(3000) turns</a:t>
            </a:r>
          </a:p>
          <a:p>
            <a:r>
              <a:rPr lang="en-US" sz="2000" dirty="0" smtClean="0"/>
              <a:t>want short bunches O(1mm) @ 14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r>
              <a:rPr lang="en-US" sz="2000" dirty="0" smtClean="0"/>
              <a:t>significant energy spread O(10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large ring (14 km @ 14 </a:t>
            </a:r>
            <a:r>
              <a:rPr lang="en-US" sz="2000" dirty="0" err="1" smtClean="0"/>
              <a:t>TeV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Need very small momentum compaction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p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5" y="3304307"/>
            <a:ext cx="2349499" cy="1003777"/>
          </a:xfrm>
          <a:prstGeom prst="rect">
            <a:avLst/>
          </a:prstGeom>
        </p:spPr>
      </p:pic>
      <p:pic>
        <p:nvPicPr>
          <p:cNvPr id="8" name="Picture 7" descr="p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5" y="4751719"/>
            <a:ext cx="3984625" cy="1040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753" y="2951678"/>
            <a:ext cx="52097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Almost completely suppress motion for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i.e. 2.5 x 10</a:t>
            </a:r>
            <a:r>
              <a:rPr lang="en-US" sz="2000" baseline="30000" dirty="0"/>
              <a:t>-8 </a:t>
            </a:r>
            <a:r>
              <a:rPr lang="en-US" sz="2000" dirty="0"/>
              <a:t>@ 14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5 </a:t>
            </a:r>
            <a:r>
              <a:rPr lang="en-US" sz="2000" dirty="0"/>
              <a:t>x 10</a:t>
            </a:r>
            <a:r>
              <a:rPr lang="en-US" sz="2000" baseline="30000" dirty="0"/>
              <a:t>-6 </a:t>
            </a:r>
            <a:r>
              <a:rPr lang="en-US" sz="2000" dirty="0"/>
              <a:t>@ 3 </a:t>
            </a:r>
            <a:r>
              <a:rPr lang="en-US" sz="2000" dirty="0" err="1"/>
              <a:t>TeV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Or need enough RF voltage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e.g. </a:t>
            </a:r>
            <a:r>
              <a:rPr lang="en-US" sz="2000" dirty="0" smtClean="0"/>
              <a:t>10 GV @ </a:t>
            </a:r>
            <a:r>
              <a:rPr lang="en-US" sz="2000" dirty="0"/>
              <a:t>14 </a:t>
            </a:r>
            <a:r>
              <a:rPr lang="en-US" sz="2000" dirty="0" err="1"/>
              <a:t>TeV</a:t>
            </a:r>
            <a:r>
              <a:rPr lang="en-US" sz="2000" dirty="0"/>
              <a:t>, α = 10</a:t>
            </a:r>
            <a:r>
              <a:rPr lang="en-US" sz="2000" baseline="30000" dirty="0"/>
              <a:t>-6</a:t>
            </a:r>
            <a:r>
              <a:rPr lang="en-US" sz="2000" dirty="0"/>
              <a:t>, </a:t>
            </a:r>
            <a:r>
              <a:rPr lang="en-US" sz="2000" dirty="0" err="1"/>
              <a:t>f</a:t>
            </a:r>
            <a:r>
              <a:rPr lang="en-US" sz="2000" baseline="-25000" dirty="0" err="1"/>
              <a:t>RF</a:t>
            </a:r>
            <a:r>
              <a:rPr lang="en-US" sz="2000" dirty="0"/>
              <a:t> = </a:t>
            </a:r>
            <a:r>
              <a:rPr lang="en-US" sz="2000" dirty="0" smtClean="0"/>
              <a:t>0.4 GHz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e.g. </a:t>
            </a:r>
            <a:r>
              <a:rPr lang="en-US" sz="2000" dirty="0" smtClean="0"/>
              <a:t>200 MV </a:t>
            </a:r>
            <a:r>
              <a:rPr lang="en-US" sz="2000" dirty="0"/>
              <a:t>@ 3</a:t>
            </a:r>
            <a:r>
              <a:rPr lang="en-US" sz="2000" dirty="0" smtClean="0"/>
              <a:t> </a:t>
            </a:r>
            <a:r>
              <a:rPr lang="en-US" sz="2000" dirty="0" err="1"/>
              <a:t>TeV</a:t>
            </a:r>
            <a:r>
              <a:rPr lang="en-US" sz="2000" dirty="0"/>
              <a:t>, α =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, </a:t>
            </a:r>
            <a:r>
              <a:rPr lang="en-US" sz="2000" dirty="0" err="1"/>
              <a:t>f</a:t>
            </a:r>
            <a:r>
              <a:rPr lang="en-US" sz="2000" baseline="-25000" dirty="0" err="1"/>
              <a:t>RF</a:t>
            </a:r>
            <a:r>
              <a:rPr lang="en-US" sz="2000" dirty="0"/>
              <a:t> = </a:t>
            </a:r>
            <a:r>
              <a:rPr lang="en-US" sz="2000" dirty="0" smtClean="0"/>
              <a:t>0.4 GHz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Need to </a:t>
            </a:r>
            <a:r>
              <a:rPr lang="en-US" sz="2000" dirty="0" err="1" smtClean="0"/>
              <a:t>minimise</a:t>
            </a:r>
            <a:r>
              <a:rPr lang="en-US" sz="2000" dirty="0" smtClean="0"/>
              <a:t> momentum compaction and higher order effects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5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1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 Parameter Examples</a:t>
            </a:r>
            <a:endParaRPr lang="en-US" dirty="0"/>
          </a:p>
        </p:txBody>
      </p:sp>
      <p:pic>
        <p:nvPicPr>
          <p:cNvPr id="4" name="Content Placeholder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" b="960"/>
          <a:stretch>
            <a:fillRect/>
          </a:stretch>
        </p:blipFill>
        <p:spPr>
          <a:xfrm>
            <a:off x="349374" y="574315"/>
            <a:ext cx="8242300" cy="4954179"/>
          </a:xfrm>
        </p:spPr>
      </p:pic>
      <p:sp>
        <p:nvSpPr>
          <p:cNvPr id="5" name="TextBox 4"/>
          <p:cNvSpPr txBox="1"/>
          <p:nvPr/>
        </p:nvSpPr>
        <p:spPr>
          <a:xfrm>
            <a:off x="5781907" y="526954"/>
            <a:ext cx="268091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the MAP collaboration: Proton source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256891" y="1759210"/>
            <a:ext cx="8458200" cy="64299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4244" y="5274918"/>
            <a:ext cx="8458200" cy="3215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44" y="5688170"/>
            <a:ext cx="85616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Even at 6 </a:t>
            </a:r>
            <a:r>
              <a:rPr lang="en-US" dirty="0" err="1" smtClean="0"/>
              <a:t>TeV</a:t>
            </a:r>
            <a:r>
              <a:rPr lang="en-US" dirty="0" smtClean="0"/>
              <a:t> above target luminosity with reasonable power consumption</a:t>
            </a:r>
          </a:p>
          <a:p>
            <a:r>
              <a:rPr lang="en-US" dirty="0" smtClean="0"/>
              <a:t>But have to confirm power consumption estimates</a:t>
            </a:r>
          </a:p>
        </p:txBody>
      </p:sp>
    </p:spTree>
    <p:extLst>
      <p:ext uri="{BB962C8B-B14F-4D97-AF65-F5344CB8AC3E}">
        <p14:creationId xmlns:p14="http://schemas.microsoft.com/office/powerpoint/2010/main" val="33848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ocess 44"/>
          <p:cNvSpPr/>
          <p:nvPr/>
        </p:nvSpPr>
        <p:spPr>
          <a:xfrm rot="16200000">
            <a:off x="570385" y="1861500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Process 45"/>
          <p:cNvSpPr/>
          <p:nvPr/>
        </p:nvSpPr>
        <p:spPr>
          <a:xfrm rot="16200000">
            <a:off x="1485297" y="1855113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7" name="Process 46"/>
          <p:cNvSpPr/>
          <p:nvPr/>
        </p:nvSpPr>
        <p:spPr>
          <a:xfrm rot="16200000">
            <a:off x="2412855" y="1857299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8" name="Process 47"/>
          <p:cNvSpPr/>
          <p:nvPr/>
        </p:nvSpPr>
        <p:spPr>
          <a:xfrm rot="16200000">
            <a:off x="3327767" y="1861500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9" name="Process 48"/>
          <p:cNvSpPr/>
          <p:nvPr/>
        </p:nvSpPr>
        <p:spPr>
          <a:xfrm rot="16200000">
            <a:off x="4242679" y="1861500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1" name="Process 50"/>
          <p:cNvSpPr/>
          <p:nvPr/>
        </p:nvSpPr>
        <p:spPr>
          <a:xfrm rot="16200000">
            <a:off x="5157591" y="1866581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4" name="Process 53"/>
          <p:cNvSpPr/>
          <p:nvPr/>
        </p:nvSpPr>
        <p:spPr>
          <a:xfrm rot="16200000">
            <a:off x="6072503" y="1866581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5" name="Process 54"/>
          <p:cNvSpPr/>
          <p:nvPr/>
        </p:nvSpPr>
        <p:spPr>
          <a:xfrm rot="16200000">
            <a:off x="6987415" y="1871662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Process 56"/>
          <p:cNvSpPr/>
          <p:nvPr/>
        </p:nvSpPr>
        <p:spPr>
          <a:xfrm rot="16200000">
            <a:off x="7902327" y="1871662"/>
            <a:ext cx="668615" cy="4465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8" name="Process 57"/>
          <p:cNvSpPr/>
          <p:nvPr/>
        </p:nvSpPr>
        <p:spPr>
          <a:xfrm rot="16200000">
            <a:off x="1016894" y="1861500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9" name="Process 58"/>
          <p:cNvSpPr/>
          <p:nvPr/>
        </p:nvSpPr>
        <p:spPr>
          <a:xfrm rot="16200000">
            <a:off x="1945461" y="1855113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0" name="Process 59"/>
          <p:cNvSpPr/>
          <p:nvPr/>
        </p:nvSpPr>
        <p:spPr>
          <a:xfrm rot="16200000">
            <a:off x="2859364" y="1857299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" name="Process 60"/>
          <p:cNvSpPr/>
          <p:nvPr/>
        </p:nvSpPr>
        <p:spPr>
          <a:xfrm rot="16200000">
            <a:off x="3774276" y="1861500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8" name="Process 67"/>
          <p:cNvSpPr/>
          <p:nvPr/>
        </p:nvSpPr>
        <p:spPr>
          <a:xfrm rot="16200000">
            <a:off x="4689188" y="1861500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9" name="Process 68"/>
          <p:cNvSpPr/>
          <p:nvPr/>
        </p:nvSpPr>
        <p:spPr>
          <a:xfrm rot="16200000">
            <a:off x="5604100" y="1866581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0" name="Process 69"/>
          <p:cNvSpPr/>
          <p:nvPr/>
        </p:nvSpPr>
        <p:spPr>
          <a:xfrm rot="16200000">
            <a:off x="6519012" y="1866581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1" name="Process 70"/>
          <p:cNvSpPr/>
          <p:nvPr/>
        </p:nvSpPr>
        <p:spPr>
          <a:xfrm rot="16200000">
            <a:off x="7433924" y="1871662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6</a:t>
            </a:r>
          </a:p>
        </p:txBody>
      </p:sp>
      <p:sp>
        <p:nvSpPr>
          <p:cNvPr id="12" name="Right Triangle 11"/>
          <p:cNvSpPr/>
          <p:nvPr/>
        </p:nvSpPr>
        <p:spPr>
          <a:xfrm flipH="1">
            <a:off x="1055739" y="4813572"/>
            <a:ext cx="1884067" cy="322703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Triangle 34"/>
          <p:cNvSpPr/>
          <p:nvPr/>
        </p:nvSpPr>
        <p:spPr>
          <a:xfrm flipH="1">
            <a:off x="1572347" y="3881716"/>
            <a:ext cx="1368000" cy="320325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1438" y="3538469"/>
            <a:ext cx="7777602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Facility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1438" y="2637906"/>
            <a:ext cx="77889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Collider Design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81438" y="4445341"/>
            <a:ext cx="7735488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34625" y="5373835"/>
            <a:ext cx="179999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 to decide on test facility</a:t>
            </a:r>
          </a:p>
          <a:p>
            <a:r>
              <a:rPr lang="en-US" dirty="0" smtClean="0"/>
              <a:t>Cost scale known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542246" y="5373835"/>
            <a:ext cx="179999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 to commit Cost know</a:t>
            </a:r>
          </a:p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673745" y="5373835"/>
            <a:ext cx="200369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Ready to construct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541855" y="2391129"/>
            <a:ext cx="13427" cy="2982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687894" y="2360149"/>
            <a:ext cx="11863" cy="30056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Process 84"/>
          <p:cNvSpPr/>
          <p:nvPr/>
        </p:nvSpPr>
        <p:spPr>
          <a:xfrm>
            <a:off x="681437" y="3011120"/>
            <a:ext cx="2270618" cy="30708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Baseline design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" name="Process 85"/>
          <p:cNvSpPr/>
          <p:nvPr/>
        </p:nvSpPr>
        <p:spPr>
          <a:xfrm>
            <a:off x="4304580" y="3894194"/>
            <a:ext cx="1410573" cy="30784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" name="Process 86"/>
          <p:cNvSpPr/>
          <p:nvPr/>
        </p:nvSpPr>
        <p:spPr>
          <a:xfrm>
            <a:off x="2965283" y="3011880"/>
            <a:ext cx="2744506" cy="30632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Design </a:t>
            </a:r>
            <a:r>
              <a:rPr lang="en-US" dirty="0" err="1" smtClean="0">
                <a:solidFill>
                  <a:srgbClr val="000000"/>
                </a:solidFill>
              </a:rPr>
              <a:t>optimisation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8" name="Process 87"/>
          <p:cNvSpPr/>
          <p:nvPr/>
        </p:nvSpPr>
        <p:spPr>
          <a:xfrm>
            <a:off x="5706163" y="3011120"/>
            <a:ext cx="2076518" cy="307084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Project preparation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09212" y="4835243"/>
            <a:ext cx="1829475" cy="301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Design 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 models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68239" y="4813818"/>
            <a:ext cx="5462055" cy="3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Process 91"/>
          <p:cNvSpPr/>
          <p:nvPr/>
        </p:nvSpPr>
        <p:spPr>
          <a:xfrm>
            <a:off x="2952055" y="4829063"/>
            <a:ext cx="2735839" cy="32270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Prototypes 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 t. f. comp.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2940347" y="2429224"/>
            <a:ext cx="7645" cy="293654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Process 42"/>
          <p:cNvSpPr/>
          <p:nvPr/>
        </p:nvSpPr>
        <p:spPr>
          <a:xfrm>
            <a:off x="7541856" y="3011880"/>
            <a:ext cx="922698" cy="306324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Approve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ight Triangle 52"/>
          <p:cNvSpPr/>
          <p:nvPr/>
        </p:nvSpPr>
        <p:spPr>
          <a:xfrm>
            <a:off x="5706163" y="3865462"/>
            <a:ext cx="2724131" cy="336579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Process 55"/>
          <p:cNvSpPr/>
          <p:nvPr/>
        </p:nvSpPr>
        <p:spPr>
          <a:xfrm>
            <a:off x="4331838" y="3895716"/>
            <a:ext cx="4127202" cy="293095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Exploit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Process 65"/>
          <p:cNvSpPr/>
          <p:nvPr/>
        </p:nvSpPr>
        <p:spPr>
          <a:xfrm>
            <a:off x="5694083" y="4832676"/>
            <a:ext cx="2722843" cy="310771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Prototypes 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 pre-series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9495" y="10669"/>
            <a:ext cx="67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A Potential Way Forward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8468" y="997215"/>
            <a:ext cx="193270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Technically limited</a:t>
            </a:r>
            <a:endParaRPr lang="en-US" dirty="0"/>
          </a:p>
        </p:txBody>
      </p:sp>
      <p:sp>
        <p:nvSpPr>
          <p:cNvPr id="50" name="Process 49"/>
          <p:cNvSpPr/>
          <p:nvPr/>
        </p:nvSpPr>
        <p:spPr>
          <a:xfrm rot="16200000">
            <a:off x="8359371" y="1871662"/>
            <a:ext cx="668615" cy="4465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dirty="0"/>
              <a:t>8</a:t>
            </a:r>
            <a:endParaRPr lang="en-US" dirty="0" smtClean="0"/>
          </a:p>
        </p:txBody>
      </p:sp>
      <p:sp>
        <p:nvSpPr>
          <p:cNvPr id="52" name="Process 51"/>
          <p:cNvSpPr/>
          <p:nvPr/>
        </p:nvSpPr>
        <p:spPr>
          <a:xfrm>
            <a:off x="2980192" y="3901570"/>
            <a:ext cx="1346281" cy="287241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Construct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Process 64"/>
          <p:cNvSpPr/>
          <p:nvPr/>
        </p:nvSpPr>
        <p:spPr>
          <a:xfrm>
            <a:off x="1574455" y="3901569"/>
            <a:ext cx="1377599" cy="300472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esign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1061426" y="1043554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0491" y="726949"/>
            <a:ext cx="1268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Exploratory</a:t>
            </a:r>
          </a:p>
          <a:p>
            <a:pPr algn="ctr"/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72" name="Left Brace 71"/>
          <p:cNvSpPr/>
          <p:nvPr/>
        </p:nvSpPr>
        <p:spPr>
          <a:xfrm rot="5400000">
            <a:off x="2224546" y="819110"/>
            <a:ext cx="155448" cy="13558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775507" y="763329"/>
            <a:ext cx="1109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Definition</a:t>
            </a:r>
          </a:p>
          <a:p>
            <a:pPr algn="ctr"/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A066-1D72-784A-8AEB-D3DA7400B4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727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MAP vs. CLIC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67" y="817478"/>
            <a:ext cx="344058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linear collider, the luminosity per beam power is about constant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muon</a:t>
            </a:r>
            <a:r>
              <a:rPr lang="en-US" dirty="0"/>
              <a:t> </a:t>
            </a:r>
            <a:r>
              <a:rPr lang="en-US" dirty="0" smtClean="0"/>
              <a:t>collider, </a:t>
            </a:r>
            <a:r>
              <a:rPr lang="en-US" dirty="0"/>
              <a:t>luminosity can increase linearly with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3" name="Picture 2" descr="efficienc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82" y="577273"/>
            <a:ext cx="5841884" cy="4089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7" y="2640829"/>
            <a:ext cx="3440587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linear collider is single-pass so need full voltage in main </a:t>
            </a:r>
            <a:r>
              <a:rPr lang="en-US" dirty="0" err="1" smtClean="0"/>
              <a:t>linac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Muon</a:t>
            </a:r>
            <a:r>
              <a:rPr lang="en-US" dirty="0" smtClean="0"/>
              <a:t> collider is multi-pass so have lower voltage</a:t>
            </a:r>
          </a:p>
          <a:p>
            <a:endParaRPr lang="en-US" dirty="0"/>
          </a:p>
          <a:p>
            <a:r>
              <a:rPr lang="en-US" dirty="0" smtClean="0"/>
              <a:t>But have to carefully verify this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067" y="4879022"/>
            <a:ext cx="8596489" cy="1754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Overall </a:t>
            </a:r>
            <a:r>
              <a:rPr lang="en-US" dirty="0" err="1" smtClean="0"/>
              <a:t>muon</a:t>
            </a:r>
            <a:r>
              <a:rPr lang="en-US" dirty="0" smtClean="0"/>
              <a:t> colliders have the potential for high energies</a:t>
            </a:r>
          </a:p>
          <a:p>
            <a:endParaRPr lang="en-US" dirty="0"/>
          </a:p>
          <a:p>
            <a:r>
              <a:rPr lang="en-US" dirty="0" smtClean="0"/>
              <a:t>May overcome the energy limitations of linear colliders</a:t>
            </a:r>
          </a:p>
          <a:p>
            <a:endParaRPr lang="en-US" dirty="0"/>
          </a:p>
          <a:p>
            <a:r>
              <a:rPr lang="en-US" b="1" dirty="0" smtClean="0"/>
              <a:t>The working group concluded that an International collaboration should be formed to study the </a:t>
            </a:r>
            <a:r>
              <a:rPr lang="en-US" b="1" dirty="0" err="1" smtClean="0"/>
              <a:t>muon</a:t>
            </a:r>
            <a:r>
              <a:rPr lang="en-US" b="1" dirty="0" smtClean="0"/>
              <a:t> collider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7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6544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Muon</a:t>
            </a:r>
            <a:r>
              <a:rPr lang="en-US" sz="3600" dirty="0" smtClean="0"/>
              <a:t> Collider Luminosity Scaling</a:t>
            </a:r>
            <a:endParaRPr lang="en-US" sz="36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095" y="640839"/>
            <a:ext cx="5836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Fundamental limitation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emittance</a:t>
            </a:r>
            <a:r>
              <a:rPr lang="en-US" dirty="0" smtClean="0"/>
              <a:t> preservation and advanced lattice design</a:t>
            </a:r>
          </a:p>
          <a:p>
            <a:r>
              <a:rPr lang="en-US" dirty="0" smtClean="0"/>
              <a:t>Applies to MAP scheme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52242" y="4394810"/>
            <a:ext cx="4420810" cy="17543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Luminosity per power increases with energy</a:t>
            </a:r>
          </a:p>
          <a:p>
            <a:r>
              <a:rPr lang="en-US" dirty="0" smtClean="0"/>
              <a:t>Provided all technical limits can be solved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Constant current</a:t>
            </a:r>
            <a:r>
              <a:rPr lang="en-US" dirty="0" smtClean="0"/>
              <a:t> for required luminosity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Better scaling than linear colliders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8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76" y="1909347"/>
            <a:ext cx="5921436" cy="14317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18576" y="4224057"/>
            <a:ext cx="24619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278FF"/>
                </a:solidFill>
              </a:rPr>
              <a:t>High field in collider ring</a:t>
            </a:r>
            <a:endParaRPr lang="en-US" dirty="0">
              <a:solidFill>
                <a:srgbClr val="E278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1394" y="3847643"/>
            <a:ext cx="13512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Dense beam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590800" y="2985272"/>
            <a:ext cx="533400" cy="1167066"/>
          </a:xfrm>
          <a:prstGeom prst="straightConnector1">
            <a:avLst/>
          </a:prstGeom>
          <a:ln>
            <a:solidFill>
              <a:srgbClr val="E278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0"/>
          </p:cNvCxnSpPr>
          <p:nvPr/>
        </p:nvCxnSpPr>
        <p:spPr>
          <a:xfrm flipH="1" flipV="1">
            <a:off x="4918533" y="3341081"/>
            <a:ext cx="228474" cy="506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1771" y="3783006"/>
            <a:ext cx="130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energy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776" y="2985271"/>
            <a:ext cx="1332548" cy="793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47263" y="3485393"/>
            <a:ext cx="184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beam power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6" name="Straight Arrow Connector 35"/>
          <p:cNvCxnSpPr>
            <a:stCxn id="33" idx="1"/>
          </p:cNvCxnSpPr>
          <p:nvPr/>
        </p:nvCxnSpPr>
        <p:spPr>
          <a:xfrm flipH="1" flipV="1">
            <a:off x="6144381" y="3133775"/>
            <a:ext cx="802882" cy="53628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33234" y="3593860"/>
            <a:ext cx="1395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9131B"/>
                </a:solidFill>
              </a:rPr>
              <a:t>Large energy acceptance</a:t>
            </a:r>
            <a:endParaRPr lang="en-US" dirty="0">
              <a:solidFill>
                <a:srgbClr val="69131B"/>
              </a:solidFill>
            </a:endParaRP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V="1">
            <a:off x="3630772" y="2985272"/>
            <a:ext cx="289633" cy="608588"/>
          </a:xfrm>
          <a:prstGeom prst="straightConnector1">
            <a:avLst/>
          </a:prstGeom>
          <a:ln>
            <a:solidFill>
              <a:srgbClr val="6913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p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1" y="4865832"/>
            <a:ext cx="3958650" cy="7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4"/>
            <a:ext cx="8229600" cy="545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Cooling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8105" y="909004"/>
            <a:ext cx="6387571" cy="256513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damping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10091"/>
          <a:stretch/>
        </p:blipFill>
        <p:spPr>
          <a:xfrm>
            <a:off x="271625" y="3461685"/>
            <a:ext cx="4638349" cy="1120691"/>
          </a:xfrm>
          <a:prstGeom prst="rect">
            <a:avLst/>
          </a:prstGeom>
        </p:spPr>
      </p:pic>
      <p:pic>
        <p:nvPicPr>
          <p:cNvPr id="8" name="Picture 7" descr="p2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0" y="4532106"/>
            <a:ext cx="8029853" cy="1095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4171" y="3686085"/>
            <a:ext cx="307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solenoids to </a:t>
            </a:r>
            <a:r>
              <a:rPr lang="en-US" dirty="0" err="1" smtClean="0"/>
              <a:t>minimise</a:t>
            </a:r>
            <a:r>
              <a:rPr lang="en-US" dirty="0" smtClean="0"/>
              <a:t> </a:t>
            </a:r>
            <a:r>
              <a:rPr lang="en-US" dirty="0" err="1" smtClean="0"/>
              <a:t>betafunction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46328" y="4165217"/>
            <a:ext cx="909348" cy="41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8105" y="5727807"/>
            <a:ext cx="575757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final cooling solenoids &gt;30 T aperture 25 mm</a:t>
            </a:r>
          </a:p>
          <a:p>
            <a:r>
              <a:rPr lang="en-US" dirty="0" smtClean="0"/>
              <a:t>Higher field means better </a:t>
            </a:r>
            <a:r>
              <a:rPr lang="en-US" dirty="0" err="1" smtClean="0"/>
              <a:t>emittance</a:t>
            </a:r>
            <a:r>
              <a:rPr lang="en-US" dirty="0" smtClean="0"/>
              <a:t> and more luminosity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8" y="14054"/>
            <a:ext cx="8989862" cy="460858"/>
          </a:xfrm>
        </p:spPr>
        <p:txBody>
          <a:bodyPr>
            <a:noAutofit/>
          </a:bodyPr>
          <a:lstStyle/>
          <a:p>
            <a:r>
              <a:rPr lang="en-US" sz="3600" dirty="0" smtClean="0"/>
              <a:t>Tentative Roadmap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690" y="900805"/>
            <a:ext cx="32260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Exploratory Phase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15913" y="900805"/>
            <a:ext cx="432231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Phase</a:t>
            </a:r>
            <a:endParaRPr lang="en-US" dirty="0"/>
          </a:p>
        </p:txBody>
      </p:sp>
      <p:sp>
        <p:nvSpPr>
          <p:cNvPr id="60" name="Process 59"/>
          <p:cNvSpPr/>
          <p:nvPr/>
        </p:nvSpPr>
        <p:spPr>
          <a:xfrm rot="16200000">
            <a:off x="1134359" y="1308584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Process 60"/>
          <p:cNvSpPr/>
          <p:nvPr/>
        </p:nvSpPr>
        <p:spPr>
          <a:xfrm rot="16200000">
            <a:off x="1492467" y="1308584"/>
            <a:ext cx="435000" cy="3581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Process 61"/>
          <p:cNvSpPr/>
          <p:nvPr/>
        </p:nvSpPr>
        <p:spPr>
          <a:xfrm rot="16200000">
            <a:off x="1850575" y="1308583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3" name="Process 62"/>
          <p:cNvSpPr/>
          <p:nvPr/>
        </p:nvSpPr>
        <p:spPr>
          <a:xfrm rot="16200000">
            <a:off x="2208683" y="1308584"/>
            <a:ext cx="435000" cy="358108"/>
          </a:xfrm>
          <a:prstGeom prst="flowChartProcess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Process 11"/>
          <p:cNvSpPr/>
          <p:nvPr/>
        </p:nvSpPr>
        <p:spPr>
          <a:xfrm rot="16200000">
            <a:off x="2547911" y="1308582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Process 12"/>
          <p:cNvSpPr/>
          <p:nvPr/>
        </p:nvSpPr>
        <p:spPr>
          <a:xfrm rot="16200000">
            <a:off x="2906019" y="1308582"/>
            <a:ext cx="435000" cy="3581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Process 13"/>
          <p:cNvSpPr/>
          <p:nvPr/>
        </p:nvSpPr>
        <p:spPr>
          <a:xfrm rot="16200000">
            <a:off x="3264127" y="1308581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Process 14"/>
          <p:cNvSpPr/>
          <p:nvPr/>
        </p:nvSpPr>
        <p:spPr>
          <a:xfrm rot="16200000">
            <a:off x="3622235" y="1308582"/>
            <a:ext cx="435000" cy="358108"/>
          </a:xfrm>
          <a:prstGeom prst="flowChartProcess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Process 15"/>
          <p:cNvSpPr/>
          <p:nvPr/>
        </p:nvSpPr>
        <p:spPr>
          <a:xfrm rot="16200000">
            <a:off x="3990040" y="1314844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Process 16"/>
          <p:cNvSpPr/>
          <p:nvPr/>
        </p:nvSpPr>
        <p:spPr>
          <a:xfrm rot="16200000">
            <a:off x="4348148" y="1314844"/>
            <a:ext cx="435000" cy="3581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Process 17"/>
          <p:cNvSpPr/>
          <p:nvPr/>
        </p:nvSpPr>
        <p:spPr>
          <a:xfrm rot="16200000">
            <a:off x="4706256" y="1314843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Process 18"/>
          <p:cNvSpPr/>
          <p:nvPr/>
        </p:nvSpPr>
        <p:spPr>
          <a:xfrm rot="16200000">
            <a:off x="5064364" y="1314844"/>
            <a:ext cx="435000" cy="358108"/>
          </a:xfrm>
          <a:prstGeom prst="flowChartProcess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Process 19"/>
          <p:cNvSpPr/>
          <p:nvPr/>
        </p:nvSpPr>
        <p:spPr>
          <a:xfrm rot="16200000">
            <a:off x="5403592" y="1314842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Process 20"/>
          <p:cNvSpPr/>
          <p:nvPr/>
        </p:nvSpPr>
        <p:spPr>
          <a:xfrm rot="16200000">
            <a:off x="5761700" y="1314842"/>
            <a:ext cx="435000" cy="3581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Process 21"/>
          <p:cNvSpPr/>
          <p:nvPr/>
        </p:nvSpPr>
        <p:spPr>
          <a:xfrm rot="16200000">
            <a:off x="6119808" y="1314841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Process 22"/>
          <p:cNvSpPr/>
          <p:nvPr/>
        </p:nvSpPr>
        <p:spPr>
          <a:xfrm rot="16200000">
            <a:off x="6477916" y="1314842"/>
            <a:ext cx="435000" cy="358108"/>
          </a:xfrm>
          <a:prstGeom prst="flowChartProcess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" name="Process 23"/>
          <p:cNvSpPr/>
          <p:nvPr/>
        </p:nvSpPr>
        <p:spPr>
          <a:xfrm rot="16200000">
            <a:off x="6850965" y="1318115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Process 24"/>
          <p:cNvSpPr/>
          <p:nvPr/>
        </p:nvSpPr>
        <p:spPr>
          <a:xfrm rot="16200000">
            <a:off x="7209073" y="1318115"/>
            <a:ext cx="435000" cy="35810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Process 25"/>
          <p:cNvSpPr/>
          <p:nvPr/>
        </p:nvSpPr>
        <p:spPr>
          <a:xfrm rot="16200000">
            <a:off x="7567181" y="1318114"/>
            <a:ext cx="435000" cy="3581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Process 26"/>
          <p:cNvSpPr/>
          <p:nvPr/>
        </p:nvSpPr>
        <p:spPr>
          <a:xfrm rot="16200000">
            <a:off x="7925289" y="1318115"/>
            <a:ext cx="435000" cy="358108"/>
          </a:xfrm>
          <a:prstGeom prst="flowChartProcess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5" name="Process 44"/>
          <p:cNvSpPr/>
          <p:nvPr/>
        </p:nvSpPr>
        <p:spPr>
          <a:xfrm rot="16200000">
            <a:off x="754245" y="1305540"/>
            <a:ext cx="435000" cy="358108"/>
          </a:xfrm>
          <a:prstGeom prst="flowChartProcess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172805" y="1714669"/>
            <a:ext cx="0" cy="4532619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530912" y="1702094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89021" y="1705138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44662" y="1724200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02769" y="1711625"/>
            <a:ext cx="0" cy="4532619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60878" y="1714669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95712" y="1720926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653819" y="1708351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11928" y="1711395"/>
            <a:ext cx="0" cy="4532619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93454" y="1714899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751563" y="1717943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107204" y="1737005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65311" y="1724430"/>
            <a:ext cx="0" cy="4532619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23420" y="1727474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158254" y="1733731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516361" y="1721156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74470" y="1724200"/>
            <a:ext cx="0" cy="4532619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247910" y="1705368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582744" y="1711625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940851" y="1699050"/>
            <a:ext cx="0" cy="4532619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298960" y="1702094"/>
            <a:ext cx="0" cy="4532619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Process 77"/>
          <p:cNvSpPr/>
          <p:nvPr/>
        </p:nvSpPr>
        <p:spPr>
          <a:xfrm>
            <a:off x="792692" y="2049062"/>
            <a:ext cx="3219236" cy="137207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Explore design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Identify critical issues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Explore and </a:t>
            </a:r>
            <a:r>
              <a:rPr lang="en-US" dirty="0" err="1" smtClean="0">
                <a:solidFill>
                  <a:srgbClr val="FF0000"/>
                </a:solidFill>
              </a:rPr>
              <a:t>prioritise</a:t>
            </a:r>
            <a:r>
              <a:rPr lang="en-US" dirty="0" smtClean="0">
                <a:solidFill>
                  <a:srgbClr val="FF0000"/>
                </a:solidFill>
              </a:rPr>
              <a:t> issues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Make design choices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Define realistic goals</a:t>
            </a:r>
          </a:p>
        </p:txBody>
      </p:sp>
      <p:sp>
        <p:nvSpPr>
          <p:cNvPr id="79" name="Process 78"/>
          <p:cNvSpPr/>
          <p:nvPr/>
        </p:nvSpPr>
        <p:spPr>
          <a:xfrm>
            <a:off x="4028485" y="2049061"/>
            <a:ext cx="4293357" cy="137207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Define design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Address feasibility issues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Develop design, refine choices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Develop R&amp;D </a:t>
            </a:r>
            <a:r>
              <a:rPr lang="en-US" dirty="0" err="1" smtClean="0">
                <a:solidFill>
                  <a:srgbClr val="000000"/>
                </a:solidFill>
              </a:rPr>
              <a:t>programme</a:t>
            </a:r>
            <a:r>
              <a:rPr lang="en-US" dirty="0" smtClean="0">
                <a:solidFill>
                  <a:srgbClr val="000000"/>
                </a:solidFill>
              </a:rPr>
              <a:t> to demonstrate performances</a:t>
            </a:r>
          </a:p>
        </p:txBody>
      </p:sp>
      <p:sp>
        <p:nvSpPr>
          <p:cNvPr id="80" name="Process 79"/>
          <p:cNvSpPr/>
          <p:nvPr/>
        </p:nvSpPr>
        <p:spPr>
          <a:xfrm>
            <a:off x="809905" y="4935378"/>
            <a:ext cx="1687376" cy="3135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Initial list ready</a:t>
            </a:r>
          </a:p>
        </p:txBody>
      </p:sp>
      <p:sp>
        <p:nvSpPr>
          <p:cNvPr id="81" name="Process 80"/>
          <p:cNvSpPr/>
          <p:nvPr/>
        </p:nvSpPr>
        <p:spPr>
          <a:xfrm>
            <a:off x="2977494" y="5869238"/>
            <a:ext cx="2068111" cy="313506"/>
          </a:xfrm>
          <a:prstGeom prst="flowChartProcess">
            <a:avLst/>
          </a:prstGeom>
          <a:solidFill>
            <a:srgbClr val="E6B9B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000000"/>
                </a:solidFill>
              </a:rPr>
              <a:t>Prioritised</a:t>
            </a:r>
            <a:r>
              <a:rPr lang="en-US" dirty="0" smtClean="0">
                <a:solidFill>
                  <a:srgbClr val="000000"/>
                </a:solidFill>
              </a:rPr>
              <a:t> list ready</a:t>
            </a:r>
          </a:p>
        </p:txBody>
      </p:sp>
      <p:sp>
        <p:nvSpPr>
          <p:cNvPr id="82" name="Process 81"/>
          <p:cNvSpPr/>
          <p:nvPr/>
        </p:nvSpPr>
        <p:spPr>
          <a:xfrm>
            <a:off x="648004" y="4483285"/>
            <a:ext cx="1005589" cy="31350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Work</a:t>
            </a:r>
          </a:p>
        </p:txBody>
      </p:sp>
      <p:sp>
        <p:nvSpPr>
          <p:cNvPr id="83" name="Process 82"/>
          <p:cNvSpPr/>
          <p:nvPr/>
        </p:nvSpPr>
        <p:spPr>
          <a:xfrm>
            <a:off x="1653592" y="5391401"/>
            <a:ext cx="2358335" cy="31350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Work</a:t>
            </a:r>
          </a:p>
        </p:txBody>
      </p:sp>
      <p:cxnSp>
        <p:nvCxnSpPr>
          <p:cNvPr id="84" name="Straight Connector 83"/>
          <p:cNvCxnSpPr>
            <a:stCxn id="82" idx="3"/>
            <a:endCxn id="80" idx="0"/>
          </p:cNvCxnSpPr>
          <p:nvPr/>
        </p:nvCxnSpPr>
        <p:spPr>
          <a:xfrm>
            <a:off x="1653593" y="4640038"/>
            <a:ext cx="0" cy="29534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014427" y="5539572"/>
            <a:ext cx="0" cy="29534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653593" y="5244232"/>
            <a:ext cx="0" cy="29534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Process 86"/>
          <p:cNvSpPr/>
          <p:nvPr/>
        </p:nvSpPr>
        <p:spPr>
          <a:xfrm>
            <a:off x="0" y="4069447"/>
            <a:ext cx="1384328" cy="3135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Tentative list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648004" y="4382953"/>
            <a:ext cx="0" cy="29534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Process 88"/>
          <p:cNvSpPr/>
          <p:nvPr/>
        </p:nvSpPr>
        <p:spPr>
          <a:xfrm>
            <a:off x="2854338" y="3671968"/>
            <a:ext cx="3528181" cy="595867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Go through full collider to complete and update tentative list </a:t>
            </a:r>
          </a:p>
        </p:txBody>
      </p:sp>
      <p:sp>
        <p:nvSpPr>
          <p:cNvPr id="90" name="Process 89"/>
          <p:cNvSpPr/>
          <p:nvPr/>
        </p:nvSpPr>
        <p:spPr>
          <a:xfrm>
            <a:off x="4077446" y="4498857"/>
            <a:ext cx="3528181" cy="89254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Study the most critical issues from initial list to find solutions, further refine understanding, iterate</a:t>
            </a:r>
          </a:p>
        </p:txBody>
      </p:sp>
      <p:cxnSp>
        <p:nvCxnSpPr>
          <p:cNvPr id="8" name="Straight Arrow Connector 7"/>
          <p:cNvCxnSpPr>
            <a:stCxn id="89" idx="1"/>
            <a:endCxn id="82" idx="3"/>
          </p:cNvCxnSpPr>
          <p:nvPr/>
        </p:nvCxnSpPr>
        <p:spPr>
          <a:xfrm flipH="1">
            <a:off x="1653593" y="3969902"/>
            <a:ext cx="1200745" cy="670136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2832760" y="4933687"/>
            <a:ext cx="1244686" cy="446272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9530"/>
          </a:xfrm>
        </p:spPr>
        <p:txBody>
          <a:bodyPr>
            <a:noAutofit/>
          </a:bodyPr>
          <a:lstStyle/>
          <a:p>
            <a:r>
              <a:rPr lang="en-US" sz="3200" dirty="0"/>
              <a:t>Proton-driven </a:t>
            </a:r>
            <a:r>
              <a:rPr lang="en-US" sz="3200" dirty="0" err="1"/>
              <a:t>Muon</a:t>
            </a:r>
            <a:r>
              <a:rPr lang="en-US" sz="3200" dirty="0"/>
              <a:t> Collider Concept</a:t>
            </a:r>
          </a:p>
        </p:txBody>
      </p:sp>
      <p:pic>
        <p:nvPicPr>
          <p:cNvPr id="4" name="Picture 3" descr="p4.tiff"/>
          <p:cNvPicPr>
            <a:picLocks noChangeAspect="1"/>
          </p:cNvPicPr>
          <p:nvPr/>
        </p:nvPicPr>
        <p:blipFill>
          <a:blip r:embed="rId2"/>
          <a:srcRect b="50107"/>
          <a:stretch>
            <a:fillRect/>
          </a:stretch>
        </p:blipFill>
        <p:spPr>
          <a:xfrm>
            <a:off x="0" y="1164444"/>
            <a:ext cx="9144000" cy="2259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925337"/>
            <a:ext cx="25236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Short, intense proton bunches to produce </a:t>
            </a:r>
            <a:r>
              <a:rPr lang="en-US" dirty="0" err="1" smtClean="0"/>
              <a:t>hadronic</a:t>
            </a:r>
            <a:r>
              <a:rPr lang="en-US" dirty="0" smtClean="0"/>
              <a:t> showers</a:t>
            </a:r>
          </a:p>
          <a:p>
            <a:endParaRPr lang="en-US" dirty="0" smtClean="0"/>
          </a:p>
          <a:p>
            <a:r>
              <a:rPr lang="en-US" dirty="0" err="1" smtClean="0"/>
              <a:t>Pions</a:t>
            </a:r>
            <a:r>
              <a:rPr lang="en-US" dirty="0" smtClean="0"/>
              <a:t> decay into </a:t>
            </a:r>
            <a:r>
              <a:rPr lang="en-US" dirty="0" err="1" smtClean="0"/>
              <a:t>muons</a:t>
            </a:r>
            <a:r>
              <a:rPr lang="en-US" dirty="0" smtClean="0"/>
              <a:t> that can be captured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2515" y="4077737"/>
            <a:ext cx="292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are captured, bunched and then cooled by</a:t>
            </a:r>
          </a:p>
          <a:p>
            <a:r>
              <a:rPr lang="en-US" dirty="0" err="1" smtClean="0"/>
              <a:t>ionisation</a:t>
            </a:r>
            <a:r>
              <a:rPr lang="en-US" dirty="0" smtClean="0"/>
              <a:t> cooling in matter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365" y="3602171"/>
            <a:ext cx="178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Acceleration to collision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1664" y="3708405"/>
            <a:ext cx="10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4662" y="5079499"/>
            <a:ext cx="4660989" cy="1200329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CDR exists, no coherent baseline of machine</a:t>
            </a:r>
          </a:p>
          <a:p>
            <a:r>
              <a:rPr lang="en-US" dirty="0" smtClean="0"/>
              <a:t>No cost estimate</a:t>
            </a:r>
          </a:p>
          <a:p>
            <a:r>
              <a:rPr lang="en-US" dirty="0" smtClean="0"/>
              <a:t>Need to extend to higher energies (10+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But did not find something that does not 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87118" y="795112"/>
            <a:ext cx="19285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MAP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2636"/>
          </a:xfrm>
        </p:spPr>
        <p:txBody>
          <a:bodyPr>
            <a:noAutofit/>
          </a:bodyPr>
          <a:lstStyle/>
          <a:p>
            <a:r>
              <a:rPr lang="en-US" sz="3600" dirty="0" smtClean="0"/>
              <a:t>Tentative </a:t>
            </a:r>
            <a:r>
              <a:rPr lang="en-US" sz="3600" dirty="0"/>
              <a:t>T</a:t>
            </a:r>
            <a:r>
              <a:rPr lang="en-US" sz="3600" dirty="0" smtClean="0"/>
              <a:t>arget Parameters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82509"/>
              </p:ext>
            </p:extLst>
          </p:nvPr>
        </p:nvGraphicFramePr>
        <p:xfrm>
          <a:off x="238341" y="755038"/>
          <a:ext cx="578145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443"/>
                <a:gridCol w="1285248"/>
                <a:gridCol w="1162842"/>
                <a:gridCol w="1079546"/>
                <a:gridCol w="1060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TeV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TeV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14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TeV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34</a:t>
                      </a:r>
                      <a:r>
                        <a:rPr lang="en-US" sz="1800" baseline="0" dirty="0" smtClean="0"/>
                        <a:t> cm</a:t>
                      </a:r>
                      <a:r>
                        <a:rPr lang="en-US" sz="1800" baseline="30000" dirty="0" smtClean="0"/>
                        <a:t>-2</a:t>
                      </a:r>
                      <a:r>
                        <a:rPr lang="en-US" sz="1800" baseline="0" dirty="0" smtClean="0"/>
                        <a:t>s</a:t>
                      </a:r>
                      <a:r>
                        <a:rPr lang="en-US" sz="1800" baseline="30000" dirty="0" smtClean="0"/>
                        <a:t>-1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</a:t>
                      </a:r>
                      <a:endParaRPr lang="en-US" sz="1800" dirty="0"/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00FF"/>
                          </a:solidFill>
                        </a:rPr>
                        <a:t>f</a:t>
                      </a:r>
                      <a:r>
                        <a:rPr lang="en-US" sz="1800" baseline="-25000" dirty="0" err="1" smtClean="0">
                          <a:solidFill>
                            <a:srgbClr val="0000FF"/>
                          </a:solidFill>
                        </a:rPr>
                        <a:t>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Hz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1800" baseline="-25000" dirty="0" err="1" smtClean="0">
                          <a:solidFill>
                            <a:srgbClr val="0000FF"/>
                          </a:solidFill>
                        </a:rPr>
                        <a:t>beam</a:t>
                      </a:r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MW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5.8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12.8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17.9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km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&lt;B&gt;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10.5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10.5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ε</a:t>
                      </a:r>
                      <a:r>
                        <a:rPr lang="en-US" sz="1800" baseline="-25000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MeV 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US" sz="1800" baseline="-25000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/ E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US" sz="1800" baseline="-25000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1.07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1.07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ε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μm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US" sz="1800" baseline="-25000" dirty="0" err="1" smtClean="0">
                          <a:solidFill>
                            <a:srgbClr val="FF0000"/>
                          </a:solidFill>
                        </a:rPr>
                        <a:t>x,y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μm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3.0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0.63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p0.tiff"/>
          <p:cNvPicPr>
            <a:picLocks noChangeAspect="1"/>
          </p:cNvPicPr>
          <p:nvPr/>
        </p:nvPicPr>
        <p:blipFill rotWithShape="1">
          <a:blip r:embed="rId2"/>
          <a:srcRect t="20097" b="65134"/>
          <a:stretch/>
        </p:blipFill>
        <p:spPr>
          <a:xfrm>
            <a:off x="7000933" y="1869061"/>
            <a:ext cx="1872827" cy="488486"/>
          </a:xfrm>
          <a:prstGeom prst="rect">
            <a:avLst/>
          </a:prstGeom>
        </p:spPr>
      </p:pic>
      <p:pic>
        <p:nvPicPr>
          <p:cNvPr id="9" name="Picture 8" descr="p0.tiff"/>
          <p:cNvPicPr>
            <a:picLocks noChangeAspect="1"/>
          </p:cNvPicPr>
          <p:nvPr/>
        </p:nvPicPr>
        <p:blipFill rotWithShape="1">
          <a:blip r:embed="rId2"/>
          <a:srcRect t="-953" b="81402"/>
          <a:stretch/>
        </p:blipFill>
        <p:spPr>
          <a:xfrm>
            <a:off x="6931158" y="3424692"/>
            <a:ext cx="1872827" cy="646674"/>
          </a:xfrm>
          <a:prstGeom prst="rect">
            <a:avLst/>
          </a:prstGeom>
        </p:spPr>
      </p:pic>
      <p:pic>
        <p:nvPicPr>
          <p:cNvPr id="10" name="Picture 9" descr="p0.tiff"/>
          <p:cNvPicPr>
            <a:picLocks noChangeAspect="1"/>
          </p:cNvPicPr>
          <p:nvPr/>
        </p:nvPicPr>
        <p:blipFill rotWithShape="1">
          <a:blip r:embed="rId2"/>
          <a:srcRect t="35244" b="41456"/>
          <a:stretch/>
        </p:blipFill>
        <p:spPr>
          <a:xfrm>
            <a:off x="6828383" y="4622871"/>
            <a:ext cx="1872827" cy="770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7850" y="1579200"/>
            <a:ext cx="21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is constant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1158" y="2585335"/>
            <a:ext cx="1678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Collider ring acceptance is constant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107185" y="2019816"/>
            <a:ext cx="823973" cy="1421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84348" y="3173254"/>
            <a:ext cx="746810" cy="768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184348" y="4349993"/>
            <a:ext cx="816586" cy="147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0934" y="4174559"/>
            <a:ext cx="15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length decreases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84349" y="4746124"/>
            <a:ext cx="899490" cy="1029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83839" y="5452060"/>
            <a:ext cx="152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Betafunction</a:t>
            </a:r>
            <a:r>
              <a:rPr lang="en-US" dirty="0" smtClean="0"/>
              <a:t> decreases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31465" y="755038"/>
            <a:ext cx="19862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Scaled from MAP parameters</a:t>
            </a:r>
          </a:p>
        </p:txBody>
      </p:sp>
      <p:pic>
        <p:nvPicPr>
          <p:cNvPr id="19" name="Picture 18" descr="p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07" y="5566225"/>
            <a:ext cx="3731407" cy="9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953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Proton Complex</a:t>
            </a:r>
            <a:endParaRPr lang="en-US" sz="3200" dirty="0"/>
          </a:p>
        </p:txBody>
      </p:sp>
      <p:pic>
        <p:nvPicPr>
          <p:cNvPr id="4" name="Picture 3" descr="p4.tiff"/>
          <p:cNvPicPr>
            <a:picLocks noChangeAspect="1"/>
          </p:cNvPicPr>
          <p:nvPr/>
        </p:nvPicPr>
        <p:blipFill rotWithShape="1">
          <a:blip r:embed="rId2"/>
          <a:srcRect r="75341" b="50107"/>
          <a:stretch/>
        </p:blipFill>
        <p:spPr>
          <a:xfrm>
            <a:off x="155508" y="1164444"/>
            <a:ext cx="2254818" cy="2259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799" y="1137603"/>
            <a:ext cx="6441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production proportional to total energy in proton beam</a:t>
            </a:r>
          </a:p>
          <a:p>
            <a:endParaRPr lang="en-US" dirty="0" smtClean="0"/>
          </a:p>
          <a:p>
            <a:r>
              <a:rPr lang="en-US" dirty="0" smtClean="0"/>
              <a:t>Expect to need 80 </a:t>
            </a:r>
            <a:r>
              <a:rPr lang="en-US" dirty="0" err="1" smtClean="0"/>
              <a:t>GeV</a:t>
            </a:r>
            <a:r>
              <a:rPr lang="en-US" dirty="0" smtClean="0"/>
              <a:t> proton energy per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Assume that only 10% of the </a:t>
            </a:r>
            <a:r>
              <a:rPr lang="en-US" dirty="0" err="1" smtClean="0"/>
              <a:t>muons</a:t>
            </a:r>
            <a:r>
              <a:rPr lang="en-US" dirty="0" smtClean="0"/>
              <a:t> survive the cooling</a:t>
            </a:r>
          </a:p>
          <a:p>
            <a:endParaRPr lang="en-US" dirty="0"/>
          </a:p>
          <a:p>
            <a:r>
              <a:rPr lang="en-US" dirty="0" smtClean="0"/>
              <a:t>Hence need 1.6 x 10</a:t>
            </a:r>
            <a:r>
              <a:rPr lang="en-US" baseline="30000" dirty="0" smtClean="0"/>
              <a:t>15 </a:t>
            </a:r>
            <a:r>
              <a:rPr lang="en-US" dirty="0" err="1" smtClean="0"/>
              <a:t>GeV</a:t>
            </a:r>
            <a:r>
              <a:rPr lang="en-US" dirty="0" smtClean="0"/>
              <a:t> to produce one bunch</a:t>
            </a:r>
          </a:p>
          <a:p>
            <a:r>
              <a:rPr lang="en-US" dirty="0" smtClean="0"/>
              <a:t>e.g. 2.5 x 10</a:t>
            </a:r>
            <a:r>
              <a:rPr lang="en-US" baseline="30000" dirty="0" smtClean="0"/>
              <a:t>14</a:t>
            </a:r>
            <a:r>
              <a:rPr lang="en-US" dirty="0" smtClean="0"/>
              <a:t> protons per pulse at 6.25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7344" y="3845970"/>
            <a:ext cx="7481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</a:t>
            </a:r>
            <a:r>
              <a:rPr lang="en-US" b="1" dirty="0" smtClean="0"/>
              <a:t>proton complex design</a:t>
            </a:r>
          </a:p>
          <a:p>
            <a:r>
              <a:rPr lang="en-US" dirty="0" smtClean="0"/>
              <a:t>Review and </a:t>
            </a:r>
            <a:r>
              <a:rPr lang="en-US" dirty="0" err="1" smtClean="0"/>
              <a:t>optimisation</a:t>
            </a:r>
            <a:r>
              <a:rPr lang="en-US" dirty="0" smtClean="0"/>
              <a:t> of the MAP design</a:t>
            </a:r>
          </a:p>
          <a:p>
            <a:r>
              <a:rPr lang="en-US" dirty="0" smtClean="0"/>
              <a:t>Develop and incorporate new ideas</a:t>
            </a:r>
          </a:p>
          <a:p>
            <a:r>
              <a:rPr lang="en-US" dirty="0"/>
              <a:t>I</a:t>
            </a:r>
            <a:r>
              <a:rPr lang="en-US" dirty="0" smtClean="0"/>
              <a:t>dentification of </a:t>
            </a:r>
            <a:r>
              <a:rPr lang="en-US" b="1" dirty="0" smtClean="0"/>
              <a:t>existing infrastructure </a:t>
            </a:r>
            <a:r>
              <a:rPr lang="en-US" dirty="0" smtClean="0"/>
              <a:t>in particular in view of the </a:t>
            </a:r>
            <a:r>
              <a:rPr lang="en-US" b="1" dirty="0" smtClean="0"/>
              <a:t>test facility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2216" y="5463648"/>
            <a:ext cx="31019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Need effort also for test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95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Front-end</a:t>
            </a:r>
            <a:endParaRPr lang="en-US" dirty="0"/>
          </a:p>
        </p:txBody>
      </p:sp>
      <p:pic>
        <p:nvPicPr>
          <p:cNvPr id="15" name="Picture 14" descr="p5d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271" y="3227860"/>
            <a:ext cx="1450865" cy="1492692"/>
          </a:xfrm>
          <a:prstGeom prst="rect">
            <a:avLst/>
          </a:prstGeom>
        </p:spPr>
      </p:pic>
      <p:pic>
        <p:nvPicPr>
          <p:cNvPr id="18" name="Picture 17" descr="p5a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847" y="3227860"/>
            <a:ext cx="1450866" cy="1492692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Muon Collider and INFN, October 2020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" y="3067943"/>
            <a:ext cx="9073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</a:t>
            </a:r>
            <a:r>
              <a:rPr lang="en-US" dirty="0" smtClean="0"/>
              <a:t> has to withstand </a:t>
            </a:r>
            <a:r>
              <a:rPr lang="en-US" b="1" dirty="0" smtClean="0"/>
              <a:t>strong shock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liquid mercury target successfully tested at CERN (MERIT)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solid target better for safety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beads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…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b="1" dirty="0"/>
              <a:t>Ambitious high-field solenoid system</a:t>
            </a:r>
          </a:p>
          <a:p>
            <a:endParaRPr lang="en-US" dirty="0" smtClean="0"/>
          </a:p>
          <a:p>
            <a:r>
              <a:rPr lang="en-US" dirty="0" smtClean="0"/>
              <a:t>Need to capture </a:t>
            </a:r>
            <a:r>
              <a:rPr lang="en-US" dirty="0" err="1" smtClean="0"/>
              <a:t>muon</a:t>
            </a:r>
            <a:r>
              <a:rPr lang="en-US" dirty="0" smtClean="0"/>
              <a:t> efficiently (</a:t>
            </a:r>
            <a:r>
              <a:rPr lang="en-US" b="1" dirty="0" smtClean="0"/>
              <a:t>optics, RF design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Important power of proton driver (at least O(1.3 MW)) leads to losses downstream (</a:t>
            </a:r>
            <a:r>
              <a:rPr lang="en-US" b="1" dirty="0" smtClean="0"/>
              <a:t>optics, protection of RF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p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92701"/>
            <a:ext cx="6101711" cy="2285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7778" y="706945"/>
            <a:ext cx="12963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MAP design</a:t>
            </a:r>
            <a:endParaRPr lang="en-US" dirty="0"/>
          </a:p>
        </p:txBody>
      </p:sp>
      <p:pic>
        <p:nvPicPr>
          <p:cNvPr id="17" name="Picture 16" descr="p4.tiff"/>
          <p:cNvPicPr>
            <a:picLocks noChangeAspect="1"/>
          </p:cNvPicPr>
          <p:nvPr/>
        </p:nvPicPr>
        <p:blipFill rotWithShape="1">
          <a:blip r:embed="rId5"/>
          <a:srcRect l="24269" r="63743" b="50107"/>
          <a:stretch/>
        </p:blipFill>
        <p:spPr>
          <a:xfrm>
            <a:off x="829511" y="691738"/>
            <a:ext cx="1096210" cy="22597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84832" y="5278982"/>
            <a:ext cx="31019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Need effort also for test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9217</TotalTime>
  <Words>4037</Words>
  <Application>Microsoft Macintosh PowerPoint</Application>
  <PresentationFormat>On-screen Show (4:3)</PresentationFormat>
  <Paragraphs>869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Wingdings</vt:lpstr>
      <vt:lpstr>Office Theme</vt:lpstr>
      <vt:lpstr>Equation</vt:lpstr>
      <vt:lpstr>Muon Collider</vt:lpstr>
      <vt:lpstr>Context</vt:lpstr>
      <vt:lpstr>Objective and Scope</vt:lpstr>
      <vt:lpstr>PowerPoint Presentation</vt:lpstr>
      <vt:lpstr>Tentative Roadmap</vt:lpstr>
      <vt:lpstr>Proton-driven Muon Collider Concept</vt:lpstr>
      <vt:lpstr>Tentative Target Parameters</vt:lpstr>
      <vt:lpstr>Proton Complex</vt:lpstr>
      <vt:lpstr>Front-end</vt:lpstr>
      <vt:lpstr>Cooling Concept</vt:lpstr>
      <vt:lpstr>Cooling: The Emittance Path</vt:lpstr>
      <vt:lpstr>Cooling: The Emittance Path</vt:lpstr>
      <vt:lpstr>Cooling: The Emittance Path</vt:lpstr>
      <vt:lpstr>High-energy Acceleration</vt:lpstr>
      <vt:lpstr>RF Challenge</vt:lpstr>
      <vt:lpstr>Collider Rings</vt:lpstr>
      <vt:lpstr>Final Focus</vt:lpstr>
      <vt:lpstr>Neutrino Radiation Considerations</vt:lpstr>
      <vt:lpstr>Physics and Detector</vt:lpstr>
      <vt:lpstr>Collective Effects</vt:lpstr>
      <vt:lpstr>Design Status</vt:lpstr>
      <vt:lpstr>Alternative: The LEMMA Scheme</vt:lpstr>
      <vt:lpstr>LEMMA Issues</vt:lpstr>
      <vt:lpstr>Demonstrator</vt:lpstr>
      <vt:lpstr>Ideas for Subjects for INFN</vt:lpstr>
      <vt:lpstr>Reserve</vt:lpstr>
      <vt:lpstr>Critical Issues Include:</vt:lpstr>
      <vt:lpstr>Tentative R&amp;D list: Magnets</vt:lpstr>
      <vt:lpstr>Tentative R&amp;D List: RF</vt:lpstr>
      <vt:lpstr>Tentative R&amp;D List: Targets and Losses</vt:lpstr>
      <vt:lpstr>Tentative List: Start-to-end Accelerator Design</vt:lpstr>
      <vt:lpstr>Some LEMMA Considerations</vt:lpstr>
      <vt:lpstr>Some LEMMA Considerations</vt:lpstr>
      <vt:lpstr>Some LEMMA Considerations</vt:lpstr>
      <vt:lpstr>Some LEMMA Considerations</vt:lpstr>
      <vt:lpstr>Note: Stacking</vt:lpstr>
      <vt:lpstr>Some LEMMA Considerations</vt:lpstr>
      <vt:lpstr>Optics and RF Challenge</vt:lpstr>
      <vt:lpstr>Target Parameter Examples</vt:lpstr>
      <vt:lpstr>Comparison MAP vs. CLIC</vt:lpstr>
      <vt:lpstr>Muon Collider Luminosity Scaling</vt:lpstr>
      <vt:lpstr>Transverse Cooling Concept</vt:lpstr>
    </vt:vector>
  </TitlesOfParts>
  <Company>cern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Schulte</dc:creator>
  <cp:lastModifiedBy>Microsoft Office User</cp:lastModifiedBy>
  <cp:revision>66</cp:revision>
  <cp:lastPrinted>2020-10-11T09:00:37Z</cp:lastPrinted>
  <dcterms:created xsi:type="dcterms:W3CDTF">2020-08-31T08:33:08Z</dcterms:created>
  <dcterms:modified xsi:type="dcterms:W3CDTF">2020-10-14T12:21:31Z</dcterms:modified>
</cp:coreProperties>
</file>