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1009" r:id="rId2"/>
    <p:sldId id="1070" r:id="rId3"/>
    <p:sldId id="1062" r:id="rId4"/>
    <p:sldId id="1071" r:id="rId5"/>
    <p:sldId id="1029" r:id="rId6"/>
    <p:sldId id="1030" r:id="rId7"/>
    <p:sldId id="1031" r:id="rId8"/>
    <p:sldId id="1032" r:id="rId9"/>
    <p:sldId id="1033" r:id="rId10"/>
    <p:sldId id="1034" r:id="rId11"/>
    <p:sldId id="1035" r:id="rId12"/>
    <p:sldId id="1036" r:id="rId13"/>
    <p:sldId id="1037" r:id="rId14"/>
    <p:sldId id="1038" r:id="rId15"/>
    <p:sldId id="1039" r:id="rId16"/>
    <p:sldId id="1040" r:id="rId17"/>
    <p:sldId id="1087" r:id="rId18"/>
    <p:sldId id="1088" r:id="rId19"/>
    <p:sldId id="1089" r:id="rId20"/>
    <p:sldId id="1084" r:id="rId21"/>
    <p:sldId id="1075" r:id="rId22"/>
    <p:sldId id="1049" r:id="rId23"/>
    <p:sldId id="1047" r:id="rId24"/>
    <p:sldId id="1048" r:id="rId25"/>
    <p:sldId id="1078" r:id="rId26"/>
    <p:sldId id="1079" r:id="rId27"/>
    <p:sldId id="1067" r:id="rId28"/>
    <p:sldId id="1064" r:id="rId29"/>
    <p:sldId id="1065" r:id="rId30"/>
    <p:sldId id="1066" r:id="rId31"/>
    <p:sldId id="1050" r:id="rId32"/>
    <p:sldId id="1085" r:id="rId33"/>
    <p:sldId id="1086" r:id="rId3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0000"/>
    <a:srgbClr val="007800"/>
    <a:srgbClr val="10A5F0"/>
    <a:srgbClr val="3C87F0"/>
    <a:srgbClr val="EEECE8"/>
    <a:srgbClr val="EEE8EE"/>
    <a:srgbClr val="D6E3EE"/>
    <a:srgbClr val="EEE6DE"/>
    <a:srgbClr val="7B1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6"/>
    <p:restoredTop sz="95212"/>
  </p:normalViewPr>
  <p:slideViewPr>
    <p:cSldViewPr snapToObjects="1">
      <p:cViewPr>
        <p:scale>
          <a:sx n="130" d="100"/>
          <a:sy n="130" d="100"/>
        </p:scale>
        <p:origin x="856" y="4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notesViewPr>
    <p:cSldViewPr snapToObjects="1">
      <p:cViewPr varScale="1">
        <p:scale>
          <a:sx n="78" d="100"/>
          <a:sy n="78" d="100"/>
        </p:scale>
        <p:origin x="4056" y="16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6168177-D211-124F-BDAC-95D42C584128}" type="datetime1">
              <a:rPr lang="en-US" altLang="en-US"/>
              <a:pPr>
                <a:defRPr/>
              </a:pPr>
              <a:t>10/12/20</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F03E4A2D-39CB-3C40-A1B6-B67084348A2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365FB93B-5982-A148-A390-88F01D42E000}" type="datetime1">
              <a:rPr lang="en-US" altLang="en-US"/>
              <a:pPr>
                <a:defRPr/>
              </a:pPr>
              <a:t>10/12/20</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3B0E55BC-A24E-6847-B9EA-11EECFE3B4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0E55BC-A24E-6847-B9EA-11EECFE3B451}" type="slidenum">
              <a:rPr lang="en-US" altLang="en-US" smtClean="0"/>
              <a:pPr>
                <a:defRPr/>
              </a:pPr>
              <a:t>1</a:t>
            </a:fld>
            <a:endParaRPr lang="en-US" altLang="en-US"/>
          </a:p>
        </p:txBody>
      </p:sp>
    </p:spTree>
    <p:extLst>
      <p:ext uri="{BB962C8B-B14F-4D97-AF65-F5344CB8AC3E}">
        <p14:creationId xmlns:p14="http://schemas.microsoft.com/office/powerpoint/2010/main" val="200710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00356-179A-2743-A538-5CF939EC840E}" type="slidenum">
              <a:rPr lang="en-US" smtClean="0"/>
              <a:t>13</a:t>
            </a:fld>
            <a:endParaRPr lang="en-US"/>
          </a:p>
        </p:txBody>
      </p:sp>
    </p:spTree>
    <p:extLst>
      <p:ext uri="{BB962C8B-B14F-4D97-AF65-F5344CB8AC3E}">
        <p14:creationId xmlns:p14="http://schemas.microsoft.com/office/powerpoint/2010/main" val="1534658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CERN - October 22, 2019</a:t>
            </a:r>
            <a:endParaRPr lang="en-US"/>
          </a:p>
        </p:txBody>
      </p:sp>
      <p:sp>
        <p:nvSpPr>
          <p:cNvPr id="5" name="Footer Placeholder 4"/>
          <p:cNvSpPr>
            <a:spLocks noGrp="1"/>
          </p:cNvSpPr>
          <p:nvPr>
            <p:ph type="ftr" sz="quarter" idx="11"/>
          </p:nvPr>
        </p:nvSpPr>
        <p:spPr/>
        <p:txBody>
          <a:bodyPr/>
          <a:lstStyle>
            <a:lvl1pPr>
              <a:defRPr/>
            </a:lvl1pPr>
          </a:lstStyle>
          <a:p>
            <a:pPr>
              <a:defRPr/>
            </a:pPr>
            <a:r>
              <a:rPr lang="it-IT"/>
              <a:t>Nadia Pastrone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1302473-2CA9-724E-A629-A3E6B31A3289}" type="slidenum">
              <a:rPr lang="en-US" altLang="en-US"/>
              <a:pPr>
                <a:defRPr/>
              </a:pPr>
              <a:t>‹#›</a:t>
            </a:fld>
            <a:endParaRPr lang="en-US" altLang="en-US"/>
          </a:p>
        </p:txBody>
      </p:sp>
    </p:spTree>
    <p:extLst>
      <p:ext uri="{BB962C8B-B14F-4D97-AF65-F5344CB8AC3E}">
        <p14:creationId xmlns:p14="http://schemas.microsoft.com/office/powerpoint/2010/main" val="974050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it-IT" smtClean="0"/>
              <a:t>CERN - October 22, 2019</a:t>
            </a:r>
            <a:endParaRPr lang="en-US"/>
          </a:p>
        </p:txBody>
      </p:sp>
      <p:sp>
        <p:nvSpPr>
          <p:cNvPr id="5" name="Footer Placeholder 4"/>
          <p:cNvSpPr>
            <a:spLocks noGrp="1"/>
          </p:cNvSpPr>
          <p:nvPr>
            <p:ph type="ftr" sz="quarter" idx="11"/>
          </p:nvPr>
        </p:nvSpPr>
        <p:spPr/>
        <p:txBody>
          <a:bodyPr/>
          <a:lstStyle>
            <a:lvl1pPr>
              <a:defRPr/>
            </a:lvl1pPr>
          </a:lstStyle>
          <a:p>
            <a:pPr>
              <a:defRPr/>
            </a:pPr>
            <a:r>
              <a:rPr lang="it-IT"/>
              <a:t>Nadia Pastrone</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132F8B2-CC17-8A43-B672-B4BE29CACF9C}" type="slidenum">
              <a:rPr lang="en-US" altLang="en-US"/>
              <a:pPr>
                <a:defRPr/>
              </a:pPr>
              <a:t>‹#›</a:t>
            </a:fld>
            <a:endParaRPr lang="en-US" altLang="en-US"/>
          </a:p>
        </p:txBody>
      </p:sp>
    </p:spTree>
    <p:extLst>
      <p:ext uri="{BB962C8B-B14F-4D97-AF65-F5344CB8AC3E}">
        <p14:creationId xmlns:p14="http://schemas.microsoft.com/office/powerpoint/2010/main" val="59946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B2294-1639-1047-8245-CE0E19D60C3E}" type="datetimeFigureOut">
              <a:rPr lang="en-US" smtClean="0"/>
              <a:t>10/12/20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29932-7B18-8949-82A2-DCEFC37C570D}" type="slidenum">
              <a:rPr lang="en-US" smtClean="0"/>
              <a:t>‹#›</a:t>
            </a:fld>
            <a:endParaRPr lang="en-US"/>
          </a:p>
        </p:txBody>
      </p:sp>
    </p:spTree>
    <p:extLst>
      <p:ext uri="{BB962C8B-B14F-4D97-AF65-F5344CB8AC3E}">
        <p14:creationId xmlns:p14="http://schemas.microsoft.com/office/powerpoint/2010/main" val="938904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947988"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000090"/>
                </a:solidFill>
                <a:latin typeface="Calibri" charset="0"/>
                <a:ea typeface="ＭＳ Ｐゴシック" charset="0"/>
                <a:cs typeface="ＭＳ Ｐゴシック" charset="0"/>
              </a:defRPr>
            </a:lvl1pPr>
          </a:lstStyle>
          <a:p>
            <a:pPr>
              <a:defRPr/>
            </a:pPr>
            <a:r>
              <a:rPr lang="it-IT" smtClean="0"/>
              <a:t>CERN - October 22, 2019</a:t>
            </a:r>
            <a:endParaRPr lang="en-US"/>
          </a:p>
        </p:txBody>
      </p:sp>
      <p:sp>
        <p:nvSpPr>
          <p:cNvPr id="5" name="Footer Placeholder 4"/>
          <p:cNvSpPr>
            <a:spLocks noGrp="1"/>
          </p:cNvSpPr>
          <p:nvPr>
            <p:ph type="ftr" sz="quarter" idx="3"/>
          </p:nvPr>
        </p:nvSpPr>
        <p:spPr>
          <a:xfrm>
            <a:off x="3405188"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000090"/>
                </a:solidFill>
                <a:latin typeface="Calibri" charset="0"/>
                <a:ea typeface="ＭＳ Ｐゴシック" charset="0"/>
                <a:cs typeface="ＭＳ Ｐゴシック" charset="0"/>
              </a:defRPr>
            </a:lvl1pPr>
          </a:lstStyle>
          <a:p>
            <a:pPr>
              <a:defRPr/>
            </a:pPr>
            <a:r>
              <a:rPr lang="it-IT"/>
              <a:t>Nadia Pastrone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a:solidFill>
                  <a:srgbClr val="000090"/>
                </a:solidFill>
                <a:latin typeface="Calibri" charset="0"/>
              </a:defRPr>
            </a:lvl1pPr>
          </a:lstStyle>
          <a:p>
            <a:pPr>
              <a:defRPr/>
            </a:pPr>
            <a:fld id="{0D9DF405-E456-5745-9557-67E5CE1C14E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ctr" defTabSz="457200" rtl="0" eaLnBrk="0" fontAlgn="base" hangingPunct="0">
        <a:spcBef>
          <a:spcPct val="0"/>
        </a:spcBef>
        <a:spcAft>
          <a:spcPct val="0"/>
        </a:spcAft>
        <a:defRPr sz="4400" b="1" kern="1200">
          <a:solidFill>
            <a:srgbClr val="80000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b="1">
          <a:solidFill>
            <a:srgbClr val="80000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http://personalpages.to.infn.it/~feliciel/media/logos/2_MY_TORINO_LOGO_NOME_ESTESO.jpg" TargetMode="External"/><Relationship Id="rId5" Type="http://schemas.openxmlformats.org/officeDocument/2006/relationships/image" Target="../media/image2.png"/><Relationship Id="rId6" Type="http://schemas.openxmlformats.org/officeDocument/2006/relationships/image" Target="../media/image3.emf"/><Relationship Id="rId7" Type="http://schemas.openxmlformats.org/officeDocument/2006/relationships/hyperlink" Target="https://indico.cern.ch/event/930508/"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arxiv.org/abs/arXiv:1905.05747" TargetMode="External"/><Relationship Id="rId4" Type="http://schemas.openxmlformats.org/officeDocument/2006/relationships/hyperlink" Target="https://arxiv.org/abs/1901.06150" TargetMode="External"/><Relationship Id="rId1" Type="http://schemas.openxmlformats.org/officeDocument/2006/relationships/slideLayout" Target="../slideLayouts/slideLayout2.xml"/><Relationship Id="rId2" Type="http://schemas.openxmlformats.org/officeDocument/2006/relationships/hyperlink" Target="https://iopscience.iop.org/journal/1748-0221/page/extraproc4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genda.infn.it/event/23693/" TargetMode="External"/><Relationship Id="rId4" Type="http://schemas.openxmlformats.org/officeDocument/2006/relationships/image" Target="../media/image19.png"/><Relationship Id="rId5" Type="http://schemas.openxmlformats.org/officeDocument/2006/relationships/hyperlink" Target="https://arxiv.org/abs/2003.13628" TargetMode="External"/><Relationship Id="rId6" Type="http://schemas.openxmlformats.org/officeDocument/2006/relationships/hyperlink" Target="https://arxiv.org/abs/2005.10289" TargetMode="External"/><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hyperlink" Target="https://arxiv.org/abs/1905.05747v2" TargetMode="External"/><Relationship Id="rId5" Type="http://schemas.openxmlformats.org/officeDocument/2006/relationships/image" Target="../media/image21.png"/><Relationship Id="rId6" Type="http://schemas.openxmlformats.org/officeDocument/2006/relationships/hyperlink" Target="shorturl.at/kxKU7" TargetMode="External"/><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ds.cern.ch/record/2712394" TargetMode="External"/><Relationship Id="rId4" Type="http://schemas.openxmlformats.org/officeDocument/2006/relationships/image" Target="../media/image22.png"/><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hyperlink" Target="https://journals.aps.org/prab/abstract/10.1103/PhysRevAccelBeams.23.051001" TargetMode="External"/><Relationship Id="rId4" Type="http://schemas.openxmlformats.org/officeDocument/2006/relationships/hyperlink" Target="https://iopscience.iop.org/article/10.1088/1748-0221/15/01/P01036" TargetMode="External"/><Relationship Id="rId1" Type="http://schemas.openxmlformats.org/officeDocument/2006/relationships/slideLayout" Target="../slideLayouts/slideLayout2.xml"/><Relationship Id="rId2" Type="http://schemas.openxmlformats.org/officeDocument/2006/relationships/hyperlink" Target="https://arxiv.org/abs/1905.05747v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905.05747v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arxiv.org/abs/1905.05747v2" TargetMode="External"/><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2" y="253685"/>
            <a:ext cx="9039269" cy="1754326"/>
          </a:xfrm>
          <a:prstGeom prst="rect">
            <a:avLst/>
          </a:prstGeom>
        </p:spPr>
        <p:txBody>
          <a:bodyPr wrap="square">
            <a:spAutoFit/>
          </a:bodyPr>
          <a:lstStyle/>
          <a:p>
            <a:pPr algn="ctr"/>
            <a:r>
              <a:rPr lang="en-US" sz="3600" b="1" dirty="0">
                <a:solidFill>
                  <a:srgbClr val="800000"/>
                </a:solidFill>
                <a:latin typeface="+mj-lt"/>
              </a:rPr>
              <a:t>Work done in Italy towards the international collaboration and further steps</a:t>
            </a:r>
          </a:p>
          <a:p>
            <a:pPr algn="ctr"/>
            <a:r>
              <a:rPr lang="en-US" sz="3600" i="1" dirty="0">
                <a:latin typeface="+mj-lt"/>
              </a:rPr>
              <a:t> </a:t>
            </a:r>
            <a:endParaRPr lang="en-US" sz="3600" b="1" i="1" dirty="0">
              <a:solidFill>
                <a:srgbClr val="002060"/>
              </a:solidFill>
              <a:latin typeface="+mj-lt"/>
            </a:endParaRPr>
          </a:p>
        </p:txBody>
      </p:sp>
      <p:sp>
        <p:nvSpPr>
          <p:cNvPr id="9" name="Rectangle 8"/>
          <p:cNvSpPr/>
          <p:nvPr/>
        </p:nvSpPr>
        <p:spPr>
          <a:xfrm>
            <a:off x="256084" y="6398310"/>
            <a:ext cx="4884767" cy="323165"/>
          </a:xfrm>
          <a:prstGeom prst="rect">
            <a:avLst/>
          </a:prstGeom>
        </p:spPr>
        <p:txBody>
          <a:bodyPr wrap="square">
            <a:spAutoFit/>
          </a:bodyPr>
          <a:lstStyle/>
          <a:p>
            <a:pPr algn="ctr"/>
            <a:r>
              <a:rPr lang="it-IT" altLang="en-US" sz="1500" b="1" i="1" dirty="0">
                <a:solidFill>
                  <a:srgbClr val="002060"/>
                </a:solidFill>
              </a:rPr>
              <a:t>Meeting with INFN-Accelerators  </a:t>
            </a:r>
            <a:r>
              <a:rPr lang="it-IT" altLang="en-US" sz="1500" b="1" i="1" dirty="0" err="1">
                <a:solidFill>
                  <a:srgbClr val="002060"/>
                </a:solidFill>
              </a:rPr>
              <a:t>October</a:t>
            </a:r>
            <a:r>
              <a:rPr lang="it-IT" altLang="en-US" sz="1500" b="1" i="1" dirty="0">
                <a:solidFill>
                  <a:srgbClr val="002060"/>
                </a:solidFill>
              </a:rPr>
              <a:t>  12</a:t>
            </a:r>
            <a:r>
              <a:rPr lang="it-IT" altLang="en-US" sz="1500" b="1" i="1" baseline="30000" dirty="0">
                <a:solidFill>
                  <a:srgbClr val="002060"/>
                </a:solidFill>
              </a:rPr>
              <a:t>th</a:t>
            </a:r>
            <a:r>
              <a:rPr lang="it-IT" altLang="en-US" sz="1500" b="1" i="1" dirty="0">
                <a:solidFill>
                  <a:srgbClr val="002060"/>
                </a:solidFill>
              </a:rPr>
              <a:t>, </a:t>
            </a:r>
            <a:r>
              <a:rPr lang="it-IT" altLang="en-US" sz="1500" b="1" i="1" dirty="0">
                <a:solidFill>
                  <a:srgbClr val="002060"/>
                </a:solidFill>
              </a:rPr>
              <a:t>2020</a:t>
            </a:r>
            <a:endParaRPr lang="en-US" altLang="en-US" sz="1500" b="1" i="1" dirty="0">
              <a:solidFill>
                <a:srgbClr val="002060"/>
              </a:solidFill>
            </a:endParaRPr>
          </a:p>
        </p:txBody>
      </p:sp>
      <p:sp>
        <p:nvSpPr>
          <p:cNvPr id="10" name="Footer Placeholder 15"/>
          <p:cNvSpPr txBox="1">
            <a:spLocks/>
          </p:cNvSpPr>
          <p:nvPr/>
        </p:nvSpPr>
        <p:spPr bwMode="auto">
          <a:xfrm>
            <a:off x="3269591" y="3538639"/>
            <a:ext cx="3283609" cy="13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b="1" dirty="0">
                <a:solidFill>
                  <a:srgbClr val="002060"/>
                </a:solidFill>
              </a:rPr>
              <a:t>Nadia </a:t>
            </a:r>
            <a:r>
              <a:rPr lang="en-US" altLang="en-US" sz="2400" b="1" dirty="0" err="1">
                <a:solidFill>
                  <a:srgbClr val="002060"/>
                </a:solidFill>
              </a:rPr>
              <a:t>Pastrone</a:t>
            </a:r>
            <a:endParaRPr lang="en-US" altLang="en-US" sz="2400" b="1" dirty="0">
              <a:solidFill>
                <a:srgbClr val="002060"/>
              </a:solidFill>
            </a:endParaRPr>
          </a:p>
        </p:txBody>
      </p:sp>
      <p:pic>
        <p:nvPicPr>
          <p:cNvPr id="11" name="Picture 7" descr="isultati immagini per logo infn torino"/>
          <p:cNvPicPr>
            <a:picLocks noChangeAspect="1" noChangeArrowheads="1"/>
          </p:cNvPicPr>
          <p:nvPr/>
        </p:nvPicPr>
        <p:blipFill>
          <a:blip r:embed="rId3" r:link="rId4">
            <a:extLst>
              <a:ext uri="{28A0092B-C50C-407E-A947-70E740481C1C}">
                <a14:useLocalDpi xmlns:a14="http://schemas.microsoft.com/office/drawing/2010/main"/>
              </a:ext>
            </a:extLst>
          </a:blip>
          <a:srcRect r="-9306"/>
          <a:stretch>
            <a:fillRect/>
          </a:stretch>
        </p:blipFill>
        <p:spPr bwMode="auto">
          <a:xfrm>
            <a:off x="6022451" y="3378450"/>
            <a:ext cx="922076" cy="45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1302473-2CA9-724E-A629-A3E6B31A3289}" type="slidenum">
              <a:rPr lang="en-US" altLang="en-US" smtClean="0"/>
              <a:pPr>
                <a:defRPr/>
              </a:pPr>
              <a:t>1</a:t>
            </a:fld>
            <a:endParaRPr lang="en-US" altLang="en-US"/>
          </a:p>
        </p:txBody>
      </p:sp>
      <p:sp>
        <p:nvSpPr>
          <p:cNvPr id="5" name="Rectangle 4"/>
          <p:cNvSpPr/>
          <p:nvPr/>
        </p:nvSpPr>
        <p:spPr>
          <a:xfrm>
            <a:off x="278903" y="1413464"/>
            <a:ext cx="8541569" cy="1785104"/>
          </a:xfrm>
          <a:prstGeom prst="rect">
            <a:avLst/>
          </a:prstGeom>
        </p:spPr>
        <p:txBody>
          <a:bodyPr wrap="square">
            <a:spAutoFit/>
          </a:bodyPr>
          <a:lstStyle/>
          <a:p>
            <a:pPr algn="ctr"/>
            <a:r>
              <a:rPr lang="en-US" sz="2000" i="1" dirty="0">
                <a:solidFill>
                  <a:srgbClr val="002060"/>
                </a:solidFill>
                <a:latin typeface="+mn-lt"/>
              </a:rPr>
              <a:t>International Collaboration</a:t>
            </a:r>
          </a:p>
          <a:p>
            <a:pPr algn="ctr"/>
            <a:r>
              <a:rPr lang="en-US" sz="2000" i="1" dirty="0">
                <a:solidFill>
                  <a:srgbClr val="002060"/>
                </a:solidFill>
                <a:latin typeface="+mn-lt"/>
              </a:rPr>
              <a:t>to develop an integrated muon collider design concept </a:t>
            </a:r>
          </a:p>
          <a:p>
            <a:pPr algn="ctr"/>
            <a:r>
              <a:rPr lang="en-US" sz="2000" i="1" dirty="0">
                <a:solidFill>
                  <a:srgbClr val="002060"/>
                </a:solidFill>
                <a:latin typeface="+mn-lt"/>
              </a:rPr>
              <a:t>that encompasses the physics, the detectors, and the </a:t>
            </a:r>
            <a:r>
              <a:rPr lang="en-US" sz="2000" i="1" dirty="0" smtClean="0">
                <a:solidFill>
                  <a:srgbClr val="002060"/>
                </a:solidFill>
                <a:latin typeface="+mn-lt"/>
              </a:rPr>
              <a:t>accelerator</a:t>
            </a:r>
          </a:p>
          <a:p>
            <a:pPr algn="ctr"/>
            <a:endParaRPr lang="en-US" sz="1000" b="1" dirty="0" smtClean="0">
              <a:solidFill>
                <a:srgbClr val="002060"/>
              </a:solidFill>
              <a:latin typeface="+mn-lt"/>
            </a:endParaRPr>
          </a:p>
          <a:p>
            <a:pPr algn="r"/>
            <a:r>
              <a:rPr lang="en-US" sz="2000" b="1" dirty="0" smtClean="0">
                <a:solidFill>
                  <a:srgbClr val="800000"/>
                </a:solidFill>
                <a:latin typeface="+mn-lt"/>
              </a:rPr>
              <a:t>Mainly @ CSN1 since 2021 RD_MUCOL:   17.3 </a:t>
            </a:r>
            <a:r>
              <a:rPr lang="en-US" sz="2000" b="1" dirty="0">
                <a:solidFill>
                  <a:srgbClr val="800000"/>
                </a:solidFill>
                <a:latin typeface="+mn-lt"/>
              </a:rPr>
              <a:t>FTE / 90 </a:t>
            </a:r>
            <a:r>
              <a:rPr lang="en-US" sz="2000" b="1" dirty="0" err="1" smtClean="0">
                <a:solidFill>
                  <a:srgbClr val="800000"/>
                </a:solidFill>
                <a:latin typeface="+mn-lt"/>
              </a:rPr>
              <a:t>phys</a:t>
            </a:r>
            <a:r>
              <a:rPr lang="en-US" sz="2000" b="1" dirty="0" smtClean="0">
                <a:solidFill>
                  <a:srgbClr val="800000"/>
                </a:solidFill>
                <a:latin typeface="+mn-lt"/>
              </a:rPr>
              <a:t>/</a:t>
            </a:r>
            <a:r>
              <a:rPr lang="en-US" sz="2000" b="1" dirty="0" err="1" smtClean="0">
                <a:solidFill>
                  <a:srgbClr val="800000"/>
                </a:solidFill>
                <a:latin typeface="+mn-lt"/>
              </a:rPr>
              <a:t>eng</a:t>
            </a:r>
            <a:r>
              <a:rPr lang="en-US" sz="2000" b="1" dirty="0" smtClean="0">
                <a:solidFill>
                  <a:srgbClr val="800000"/>
                </a:solidFill>
                <a:latin typeface="+mn-lt"/>
              </a:rPr>
              <a:t>    </a:t>
            </a:r>
            <a:r>
              <a:rPr lang="en-US" sz="2000" b="1" dirty="0">
                <a:solidFill>
                  <a:srgbClr val="800000"/>
                </a:solidFill>
                <a:latin typeface="+mn-lt"/>
              </a:rPr>
              <a:t>13 </a:t>
            </a:r>
            <a:r>
              <a:rPr lang="en-US" sz="2000" b="1" dirty="0" smtClean="0">
                <a:solidFill>
                  <a:srgbClr val="800000"/>
                </a:solidFill>
                <a:latin typeface="+mn-lt"/>
              </a:rPr>
              <a:t>sections</a:t>
            </a:r>
          </a:p>
          <a:p>
            <a:pPr algn="r"/>
            <a:r>
              <a:rPr lang="en-US" sz="2000" b="1" dirty="0" smtClean="0">
                <a:solidFill>
                  <a:srgbClr val="800000"/>
                </a:solidFill>
                <a:latin typeface="+mn-lt"/>
              </a:rPr>
              <a:t>2016-2020 RD_FA </a:t>
            </a:r>
            <a:r>
              <a:rPr lang="en-US" sz="2000" b="1" dirty="0">
                <a:solidFill>
                  <a:srgbClr val="800000"/>
                </a:solidFill>
                <a:latin typeface="+mn-lt"/>
              </a:rPr>
              <a:t>(</a:t>
            </a:r>
            <a:r>
              <a:rPr lang="en-US" sz="2000" b="1" dirty="0" smtClean="0">
                <a:solidFill>
                  <a:srgbClr val="800000"/>
                </a:solidFill>
                <a:latin typeface="+mn-lt"/>
              </a:rPr>
              <a:t>WP8)  and CSN5-grant 2019-2020</a:t>
            </a:r>
            <a:endParaRPr lang="en-US" sz="2000" b="1" dirty="0">
              <a:solidFill>
                <a:srgbClr val="800000"/>
              </a:solidFill>
              <a:latin typeface="+mn-lt"/>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292080" y="4196147"/>
            <a:ext cx="3593735" cy="2400049"/>
          </a:xfrm>
          <a:prstGeom prst="rect">
            <a:avLst/>
          </a:prstGeom>
        </p:spPr>
      </p:pic>
      <p:sp>
        <p:nvSpPr>
          <p:cNvPr id="8" name="AutoShape 2" descr="'INFN CAMBIA LOGO"/>
          <p:cNvSpPr>
            <a:spLocks noChangeAspect="1" noChangeArrowheads="1"/>
          </p:cNvSpPr>
          <p:nvPr/>
        </p:nvSpPr>
        <p:spPr bwMode="auto">
          <a:xfrm>
            <a:off x="1143000" y="857250"/>
            <a:ext cx="2157413" cy="120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3" name="Picture 12" descr="lemma.pdf"/>
          <p:cNvPicPr>
            <a:picLocks noChangeAspect="1"/>
          </p:cNvPicPr>
          <p:nvPr/>
        </p:nvPicPr>
        <p:blipFill rotWithShape="1">
          <a:blip r:embed="rId6">
            <a:extLst>
              <a:ext uri="{28A0092B-C50C-407E-A947-70E740481C1C}">
                <a14:useLocalDpi xmlns:a14="http://schemas.microsoft.com/office/drawing/2010/main"/>
              </a:ext>
            </a:extLst>
          </a:blip>
          <a:srcRect l="34166" t="11313" r="7540" b="6015"/>
          <a:stretch/>
        </p:blipFill>
        <p:spPr>
          <a:xfrm>
            <a:off x="539552" y="3449196"/>
            <a:ext cx="2457111" cy="2462483"/>
          </a:xfrm>
          <a:prstGeom prst="rect">
            <a:avLst/>
          </a:prstGeom>
        </p:spPr>
      </p:pic>
      <p:sp>
        <p:nvSpPr>
          <p:cNvPr id="12" name="Rectangle 11">
            <a:hlinkClick r:id="rId7"/>
          </p:cNvPr>
          <p:cNvSpPr/>
          <p:nvPr/>
        </p:nvSpPr>
        <p:spPr>
          <a:xfrm rot="20302083">
            <a:off x="2952469" y="5098275"/>
            <a:ext cx="2865977" cy="307777"/>
          </a:xfrm>
          <a:prstGeom prst="rect">
            <a:avLst/>
          </a:prstGeom>
        </p:spPr>
        <p:txBody>
          <a:bodyPr wrap="none">
            <a:spAutoFit/>
          </a:bodyPr>
          <a:lstStyle/>
          <a:p>
            <a:r>
              <a:rPr lang="en-US" sz="1400" smtClean="0">
                <a:latin typeface="+mn-lt"/>
                <a:hlinkClick r:id="rId7"/>
              </a:rPr>
              <a:t>https</a:t>
            </a:r>
            <a:r>
              <a:rPr lang="en-US" sz="1400" dirty="0">
                <a:latin typeface="+mn-lt"/>
                <a:hlinkClick r:id="rId7"/>
              </a:rPr>
              <a:t>://</a:t>
            </a:r>
            <a:r>
              <a:rPr lang="en-US" sz="1400" dirty="0" smtClean="0">
                <a:latin typeface="+mn-lt"/>
                <a:hlinkClick r:id="rId7"/>
              </a:rPr>
              <a:t>indico.cern.ch/event/930508</a:t>
            </a:r>
            <a:endParaRPr lang="en-US" dirty="0"/>
          </a:p>
        </p:txBody>
      </p:sp>
    </p:spTree>
    <p:extLst>
      <p:ext uri="{BB962C8B-B14F-4D97-AF65-F5344CB8AC3E}">
        <p14:creationId xmlns:p14="http://schemas.microsoft.com/office/powerpoint/2010/main" val="94449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301" y="291484"/>
            <a:ext cx="9144000" cy="5143500"/>
          </a:xfrm>
          <a:prstGeom prst="rect">
            <a:avLst/>
          </a:prstGeom>
        </p:spPr>
      </p:pic>
      <p:sp>
        <p:nvSpPr>
          <p:cNvPr id="7" name="TextBox 6"/>
          <p:cNvSpPr txBox="1"/>
          <p:nvPr/>
        </p:nvSpPr>
        <p:spPr>
          <a:xfrm>
            <a:off x="6444208" y="5517232"/>
            <a:ext cx="2056973" cy="323165"/>
          </a:xfrm>
          <a:prstGeom prst="rect">
            <a:avLst/>
          </a:prstGeom>
          <a:solidFill>
            <a:srgbClr val="FFFF00"/>
          </a:solidFill>
        </p:spPr>
        <p:txBody>
          <a:bodyPr wrap="none" rtlCol="0">
            <a:spAutoFit/>
          </a:bodyPr>
          <a:lstStyle/>
          <a:p>
            <a:r>
              <a:rPr lang="en-US" sz="1500" dirty="0"/>
              <a:t>I. </a:t>
            </a:r>
            <a:r>
              <a:rPr lang="en-US" sz="1500" dirty="0" err="1"/>
              <a:t>Chaikovska</a:t>
            </a:r>
            <a:r>
              <a:rPr lang="en-US" sz="1500" dirty="0"/>
              <a:t>, </a:t>
            </a:r>
            <a:r>
              <a:rPr lang="en-US" sz="1500"/>
              <a:t>IJCLab</a:t>
            </a:r>
            <a:endParaRPr lang="en-US" sz="1500" dirty="0"/>
          </a:p>
        </p:txBody>
      </p:sp>
    </p:spTree>
    <p:extLst>
      <p:ext uri="{BB962C8B-B14F-4D97-AF65-F5344CB8AC3E}">
        <p14:creationId xmlns:p14="http://schemas.microsoft.com/office/powerpoint/2010/main" val="589190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 xmlns:a16="http://schemas.microsoft.com/office/drawing/2014/main" id="{3D0213CC-DB7E-D048-9DA6-FAC3FD498A39}"/>
              </a:ext>
            </a:extLst>
          </p:cNvPr>
          <p:cNvPicPr>
            <a:picLocks noChangeAspect="1"/>
          </p:cNvPicPr>
          <p:nvPr/>
        </p:nvPicPr>
        <p:blipFill>
          <a:blip r:embed="rId4"/>
          <a:stretch>
            <a:fillRect/>
          </a:stretch>
        </p:blipFill>
        <p:spPr>
          <a:xfrm>
            <a:off x="167323" y="1775419"/>
            <a:ext cx="2433892" cy="1824331"/>
          </a:xfrm>
          <a:prstGeom prst="rect">
            <a:avLst/>
          </a:prstGeom>
        </p:spPr>
      </p:pic>
      <p:pic>
        <p:nvPicPr>
          <p:cNvPr id="7" name="Рисунок 6">
            <a:extLst>
              <a:ext uri="{FF2B5EF4-FFF2-40B4-BE49-F238E27FC236}">
                <a16:creationId xmlns="" xmlns:a16="http://schemas.microsoft.com/office/drawing/2014/main" id="{F9965CE2-D7E7-F642-B0AD-EDCB7D48F314}"/>
              </a:ext>
            </a:extLst>
          </p:cNvPr>
          <p:cNvPicPr>
            <a:picLocks noChangeAspect="1"/>
          </p:cNvPicPr>
          <p:nvPr/>
        </p:nvPicPr>
        <p:blipFill>
          <a:blip r:embed="rId5"/>
          <a:stretch>
            <a:fillRect/>
          </a:stretch>
        </p:blipFill>
        <p:spPr>
          <a:xfrm>
            <a:off x="2770148" y="1810266"/>
            <a:ext cx="2426347" cy="1818675"/>
          </a:xfrm>
          <a:prstGeom prst="rect">
            <a:avLst/>
          </a:prstGeom>
        </p:spPr>
      </p:pic>
      <p:sp>
        <p:nvSpPr>
          <p:cNvPr id="8" name="TextBox 7">
            <a:extLst>
              <a:ext uri="{FF2B5EF4-FFF2-40B4-BE49-F238E27FC236}">
                <a16:creationId xmlns="" xmlns:a16="http://schemas.microsoft.com/office/drawing/2014/main" id="{5CDF9E6E-547A-2341-82BD-20DE01D89F5B}"/>
              </a:ext>
            </a:extLst>
          </p:cNvPr>
          <p:cNvSpPr txBox="1"/>
          <p:nvPr/>
        </p:nvSpPr>
        <p:spPr>
          <a:xfrm>
            <a:off x="136836" y="681831"/>
            <a:ext cx="2021774" cy="923330"/>
          </a:xfrm>
          <a:prstGeom prst="rect">
            <a:avLst/>
          </a:prstGeom>
          <a:solidFill>
            <a:schemeClr val="accent4">
              <a:lumMod val="40000"/>
              <a:lumOff val="60000"/>
            </a:schemeClr>
          </a:solidFill>
        </p:spPr>
        <p:txBody>
          <a:bodyPr wrap="square" rtlCol="0">
            <a:spAutoFit/>
          </a:bodyPr>
          <a:lstStyle/>
          <a:p>
            <a:pPr marL="257175" indent="-257175" algn="ctr">
              <a:buAutoNum type="arabicParenR"/>
            </a:pPr>
            <a:r>
              <a:rPr lang="en-US" dirty="0" smtClean="0"/>
              <a:t>e+ beam </a:t>
            </a:r>
            <a:r>
              <a:rPr lang="en-US" dirty="0"/>
              <a:t>after </a:t>
            </a:r>
            <a:r>
              <a:rPr lang="en-US" dirty="0" smtClean="0"/>
              <a:t>target</a:t>
            </a:r>
            <a:endParaRPr lang="en-US" dirty="0"/>
          </a:p>
          <a:p>
            <a:pPr algn="ctr"/>
            <a:r>
              <a:rPr lang="en-US" dirty="0" smtClean="0"/>
              <a:t>(O. Blanco)</a:t>
            </a:r>
            <a:endParaRPr lang="en-US" dirty="0"/>
          </a:p>
        </p:txBody>
      </p:sp>
      <p:sp>
        <p:nvSpPr>
          <p:cNvPr id="9" name="TextBox 8">
            <a:extLst>
              <a:ext uri="{FF2B5EF4-FFF2-40B4-BE49-F238E27FC236}">
                <a16:creationId xmlns="" xmlns:a16="http://schemas.microsoft.com/office/drawing/2014/main" id="{F1D185D2-FC1B-FB4D-8806-501C1E47C602}"/>
              </a:ext>
            </a:extLst>
          </p:cNvPr>
          <p:cNvSpPr txBox="1"/>
          <p:nvPr/>
        </p:nvSpPr>
        <p:spPr>
          <a:xfrm>
            <a:off x="2285109" y="694596"/>
            <a:ext cx="3794629" cy="646331"/>
          </a:xfrm>
          <a:prstGeom prst="rect">
            <a:avLst/>
          </a:prstGeom>
          <a:solidFill>
            <a:schemeClr val="accent4">
              <a:lumMod val="40000"/>
              <a:lumOff val="60000"/>
            </a:schemeClr>
          </a:solidFill>
        </p:spPr>
        <p:txBody>
          <a:bodyPr wrap="none" rtlCol="0">
            <a:spAutoFit/>
          </a:bodyPr>
          <a:lstStyle/>
          <a:p>
            <a:pPr algn="ctr"/>
            <a:r>
              <a:rPr lang="en-US" dirty="0" smtClean="0"/>
              <a:t>2) e+ beam </a:t>
            </a:r>
            <a:r>
              <a:rPr lang="en-US" dirty="0"/>
              <a:t>after linac </a:t>
            </a:r>
            <a:r>
              <a:rPr lang="en-US" dirty="0" smtClean="0"/>
              <a:t>compression</a:t>
            </a:r>
          </a:p>
          <a:p>
            <a:pPr algn="ctr"/>
            <a:r>
              <a:rPr lang="en-US" dirty="0" smtClean="0"/>
              <a:t>(C. </a:t>
            </a:r>
            <a:r>
              <a:rPr lang="en-US" dirty="0" err="1" smtClean="0"/>
              <a:t>Vaccarezza</a:t>
            </a:r>
            <a:r>
              <a:rPr lang="en-US" dirty="0" smtClean="0"/>
              <a:t>) </a:t>
            </a:r>
            <a:endParaRPr lang="ru-RU" dirty="0"/>
          </a:p>
        </p:txBody>
      </p:sp>
      <p:sp>
        <p:nvSpPr>
          <p:cNvPr id="14" name="TextBox 13">
            <a:extLst>
              <a:ext uri="{FF2B5EF4-FFF2-40B4-BE49-F238E27FC236}">
                <a16:creationId xmlns="" xmlns:a16="http://schemas.microsoft.com/office/drawing/2014/main" id="{A5E48486-A53F-314E-8825-BC994E096156}"/>
              </a:ext>
            </a:extLst>
          </p:cNvPr>
          <p:cNvSpPr txBox="1"/>
          <p:nvPr/>
        </p:nvSpPr>
        <p:spPr>
          <a:xfrm>
            <a:off x="120258" y="116999"/>
            <a:ext cx="8844229" cy="461665"/>
          </a:xfrm>
          <a:prstGeom prst="rect">
            <a:avLst/>
          </a:prstGeom>
          <a:noFill/>
        </p:spPr>
        <p:txBody>
          <a:bodyPr wrap="square" rtlCol="0">
            <a:spAutoFit/>
          </a:bodyPr>
          <a:lstStyle/>
          <a:p>
            <a:r>
              <a:rPr lang="en-US" sz="2400" b="1" dirty="0">
                <a:solidFill>
                  <a:srgbClr val="800000"/>
                </a:solidFill>
                <a:latin typeface="+mj-lt"/>
              </a:rPr>
              <a:t>Study </a:t>
            </a:r>
            <a:r>
              <a:rPr lang="en-US" sz="2400" b="1" dirty="0">
                <a:solidFill>
                  <a:srgbClr val="800000"/>
                </a:solidFill>
                <a:latin typeface="+mj-lt"/>
              </a:rPr>
              <a:t>of injection of spent positrons in 45 GeV ring: 2 beam options</a:t>
            </a:r>
            <a:endParaRPr lang="ru-RU" sz="2400" b="1" baseline="30000" dirty="0">
              <a:solidFill>
                <a:srgbClr val="800000"/>
              </a:solidFill>
              <a:latin typeface="+mj-lt"/>
            </a:endParaRPr>
          </a:p>
        </p:txBody>
      </p:sp>
      <p:pic>
        <p:nvPicPr>
          <p:cNvPr id="16" name="output_hbGgLo">
            <a:hlinkClick r:id="" action="ppaction://media"/>
            <a:extLst>
              <a:ext uri="{FF2B5EF4-FFF2-40B4-BE49-F238E27FC236}">
                <a16:creationId xmlns="" xmlns:a16="http://schemas.microsoft.com/office/drawing/2014/main" id="{A7F606BE-F82F-F741-8C35-48622EB8BC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6836" y="4329520"/>
            <a:ext cx="2599151" cy="1946997"/>
          </a:xfrm>
          <a:prstGeom prst="rect">
            <a:avLst/>
          </a:prstGeom>
        </p:spPr>
      </p:pic>
      <p:sp>
        <p:nvSpPr>
          <p:cNvPr id="17" name="TextBox 16">
            <a:extLst>
              <a:ext uri="{FF2B5EF4-FFF2-40B4-BE49-F238E27FC236}">
                <a16:creationId xmlns="" xmlns:a16="http://schemas.microsoft.com/office/drawing/2014/main" id="{1FBD305F-D4EF-CE48-BD01-625BF3E0D7F6}"/>
              </a:ext>
            </a:extLst>
          </p:cNvPr>
          <p:cNvSpPr txBox="1"/>
          <p:nvPr/>
        </p:nvSpPr>
        <p:spPr>
          <a:xfrm>
            <a:off x="334543" y="3838420"/>
            <a:ext cx="2403093" cy="369332"/>
          </a:xfrm>
          <a:prstGeom prst="rect">
            <a:avLst/>
          </a:prstGeom>
          <a:noFill/>
        </p:spPr>
        <p:txBody>
          <a:bodyPr wrap="square" rtlCol="0">
            <a:spAutoFit/>
          </a:bodyPr>
          <a:lstStyle/>
          <a:p>
            <a:r>
              <a:rPr lang="en-US" b="1">
                <a:latin typeface="+mn-lt"/>
              </a:rPr>
              <a:t>energy offset </a:t>
            </a:r>
            <a:r>
              <a:rPr lang="en-US" b="1" smtClean="0">
                <a:latin typeface="+mn-lt"/>
              </a:rPr>
              <a:t>0</a:t>
            </a:r>
            <a:r>
              <a:rPr lang="en-US" b="1" dirty="0">
                <a:latin typeface="+mn-lt"/>
              </a:rPr>
              <a:t>%</a:t>
            </a:r>
            <a:endParaRPr lang="ru-RU" b="1" dirty="0">
              <a:latin typeface="+mn-lt"/>
            </a:endParaRPr>
          </a:p>
        </p:txBody>
      </p:sp>
      <p:sp>
        <p:nvSpPr>
          <p:cNvPr id="21" name="TextBox 20">
            <a:extLst>
              <a:ext uri="{FF2B5EF4-FFF2-40B4-BE49-F238E27FC236}">
                <a16:creationId xmlns="" xmlns:a16="http://schemas.microsoft.com/office/drawing/2014/main" id="{87509552-76DF-544C-9D76-855D490C413A}"/>
              </a:ext>
            </a:extLst>
          </p:cNvPr>
          <p:cNvSpPr txBox="1"/>
          <p:nvPr/>
        </p:nvSpPr>
        <p:spPr>
          <a:xfrm>
            <a:off x="3024046" y="4328443"/>
            <a:ext cx="5977691" cy="1631216"/>
          </a:xfrm>
          <a:prstGeom prst="rect">
            <a:avLst/>
          </a:prstGeom>
          <a:noFill/>
        </p:spPr>
        <p:txBody>
          <a:bodyPr wrap="square" rtlCol="0">
            <a:spAutoFit/>
          </a:bodyPr>
          <a:lstStyle/>
          <a:p>
            <a:r>
              <a:rPr lang="en-US" sz="2000" dirty="0">
                <a:latin typeface="+mn-lt"/>
              </a:rPr>
              <a:t>Trying </a:t>
            </a:r>
            <a:r>
              <a:rPr lang="en-US" sz="2000" dirty="0">
                <a:latin typeface="+mn-lt"/>
              </a:rPr>
              <a:t>to increase the number of survived e</a:t>
            </a:r>
            <a:r>
              <a:rPr lang="en-US" sz="2000" baseline="30000" dirty="0">
                <a:latin typeface="+mn-lt"/>
              </a:rPr>
              <a:t>+</a:t>
            </a:r>
            <a:r>
              <a:rPr lang="en-US" sz="2000" dirty="0">
                <a:latin typeface="+mn-lt"/>
              </a:rPr>
              <a:t> by </a:t>
            </a:r>
            <a:r>
              <a:rPr lang="en-US" sz="2000" dirty="0">
                <a:latin typeface="+mn-lt"/>
              </a:rPr>
              <a:t>p</a:t>
            </a:r>
            <a:r>
              <a:rPr lang="en-US" sz="2000" dirty="0">
                <a:latin typeface="+mn-lt"/>
              </a:rPr>
              <a:t>laying with </a:t>
            </a:r>
            <a:r>
              <a:rPr lang="en-US" sz="2000" dirty="0">
                <a:latin typeface="+mn-lt"/>
              </a:rPr>
              <a:t>different parameters at </a:t>
            </a:r>
            <a:r>
              <a:rPr lang="en-US" sz="2000" dirty="0">
                <a:latin typeface="+mn-lt"/>
              </a:rPr>
              <a:t>injection, </a:t>
            </a:r>
            <a:r>
              <a:rPr lang="en-US" sz="2000" dirty="0">
                <a:latin typeface="+mn-lt"/>
              </a:rPr>
              <a:t>like energy offset </a:t>
            </a:r>
            <a:endParaRPr lang="en-US" sz="2000" dirty="0">
              <a:latin typeface="+mn-lt"/>
            </a:endParaRPr>
          </a:p>
          <a:p>
            <a:r>
              <a:rPr lang="en-US" sz="2000" dirty="0">
                <a:latin typeface="+mn-lt"/>
              </a:rPr>
              <a:t>Still to do: benchmarking Elegant with AT codes </a:t>
            </a:r>
          </a:p>
          <a:p>
            <a:r>
              <a:rPr lang="en-US" sz="2000" dirty="0">
                <a:solidFill>
                  <a:srgbClr val="FF0000"/>
                </a:solidFill>
                <a:latin typeface="+mn-lt"/>
              </a:rPr>
              <a:t>With a 80-90% efficiency we can refill the 45 GeV beam in the 50 </a:t>
            </a:r>
            <a:r>
              <a:rPr lang="en-US" sz="2000" dirty="0" err="1">
                <a:solidFill>
                  <a:srgbClr val="FF0000"/>
                </a:solidFill>
                <a:latin typeface="+mn-lt"/>
              </a:rPr>
              <a:t>msec</a:t>
            </a:r>
            <a:r>
              <a:rPr lang="en-US" sz="2000" dirty="0">
                <a:solidFill>
                  <a:srgbClr val="FF0000"/>
                </a:solidFill>
                <a:latin typeface="+mn-lt"/>
              </a:rPr>
              <a:t> available, and release stress on main PS</a:t>
            </a:r>
            <a:endParaRPr lang="ru-RU" sz="2000" dirty="0">
              <a:solidFill>
                <a:srgbClr val="FF0000"/>
              </a:solidFill>
              <a:latin typeface="+mn-lt"/>
            </a:endParaRPr>
          </a:p>
        </p:txBody>
      </p:sp>
      <p:sp>
        <p:nvSpPr>
          <p:cNvPr id="22" name="TextBox 21">
            <a:extLst>
              <a:ext uri="{FF2B5EF4-FFF2-40B4-BE49-F238E27FC236}">
                <a16:creationId xmlns="" xmlns:a16="http://schemas.microsoft.com/office/drawing/2014/main" id="{454CB406-A5FF-9043-A16F-04317D37A5A8}"/>
              </a:ext>
            </a:extLst>
          </p:cNvPr>
          <p:cNvSpPr txBox="1"/>
          <p:nvPr/>
        </p:nvSpPr>
        <p:spPr>
          <a:xfrm>
            <a:off x="6876256" y="6105134"/>
            <a:ext cx="1980029" cy="323165"/>
          </a:xfrm>
          <a:prstGeom prst="rect">
            <a:avLst/>
          </a:prstGeom>
          <a:solidFill>
            <a:srgbClr val="FFFF00"/>
          </a:solidFill>
        </p:spPr>
        <p:txBody>
          <a:bodyPr wrap="none" rtlCol="0">
            <a:spAutoFit/>
          </a:bodyPr>
          <a:lstStyle/>
          <a:p>
            <a:r>
              <a:rPr lang="en-US" sz="1500" dirty="0" err="1"/>
              <a:t>Illya</a:t>
            </a:r>
            <a:r>
              <a:rPr lang="en-US" sz="1500" dirty="0"/>
              <a:t> </a:t>
            </a:r>
            <a:r>
              <a:rPr lang="en-US" sz="1500" dirty="0" err="1"/>
              <a:t>Drebot</a:t>
            </a:r>
            <a:r>
              <a:rPr lang="en-US" sz="1500" dirty="0"/>
              <a:t>, INFN MI</a:t>
            </a:r>
            <a:endParaRPr lang="ru-RU" sz="1500" dirty="0"/>
          </a:p>
        </p:txBody>
      </p:sp>
      <p:grpSp>
        <p:nvGrpSpPr>
          <p:cNvPr id="5" name="Group 4"/>
          <p:cNvGrpSpPr/>
          <p:nvPr/>
        </p:nvGrpSpPr>
        <p:grpSpPr>
          <a:xfrm>
            <a:off x="5310372" y="1083431"/>
            <a:ext cx="3736722" cy="2963196"/>
            <a:chOff x="7140719" y="387728"/>
            <a:chExt cx="4982295" cy="3950928"/>
          </a:xfrm>
        </p:grpSpPr>
        <p:pic>
          <p:nvPicPr>
            <p:cNvPr id="11" name="Рисунок 10">
              <a:extLst>
                <a:ext uri="{FF2B5EF4-FFF2-40B4-BE49-F238E27FC236}">
                  <a16:creationId xmlns="" xmlns:a16="http://schemas.microsoft.com/office/drawing/2014/main" id="{22E2B09F-F874-BC48-BE62-B403D5E5191E}"/>
                </a:ext>
              </a:extLst>
            </p:cNvPr>
            <p:cNvPicPr>
              <a:picLocks noChangeAspect="1"/>
            </p:cNvPicPr>
            <p:nvPr/>
          </p:nvPicPr>
          <p:blipFill rotWithShape="1">
            <a:blip r:embed="rId7">
              <a:extLst>
                <a:ext uri="{28A0092B-C50C-407E-A947-70E740481C1C}">
                  <a14:useLocalDpi xmlns:a14="http://schemas.microsoft.com/office/drawing/2010/main"/>
                </a:ext>
              </a:extLst>
            </a:blip>
            <a:srcRect l="5611" r="7619"/>
            <a:stretch/>
          </p:blipFill>
          <p:spPr>
            <a:xfrm>
              <a:off x="7140719" y="930106"/>
              <a:ext cx="4586824" cy="3408550"/>
            </a:xfrm>
            <a:prstGeom prst="rect">
              <a:avLst/>
            </a:prstGeom>
          </p:spPr>
        </p:pic>
        <p:sp>
          <p:nvSpPr>
            <p:cNvPr id="12" name="TextBox 11">
              <a:extLst>
                <a:ext uri="{FF2B5EF4-FFF2-40B4-BE49-F238E27FC236}">
                  <a16:creationId xmlns="" xmlns:a16="http://schemas.microsoft.com/office/drawing/2014/main" id="{AFD4FCF9-9F40-7C42-BCB0-7836F5BAADAA}"/>
                </a:ext>
              </a:extLst>
            </p:cNvPr>
            <p:cNvSpPr txBox="1"/>
            <p:nvPr/>
          </p:nvSpPr>
          <p:spPr>
            <a:xfrm>
              <a:off x="8258938" y="864399"/>
              <a:ext cx="3289789" cy="492443"/>
            </a:xfrm>
            <a:prstGeom prst="rect">
              <a:avLst/>
            </a:prstGeom>
            <a:noFill/>
          </p:spPr>
          <p:txBody>
            <a:bodyPr wrap="none" rtlCol="0">
              <a:spAutoFit/>
            </a:bodyPr>
            <a:lstStyle/>
            <a:p>
              <a:r>
                <a:rPr lang="en-US" dirty="0"/>
                <a:t>Number of survived e</a:t>
              </a:r>
              <a:r>
                <a:rPr lang="en-US" baseline="30000" dirty="0"/>
                <a:t>+</a:t>
              </a:r>
              <a:endParaRPr lang="ru-RU" baseline="30000" dirty="0"/>
            </a:p>
          </p:txBody>
        </p:sp>
        <p:sp>
          <p:nvSpPr>
            <p:cNvPr id="2" name="TextBox 1"/>
            <p:cNvSpPr txBox="1"/>
            <p:nvPr/>
          </p:nvSpPr>
          <p:spPr>
            <a:xfrm>
              <a:off x="9337637" y="387728"/>
              <a:ext cx="2785377" cy="492443"/>
            </a:xfrm>
            <a:prstGeom prst="rect">
              <a:avLst/>
            </a:prstGeom>
            <a:solidFill>
              <a:schemeClr val="accent1">
                <a:lumMod val="60000"/>
                <a:lumOff val="40000"/>
              </a:schemeClr>
            </a:solidFill>
          </p:spPr>
          <p:txBody>
            <a:bodyPr wrap="none" rtlCol="0">
              <a:spAutoFit/>
            </a:bodyPr>
            <a:lstStyle/>
            <a:p>
              <a:r>
                <a:rPr lang="en-US" dirty="0" smtClean="0"/>
                <a:t>~80% survival rate</a:t>
              </a:r>
              <a:endParaRPr lang="en-US" dirty="0"/>
            </a:p>
          </p:txBody>
        </p:sp>
      </p:grpSp>
    </p:spTree>
    <p:extLst>
      <p:ext uri="{BB962C8B-B14F-4D97-AF65-F5344CB8AC3E}">
        <p14:creationId xmlns:p14="http://schemas.microsoft.com/office/powerpoint/2010/main" val="35081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310" y="116632"/>
            <a:ext cx="8230489" cy="864096"/>
          </a:xfrm>
        </p:spPr>
        <p:txBody>
          <a:bodyPr/>
          <a:lstStyle/>
          <a:p>
            <a:r>
              <a:rPr lang="en-US" dirty="0" smtClean="0"/>
              <a:t>Snowmass Letter of Interest </a:t>
            </a:r>
            <a:endParaRPr lang="en-US" dirty="0"/>
          </a:p>
        </p:txBody>
      </p:sp>
      <p:sp>
        <p:nvSpPr>
          <p:cNvPr id="6" name="Content Placeholder 5"/>
          <p:cNvSpPr>
            <a:spLocks noGrp="1"/>
          </p:cNvSpPr>
          <p:nvPr>
            <p:ph idx="1"/>
          </p:nvPr>
        </p:nvSpPr>
        <p:spPr/>
        <p:txBody>
          <a:bodyPr/>
          <a:lstStyle/>
          <a:p>
            <a:r>
              <a:rPr lang="en-US" dirty="0" smtClean="0"/>
              <a:t>3 </a:t>
            </a:r>
            <a:r>
              <a:rPr lang="en-US" dirty="0" err="1" smtClean="0"/>
              <a:t>LoI</a:t>
            </a:r>
            <a:r>
              <a:rPr lang="en-US" dirty="0" smtClean="0"/>
              <a:t> LEMMA related were presented: </a:t>
            </a:r>
          </a:p>
          <a:p>
            <a:pPr lvl="1"/>
            <a:r>
              <a:rPr lang="en-US" dirty="0" smtClean="0"/>
              <a:t>General layout and possible R&amp;D topics</a:t>
            </a:r>
          </a:p>
          <a:p>
            <a:pPr lvl="1"/>
            <a:r>
              <a:rPr lang="en-US" dirty="0" smtClean="0"/>
              <a:t>Studies on target materials and layout</a:t>
            </a:r>
          </a:p>
          <a:p>
            <a:pPr lvl="1"/>
            <a:r>
              <a:rPr lang="en-US" dirty="0" smtClean="0"/>
              <a:t>Physics and technologic challenges of generating high intensity e</a:t>
            </a:r>
            <a:r>
              <a:rPr lang="en-US" baseline="30000" dirty="0" smtClean="0"/>
              <a:t>+</a:t>
            </a:r>
            <a:r>
              <a:rPr lang="en-US" dirty="0" smtClean="0"/>
              <a:t> beams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115" y="3727594"/>
            <a:ext cx="7543800" cy="1883642"/>
          </a:xfrm>
          <a:prstGeom prst="rect">
            <a:avLst/>
          </a:prstGeom>
        </p:spPr>
      </p:pic>
    </p:spTree>
    <p:extLst>
      <p:ext uri="{BB962C8B-B14F-4D97-AF65-F5344CB8AC3E}">
        <p14:creationId xmlns:p14="http://schemas.microsoft.com/office/powerpoint/2010/main" val="619015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53" y="85143"/>
            <a:ext cx="8701629" cy="659757"/>
          </a:xfrm>
        </p:spPr>
        <p:txBody>
          <a:bodyPr>
            <a:noAutofit/>
          </a:bodyPr>
          <a:lstStyle/>
          <a:p>
            <a:r>
              <a:rPr lang="en-US" sz="3600" dirty="0"/>
              <a:t>LEMMA R&amp;D - </a:t>
            </a:r>
            <a:r>
              <a:rPr lang="en-US" sz="3600" dirty="0" err="1"/>
              <a:t>LoI</a:t>
            </a:r>
            <a:r>
              <a:rPr lang="en-US" sz="3600" dirty="0"/>
              <a:t> </a:t>
            </a:r>
            <a:r>
              <a:rPr lang="en-US" sz="3600" dirty="0" smtClean="0"/>
              <a:t>- </a:t>
            </a:r>
            <a:r>
              <a:rPr lang="en-US" sz="3600" dirty="0"/>
              <a:t>AF4 Multi-</a:t>
            </a:r>
            <a:r>
              <a:rPr lang="en-US" sz="3600" dirty="0" err="1"/>
              <a:t>TeV</a:t>
            </a:r>
            <a:r>
              <a:rPr lang="en-US" sz="3600" dirty="0"/>
              <a:t> colliders</a:t>
            </a:r>
            <a:endParaRPr lang="en-US" sz="3600" dirty="0"/>
          </a:p>
        </p:txBody>
      </p:sp>
      <p:sp>
        <p:nvSpPr>
          <p:cNvPr id="3" name="Subtitle 2"/>
          <p:cNvSpPr>
            <a:spLocks noGrp="1"/>
          </p:cNvSpPr>
          <p:nvPr>
            <p:ph idx="1"/>
          </p:nvPr>
        </p:nvSpPr>
        <p:spPr>
          <a:xfrm>
            <a:off x="11630" y="908720"/>
            <a:ext cx="9024865" cy="5112568"/>
          </a:xfrm>
        </p:spPr>
        <p:txBody>
          <a:bodyPr>
            <a:normAutofit fontScale="92500"/>
          </a:bodyPr>
          <a:lstStyle/>
          <a:p>
            <a:pPr marL="540544" lvl="1" indent="-197644">
              <a:buFont typeface="+mj-lt"/>
              <a:buAutoNum type="arabicPeriod"/>
            </a:pPr>
            <a:r>
              <a:rPr lang="en-GB" sz="1500" b="1" dirty="0">
                <a:solidFill>
                  <a:srgbClr val="FF0000"/>
                </a:solidFill>
              </a:rPr>
              <a:t>TARGETS </a:t>
            </a:r>
            <a:r>
              <a:rPr lang="en-GB" sz="1500" dirty="0">
                <a:sym typeface="Wingdings"/>
              </a:rPr>
              <a:t> c</a:t>
            </a:r>
            <a:r>
              <a:rPr lang="en-GB" sz="1500" dirty="0"/>
              <a:t>ommon to e</a:t>
            </a:r>
            <a:r>
              <a:rPr lang="en-GB" sz="1500" baseline="30000" dirty="0"/>
              <a:t>+</a:t>
            </a:r>
            <a:r>
              <a:rPr lang="en-GB" sz="1500" dirty="0"/>
              <a:t> and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t> source. Material studies and experimental tests </a:t>
            </a:r>
            <a:r>
              <a:rPr lang="en-GB" sz="1500" dirty="0"/>
              <a:t>done and several options </a:t>
            </a:r>
            <a:r>
              <a:rPr lang="en-GB" sz="1500" dirty="0"/>
              <a:t>to </a:t>
            </a:r>
            <a:r>
              <a:rPr lang="en-GB" sz="1500" dirty="0"/>
              <a:t>be explored for the </a:t>
            </a:r>
            <a:r>
              <a:rPr lang="en-GB" sz="1500" dirty="0">
                <a:latin typeface="Symbol" charset="2"/>
                <a:ea typeface="Symbol" charset="2"/>
                <a:cs typeface="Symbol" charset="2"/>
              </a:rPr>
              <a:t>m</a:t>
            </a:r>
            <a:r>
              <a:rPr lang="en-GB" sz="1500" dirty="0"/>
              <a:t> source. Prototype of rotational target (single thick target or ensemble of close thin targets) with an amorphous and a granular amorphous material. Hydrogen target (pellet) studies. Crystal targets studies for muons recombination and post-production cooling. </a:t>
            </a:r>
            <a:r>
              <a:rPr lang="en-GB" sz="1500" b="1" dirty="0">
                <a:solidFill>
                  <a:srgbClr val="002060"/>
                </a:solidFill>
              </a:rPr>
              <a:t>Synergy with AF7</a:t>
            </a:r>
            <a:r>
              <a:rPr lang="en-GB" sz="1500" dirty="0"/>
              <a:t>, </a:t>
            </a:r>
            <a:r>
              <a:rPr lang="en-GB" sz="1500" b="1" dirty="0">
                <a:solidFill>
                  <a:srgbClr val="002060"/>
                </a:solidFill>
              </a:rPr>
              <a:t>separate </a:t>
            </a:r>
            <a:r>
              <a:rPr lang="en-GB" sz="1500" b="1" dirty="0" err="1">
                <a:solidFill>
                  <a:srgbClr val="002060"/>
                </a:solidFill>
              </a:rPr>
              <a:t>LoI</a:t>
            </a:r>
            <a:r>
              <a:rPr lang="en-GB" sz="1500" b="1" dirty="0">
                <a:solidFill>
                  <a:srgbClr val="002060"/>
                </a:solidFill>
              </a:rPr>
              <a:t> presented by R. Li </a:t>
            </a:r>
            <a:r>
              <a:rPr lang="en-GB" sz="1500" b="1" dirty="0" err="1">
                <a:solidFill>
                  <a:srgbClr val="002060"/>
                </a:solidFill>
              </a:rPr>
              <a:t>Voti</a:t>
            </a:r>
            <a:endParaRPr lang="en-GB" sz="1500" b="1" dirty="0">
              <a:solidFill>
                <a:srgbClr val="002060"/>
              </a:solidFill>
            </a:endParaRPr>
          </a:p>
          <a:p>
            <a:pPr marL="540544" lvl="1" indent="-197644">
              <a:buFont typeface="+mj-lt"/>
              <a:buAutoNum type="arabicPeriod"/>
            </a:pPr>
            <a:r>
              <a:rPr lang="en-GB" sz="1500" b="1" dirty="0">
                <a:solidFill>
                  <a:srgbClr val="FF0000"/>
                </a:solidFill>
              </a:rPr>
              <a:t>VERY HIGH PRODUCTION RATE e</a:t>
            </a:r>
            <a:r>
              <a:rPr lang="en-GB" sz="1500" b="1" baseline="30000" dirty="0">
                <a:solidFill>
                  <a:srgbClr val="FF0000"/>
                </a:solidFill>
              </a:rPr>
              <a:t>+</a:t>
            </a:r>
            <a:r>
              <a:rPr lang="en-GB" sz="1500" b="1" dirty="0">
                <a:solidFill>
                  <a:srgbClr val="FF0000"/>
                </a:solidFill>
              </a:rPr>
              <a:t> SOURCE </a:t>
            </a:r>
            <a:r>
              <a:rPr lang="en-GB" sz="1500" dirty="0">
                <a:sym typeface="Wingdings"/>
              </a:rPr>
              <a:t> </a:t>
            </a:r>
            <a:r>
              <a:rPr lang="en-GB" sz="1500" b="1" dirty="0">
                <a:solidFill>
                  <a:srgbClr val="002060"/>
                </a:solidFill>
              </a:rPr>
              <a:t>synergy with AF7</a:t>
            </a:r>
            <a:r>
              <a:rPr lang="en-GB" sz="1500" dirty="0"/>
              <a:t>, </a:t>
            </a:r>
            <a:r>
              <a:rPr lang="en-GB" sz="1500" b="1" dirty="0">
                <a:solidFill>
                  <a:srgbClr val="002060"/>
                </a:solidFill>
              </a:rPr>
              <a:t>separate </a:t>
            </a:r>
            <a:r>
              <a:rPr lang="en-GB" sz="1500" b="1" dirty="0" err="1">
                <a:solidFill>
                  <a:srgbClr val="002060"/>
                </a:solidFill>
              </a:rPr>
              <a:t>LoI</a:t>
            </a:r>
            <a:r>
              <a:rPr lang="en-GB" sz="1500" b="1" dirty="0">
                <a:solidFill>
                  <a:srgbClr val="002060"/>
                </a:solidFill>
              </a:rPr>
              <a:t> </a:t>
            </a:r>
            <a:r>
              <a:rPr lang="en-GB" sz="1500" b="1" dirty="0">
                <a:solidFill>
                  <a:srgbClr val="002060"/>
                </a:solidFill>
              </a:rPr>
              <a:t>presented </a:t>
            </a:r>
            <a:r>
              <a:rPr lang="en-GB" sz="1500" b="1" dirty="0">
                <a:solidFill>
                  <a:srgbClr val="002060"/>
                </a:solidFill>
              </a:rPr>
              <a:t>by </a:t>
            </a:r>
            <a:r>
              <a:rPr lang="en-GB" sz="1500" b="1" dirty="0">
                <a:solidFill>
                  <a:srgbClr val="002060"/>
                </a:solidFill>
              </a:rPr>
              <a:t>I. </a:t>
            </a:r>
            <a:r>
              <a:rPr lang="en-GB" sz="1500" b="1" dirty="0" err="1">
                <a:solidFill>
                  <a:srgbClr val="002060"/>
                </a:solidFill>
              </a:rPr>
              <a:t>Chaikovska</a:t>
            </a:r>
            <a:endParaRPr lang="en-GB" sz="1500" b="1" dirty="0">
              <a:solidFill>
                <a:srgbClr val="002060"/>
              </a:solidFill>
            </a:endParaRPr>
          </a:p>
          <a:p>
            <a:pPr marL="540544" lvl="1" indent="-197644">
              <a:buFont typeface="+mj-lt"/>
              <a:buAutoNum type="arabicPeriod"/>
            </a:pPr>
            <a:r>
              <a:rPr lang="en-GB" sz="1500" b="1" dirty="0">
                <a:solidFill>
                  <a:srgbClr val="0070C0"/>
                </a:solidFill>
              </a:rPr>
              <a:t>BEAM PHYSICS </a:t>
            </a:r>
            <a:r>
              <a:rPr lang="en-GB" sz="1500" dirty="0">
                <a:sym typeface="Wingdings"/>
              </a:rPr>
              <a:t> design e</a:t>
            </a:r>
            <a:r>
              <a:rPr lang="en-GB" sz="1500" baseline="30000" dirty="0">
                <a:sym typeface="Wingdings"/>
              </a:rPr>
              <a:t>+</a:t>
            </a:r>
            <a:r>
              <a:rPr lang="en-GB" sz="1500" dirty="0">
                <a:sym typeface="Wingdings"/>
              </a:rPr>
              <a:t> and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t> rings </a:t>
            </a:r>
            <a:r>
              <a:rPr lang="en-GB" sz="1500" dirty="0">
                <a:sym typeface="Wingdings"/>
              </a:rPr>
              <a:t>with very high energy acceptance, design of Interaction Region and Separation Region for 3 beams (e</a:t>
            </a:r>
            <a:r>
              <a:rPr lang="en-GB" sz="1500" baseline="30000" dirty="0">
                <a:sym typeface="Wingdings"/>
              </a:rPr>
              <a:t>+</a:t>
            </a:r>
            <a:r>
              <a:rPr lang="en-GB" sz="1500" dirty="0">
                <a:sym typeface="Wingdings"/>
              </a:rPr>
              <a:t>,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ea typeface="Symbol" charset="2"/>
                <a:cs typeface="Symbol" charset="2"/>
              </a:rPr>
              <a:t>,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t>). </a:t>
            </a:r>
            <a:r>
              <a:rPr lang="en-GB" sz="1500" b="1" dirty="0">
                <a:solidFill>
                  <a:srgbClr val="002060"/>
                </a:solidFill>
              </a:rPr>
              <a:t>Synergy with </a:t>
            </a:r>
            <a:r>
              <a:rPr lang="en-GB" sz="1500" b="1" dirty="0">
                <a:solidFill>
                  <a:srgbClr val="002060"/>
                </a:solidFill>
              </a:rPr>
              <a:t>AF1</a:t>
            </a:r>
          </a:p>
          <a:p>
            <a:pPr marL="540544" lvl="1" indent="-197644">
              <a:buFont typeface="+mj-lt"/>
              <a:buAutoNum type="arabicPeriod"/>
            </a:pPr>
            <a:r>
              <a:rPr lang="en-GB" sz="1500" b="1" dirty="0">
                <a:solidFill>
                  <a:srgbClr val="0070C0"/>
                </a:solidFill>
              </a:rPr>
              <a:t>HIGH FIELD MAGNETS </a:t>
            </a:r>
            <a:r>
              <a:rPr lang="en-GB" sz="1500" dirty="0">
                <a:sym typeface="Wingdings"/>
              </a:rPr>
              <a:t> n</a:t>
            </a:r>
            <a:r>
              <a:rPr lang="en-GB" sz="1500" dirty="0"/>
              <a:t>eed to focus 45 GeV </a:t>
            </a:r>
            <a:r>
              <a:rPr lang="en-GB" sz="1500" dirty="0"/>
              <a:t>e</a:t>
            </a:r>
            <a:r>
              <a:rPr lang="en-GB" sz="1500" baseline="30000" dirty="0"/>
              <a:t>+</a:t>
            </a:r>
            <a:r>
              <a:rPr lang="en-GB" sz="1500" dirty="0"/>
              <a:t> and 22.5 GeV </a:t>
            </a:r>
            <a:r>
              <a:rPr lang="en-GB" sz="1500" dirty="0">
                <a:latin typeface="Symbol" charset="2"/>
                <a:ea typeface="Symbol" charset="2"/>
                <a:cs typeface="Symbol" charset="2"/>
              </a:rPr>
              <a:t>m</a:t>
            </a:r>
            <a:r>
              <a:rPr lang="en-GB" sz="1500" baseline="30000" dirty="0">
                <a:ea typeface="Symbol" charset="2"/>
                <a:cs typeface="Symbol" charset="2"/>
              </a:rPr>
              <a:t>± </a:t>
            </a:r>
            <a:r>
              <a:rPr lang="en-GB" sz="1500" baseline="30000" dirty="0">
                <a:ea typeface="Symbol" charset="2"/>
                <a:cs typeface="Symbol" charset="2"/>
              </a:rPr>
              <a:t> </a:t>
            </a:r>
            <a:r>
              <a:rPr lang="en-GB" sz="1500" dirty="0"/>
              <a:t>together in a short low </a:t>
            </a:r>
            <a:r>
              <a:rPr lang="en-GB" sz="1500" dirty="0">
                <a:latin typeface="Symbol" charset="2"/>
                <a:ea typeface="Symbol" charset="2"/>
                <a:cs typeface="Symbol" charset="2"/>
              </a:rPr>
              <a:t>b</a:t>
            </a:r>
            <a:r>
              <a:rPr lang="en-GB" sz="1500" dirty="0"/>
              <a:t>-function IR </a:t>
            </a:r>
            <a:r>
              <a:rPr lang="en-GB" sz="1500" dirty="0">
                <a:sym typeface="Wingdings"/>
              </a:rPr>
              <a:t></a:t>
            </a:r>
            <a:r>
              <a:rPr lang="en-GB" sz="1500" dirty="0"/>
              <a:t> high gradient, large aperture and compact quadrupoles</a:t>
            </a:r>
            <a:r>
              <a:rPr lang="en-US" sz="1500" dirty="0"/>
              <a:t>. </a:t>
            </a:r>
            <a:r>
              <a:rPr lang="en-GB" sz="1500" dirty="0"/>
              <a:t>Design of the multi-targets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t> production line requires efficient 3-beams separation design, aiming at minimising particle losses, with high field, large aperture dipoles. </a:t>
            </a:r>
            <a:r>
              <a:rPr lang="en-GB" sz="1500" b="1" dirty="0">
                <a:solidFill>
                  <a:srgbClr val="002060"/>
                </a:solidFill>
              </a:rPr>
              <a:t>Synergy with </a:t>
            </a:r>
            <a:r>
              <a:rPr lang="en-GB" sz="1500" b="1" dirty="0">
                <a:solidFill>
                  <a:srgbClr val="002060"/>
                </a:solidFill>
              </a:rPr>
              <a:t>AF1, AF7</a:t>
            </a:r>
          </a:p>
          <a:p>
            <a:pPr marL="540544" lvl="1" indent="-197644">
              <a:buFont typeface="+mj-lt"/>
              <a:buAutoNum type="arabicPeriod"/>
            </a:pPr>
            <a:r>
              <a:rPr lang="en-GB" sz="1500" b="1" dirty="0">
                <a:solidFill>
                  <a:srgbClr val="0070C0"/>
                </a:solidFill>
              </a:rPr>
              <a:t>RF CAVITIES </a:t>
            </a:r>
            <a:r>
              <a:rPr lang="en-GB" sz="1500" dirty="0">
                <a:sym typeface="Wingdings"/>
              </a:rPr>
              <a:t></a:t>
            </a:r>
            <a:r>
              <a:rPr lang="en-US" sz="1500" dirty="0"/>
              <a:t> </a:t>
            </a:r>
            <a:r>
              <a:rPr lang="en-GB" sz="1500" dirty="0"/>
              <a:t>high gradient SCRF cavities able to cope with a high average train current (order of 100 mA). </a:t>
            </a:r>
            <a:r>
              <a:rPr lang="en-GB" sz="1500" b="1" dirty="0">
                <a:solidFill>
                  <a:srgbClr val="002060"/>
                </a:solidFill>
              </a:rPr>
              <a:t>Synergy with AF7</a:t>
            </a:r>
            <a:r>
              <a:rPr lang="en-GB" sz="1500" dirty="0"/>
              <a:t> </a:t>
            </a:r>
            <a:endParaRPr lang="en-US" sz="1500" dirty="0"/>
          </a:p>
          <a:p>
            <a:pPr marL="540544" lvl="1" indent="-197644">
              <a:buFont typeface="+mj-lt"/>
              <a:buAutoNum type="arabicPeriod"/>
            </a:pPr>
            <a:r>
              <a:rPr lang="en-GB" sz="1500" b="1" dirty="0">
                <a:solidFill>
                  <a:srgbClr val="008200"/>
                </a:solidFill>
              </a:rPr>
              <a:t>MUON </a:t>
            </a:r>
            <a:r>
              <a:rPr lang="en-GB" sz="1500" b="1" dirty="0">
                <a:solidFill>
                  <a:srgbClr val="008200"/>
                </a:solidFill>
              </a:rPr>
              <a:t>COOLING </a:t>
            </a:r>
            <a:r>
              <a:rPr lang="en-GB" sz="1500" dirty="0">
                <a:sym typeface="Wingdings"/>
              </a:rPr>
              <a:t> longer </a:t>
            </a:r>
            <a:r>
              <a:rPr lang="en-GB" sz="1500" dirty="0">
                <a:latin typeface="Symbol" charset="2"/>
                <a:ea typeface="Symbol" charset="2"/>
                <a:cs typeface="Symbol" charset="2"/>
              </a:rPr>
              <a:t>m</a:t>
            </a:r>
            <a:r>
              <a:rPr lang="en-GB" sz="1500" baseline="30000" dirty="0">
                <a:ea typeface="Symbol" charset="2"/>
                <a:cs typeface="Symbol" charset="2"/>
              </a:rPr>
              <a:t>±</a:t>
            </a:r>
            <a:r>
              <a:rPr lang="en-GB" sz="1500" dirty="0">
                <a:sym typeface="Wingdings"/>
              </a:rPr>
              <a:t> lifetime at production </a:t>
            </a:r>
            <a:r>
              <a:rPr lang="en-GB" sz="1500" dirty="0"/>
              <a:t>allows for introducing moderate cooling mechanism to further reduce  production emittance. Different evaluations were done in the past for the cooling efficiency given by stochastic cooling, optical stochastic cooling, crystal cooling. A full revaluation of these mechanisms associated to high energy, low emittance and bunch current needs to be done. </a:t>
            </a:r>
            <a:r>
              <a:rPr lang="en-GB" sz="1500" b="1" dirty="0">
                <a:solidFill>
                  <a:srgbClr val="002060"/>
                </a:solidFill>
              </a:rPr>
              <a:t>Synergy with AF1, AF7</a:t>
            </a:r>
            <a:endParaRPr lang="en-GB" sz="1500" dirty="0"/>
          </a:p>
          <a:p>
            <a:pPr marL="540544" lvl="1" indent="-197644">
              <a:buFont typeface="+mj-lt"/>
              <a:buAutoNum type="arabicPeriod"/>
            </a:pPr>
            <a:r>
              <a:rPr lang="en-GB" sz="1500" b="1" dirty="0">
                <a:solidFill>
                  <a:srgbClr val="008200"/>
                </a:solidFill>
              </a:rPr>
              <a:t>MUON RECOMBINATION </a:t>
            </a:r>
            <a:r>
              <a:rPr lang="en-US" sz="1500" dirty="0">
                <a:sym typeface="Wingdings"/>
              </a:rPr>
              <a:t> </a:t>
            </a:r>
            <a:r>
              <a:rPr lang="en-US" sz="1500" dirty="0"/>
              <a:t>testing muon bunches recombination techniques, that can increase the number of particle per bunch without been drastically affected by the consequent emittance increase. New hypothesis: possible recombination of different muon bunches by injection in a curved crystal. Combining the channeling angle with the volume reflection it should be possible to merge two different bunches with a relative emittance increase, mainly in the distribution tail. The efficiency of this process should be optimized. </a:t>
            </a:r>
            <a:r>
              <a:rPr lang="en-GB" sz="1500" b="1" dirty="0">
                <a:solidFill>
                  <a:srgbClr val="002060"/>
                </a:solidFill>
              </a:rPr>
              <a:t>Synergy with AF1, </a:t>
            </a:r>
            <a:r>
              <a:rPr lang="en-GB" sz="1500" b="1" dirty="0">
                <a:solidFill>
                  <a:srgbClr val="002060"/>
                </a:solidFill>
              </a:rPr>
              <a:t>AF7</a:t>
            </a:r>
            <a:endParaRPr lang="en-US" sz="1500" b="1" dirty="0">
              <a:solidFill>
                <a:srgbClr val="002060"/>
              </a:solidFill>
            </a:endParaRPr>
          </a:p>
        </p:txBody>
      </p:sp>
      <p:sp>
        <p:nvSpPr>
          <p:cNvPr id="5" name="Left Brace 4"/>
          <p:cNvSpPr/>
          <p:nvPr/>
        </p:nvSpPr>
        <p:spPr>
          <a:xfrm>
            <a:off x="261256" y="4073978"/>
            <a:ext cx="146752" cy="1592036"/>
          </a:xfrm>
          <a:prstGeom prst="leftBrace">
            <a:avLst/>
          </a:prstGeom>
          <a:ln w="28575">
            <a:solidFill>
              <a:srgbClr val="008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4904" y="4291504"/>
            <a:ext cx="171449" cy="1477328"/>
          </a:xfrm>
          <a:prstGeom prst="rect">
            <a:avLst/>
          </a:prstGeom>
          <a:solidFill>
            <a:schemeClr val="accent6">
              <a:lumMod val="40000"/>
              <a:lumOff val="60000"/>
            </a:schemeClr>
          </a:solidFill>
        </p:spPr>
        <p:txBody>
          <a:bodyPr wrap="square" rtlCol="0">
            <a:spAutoFit/>
          </a:bodyPr>
          <a:lstStyle/>
          <a:p>
            <a:pPr algn="ctr"/>
            <a:r>
              <a:rPr lang="en-US" b="1" smtClean="0">
                <a:solidFill>
                  <a:srgbClr val="008200"/>
                </a:solidFill>
              </a:rPr>
              <a:t>IDEAS</a:t>
            </a:r>
            <a:endParaRPr lang="en-US" b="1">
              <a:solidFill>
                <a:srgbClr val="008200"/>
              </a:solidFill>
            </a:endParaRPr>
          </a:p>
        </p:txBody>
      </p:sp>
    </p:spTree>
    <p:extLst>
      <p:ext uri="{BB962C8B-B14F-4D97-AF65-F5344CB8AC3E}">
        <p14:creationId xmlns:p14="http://schemas.microsoft.com/office/powerpoint/2010/main" val="235066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845" y="3569598"/>
            <a:ext cx="7902826" cy="23039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116632"/>
            <a:ext cx="8067017" cy="3452966"/>
          </a:xfrm>
          <a:prstGeom prst="rect">
            <a:avLst/>
          </a:prstGeom>
        </p:spPr>
      </p:pic>
    </p:spTree>
    <p:extLst>
      <p:ext uri="{BB962C8B-B14F-4D97-AF65-F5344CB8AC3E}">
        <p14:creationId xmlns:p14="http://schemas.microsoft.com/office/powerpoint/2010/main" val="66347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627" y="1651907"/>
            <a:ext cx="9165627" cy="4329113"/>
          </a:xfrm>
          <a:prstGeom prst="rect">
            <a:avLst/>
          </a:prstGeom>
        </p:spPr>
      </p:pic>
      <p:sp>
        <p:nvSpPr>
          <p:cNvPr id="7" name="Title 6"/>
          <p:cNvSpPr>
            <a:spLocks noGrp="1"/>
          </p:cNvSpPr>
          <p:nvPr>
            <p:ph type="title"/>
          </p:nvPr>
        </p:nvSpPr>
        <p:spPr>
          <a:xfrm>
            <a:off x="0" y="188640"/>
            <a:ext cx="9144000" cy="504056"/>
          </a:xfrm>
        </p:spPr>
        <p:txBody>
          <a:bodyPr>
            <a:noAutofit/>
          </a:bodyPr>
          <a:lstStyle/>
          <a:p>
            <a:r>
              <a:rPr lang="en-US" sz="4000" dirty="0"/>
              <a:t>LEMMA CDR preparation Tasks</a:t>
            </a:r>
            <a:endParaRPr lang="en-US" sz="4000" dirty="0"/>
          </a:p>
        </p:txBody>
      </p:sp>
      <p:sp>
        <p:nvSpPr>
          <p:cNvPr id="8" name="TextBox 7"/>
          <p:cNvSpPr txBox="1"/>
          <p:nvPr/>
        </p:nvSpPr>
        <p:spPr>
          <a:xfrm>
            <a:off x="6876256" y="802969"/>
            <a:ext cx="2039917" cy="369332"/>
          </a:xfrm>
          <a:prstGeom prst="rect">
            <a:avLst/>
          </a:prstGeom>
          <a:solidFill>
            <a:srgbClr val="FFFF00"/>
          </a:solidFill>
        </p:spPr>
        <p:txBody>
          <a:bodyPr wrap="none" rtlCol="0">
            <a:spAutoFit/>
          </a:bodyPr>
          <a:lstStyle/>
          <a:p>
            <a:r>
              <a:rPr lang="en-US" dirty="0" smtClean="0"/>
              <a:t>A. </a:t>
            </a:r>
            <a:r>
              <a:rPr lang="en-US" dirty="0" err="1" smtClean="0"/>
              <a:t>Variola</a:t>
            </a:r>
            <a:r>
              <a:rPr lang="en-US" dirty="0" smtClean="0"/>
              <a:t>, Roma I</a:t>
            </a:r>
            <a:endParaRPr lang="en-US" dirty="0"/>
          </a:p>
        </p:txBody>
      </p:sp>
    </p:spTree>
    <p:extLst>
      <p:ext uri="{BB962C8B-B14F-4D97-AF65-F5344CB8AC3E}">
        <p14:creationId xmlns:p14="http://schemas.microsoft.com/office/powerpoint/2010/main" val="2061909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1648" y="857250"/>
            <a:ext cx="6125676" cy="5143500"/>
          </a:xfrm>
          <a:prstGeom prst="rect">
            <a:avLst/>
          </a:prstGeom>
        </p:spPr>
      </p:pic>
      <p:sp>
        <p:nvSpPr>
          <p:cNvPr id="5" name="TextBox 4"/>
          <p:cNvSpPr txBox="1"/>
          <p:nvPr/>
        </p:nvSpPr>
        <p:spPr>
          <a:xfrm>
            <a:off x="16157" y="44624"/>
            <a:ext cx="2891648" cy="6409447"/>
          </a:xfrm>
          <a:prstGeom prst="rect">
            <a:avLst/>
          </a:prstGeom>
          <a:noFill/>
          <a:ln>
            <a:noFill/>
          </a:ln>
        </p:spPr>
        <p:txBody>
          <a:bodyPr wrap="square" rtlCol="0">
            <a:spAutoFit/>
          </a:bodyPr>
          <a:lstStyle/>
          <a:p>
            <a:r>
              <a:rPr lang="en-US" b="1" dirty="0">
                <a:solidFill>
                  <a:srgbClr val="800000"/>
                </a:solidFill>
                <a:latin typeface="+mn-lt"/>
              </a:rPr>
              <a:t>Resources needed by Task</a:t>
            </a:r>
          </a:p>
          <a:p>
            <a:endParaRPr lang="en-US" sz="1050" dirty="0">
              <a:latin typeface="+mn-lt"/>
            </a:endParaRPr>
          </a:p>
          <a:p>
            <a:r>
              <a:rPr lang="en-US" b="1" dirty="0" smtClean="0">
                <a:solidFill>
                  <a:srgbClr val="FF0000"/>
                </a:solidFill>
                <a:latin typeface="+mn-lt"/>
              </a:rPr>
              <a:t>E</a:t>
            </a:r>
            <a:r>
              <a:rPr lang="en-US" dirty="0" smtClean="0">
                <a:latin typeface="+mn-lt"/>
              </a:rPr>
              <a:t> </a:t>
            </a:r>
            <a:r>
              <a:rPr lang="en-US" b="1" dirty="0" smtClean="0">
                <a:latin typeface="+mn-lt"/>
              </a:rPr>
              <a:t>= </a:t>
            </a:r>
            <a:r>
              <a:rPr lang="en-US" b="1" dirty="0" smtClean="0">
                <a:solidFill>
                  <a:srgbClr val="FF0000"/>
                </a:solidFill>
                <a:latin typeface="+mn-lt"/>
              </a:rPr>
              <a:t>Expert</a:t>
            </a:r>
            <a:r>
              <a:rPr lang="en-US" dirty="0" smtClean="0">
                <a:latin typeface="+mn-lt"/>
              </a:rPr>
              <a:t>, </a:t>
            </a:r>
            <a:r>
              <a:rPr lang="en-US" sz="1600" dirty="0" smtClean="0">
                <a:latin typeface="+mn-lt"/>
              </a:rPr>
              <a:t>highly experienced </a:t>
            </a:r>
            <a:r>
              <a:rPr lang="en-US" sz="1600" dirty="0" smtClean="0">
                <a:latin typeface="+mn-lt"/>
              </a:rPr>
              <a:t>physicist/engineer </a:t>
            </a:r>
            <a:r>
              <a:rPr lang="en-US" sz="1600" dirty="0">
                <a:latin typeface="+mn-lt"/>
              </a:rPr>
              <a:t>capable </a:t>
            </a:r>
            <a:r>
              <a:rPr lang="en-US" sz="1600" dirty="0" smtClean="0">
                <a:latin typeface="+mn-lt"/>
              </a:rPr>
              <a:t>to </a:t>
            </a:r>
            <a:r>
              <a:rPr lang="en-US" sz="1600" dirty="0">
                <a:latin typeface="+mn-lt"/>
              </a:rPr>
              <a:t>coordinate the </a:t>
            </a:r>
            <a:r>
              <a:rPr lang="en-US" sz="1600" dirty="0" smtClean="0">
                <a:latin typeface="+mn-lt"/>
              </a:rPr>
              <a:t>task activity AND </a:t>
            </a:r>
            <a:r>
              <a:rPr lang="en-US" sz="1600" dirty="0">
                <a:latin typeface="+mn-lt"/>
              </a:rPr>
              <a:t>propose and evaluate innovative solutions </a:t>
            </a:r>
            <a:r>
              <a:rPr lang="en-US" sz="1600" dirty="0" smtClean="0">
                <a:latin typeface="+mn-lt"/>
              </a:rPr>
              <a:t>taking </a:t>
            </a:r>
            <a:r>
              <a:rPr lang="en-US" sz="1600" dirty="0">
                <a:latin typeface="+mn-lt"/>
              </a:rPr>
              <a:t>into account the global constraints of the </a:t>
            </a:r>
            <a:r>
              <a:rPr lang="en-US" sz="1600" dirty="0" smtClean="0">
                <a:latin typeface="+mn-lt"/>
              </a:rPr>
              <a:t>design </a:t>
            </a:r>
          </a:p>
          <a:p>
            <a:r>
              <a:rPr lang="en-US" b="1" dirty="0" smtClean="0">
                <a:solidFill>
                  <a:schemeClr val="accent6">
                    <a:lumMod val="75000"/>
                  </a:schemeClr>
                </a:solidFill>
                <a:latin typeface="+mn-lt"/>
              </a:rPr>
              <a:t>S</a:t>
            </a:r>
            <a:r>
              <a:rPr lang="en-US" dirty="0" smtClean="0">
                <a:latin typeface="+mn-lt"/>
              </a:rPr>
              <a:t> </a:t>
            </a:r>
            <a:r>
              <a:rPr lang="en-US" b="1" dirty="0" smtClean="0">
                <a:latin typeface="+mn-lt"/>
              </a:rPr>
              <a:t>= </a:t>
            </a:r>
            <a:r>
              <a:rPr lang="en-US" b="1" dirty="0" smtClean="0">
                <a:solidFill>
                  <a:schemeClr val="accent6">
                    <a:lumMod val="75000"/>
                  </a:schemeClr>
                </a:solidFill>
                <a:latin typeface="+mn-lt"/>
              </a:rPr>
              <a:t>Senior</a:t>
            </a:r>
            <a:r>
              <a:rPr lang="en-US" dirty="0" smtClean="0">
                <a:latin typeface="+mn-lt"/>
              </a:rPr>
              <a:t>, </a:t>
            </a:r>
            <a:r>
              <a:rPr lang="en-US" sz="1600" dirty="0" smtClean="0">
                <a:latin typeface="+mn-lt"/>
              </a:rPr>
              <a:t>well </a:t>
            </a:r>
            <a:r>
              <a:rPr lang="en-US" sz="1600" dirty="0">
                <a:latin typeface="+mn-lt"/>
              </a:rPr>
              <a:t>experienced physicist or engineer providing all the skills to realize </a:t>
            </a:r>
            <a:r>
              <a:rPr lang="en-US" sz="1600" dirty="0" smtClean="0">
                <a:latin typeface="+mn-lt"/>
              </a:rPr>
              <a:t>simulations, analysis </a:t>
            </a:r>
            <a:r>
              <a:rPr lang="en-US" sz="1600" dirty="0">
                <a:latin typeface="+mn-lt"/>
              </a:rPr>
              <a:t>and </a:t>
            </a:r>
            <a:r>
              <a:rPr lang="en-US" sz="1600" dirty="0" smtClean="0">
                <a:latin typeface="+mn-lt"/>
              </a:rPr>
              <a:t>test </a:t>
            </a:r>
            <a:r>
              <a:rPr lang="en-US" sz="1600" dirty="0">
                <a:latin typeface="+mn-lt"/>
              </a:rPr>
              <a:t>necessary to finalize the </a:t>
            </a:r>
            <a:r>
              <a:rPr lang="en-US" sz="1600" dirty="0" smtClean="0">
                <a:latin typeface="+mn-lt"/>
              </a:rPr>
              <a:t>tasks,  while coordinating </a:t>
            </a:r>
            <a:r>
              <a:rPr lang="en-US" sz="1600" dirty="0">
                <a:latin typeface="+mn-lt"/>
              </a:rPr>
              <a:t>the work of less experienced </a:t>
            </a:r>
            <a:r>
              <a:rPr lang="en-US" sz="1600" dirty="0" smtClean="0">
                <a:latin typeface="+mn-lt"/>
              </a:rPr>
              <a:t>staff </a:t>
            </a:r>
          </a:p>
          <a:p>
            <a:r>
              <a:rPr lang="en-US" b="1" dirty="0" smtClean="0">
                <a:solidFill>
                  <a:srgbClr val="0070C0"/>
                </a:solidFill>
                <a:latin typeface="+mn-lt"/>
              </a:rPr>
              <a:t>J</a:t>
            </a:r>
            <a:r>
              <a:rPr lang="en-US" dirty="0" smtClean="0">
                <a:solidFill>
                  <a:srgbClr val="0070C0"/>
                </a:solidFill>
                <a:latin typeface="+mn-lt"/>
              </a:rPr>
              <a:t> </a:t>
            </a:r>
            <a:r>
              <a:rPr lang="en-US" b="1" dirty="0" smtClean="0">
                <a:latin typeface="+mn-lt"/>
              </a:rPr>
              <a:t>= </a:t>
            </a:r>
            <a:r>
              <a:rPr lang="en-US" b="1" dirty="0" smtClean="0">
                <a:solidFill>
                  <a:srgbClr val="0070C0"/>
                </a:solidFill>
                <a:latin typeface="+mn-lt"/>
              </a:rPr>
              <a:t>Junior</a:t>
            </a:r>
            <a:r>
              <a:rPr lang="en-US" dirty="0" smtClean="0">
                <a:latin typeface="+mn-lt"/>
              </a:rPr>
              <a:t>, </a:t>
            </a:r>
            <a:r>
              <a:rPr lang="en-US" sz="1600" dirty="0">
                <a:latin typeface="+mn-lt"/>
              </a:rPr>
              <a:t>PhD student or </a:t>
            </a:r>
            <a:r>
              <a:rPr lang="en-US" sz="1600" dirty="0" smtClean="0">
                <a:latin typeface="+mn-lt"/>
              </a:rPr>
              <a:t>post-doc </a:t>
            </a:r>
            <a:r>
              <a:rPr lang="en-US" sz="1600" dirty="0">
                <a:latin typeface="+mn-lt"/>
              </a:rPr>
              <a:t>physicist </a:t>
            </a:r>
            <a:r>
              <a:rPr lang="en-US" sz="1600" dirty="0" smtClean="0">
                <a:latin typeface="+mn-lt"/>
              </a:rPr>
              <a:t>or engineer, with the </a:t>
            </a:r>
            <a:r>
              <a:rPr lang="en-US" sz="1600" dirty="0">
                <a:latin typeface="+mn-lt"/>
              </a:rPr>
              <a:t>capability to </a:t>
            </a:r>
            <a:r>
              <a:rPr lang="en-US" sz="1600" dirty="0" smtClean="0">
                <a:latin typeface="+mn-lt"/>
              </a:rPr>
              <a:t>perform the </a:t>
            </a:r>
            <a:r>
              <a:rPr lang="en-US" sz="1600" dirty="0">
                <a:latin typeface="+mn-lt"/>
              </a:rPr>
              <a:t>activities required in the framework of </a:t>
            </a:r>
            <a:r>
              <a:rPr lang="en-US" sz="1600" dirty="0" smtClean="0">
                <a:latin typeface="+mn-lt"/>
              </a:rPr>
              <a:t>the </a:t>
            </a:r>
            <a:r>
              <a:rPr lang="en-US" sz="1600" dirty="0" smtClean="0">
                <a:latin typeface="+mn-lt"/>
              </a:rPr>
              <a:t>task</a:t>
            </a:r>
          </a:p>
          <a:p>
            <a:endParaRPr lang="en-US" sz="1600" dirty="0">
              <a:latin typeface="+mn-lt"/>
            </a:endParaRPr>
          </a:p>
          <a:p>
            <a:r>
              <a:rPr lang="en-US" b="1" dirty="0" smtClean="0">
                <a:latin typeface="+mn-lt"/>
              </a:rPr>
              <a:t>Total: 31 E, 22 S, 23 J</a:t>
            </a:r>
          </a:p>
          <a:p>
            <a:endParaRPr lang="en-US" dirty="0" smtClean="0">
              <a:latin typeface="+mn-lt"/>
            </a:endParaRPr>
          </a:p>
          <a:p>
            <a:r>
              <a:rPr lang="en-US" b="1" dirty="0" smtClean="0">
                <a:solidFill>
                  <a:schemeClr val="accent6">
                    <a:lumMod val="75000"/>
                  </a:schemeClr>
                </a:solidFill>
                <a:latin typeface="+mn-lt"/>
              </a:rPr>
              <a:t>Note: E and S figures can overlap more than 1 task!</a:t>
            </a:r>
            <a:endParaRPr lang="en-US" b="1" dirty="0">
              <a:solidFill>
                <a:schemeClr val="accent6">
                  <a:lumMod val="75000"/>
                </a:schemeClr>
              </a:solidFill>
              <a:latin typeface="+mn-lt"/>
            </a:endParaRPr>
          </a:p>
        </p:txBody>
      </p:sp>
    </p:spTree>
    <p:extLst>
      <p:ext uri="{BB962C8B-B14F-4D97-AF65-F5344CB8AC3E}">
        <p14:creationId xmlns:p14="http://schemas.microsoft.com/office/powerpoint/2010/main" val="1087758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744"/>
          </a:xfrm>
        </p:spPr>
        <p:txBody>
          <a:bodyPr/>
          <a:lstStyle/>
          <a:p>
            <a:pPr lvl="0"/>
            <a:r>
              <a:rPr lang="en-US" altLang="en-US" i="1" dirty="0"/>
              <a:t>Positron Source Tasks </a:t>
            </a:r>
            <a:r>
              <a:rPr lang="en-US" altLang="en-US"/>
              <a:t>- </a:t>
            </a:r>
            <a:r>
              <a:rPr lang="en-US" altLang="en-US" smtClean="0"/>
              <a:t>HIGH</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00832663"/>
              </p:ext>
            </p:extLst>
          </p:nvPr>
        </p:nvGraphicFramePr>
        <p:xfrm>
          <a:off x="251520" y="5949279"/>
          <a:ext cx="8229600" cy="436372"/>
        </p:xfrm>
        <a:graphic>
          <a:graphicData uri="http://schemas.openxmlformats.org/drawingml/2006/table">
            <a:tbl>
              <a:tblPr firstRow="1" firstCol="1" bandRow="1">
                <a:tableStyleId>{5940675A-B579-460E-94D1-54222C63F5DA}</a:tableStyleId>
              </a:tblPr>
              <a:tblGrid>
                <a:gridCol w="1371600"/>
                <a:gridCol w="1371600"/>
                <a:gridCol w="1371600"/>
                <a:gridCol w="1371600"/>
                <a:gridCol w="1371600"/>
                <a:gridCol w="1371600"/>
              </a:tblGrid>
              <a:tr h="115291">
                <a:tc>
                  <a:txBody>
                    <a:bodyPr/>
                    <a:lstStyle/>
                    <a:p>
                      <a:pPr marL="457200">
                        <a:lnSpc>
                          <a:spcPct val="107000"/>
                        </a:lnSpc>
                        <a:spcAft>
                          <a:spcPts val="0"/>
                        </a:spcAft>
                      </a:pPr>
                      <a:r>
                        <a:rPr lang="en-US" sz="1400" b="1" dirty="0">
                          <a:effectLst/>
                        </a:rPr>
                        <a:t>Task</a:t>
                      </a:r>
                      <a:endParaRPr lang="en-GB" sz="1400" b="1" dirty="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400" b="1">
                          <a:effectLst/>
                        </a:rPr>
                        <a:t>A.1</a:t>
                      </a:r>
                      <a:endParaRPr lang="en-GB" sz="1400" b="1">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400" b="1">
                          <a:effectLst/>
                        </a:rPr>
                        <a:t>A.2</a:t>
                      </a:r>
                      <a:endParaRPr lang="en-GB" sz="1400" b="1">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400" b="1">
                          <a:effectLst/>
                        </a:rPr>
                        <a:t>A.3</a:t>
                      </a:r>
                      <a:endParaRPr lang="en-GB" sz="1400" b="1">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400" b="1">
                          <a:effectLst/>
                        </a:rPr>
                        <a:t>A.4</a:t>
                      </a:r>
                      <a:endParaRPr lang="en-GB" sz="1400" b="1">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400" b="1" dirty="0">
                          <a:effectLst/>
                        </a:rPr>
                        <a:t>A.5</a:t>
                      </a:r>
                      <a:endParaRPr lang="en-GB" sz="1400" b="1" dirty="0">
                        <a:effectLst/>
                        <a:latin typeface="Calibri" charset="0"/>
                        <a:ea typeface="Calibri" charset="0"/>
                        <a:cs typeface="Times New Roman" charset="0"/>
                      </a:endParaRPr>
                    </a:p>
                  </a:txBody>
                  <a:tcPr marL="68580" marR="68580" marT="0" marB="0"/>
                </a:tc>
              </a:tr>
              <a:tr h="0">
                <a:tc>
                  <a:txBody>
                    <a:bodyPr/>
                    <a:lstStyle/>
                    <a:p>
                      <a:pPr marL="457200">
                        <a:lnSpc>
                          <a:spcPct val="107000"/>
                        </a:lnSpc>
                        <a:spcAft>
                          <a:spcPts val="0"/>
                        </a:spcAft>
                      </a:pPr>
                      <a:r>
                        <a:rPr lang="en-US" sz="1400" b="1" dirty="0">
                          <a:effectLst/>
                        </a:rPr>
                        <a:t>Resource</a:t>
                      </a:r>
                      <a:endParaRPr lang="en-GB" sz="1400" b="1" dirty="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200">
                          <a:effectLst/>
                        </a:rPr>
                        <a:t>1S, 1J</a:t>
                      </a:r>
                      <a:endParaRPr lang="en-GB" sz="120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200">
                          <a:effectLst/>
                        </a:rPr>
                        <a:t>1E, 1J</a:t>
                      </a:r>
                      <a:endParaRPr lang="en-GB" sz="120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200">
                          <a:effectLst/>
                        </a:rPr>
                        <a:t>1S</a:t>
                      </a:r>
                      <a:endParaRPr lang="en-GB" sz="120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200">
                          <a:effectLst/>
                        </a:rPr>
                        <a:t>1S, 1J</a:t>
                      </a:r>
                      <a:endParaRPr lang="en-GB" sz="1200">
                        <a:effectLst/>
                        <a:latin typeface="Calibri" charset="0"/>
                        <a:ea typeface="Calibri" charset="0"/>
                        <a:cs typeface="Times New Roman" charset="0"/>
                      </a:endParaRPr>
                    </a:p>
                  </a:txBody>
                  <a:tcPr marL="68580" marR="68580" marT="0" marB="0"/>
                </a:tc>
                <a:tc>
                  <a:txBody>
                    <a:bodyPr/>
                    <a:lstStyle/>
                    <a:p>
                      <a:pPr marL="457200" algn="ctr">
                        <a:lnSpc>
                          <a:spcPct val="107000"/>
                        </a:lnSpc>
                        <a:spcAft>
                          <a:spcPts val="0"/>
                        </a:spcAft>
                      </a:pPr>
                      <a:r>
                        <a:rPr lang="en-US" sz="1200" dirty="0">
                          <a:effectLst/>
                        </a:rPr>
                        <a:t>1E, 1J</a:t>
                      </a:r>
                      <a:endParaRPr lang="en-GB" sz="1200" dirty="0">
                        <a:effectLst/>
                        <a:latin typeface="Calibri" charset="0"/>
                        <a:ea typeface="Calibri" charset="0"/>
                        <a:cs typeface="Times New Roman" charset="0"/>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17</a:t>
            </a:fld>
            <a:endParaRPr lang="en-US" altLang="en-US"/>
          </a:p>
        </p:txBody>
      </p:sp>
      <p:sp>
        <p:nvSpPr>
          <p:cNvPr id="6" name="Rectangle 1"/>
          <p:cNvSpPr>
            <a:spLocks noChangeArrowheads="1"/>
          </p:cNvSpPr>
          <p:nvPr/>
        </p:nvSpPr>
        <p:spPr bwMode="auto">
          <a:xfrm>
            <a:off x="452875" y="1052736"/>
            <a:ext cx="8100392"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err="1" smtClean="0">
                <a:ln>
                  <a:noFill/>
                </a:ln>
                <a:solidFill>
                  <a:schemeClr val="tx1"/>
                </a:solidFill>
                <a:effectLst/>
                <a:latin typeface="+mn-lt"/>
              </a:rPr>
              <a:t>Montecarlo</a:t>
            </a:r>
            <a:r>
              <a:rPr kumimoji="0" lang="en-US" altLang="en-US" sz="1800" b="0" i="0" u="none" strike="noStrike" cap="none" normalizeH="0" baseline="0" dirty="0" smtClean="0">
                <a:ln>
                  <a:noFill/>
                </a:ln>
                <a:solidFill>
                  <a:schemeClr val="tx1"/>
                </a:solidFill>
                <a:effectLst/>
                <a:latin typeface="+mn-lt"/>
              </a:rPr>
              <a:t> </a:t>
            </a:r>
            <a:r>
              <a:rPr kumimoji="0" lang="en-US" altLang="en-US" sz="1800" b="0" i="0" u="none" strike="noStrike" cap="none" normalizeH="0" baseline="0" dirty="0">
                <a:ln>
                  <a:noFill/>
                </a:ln>
                <a:solidFill>
                  <a:schemeClr val="tx1"/>
                </a:solidFill>
                <a:effectLst/>
                <a:latin typeface="+mn-lt"/>
              </a:rPr>
              <a:t>simulations of the positron production in the target with three different type of drive beams, electrons (classical source), positrons and photons (embedded sources). Definition of the produced positrons 6D phase space. Generation of the particle showers in the target and evaluation of the deposited energy. Optimization of the target thickness and material (even hybrid configuration) vs the energy of the drive beams. Input for task </a:t>
            </a:r>
            <a:r>
              <a:rPr kumimoji="0" lang="en-US" altLang="en-US" sz="1800" b="0" i="0" u="none" strike="noStrike" cap="none" normalizeH="0" baseline="0" dirty="0" smtClean="0">
                <a:ln>
                  <a:noFill/>
                </a:ln>
                <a:solidFill>
                  <a:schemeClr val="tx1"/>
                </a:solidFill>
                <a:effectLst/>
                <a:latin typeface="+mn-lt"/>
              </a:rPr>
              <a:t>A.5.</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Evaluation </a:t>
            </a:r>
            <a:r>
              <a:rPr kumimoji="0" lang="en-US" altLang="en-US" sz="1800" b="0" i="0" u="none" strike="noStrike" cap="none" normalizeH="0" baseline="0" dirty="0">
                <a:ln>
                  <a:noFill/>
                </a:ln>
                <a:solidFill>
                  <a:schemeClr val="tx1"/>
                </a:solidFill>
                <a:effectLst/>
                <a:latin typeface="+mn-lt"/>
              </a:rPr>
              <a:t>of the thermo-mechanical efforts on the targets for both classical and embedded sources. Determination of the damage and fusion thresholds. Evaluation of technical designs for heating evacuation and PEDD </a:t>
            </a:r>
            <a:r>
              <a:rPr kumimoji="0" lang="en-US" altLang="en-US" sz="1800" b="0" i="0" u="none" strike="noStrike" cap="none" normalizeH="0" baseline="0" dirty="0" smtClean="0">
                <a:ln>
                  <a:noFill/>
                </a:ln>
                <a:solidFill>
                  <a:schemeClr val="tx1"/>
                </a:solidFill>
                <a:effectLst/>
                <a:latin typeface="+mn-lt"/>
              </a:rPr>
              <a:t>remedies.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Design </a:t>
            </a:r>
            <a:r>
              <a:rPr kumimoji="0" lang="en-US" altLang="en-US" sz="1800" b="0" i="0" u="none" strike="noStrike" cap="none" normalizeH="0" baseline="0" dirty="0">
                <a:ln>
                  <a:noFill/>
                </a:ln>
                <a:solidFill>
                  <a:schemeClr val="tx1"/>
                </a:solidFill>
                <a:effectLst/>
                <a:latin typeface="+mn-lt"/>
              </a:rPr>
              <a:t>of the possible configuration for the magnetic capture line, AMD or QWT for both classical and embedded sources. Input for task </a:t>
            </a:r>
            <a:r>
              <a:rPr kumimoji="0" lang="en-US" altLang="en-US" sz="1800" b="0" i="0" u="none" strike="noStrike" cap="none" normalizeH="0" baseline="0" dirty="0" smtClean="0">
                <a:ln>
                  <a:noFill/>
                </a:ln>
                <a:solidFill>
                  <a:schemeClr val="tx1"/>
                </a:solidFill>
                <a:effectLst/>
                <a:latin typeface="+mn-lt"/>
              </a:rPr>
              <a:t>A.5.</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Design </a:t>
            </a:r>
            <a:r>
              <a:rPr kumimoji="0" lang="en-US" altLang="en-US" sz="1800" b="0" i="0" u="none" strike="noStrike" cap="none" normalizeH="0" baseline="0" dirty="0">
                <a:ln>
                  <a:noFill/>
                </a:ln>
                <a:solidFill>
                  <a:schemeClr val="tx1"/>
                </a:solidFill>
                <a:effectLst/>
                <a:latin typeface="+mn-lt"/>
              </a:rPr>
              <a:t>of the capture section accelerating structures, optimization for L Band or S band with large iris for both classical and embedded sources. Input for task </a:t>
            </a:r>
            <a:r>
              <a:rPr kumimoji="0" lang="en-US" altLang="en-US" sz="1800" b="0" i="0" u="none" strike="noStrike" cap="none" normalizeH="0" baseline="0" dirty="0" smtClean="0">
                <a:ln>
                  <a:noFill/>
                </a:ln>
                <a:solidFill>
                  <a:schemeClr val="tx1"/>
                </a:solidFill>
                <a:effectLst/>
                <a:latin typeface="+mn-lt"/>
              </a:rPr>
              <a:t>A.5.</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Simulation </a:t>
            </a:r>
            <a:r>
              <a:rPr kumimoji="0" lang="en-US" altLang="en-US" sz="1800" b="0" i="0" u="none" strike="noStrike" cap="none" normalizeH="0" baseline="0" dirty="0">
                <a:ln>
                  <a:noFill/>
                </a:ln>
                <a:solidFill>
                  <a:schemeClr val="tx1"/>
                </a:solidFill>
                <a:effectLst/>
                <a:latin typeface="+mn-lt"/>
              </a:rPr>
              <a:t>of the capture line and optimization of the magnetic and RF parameters, evaluation of the captured beam emittance and global capture efficiency for both classical and embedded sources. Input for task B.1.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875833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562074"/>
          </a:xfrm>
        </p:spPr>
        <p:txBody>
          <a:bodyPr/>
          <a:lstStyle/>
          <a:p>
            <a:pPr lvl="0"/>
            <a:r>
              <a:rPr lang="en-GB" sz="4000" i="1" dirty="0"/>
              <a:t>Muon Accumulator and Muon </a:t>
            </a:r>
            <a:r>
              <a:rPr lang="en-GB" sz="4000" i="1"/>
              <a:t>Production </a:t>
            </a:r>
            <a:r>
              <a:rPr lang="en-GB" sz="4000" dirty="0"/>
              <a:t/>
            </a:r>
            <a:br>
              <a:rPr lang="en-GB" sz="4000" dirty="0"/>
            </a:br>
            <a:endParaRPr lang="en-US" sz="4000" dirty="0"/>
          </a:p>
        </p:txBody>
      </p:sp>
      <p:graphicFrame>
        <p:nvGraphicFramePr>
          <p:cNvPr id="5" name="Table 4"/>
          <p:cNvGraphicFramePr>
            <a:graphicFrameLocks noGrp="1"/>
          </p:cNvGraphicFramePr>
          <p:nvPr>
            <p:extLst>
              <p:ext uri="{D42A27DB-BD31-4B8C-83A1-F6EECF244321}">
                <p14:modId xmlns:p14="http://schemas.microsoft.com/office/powerpoint/2010/main" val="1089381609"/>
              </p:ext>
            </p:extLst>
          </p:nvPr>
        </p:nvGraphicFramePr>
        <p:xfrm>
          <a:off x="107504" y="5882040"/>
          <a:ext cx="8928992" cy="590465"/>
        </p:xfrm>
        <a:graphic>
          <a:graphicData uri="http://schemas.openxmlformats.org/drawingml/2006/table">
            <a:tbl>
              <a:tblPr firstRow="1" firstCol="1" bandRow="1">
                <a:tableStyleId>{2D5ABB26-0587-4C30-8999-92F81FD0307C}</a:tableStyleId>
              </a:tblPr>
              <a:tblGrid>
                <a:gridCol w="1228261"/>
                <a:gridCol w="1345672"/>
                <a:gridCol w="774439"/>
                <a:gridCol w="1457809"/>
                <a:gridCol w="774439"/>
                <a:gridCol w="1116124"/>
                <a:gridCol w="1116124"/>
                <a:gridCol w="1116124"/>
              </a:tblGrid>
              <a:tr h="216024">
                <a:tc>
                  <a:txBody>
                    <a:bodyPr/>
                    <a:lstStyle/>
                    <a:p>
                      <a:pPr marL="457200">
                        <a:lnSpc>
                          <a:spcPct val="107000"/>
                        </a:lnSpc>
                        <a:spcAft>
                          <a:spcPts val="0"/>
                        </a:spcAft>
                      </a:pPr>
                      <a:r>
                        <a:rPr lang="en-US" sz="1100" b="1" dirty="0">
                          <a:effectLst/>
                        </a:rPr>
                        <a:t>Task</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E.1</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E.2</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E.3</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E.4</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E.5</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E.6</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b="1" dirty="0">
                          <a:effectLst/>
                        </a:rPr>
                        <a:t>E7</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441">
                <a:tc>
                  <a:txBody>
                    <a:bodyPr/>
                    <a:lstStyle/>
                    <a:p>
                      <a:pPr marL="457200">
                        <a:lnSpc>
                          <a:spcPct val="107000"/>
                        </a:lnSpc>
                        <a:spcAft>
                          <a:spcPts val="0"/>
                        </a:spcAft>
                      </a:pPr>
                      <a:r>
                        <a:rPr lang="en-US" sz="1100" b="1" dirty="0">
                          <a:effectLst/>
                        </a:rPr>
                        <a:t>Resource</a:t>
                      </a:r>
                      <a:endParaRPr lang="en-GB" sz="1100" b="1"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a:effectLst/>
                        </a:rPr>
                        <a:t>2E, 1S, 2J</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a:effectLst/>
                        </a:rPr>
                        <a:t>2S</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nSpc>
                          <a:spcPct val="107000"/>
                        </a:lnSpc>
                        <a:spcAft>
                          <a:spcPts val="0"/>
                        </a:spcAft>
                      </a:pPr>
                      <a:r>
                        <a:rPr lang="en-US" sz="1100">
                          <a:effectLst/>
                        </a:rPr>
                        <a:t>1E, 1S, 1J</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a:effectLst/>
                        </a:rPr>
                        <a:t>1E</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a:effectLst/>
                        </a:rPr>
                        <a:t>1E</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a:effectLst/>
                        </a:rPr>
                        <a:t>1E, 1S</a:t>
                      </a:r>
                      <a:endParaRPr lang="en-GB" sz="110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07000"/>
                        </a:lnSpc>
                        <a:spcAft>
                          <a:spcPts val="0"/>
                        </a:spcAft>
                      </a:pPr>
                      <a:r>
                        <a:rPr lang="en-US" sz="1100" dirty="0">
                          <a:effectLst/>
                        </a:rPr>
                        <a:t>1S,1J</a:t>
                      </a:r>
                      <a:endParaRPr lang="en-GB" sz="1100" dirty="0">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1"/>
          <p:cNvSpPr>
            <a:spLocks noChangeArrowheads="1"/>
          </p:cNvSpPr>
          <p:nvPr/>
        </p:nvSpPr>
        <p:spPr bwMode="auto">
          <a:xfrm>
            <a:off x="179512" y="649838"/>
            <a:ext cx="8964488"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a:ln>
                  <a:noFill/>
                </a:ln>
                <a:solidFill>
                  <a:schemeClr val="tx1"/>
                </a:solidFill>
                <a:effectLst/>
                <a:latin typeface="+mn-lt"/>
              </a:rPr>
              <a:t>Design of the lattice for </a:t>
            </a:r>
            <a:r>
              <a:rPr kumimoji="0" lang="en-US" altLang="en-US" sz="1800" b="0" i="0" u="none" strike="noStrike" cap="none" normalizeH="0" baseline="0" dirty="0" smtClean="0">
                <a:ln>
                  <a:noFill/>
                </a:ln>
                <a:solidFill>
                  <a:schemeClr val="tx1"/>
                </a:solidFill>
                <a:effectLst/>
                <a:latin typeface="+mn-lt"/>
              </a:rPr>
              <a:t>muon </a:t>
            </a:r>
            <a:r>
              <a:rPr kumimoji="0" lang="en-US" altLang="en-US" sz="1800" b="0" i="0" u="none" strike="noStrike" cap="none" normalizeH="0" baseline="0" dirty="0">
                <a:ln>
                  <a:noFill/>
                </a:ln>
                <a:solidFill>
                  <a:schemeClr val="tx1"/>
                </a:solidFill>
                <a:effectLst/>
                <a:latin typeface="+mn-lt"/>
              </a:rPr>
              <a:t>accumulator and </a:t>
            </a:r>
            <a:r>
              <a:rPr kumimoji="0" lang="en-US" altLang="en-US" sz="1800" b="0" i="0" u="none" strike="noStrike" cap="none" normalizeH="0" baseline="0" dirty="0" smtClean="0">
                <a:ln>
                  <a:noFill/>
                </a:ln>
                <a:solidFill>
                  <a:schemeClr val="tx1"/>
                </a:solidFill>
                <a:effectLst/>
                <a:latin typeface="+mn-lt"/>
              </a:rPr>
              <a:t>production </a:t>
            </a:r>
            <a:r>
              <a:rPr kumimoji="0" lang="en-US" altLang="en-US" sz="1800" b="0" i="0" u="none" strike="noStrike" cap="none" normalizeH="0" baseline="0" dirty="0">
                <a:ln>
                  <a:noFill/>
                </a:ln>
                <a:solidFill>
                  <a:schemeClr val="tx1"/>
                </a:solidFill>
                <a:effectLst/>
                <a:latin typeface="+mn-lt"/>
              </a:rPr>
              <a:t>lines for both single and multi-interaction point, with single and </a:t>
            </a:r>
            <a:r>
              <a:rPr kumimoji="0" lang="en-US" altLang="en-US" sz="1800" b="0" i="0" u="none" strike="noStrike" cap="none" normalizeH="0" baseline="0" dirty="0" err="1">
                <a:ln>
                  <a:noFill/>
                </a:ln>
                <a:solidFill>
                  <a:schemeClr val="tx1"/>
                </a:solidFill>
                <a:effectLst/>
                <a:latin typeface="+mn-lt"/>
              </a:rPr>
              <a:t>multitarget</a:t>
            </a:r>
            <a:r>
              <a:rPr kumimoji="0" lang="en-US" altLang="en-US" sz="1800" b="0" i="0" u="none" strike="noStrike" cap="none" normalizeH="0" baseline="0" dirty="0">
                <a:ln>
                  <a:noFill/>
                </a:ln>
                <a:solidFill>
                  <a:schemeClr val="tx1"/>
                </a:solidFill>
                <a:effectLst/>
                <a:latin typeface="+mn-lt"/>
              </a:rPr>
              <a:t> systems. Evaluation of the dynamic aperture and of non </a:t>
            </a:r>
            <a:r>
              <a:rPr kumimoji="0" lang="en-US" altLang="en-US" sz="1800" b="0" i="0" u="none" strike="noStrike" cap="none" normalizeH="0" baseline="0" dirty="0" err="1">
                <a:ln>
                  <a:noFill/>
                </a:ln>
                <a:solidFill>
                  <a:schemeClr val="tx1"/>
                </a:solidFill>
                <a:effectLst/>
                <a:latin typeface="+mn-lt"/>
              </a:rPr>
              <a:t>linearities</a:t>
            </a:r>
            <a:r>
              <a:rPr kumimoji="0" lang="en-US" altLang="en-US" sz="1800" b="0" i="0" u="none" strike="noStrike" cap="none" normalizeH="0" baseline="0" dirty="0">
                <a:ln>
                  <a:noFill/>
                </a:ln>
                <a:solidFill>
                  <a:schemeClr val="tx1"/>
                </a:solidFill>
                <a:effectLst/>
                <a:latin typeface="+mn-lt"/>
              </a:rPr>
              <a:t>. Simulation of the beam stacking and of the parasitic beam generation, with their dynamics. Input for task </a:t>
            </a:r>
            <a:r>
              <a:rPr kumimoji="0" lang="en-US" altLang="en-US" sz="1800" b="0" i="0" u="none" strike="noStrike" cap="none" normalizeH="0" baseline="0" dirty="0" smtClean="0">
                <a:ln>
                  <a:noFill/>
                </a:ln>
                <a:solidFill>
                  <a:schemeClr val="tx1"/>
                </a:solidFill>
                <a:effectLst/>
                <a:latin typeface="+mn-lt"/>
              </a:rPr>
              <a:t>E.2.</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lang="en-US" altLang="en-US" dirty="0">
                <a:latin typeface="+mn-lt"/>
              </a:rPr>
              <a:t>I</a:t>
            </a:r>
            <a:r>
              <a:rPr kumimoji="0" lang="en-US" altLang="en-US" sz="1800" b="0" i="0" u="none" strike="noStrike" cap="none" normalizeH="0" baseline="0" dirty="0" smtClean="0">
                <a:ln>
                  <a:noFill/>
                </a:ln>
                <a:solidFill>
                  <a:schemeClr val="tx1"/>
                </a:solidFill>
                <a:effectLst/>
                <a:latin typeface="+mn-lt"/>
              </a:rPr>
              <a:t>mpedances </a:t>
            </a:r>
            <a:r>
              <a:rPr kumimoji="0" lang="en-US" altLang="en-US" sz="1800" b="0" i="0" u="none" strike="noStrike" cap="none" normalizeH="0" baseline="0" dirty="0">
                <a:ln>
                  <a:noFill/>
                </a:ln>
                <a:solidFill>
                  <a:schemeClr val="tx1"/>
                </a:solidFill>
                <a:effectLst/>
                <a:latin typeface="+mn-lt"/>
              </a:rPr>
              <a:t>budget evaluation, also for the electron cloud remedies. Single bunch instabilities thresholds determination and analysis of the eventual electron cloud effect. </a:t>
            </a:r>
            <a:endParaRPr kumimoji="0" lang="en-US" altLang="en-US" sz="1800" b="0" i="0" u="none" strike="noStrike" cap="none" normalizeH="0" baseline="0" dirty="0" smtClean="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Definition </a:t>
            </a:r>
            <a:r>
              <a:rPr kumimoji="0" lang="en-US" altLang="en-US" sz="1800" b="0" i="0" u="none" strike="noStrike" cap="none" normalizeH="0" baseline="0" dirty="0">
                <a:ln>
                  <a:noFill/>
                </a:ln>
                <a:solidFill>
                  <a:schemeClr val="tx1"/>
                </a:solidFill>
                <a:effectLst/>
                <a:latin typeface="+mn-lt"/>
              </a:rPr>
              <a:t>of the parameters for the ring magnets, preliminary design for special systems. Design of high energy acceptance kickers and injection Septum. Input for task </a:t>
            </a:r>
            <a:r>
              <a:rPr kumimoji="0" lang="en-US" altLang="en-US" sz="1800" b="0" i="0" u="none" strike="noStrike" cap="none" normalizeH="0" baseline="0" dirty="0" smtClean="0">
                <a:ln>
                  <a:noFill/>
                </a:ln>
                <a:solidFill>
                  <a:schemeClr val="tx1"/>
                </a:solidFill>
                <a:effectLst/>
                <a:latin typeface="+mn-lt"/>
              </a:rPr>
              <a:t>E.1</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1" u="none" strike="noStrike" cap="none" normalizeH="0" baseline="0" dirty="0" smtClean="0">
                <a:ln>
                  <a:noFill/>
                </a:ln>
                <a:solidFill>
                  <a:schemeClr val="tx1"/>
                </a:solidFill>
                <a:effectLst/>
                <a:latin typeface="+mn-lt"/>
              </a:rPr>
              <a:t>Preliminary </a:t>
            </a:r>
            <a:r>
              <a:rPr kumimoji="0" lang="en-US" altLang="en-US" sz="1600" b="0" i="1" u="none" strike="noStrike" cap="none" normalizeH="0" baseline="0" dirty="0">
                <a:ln>
                  <a:noFill/>
                </a:ln>
                <a:solidFill>
                  <a:schemeClr val="tx1"/>
                </a:solidFill>
                <a:effectLst/>
                <a:latin typeface="+mn-lt"/>
              </a:rPr>
              <a:t>evaluation of a high accelerating voltage SC RF system. Input for task </a:t>
            </a:r>
            <a:r>
              <a:rPr kumimoji="0" lang="en-US" altLang="en-US" sz="1600" b="0" i="1" u="none" strike="noStrike" cap="none" normalizeH="0" baseline="0" dirty="0" smtClean="0">
                <a:ln>
                  <a:noFill/>
                </a:ln>
                <a:solidFill>
                  <a:schemeClr val="tx1"/>
                </a:solidFill>
                <a:effectLst/>
                <a:latin typeface="+mn-lt"/>
              </a:rPr>
              <a:t>E.1</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1" u="none" strike="noStrike" cap="none" normalizeH="0" baseline="0" dirty="0" smtClean="0">
                <a:ln>
                  <a:noFill/>
                </a:ln>
                <a:solidFill>
                  <a:schemeClr val="tx1"/>
                </a:solidFill>
                <a:effectLst/>
                <a:latin typeface="+mn-lt"/>
              </a:rPr>
              <a:t>Preliminary </a:t>
            </a:r>
            <a:r>
              <a:rPr kumimoji="0" lang="en-US" altLang="en-US" sz="1600" b="0" i="1" u="none" strike="noStrike" cap="none" normalizeH="0" baseline="0" dirty="0">
                <a:ln>
                  <a:noFill/>
                </a:ln>
                <a:solidFill>
                  <a:schemeClr val="tx1"/>
                </a:solidFill>
                <a:effectLst/>
                <a:latin typeface="+mn-lt"/>
              </a:rPr>
              <a:t>design of the vacuum chamber and evaluation of ring vacuum pressure in static and dynamic configuration taking into account the generation line integration. Target integration in vacuum in the case of liquid or gaseous </a:t>
            </a:r>
            <a:r>
              <a:rPr kumimoji="0" lang="en-US" altLang="en-US" sz="1600" b="0" i="1" u="none" strike="noStrike" cap="none" normalizeH="0" baseline="0" dirty="0" smtClean="0">
                <a:ln>
                  <a:noFill/>
                </a:ln>
                <a:solidFill>
                  <a:schemeClr val="tx1"/>
                </a:solidFill>
                <a:effectLst/>
                <a:latin typeface="+mn-lt"/>
              </a:rPr>
              <a:t>targets.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Analysis </a:t>
            </a:r>
            <a:r>
              <a:rPr kumimoji="0" lang="en-US" altLang="en-US" sz="1800" b="0" i="0" u="none" strike="noStrike" cap="none" normalizeH="0" baseline="0" dirty="0">
                <a:ln>
                  <a:noFill/>
                </a:ln>
                <a:solidFill>
                  <a:schemeClr val="tx1"/>
                </a:solidFill>
                <a:effectLst/>
                <a:latin typeface="+mn-lt"/>
              </a:rPr>
              <a:t>of the baseline and alternative targets system. Average power, melting or evaporation characteristics, temperature profile, PEDD and remedies. Configuration engineering for single or </a:t>
            </a:r>
            <a:r>
              <a:rPr kumimoji="0" lang="en-US" altLang="en-US" sz="1800" b="0" i="0" u="none" strike="noStrike" cap="none" normalizeH="0" baseline="0" dirty="0" err="1">
                <a:ln>
                  <a:noFill/>
                </a:ln>
                <a:solidFill>
                  <a:schemeClr val="tx1"/>
                </a:solidFill>
                <a:effectLst/>
                <a:latin typeface="+mn-lt"/>
              </a:rPr>
              <a:t>multitarget</a:t>
            </a:r>
            <a:r>
              <a:rPr kumimoji="0" lang="en-US" altLang="en-US" sz="1800" b="0" i="0" u="none" strike="noStrike" cap="none" normalizeH="0" baseline="0" dirty="0">
                <a:ln>
                  <a:noFill/>
                </a:ln>
                <a:solidFill>
                  <a:schemeClr val="tx1"/>
                </a:solidFill>
                <a:effectLst/>
                <a:latin typeface="+mn-lt"/>
              </a:rPr>
              <a:t>, rotation velocity evaluation and eventual cooling </a:t>
            </a:r>
            <a:r>
              <a:rPr kumimoji="0" lang="en-US" altLang="en-US" sz="1800" b="0" i="0" u="none" strike="noStrike" cap="none" normalizeH="0" baseline="0" dirty="0" smtClean="0">
                <a:ln>
                  <a:noFill/>
                </a:ln>
                <a:solidFill>
                  <a:schemeClr val="tx1"/>
                </a:solidFill>
                <a:effectLst/>
                <a:latin typeface="+mn-lt"/>
              </a:rPr>
              <a:t>systems.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smtClean="0">
                <a:ln>
                  <a:noFill/>
                </a:ln>
                <a:solidFill>
                  <a:schemeClr val="tx1"/>
                </a:solidFill>
                <a:effectLst/>
                <a:latin typeface="+mn-lt"/>
              </a:rPr>
              <a:t>Muon </a:t>
            </a:r>
            <a:r>
              <a:rPr kumimoji="0" lang="en-US" altLang="en-US" sz="1800" b="0" i="0" u="none" strike="noStrike" cap="none" normalizeH="0" baseline="0" dirty="0">
                <a:ln>
                  <a:noFill/>
                </a:ln>
                <a:solidFill>
                  <a:schemeClr val="tx1"/>
                </a:solidFill>
                <a:effectLst/>
                <a:latin typeface="+mn-lt"/>
              </a:rPr>
              <a:t>production in single and </a:t>
            </a:r>
            <a:r>
              <a:rPr kumimoji="0" lang="en-US" altLang="en-US" sz="1800" b="0" i="0" u="none" strike="noStrike" cap="none" normalizeH="0" baseline="0" dirty="0" err="1">
                <a:ln>
                  <a:noFill/>
                </a:ln>
                <a:solidFill>
                  <a:schemeClr val="tx1"/>
                </a:solidFill>
                <a:effectLst/>
                <a:latin typeface="+mn-lt"/>
              </a:rPr>
              <a:t>multitarget</a:t>
            </a:r>
            <a:r>
              <a:rPr kumimoji="0" lang="en-US" altLang="en-US" sz="1800" b="0" i="0" u="none" strike="noStrike" cap="none" normalizeH="0" baseline="0" dirty="0">
                <a:ln>
                  <a:noFill/>
                </a:ln>
                <a:solidFill>
                  <a:schemeClr val="tx1"/>
                </a:solidFill>
                <a:effectLst/>
                <a:latin typeface="+mn-lt"/>
              </a:rPr>
              <a:t> system. Secondary beam production and propagation.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79147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737" y="116632"/>
            <a:ext cx="8229600" cy="782535"/>
          </a:xfrm>
        </p:spPr>
        <p:txBody>
          <a:bodyPr/>
          <a:lstStyle/>
          <a:p>
            <a:r>
              <a:rPr lang="en-US" dirty="0"/>
              <a:t>S</a:t>
            </a:r>
            <a:r>
              <a:rPr lang="en-US" dirty="0" smtClean="0"/>
              <a:t>trong interest on Muon Collider!</a:t>
            </a:r>
            <a:endParaRPr lang="en-US" dirty="0"/>
          </a:p>
        </p:txBody>
      </p:sp>
      <p:sp>
        <p:nvSpPr>
          <p:cNvPr id="3" name="Content Placeholder 2"/>
          <p:cNvSpPr>
            <a:spLocks noGrp="1"/>
          </p:cNvSpPr>
          <p:nvPr>
            <p:ph idx="1"/>
          </p:nvPr>
        </p:nvSpPr>
        <p:spPr>
          <a:xfrm>
            <a:off x="107504" y="1100232"/>
            <a:ext cx="9036496" cy="5472608"/>
          </a:xfrm>
        </p:spPr>
        <p:txBody>
          <a:bodyPr/>
          <a:lstStyle/>
          <a:p>
            <a:pPr marL="0" indent="0">
              <a:buNone/>
            </a:pPr>
            <a:r>
              <a:rPr lang="en-US" sz="2400" b="1" dirty="0">
                <a:solidFill>
                  <a:srgbClr val="800000"/>
                </a:solidFill>
              </a:rPr>
              <a:t>RD_MUCOL </a:t>
            </a:r>
            <a:r>
              <a:rPr lang="en-US" sz="2400" b="1" dirty="0" smtClean="0">
                <a:solidFill>
                  <a:srgbClr val="800000"/>
                </a:solidFill>
              </a:rPr>
              <a:t>(CSN1)</a:t>
            </a:r>
            <a:r>
              <a:rPr lang="en-US" sz="2400" dirty="0"/>
              <a:t> </a:t>
            </a:r>
            <a:r>
              <a:rPr lang="en-US" sz="2400" dirty="0" smtClean="0"/>
              <a:t>at present a </a:t>
            </a:r>
            <a:r>
              <a:rPr lang="en-US" sz="2400" dirty="0"/>
              <a:t>group of about 90 </a:t>
            </a:r>
            <a:r>
              <a:rPr lang="en-US" sz="2400" dirty="0" smtClean="0"/>
              <a:t>physicists/engineers</a:t>
            </a:r>
            <a:endParaRPr lang="en-US" sz="2400" dirty="0"/>
          </a:p>
          <a:p>
            <a:pPr marL="0" indent="0">
              <a:buNone/>
            </a:pPr>
            <a:r>
              <a:rPr lang="en-US" sz="2400" dirty="0" smtClean="0"/>
              <a:t>Ongoing activities</a:t>
            </a:r>
            <a:r>
              <a:rPr lang="en-US" sz="2400" dirty="0"/>
              <a:t>:</a:t>
            </a:r>
          </a:p>
          <a:p>
            <a:r>
              <a:rPr lang="en-US" sz="2400" dirty="0" smtClean="0"/>
              <a:t>Physics </a:t>
            </a:r>
            <a:r>
              <a:rPr lang="en-US" sz="2400" dirty="0"/>
              <a:t>and detector </a:t>
            </a:r>
            <a:r>
              <a:rPr lang="en-US" sz="2400" dirty="0" smtClean="0"/>
              <a:t>simulations   </a:t>
            </a:r>
            <a:r>
              <a:rPr lang="en-US" sz="2400" i="1" dirty="0" smtClean="0">
                <a:sym typeface="Wingdings"/>
              </a:rPr>
              <a:t> not discussed today</a:t>
            </a:r>
            <a:endParaRPr lang="en-US" sz="2400" i="1" dirty="0"/>
          </a:p>
          <a:p>
            <a:r>
              <a:rPr lang="en-US" sz="2400" dirty="0"/>
              <a:t>Detector </a:t>
            </a:r>
            <a:r>
              <a:rPr lang="en-US" sz="2400" dirty="0" smtClean="0"/>
              <a:t>R&amp;Ds   </a:t>
            </a:r>
            <a:r>
              <a:rPr lang="en-US" sz="2400" i="1" dirty="0" smtClean="0">
                <a:sym typeface="Wingdings"/>
              </a:rPr>
              <a:t> </a:t>
            </a:r>
            <a:r>
              <a:rPr lang="en-US" sz="2400" i="1" dirty="0">
                <a:sym typeface="Wingdings"/>
              </a:rPr>
              <a:t>not discussed today</a:t>
            </a:r>
            <a:endParaRPr lang="en-US" sz="2400" i="1" dirty="0"/>
          </a:p>
          <a:p>
            <a:r>
              <a:rPr lang="en-US" sz="2400" b="1" dirty="0"/>
              <a:t>LEMMA studies and other machine technologies to be further discussed and </a:t>
            </a:r>
            <a:r>
              <a:rPr lang="en-US" sz="2400" b="1" dirty="0" smtClean="0"/>
              <a:t>agreed  </a:t>
            </a:r>
            <a:r>
              <a:rPr lang="en-US" sz="2400" dirty="0" smtClean="0">
                <a:sym typeface="Wingdings"/>
              </a:rPr>
              <a:t> </a:t>
            </a:r>
            <a:r>
              <a:rPr lang="en-US" sz="2400" b="1" dirty="0" smtClean="0">
                <a:solidFill>
                  <a:srgbClr val="800000"/>
                </a:solidFill>
                <a:sym typeface="Wingdings"/>
              </a:rPr>
              <a:t>discussing at this meeting </a:t>
            </a:r>
            <a:endParaRPr lang="en-US" sz="2400" dirty="0" smtClean="0"/>
          </a:p>
          <a:p>
            <a:r>
              <a:rPr lang="en-US" sz="2400" b="1" dirty="0" smtClean="0"/>
              <a:t>Targets </a:t>
            </a:r>
            <a:r>
              <a:rPr lang="en-US" sz="2400" b="1" dirty="0"/>
              <a:t>simulations and R&amp;Ds  and crystals for targets and beam </a:t>
            </a:r>
            <a:r>
              <a:rPr lang="en-US" sz="2400" b="1" dirty="0" smtClean="0"/>
              <a:t>manipulation </a:t>
            </a:r>
            <a:r>
              <a:rPr lang="en-US" sz="2400" dirty="0">
                <a:sym typeface="Wingdings"/>
              </a:rPr>
              <a:t> </a:t>
            </a:r>
            <a:r>
              <a:rPr lang="en-US" sz="2400" b="1" dirty="0">
                <a:solidFill>
                  <a:srgbClr val="800000"/>
                </a:solidFill>
                <a:sym typeface="Wingdings"/>
              </a:rPr>
              <a:t>discussing at this meeting </a:t>
            </a:r>
            <a:endParaRPr lang="en-US" sz="2400" b="1" dirty="0"/>
          </a:p>
          <a:p>
            <a:r>
              <a:rPr lang="en-US" sz="2400" b="1" dirty="0"/>
              <a:t>MDI studies </a:t>
            </a:r>
            <a:r>
              <a:rPr lang="en-US" sz="2400" dirty="0">
                <a:sym typeface="Wingdings"/>
              </a:rPr>
              <a:t> </a:t>
            </a:r>
            <a:r>
              <a:rPr lang="en-US" sz="2400" b="1" dirty="0">
                <a:solidFill>
                  <a:srgbClr val="800000"/>
                </a:solidFill>
                <a:sym typeface="Wingdings"/>
              </a:rPr>
              <a:t>discussing at this </a:t>
            </a:r>
            <a:r>
              <a:rPr lang="en-US" sz="2400" b="1" dirty="0" smtClean="0">
                <a:solidFill>
                  <a:srgbClr val="800000"/>
                </a:solidFill>
                <a:sym typeface="Wingdings"/>
              </a:rPr>
              <a:t>meeting</a:t>
            </a:r>
            <a:endParaRPr lang="en-US" sz="2400" b="1" dirty="0" smtClean="0">
              <a:sym typeface="Wingdings"/>
            </a:endParaRPr>
          </a:p>
          <a:p>
            <a:r>
              <a:rPr lang="en-US" sz="2400" b="1" dirty="0" smtClean="0">
                <a:sym typeface="Wingdings"/>
              </a:rPr>
              <a:t>Neutrino hazard studies </a:t>
            </a:r>
            <a:r>
              <a:rPr lang="en-US" sz="2400" dirty="0">
                <a:sym typeface="Wingdings"/>
              </a:rPr>
              <a:t> </a:t>
            </a:r>
            <a:r>
              <a:rPr lang="en-US" sz="2400" b="1" dirty="0">
                <a:solidFill>
                  <a:srgbClr val="800000"/>
                </a:solidFill>
                <a:sym typeface="Wingdings"/>
              </a:rPr>
              <a:t>discussing at this </a:t>
            </a:r>
            <a:r>
              <a:rPr lang="en-US" sz="2400" b="1" dirty="0" smtClean="0">
                <a:solidFill>
                  <a:srgbClr val="800000"/>
                </a:solidFill>
                <a:sym typeface="Wingdings"/>
              </a:rPr>
              <a:t>meeting</a:t>
            </a:r>
            <a:r>
              <a:rPr lang="en-US" sz="2400" b="1" dirty="0" smtClean="0">
                <a:sym typeface="Wingdings"/>
              </a:rPr>
              <a:t> </a:t>
            </a:r>
          </a:p>
          <a:p>
            <a:r>
              <a:rPr lang="en-US" sz="2400" b="1" dirty="0" smtClean="0">
                <a:sym typeface="Wingdings"/>
              </a:rPr>
              <a:t>New interests: Magnets, RF, beam dynamics, collective effects </a:t>
            </a:r>
          </a:p>
          <a:p>
            <a:pPr marL="0" indent="0">
              <a:buNone/>
            </a:pPr>
            <a:r>
              <a:rPr lang="en-US" sz="2400" dirty="0">
                <a:sym typeface="Wingdings"/>
              </a:rPr>
              <a:t> </a:t>
            </a:r>
            <a:r>
              <a:rPr lang="en-US" sz="2400" dirty="0" smtClean="0">
                <a:sym typeface="Wingdings"/>
              </a:rPr>
              <a:t>     </a:t>
            </a:r>
            <a:r>
              <a:rPr lang="en-US" sz="2400" b="1" dirty="0" smtClean="0">
                <a:solidFill>
                  <a:srgbClr val="800000"/>
                </a:solidFill>
                <a:sym typeface="Wingdings"/>
              </a:rPr>
              <a:t>to be further discussed beyond this meeting</a:t>
            </a:r>
          </a:p>
          <a:p>
            <a:r>
              <a:rPr lang="en-US" sz="2400" b="1" dirty="0" smtClean="0">
                <a:solidFill>
                  <a:srgbClr val="800000"/>
                </a:solidFill>
                <a:sym typeface="Wingdings"/>
              </a:rPr>
              <a:t>AOB</a:t>
            </a:r>
            <a:endParaRPr lang="en-US" sz="2400" b="1" dirty="0">
              <a:sym typeface="Wingdings"/>
            </a:endParaRPr>
          </a:p>
          <a:p>
            <a:endParaRPr lang="en-US" sz="2400" b="1" dirty="0" smtClean="0">
              <a:sym typeface="Wingdings"/>
            </a:endParaRPr>
          </a:p>
          <a:p>
            <a:endParaRPr lang="en-US" sz="2400" b="1" dirty="0"/>
          </a:p>
          <a:p>
            <a:endParaRPr lang="en-US" sz="2400"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19</a:t>
            </a:fld>
            <a:endParaRPr lang="en-US" altLang="en-US"/>
          </a:p>
        </p:txBody>
      </p:sp>
    </p:spTree>
    <p:extLst>
      <p:ext uri="{BB962C8B-B14F-4D97-AF65-F5344CB8AC3E}">
        <p14:creationId xmlns:p14="http://schemas.microsoft.com/office/powerpoint/2010/main" val="488978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6632"/>
            <a:ext cx="9144000" cy="681707"/>
          </a:xfrm>
        </p:spPr>
        <p:txBody>
          <a:bodyPr/>
          <a:lstStyle/>
          <a:p>
            <a:r>
              <a:rPr lang="en-US" sz="4000" dirty="0" smtClean="0"/>
              <a:t>Ongoing </a:t>
            </a:r>
            <a:r>
              <a:rPr lang="en-US" sz="4000" dirty="0" smtClean="0"/>
              <a:t>activities not discussed today</a:t>
            </a:r>
            <a:endParaRPr lang="en-US" sz="4000" dirty="0"/>
          </a:p>
        </p:txBody>
      </p:sp>
      <p:sp>
        <p:nvSpPr>
          <p:cNvPr id="3" name="Content Placeholder 2"/>
          <p:cNvSpPr>
            <a:spLocks noGrp="1"/>
          </p:cNvSpPr>
          <p:nvPr>
            <p:ph idx="1"/>
          </p:nvPr>
        </p:nvSpPr>
        <p:spPr>
          <a:xfrm>
            <a:off x="0" y="798339"/>
            <a:ext cx="9108504" cy="5654997"/>
          </a:xfrm>
        </p:spPr>
        <p:txBody>
          <a:bodyPr/>
          <a:lstStyle/>
          <a:p>
            <a:pPr>
              <a:spcBef>
                <a:spcPts val="0"/>
              </a:spcBef>
            </a:pPr>
            <a:r>
              <a:rPr lang="en-US" sz="2400" dirty="0" smtClean="0"/>
              <a:t> </a:t>
            </a:r>
            <a:r>
              <a:rPr lang="en-US" sz="2400" b="1" dirty="0" smtClean="0"/>
              <a:t>Physics Potential  </a:t>
            </a:r>
            <a:r>
              <a:rPr lang="en-US" sz="1800" b="1" dirty="0">
                <a:solidFill>
                  <a:srgbClr val="800000"/>
                </a:solidFill>
                <a:sym typeface="Wingdings"/>
              </a:rPr>
              <a:t>10+ </a:t>
            </a:r>
            <a:r>
              <a:rPr lang="en-US" sz="1800" b="1" dirty="0" err="1">
                <a:solidFill>
                  <a:srgbClr val="800000"/>
                </a:solidFill>
                <a:sym typeface="Wingdings"/>
              </a:rPr>
              <a:t>TeV</a:t>
            </a:r>
            <a:r>
              <a:rPr lang="en-US" sz="1800" b="1" dirty="0">
                <a:solidFill>
                  <a:srgbClr val="800000"/>
                </a:solidFill>
                <a:sym typeface="Wingdings"/>
              </a:rPr>
              <a:t> is a completely new regime to explore</a:t>
            </a:r>
            <a:r>
              <a:rPr lang="en-US" sz="1800" b="1" dirty="0" smtClean="0">
                <a:solidFill>
                  <a:srgbClr val="800000"/>
                </a:solidFill>
                <a:sym typeface="Wingdings"/>
              </a:rPr>
              <a:t>! </a:t>
            </a:r>
            <a:endParaRPr lang="en-US" sz="1800" b="1" dirty="0">
              <a:solidFill>
                <a:srgbClr val="800000"/>
              </a:solidFill>
              <a:sym typeface="Wingdings"/>
            </a:endParaRPr>
          </a:p>
          <a:p>
            <a:pPr marL="0" indent="0">
              <a:spcBef>
                <a:spcPts val="0"/>
              </a:spcBef>
              <a:buNone/>
            </a:pPr>
            <a:r>
              <a:rPr lang="en-US" sz="2400" b="1" dirty="0"/>
              <a:t> </a:t>
            </a:r>
            <a:r>
              <a:rPr lang="en-US" sz="2400" b="1" dirty="0" smtClean="0"/>
              <a:t>     </a:t>
            </a:r>
            <a:r>
              <a:rPr lang="en-US" sz="1800" dirty="0" smtClean="0"/>
              <a:t>Direct/indirect discovery reach </a:t>
            </a:r>
            <a:r>
              <a:rPr lang="mr-IN" sz="1800" dirty="0" smtClean="0"/>
              <a:t>–</a:t>
            </a:r>
            <a:r>
              <a:rPr lang="en-US" sz="1800" dirty="0" smtClean="0"/>
              <a:t> VBF and VBS </a:t>
            </a:r>
            <a:r>
              <a:rPr lang="mr-IN" sz="1800" dirty="0" smtClean="0"/>
              <a:t>–</a:t>
            </a:r>
            <a:r>
              <a:rPr lang="en-US" sz="1800" dirty="0" smtClean="0"/>
              <a:t> precise Higgs measurements</a:t>
            </a:r>
          </a:p>
          <a:p>
            <a:pPr marL="0" indent="0">
              <a:spcBef>
                <a:spcPts val="0"/>
              </a:spcBef>
              <a:buNone/>
            </a:pPr>
            <a:r>
              <a:rPr lang="en-US" sz="1800" dirty="0"/>
              <a:t> </a:t>
            </a:r>
            <a:r>
              <a:rPr lang="en-US" sz="1800" dirty="0" smtClean="0"/>
              <a:t>       Benchmarks </a:t>
            </a:r>
            <a:r>
              <a:rPr lang="en-US" sz="1800" dirty="0"/>
              <a:t>at different energies </a:t>
            </a:r>
            <a:r>
              <a:rPr lang="en-US" sz="1800" dirty="0" smtClean="0"/>
              <a:t>steer machine parameters and experiment </a:t>
            </a:r>
            <a:r>
              <a:rPr lang="en-US" sz="1800" dirty="0" smtClean="0"/>
              <a:t>design</a:t>
            </a:r>
          </a:p>
          <a:p>
            <a:pPr marL="0" indent="0">
              <a:spcBef>
                <a:spcPts val="0"/>
              </a:spcBef>
              <a:buNone/>
            </a:pPr>
            <a:endParaRPr lang="en-US" sz="2400" b="1" dirty="0"/>
          </a:p>
          <a:p>
            <a:r>
              <a:rPr lang="en-US" sz="2400" dirty="0"/>
              <a:t> </a:t>
            </a:r>
            <a:r>
              <a:rPr lang="en-US" sz="2400" b="1" dirty="0"/>
              <a:t>Experiment and Physics </a:t>
            </a:r>
            <a:r>
              <a:rPr lang="en-US" sz="2400" b="1" dirty="0" smtClean="0"/>
              <a:t>Validation</a:t>
            </a:r>
          </a:p>
          <a:p>
            <a:pPr marL="0" indent="0">
              <a:spcBef>
                <a:spcPts val="0"/>
              </a:spcBef>
              <a:buNone/>
            </a:pPr>
            <a:r>
              <a:rPr lang="en-US" sz="1800" b="1" dirty="0" smtClean="0"/>
              <a:t>        </a:t>
            </a:r>
            <a:r>
              <a:rPr lang="en-US" sz="1800" dirty="0"/>
              <a:t>F</a:t>
            </a:r>
            <a:r>
              <a:rPr lang="en-US" sz="1800" dirty="0" smtClean="0"/>
              <a:t>lexible </a:t>
            </a:r>
            <a:r>
              <a:rPr lang="en-US" sz="1800" dirty="0"/>
              <a:t>framework </a:t>
            </a:r>
            <a:r>
              <a:rPr lang="en-US" sz="1800" dirty="0" smtClean="0"/>
              <a:t>- background </a:t>
            </a:r>
            <a:r>
              <a:rPr lang="en-US" sz="1800" dirty="0"/>
              <a:t>simulation, detector simulation and </a:t>
            </a:r>
            <a:r>
              <a:rPr lang="en-US" sz="1800" dirty="0" smtClean="0"/>
              <a:t>event reconstruction           	in </a:t>
            </a:r>
            <a:r>
              <a:rPr lang="en-US" sz="1800" dirty="0"/>
              <a:t>use to study </a:t>
            </a:r>
            <a:r>
              <a:rPr lang="en-US" sz="1800" dirty="0" smtClean="0"/>
              <a:t>detector requirements/performances </a:t>
            </a:r>
            <a:r>
              <a:rPr lang="en-US" sz="1800" dirty="0"/>
              <a:t>at different center of mass </a:t>
            </a:r>
            <a:r>
              <a:rPr lang="en-US" sz="1800" dirty="0" smtClean="0"/>
              <a:t>energies</a:t>
            </a:r>
            <a:r>
              <a:rPr lang="en-US" sz="1800" b="1" dirty="0" smtClean="0">
                <a:sym typeface="Wingdings"/>
              </a:rPr>
              <a:t> </a:t>
            </a:r>
            <a:r>
              <a:rPr lang="en-US" sz="1800" b="1" dirty="0" smtClean="0">
                <a:sym typeface="Wingdings"/>
              </a:rPr>
              <a:t>	</a:t>
            </a:r>
            <a:r>
              <a:rPr lang="en-US" sz="1800" dirty="0" smtClean="0">
                <a:sym typeface="Wingdings"/>
              </a:rPr>
              <a:t>experiment </a:t>
            </a:r>
            <a:r>
              <a:rPr lang="en-US" sz="1800" dirty="0">
                <a:sym typeface="Wingdings"/>
              </a:rPr>
              <a:t>design and </a:t>
            </a:r>
            <a:r>
              <a:rPr lang="en-US" sz="1800" dirty="0" smtClean="0">
                <a:sym typeface="Wingdings"/>
              </a:rPr>
              <a:t>performances constrained by </a:t>
            </a:r>
            <a:r>
              <a:rPr lang="en-US" sz="1800" dirty="0">
                <a:sym typeface="Wingdings"/>
              </a:rPr>
              <a:t>beam induced background </a:t>
            </a:r>
          </a:p>
          <a:p>
            <a:pPr marL="0" indent="0">
              <a:spcBef>
                <a:spcPts val="0"/>
              </a:spcBef>
              <a:buNone/>
            </a:pPr>
            <a:r>
              <a:rPr lang="en-US" sz="1800" b="1" dirty="0" smtClean="0">
                <a:sym typeface="Wingdings"/>
              </a:rPr>
              <a:t>	</a:t>
            </a:r>
            <a:r>
              <a:rPr lang="en-US" sz="1800" b="1" dirty="0" smtClean="0">
                <a:sym typeface="Wingdings"/>
              </a:rPr>
              <a:t> Machine </a:t>
            </a:r>
            <a:r>
              <a:rPr lang="en-US" sz="1800" b="1" dirty="0" smtClean="0">
                <a:sym typeface="Wingdings"/>
              </a:rPr>
              <a:t>Detector </a:t>
            </a:r>
            <a:r>
              <a:rPr lang="en-US" sz="1800" b="1" dirty="0" smtClean="0">
                <a:sym typeface="Wingdings"/>
              </a:rPr>
              <a:t>Interface</a:t>
            </a:r>
          </a:p>
          <a:p>
            <a:pPr marL="0" indent="0">
              <a:spcBef>
                <a:spcPts val="0"/>
              </a:spcBef>
              <a:buNone/>
            </a:pPr>
            <a:endParaRPr lang="en-US" sz="2400" b="1" dirty="0" smtClean="0">
              <a:sym typeface="Wingdings"/>
            </a:endParaRPr>
          </a:p>
          <a:p>
            <a:pPr>
              <a:spcBef>
                <a:spcPts val="0"/>
              </a:spcBef>
            </a:pPr>
            <a:r>
              <a:rPr lang="en-US" sz="2400" b="1" dirty="0">
                <a:sym typeface="Wingdings"/>
              </a:rPr>
              <a:t> </a:t>
            </a:r>
            <a:r>
              <a:rPr lang="en-US" sz="2400" b="1" dirty="0" smtClean="0"/>
              <a:t>Experiment </a:t>
            </a:r>
            <a:r>
              <a:rPr lang="en-US" sz="2400" b="1" dirty="0"/>
              <a:t>Design and  Detector R&amp;D</a:t>
            </a:r>
          </a:p>
          <a:p>
            <a:pPr marL="0" indent="0">
              <a:spcBef>
                <a:spcPts val="0"/>
              </a:spcBef>
              <a:buNone/>
            </a:pPr>
            <a:r>
              <a:rPr lang="en-US" sz="2000" dirty="0"/>
              <a:t>       </a:t>
            </a:r>
            <a:r>
              <a:rPr lang="en-US" sz="1800" dirty="0"/>
              <a:t>Flexible framework to study detector requirements/performances at physics benchmarks        </a:t>
            </a:r>
          </a:p>
          <a:p>
            <a:pPr marL="0" indent="0">
              <a:spcBef>
                <a:spcPts val="0"/>
              </a:spcBef>
              <a:buNone/>
            </a:pPr>
            <a:r>
              <a:rPr lang="en-US" sz="1800" dirty="0"/>
              <a:t>        </a:t>
            </a:r>
            <a:r>
              <a:rPr lang="en-US" sz="1800" b="1" i="1" dirty="0"/>
              <a:t>R&amp;D to exploit state of the art “5D” detectors and beyond are mandatory </a:t>
            </a:r>
            <a:r>
              <a:rPr lang="en-US" sz="1800" b="1" i="1" dirty="0" smtClean="0">
                <a:sym typeface="Wingdings"/>
              </a:rPr>
              <a:t> synergies</a:t>
            </a:r>
            <a:endParaRPr lang="en-US" sz="1800" b="1" i="1" dirty="0"/>
          </a:p>
          <a:p>
            <a:pPr marL="0" indent="0">
              <a:spcBef>
                <a:spcPts val="0"/>
              </a:spcBef>
              <a:buNone/>
            </a:pPr>
            <a:r>
              <a:rPr lang="en-US" sz="1800" dirty="0"/>
              <a:t>	</a:t>
            </a:r>
            <a:r>
              <a:rPr lang="en-US" sz="1800" dirty="0" smtClean="0"/>
              <a:t>INFN </a:t>
            </a:r>
            <a:r>
              <a:rPr lang="en-US" sz="1800" dirty="0"/>
              <a:t>experts and infrastructures cover many crucial area of interest to be </a:t>
            </a:r>
            <a:r>
              <a:rPr lang="en-US" sz="1800" dirty="0" smtClean="0"/>
              <a:t>explored</a:t>
            </a:r>
            <a:r>
              <a:rPr lang="en-US" sz="1600" b="1" dirty="0"/>
              <a:t>	</a:t>
            </a:r>
            <a:endParaRPr lang="en-US" sz="1800" dirty="0"/>
          </a:p>
          <a:p>
            <a:pPr marL="0" indent="0" algn="ctr">
              <a:buNone/>
            </a:pPr>
            <a:r>
              <a:rPr lang="en-US" sz="2000" dirty="0"/>
              <a:t> Strong synergy within the </a:t>
            </a:r>
            <a:r>
              <a:rPr lang="en-US" sz="2000" b="1" dirty="0"/>
              <a:t>new submitted EU project </a:t>
            </a:r>
            <a:r>
              <a:rPr lang="en-US" sz="2000" b="1" dirty="0" err="1"/>
              <a:t>AIDAinnova</a:t>
            </a:r>
            <a:endParaRPr lang="en-US" sz="2000" b="1" dirty="0"/>
          </a:p>
          <a:p>
            <a:endParaRPr lang="en-US" sz="1800" b="1" dirty="0" smtClean="0">
              <a:solidFill>
                <a:srgbClr val="800000"/>
              </a:solidFill>
            </a:endParaRPr>
          </a:p>
          <a:p>
            <a:pPr marL="0" indent="0">
              <a:buNone/>
            </a:pPr>
            <a:r>
              <a:rPr lang="en-US" sz="1800" b="1" dirty="0" smtClean="0"/>
              <a:t>       </a:t>
            </a:r>
            <a:endParaRPr lang="en-US" sz="2400" b="1" dirty="0"/>
          </a:p>
          <a:p>
            <a:endParaRPr lang="en-US" sz="2400"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2</a:t>
            </a:fld>
            <a:endParaRPr lang="en-US" altLang="en-US"/>
          </a:p>
        </p:txBody>
      </p:sp>
    </p:spTree>
    <p:extLst>
      <p:ext uri="{BB962C8B-B14F-4D97-AF65-F5344CB8AC3E}">
        <p14:creationId xmlns:p14="http://schemas.microsoft.com/office/powerpoint/2010/main" val="1478690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53" y="2420888"/>
            <a:ext cx="8229600" cy="1143000"/>
          </a:xfrm>
        </p:spPr>
        <p:txBody>
          <a:bodyPr/>
          <a:lstStyle/>
          <a:p>
            <a:r>
              <a:rPr lang="en-US" smtClean="0"/>
              <a:t>extras</a:t>
            </a:r>
            <a:endParaRPr lang="en-US"/>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20</a:t>
            </a:fld>
            <a:endParaRPr lang="en-US" altLang="en-US"/>
          </a:p>
        </p:txBody>
      </p:sp>
    </p:spTree>
    <p:extLst>
      <p:ext uri="{BB962C8B-B14F-4D97-AF65-F5344CB8AC3E}">
        <p14:creationId xmlns:p14="http://schemas.microsoft.com/office/powerpoint/2010/main" val="1575482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662509"/>
          </a:xfrm>
        </p:spPr>
        <p:txBody>
          <a:bodyPr/>
          <a:lstStyle/>
          <a:p>
            <a:r>
              <a:rPr lang="en-US" dirty="0" smtClean="0"/>
              <a:t>A long story</a:t>
            </a:r>
            <a:r>
              <a:rPr lang="mr-IN" dirty="0" smtClean="0"/>
              <a:t>…</a:t>
            </a:r>
            <a:r>
              <a:rPr lang="en-US" dirty="0" smtClean="0"/>
              <a:t>  up to now and here!</a:t>
            </a:r>
            <a:endParaRPr lang="en-US" dirty="0"/>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21</a:t>
            </a:fld>
            <a:endParaRPr lang="en-US" altLang="en-US"/>
          </a:p>
        </p:txBody>
      </p:sp>
      <p:sp>
        <p:nvSpPr>
          <p:cNvPr id="6" name="Rectangle 5"/>
          <p:cNvSpPr/>
          <p:nvPr/>
        </p:nvSpPr>
        <p:spPr>
          <a:xfrm>
            <a:off x="107504" y="719189"/>
            <a:ext cx="8928992" cy="6032421"/>
          </a:xfrm>
          <a:prstGeom prst="rect">
            <a:avLst/>
          </a:prstGeom>
        </p:spPr>
        <p:txBody>
          <a:bodyPr wrap="square">
            <a:spAutoFit/>
          </a:bodyPr>
          <a:lstStyle/>
          <a:p>
            <a:pPr marL="285750" indent="-285750">
              <a:buFont typeface="Arial" charset="0"/>
              <a:buChar char="•"/>
            </a:pPr>
            <a:r>
              <a:rPr lang="en-US" dirty="0">
                <a:latin typeface="+mn-lt"/>
              </a:rPr>
              <a:t>The </a:t>
            </a:r>
            <a:r>
              <a:rPr lang="en-US" b="1" dirty="0">
                <a:solidFill>
                  <a:srgbClr val="800000"/>
                </a:solidFill>
                <a:latin typeface="+mn-lt"/>
              </a:rPr>
              <a:t>muon collider idea </a:t>
            </a:r>
            <a:r>
              <a:rPr lang="en-US" dirty="0">
                <a:latin typeface="+mn-lt"/>
              </a:rPr>
              <a:t>was first introduced in </a:t>
            </a:r>
            <a:r>
              <a:rPr lang="en-US" b="1" dirty="0">
                <a:latin typeface="+mn-lt"/>
              </a:rPr>
              <a:t>early 1980’s </a:t>
            </a:r>
            <a:r>
              <a:rPr lang="en-US" sz="1600" i="1" dirty="0" smtClean="0">
                <a:latin typeface="+mn-lt"/>
              </a:rPr>
              <a:t>[</a:t>
            </a:r>
            <a:r>
              <a:rPr lang="en-US" sz="1600" i="1" dirty="0">
                <a:latin typeface="+mn-lt"/>
              </a:rPr>
              <a:t>A. N. </a:t>
            </a:r>
            <a:r>
              <a:rPr lang="en-US" sz="1600" i="1" dirty="0" err="1" smtClean="0">
                <a:latin typeface="+mn-lt"/>
              </a:rPr>
              <a:t>Skrinsky</a:t>
            </a:r>
            <a:r>
              <a:rPr lang="en-US" sz="1600" i="1" dirty="0" smtClean="0">
                <a:latin typeface="+mn-lt"/>
              </a:rPr>
              <a:t>, D</a:t>
            </a:r>
            <a:r>
              <a:rPr lang="en-US" sz="1600" i="1" dirty="0">
                <a:latin typeface="+mn-lt"/>
              </a:rPr>
              <a:t>. </a:t>
            </a:r>
            <a:r>
              <a:rPr lang="en-US" sz="1600" i="1" dirty="0" err="1" smtClean="0">
                <a:latin typeface="+mn-lt"/>
              </a:rPr>
              <a:t>Neuffer</a:t>
            </a:r>
            <a:r>
              <a:rPr lang="en-US" sz="1600" i="1" dirty="0" smtClean="0">
                <a:latin typeface="+mn-lt"/>
              </a:rPr>
              <a:t> et al</a:t>
            </a:r>
            <a:r>
              <a:rPr lang="en-US" sz="1600" i="1" dirty="0">
                <a:latin typeface="+mn-lt"/>
              </a:rPr>
              <a:t>., </a:t>
            </a:r>
            <a:r>
              <a:rPr lang="en-US" sz="1600" i="1" dirty="0" smtClean="0">
                <a:latin typeface="+mn-lt"/>
              </a:rPr>
              <a:t>] </a:t>
            </a:r>
            <a:endParaRPr lang="en-US" sz="1600" i="1" dirty="0">
              <a:latin typeface="+mn-lt"/>
            </a:endParaRPr>
          </a:p>
          <a:p>
            <a:pPr marL="285750" indent="-285750">
              <a:buFont typeface="Arial" charset="0"/>
              <a:buChar char="•"/>
            </a:pPr>
            <a:r>
              <a:rPr lang="en-US" dirty="0" smtClean="0">
                <a:latin typeface="+mn-lt"/>
              </a:rPr>
              <a:t>Idea </a:t>
            </a:r>
            <a:r>
              <a:rPr lang="en-US" dirty="0">
                <a:latin typeface="+mn-lt"/>
              </a:rPr>
              <a:t>further developed by a </a:t>
            </a:r>
            <a:r>
              <a:rPr lang="en-US" b="1" dirty="0">
                <a:solidFill>
                  <a:srgbClr val="800000"/>
                </a:solidFill>
                <a:latin typeface="+mn-lt"/>
              </a:rPr>
              <a:t>series of world-wide collaborations</a:t>
            </a:r>
          </a:p>
          <a:p>
            <a:pPr marL="285750" indent="-285750">
              <a:buFont typeface="Arial" charset="0"/>
              <a:buChar char="•"/>
            </a:pPr>
            <a:r>
              <a:rPr lang="en-US" b="1" dirty="0">
                <a:solidFill>
                  <a:srgbClr val="800000"/>
                </a:solidFill>
                <a:latin typeface="+mn-lt"/>
              </a:rPr>
              <a:t>US M</a:t>
            </a:r>
            <a:r>
              <a:rPr lang="en-US" dirty="0">
                <a:solidFill>
                  <a:srgbClr val="800000"/>
                </a:solidFill>
                <a:latin typeface="+mn-lt"/>
              </a:rPr>
              <a:t>uon</a:t>
            </a:r>
            <a:r>
              <a:rPr lang="en-US" b="1" dirty="0">
                <a:solidFill>
                  <a:srgbClr val="800000"/>
                </a:solidFill>
                <a:latin typeface="+mn-lt"/>
              </a:rPr>
              <a:t> A</a:t>
            </a:r>
            <a:r>
              <a:rPr lang="en-US" dirty="0">
                <a:solidFill>
                  <a:srgbClr val="800000"/>
                </a:solidFill>
                <a:latin typeface="+mn-lt"/>
              </a:rPr>
              <a:t>ccelerator</a:t>
            </a:r>
            <a:r>
              <a:rPr lang="en-US" b="1" dirty="0">
                <a:solidFill>
                  <a:srgbClr val="800000"/>
                </a:solidFill>
                <a:latin typeface="+mn-lt"/>
              </a:rPr>
              <a:t> P</a:t>
            </a:r>
            <a:r>
              <a:rPr lang="en-US" dirty="0">
                <a:solidFill>
                  <a:srgbClr val="800000"/>
                </a:solidFill>
                <a:latin typeface="+mn-lt"/>
              </a:rPr>
              <a:t>rogram</a:t>
            </a:r>
            <a:r>
              <a:rPr lang="en-US" b="1" dirty="0">
                <a:solidFill>
                  <a:srgbClr val="800000"/>
                </a:solidFill>
                <a:latin typeface="+mn-lt"/>
              </a:rPr>
              <a:t> </a:t>
            </a:r>
            <a:r>
              <a:rPr lang="mr-IN" b="1" dirty="0">
                <a:solidFill>
                  <a:srgbClr val="800000"/>
                </a:solidFill>
                <a:latin typeface="+mn-lt"/>
              </a:rPr>
              <a:t>–</a:t>
            </a:r>
            <a:r>
              <a:rPr lang="en-US" b="1" dirty="0">
                <a:solidFill>
                  <a:srgbClr val="800000"/>
                </a:solidFill>
                <a:latin typeface="+mn-lt"/>
              </a:rPr>
              <a:t> MAP, </a:t>
            </a:r>
            <a:r>
              <a:rPr lang="en-US" dirty="0">
                <a:latin typeface="+mn-lt"/>
              </a:rPr>
              <a:t>created in </a:t>
            </a:r>
            <a:r>
              <a:rPr lang="en-US" b="1" dirty="0">
                <a:latin typeface="+mn-lt"/>
              </a:rPr>
              <a:t>2011, </a:t>
            </a:r>
            <a:r>
              <a:rPr lang="en-US" dirty="0">
                <a:latin typeface="+mn-lt"/>
              </a:rPr>
              <a:t>was </a:t>
            </a:r>
            <a:r>
              <a:rPr lang="en-US" dirty="0" smtClean="0">
                <a:latin typeface="+mn-lt"/>
              </a:rPr>
              <a:t>terminated </a:t>
            </a:r>
            <a:r>
              <a:rPr lang="en-US" dirty="0">
                <a:latin typeface="+mn-lt"/>
              </a:rPr>
              <a:t>in </a:t>
            </a:r>
            <a:r>
              <a:rPr lang="en-US" b="1" dirty="0">
                <a:latin typeface="+mn-lt"/>
              </a:rPr>
              <a:t>2014</a:t>
            </a:r>
            <a:r>
              <a:rPr lang="en-US" dirty="0">
                <a:latin typeface="+mn-lt"/>
              </a:rPr>
              <a:t> </a:t>
            </a:r>
          </a:p>
          <a:p>
            <a:pPr marL="0" indent="0">
              <a:buNone/>
            </a:pPr>
            <a:r>
              <a:rPr lang="en-US" sz="1600" i="1" dirty="0">
                <a:latin typeface="+mn-lt"/>
              </a:rPr>
              <a:t>      MAP developed a </a:t>
            </a:r>
            <a:r>
              <a:rPr lang="en-US" sz="1600" b="1" i="1" dirty="0">
                <a:latin typeface="+mn-lt"/>
              </a:rPr>
              <a:t>proton driver scheme </a:t>
            </a:r>
            <a:r>
              <a:rPr lang="en-US" sz="1600" i="1" dirty="0">
                <a:latin typeface="+mn-lt"/>
              </a:rPr>
              <a:t>and addressed the feasibility of </a:t>
            </a:r>
            <a:r>
              <a:rPr lang="en-US" sz="1600" i="1" dirty="0" smtClean="0">
                <a:latin typeface="+mn-lt"/>
              </a:rPr>
              <a:t>novel </a:t>
            </a:r>
            <a:r>
              <a:rPr lang="en-US" sz="1600" i="1" dirty="0">
                <a:latin typeface="+mn-lt"/>
              </a:rPr>
              <a:t>technologies required </a:t>
            </a:r>
            <a:r>
              <a:rPr lang="en-US" sz="1600" i="1" dirty="0" smtClean="0">
                <a:latin typeface="+mn-lt"/>
              </a:rPr>
              <a:t>   </a:t>
            </a:r>
          </a:p>
          <a:p>
            <a:pPr marL="0" indent="0">
              <a:buNone/>
            </a:pPr>
            <a:r>
              <a:rPr lang="en-US" sz="1600" i="1" dirty="0" smtClean="0">
                <a:latin typeface="+mn-lt"/>
              </a:rPr>
              <a:t>      for </a:t>
            </a:r>
            <a:r>
              <a:rPr lang="en-US" sz="1600" i="1" dirty="0">
                <a:latin typeface="+mn-lt"/>
              </a:rPr>
              <a:t>Muon Colliders and Neutrino Factories    </a:t>
            </a:r>
            <a:r>
              <a:rPr lang="en-US" sz="1600" b="1" i="1" dirty="0" smtClean="0">
                <a:latin typeface="+mn-lt"/>
              </a:rPr>
              <a:t>"</a:t>
            </a:r>
            <a:r>
              <a:rPr lang="en-US" sz="1600" b="1" i="1" dirty="0">
                <a:latin typeface="+mn-lt"/>
              </a:rPr>
              <a:t>Muon Accelerator for Particle Physics," JINST</a:t>
            </a:r>
            <a:r>
              <a:rPr lang="en-US" sz="1400" b="1" i="1" dirty="0" smtClean="0">
                <a:latin typeface="+mn-lt"/>
              </a:rPr>
              <a:t>,</a:t>
            </a:r>
          </a:p>
          <a:p>
            <a:r>
              <a:rPr lang="en-US" sz="1400" b="1" i="1" dirty="0" smtClean="0">
                <a:latin typeface="+mn-lt"/>
              </a:rPr>
              <a:t>       </a:t>
            </a:r>
            <a:r>
              <a:rPr lang="en-US" sz="1400" i="1" dirty="0">
                <a:latin typeface="+mn-lt"/>
                <a:hlinkClick r:id="rId2"/>
              </a:rPr>
              <a:t>https://</a:t>
            </a:r>
            <a:r>
              <a:rPr lang="en-US" sz="1400" i="1" dirty="0" smtClean="0">
                <a:latin typeface="+mn-lt"/>
                <a:hlinkClick r:id="rId2"/>
              </a:rPr>
              <a:t>iopscience.iop.org/journal/1748-0221/page/extraproc46</a:t>
            </a:r>
            <a:r>
              <a:rPr lang="en-US" sz="1400" b="1" i="1" dirty="0" smtClean="0">
                <a:latin typeface="+mn-lt"/>
              </a:rPr>
              <a:t>  </a:t>
            </a:r>
          </a:p>
          <a:p>
            <a:pPr marL="285750" indent="-285750">
              <a:buFont typeface="Arial" charset="0"/>
              <a:buChar char="•"/>
            </a:pPr>
            <a:r>
              <a:rPr lang="en-US" b="1" dirty="0" smtClean="0">
                <a:solidFill>
                  <a:srgbClr val="800000"/>
                </a:solidFill>
                <a:latin typeface="+mn-lt"/>
              </a:rPr>
              <a:t>LEMMA </a:t>
            </a:r>
            <a:r>
              <a:rPr lang="en-US" b="1" dirty="0">
                <a:solidFill>
                  <a:srgbClr val="800000"/>
                </a:solidFill>
                <a:latin typeface="+mn-lt"/>
              </a:rPr>
              <a:t>(L</a:t>
            </a:r>
            <a:r>
              <a:rPr lang="en-US" dirty="0">
                <a:solidFill>
                  <a:srgbClr val="800000"/>
                </a:solidFill>
                <a:latin typeface="+mn-lt"/>
              </a:rPr>
              <a:t>ow</a:t>
            </a:r>
            <a:r>
              <a:rPr lang="en-US" b="1" dirty="0">
                <a:solidFill>
                  <a:srgbClr val="800000"/>
                </a:solidFill>
                <a:latin typeface="+mn-lt"/>
              </a:rPr>
              <a:t> </a:t>
            </a:r>
            <a:r>
              <a:rPr lang="en-US" b="1" dirty="0" err="1">
                <a:solidFill>
                  <a:srgbClr val="800000"/>
                </a:solidFill>
                <a:latin typeface="+mn-lt"/>
              </a:rPr>
              <a:t>EM</a:t>
            </a:r>
            <a:r>
              <a:rPr lang="en-US" dirty="0" err="1">
                <a:solidFill>
                  <a:srgbClr val="800000"/>
                </a:solidFill>
                <a:latin typeface="+mn-lt"/>
              </a:rPr>
              <a:t>ittance</a:t>
            </a:r>
            <a:r>
              <a:rPr lang="en-US" b="1" dirty="0">
                <a:solidFill>
                  <a:srgbClr val="800000"/>
                </a:solidFill>
                <a:latin typeface="+mn-lt"/>
              </a:rPr>
              <a:t> M</a:t>
            </a:r>
            <a:r>
              <a:rPr lang="en-US" dirty="0">
                <a:solidFill>
                  <a:srgbClr val="800000"/>
                </a:solidFill>
                <a:latin typeface="+mn-lt"/>
              </a:rPr>
              <a:t>uon</a:t>
            </a:r>
            <a:r>
              <a:rPr lang="en-US" b="1" dirty="0">
                <a:solidFill>
                  <a:srgbClr val="800000"/>
                </a:solidFill>
                <a:latin typeface="+mn-lt"/>
              </a:rPr>
              <a:t> A</a:t>
            </a:r>
            <a:r>
              <a:rPr lang="en-US" dirty="0">
                <a:solidFill>
                  <a:srgbClr val="800000"/>
                </a:solidFill>
                <a:latin typeface="+mn-lt"/>
              </a:rPr>
              <a:t>ccelerator</a:t>
            </a:r>
            <a:r>
              <a:rPr lang="en-US" b="1" dirty="0">
                <a:solidFill>
                  <a:srgbClr val="800000"/>
                </a:solidFill>
                <a:latin typeface="+mn-lt"/>
              </a:rPr>
              <a:t>) </a:t>
            </a:r>
            <a:r>
              <a:rPr lang="en-US" dirty="0" smtClean="0">
                <a:latin typeface="+mn-lt"/>
              </a:rPr>
              <a:t>proposed </a:t>
            </a:r>
            <a:r>
              <a:rPr lang="en-US" dirty="0">
                <a:latin typeface="+mn-lt"/>
              </a:rPr>
              <a:t>in </a:t>
            </a:r>
            <a:r>
              <a:rPr lang="en-US" b="1" dirty="0" smtClean="0">
                <a:latin typeface="+mn-lt"/>
              </a:rPr>
              <a:t>2013 </a:t>
            </a:r>
            <a:r>
              <a:rPr lang="en-US" sz="1600" i="1" dirty="0" smtClean="0">
                <a:latin typeface="+mn-lt"/>
              </a:rPr>
              <a:t>[M. </a:t>
            </a:r>
            <a:r>
              <a:rPr lang="en-US" sz="1600" i="1" dirty="0" err="1" smtClean="0">
                <a:latin typeface="+mn-lt"/>
              </a:rPr>
              <a:t>Antonelli</a:t>
            </a:r>
            <a:r>
              <a:rPr lang="en-US" sz="1600" i="1" dirty="0" smtClean="0">
                <a:latin typeface="+mn-lt"/>
              </a:rPr>
              <a:t> e P. Raimondi]</a:t>
            </a:r>
            <a:endParaRPr lang="en-US" sz="1600" b="1" dirty="0">
              <a:latin typeface="+mn-lt"/>
            </a:endParaRPr>
          </a:p>
          <a:p>
            <a:pPr marL="0" indent="0">
              <a:buNone/>
            </a:pPr>
            <a:r>
              <a:rPr lang="en-US" b="1" i="1" dirty="0">
                <a:latin typeface="+mn-lt"/>
              </a:rPr>
              <a:t>   </a:t>
            </a:r>
            <a:r>
              <a:rPr lang="en-US" b="1" i="1" dirty="0" smtClean="0">
                <a:latin typeface="+mn-lt"/>
              </a:rPr>
              <a:t>  </a:t>
            </a:r>
            <a:r>
              <a:rPr lang="en-US" sz="1600" i="1" dirty="0" smtClean="0">
                <a:latin typeface="+mn-lt"/>
              </a:rPr>
              <a:t>a </a:t>
            </a:r>
            <a:r>
              <a:rPr lang="en-US" sz="1600" i="1" dirty="0">
                <a:latin typeface="+mn-lt"/>
              </a:rPr>
              <a:t>new end-to-end design of a </a:t>
            </a:r>
            <a:r>
              <a:rPr lang="en-US" sz="1600" b="1" i="1" dirty="0">
                <a:latin typeface="+mn-lt"/>
              </a:rPr>
              <a:t>positron driven scheme </a:t>
            </a:r>
            <a:r>
              <a:rPr lang="en-US" sz="1600" i="1" dirty="0" smtClean="0">
                <a:latin typeface="+mn-lt"/>
              </a:rPr>
              <a:t>presently </a:t>
            </a:r>
            <a:r>
              <a:rPr lang="en-US" sz="1600" i="1" dirty="0">
                <a:latin typeface="+mn-lt"/>
              </a:rPr>
              <a:t>under study </a:t>
            </a:r>
            <a:r>
              <a:rPr lang="en-US" sz="1600" i="1" dirty="0" smtClean="0">
                <a:latin typeface="+mn-lt"/>
              </a:rPr>
              <a:t>by </a:t>
            </a:r>
            <a:r>
              <a:rPr lang="en-US" sz="1600" i="1" dirty="0">
                <a:latin typeface="+mn-lt"/>
              </a:rPr>
              <a:t>INFN-LNF et al. </a:t>
            </a:r>
            <a:endParaRPr lang="en-US" sz="1600" i="1" dirty="0" smtClean="0">
              <a:latin typeface="+mn-lt"/>
            </a:endParaRPr>
          </a:p>
          <a:p>
            <a:pPr marL="0" indent="0">
              <a:buNone/>
            </a:pPr>
            <a:r>
              <a:rPr lang="en-US" sz="1600" i="1" dirty="0">
                <a:latin typeface="+mn-lt"/>
              </a:rPr>
              <a:t> </a:t>
            </a:r>
            <a:r>
              <a:rPr lang="en-US" sz="1600" i="1" dirty="0" smtClean="0">
                <a:latin typeface="+mn-lt"/>
              </a:rPr>
              <a:t>     to </a:t>
            </a:r>
            <a:r>
              <a:rPr lang="en-US" sz="1600" i="1" dirty="0">
                <a:latin typeface="+mn-lt"/>
              </a:rPr>
              <a:t>overcome technical issues of initial concept </a:t>
            </a:r>
            <a:r>
              <a:rPr lang="en-US" sz="1600" i="1" dirty="0">
                <a:latin typeface="+mn-lt"/>
                <a:sym typeface="Wingdings"/>
              </a:rPr>
              <a:t> </a:t>
            </a:r>
            <a:r>
              <a:rPr lang="pt-BR" sz="1600" dirty="0" smtClean="0">
                <a:latin typeface="+mn-lt"/>
                <a:hlinkClick r:id="rId3"/>
              </a:rPr>
              <a:t>arXiv:1905.05747</a:t>
            </a:r>
            <a:endParaRPr lang="pt-BR" sz="1600" dirty="0">
              <a:latin typeface="+mn-lt"/>
            </a:endParaRPr>
          </a:p>
          <a:p>
            <a:pPr marL="285750" indent="-285750">
              <a:buFont typeface="Arial" charset="0"/>
              <a:buChar char="•"/>
            </a:pPr>
            <a:r>
              <a:rPr lang="pt-BR" b="1" dirty="0" smtClean="0">
                <a:solidFill>
                  <a:srgbClr val="800000"/>
                </a:solidFill>
                <a:latin typeface="+mn-lt"/>
              </a:rPr>
              <a:t>CSN1 </a:t>
            </a:r>
            <a:r>
              <a:rPr lang="mr-IN" b="1" dirty="0" smtClean="0">
                <a:solidFill>
                  <a:srgbClr val="800000"/>
                </a:solidFill>
                <a:latin typeface="+mn-lt"/>
              </a:rPr>
              <a:t>–</a:t>
            </a:r>
            <a:r>
              <a:rPr lang="pt-BR" b="1" dirty="0" smtClean="0">
                <a:solidFill>
                  <a:srgbClr val="800000"/>
                </a:solidFill>
                <a:latin typeface="+mn-lt"/>
              </a:rPr>
              <a:t> RD_FA </a:t>
            </a:r>
            <a:r>
              <a:rPr lang="pt-BR" dirty="0" smtClean="0">
                <a:latin typeface="+mn-lt"/>
              </a:rPr>
              <a:t>new </a:t>
            </a:r>
            <a:r>
              <a:rPr lang="pt-BR" dirty="0" err="1" smtClean="0">
                <a:latin typeface="+mn-lt"/>
              </a:rPr>
              <a:t>activity</a:t>
            </a:r>
            <a:r>
              <a:rPr lang="pt-BR" dirty="0" smtClean="0">
                <a:latin typeface="+mn-lt"/>
              </a:rPr>
              <a:t> </a:t>
            </a:r>
            <a:r>
              <a:rPr lang="pt-BR" dirty="0" err="1" smtClean="0">
                <a:latin typeface="+mn-lt"/>
              </a:rPr>
              <a:t>on</a:t>
            </a:r>
            <a:r>
              <a:rPr lang="pt-BR" dirty="0" smtClean="0">
                <a:latin typeface="+mn-lt"/>
              </a:rPr>
              <a:t> Future </a:t>
            </a:r>
            <a:r>
              <a:rPr lang="pt-BR" dirty="0" err="1" smtClean="0">
                <a:latin typeface="+mn-lt"/>
              </a:rPr>
              <a:t>Colliders</a:t>
            </a:r>
            <a:r>
              <a:rPr lang="pt-BR" dirty="0" smtClean="0">
                <a:latin typeface="+mn-lt"/>
              </a:rPr>
              <a:t> </a:t>
            </a:r>
            <a:r>
              <a:rPr lang="pt-BR" dirty="0" smtClean="0">
                <a:latin typeface="+mn-lt"/>
                <a:sym typeface="Wingdings"/>
              </a:rPr>
              <a:t> 2015-2020 </a:t>
            </a:r>
            <a:endParaRPr lang="pt-BR" dirty="0" smtClean="0">
              <a:latin typeface="+mn-lt"/>
            </a:endParaRPr>
          </a:p>
          <a:p>
            <a:pPr marL="285750" indent="-285750">
              <a:buFont typeface="Arial" charset="0"/>
              <a:buChar char="•"/>
            </a:pPr>
            <a:r>
              <a:rPr lang="en-US" altLang="en-US" b="1" dirty="0">
                <a:solidFill>
                  <a:srgbClr val="800000"/>
                </a:solidFill>
                <a:latin typeface="+mn-lt"/>
              </a:rPr>
              <a:t>CERN-WG on Muon </a:t>
            </a:r>
            <a:r>
              <a:rPr lang="en-US" altLang="en-US" b="1" dirty="0" smtClean="0">
                <a:solidFill>
                  <a:srgbClr val="800000"/>
                </a:solidFill>
                <a:latin typeface="+mn-lt"/>
              </a:rPr>
              <a:t>Colliders </a:t>
            </a:r>
            <a:r>
              <a:rPr lang="en-US" altLang="en-US" dirty="0" smtClean="0">
                <a:latin typeface="+mn-lt"/>
              </a:rPr>
              <a:t>since September 2017</a:t>
            </a:r>
          </a:p>
          <a:p>
            <a:pPr marL="285750" indent="-285750">
              <a:buFont typeface="Arial" charset="0"/>
              <a:buChar char="•"/>
            </a:pPr>
            <a:r>
              <a:rPr lang="en-US" altLang="en-US" dirty="0" smtClean="0">
                <a:latin typeface="+mn-lt"/>
              </a:rPr>
              <a:t>MAC discussion </a:t>
            </a:r>
            <a:r>
              <a:rPr lang="en-US" altLang="en-US" dirty="0" smtClean="0">
                <a:latin typeface="+mn-lt"/>
                <a:sym typeface="Wingdings"/>
              </a:rPr>
              <a:t> report</a:t>
            </a:r>
            <a:endParaRPr lang="en-US" altLang="en-US" dirty="0" smtClean="0">
              <a:latin typeface="+mn-lt"/>
            </a:endParaRPr>
          </a:p>
          <a:p>
            <a:pPr marL="285750" indent="-285750">
              <a:buFont typeface="Arial" charset="0"/>
              <a:buChar char="•"/>
            </a:pPr>
            <a:r>
              <a:rPr lang="en-US" dirty="0" err="1" smtClean="0">
                <a:latin typeface="+mn-lt"/>
                <a:sym typeface="Wingdings"/>
              </a:rPr>
              <a:t>Padova</a:t>
            </a:r>
            <a:r>
              <a:rPr lang="en-US" dirty="0" smtClean="0">
                <a:latin typeface="+mn-lt"/>
                <a:sym typeface="Wingdings"/>
              </a:rPr>
              <a:t> Aries2 Workshop on Muon Colliders </a:t>
            </a:r>
            <a:r>
              <a:rPr lang="mr-IN" dirty="0" smtClean="0">
                <a:latin typeface="+mn-lt"/>
                <a:sym typeface="Wingdings"/>
              </a:rPr>
              <a:t>–</a:t>
            </a:r>
            <a:r>
              <a:rPr lang="en-US" dirty="0" smtClean="0">
                <a:latin typeface="+mn-lt"/>
                <a:sym typeface="Wingdings"/>
              </a:rPr>
              <a:t> July 2018</a:t>
            </a:r>
          </a:p>
          <a:p>
            <a:pPr marL="285750" indent="-285750">
              <a:buFont typeface="Arial" charset="0"/>
              <a:buChar char="•"/>
            </a:pPr>
            <a:r>
              <a:rPr lang="en-US" b="1" dirty="0">
                <a:latin typeface="+mn-lt"/>
              </a:rPr>
              <a:t>I</a:t>
            </a:r>
            <a:r>
              <a:rPr lang="en-US" b="1" dirty="0" smtClean="0">
                <a:latin typeface="+mn-lt"/>
              </a:rPr>
              <a:t>nput document </a:t>
            </a:r>
            <a:r>
              <a:rPr lang="en-US" dirty="0" smtClean="0">
                <a:latin typeface="+mn-lt"/>
              </a:rPr>
              <a:t>submitted </a:t>
            </a:r>
            <a:r>
              <a:rPr lang="en-US" dirty="0">
                <a:latin typeface="+mn-lt"/>
              </a:rPr>
              <a:t>to </a:t>
            </a:r>
            <a:r>
              <a:rPr lang="en-US" dirty="0" smtClean="0">
                <a:latin typeface="+mn-lt"/>
              </a:rPr>
              <a:t>ESPPU: </a:t>
            </a:r>
            <a:r>
              <a:rPr lang="en-US" sz="1600" dirty="0" smtClean="0">
                <a:latin typeface="+mn-lt"/>
              </a:rPr>
              <a:t>“Muon Colliders” </a:t>
            </a:r>
            <a:r>
              <a:rPr lang="nb-NO" sz="1600" dirty="0" smtClean="0">
                <a:latin typeface="+mn-lt"/>
                <a:hlinkClick r:id="rId4"/>
              </a:rPr>
              <a:t>arXiv:1901.06150</a:t>
            </a:r>
            <a:r>
              <a:rPr lang="nb-NO" sz="1600" dirty="0" smtClean="0">
                <a:latin typeface="+mn-lt"/>
              </a:rPr>
              <a:t> </a:t>
            </a:r>
            <a:r>
              <a:rPr lang="nb-NO" sz="1600" dirty="0" err="1" smtClean="0">
                <a:latin typeface="+mn-lt"/>
              </a:rPr>
              <a:t>December</a:t>
            </a:r>
            <a:r>
              <a:rPr lang="nb-NO" sz="1600" dirty="0" smtClean="0">
                <a:latin typeface="+mn-lt"/>
              </a:rPr>
              <a:t> 2018 (*)</a:t>
            </a:r>
          </a:p>
          <a:p>
            <a:pPr marL="285750" indent="-285750">
              <a:buFont typeface="Arial" charset="0"/>
              <a:buChar char="•"/>
            </a:pPr>
            <a:r>
              <a:rPr lang="nb-NO" dirty="0" smtClean="0">
                <a:latin typeface="+mn-lt"/>
              </a:rPr>
              <a:t>LEMMA </a:t>
            </a:r>
            <a:r>
              <a:rPr lang="nb-NO" dirty="0" err="1" smtClean="0">
                <a:latin typeface="+mn-lt"/>
              </a:rPr>
              <a:t>project</a:t>
            </a:r>
            <a:r>
              <a:rPr lang="nb-NO" dirty="0" smtClean="0">
                <a:latin typeface="+mn-lt"/>
              </a:rPr>
              <a:t> </a:t>
            </a:r>
            <a:r>
              <a:rPr lang="nb-NO" dirty="0" err="1" smtClean="0">
                <a:latin typeface="+mn-lt"/>
              </a:rPr>
              <a:t>presented</a:t>
            </a:r>
            <a:r>
              <a:rPr lang="nb-NO" dirty="0" smtClean="0">
                <a:latin typeface="+mn-lt"/>
              </a:rPr>
              <a:t> to INFN Management by A. Variola in </a:t>
            </a:r>
            <a:r>
              <a:rPr lang="nb-NO" dirty="0" err="1" smtClean="0">
                <a:latin typeface="+mn-lt"/>
              </a:rPr>
              <a:t>October</a:t>
            </a:r>
            <a:r>
              <a:rPr lang="nb-NO" dirty="0" smtClean="0">
                <a:latin typeface="+mn-lt"/>
              </a:rPr>
              <a:t> 2019</a:t>
            </a:r>
          </a:p>
          <a:p>
            <a:pPr marL="285750" indent="-285750">
              <a:buFont typeface="Arial" charset="0"/>
              <a:buChar char="•"/>
            </a:pPr>
            <a:r>
              <a:rPr lang="nb-NO" dirty="0" err="1" smtClean="0">
                <a:latin typeface="+mn-lt"/>
              </a:rPr>
              <a:t>Various</a:t>
            </a:r>
            <a:r>
              <a:rPr lang="nb-NO" dirty="0">
                <a:latin typeface="+mn-lt"/>
              </a:rPr>
              <a:t> </a:t>
            </a:r>
            <a:r>
              <a:rPr lang="nb-NO" dirty="0" smtClean="0">
                <a:latin typeface="+mn-lt"/>
              </a:rPr>
              <a:t>workshop/</a:t>
            </a:r>
            <a:r>
              <a:rPr lang="nb-NO" dirty="0" err="1" smtClean="0">
                <a:latin typeface="+mn-lt"/>
              </a:rPr>
              <a:t>meeting</a:t>
            </a:r>
            <a:r>
              <a:rPr lang="nb-NO" dirty="0" smtClean="0">
                <a:latin typeface="+mn-lt"/>
              </a:rPr>
              <a:t> to </a:t>
            </a:r>
            <a:r>
              <a:rPr lang="nb-NO" dirty="0" err="1" smtClean="0">
                <a:latin typeface="+mn-lt"/>
              </a:rPr>
              <a:t>prepare</a:t>
            </a:r>
            <a:r>
              <a:rPr lang="nb-NO" dirty="0" smtClean="0">
                <a:latin typeface="+mn-lt"/>
              </a:rPr>
              <a:t> for Granada (2019) and during ESPPU</a:t>
            </a:r>
          </a:p>
          <a:p>
            <a:endParaRPr lang="en-US" i="1" dirty="0" smtClean="0">
              <a:latin typeface="+mn-lt"/>
            </a:endParaRPr>
          </a:p>
          <a:p>
            <a:pPr lvl="2"/>
            <a:r>
              <a:rPr lang="en-US" i="1" dirty="0" smtClean="0">
                <a:latin typeface="+mn-lt"/>
              </a:rPr>
              <a:t>FINDINGS and RECCOMENDATIONS (*):     </a:t>
            </a:r>
          </a:p>
          <a:p>
            <a:pPr lvl="2"/>
            <a:r>
              <a:rPr lang="en-US" b="1" dirty="0" smtClean="0">
                <a:solidFill>
                  <a:srgbClr val="800000"/>
                </a:solidFill>
                <a:latin typeface="+mn-lt"/>
              </a:rPr>
              <a:t>Set-up </a:t>
            </a:r>
            <a:r>
              <a:rPr lang="en-US" b="1" dirty="0">
                <a:solidFill>
                  <a:srgbClr val="800000"/>
                </a:solidFill>
                <a:latin typeface="+mn-lt"/>
              </a:rPr>
              <a:t>an international collaboration to promote muon colliders </a:t>
            </a:r>
          </a:p>
          <a:p>
            <a:pPr lvl="2"/>
            <a:r>
              <a:rPr lang="en-US" dirty="0" smtClean="0">
                <a:latin typeface="+mn-lt"/>
              </a:rPr>
              <a:t>And </a:t>
            </a:r>
            <a:r>
              <a:rPr lang="en-US" b="1" dirty="0">
                <a:latin typeface="+mn-lt"/>
              </a:rPr>
              <a:t>organize the effort on the development of both accelerators and detectors </a:t>
            </a:r>
            <a:r>
              <a:rPr lang="en-US" dirty="0">
                <a:latin typeface="+mn-lt"/>
              </a:rPr>
              <a:t>and to define the road-map towards a CDR by the next Strategy </a:t>
            </a:r>
            <a:r>
              <a:rPr lang="en-US" dirty="0" smtClean="0">
                <a:latin typeface="+mn-lt"/>
              </a:rPr>
              <a:t>update</a:t>
            </a:r>
            <a:r>
              <a:rPr lang="mr-IN" dirty="0" smtClean="0">
                <a:latin typeface="+mn-lt"/>
              </a:rPr>
              <a:t>…</a:t>
            </a:r>
            <a:r>
              <a:rPr lang="en-US" dirty="0" smtClean="0">
                <a:latin typeface="+mn-lt"/>
              </a:rPr>
              <a:t>.</a:t>
            </a:r>
          </a:p>
          <a:p>
            <a:pPr lvl="2"/>
            <a:r>
              <a:rPr lang="en-US" b="1" dirty="0">
                <a:solidFill>
                  <a:srgbClr val="800000"/>
                </a:solidFill>
                <a:latin typeface="+mn-lt"/>
              </a:rPr>
              <a:t>Carry out the R&amp;D program toward the muon </a:t>
            </a:r>
            <a:r>
              <a:rPr lang="en-US" b="1" dirty="0" smtClean="0">
                <a:solidFill>
                  <a:srgbClr val="800000"/>
                </a:solidFill>
                <a:latin typeface="+mn-lt"/>
              </a:rPr>
              <a:t>collider</a:t>
            </a:r>
          </a:p>
        </p:txBody>
      </p:sp>
    </p:spTree>
    <p:extLst>
      <p:ext uri="{BB962C8B-B14F-4D97-AF65-F5344CB8AC3E}">
        <p14:creationId xmlns:p14="http://schemas.microsoft.com/office/powerpoint/2010/main" val="1496841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764704"/>
          </a:xfrm>
        </p:spPr>
        <p:txBody>
          <a:bodyPr/>
          <a:lstStyle/>
          <a:p>
            <a:r>
              <a:rPr lang="en-US" dirty="0" smtClean="0"/>
              <a:t>Physics potential</a:t>
            </a:r>
            <a:endParaRPr lang="en-US" dirty="0"/>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22</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2880" y="1501689"/>
            <a:ext cx="7141119" cy="5354160"/>
          </a:xfrm>
          <a:prstGeom prst="rect">
            <a:avLst/>
          </a:prstGeom>
        </p:spPr>
      </p:pic>
      <p:sp>
        <p:nvSpPr>
          <p:cNvPr id="6" name="Rectangle 5"/>
          <p:cNvSpPr/>
          <p:nvPr/>
        </p:nvSpPr>
        <p:spPr>
          <a:xfrm>
            <a:off x="5112848" y="5717280"/>
            <a:ext cx="3659976" cy="369332"/>
          </a:xfrm>
          <a:prstGeom prst="rect">
            <a:avLst/>
          </a:prstGeom>
        </p:spPr>
        <p:txBody>
          <a:bodyPr wrap="none">
            <a:spAutoFit/>
          </a:bodyPr>
          <a:lstStyle/>
          <a:p>
            <a:r>
              <a:rPr lang="en-US" dirty="0">
                <a:latin typeface="+mn-lt"/>
                <a:hlinkClick r:id="rId3"/>
              </a:rPr>
              <a:t>https://</a:t>
            </a:r>
            <a:r>
              <a:rPr lang="en-US" dirty="0" err="1">
                <a:latin typeface="+mn-lt"/>
                <a:hlinkClick r:id="rId3"/>
              </a:rPr>
              <a:t>agenda.infn.it</a:t>
            </a:r>
            <a:r>
              <a:rPr lang="en-US" dirty="0">
                <a:latin typeface="+mn-lt"/>
                <a:hlinkClick r:id="rId3"/>
              </a:rPr>
              <a:t>/event/23693/</a:t>
            </a:r>
            <a:endParaRPr lang="en-US" dirty="0">
              <a:latin typeface="+mn-lt"/>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720984"/>
            <a:ext cx="3347864" cy="1354943"/>
          </a:xfrm>
          <a:prstGeom prst="rect">
            <a:avLst/>
          </a:prstGeom>
        </p:spPr>
      </p:pic>
      <p:sp>
        <p:nvSpPr>
          <p:cNvPr id="8" name="Rectangle 7"/>
          <p:cNvSpPr/>
          <p:nvPr/>
        </p:nvSpPr>
        <p:spPr>
          <a:xfrm>
            <a:off x="3421796" y="720984"/>
            <a:ext cx="5722203" cy="646331"/>
          </a:xfrm>
          <a:prstGeom prst="rect">
            <a:avLst/>
          </a:prstGeom>
        </p:spPr>
        <p:txBody>
          <a:bodyPr wrap="square">
            <a:spAutoFit/>
          </a:bodyPr>
          <a:lstStyle/>
          <a:p>
            <a:pPr marL="0" indent="0" algn="r">
              <a:buNone/>
            </a:pPr>
            <a:r>
              <a:rPr lang="en-US" dirty="0">
                <a:solidFill>
                  <a:srgbClr val="002060"/>
                </a:solidFill>
                <a:latin typeface="+mn-lt"/>
              </a:rPr>
              <a:t>Quartic Higgs self-coupling: </a:t>
            </a:r>
            <a:r>
              <a:rPr lang="mr-IN" dirty="0">
                <a:latin typeface="+mn-lt"/>
                <a:hlinkClick r:id="rId5"/>
              </a:rPr>
              <a:t>arXiv:2003.13628</a:t>
            </a:r>
            <a:r>
              <a:rPr lang="mr-IN" dirty="0">
                <a:latin typeface="+mn-lt"/>
              </a:rPr>
              <a:t> [</a:t>
            </a:r>
            <a:r>
              <a:rPr lang="mr-IN" dirty="0" err="1">
                <a:latin typeface="+mn-lt"/>
              </a:rPr>
              <a:t>hep-ph</a:t>
            </a:r>
            <a:r>
              <a:rPr lang="mr-IN" dirty="0">
                <a:latin typeface="+mn-lt"/>
              </a:rPr>
              <a:t>]</a:t>
            </a:r>
            <a:endParaRPr lang="en-US" i="1" dirty="0">
              <a:solidFill>
                <a:srgbClr val="002060"/>
              </a:solidFill>
              <a:latin typeface="+mn-lt"/>
            </a:endParaRPr>
          </a:p>
          <a:p>
            <a:pPr marL="0" indent="0" algn="r">
              <a:buNone/>
            </a:pPr>
            <a:r>
              <a:rPr lang="en-US" i="1" dirty="0">
                <a:solidFill>
                  <a:srgbClr val="002060"/>
                </a:solidFill>
                <a:latin typeface="+mn-lt"/>
              </a:rPr>
              <a:t>       </a:t>
            </a:r>
            <a:r>
              <a:rPr lang="en-US" dirty="0">
                <a:solidFill>
                  <a:srgbClr val="002060"/>
                </a:solidFill>
                <a:latin typeface="+mn-lt"/>
              </a:rPr>
              <a:t>Vector Boson Fusion: </a:t>
            </a:r>
            <a:r>
              <a:rPr lang="pt-BR" dirty="0">
                <a:latin typeface="+mn-lt"/>
                <a:hlinkClick r:id="rId6"/>
              </a:rPr>
              <a:t>arXiv:2005.10289</a:t>
            </a:r>
            <a:r>
              <a:rPr lang="pt-BR" dirty="0">
                <a:latin typeface="+mn-lt"/>
              </a:rPr>
              <a:t> [</a:t>
            </a:r>
            <a:r>
              <a:rPr lang="pt-BR" dirty="0" err="1">
                <a:latin typeface="+mn-lt"/>
              </a:rPr>
              <a:t>hep-ph</a:t>
            </a:r>
            <a:r>
              <a:rPr lang="pt-BR" dirty="0" smtClean="0">
                <a:latin typeface="+mn-lt"/>
              </a:rPr>
              <a:t>]</a:t>
            </a:r>
            <a:r>
              <a:rPr lang="en-US" b="1" dirty="0" smtClean="0">
                <a:latin typeface="+mn-lt"/>
              </a:rPr>
              <a:t>        </a:t>
            </a:r>
            <a:endParaRPr lang="en-US" b="1" dirty="0">
              <a:latin typeface="+mn-lt"/>
            </a:endParaRPr>
          </a:p>
        </p:txBody>
      </p:sp>
    </p:spTree>
    <p:extLst>
      <p:ext uri="{BB962C8B-B14F-4D97-AF65-F5344CB8AC3E}">
        <p14:creationId xmlns:p14="http://schemas.microsoft.com/office/powerpoint/2010/main" val="1299588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80450"/>
            <a:ext cx="9144000" cy="4499197"/>
          </a:xfrm>
          <a:prstGeom prst="rect">
            <a:avLst/>
          </a:prstGeom>
        </p:spPr>
      </p:pic>
      <p:sp>
        <p:nvSpPr>
          <p:cNvPr id="2" name="Title 1"/>
          <p:cNvSpPr>
            <a:spLocks noGrp="1"/>
          </p:cNvSpPr>
          <p:nvPr>
            <p:ph type="title"/>
          </p:nvPr>
        </p:nvSpPr>
        <p:spPr>
          <a:xfrm>
            <a:off x="197099" y="423638"/>
            <a:ext cx="8928992" cy="542888"/>
          </a:xfrm>
        </p:spPr>
        <p:txBody>
          <a:bodyPr/>
          <a:lstStyle/>
          <a:p>
            <a:r>
              <a:rPr lang="en-US" sz="4000" dirty="0" smtClean="0"/>
              <a:t>proton (MAP) vs positron (LEMMA) driven muon source</a:t>
            </a:r>
            <a:endParaRPr lang="en-US" sz="4000"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39273"/>
            <a:ext cx="9144000" cy="4499197"/>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2915816" y="2036862"/>
                <a:ext cx="1631783" cy="3125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sSup>
                      <m:sSupPr>
                        <m:ctrlPr>
                          <a:rPr lang="en-US" sz="1400" b="1" i="1" smtClean="0">
                            <a:latin typeface="Cambria Math" charset="0"/>
                          </a:rPr>
                        </m:ctrlPr>
                      </m:sSupPr>
                      <m:e>
                        <m:r>
                          <a:rPr lang="en-US" sz="1400" b="1" i="1" smtClean="0">
                            <a:latin typeface="Cambria Math" charset="0"/>
                          </a:rPr>
                          <m:t>𝟏𝟎</m:t>
                        </m:r>
                      </m:e>
                      <m:sup>
                        <m:r>
                          <a:rPr lang="en-US" sz="1400" b="1" i="1" smtClean="0">
                            <a:latin typeface="Cambria Math" charset="0"/>
                          </a:rPr>
                          <m:t>𝟏𝟑</m:t>
                        </m:r>
                      </m:sup>
                    </m:sSup>
                  </m:oMath>
                </a14:m>
                <a:r>
                  <a:rPr lang="en-US" sz="1400" b="1" dirty="0" smtClean="0"/>
                  <a:t>-</a:t>
                </a:r>
                <a14:m>
                  <m:oMath xmlns:m="http://schemas.openxmlformats.org/officeDocument/2006/math">
                    <m:sSup>
                      <m:sSupPr>
                        <m:ctrlPr>
                          <a:rPr lang="en-US" sz="1400" b="1" i="1">
                            <a:latin typeface="Cambria Math" charset="0"/>
                          </a:rPr>
                        </m:ctrlPr>
                      </m:sSupPr>
                      <m:e>
                        <m:r>
                          <a:rPr lang="en-US" sz="1400" b="1" i="1">
                            <a:latin typeface="Cambria Math" charset="0"/>
                          </a:rPr>
                          <m:t>𝟏𝟎</m:t>
                        </m:r>
                      </m:e>
                      <m:sup>
                        <m:r>
                          <a:rPr lang="en-US" sz="1400" b="1" i="1">
                            <a:latin typeface="Cambria Math" charset="0"/>
                          </a:rPr>
                          <m:t>𝟏</m:t>
                        </m:r>
                        <m:r>
                          <a:rPr lang="en-US" sz="1400" b="1" i="1" smtClean="0">
                            <a:latin typeface="Cambria Math" charset="0"/>
                          </a:rPr>
                          <m:t>𝟒</m:t>
                        </m:r>
                      </m:sup>
                    </m:sSup>
                    <m:r>
                      <a:rPr lang="en-US" sz="1400" b="1" i="1" smtClean="0">
                        <a:latin typeface="Cambria Math" charset="0"/>
                        <a:ea typeface="Cambria Math" charset="0"/>
                        <a:cs typeface="Cambria Math" charset="0"/>
                      </a:rPr>
                      <m:t>𝝁</m:t>
                    </m:r>
                    <m:r>
                      <a:rPr lang="en-US" sz="1400" b="1" i="1" smtClean="0">
                        <a:latin typeface="Cambria Math" charset="0"/>
                        <a:ea typeface="Cambria Math" charset="0"/>
                        <a:cs typeface="Cambria Math" charset="0"/>
                      </a:rPr>
                      <m:t>/</m:t>
                    </m:r>
                    <m:r>
                      <a:rPr lang="en-US" sz="1400" b="1" i="1" smtClean="0">
                        <a:latin typeface="Cambria Math" charset="0"/>
                        <a:ea typeface="Cambria Math" charset="0"/>
                        <a:cs typeface="Cambria Math" charset="0"/>
                      </a:rPr>
                      <m:t>𝒔𝒆𝒄</m:t>
                    </m:r>
                  </m:oMath>
                </a14:m>
                <a:endParaRPr lang="en-US" sz="14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2915816" y="2036862"/>
                <a:ext cx="1631783" cy="312586"/>
              </a:xfrm>
              <a:prstGeom prst="rect">
                <a:avLst/>
              </a:prstGeom>
              <a:blipFill rotWithShape="0">
                <a:blip r:embed="rId3"/>
                <a:stretch>
                  <a:fillRect b="-1636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pPr>
              <a:defRPr/>
            </a:pPr>
            <a:fld id="{F2FA608B-74DC-7242-AC4F-1B5BE05CAA41}" type="slidenum">
              <a:rPr lang="en-US" altLang="en-US" smtClean="0"/>
              <a:pPr>
                <a:defRPr/>
              </a:pPr>
              <a:t>23</a:t>
            </a:fld>
            <a:endParaRPr lang="en-US" altLang="en-US"/>
          </a:p>
        </p:txBody>
      </p:sp>
      <p:sp>
        <p:nvSpPr>
          <p:cNvPr id="3" name="Rectangle 2"/>
          <p:cNvSpPr/>
          <p:nvPr/>
        </p:nvSpPr>
        <p:spPr>
          <a:xfrm>
            <a:off x="197099" y="5342779"/>
            <a:ext cx="3649589" cy="369332"/>
          </a:xfrm>
          <a:prstGeom prst="rect">
            <a:avLst/>
          </a:prstGeom>
          <a:ln/>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a:latin typeface="+mn-lt"/>
                <a:hlinkClick r:id="rId4"/>
              </a:rPr>
              <a:t>arXiv:1905.05747v2</a:t>
            </a:r>
            <a:r>
              <a:rPr lang="en-US" b="1" dirty="0">
                <a:latin typeface="+mn-lt"/>
              </a:rPr>
              <a:t> [</a:t>
            </a:r>
            <a:r>
              <a:rPr lang="en-US" b="1" dirty="0" err="1">
                <a:latin typeface="+mn-lt"/>
              </a:rPr>
              <a:t>physics.acc-ph</a:t>
            </a:r>
            <a:r>
              <a:rPr lang="en-US" b="1" dirty="0">
                <a:latin typeface="+mn-lt"/>
              </a:rPr>
              <a:t>]</a:t>
            </a:r>
          </a:p>
        </p:txBody>
      </p:sp>
      <p:sp>
        <p:nvSpPr>
          <p:cNvPr id="4" name="Rectangle 3"/>
          <p:cNvSpPr/>
          <p:nvPr/>
        </p:nvSpPr>
        <p:spPr>
          <a:xfrm>
            <a:off x="137363" y="5922183"/>
            <a:ext cx="8820472" cy="400110"/>
          </a:xfrm>
          <a:prstGeom prst="rect">
            <a:avLst/>
          </a:prstGeom>
        </p:spPr>
        <p:txBody>
          <a:bodyPr wrap="square">
            <a:spAutoFit/>
          </a:bodyPr>
          <a:lstStyle/>
          <a:p>
            <a:pPr marL="0" indent="0" algn="ctr">
              <a:buNone/>
            </a:pPr>
            <a:r>
              <a:rPr lang="it-IT" b="1" dirty="0">
                <a:solidFill>
                  <a:srgbClr val="800000"/>
                </a:solidFill>
                <a:latin typeface="+mn-lt"/>
                <a:sym typeface="Wingdings"/>
              </a:rPr>
              <a:t> </a:t>
            </a:r>
            <a:r>
              <a:rPr lang="it-IT" sz="2000" b="1" dirty="0" err="1">
                <a:solidFill>
                  <a:srgbClr val="800000"/>
                </a:solidFill>
                <a:latin typeface="+mn-lt"/>
                <a:sym typeface="Wingdings"/>
              </a:rPr>
              <a:t>need</a:t>
            </a:r>
            <a:r>
              <a:rPr lang="it-IT" sz="2000" b="1" dirty="0">
                <a:solidFill>
                  <a:srgbClr val="800000"/>
                </a:solidFill>
                <a:latin typeface="+mn-lt"/>
                <a:sym typeface="Wingdings"/>
              </a:rPr>
              <a:t> </a:t>
            </a:r>
            <a:r>
              <a:rPr lang="it-IT" sz="2000" b="1" dirty="0" err="1">
                <a:solidFill>
                  <a:srgbClr val="800000"/>
                </a:solidFill>
                <a:latin typeface="+mn-lt"/>
                <a:sym typeface="Wingdings"/>
              </a:rPr>
              <a:t>consolidation</a:t>
            </a:r>
            <a:r>
              <a:rPr lang="it-IT" sz="2000" b="1" dirty="0">
                <a:solidFill>
                  <a:srgbClr val="800000"/>
                </a:solidFill>
                <a:latin typeface="+mn-lt"/>
                <a:sym typeface="Wingdings"/>
              </a:rPr>
              <a:t> </a:t>
            </a:r>
            <a:r>
              <a:rPr lang="en-US" dirty="0">
                <a:latin typeface="+mn-lt"/>
                <a:sym typeface="Wingdings"/>
              </a:rPr>
              <a:t>t</a:t>
            </a:r>
            <a:r>
              <a:rPr lang="en-US" altLang="en-US" dirty="0">
                <a:latin typeface="+mn-lt"/>
              </a:rPr>
              <a:t>o overcome technical limitations to reach higher muon intensities </a:t>
            </a:r>
            <a:endParaRPr lang="en-US" baseline="30000" dirty="0">
              <a:latin typeface="+mn-lt"/>
            </a:endParaRPr>
          </a:p>
        </p:txBody>
      </p:sp>
      <p:pic>
        <p:nvPicPr>
          <p:cNvPr id="13" name="Picture 28" descr="age1image59177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099" y="1628224"/>
            <a:ext cx="730811" cy="81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61764" y="3688651"/>
            <a:ext cx="350568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indent="0" algn="ctr">
              <a:buNone/>
            </a:pPr>
            <a:r>
              <a:rPr lang="en-US" b="1" i="1" dirty="0" smtClean="0">
                <a:latin typeface="+mn-lt"/>
              </a:rPr>
              <a:t>MUON JINST</a:t>
            </a:r>
            <a:r>
              <a:rPr lang="en-US" b="1" i="1" dirty="0">
                <a:latin typeface="+mn-lt"/>
              </a:rPr>
              <a:t>, </a:t>
            </a:r>
            <a:r>
              <a:rPr lang="en-US" b="1" i="1" dirty="0" smtClean="0">
                <a:latin typeface="+mn-lt"/>
              </a:rPr>
              <a:t> </a:t>
            </a:r>
            <a:r>
              <a:rPr lang="en-US" b="1" dirty="0" smtClean="0">
                <a:hlinkClick r:id="rId6" action="ppaction://hlinkfile"/>
              </a:rPr>
              <a:t>shorturl.at/kxKU7</a:t>
            </a:r>
            <a:endParaRPr lang="en-US" b="1" dirty="0"/>
          </a:p>
        </p:txBody>
      </p:sp>
    </p:spTree>
    <p:extLst>
      <p:ext uri="{BB962C8B-B14F-4D97-AF65-F5344CB8AC3E}">
        <p14:creationId xmlns:p14="http://schemas.microsoft.com/office/powerpoint/2010/main" val="487871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42636"/>
          </a:xfrm>
        </p:spPr>
        <p:txBody>
          <a:bodyPr>
            <a:noAutofit/>
          </a:bodyPr>
          <a:lstStyle/>
          <a:p>
            <a:r>
              <a:rPr lang="en-US" sz="3600" dirty="0" smtClean="0"/>
              <a:t>Tentative </a:t>
            </a:r>
            <a:r>
              <a:rPr lang="en-US" sz="3600" dirty="0"/>
              <a:t>T</a:t>
            </a:r>
            <a:r>
              <a:rPr lang="en-US" sz="3600" dirty="0" smtClean="0"/>
              <a:t>arget Parameters</a:t>
            </a:r>
            <a:endParaRPr lang="en-US" sz="3600" dirty="0"/>
          </a:p>
        </p:txBody>
      </p:sp>
      <p:sp>
        <p:nvSpPr>
          <p:cNvPr id="6" name="Slide Number Placeholder 5"/>
          <p:cNvSpPr>
            <a:spLocks noGrp="1"/>
          </p:cNvSpPr>
          <p:nvPr>
            <p:ph type="sldNum" sz="quarter" idx="12"/>
          </p:nvPr>
        </p:nvSpPr>
        <p:spPr/>
        <p:txBody>
          <a:bodyPr/>
          <a:lstStyle/>
          <a:p>
            <a:fld id="{3478A56A-6164-B14D-A8F7-980D09C4DD92}" type="slidenum">
              <a:rPr lang="en-US" smtClean="0"/>
              <a:pPr/>
              <a:t>24</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138817583"/>
              </p:ext>
            </p:extLst>
          </p:nvPr>
        </p:nvGraphicFramePr>
        <p:xfrm>
          <a:off x="0" y="1058525"/>
          <a:ext cx="5781459" cy="4820920"/>
        </p:xfrm>
        <a:graphic>
          <a:graphicData uri="http://schemas.openxmlformats.org/drawingml/2006/table">
            <a:tbl>
              <a:tblPr firstRow="1" bandRow="1">
                <a:tableStyleId>{5C22544A-7EE6-4342-B048-85BDC9FD1C3A}</a:tableStyleId>
              </a:tblPr>
              <a:tblGrid>
                <a:gridCol w="1193443"/>
                <a:gridCol w="1285248"/>
                <a:gridCol w="1162842"/>
                <a:gridCol w="1079546"/>
                <a:gridCol w="1060380"/>
              </a:tblGrid>
              <a:tr h="370840">
                <a:tc>
                  <a:txBody>
                    <a:bodyPr/>
                    <a:lstStyle/>
                    <a:p>
                      <a:pPr algn="ctr"/>
                      <a:r>
                        <a:rPr lang="en-US" sz="1800" dirty="0" smtClean="0"/>
                        <a:t>Parameter</a:t>
                      </a:r>
                      <a:endParaRPr lang="en-US" sz="1800" dirty="0"/>
                    </a:p>
                  </a:txBody>
                  <a:tcPr/>
                </a:tc>
                <a:tc>
                  <a:txBody>
                    <a:bodyPr/>
                    <a:lstStyle/>
                    <a:p>
                      <a:pPr algn="ctr"/>
                      <a:r>
                        <a:rPr lang="en-US" sz="1800" dirty="0" smtClean="0"/>
                        <a:t>Unit</a:t>
                      </a:r>
                      <a:endParaRPr lang="en-US" sz="1800" dirty="0"/>
                    </a:p>
                  </a:txBody>
                  <a:tcPr/>
                </a:tc>
                <a:tc>
                  <a:txBody>
                    <a:bodyPr/>
                    <a:lstStyle/>
                    <a:p>
                      <a:pPr algn="ctr"/>
                      <a:r>
                        <a:rPr lang="en-US" sz="1800" dirty="0" smtClean="0">
                          <a:solidFill>
                            <a:srgbClr val="000000"/>
                          </a:solidFill>
                        </a:rPr>
                        <a:t>3 </a:t>
                      </a:r>
                      <a:r>
                        <a:rPr lang="en-US" sz="1800" dirty="0" err="1" smtClean="0">
                          <a:solidFill>
                            <a:srgbClr val="000000"/>
                          </a:solidFill>
                        </a:rPr>
                        <a:t>TeV</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10 </a:t>
                      </a:r>
                      <a:r>
                        <a:rPr lang="en-US" sz="1800" dirty="0" err="1" smtClean="0">
                          <a:solidFill>
                            <a:srgbClr val="000000"/>
                          </a:solidFill>
                        </a:rPr>
                        <a:t>TeV</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14 </a:t>
                      </a:r>
                      <a:r>
                        <a:rPr lang="en-US" sz="1800" dirty="0" err="1" smtClean="0">
                          <a:solidFill>
                            <a:srgbClr val="000000"/>
                          </a:solidFill>
                        </a:rPr>
                        <a:t>TeV</a:t>
                      </a:r>
                      <a:endParaRPr lang="en-US" sz="1800" dirty="0">
                        <a:solidFill>
                          <a:srgbClr val="000000"/>
                        </a:solidFill>
                      </a:endParaRPr>
                    </a:p>
                  </a:txBody>
                  <a:tcPr>
                    <a:solidFill>
                      <a:srgbClr val="FDEADA"/>
                    </a:solidFill>
                  </a:tcPr>
                </a:tc>
              </a:tr>
              <a:tr h="370840">
                <a:tc>
                  <a:txBody>
                    <a:bodyPr/>
                    <a:lstStyle/>
                    <a:p>
                      <a:pPr algn="ctr"/>
                      <a:r>
                        <a:rPr lang="en-US" sz="1800" dirty="0" smtClean="0"/>
                        <a:t>L</a:t>
                      </a:r>
                      <a:endParaRPr lang="en-US" sz="1800" dirty="0"/>
                    </a:p>
                  </a:txBody>
                  <a:tcPr/>
                </a:tc>
                <a:tc>
                  <a:txBody>
                    <a:bodyPr/>
                    <a:lstStyle/>
                    <a:p>
                      <a:pPr algn="ctr"/>
                      <a:r>
                        <a:rPr lang="en-US" sz="1800" dirty="0" smtClean="0"/>
                        <a:t>10</a:t>
                      </a:r>
                      <a:r>
                        <a:rPr lang="en-US" sz="1800" baseline="30000" dirty="0" smtClean="0"/>
                        <a:t>34</a:t>
                      </a:r>
                      <a:r>
                        <a:rPr lang="en-US" sz="1800" baseline="0" dirty="0" smtClean="0"/>
                        <a:t> cm</a:t>
                      </a:r>
                      <a:r>
                        <a:rPr lang="en-US" sz="1800" baseline="30000" dirty="0" smtClean="0"/>
                        <a:t>-2</a:t>
                      </a:r>
                      <a:r>
                        <a:rPr lang="en-US" sz="1800" baseline="0" dirty="0" smtClean="0"/>
                        <a:t>s</a:t>
                      </a:r>
                      <a:r>
                        <a:rPr lang="en-US" sz="1800" baseline="30000" dirty="0" smtClean="0"/>
                        <a:t>-1</a:t>
                      </a:r>
                      <a:endParaRPr lang="en-US" sz="1800" dirty="0"/>
                    </a:p>
                  </a:txBody>
                  <a:tcPr/>
                </a:tc>
                <a:tc>
                  <a:txBody>
                    <a:bodyPr/>
                    <a:lstStyle/>
                    <a:p>
                      <a:pPr algn="ctr"/>
                      <a:r>
                        <a:rPr lang="en-US" sz="1800" dirty="0" smtClean="0"/>
                        <a:t>1.8</a:t>
                      </a:r>
                      <a:endParaRPr lang="en-US" sz="1800" dirty="0"/>
                    </a:p>
                  </a:txBody>
                  <a:tcPr>
                    <a:solidFill>
                      <a:srgbClr val="FDEADA"/>
                    </a:solidFill>
                  </a:tcPr>
                </a:tc>
                <a:tc>
                  <a:txBody>
                    <a:bodyPr/>
                    <a:lstStyle/>
                    <a:p>
                      <a:pPr algn="ctr"/>
                      <a:r>
                        <a:rPr lang="en-US" sz="1800" dirty="0" smtClean="0"/>
                        <a:t>20</a:t>
                      </a:r>
                      <a:endParaRPr lang="en-US" sz="1800" dirty="0"/>
                    </a:p>
                  </a:txBody>
                  <a:tcPr>
                    <a:solidFill>
                      <a:srgbClr val="FDEADA"/>
                    </a:solidFill>
                  </a:tcPr>
                </a:tc>
                <a:tc>
                  <a:txBody>
                    <a:bodyPr/>
                    <a:lstStyle/>
                    <a:p>
                      <a:pPr algn="ctr"/>
                      <a:r>
                        <a:rPr lang="en-US" sz="1800" dirty="0" smtClean="0"/>
                        <a:t>40</a:t>
                      </a:r>
                      <a:endParaRPr lang="en-US" sz="1800" dirty="0"/>
                    </a:p>
                  </a:txBody>
                  <a:tcPr>
                    <a:solidFill>
                      <a:srgbClr val="FDEADA"/>
                    </a:solidFill>
                  </a:tcPr>
                </a:tc>
              </a:tr>
              <a:tr h="370840">
                <a:tc>
                  <a:txBody>
                    <a:bodyPr/>
                    <a:lstStyle/>
                    <a:p>
                      <a:pPr algn="ctr"/>
                      <a:r>
                        <a:rPr lang="en-US" sz="1800" dirty="0" smtClean="0">
                          <a:solidFill>
                            <a:srgbClr val="0000FF"/>
                          </a:solidFill>
                        </a:rPr>
                        <a:t>N</a:t>
                      </a:r>
                      <a:endParaRPr lang="en-US" sz="1800" dirty="0">
                        <a:solidFill>
                          <a:srgbClr val="0000FF"/>
                        </a:solidFill>
                      </a:endParaRPr>
                    </a:p>
                  </a:txBody>
                  <a:tcPr/>
                </a:tc>
                <a:tc>
                  <a:txBody>
                    <a:bodyPr/>
                    <a:lstStyle/>
                    <a:p>
                      <a:pPr algn="ctr"/>
                      <a:r>
                        <a:rPr lang="en-US" sz="1800" dirty="0" smtClean="0">
                          <a:solidFill>
                            <a:srgbClr val="0000FF"/>
                          </a:solidFill>
                        </a:rPr>
                        <a:t>10</a:t>
                      </a:r>
                      <a:r>
                        <a:rPr lang="en-US" sz="1800" baseline="30000" dirty="0" smtClean="0">
                          <a:solidFill>
                            <a:srgbClr val="0000FF"/>
                          </a:solidFill>
                        </a:rPr>
                        <a:t>12</a:t>
                      </a:r>
                      <a:endParaRPr lang="en-US" sz="1800" dirty="0">
                        <a:solidFill>
                          <a:srgbClr val="0000FF"/>
                        </a:solidFill>
                      </a:endParaRPr>
                    </a:p>
                  </a:txBody>
                  <a:tcPr/>
                </a:tc>
                <a:tc>
                  <a:txBody>
                    <a:bodyPr/>
                    <a:lstStyle/>
                    <a:p>
                      <a:pPr algn="ctr"/>
                      <a:r>
                        <a:rPr lang="en-US" sz="1800" dirty="0" smtClean="0">
                          <a:solidFill>
                            <a:srgbClr val="0000FF"/>
                          </a:solidFill>
                        </a:rPr>
                        <a:t>2.2</a:t>
                      </a:r>
                      <a:endParaRPr lang="en-US" sz="1800" dirty="0">
                        <a:solidFill>
                          <a:srgbClr val="0000FF"/>
                        </a:solidFill>
                      </a:endParaRPr>
                    </a:p>
                  </a:txBody>
                  <a:tcPr>
                    <a:solidFill>
                      <a:srgbClr val="FDEADA"/>
                    </a:solidFill>
                  </a:tcPr>
                </a:tc>
                <a:tc>
                  <a:txBody>
                    <a:bodyPr/>
                    <a:lstStyle/>
                    <a:p>
                      <a:pPr algn="ctr"/>
                      <a:r>
                        <a:rPr lang="en-US" sz="1800" dirty="0" smtClean="0">
                          <a:solidFill>
                            <a:srgbClr val="0000FF"/>
                          </a:solidFill>
                        </a:rPr>
                        <a:t>1.8</a:t>
                      </a:r>
                      <a:endParaRPr lang="en-US" sz="1800" dirty="0">
                        <a:solidFill>
                          <a:srgbClr val="0000FF"/>
                        </a:solidFill>
                      </a:endParaRPr>
                    </a:p>
                  </a:txBody>
                  <a:tcPr>
                    <a:solidFill>
                      <a:srgbClr val="FDEADA"/>
                    </a:solidFill>
                  </a:tcPr>
                </a:tc>
                <a:tc>
                  <a:txBody>
                    <a:bodyPr/>
                    <a:lstStyle/>
                    <a:p>
                      <a:pPr algn="ctr"/>
                      <a:r>
                        <a:rPr lang="en-US" sz="1800" dirty="0" smtClean="0">
                          <a:solidFill>
                            <a:srgbClr val="0000FF"/>
                          </a:solidFill>
                        </a:rPr>
                        <a:t>1.8</a:t>
                      </a:r>
                      <a:endParaRPr lang="en-US" sz="1800" dirty="0">
                        <a:solidFill>
                          <a:srgbClr val="0000FF"/>
                        </a:solidFill>
                      </a:endParaRPr>
                    </a:p>
                  </a:txBody>
                  <a:tcPr>
                    <a:solidFill>
                      <a:srgbClr val="FDEADA"/>
                    </a:solidFill>
                  </a:tcPr>
                </a:tc>
              </a:tr>
              <a:tr h="370840">
                <a:tc>
                  <a:txBody>
                    <a:bodyPr/>
                    <a:lstStyle/>
                    <a:p>
                      <a:pPr algn="ctr"/>
                      <a:r>
                        <a:rPr lang="en-US" sz="1800" dirty="0" err="1" smtClean="0">
                          <a:solidFill>
                            <a:srgbClr val="0000FF"/>
                          </a:solidFill>
                        </a:rPr>
                        <a:t>f</a:t>
                      </a:r>
                      <a:r>
                        <a:rPr lang="en-US" sz="1800" baseline="-25000" dirty="0" err="1" smtClean="0">
                          <a:solidFill>
                            <a:srgbClr val="0000FF"/>
                          </a:solidFill>
                        </a:rPr>
                        <a:t>r</a:t>
                      </a:r>
                      <a:endParaRPr lang="en-US" sz="1800" dirty="0">
                        <a:solidFill>
                          <a:srgbClr val="0000FF"/>
                        </a:solidFill>
                      </a:endParaRPr>
                    </a:p>
                  </a:txBody>
                  <a:tcPr/>
                </a:tc>
                <a:tc>
                  <a:txBody>
                    <a:bodyPr/>
                    <a:lstStyle/>
                    <a:p>
                      <a:pPr algn="ctr"/>
                      <a:r>
                        <a:rPr lang="en-US" sz="1800" dirty="0" smtClean="0">
                          <a:solidFill>
                            <a:srgbClr val="0000FF"/>
                          </a:solidFill>
                        </a:rPr>
                        <a:t>Hz</a:t>
                      </a:r>
                      <a:endParaRPr lang="en-US" sz="1800" dirty="0">
                        <a:solidFill>
                          <a:srgbClr val="0000FF"/>
                        </a:solidFill>
                      </a:endParaRPr>
                    </a:p>
                  </a:txBody>
                  <a:tcPr/>
                </a:tc>
                <a:tc>
                  <a:txBody>
                    <a:bodyPr/>
                    <a:lstStyle/>
                    <a:p>
                      <a:pPr algn="ctr"/>
                      <a:r>
                        <a:rPr lang="en-US" sz="1800" strike="noStrike" baseline="0" dirty="0" smtClean="0">
                          <a:solidFill>
                            <a:srgbClr val="0000FF"/>
                          </a:solidFill>
                        </a:rPr>
                        <a:t>5</a:t>
                      </a:r>
                      <a:endParaRPr lang="en-US" sz="1800" strike="sngStrike" dirty="0">
                        <a:solidFill>
                          <a:srgbClr val="0000FF"/>
                        </a:solidFill>
                      </a:endParaRPr>
                    </a:p>
                  </a:txBody>
                  <a:tcPr>
                    <a:solidFill>
                      <a:srgbClr val="FDEADA"/>
                    </a:solidFill>
                  </a:tcPr>
                </a:tc>
                <a:tc>
                  <a:txBody>
                    <a:bodyPr/>
                    <a:lstStyle/>
                    <a:p>
                      <a:pPr algn="ctr"/>
                      <a:r>
                        <a:rPr lang="en-US" sz="1800" dirty="0" smtClean="0">
                          <a:solidFill>
                            <a:srgbClr val="0000FF"/>
                          </a:solidFill>
                        </a:rPr>
                        <a:t>5</a:t>
                      </a:r>
                      <a:endParaRPr lang="en-US" sz="1800" dirty="0">
                        <a:solidFill>
                          <a:srgbClr val="0000FF"/>
                        </a:solidFill>
                      </a:endParaRPr>
                    </a:p>
                  </a:txBody>
                  <a:tcPr>
                    <a:solidFill>
                      <a:srgbClr val="FDEADA"/>
                    </a:solidFill>
                  </a:tcPr>
                </a:tc>
                <a:tc>
                  <a:txBody>
                    <a:bodyPr/>
                    <a:lstStyle/>
                    <a:p>
                      <a:pPr algn="ctr"/>
                      <a:r>
                        <a:rPr lang="en-US" sz="1800" dirty="0" smtClean="0">
                          <a:solidFill>
                            <a:srgbClr val="0000FF"/>
                          </a:solidFill>
                        </a:rPr>
                        <a:t>5</a:t>
                      </a:r>
                      <a:endParaRPr lang="en-US" sz="1800" dirty="0">
                        <a:solidFill>
                          <a:srgbClr val="0000FF"/>
                        </a:solidFill>
                      </a:endParaRPr>
                    </a:p>
                  </a:txBody>
                  <a:tcPr>
                    <a:solidFill>
                      <a:srgbClr val="FDEADA"/>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err="1" smtClean="0">
                          <a:solidFill>
                            <a:srgbClr val="0000FF"/>
                          </a:solidFill>
                        </a:rPr>
                        <a:t>P</a:t>
                      </a:r>
                      <a:r>
                        <a:rPr lang="en-US" sz="1800" baseline="-25000" dirty="0" err="1" smtClean="0">
                          <a:solidFill>
                            <a:srgbClr val="0000FF"/>
                          </a:solidFill>
                        </a:rPr>
                        <a:t>beam</a:t>
                      </a:r>
                      <a:endParaRPr lang="en-US" sz="1800" dirty="0" smtClean="0">
                        <a:solidFill>
                          <a:srgbClr val="0000FF"/>
                        </a:solidFill>
                      </a:endParaRPr>
                    </a:p>
                  </a:txBody>
                  <a:tcPr/>
                </a:tc>
                <a:tc>
                  <a:txBody>
                    <a:bodyPr/>
                    <a:lstStyle/>
                    <a:p>
                      <a:pPr algn="ctr"/>
                      <a:r>
                        <a:rPr lang="en-US" sz="1800" dirty="0" smtClean="0">
                          <a:solidFill>
                            <a:srgbClr val="0000FF"/>
                          </a:solidFill>
                        </a:rPr>
                        <a:t>MW</a:t>
                      </a:r>
                      <a:endParaRPr lang="en-US" sz="1800" dirty="0">
                        <a:solidFill>
                          <a:srgbClr val="0000FF"/>
                        </a:solidFill>
                      </a:endParaRPr>
                    </a:p>
                  </a:txBody>
                  <a:tcPr/>
                </a:tc>
                <a:tc>
                  <a:txBody>
                    <a:bodyPr/>
                    <a:lstStyle/>
                    <a:p>
                      <a:pPr algn="ctr"/>
                      <a:r>
                        <a:rPr lang="en-US" sz="1800" dirty="0" smtClean="0">
                          <a:solidFill>
                            <a:srgbClr val="0000FF"/>
                          </a:solidFill>
                        </a:rPr>
                        <a:t>5.3</a:t>
                      </a:r>
                      <a:endParaRPr lang="en-US" sz="1800" dirty="0">
                        <a:solidFill>
                          <a:srgbClr val="0000FF"/>
                        </a:solidFill>
                      </a:endParaRPr>
                    </a:p>
                  </a:txBody>
                  <a:tcPr>
                    <a:solidFill>
                      <a:srgbClr val="FDEADA"/>
                    </a:solidFill>
                  </a:tcPr>
                </a:tc>
                <a:tc>
                  <a:txBody>
                    <a:bodyPr/>
                    <a:lstStyle/>
                    <a:p>
                      <a:pPr algn="ctr"/>
                      <a:r>
                        <a:rPr lang="en-US" sz="1800" strike="noStrike" dirty="0" smtClean="0">
                          <a:solidFill>
                            <a:srgbClr val="0000FF"/>
                          </a:solidFill>
                        </a:rPr>
                        <a:t>14.4</a:t>
                      </a:r>
                      <a:endParaRPr lang="en-US" sz="1800" strike="sngStrike" dirty="0">
                        <a:solidFill>
                          <a:srgbClr val="0000FF"/>
                        </a:solidFill>
                      </a:endParaRPr>
                    </a:p>
                  </a:txBody>
                  <a:tcPr>
                    <a:solidFill>
                      <a:srgbClr val="FDEADA"/>
                    </a:solidFill>
                  </a:tcPr>
                </a:tc>
                <a:tc>
                  <a:txBody>
                    <a:bodyPr/>
                    <a:lstStyle/>
                    <a:p>
                      <a:pPr algn="ctr"/>
                      <a:r>
                        <a:rPr lang="en-US" sz="1800" dirty="0" smtClean="0">
                          <a:solidFill>
                            <a:srgbClr val="0000FF"/>
                          </a:solidFill>
                        </a:rPr>
                        <a:t>20</a:t>
                      </a:r>
                      <a:endParaRPr lang="en-US" sz="1800" dirty="0">
                        <a:solidFill>
                          <a:srgbClr val="0000FF"/>
                        </a:solidFill>
                      </a:endParaRPr>
                    </a:p>
                  </a:txBody>
                  <a:tcPr>
                    <a:solidFill>
                      <a:srgbClr val="FDEADA"/>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rPr>
                        <a:t>C</a:t>
                      </a:r>
                    </a:p>
                  </a:txBody>
                  <a:tcPr/>
                </a:tc>
                <a:tc>
                  <a:txBody>
                    <a:bodyPr/>
                    <a:lstStyle/>
                    <a:p>
                      <a:pPr algn="ctr"/>
                      <a:r>
                        <a:rPr lang="en-US" sz="1800" dirty="0" smtClean="0">
                          <a:solidFill>
                            <a:srgbClr val="000000"/>
                          </a:solidFill>
                        </a:rPr>
                        <a:t>km</a:t>
                      </a:r>
                      <a:endParaRPr lang="en-US" sz="1800" dirty="0">
                        <a:solidFill>
                          <a:srgbClr val="000000"/>
                        </a:solidFill>
                      </a:endParaRPr>
                    </a:p>
                  </a:txBody>
                  <a:tcPr/>
                </a:tc>
                <a:tc>
                  <a:txBody>
                    <a:bodyPr/>
                    <a:lstStyle/>
                    <a:p>
                      <a:pPr algn="ctr"/>
                      <a:r>
                        <a:rPr lang="en-US" sz="1800" dirty="0" smtClean="0">
                          <a:solidFill>
                            <a:srgbClr val="000000"/>
                          </a:solidFill>
                        </a:rPr>
                        <a:t>4.5</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10</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14</a:t>
                      </a:r>
                      <a:endParaRPr lang="en-US" sz="1800" dirty="0">
                        <a:solidFill>
                          <a:srgbClr val="000000"/>
                        </a:solidFill>
                      </a:endParaRPr>
                    </a:p>
                  </a:txBody>
                  <a:tcPr>
                    <a:solidFill>
                      <a:srgbClr val="FDEADA"/>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rPr>
                        <a:t>&lt;B&gt;</a:t>
                      </a:r>
                    </a:p>
                  </a:txBody>
                  <a:tcPr/>
                </a:tc>
                <a:tc>
                  <a:txBody>
                    <a:bodyPr/>
                    <a:lstStyle/>
                    <a:p>
                      <a:pPr algn="ctr"/>
                      <a:r>
                        <a:rPr lang="en-US" sz="1800" dirty="0" smtClean="0">
                          <a:solidFill>
                            <a:srgbClr val="000000"/>
                          </a:solidFill>
                        </a:rPr>
                        <a:t>T</a:t>
                      </a:r>
                      <a:endParaRPr lang="en-US" sz="1800" dirty="0">
                        <a:solidFill>
                          <a:srgbClr val="000000"/>
                        </a:solidFill>
                      </a:endParaRPr>
                    </a:p>
                  </a:txBody>
                  <a:tcPr/>
                </a:tc>
                <a:tc>
                  <a:txBody>
                    <a:bodyPr/>
                    <a:lstStyle/>
                    <a:p>
                      <a:pPr algn="ctr"/>
                      <a:r>
                        <a:rPr lang="en-US" sz="1800" dirty="0" smtClean="0">
                          <a:solidFill>
                            <a:srgbClr val="000000"/>
                          </a:solidFill>
                        </a:rPr>
                        <a:t>7</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10.5</a:t>
                      </a:r>
                      <a:endParaRPr lang="en-US" sz="1800" dirty="0">
                        <a:solidFill>
                          <a:srgbClr val="000000"/>
                        </a:solidFill>
                      </a:endParaRPr>
                    </a:p>
                  </a:txBody>
                  <a:tcPr>
                    <a:solidFill>
                      <a:srgbClr val="FDEADA"/>
                    </a:solidFill>
                  </a:tcPr>
                </a:tc>
                <a:tc>
                  <a:txBody>
                    <a:bodyPr/>
                    <a:lstStyle/>
                    <a:p>
                      <a:pPr algn="ctr"/>
                      <a:r>
                        <a:rPr lang="en-US" sz="1800" dirty="0" smtClean="0">
                          <a:solidFill>
                            <a:srgbClr val="000000"/>
                          </a:solidFill>
                        </a:rPr>
                        <a:t>10.5</a:t>
                      </a:r>
                      <a:endParaRPr lang="en-US" sz="1800" dirty="0">
                        <a:solidFill>
                          <a:srgbClr val="000000"/>
                        </a:solidFill>
                      </a:endParaRPr>
                    </a:p>
                  </a:txBody>
                  <a:tcPr>
                    <a:solidFill>
                      <a:srgbClr val="FDEADA"/>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err="1" smtClean="0">
                          <a:solidFill>
                            <a:srgbClr val="FF0000"/>
                          </a:solidFill>
                        </a:rPr>
                        <a:t>ε</a:t>
                      </a:r>
                      <a:r>
                        <a:rPr lang="en-US" sz="1800" baseline="-25000" dirty="0" err="1" smtClean="0">
                          <a:solidFill>
                            <a:srgbClr val="FF0000"/>
                          </a:solidFill>
                        </a:rPr>
                        <a:t>L</a:t>
                      </a:r>
                      <a:endParaRPr lang="en-US" sz="1800" dirty="0" smtClean="0">
                        <a:solidFill>
                          <a:srgbClr val="FF0000"/>
                        </a:solidFill>
                      </a:endParaRPr>
                    </a:p>
                  </a:txBody>
                  <a:tcPr/>
                </a:tc>
                <a:tc>
                  <a:txBody>
                    <a:bodyPr/>
                    <a:lstStyle/>
                    <a:p>
                      <a:pPr algn="ctr"/>
                      <a:r>
                        <a:rPr lang="en-US" sz="1800" dirty="0" smtClean="0">
                          <a:solidFill>
                            <a:srgbClr val="FF0000"/>
                          </a:solidFill>
                        </a:rPr>
                        <a:t>MeV m</a:t>
                      </a:r>
                      <a:endParaRPr lang="en-US" sz="1800" dirty="0">
                        <a:solidFill>
                          <a:srgbClr val="FF0000"/>
                        </a:solidFill>
                      </a:endParaRPr>
                    </a:p>
                  </a:txBody>
                  <a:tcPr/>
                </a:tc>
                <a:tc>
                  <a:txBody>
                    <a:bodyPr/>
                    <a:lstStyle/>
                    <a:p>
                      <a:pPr algn="ctr"/>
                      <a:r>
                        <a:rPr lang="en-US" sz="1800" dirty="0" smtClean="0">
                          <a:solidFill>
                            <a:srgbClr val="FF0000"/>
                          </a:solidFill>
                        </a:rPr>
                        <a:t>7.5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7.5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7.5</a:t>
                      </a:r>
                      <a:endParaRPr lang="en-US" sz="1800" dirty="0">
                        <a:solidFill>
                          <a:srgbClr val="FF0000"/>
                        </a:solidFill>
                      </a:endParaRPr>
                    </a:p>
                  </a:txBody>
                  <a:tcPr>
                    <a:solidFill>
                      <a:srgbClr val="FDEADA"/>
                    </a:solidFill>
                  </a:tcPr>
                </a:tc>
              </a:tr>
              <a:tr h="370840">
                <a:tc>
                  <a:txBody>
                    <a:bodyPr/>
                    <a:lstStyle/>
                    <a:p>
                      <a:pPr algn="ctr"/>
                      <a:r>
                        <a:rPr lang="en-US" sz="1800" dirty="0" err="1" smtClean="0">
                          <a:solidFill>
                            <a:srgbClr val="FF0000"/>
                          </a:solidFill>
                        </a:rPr>
                        <a:t>σ</a:t>
                      </a:r>
                      <a:r>
                        <a:rPr lang="en-US" sz="1800" baseline="-25000" dirty="0" err="1" smtClean="0">
                          <a:solidFill>
                            <a:srgbClr val="FF0000"/>
                          </a:solidFill>
                        </a:rPr>
                        <a:t>E</a:t>
                      </a:r>
                      <a:r>
                        <a:rPr lang="en-US" sz="1800" baseline="0" dirty="0" smtClean="0">
                          <a:solidFill>
                            <a:srgbClr val="FF0000"/>
                          </a:solidFill>
                        </a:rPr>
                        <a:t> / E</a:t>
                      </a:r>
                      <a:endParaRPr lang="en-US" sz="1800" dirty="0">
                        <a:solidFill>
                          <a:srgbClr val="FF0000"/>
                        </a:solidFill>
                      </a:endParaRPr>
                    </a:p>
                  </a:txBody>
                  <a:tcPr/>
                </a:tc>
                <a:tc>
                  <a:txBody>
                    <a:bodyPr/>
                    <a:lstStyle/>
                    <a:p>
                      <a:pPr algn="ctr"/>
                      <a:r>
                        <a:rPr lang="en-US" sz="1800" dirty="0" smtClean="0">
                          <a:solidFill>
                            <a:srgbClr val="FF0000"/>
                          </a:solidFill>
                        </a:rPr>
                        <a:t>%</a:t>
                      </a:r>
                      <a:endParaRPr lang="en-US" sz="1800" dirty="0">
                        <a:solidFill>
                          <a:srgbClr val="FF0000"/>
                        </a:solidFill>
                      </a:endParaRPr>
                    </a:p>
                  </a:txBody>
                  <a:tcPr/>
                </a:tc>
                <a:tc>
                  <a:txBody>
                    <a:bodyPr/>
                    <a:lstStyle/>
                    <a:p>
                      <a:pPr algn="ctr"/>
                      <a:r>
                        <a:rPr lang="en-US" sz="1800" dirty="0" smtClean="0">
                          <a:solidFill>
                            <a:srgbClr val="FF0000"/>
                          </a:solidFill>
                        </a:rPr>
                        <a:t>0.1</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0.1</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0.1</a:t>
                      </a:r>
                      <a:endParaRPr lang="en-US" sz="1800" dirty="0">
                        <a:solidFill>
                          <a:srgbClr val="FF0000"/>
                        </a:solidFill>
                      </a:endParaRPr>
                    </a:p>
                  </a:txBody>
                  <a:tcPr>
                    <a:solidFill>
                      <a:srgbClr val="FDEADA"/>
                    </a:solidFill>
                  </a:tcPr>
                </a:tc>
              </a:tr>
              <a:tr h="370840">
                <a:tc>
                  <a:txBody>
                    <a:bodyPr/>
                    <a:lstStyle/>
                    <a:p>
                      <a:pPr algn="ctr"/>
                      <a:r>
                        <a:rPr lang="en-US" sz="1800" dirty="0" err="1" smtClean="0">
                          <a:solidFill>
                            <a:srgbClr val="FF0000"/>
                          </a:solidFill>
                        </a:rPr>
                        <a:t>σ</a:t>
                      </a:r>
                      <a:r>
                        <a:rPr lang="en-US" sz="1800" baseline="-25000" dirty="0" err="1" smtClean="0">
                          <a:solidFill>
                            <a:srgbClr val="FF0000"/>
                          </a:solidFill>
                        </a:rPr>
                        <a:t>z</a:t>
                      </a:r>
                      <a:endParaRPr lang="en-US" sz="1800" dirty="0">
                        <a:solidFill>
                          <a:srgbClr val="FF0000"/>
                        </a:solidFill>
                      </a:endParaRPr>
                    </a:p>
                  </a:txBody>
                  <a:tcPr/>
                </a:tc>
                <a:tc>
                  <a:txBody>
                    <a:bodyPr/>
                    <a:lstStyle/>
                    <a:p>
                      <a:pPr algn="ctr"/>
                      <a:r>
                        <a:rPr lang="en-US" sz="1800" dirty="0" smtClean="0">
                          <a:solidFill>
                            <a:srgbClr val="FF0000"/>
                          </a:solidFill>
                        </a:rPr>
                        <a:t>mm</a:t>
                      </a:r>
                      <a:endParaRPr lang="en-US" sz="1800" dirty="0">
                        <a:solidFill>
                          <a:srgbClr val="FF0000"/>
                        </a:solidFill>
                      </a:endParaRPr>
                    </a:p>
                  </a:txBody>
                  <a:tcPr/>
                </a:tc>
                <a:tc>
                  <a:txBody>
                    <a:bodyPr/>
                    <a:lstStyle/>
                    <a:p>
                      <a:pPr algn="ctr"/>
                      <a:r>
                        <a:rPr lang="en-US" sz="1800" dirty="0" smtClean="0">
                          <a:solidFill>
                            <a:srgbClr val="FF0000"/>
                          </a:solidFill>
                        </a:rPr>
                        <a:t>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1.5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1.07</a:t>
                      </a:r>
                      <a:endParaRPr lang="en-US" sz="1800" dirty="0">
                        <a:solidFill>
                          <a:srgbClr val="FF0000"/>
                        </a:solidFill>
                      </a:endParaRPr>
                    </a:p>
                  </a:txBody>
                  <a:tcPr>
                    <a:solidFill>
                      <a:srgbClr val="FDEADA"/>
                    </a:solidFill>
                  </a:tcPr>
                </a:tc>
              </a:tr>
              <a:tr h="370840">
                <a:tc>
                  <a:txBody>
                    <a:bodyPr/>
                    <a:lstStyle/>
                    <a:p>
                      <a:pPr algn="ctr"/>
                      <a:r>
                        <a:rPr lang="en-US" sz="1800" dirty="0" smtClean="0">
                          <a:solidFill>
                            <a:srgbClr val="FF0000"/>
                          </a:solidFill>
                        </a:rPr>
                        <a:t>β</a:t>
                      </a:r>
                      <a:endParaRPr lang="en-US" sz="1800" dirty="0">
                        <a:solidFill>
                          <a:srgbClr val="FF0000"/>
                        </a:solidFill>
                      </a:endParaRPr>
                    </a:p>
                  </a:txBody>
                  <a:tcPr/>
                </a:tc>
                <a:tc>
                  <a:txBody>
                    <a:bodyPr/>
                    <a:lstStyle/>
                    <a:p>
                      <a:pPr algn="ctr"/>
                      <a:r>
                        <a:rPr lang="en-US" sz="1800" dirty="0" smtClean="0">
                          <a:solidFill>
                            <a:srgbClr val="FF0000"/>
                          </a:solidFill>
                        </a:rPr>
                        <a:t>mm</a:t>
                      </a:r>
                      <a:endParaRPr lang="en-US" sz="1800" dirty="0">
                        <a:solidFill>
                          <a:srgbClr val="FF0000"/>
                        </a:solidFill>
                      </a:endParaRPr>
                    </a:p>
                  </a:txBody>
                  <a:tcPr/>
                </a:tc>
                <a:tc>
                  <a:txBody>
                    <a:bodyPr/>
                    <a:lstStyle/>
                    <a:p>
                      <a:pPr algn="ctr"/>
                      <a:r>
                        <a:rPr lang="en-US" sz="1800" dirty="0" smtClean="0">
                          <a:solidFill>
                            <a:srgbClr val="FF0000"/>
                          </a:solidFill>
                        </a:rPr>
                        <a:t>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1.5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1.07</a:t>
                      </a:r>
                      <a:endParaRPr lang="en-US" sz="1800" dirty="0">
                        <a:solidFill>
                          <a:srgbClr val="FF0000"/>
                        </a:solidFill>
                      </a:endParaRPr>
                    </a:p>
                  </a:txBody>
                  <a:tcPr>
                    <a:solidFill>
                      <a:srgbClr val="FDEADA"/>
                    </a:solidFill>
                  </a:tcPr>
                </a:tc>
              </a:tr>
              <a:tr h="370840">
                <a:tc>
                  <a:txBody>
                    <a:bodyPr/>
                    <a:lstStyle/>
                    <a:p>
                      <a:pPr algn="ctr"/>
                      <a:r>
                        <a:rPr lang="en-US" sz="1800" dirty="0" err="1" smtClean="0">
                          <a:solidFill>
                            <a:srgbClr val="FF0000"/>
                          </a:solidFill>
                        </a:rPr>
                        <a:t>ε</a:t>
                      </a:r>
                      <a:endParaRPr lang="en-US" sz="1800" dirty="0">
                        <a:solidFill>
                          <a:srgbClr val="FF0000"/>
                        </a:solidFill>
                      </a:endParaRPr>
                    </a:p>
                  </a:txBody>
                  <a:tcPr/>
                </a:tc>
                <a:tc>
                  <a:txBody>
                    <a:bodyPr/>
                    <a:lstStyle/>
                    <a:p>
                      <a:pPr algn="ctr"/>
                      <a:r>
                        <a:rPr lang="en-US" sz="1800" dirty="0" err="1" smtClean="0">
                          <a:solidFill>
                            <a:srgbClr val="FF0000"/>
                          </a:solidFill>
                        </a:rPr>
                        <a:t>μm</a:t>
                      </a:r>
                      <a:endParaRPr lang="en-US" sz="1800" dirty="0">
                        <a:solidFill>
                          <a:srgbClr val="FF0000"/>
                        </a:solidFill>
                      </a:endParaRPr>
                    </a:p>
                  </a:txBody>
                  <a:tcPr/>
                </a:tc>
                <a:tc>
                  <a:txBody>
                    <a:bodyPr/>
                    <a:lstStyle/>
                    <a:p>
                      <a:pPr algn="ctr"/>
                      <a:r>
                        <a:rPr lang="en-US" sz="1800" dirty="0" smtClean="0">
                          <a:solidFill>
                            <a:srgbClr val="FF0000"/>
                          </a:solidFill>
                        </a:rPr>
                        <a:t>25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25</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25</a:t>
                      </a:r>
                      <a:endParaRPr lang="en-US" sz="1800" dirty="0">
                        <a:solidFill>
                          <a:srgbClr val="FF0000"/>
                        </a:solidFill>
                      </a:endParaRPr>
                    </a:p>
                  </a:txBody>
                  <a:tcPr>
                    <a:solidFill>
                      <a:srgbClr val="FDEADA"/>
                    </a:solidFill>
                  </a:tcPr>
                </a:tc>
              </a:tr>
              <a:tr h="370840">
                <a:tc>
                  <a:txBody>
                    <a:bodyPr/>
                    <a:lstStyle/>
                    <a:p>
                      <a:pPr algn="ctr"/>
                      <a:r>
                        <a:rPr lang="en-US" sz="1800" baseline="0" dirty="0" err="1" smtClean="0">
                          <a:solidFill>
                            <a:srgbClr val="FF0000"/>
                          </a:solidFill>
                        </a:rPr>
                        <a:t>σ</a:t>
                      </a:r>
                      <a:r>
                        <a:rPr lang="en-US" sz="1800" baseline="-25000" dirty="0" err="1" smtClean="0">
                          <a:solidFill>
                            <a:srgbClr val="FF0000"/>
                          </a:solidFill>
                        </a:rPr>
                        <a:t>x,y</a:t>
                      </a:r>
                      <a:endParaRPr lang="en-US" sz="1800" dirty="0">
                        <a:solidFill>
                          <a:srgbClr val="FF0000"/>
                        </a:solidFill>
                      </a:endParaRPr>
                    </a:p>
                  </a:txBody>
                  <a:tcPr/>
                </a:tc>
                <a:tc>
                  <a:txBody>
                    <a:bodyPr/>
                    <a:lstStyle/>
                    <a:p>
                      <a:pPr algn="ctr"/>
                      <a:r>
                        <a:rPr lang="en-US" sz="1800" dirty="0" err="1" smtClean="0">
                          <a:solidFill>
                            <a:srgbClr val="FF0000"/>
                          </a:solidFill>
                        </a:rPr>
                        <a:t>μm</a:t>
                      </a:r>
                      <a:endParaRPr lang="en-US" sz="1800" dirty="0">
                        <a:solidFill>
                          <a:srgbClr val="FF0000"/>
                        </a:solidFill>
                      </a:endParaRPr>
                    </a:p>
                  </a:txBody>
                  <a:tcPr/>
                </a:tc>
                <a:tc>
                  <a:txBody>
                    <a:bodyPr/>
                    <a:lstStyle/>
                    <a:p>
                      <a:pPr algn="ctr"/>
                      <a:r>
                        <a:rPr lang="en-US" sz="1800" dirty="0" smtClean="0">
                          <a:solidFill>
                            <a:srgbClr val="FF0000"/>
                          </a:solidFill>
                        </a:rPr>
                        <a:t>3.0</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0.9</a:t>
                      </a:r>
                      <a:endParaRPr lang="en-US" sz="1800" dirty="0">
                        <a:solidFill>
                          <a:srgbClr val="FF0000"/>
                        </a:solidFill>
                      </a:endParaRPr>
                    </a:p>
                  </a:txBody>
                  <a:tcPr>
                    <a:solidFill>
                      <a:srgbClr val="FDEADA"/>
                    </a:solidFill>
                  </a:tcPr>
                </a:tc>
                <a:tc>
                  <a:txBody>
                    <a:bodyPr/>
                    <a:lstStyle/>
                    <a:p>
                      <a:pPr algn="ctr"/>
                      <a:r>
                        <a:rPr lang="en-US" sz="1800" dirty="0" smtClean="0">
                          <a:solidFill>
                            <a:srgbClr val="FF0000"/>
                          </a:solidFill>
                        </a:rPr>
                        <a:t>0.63</a:t>
                      </a:r>
                      <a:endParaRPr lang="en-US" sz="1800" dirty="0">
                        <a:solidFill>
                          <a:srgbClr val="FF0000"/>
                        </a:solidFill>
                      </a:endParaRPr>
                    </a:p>
                  </a:txBody>
                  <a:tcPr>
                    <a:solidFill>
                      <a:srgbClr val="FDEADA"/>
                    </a:solidFill>
                  </a:tcPr>
                </a:tc>
              </a:tr>
            </a:tbl>
          </a:graphicData>
        </a:graphic>
      </p:graphicFrame>
      <p:sp>
        <p:nvSpPr>
          <p:cNvPr id="3" name="TextBox 2"/>
          <p:cNvSpPr txBox="1"/>
          <p:nvPr/>
        </p:nvSpPr>
        <p:spPr>
          <a:xfrm>
            <a:off x="5888963" y="1934199"/>
            <a:ext cx="3255037" cy="1015663"/>
          </a:xfrm>
          <a:prstGeom prst="rect">
            <a:avLst/>
          </a:prstGeom>
          <a:solidFill>
            <a:schemeClr val="accent2">
              <a:lumMod val="20000"/>
              <a:lumOff val="80000"/>
            </a:schemeClr>
          </a:solidFill>
        </p:spPr>
        <p:txBody>
          <a:bodyPr wrap="square" rtlCol="0">
            <a:spAutoFit/>
          </a:bodyPr>
          <a:lstStyle/>
          <a:p>
            <a:r>
              <a:rPr lang="en-US" sz="2000" b="1" dirty="0" smtClean="0">
                <a:latin typeface="+mn-lt"/>
              </a:rPr>
              <a:t>Note</a:t>
            </a:r>
            <a:r>
              <a:rPr lang="en-US" sz="2000" dirty="0" smtClean="0">
                <a:latin typeface="+mn-lt"/>
              </a:rPr>
              <a:t>: </a:t>
            </a:r>
          </a:p>
          <a:p>
            <a:r>
              <a:rPr lang="en-US" sz="2000" dirty="0" smtClean="0">
                <a:latin typeface="+mn-lt"/>
              </a:rPr>
              <a:t>The study should verify that these parameters can be met</a:t>
            </a:r>
          </a:p>
        </p:txBody>
      </p:sp>
      <p:sp>
        <p:nvSpPr>
          <p:cNvPr id="8" name="TextBox 7"/>
          <p:cNvSpPr txBox="1"/>
          <p:nvPr/>
        </p:nvSpPr>
        <p:spPr>
          <a:xfrm>
            <a:off x="3995936" y="627465"/>
            <a:ext cx="4892064" cy="400110"/>
          </a:xfrm>
          <a:prstGeom prst="rect">
            <a:avLst/>
          </a:prstGeom>
          <a:noFill/>
        </p:spPr>
        <p:txBody>
          <a:bodyPr wrap="square" rtlCol="0">
            <a:spAutoFit/>
          </a:bodyPr>
          <a:lstStyle/>
          <a:p>
            <a:r>
              <a:rPr lang="en-US" sz="2000" b="1" dirty="0" smtClean="0">
                <a:latin typeface="+mn-lt"/>
              </a:rPr>
              <a:t>Based on extrapolation of MAP parameters</a:t>
            </a:r>
          </a:p>
        </p:txBody>
      </p:sp>
      <mc:AlternateContent xmlns:mc="http://schemas.openxmlformats.org/markup-compatibility/2006" xmlns:a14="http://schemas.microsoft.com/office/drawing/2010/main">
        <mc:Choice Requires="a14">
          <p:sp>
            <p:nvSpPr>
              <p:cNvPr id="4" name="TextBox 3"/>
              <p:cNvSpPr txBox="1"/>
              <p:nvPr/>
            </p:nvSpPr>
            <p:spPr>
              <a:xfrm>
                <a:off x="5932925" y="4145274"/>
                <a:ext cx="3075525"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sz="800" i="1" dirty="0" smtClean="0">
                  <a:ea typeface="Cambria Math" charset="0"/>
                  <a:cs typeface="Cambria Math" charset="0"/>
                </a:endParaRPr>
              </a:p>
              <a:p>
                <a14:m>
                  <m:oMath xmlns:m="http://schemas.openxmlformats.org/officeDocument/2006/math">
                    <m:r>
                      <a:rPr lang="mr-IN" i="1" smtClean="0">
                        <a:latin typeface="Cambria Math" charset="0"/>
                        <a:ea typeface="Cambria Math" charset="0"/>
                        <a:cs typeface="Cambria Math" charset="0"/>
                      </a:rPr>
                      <m:t>ℒ</m:t>
                    </m:r>
                  </m:oMath>
                </a14:m>
                <a:r>
                  <a:rPr lang="en-US" dirty="0" smtClean="0"/>
                  <a:t> </a:t>
                </a:r>
                <a:r>
                  <a:rPr lang="mr-IN" dirty="0" smtClean="0"/>
                  <a:t>= </a:t>
                </a:r>
                <a:r>
                  <a:rPr lang="mr-IN" dirty="0"/>
                  <a:t>(</a:t>
                </a:r>
                <a:r>
                  <a:rPr lang="mr-IN" dirty="0" smtClean="0"/>
                  <a:t>E</a:t>
                </a:r>
                <a:r>
                  <a:rPr lang="mr-IN" baseline="-25000" dirty="0" smtClean="0"/>
                  <a:t>CM</a:t>
                </a:r>
                <a:r>
                  <a:rPr lang="mr-IN" dirty="0" smtClean="0"/>
                  <a:t>/10TeV)</a:t>
                </a:r>
                <a:r>
                  <a:rPr lang="mr-IN" baseline="30000" dirty="0" smtClean="0"/>
                  <a:t>2</a:t>
                </a:r>
                <a:r>
                  <a:rPr lang="mr-IN" dirty="0" smtClean="0"/>
                  <a:t> </a:t>
                </a:r>
                <a:r>
                  <a:rPr lang="mr-IN" dirty="0"/>
                  <a:t>× 10 ab</a:t>
                </a:r>
                <a:r>
                  <a:rPr lang="mr-IN" baseline="30000" dirty="0"/>
                  <a:t>−</a:t>
                </a:r>
                <a:r>
                  <a:rPr lang="mr-IN" baseline="30000" dirty="0" smtClean="0"/>
                  <a:t>1</a:t>
                </a:r>
                <a:endParaRPr lang="en-US" baseline="30000" dirty="0" smtClean="0"/>
              </a:p>
              <a:p>
                <a:endParaRPr lang="en-US" baseline="30000" dirty="0"/>
              </a:p>
              <a:p>
                <a:endParaRPr lang="en-US" baseline="30000" dirty="0" smtClean="0"/>
              </a:p>
              <a:p>
                <a:r>
                  <a:rPr lang="en-US" dirty="0" smtClean="0"/>
                  <a:t>@  3 </a:t>
                </a:r>
                <a:r>
                  <a:rPr lang="en-US" dirty="0" err="1" smtClean="0"/>
                  <a:t>TeV</a:t>
                </a:r>
                <a:r>
                  <a:rPr lang="en-US" dirty="0" smtClean="0"/>
                  <a:t>    ~    </a:t>
                </a:r>
                <a:r>
                  <a:rPr lang="mr-IN" dirty="0" smtClean="0"/>
                  <a:t>1</a:t>
                </a:r>
                <a:r>
                  <a:rPr lang="en-US" dirty="0" smtClean="0"/>
                  <a:t>  </a:t>
                </a:r>
                <a:r>
                  <a:rPr lang="mr-IN" dirty="0" smtClean="0"/>
                  <a:t>ab</a:t>
                </a:r>
                <a:r>
                  <a:rPr lang="mr-IN" baseline="30000" dirty="0"/>
                  <a:t>−</a:t>
                </a:r>
                <a:r>
                  <a:rPr lang="mr-IN" baseline="30000" dirty="0" smtClean="0"/>
                  <a:t>1</a:t>
                </a:r>
                <a:r>
                  <a:rPr lang="en-US" baseline="30000" dirty="0" smtClean="0"/>
                  <a:t>    </a:t>
                </a:r>
                <a:r>
                  <a:rPr lang="en-US" dirty="0" smtClean="0"/>
                  <a:t>5 years</a:t>
                </a:r>
              </a:p>
              <a:p>
                <a:endParaRPr lang="en-US" baseline="30000" dirty="0"/>
              </a:p>
              <a:p>
                <a:r>
                  <a:rPr lang="en-US" dirty="0" smtClean="0"/>
                  <a:t>@ 10 </a:t>
                </a:r>
                <a:r>
                  <a:rPr lang="en-US" dirty="0" err="1"/>
                  <a:t>TeV</a:t>
                </a:r>
                <a:r>
                  <a:rPr lang="en-US" dirty="0"/>
                  <a:t> </a:t>
                </a:r>
                <a:r>
                  <a:rPr lang="en-US" dirty="0" smtClean="0"/>
                  <a:t>  ~  10  </a:t>
                </a:r>
                <a:r>
                  <a:rPr lang="mr-IN" dirty="0" smtClean="0"/>
                  <a:t>ab</a:t>
                </a:r>
                <a:r>
                  <a:rPr lang="mr-IN" baseline="30000" dirty="0"/>
                  <a:t>−1</a:t>
                </a:r>
                <a:r>
                  <a:rPr lang="en-US" dirty="0" smtClean="0"/>
                  <a:t>   </a:t>
                </a:r>
                <a:r>
                  <a:rPr lang="en-US" dirty="0"/>
                  <a:t>5 </a:t>
                </a:r>
                <a:r>
                  <a:rPr lang="en-US" dirty="0" smtClean="0"/>
                  <a:t>years</a:t>
                </a:r>
              </a:p>
              <a:p>
                <a:endParaRPr lang="en-US" baseline="30000" dirty="0"/>
              </a:p>
              <a:p>
                <a:r>
                  <a:rPr lang="en-US" dirty="0" smtClean="0"/>
                  <a:t>@ 14 </a:t>
                </a:r>
                <a:r>
                  <a:rPr lang="en-US" dirty="0" err="1"/>
                  <a:t>TeV</a:t>
                </a:r>
                <a:r>
                  <a:rPr lang="en-US" dirty="0"/>
                  <a:t> </a:t>
                </a:r>
                <a:r>
                  <a:rPr lang="en-US" dirty="0" smtClean="0"/>
                  <a:t>  ~  20</a:t>
                </a:r>
                <a:r>
                  <a:rPr lang="mr-IN" dirty="0" smtClean="0"/>
                  <a:t> </a:t>
                </a:r>
                <a:r>
                  <a:rPr lang="mr-IN" dirty="0"/>
                  <a:t>ab</a:t>
                </a:r>
                <a:r>
                  <a:rPr lang="mr-IN" baseline="30000" dirty="0"/>
                  <a:t>−1</a:t>
                </a:r>
                <a:r>
                  <a:rPr lang="en-US" dirty="0" smtClean="0"/>
                  <a:t>   </a:t>
                </a:r>
                <a:r>
                  <a:rPr lang="en-US" dirty="0"/>
                  <a:t>5 years</a:t>
                </a:r>
                <a:r>
                  <a:rPr lang="en-US" dirty="0" smtClean="0"/>
                  <a:t>   </a:t>
                </a:r>
                <a:r>
                  <a:rPr lang="mr-IN" baseline="30000" dirty="0" smtClean="0"/>
                  <a:t> </a:t>
                </a:r>
                <a:endParaRPr lang="mr-IN" baseline="30000" dirty="0"/>
              </a:p>
            </p:txBody>
          </p:sp>
        </mc:Choice>
        <mc:Fallback xmlns="">
          <p:sp>
            <p:nvSpPr>
              <p:cNvPr id="4" name="TextBox 3"/>
              <p:cNvSpPr txBox="1">
                <a:spLocks noRot="1" noChangeAspect="1" noMove="1" noResize="1" noEditPoints="1" noAdjustHandles="1" noChangeArrowheads="1" noChangeShapeType="1" noTextEdit="1"/>
              </p:cNvSpPr>
              <p:nvPr/>
            </p:nvSpPr>
            <p:spPr>
              <a:xfrm>
                <a:off x="5932925" y="4145274"/>
                <a:ext cx="3075525" cy="2062103"/>
              </a:xfrm>
              <a:prstGeom prst="rect">
                <a:avLst/>
              </a:prstGeom>
              <a:blipFill rotWithShape="0">
                <a:blip r:embed="rId2"/>
                <a:stretch>
                  <a:fillRect l="-1179" r="-6680" b="-3509"/>
                </a:stretch>
              </a:blipFill>
            </p:spPr>
            <p:txBody>
              <a:bodyPr/>
              <a:lstStyle/>
              <a:p>
                <a:r>
                  <a:rPr lang="en-US">
                    <a:noFill/>
                  </a:rPr>
                  <a:t> </a:t>
                </a:r>
              </a:p>
            </p:txBody>
          </p:sp>
        </mc:Fallback>
      </mc:AlternateContent>
      <p:sp>
        <p:nvSpPr>
          <p:cNvPr id="5" name="Down Arrow 4"/>
          <p:cNvSpPr/>
          <p:nvPr/>
        </p:nvSpPr>
        <p:spPr>
          <a:xfrm>
            <a:off x="7373255" y="4635799"/>
            <a:ext cx="286452" cy="288032"/>
          </a:xfrm>
          <a:prstGeom prst="downArrow">
            <a:avLst>
              <a:gd name="adj1" fmla="val 37722"/>
              <a:gd name="adj2" fmla="val 34653"/>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2107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B16FB4-263D-F447-B6B1-67A191264A0C}"/>
              </a:ext>
            </a:extLst>
          </p:cNvPr>
          <p:cNvSpPr>
            <a:spLocks noGrp="1"/>
          </p:cNvSpPr>
          <p:nvPr>
            <p:ph type="title"/>
          </p:nvPr>
        </p:nvSpPr>
        <p:spPr>
          <a:xfrm>
            <a:off x="457200" y="0"/>
            <a:ext cx="8229600" cy="616857"/>
          </a:xfrm>
        </p:spPr>
        <p:txBody>
          <a:bodyPr>
            <a:noAutofit/>
          </a:bodyPr>
          <a:lstStyle/>
          <a:p>
            <a:r>
              <a:rPr lang="en-GB" sz="3600" dirty="0"/>
              <a:t>Critical </a:t>
            </a:r>
            <a:r>
              <a:rPr lang="en-GB" sz="3600" dirty="0" smtClean="0"/>
              <a:t>Issues to be studied</a:t>
            </a:r>
            <a:endParaRPr lang="en-GB" sz="3600" dirty="0"/>
          </a:p>
        </p:txBody>
      </p:sp>
      <p:sp>
        <p:nvSpPr>
          <p:cNvPr id="3" name="Content Placeholder 2">
            <a:extLst>
              <a:ext uri="{FF2B5EF4-FFF2-40B4-BE49-F238E27FC236}">
                <a16:creationId xmlns:a16="http://schemas.microsoft.com/office/drawing/2014/main" xmlns="" id="{DB994CDB-AF42-5842-B2B6-424AD466C25B}"/>
              </a:ext>
            </a:extLst>
          </p:cNvPr>
          <p:cNvSpPr>
            <a:spLocks noGrp="1"/>
          </p:cNvSpPr>
          <p:nvPr>
            <p:ph idx="1"/>
          </p:nvPr>
        </p:nvSpPr>
        <p:spPr>
          <a:xfrm>
            <a:off x="0" y="780143"/>
            <a:ext cx="9144000" cy="5715000"/>
          </a:xfrm>
        </p:spPr>
        <p:txBody>
          <a:bodyPr>
            <a:noAutofit/>
          </a:bodyPr>
          <a:lstStyle/>
          <a:p>
            <a:r>
              <a:rPr lang="en-GB" sz="1800" b="1" dirty="0"/>
              <a:t>Advanced detector concepts and technologies</a:t>
            </a:r>
            <a:r>
              <a:rPr lang="en-GB" sz="1800" dirty="0"/>
              <a:t>, requiring excellent timing, granularity and resolution, able to reject the background induced by the muon beams.</a:t>
            </a:r>
          </a:p>
          <a:p>
            <a:r>
              <a:rPr lang="en-GB" sz="1800" b="1" dirty="0"/>
              <a:t>Advanced accelerator design </a:t>
            </a:r>
            <a:r>
              <a:rPr lang="en-GB" sz="1800" dirty="0"/>
              <a:t>and beam dynamics for high luminosity and power efficiency.</a:t>
            </a:r>
          </a:p>
          <a:p>
            <a:r>
              <a:rPr lang="en-GB" sz="1800" b="1" dirty="0"/>
              <a:t>Robust targets and shielding </a:t>
            </a:r>
            <a:r>
              <a:rPr lang="en-GB" sz="1800" dirty="0"/>
              <a:t>for muon production and cooling as well as collider and detector component shielding and possibly beam collimation.</a:t>
            </a:r>
          </a:p>
          <a:p>
            <a:r>
              <a:rPr lang="en-GB" sz="1800" b="1" dirty="0"/>
              <a:t>High field, robust and cost-effective superconducting magnets </a:t>
            </a:r>
            <a:r>
              <a:rPr lang="en-GB" sz="1800" dirty="0"/>
              <a:t>for the muon production, cooling, acceleration and collision. High-temperature super-conductors would be an ideal option.</a:t>
            </a:r>
          </a:p>
          <a:p>
            <a:r>
              <a:rPr lang="en-GB" sz="1800" b="1" dirty="0"/>
              <a:t>High-gradient and robust normal-conducting RF </a:t>
            </a:r>
            <a:r>
              <a:rPr lang="en-GB" sz="1800" dirty="0"/>
              <a:t>to minimise muon losses during cooling.</a:t>
            </a:r>
          </a:p>
          <a:p>
            <a:r>
              <a:rPr lang="en-GB" sz="1800" dirty="0"/>
              <a:t>High rate </a:t>
            </a:r>
            <a:r>
              <a:rPr lang="en-GB" sz="1800" b="1" dirty="0"/>
              <a:t>positron production </a:t>
            </a:r>
            <a:r>
              <a:rPr lang="en-GB" sz="1800" dirty="0"/>
              <a:t>source and high current positron ring (LEMMA).</a:t>
            </a:r>
          </a:p>
          <a:p>
            <a:r>
              <a:rPr lang="en-GB" sz="1800" b="1" dirty="0"/>
              <a:t>Fast ramping normal-conducting, </a:t>
            </a:r>
            <a:r>
              <a:rPr lang="en-GB" sz="1800" b="1" dirty="0" err="1"/>
              <a:t>superferric</a:t>
            </a:r>
            <a:r>
              <a:rPr lang="en-GB" sz="1800" b="1" dirty="0"/>
              <a:t> or superconducting magnets </a:t>
            </a:r>
            <a:r>
              <a:rPr lang="en-GB" sz="1800" dirty="0"/>
              <a:t>that can be used in a rapid cycling synchrotron to accelerate the muons and efficient power converters.</a:t>
            </a:r>
          </a:p>
          <a:p>
            <a:r>
              <a:rPr lang="en-GB" sz="1800" b="1" dirty="0"/>
              <a:t>Efficient, high-gradient superconducting RF </a:t>
            </a:r>
            <a:r>
              <a:rPr lang="en-GB" sz="1800" dirty="0"/>
              <a:t>to minimise power consumption and muon losses during acceleration.</a:t>
            </a:r>
          </a:p>
          <a:p>
            <a:r>
              <a:rPr lang="en-GB" sz="1800" b="1" dirty="0"/>
              <a:t>Efficient cryogenics systems </a:t>
            </a:r>
            <a:r>
              <a:rPr lang="en-GB" sz="1800" dirty="0"/>
              <a:t>to minimise the power consumption of the superconducting components and minimise the impact of beam losses.</a:t>
            </a:r>
          </a:p>
          <a:p>
            <a:r>
              <a:rPr lang="en-GB" sz="1800" dirty="0"/>
              <a:t>Other accelerator technologies including high-performance, compact </a:t>
            </a:r>
            <a:r>
              <a:rPr lang="en-GB" sz="1800" b="1" dirty="0"/>
              <a:t>vacuum systems </a:t>
            </a:r>
            <a:r>
              <a:rPr lang="en-GB" sz="1800" dirty="0"/>
              <a:t>to minimise magnet aperture and cost as well as fast, robust, </a:t>
            </a:r>
            <a:r>
              <a:rPr lang="en-GB" sz="1800" b="1" dirty="0"/>
              <a:t>high-resolution instrumentation</a:t>
            </a:r>
            <a:r>
              <a:rPr lang="en-GB" sz="1800" dirty="0"/>
              <a:t>.</a:t>
            </a:r>
          </a:p>
        </p:txBody>
      </p:sp>
      <p:sp>
        <p:nvSpPr>
          <p:cNvPr id="6" name="Slide Number Placeholder 5"/>
          <p:cNvSpPr>
            <a:spLocks noGrp="1"/>
          </p:cNvSpPr>
          <p:nvPr>
            <p:ph type="sldNum" sz="quarter" idx="12"/>
          </p:nvPr>
        </p:nvSpPr>
        <p:spPr/>
        <p:txBody>
          <a:bodyPr/>
          <a:lstStyle/>
          <a:p>
            <a:fld id="{F6C1E511-8B1D-A742-A455-2BF9D92F7B52}" type="slidenum">
              <a:rPr lang="en-US" smtClean="0"/>
              <a:t>25</a:t>
            </a:fld>
            <a:endParaRPr lang="en-US"/>
          </a:p>
        </p:txBody>
      </p:sp>
    </p:spTree>
    <p:extLst>
      <p:ext uri="{BB962C8B-B14F-4D97-AF65-F5344CB8AC3E}">
        <p14:creationId xmlns:p14="http://schemas.microsoft.com/office/powerpoint/2010/main" val="1076329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 y="14054"/>
            <a:ext cx="8989862" cy="460858"/>
          </a:xfrm>
        </p:spPr>
        <p:txBody>
          <a:bodyPr>
            <a:noAutofit/>
          </a:bodyPr>
          <a:lstStyle/>
          <a:p>
            <a:r>
              <a:rPr lang="en-US" sz="3600" dirty="0" smtClean="0"/>
              <a:t>Accelerator Themes/Working Groups</a:t>
            </a:r>
            <a:endParaRPr lang="en-US" sz="3600" dirty="0"/>
          </a:p>
        </p:txBody>
      </p:sp>
      <p:sp>
        <p:nvSpPr>
          <p:cNvPr id="6" name="Slide Number Placeholder 5"/>
          <p:cNvSpPr>
            <a:spLocks noGrp="1"/>
          </p:cNvSpPr>
          <p:nvPr>
            <p:ph type="sldNum" sz="quarter" idx="12"/>
          </p:nvPr>
        </p:nvSpPr>
        <p:spPr/>
        <p:txBody>
          <a:bodyPr/>
          <a:lstStyle/>
          <a:p>
            <a:fld id="{3478A56A-6164-B14D-A8F7-980D09C4DD92}" type="slidenum">
              <a:rPr lang="en-US" smtClean="0"/>
              <a:pPr/>
              <a:t>26</a:t>
            </a:fld>
            <a:endParaRPr lang="en-US"/>
          </a:p>
        </p:txBody>
      </p:sp>
      <p:sp>
        <p:nvSpPr>
          <p:cNvPr id="41" name="TextBox 40"/>
          <p:cNvSpPr txBox="1"/>
          <p:nvPr/>
        </p:nvSpPr>
        <p:spPr>
          <a:xfrm>
            <a:off x="457200" y="761357"/>
            <a:ext cx="8232639" cy="5324535"/>
          </a:xfrm>
          <a:prstGeom prst="rect">
            <a:avLst/>
          </a:prstGeom>
          <a:noFill/>
        </p:spPr>
        <p:txBody>
          <a:bodyPr wrap="square" rtlCol="0">
            <a:spAutoFit/>
          </a:bodyPr>
          <a:lstStyle/>
          <a:p>
            <a:pPr marL="342900" indent="-342900">
              <a:buFont typeface="Arial"/>
              <a:buChar char="•"/>
            </a:pPr>
            <a:r>
              <a:rPr lang="en-US" sz="2000" b="1" dirty="0" smtClean="0"/>
              <a:t>MDI</a:t>
            </a:r>
          </a:p>
          <a:p>
            <a:pPr marL="342900" indent="-342900">
              <a:buFont typeface="Arial"/>
              <a:buChar char="•"/>
            </a:pPr>
            <a:r>
              <a:rPr lang="en-US" sz="2000" b="1" dirty="0" smtClean="0"/>
              <a:t>High-energy complex</a:t>
            </a:r>
            <a:endParaRPr lang="en-US" sz="2000" b="1" dirty="0"/>
          </a:p>
          <a:p>
            <a:pPr marL="342900" indent="-342900">
              <a:buFont typeface="Arial"/>
              <a:buChar char="•"/>
            </a:pPr>
            <a:r>
              <a:rPr lang="en-US" sz="2000" b="1" dirty="0" err="1" smtClean="0"/>
              <a:t>Muon</a:t>
            </a:r>
            <a:r>
              <a:rPr lang="en-US" sz="2000" b="1" dirty="0" smtClean="0"/>
              <a:t> cooling</a:t>
            </a:r>
            <a:endParaRPr lang="en-US" sz="2000" b="1" dirty="0"/>
          </a:p>
          <a:p>
            <a:pPr marL="342900" indent="-342900">
              <a:buFont typeface="Arial"/>
              <a:buChar char="•"/>
            </a:pPr>
            <a:r>
              <a:rPr lang="en-US" sz="2000" b="1" dirty="0" smtClean="0"/>
              <a:t>Target area</a:t>
            </a:r>
            <a:endParaRPr lang="en-US" sz="2000" b="1" dirty="0"/>
          </a:p>
          <a:p>
            <a:pPr marL="342900" indent="-342900">
              <a:buFont typeface="Arial"/>
              <a:buChar char="•"/>
            </a:pPr>
            <a:r>
              <a:rPr lang="en-US" sz="2000" b="1" dirty="0" smtClean="0"/>
              <a:t>Proton complex</a:t>
            </a:r>
          </a:p>
          <a:p>
            <a:pPr marL="342900" indent="-342900">
              <a:buFont typeface="Arial"/>
              <a:buChar char="•"/>
            </a:pPr>
            <a:r>
              <a:rPr lang="en-US" sz="2000" b="1" dirty="0"/>
              <a:t>LEMMA specific activities</a:t>
            </a:r>
          </a:p>
          <a:p>
            <a:pPr marL="800100" lvl="1" indent="-342900">
              <a:buFont typeface="Arial"/>
              <a:buChar char="•"/>
            </a:pPr>
            <a:r>
              <a:rPr lang="en-US" sz="2000" dirty="0"/>
              <a:t>generally integrate with other working </a:t>
            </a:r>
            <a:r>
              <a:rPr lang="en-US" sz="2000" dirty="0" smtClean="0"/>
              <a:t>groups (e.g. targets)</a:t>
            </a:r>
            <a:endParaRPr lang="en-US" sz="2000" dirty="0"/>
          </a:p>
          <a:p>
            <a:pPr marL="800100" lvl="1" indent="-342900">
              <a:buFont typeface="Arial"/>
              <a:buChar char="•"/>
            </a:pPr>
            <a:r>
              <a:rPr lang="en-US" sz="2000" dirty="0"/>
              <a:t>LEMMA is an alterative</a:t>
            </a:r>
          </a:p>
          <a:p>
            <a:pPr marL="342900" indent="-342900">
              <a:buFont typeface="Arial"/>
              <a:buChar char="•"/>
            </a:pPr>
            <a:endParaRPr lang="en-US" sz="2000" b="1" dirty="0"/>
          </a:p>
          <a:p>
            <a:pPr marL="342900" indent="-342900">
              <a:buFont typeface="Arial"/>
              <a:buChar char="•"/>
            </a:pPr>
            <a:r>
              <a:rPr lang="en-US" sz="2000" b="1" dirty="0" smtClean="0"/>
              <a:t>Magnets (and power converters)</a:t>
            </a:r>
            <a:endParaRPr lang="en-US" sz="2000" b="1" dirty="0"/>
          </a:p>
          <a:p>
            <a:pPr marL="342900" indent="-342900">
              <a:buFont typeface="Arial"/>
              <a:buChar char="•"/>
            </a:pPr>
            <a:r>
              <a:rPr lang="en-US" sz="2000" b="1" dirty="0" smtClean="0"/>
              <a:t>RF (normal and superconducting)</a:t>
            </a:r>
            <a:endParaRPr lang="en-US" sz="2000" b="1" dirty="0"/>
          </a:p>
          <a:p>
            <a:pPr marL="342900" indent="-342900">
              <a:buFont typeface="Arial"/>
              <a:buChar char="•"/>
            </a:pPr>
            <a:r>
              <a:rPr lang="en-US" sz="2000" b="1" dirty="0" smtClean="0"/>
              <a:t>Targets, shielding, collimation, vacuum, cooling, …</a:t>
            </a:r>
            <a:endParaRPr lang="en-US" sz="2000" b="1" dirty="0"/>
          </a:p>
          <a:p>
            <a:pPr marL="342900" indent="-342900">
              <a:buFont typeface="Arial"/>
              <a:buChar char="•"/>
            </a:pPr>
            <a:r>
              <a:rPr lang="en-US" sz="2000" b="1" dirty="0"/>
              <a:t>T</a:t>
            </a:r>
            <a:r>
              <a:rPr lang="en-US" sz="2000" b="1" dirty="0" smtClean="0"/>
              <a:t>echnologies: Exploratory technology review: Instrumentation</a:t>
            </a:r>
            <a:r>
              <a:rPr lang="en-US" sz="2000" b="1" dirty="0"/>
              <a:t>, beam transfer, …</a:t>
            </a:r>
          </a:p>
          <a:p>
            <a:pPr marL="342900" indent="-342900">
              <a:buFont typeface="Arial"/>
              <a:buChar char="•"/>
            </a:pPr>
            <a:endParaRPr lang="en-US" sz="2000" b="1" dirty="0" smtClean="0"/>
          </a:p>
          <a:p>
            <a:pPr marL="342900" indent="-342900">
              <a:buFont typeface="Arial"/>
              <a:buChar char="•"/>
            </a:pPr>
            <a:r>
              <a:rPr lang="en-US" sz="2000" b="1" dirty="0" err="1" smtClean="0"/>
              <a:t>Beamdynamics</a:t>
            </a:r>
            <a:r>
              <a:rPr lang="en-US" sz="2000" b="1" dirty="0" smtClean="0"/>
              <a:t>, simulation codes, …</a:t>
            </a:r>
            <a:endParaRPr lang="en-US" sz="2000" b="1" dirty="0"/>
          </a:p>
          <a:p>
            <a:pPr marL="342900" indent="-342900">
              <a:buFont typeface="Arial"/>
              <a:buChar char="•"/>
            </a:pPr>
            <a:r>
              <a:rPr lang="en-US" sz="2000" b="1" dirty="0" smtClean="0"/>
              <a:t>Layout</a:t>
            </a:r>
            <a:r>
              <a:rPr lang="en-US" sz="2000" b="1" dirty="0"/>
              <a:t>, environment, </a:t>
            </a:r>
            <a:r>
              <a:rPr lang="en-US" sz="2000" b="1" dirty="0" smtClean="0"/>
              <a:t>infrastructure</a:t>
            </a:r>
          </a:p>
        </p:txBody>
      </p:sp>
    </p:spTree>
    <p:extLst>
      <p:ext uri="{BB962C8B-B14F-4D97-AF65-F5344CB8AC3E}">
        <p14:creationId xmlns:p14="http://schemas.microsoft.com/office/powerpoint/2010/main" val="549759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785"/>
            <a:ext cx="8892480" cy="778098"/>
          </a:xfrm>
        </p:spPr>
        <p:txBody>
          <a:bodyPr/>
          <a:lstStyle/>
          <a:p>
            <a:r>
              <a:rPr lang="en-US" smtClean="0"/>
              <a:t>Test Beam @ CERN </a:t>
            </a:r>
            <a:endParaRPr lang="en-US"/>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27</a:t>
            </a:fld>
            <a:endParaRPr lang="en-US" altLang="en-US"/>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0" y="800883"/>
                <a:ext cx="9144000" cy="2124061"/>
              </a:xfrm>
            </p:spPr>
            <p:txBody>
              <a:bodyPr/>
              <a:lstStyle/>
              <a:p>
                <a:r>
                  <a:rPr lang="en-US" sz="1600" dirty="0" smtClean="0"/>
                  <a:t>Experimentally measure the key parameters of the LEMMA approach</a:t>
                </a:r>
              </a:p>
              <a:p>
                <a:pPr lvl="1">
                  <a:spcBef>
                    <a:spcPts val="0"/>
                  </a:spcBef>
                </a:pPr>
                <a:r>
                  <a:rPr lang="en-US" sz="1600" b="1" dirty="0" smtClean="0"/>
                  <a:t>Emittance</a:t>
                </a:r>
                <a:r>
                  <a:rPr lang="en-US" sz="1600" dirty="0" smtClean="0"/>
                  <a:t> </a:t>
                </a:r>
                <a:r>
                  <a:rPr lang="en-US" sz="1600" dirty="0"/>
                  <a:t>of </a:t>
                </a:r>
                <a:r>
                  <a:rPr lang="en-US" sz="1600" dirty="0" smtClean="0"/>
                  <a:t>emerging </a:t>
                </a:r>
                <a14:m>
                  <m:oMath xmlns:m="http://schemas.openxmlformats.org/officeDocument/2006/math">
                    <m:r>
                      <a:rPr lang="en-US" sz="1600" i="1" dirty="0" smtClean="0">
                        <a:latin typeface="Cambria Math" charset="0"/>
                        <a:ea typeface="Cambria Math" charset="0"/>
                        <a:cs typeface="Cambria Math" charset="0"/>
                      </a:rPr>
                      <m:t>𝜇</m:t>
                    </m:r>
                  </m:oMath>
                </a14:m>
                <a:r>
                  <a:rPr lang="en-US" sz="1600" dirty="0" smtClean="0"/>
                  <a:t> beam</a:t>
                </a:r>
              </a:p>
              <a:p>
                <a:pPr lvl="1">
                  <a:spcBef>
                    <a:spcPts val="0"/>
                  </a:spcBef>
                </a:pPr>
                <a14:m>
                  <m:oMath xmlns:m="http://schemas.openxmlformats.org/officeDocument/2006/math">
                    <m:sSup>
                      <m:sSupPr>
                        <m:ctrlPr>
                          <a:rPr lang="en-US" sz="1600" i="1" dirty="0" smtClean="0">
                            <a:latin typeface="Cambria Math" charset="0"/>
                            <a:ea typeface="Cambria Math" panose="02040503050406030204" pitchFamily="18" charset="0"/>
                          </a:rPr>
                        </m:ctrlPr>
                      </m:sSupPr>
                      <m:e>
                        <m:r>
                          <a:rPr lang="en-US" sz="1600" i="1" dirty="0">
                            <a:latin typeface="Cambria Math" charset="0"/>
                            <a:ea typeface="Cambria Math" panose="02040503050406030204" pitchFamily="18" charset="0"/>
                          </a:rPr>
                          <m:t>𝜇</m:t>
                        </m:r>
                      </m:e>
                      <m:sup>
                        <m:r>
                          <a:rPr lang="en-US" sz="1600" b="0" i="1" dirty="0" smtClean="0">
                            <a:latin typeface="Cambria Math" charset="0"/>
                            <a:ea typeface="Cambria Math" panose="02040503050406030204" pitchFamily="18" charset="0"/>
                          </a:rPr>
                          <m:t>+</m:t>
                        </m:r>
                      </m:sup>
                    </m:sSup>
                    <m:sSup>
                      <m:sSupPr>
                        <m:ctrlPr>
                          <a:rPr lang="en-US" sz="1600" i="1" dirty="0">
                            <a:latin typeface="Cambria Math" charset="0"/>
                            <a:ea typeface="Cambria Math" panose="02040503050406030204" pitchFamily="18" charset="0"/>
                          </a:rPr>
                        </m:ctrlPr>
                      </m:sSupPr>
                      <m:e>
                        <m:r>
                          <a:rPr lang="en-US" sz="1600" i="1" dirty="0">
                            <a:latin typeface="Cambria Math" charset="0"/>
                            <a:ea typeface="Cambria Math" panose="02040503050406030204" pitchFamily="18" charset="0"/>
                          </a:rPr>
                          <m:t>𝜇</m:t>
                        </m:r>
                      </m:e>
                      <m:sup>
                        <m:r>
                          <a:rPr lang="en-US" sz="1600" b="0" i="1" dirty="0" smtClean="0">
                            <a:latin typeface="Cambria Math" charset="0"/>
                            <a:ea typeface="Cambria Math" panose="02040503050406030204" pitchFamily="18" charset="0"/>
                          </a:rPr>
                          <m:t>−</m:t>
                        </m:r>
                      </m:sup>
                    </m:sSup>
                  </m:oMath>
                </a14:m>
                <a:r>
                  <a:rPr lang="en-US" sz="1600" dirty="0" smtClean="0"/>
                  <a:t> production </a:t>
                </a:r>
                <a:r>
                  <a:rPr lang="en-US" sz="1600" b="1" dirty="0" smtClean="0"/>
                  <a:t>cross-section </a:t>
                </a:r>
                <a:r>
                  <a:rPr lang="en-US" sz="1600" b="1" dirty="0"/>
                  <a:t>at </a:t>
                </a:r>
                <a:r>
                  <a:rPr lang="en-US" sz="1600" b="1" dirty="0" smtClean="0"/>
                  <a:t>threshold</a:t>
                </a:r>
                <a:endParaRPr lang="en-US" sz="1600" b="1" dirty="0"/>
              </a:p>
              <a:p>
                <a:pPr lvl="1">
                  <a:spcBef>
                    <a:spcPts val="0"/>
                  </a:spcBef>
                </a:pPr>
                <a:r>
                  <a:rPr lang="en-US" sz="1600" dirty="0"/>
                  <a:t>properties of </a:t>
                </a:r>
                <a:r>
                  <a:rPr lang="en-US" sz="1600" b="1" dirty="0"/>
                  <a:t>spent </a:t>
                </a:r>
                <a14:m>
                  <m:oMath xmlns:m="http://schemas.openxmlformats.org/officeDocument/2006/math">
                    <m:sSup>
                      <m:sSupPr>
                        <m:ctrlPr>
                          <a:rPr lang="en-US" sz="1600" b="1" i="1" dirty="0">
                            <a:latin typeface="Cambria Math" charset="0"/>
                            <a:ea typeface="Cambria Math" panose="02040503050406030204" pitchFamily="18" charset="0"/>
                          </a:rPr>
                        </m:ctrlPr>
                      </m:sSupPr>
                      <m:e>
                        <m:r>
                          <a:rPr lang="en-US" sz="1600" b="1" i="1" dirty="0" smtClean="0">
                            <a:latin typeface="Cambria Math" charset="0"/>
                            <a:ea typeface="Cambria Math" panose="02040503050406030204" pitchFamily="18" charset="0"/>
                          </a:rPr>
                          <m:t>𝒆</m:t>
                        </m:r>
                      </m:e>
                      <m:sup>
                        <m:r>
                          <a:rPr lang="en-US" sz="1600" b="1" i="1" dirty="0">
                            <a:latin typeface="Cambria Math" charset="0"/>
                            <a:ea typeface="Cambria Math" panose="02040503050406030204" pitchFamily="18" charset="0"/>
                          </a:rPr>
                          <m:t>+</m:t>
                        </m:r>
                      </m:sup>
                    </m:sSup>
                  </m:oMath>
                </a14:m>
                <a:r>
                  <a:rPr lang="en-US" sz="1600" b="1" dirty="0"/>
                  <a:t> </a:t>
                </a:r>
                <a:r>
                  <a:rPr lang="en-US" sz="1600" b="1" dirty="0" smtClean="0"/>
                  <a:t>beam </a:t>
                </a:r>
                <a:r>
                  <a:rPr lang="en-US" sz="1600" dirty="0" smtClean="0"/>
                  <a:t>(transverse </a:t>
                </a:r>
                <a:r>
                  <a:rPr lang="en-US" sz="1600" dirty="0"/>
                  <a:t>emittance and energy spectrum)</a:t>
                </a:r>
              </a:p>
              <a:p>
                <a:pPr lvl="1">
                  <a:spcBef>
                    <a:spcPts val="0"/>
                  </a:spcBef>
                </a:pPr>
                <a:r>
                  <a:rPr lang="en-US" sz="1600" dirty="0" smtClean="0"/>
                  <a:t>Effect of the </a:t>
                </a:r>
                <a:r>
                  <a:rPr lang="en-US" sz="1600" b="1" dirty="0" smtClean="0"/>
                  <a:t>target material/thickness</a:t>
                </a:r>
                <a:endParaRPr lang="en-US" sz="1600" dirty="0"/>
              </a:p>
              <a:p>
                <a:r>
                  <a:rPr lang="en-US" sz="1600" dirty="0" smtClean="0"/>
                  <a:t>Although these are theoretically known and can be obtained from simulations</a:t>
                </a:r>
                <a:r>
                  <a:rPr lang="en-US" sz="1600" b="1" dirty="0" smtClean="0"/>
                  <a:t>, precise measurements do not exist at the </a:t>
                </a:r>
                <a14:m>
                  <m:oMath xmlns:m="http://schemas.openxmlformats.org/officeDocument/2006/math">
                    <m:sSup>
                      <m:sSupPr>
                        <m:ctrlPr>
                          <a:rPr lang="en-US" sz="1600" b="1" i="1" dirty="0">
                            <a:latin typeface="Cambria Math" charset="0"/>
                            <a:ea typeface="Cambria Math" panose="02040503050406030204" pitchFamily="18" charset="0"/>
                          </a:rPr>
                        </m:ctrlPr>
                      </m:sSupPr>
                      <m:e>
                        <m:r>
                          <a:rPr lang="en-US" sz="1600" b="1" i="1" dirty="0">
                            <a:latin typeface="Cambria Math" charset="0"/>
                            <a:ea typeface="Cambria Math" panose="02040503050406030204" pitchFamily="18" charset="0"/>
                          </a:rPr>
                          <m:t>𝝁</m:t>
                        </m:r>
                      </m:e>
                      <m:sup>
                        <m:r>
                          <a:rPr lang="en-US" sz="1600" b="1" i="1" dirty="0">
                            <a:latin typeface="Cambria Math" charset="0"/>
                            <a:ea typeface="Cambria Math" panose="02040503050406030204" pitchFamily="18" charset="0"/>
                          </a:rPr>
                          <m:t>+</m:t>
                        </m:r>
                      </m:sup>
                    </m:sSup>
                    <m:sSup>
                      <m:sSupPr>
                        <m:ctrlPr>
                          <a:rPr lang="en-US" sz="1600" b="1" i="1" dirty="0">
                            <a:latin typeface="Cambria Math" charset="0"/>
                            <a:ea typeface="Cambria Math" panose="02040503050406030204" pitchFamily="18" charset="0"/>
                          </a:rPr>
                        </m:ctrlPr>
                      </m:sSupPr>
                      <m:e>
                        <m:r>
                          <a:rPr lang="en-US" sz="1600" b="1" i="1" dirty="0">
                            <a:latin typeface="Cambria Math" charset="0"/>
                            <a:ea typeface="Cambria Math" panose="02040503050406030204" pitchFamily="18" charset="0"/>
                          </a:rPr>
                          <m:t>𝝁</m:t>
                        </m:r>
                      </m:e>
                      <m:sup>
                        <m:r>
                          <a:rPr lang="en-US" sz="1600" b="1" i="1" dirty="0">
                            <a:latin typeface="Cambria Math" charset="0"/>
                            <a:ea typeface="Cambria Math" panose="02040503050406030204" pitchFamily="18" charset="0"/>
                          </a:rPr>
                          <m:t>−</m:t>
                        </m:r>
                      </m:sup>
                    </m:sSup>
                  </m:oMath>
                </a14:m>
                <a:r>
                  <a:rPr lang="en-US" sz="1600" b="1" dirty="0"/>
                  <a:t> production </a:t>
                </a:r>
                <a:r>
                  <a:rPr lang="en-US" sz="1600" b="1" dirty="0" smtClean="0"/>
                  <a:t>threshold</a:t>
                </a:r>
              </a:p>
              <a:p>
                <a:pPr lvl="1"/>
                <a:r>
                  <a:rPr lang="en-US" sz="1600" dirty="0" smtClean="0"/>
                  <a:t>GEANT does not include e.g. near-threshold Coulomb enhancements, and has not been experimentally tested in this regime</a:t>
                </a:r>
                <a:endParaRPr lang="en-US" sz="1600" dirty="0"/>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0" y="800883"/>
                <a:ext cx="9144000" cy="2124061"/>
              </a:xfrm>
              <a:blipFill rotWithShape="0">
                <a:blip r:embed="rId2"/>
                <a:stretch>
                  <a:fillRect l="-267" t="-860" b="-15759"/>
                </a:stretch>
              </a:blipFill>
            </p:spPr>
            <p:txBody>
              <a:bodyPr/>
              <a:lstStyle/>
              <a:p>
                <a:r>
                  <a:rPr lang="en-US">
                    <a:noFill/>
                  </a:rPr>
                  <a:t> </a:t>
                </a:r>
              </a:p>
            </p:txBody>
          </p:sp>
        </mc:Fallback>
      </mc:AlternateContent>
      <p:sp>
        <p:nvSpPr>
          <p:cNvPr id="6" name="Content Placeholder 2"/>
          <p:cNvSpPr txBox="1">
            <a:spLocks/>
          </p:cNvSpPr>
          <p:nvPr/>
        </p:nvSpPr>
        <p:spPr bwMode="auto">
          <a:xfrm>
            <a:off x="378888" y="5611628"/>
            <a:ext cx="3834568" cy="1013181"/>
          </a:xfrm>
          <a:prstGeom prst="rect">
            <a:avLst/>
          </a:prstGeom>
          <a:ln/>
          <a:extLst>
            <a:ext uri="{FAA26D3D-D897-4be2-8F04-BA451C77F1D7}">
              <ma14:placeholderFlag xmlns:ma14="http://schemas.microsoft.com/office/mac/drawingml/2011/main" val="1"/>
            </a:ex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t>Request for 3-weeks beam time in H4 submitted to SPSC </a:t>
            </a:r>
            <a:r>
              <a:rPr lang="en-US" sz="1800" dirty="0" smtClean="0">
                <a:hlinkClick r:id="rId3"/>
              </a:rPr>
              <a:t>http://cds.cern.ch/record/2712394</a:t>
            </a:r>
            <a:r>
              <a:rPr lang="en-US" sz="1800" dirty="0" smtClean="0"/>
              <a:t> </a:t>
            </a:r>
            <a:br>
              <a:rPr lang="en-US" sz="1800" dirty="0" smtClean="0"/>
            </a:br>
            <a:endParaRPr lang="en-US" sz="1800" dirty="0" smtClean="0"/>
          </a:p>
        </p:txBody>
      </p:sp>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39311" y="4394667"/>
            <a:ext cx="4536504" cy="2326808"/>
          </a:xfrm>
          <a:prstGeom prst="rect">
            <a:avLst/>
          </a:prstGeom>
          <a:ln>
            <a:solidFill>
              <a:schemeClr val="bg1">
                <a:lumMod val="85000"/>
              </a:schemeClr>
            </a:solidFill>
          </a:ln>
          <a:effectLst>
            <a:outerShdw blurRad="50800" dist="38100" dir="2700000" algn="tl" rotWithShape="0">
              <a:prstClr val="black">
                <a:alpha val="40000"/>
              </a:prstClr>
            </a:outerShdw>
          </a:effectLst>
        </p:spPr>
      </p:pic>
      <p:graphicFrame>
        <p:nvGraphicFramePr>
          <p:cNvPr id="8" name="Table 7"/>
          <p:cNvGraphicFramePr>
            <a:graphicFrameLocks noGrp="1"/>
          </p:cNvGraphicFramePr>
          <p:nvPr>
            <p:extLst>
              <p:ext uri="{D42A27DB-BD31-4B8C-83A1-F6EECF244321}">
                <p14:modId xmlns:p14="http://schemas.microsoft.com/office/powerpoint/2010/main" val="1281000555"/>
              </p:ext>
            </p:extLst>
          </p:nvPr>
        </p:nvGraphicFramePr>
        <p:xfrm>
          <a:off x="1547664" y="4143360"/>
          <a:ext cx="8467725" cy="365760"/>
        </p:xfrm>
        <a:graphic>
          <a:graphicData uri="http://schemas.openxmlformats.org/drawingml/2006/table">
            <a:tbl>
              <a:tblPr/>
              <a:tblGrid>
                <a:gridCol w="5124380">
                  <a:extLst>
                    <a:ext uri="{9D8B030D-6E8A-4147-A177-3AD203B41FA5}">
                      <a16:colId xmlns:a16="http://schemas.microsoft.com/office/drawing/2014/main" xmlns="" val="3075712361"/>
                    </a:ext>
                  </a:extLst>
                </a:gridCol>
                <a:gridCol w="3343345">
                  <a:extLst>
                    <a:ext uri="{9D8B030D-6E8A-4147-A177-3AD203B41FA5}">
                      <a16:colId xmlns:a16="http://schemas.microsoft.com/office/drawing/2014/main" xmlns="" val="3305815246"/>
                    </a:ext>
                  </a:extLst>
                </a:gridCol>
              </a:tblGrid>
              <a:tr h="143354">
                <a:tc>
                  <a:txBody>
                    <a:bodyPr/>
                    <a:lstStyle/>
                    <a:p>
                      <a:endParaRPr lang="en-US" dirty="0"/>
                    </a:p>
                  </a:txBody>
                  <a:tcPr anchor="ctr">
                    <a:lnL>
                      <a:noFill/>
                    </a:lnL>
                    <a:lnR>
                      <a:noFill/>
                    </a:lnR>
                    <a:lnT>
                      <a:noFill/>
                    </a:lnT>
                    <a:lnB>
                      <a:noFill/>
                    </a:lnB>
                  </a:tcPr>
                </a:tc>
                <a:tc>
                  <a:txBody>
                    <a:bodyPr/>
                    <a:lstStyle/>
                    <a:p>
                      <a:r>
                        <a:rPr lang="en-US" dirty="0">
                          <a:effectLst/>
                        </a:rPr>
                        <a:t>CERN-SPSC-2020-004</a:t>
                      </a:r>
                    </a:p>
                  </a:txBody>
                  <a:tcPr marL="19050" anchor="ctr">
                    <a:lnL>
                      <a:noFill/>
                    </a:lnL>
                    <a:lnR>
                      <a:noFill/>
                    </a:lnR>
                    <a:lnT>
                      <a:noFill/>
                    </a:lnT>
                    <a:lnB>
                      <a:noFill/>
                    </a:lnB>
                  </a:tcPr>
                </a:tc>
                <a:extLst>
                  <a:ext uri="{0D108BD9-81ED-4DB2-BD59-A6C34878D82A}">
                    <a16:rowId xmlns:a16="http://schemas.microsoft.com/office/drawing/2014/main" xmlns="" val="2634577896"/>
                  </a:ext>
                </a:extLst>
              </a:tr>
            </a:tbl>
          </a:graphicData>
        </a:graphic>
      </p:graphicFrame>
      <p:grpSp>
        <p:nvGrpSpPr>
          <p:cNvPr id="11" name="Group 10"/>
          <p:cNvGrpSpPr/>
          <p:nvPr/>
        </p:nvGrpSpPr>
        <p:grpSpPr>
          <a:xfrm>
            <a:off x="16024" y="3132715"/>
            <a:ext cx="4848021" cy="2306464"/>
            <a:chOff x="732090" y="1048743"/>
            <a:chExt cx="7431493" cy="3462586"/>
          </a:xfrm>
        </p:grpSpPr>
        <p:pic>
          <p:nvPicPr>
            <p:cNvPr id="12" name="Picture 11">
              <a:extLst>
                <a:ext uri="{FF2B5EF4-FFF2-40B4-BE49-F238E27FC236}">
                  <a16:creationId xmlns:a16="http://schemas.microsoft.com/office/drawing/2014/main" xmlns="" id="{2B597D18-170A-D74A-8EEC-AB0B2054FDA3}"/>
                </a:ext>
              </a:extLst>
            </p:cNvPr>
            <p:cNvPicPr>
              <a:picLocks noChangeAspect="1"/>
            </p:cNvPicPr>
            <p:nvPr/>
          </p:nvPicPr>
          <p:blipFill>
            <a:blip r:embed="rId5"/>
            <a:stretch>
              <a:fillRect/>
            </a:stretch>
          </p:blipFill>
          <p:spPr>
            <a:xfrm>
              <a:off x="732090" y="1048743"/>
              <a:ext cx="7431493" cy="3462586"/>
            </a:xfrm>
            <a:prstGeom prst="rect">
              <a:avLst/>
            </a:prstGeom>
          </p:spPr>
        </p:pic>
        <p:sp>
          <p:nvSpPr>
            <p:cNvPr id="13" name="Left Brace 12"/>
            <p:cNvSpPr/>
            <p:nvPr/>
          </p:nvSpPr>
          <p:spPr>
            <a:xfrm rot="5400000">
              <a:off x="1701809" y="1138438"/>
              <a:ext cx="193654" cy="1317085"/>
            </a:xfrm>
            <a:prstGeom prst="leftBrace">
              <a:avLst>
                <a:gd name="adj1" fmla="val 89978"/>
                <a:gd name="adj2" fmla="val 5030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460777" y="1307633"/>
              <a:ext cx="727379" cy="369332"/>
            </a:xfrm>
            <a:prstGeom prst="rect">
              <a:avLst/>
            </a:prstGeom>
            <a:solidFill>
              <a:schemeClr val="bg1"/>
            </a:solidFill>
          </p:spPr>
          <p:txBody>
            <a:bodyPr wrap="none" rtlCol="0">
              <a:spAutoFit/>
            </a:bodyPr>
            <a:lstStyle/>
            <a:p>
              <a:r>
                <a:rPr lang="en-US" b="1" dirty="0" smtClean="0">
                  <a:solidFill>
                    <a:schemeClr val="accent1"/>
                  </a:solidFill>
                </a:rPr>
                <a:t>Pixels</a:t>
              </a:r>
              <a:endParaRPr lang="en-US" b="1" dirty="0">
                <a:solidFill>
                  <a:schemeClr val="accent1"/>
                </a:solidFill>
              </a:endParaRPr>
            </a:p>
          </p:txBody>
        </p:sp>
        <p:sp>
          <p:nvSpPr>
            <p:cNvPr id="15" name="Left Brace 14"/>
            <p:cNvSpPr/>
            <p:nvPr/>
          </p:nvSpPr>
          <p:spPr>
            <a:xfrm rot="5400000">
              <a:off x="4989245" y="464917"/>
              <a:ext cx="193656" cy="2664129"/>
            </a:xfrm>
            <a:prstGeom prst="leftBrace">
              <a:avLst>
                <a:gd name="adj1" fmla="val 89978"/>
                <a:gd name="adj2" fmla="val 5030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730224" y="1307633"/>
              <a:ext cx="737702" cy="369332"/>
            </a:xfrm>
            <a:prstGeom prst="rect">
              <a:avLst/>
            </a:prstGeom>
            <a:solidFill>
              <a:schemeClr val="bg1"/>
            </a:solidFill>
          </p:spPr>
          <p:txBody>
            <a:bodyPr wrap="none" rtlCol="0">
              <a:spAutoFit/>
            </a:bodyPr>
            <a:lstStyle/>
            <a:p>
              <a:r>
                <a:rPr lang="en-US" b="1" dirty="0" smtClean="0">
                  <a:solidFill>
                    <a:schemeClr val="accent1"/>
                  </a:solidFill>
                </a:rPr>
                <a:t>GEMs</a:t>
              </a:r>
              <a:endParaRPr lang="en-US" b="1" dirty="0">
                <a:solidFill>
                  <a:schemeClr val="accent1"/>
                </a:solidFill>
              </a:endParaRPr>
            </a:p>
          </p:txBody>
        </p:sp>
      </p:grpSp>
    </p:spTree>
    <p:extLst>
      <p:ext uri="{BB962C8B-B14F-4D97-AF65-F5344CB8AC3E}">
        <p14:creationId xmlns:p14="http://schemas.microsoft.com/office/powerpoint/2010/main" val="1411440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720080"/>
          </a:xfrm>
        </p:spPr>
        <p:txBody>
          <a:bodyPr/>
          <a:lstStyle/>
          <a:p>
            <a:r>
              <a:rPr lang="en-US" sz="4000" dirty="0" smtClean="0"/>
              <a:t>Targets and material studies </a:t>
            </a:r>
            <a:r>
              <a:rPr lang="en-US" sz="4000" smtClean="0"/>
              <a:t>- simulation</a:t>
            </a:r>
            <a:endParaRPr lang="en-US" sz="4000"/>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28</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72" y="620688"/>
            <a:ext cx="4536504" cy="30977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91880" y="3279871"/>
            <a:ext cx="5538646" cy="3578129"/>
          </a:xfrm>
          <a:prstGeom prst="rect">
            <a:avLst/>
          </a:prstGeom>
        </p:spPr>
      </p:pic>
    </p:spTree>
    <p:extLst>
      <p:ext uri="{BB962C8B-B14F-4D97-AF65-F5344CB8AC3E}">
        <p14:creationId xmlns:p14="http://schemas.microsoft.com/office/powerpoint/2010/main" val="1153986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720080"/>
          </a:xfrm>
        </p:spPr>
        <p:txBody>
          <a:bodyPr/>
          <a:lstStyle/>
          <a:p>
            <a:r>
              <a:rPr lang="en-US" sz="4000" dirty="0" smtClean="0"/>
              <a:t>Targets and material studies - plans</a:t>
            </a:r>
            <a:endParaRPr lang="en-US" sz="4000" dirty="0"/>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29</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4206"/>
            <a:ext cx="6048672" cy="4572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1176" y="620688"/>
            <a:ext cx="5004048" cy="2244363"/>
          </a:xfrm>
          <a:prstGeom prst="rect">
            <a:avLst/>
          </a:prstGeom>
        </p:spPr>
      </p:pic>
    </p:spTree>
    <p:extLst>
      <p:ext uri="{BB962C8B-B14F-4D97-AF65-F5344CB8AC3E}">
        <p14:creationId xmlns:p14="http://schemas.microsoft.com/office/powerpoint/2010/main" val="161127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6632"/>
            <a:ext cx="9144000" cy="681707"/>
          </a:xfrm>
        </p:spPr>
        <p:txBody>
          <a:bodyPr/>
          <a:lstStyle/>
          <a:p>
            <a:r>
              <a:rPr lang="en-US" sz="4000" dirty="0" smtClean="0"/>
              <a:t>LEMMA Source Activities</a:t>
            </a:r>
            <a:endParaRPr lang="en-US" sz="4000" dirty="0"/>
          </a:p>
        </p:txBody>
      </p:sp>
      <p:sp>
        <p:nvSpPr>
          <p:cNvPr id="3" name="Content Placeholder 2"/>
          <p:cNvSpPr>
            <a:spLocks noGrp="1"/>
          </p:cNvSpPr>
          <p:nvPr>
            <p:ph idx="1"/>
          </p:nvPr>
        </p:nvSpPr>
        <p:spPr>
          <a:xfrm>
            <a:off x="107504" y="819036"/>
            <a:ext cx="9036496" cy="5167527"/>
          </a:xfrm>
        </p:spPr>
        <p:txBody>
          <a:bodyPr/>
          <a:lstStyle/>
          <a:p>
            <a:r>
              <a:rPr lang="en-US" sz="2400" b="1" dirty="0" smtClean="0"/>
              <a:t>Positron-based </a:t>
            </a:r>
            <a:r>
              <a:rPr lang="en-US" sz="2400" b="1" dirty="0"/>
              <a:t>Muon </a:t>
            </a:r>
            <a:r>
              <a:rPr lang="en-US" sz="2400" b="1" dirty="0" smtClean="0"/>
              <a:t>Source </a:t>
            </a:r>
            <a:r>
              <a:rPr lang="mr-IN" sz="2400" b="1" dirty="0" smtClean="0"/>
              <a:t>–</a:t>
            </a:r>
            <a:r>
              <a:rPr lang="en-US" sz="2400" b="1" dirty="0" smtClean="0"/>
              <a:t> LEMMA </a:t>
            </a:r>
            <a:r>
              <a:rPr lang="en-US" sz="2400" dirty="0"/>
              <a:t> </a:t>
            </a:r>
            <a:endParaRPr lang="en-US" sz="2000" dirty="0" smtClean="0"/>
          </a:p>
          <a:p>
            <a:pPr marL="0" indent="0">
              <a:buNone/>
            </a:pPr>
            <a:r>
              <a:rPr lang="en-US" sz="2000" dirty="0"/>
              <a:t> </a:t>
            </a:r>
            <a:r>
              <a:rPr lang="en-US" sz="2000" dirty="0" smtClean="0"/>
              <a:t>    Positron production</a:t>
            </a:r>
            <a:r>
              <a:rPr lang="en-US" sz="2000" dirty="0"/>
              <a:t> </a:t>
            </a:r>
            <a:r>
              <a:rPr lang="en-US" sz="2000" dirty="0" smtClean="0"/>
              <a:t>and acceleration</a:t>
            </a:r>
            <a:r>
              <a:rPr lang="en-US" sz="2000" dirty="0"/>
              <a:t>, </a:t>
            </a:r>
            <a:r>
              <a:rPr lang="en-US" sz="2000" dirty="0" smtClean="0"/>
              <a:t>muon targets, </a:t>
            </a:r>
            <a:r>
              <a:rPr lang="en-US" sz="2000" dirty="0"/>
              <a:t>muon </a:t>
            </a:r>
            <a:r>
              <a:rPr lang="en-US" sz="2000" dirty="0" smtClean="0"/>
              <a:t>accumulation </a:t>
            </a:r>
          </a:p>
          <a:p>
            <a:pPr marL="0" indent="0" algn="ctr">
              <a:buNone/>
            </a:pPr>
            <a:r>
              <a:rPr lang="en-US" sz="1800" b="1" dirty="0" smtClean="0">
                <a:solidFill>
                  <a:srgbClr val="002060"/>
                </a:solidFill>
              </a:rPr>
              <a:t>      </a:t>
            </a:r>
            <a:r>
              <a:rPr lang="en-US" sz="2000" i="1" dirty="0" err="1" smtClean="0">
                <a:solidFill>
                  <a:srgbClr val="002060"/>
                </a:solidFill>
              </a:rPr>
              <a:t>M.Antonelli</a:t>
            </a:r>
            <a:r>
              <a:rPr lang="en-US" sz="2000" i="1" dirty="0">
                <a:solidFill>
                  <a:srgbClr val="002060"/>
                </a:solidFill>
              </a:rPr>
              <a:t>, </a:t>
            </a:r>
            <a:r>
              <a:rPr lang="en-US" sz="2000" i="1" dirty="0" err="1">
                <a:solidFill>
                  <a:srgbClr val="002060"/>
                </a:solidFill>
              </a:rPr>
              <a:t>M.E.Biagini</a:t>
            </a:r>
            <a:r>
              <a:rPr lang="en-US" sz="2000" i="1" dirty="0">
                <a:solidFill>
                  <a:srgbClr val="002060"/>
                </a:solidFill>
              </a:rPr>
              <a:t>, </a:t>
            </a:r>
            <a:r>
              <a:rPr lang="en-US" sz="2000" i="1" dirty="0" err="1">
                <a:solidFill>
                  <a:srgbClr val="002060"/>
                </a:solidFill>
              </a:rPr>
              <a:t>M.Boscolo</a:t>
            </a:r>
            <a:r>
              <a:rPr lang="en-US" sz="2000" i="1" dirty="0">
                <a:solidFill>
                  <a:srgbClr val="002060"/>
                </a:solidFill>
              </a:rPr>
              <a:t>, </a:t>
            </a:r>
            <a:r>
              <a:rPr lang="en-US" sz="2000" i="1" dirty="0" err="1">
                <a:solidFill>
                  <a:srgbClr val="002060"/>
                </a:solidFill>
              </a:rPr>
              <a:t>S.Guiducci</a:t>
            </a:r>
            <a:r>
              <a:rPr lang="en-US" sz="2000" i="1" dirty="0">
                <a:solidFill>
                  <a:srgbClr val="002060"/>
                </a:solidFill>
              </a:rPr>
              <a:t>, </a:t>
            </a:r>
            <a:r>
              <a:rPr lang="en-US" sz="2000" i="1" dirty="0" err="1">
                <a:solidFill>
                  <a:srgbClr val="002060"/>
                </a:solidFill>
              </a:rPr>
              <a:t>P.Raimondi</a:t>
            </a:r>
            <a:r>
              <a:rPr lang="en-US" sz="2000" i="1" dirty="0">
                <a:solidFill>
                  <a:srgbClr val="002060"/>
                </a:solidFill>
              </a:rPr>
              <a:t>, </a:t>
            </a:r>
            <a:r>
              <a:rPr lang="en-US" sz="2000" i="1" dirty="0" err="1">
                <a:solidFill>
                  <a:srgbClr val="002060"/>
                </a:solidFill>
              </a:rPr>
              <a:t>A.Variola</a:t>
            </a:r>
            <a:r>
              <a:rPr lang="en-US" sz="2000" i="1" dirty="0">
                <a:solidFill>
                  <a:srgbClr val="002060"/>
                </a:solidFill>
              </a:rPr>
              <a:t> et </a:t>
            </a:r>
            <a:r>
              <a:rPr lang="en-US" sz="2000" i="1" dirty="0" smtClean="0">
                <a:solidFill>
                  <a:srgbClr val="002060"/>
                </a:solidFill>
              </a:rPr>
              <a:t>al. </a:t>
            </a:r>
            <a:r>
              <a:rPr lang="en-US" sz="1800" i="1" dirty="0" smtClean="0">
                <a:solidFill>
                  <a:srgbClr val="002060"/>
                </a:solidFill>
              </a:rPr>
              <a:t>	         </a:t>
            </a:r>
            <a:r>
              <a:rPr lang="en-US" sz="1800" i="1" dirty="0">
                <a:solidFill>
                  <a:srgbClr val="002060"/>
                </a:solidFill>
              </a:rPr>
              <a:t> </a:t>
            </a:r>
            <a:r>
              <a:rPr lang="en-US" sz="1800" i="1" dirty="0" smtClean="0">
                <a:solidFill>
                  <a:srgbClr val="002060"/>
                </a:solidFill>
              </a:rPr>
              <a:t>   	</a:t>
            </a:r>
            <a:r>
              <a:rPr lang="en-US" sz="1800" dirty="0" smtClean="0">
                <a:hlinkClick r:id="rId2"/>
              </a:rPr>
              <a:t>arXiv:1905.05747v2</a:t>
            </a:r>
            <a:r>
              <a:rPr lang="en-US" sz="1800" dirty="0" smtClean="0"/>
              <a:t> </a:t>
            </a:r>
            <a:r>
              <a:rPr lang="en-US" sz="1800" dirty="0"/>
              <a:t>[</a:t>
            </a:r>
            <a:r>
              <a:rPr lang="en-US" sz="1800" dirty="0" err="1"/>
              <a:t>physics.acc-ph</a:t>
            </a:r>
            <a:r>
              <a:rPr lang="en-US" sz="1800" dirty="0" smtClean="0"/>
              <a:t>] </a:t>
            </a:r>
            <a:r>
              <a:rPr lang="en-US" sz="1800" dirty="0" smtClean="0">
                <a:sym typeface="Wingdings"/>
              </a:rPr>
              <a:t> paper in preparation</a:t>
            </a:r>
            <a:r>
              <a:rPr lang="en-US" sz="1400" dirty="0" smtClean="0">
                <a:sym typeface="Wingdings"/>
              </a:rPr>
              <a:t>   </a:t>
            </a:r>
          </a:p>
          <a:p>
            <a:pPr lvl="1"/>
            <a:r>
              <a:rPr lang="en-US" sz="1800" dirty="0" smtClean="0">
                <a:sym typeface="Wingdings"/>
              </a:rPr>
              <a:t>Positron source studies </a:t>
            </a:r>
            <a:r>
              <a:rPr lang="mr-IN" sz="1800" dirty="0" smtClean="0">
                <a:sym typeface="Wingdings"/>
              </a:rPr>
              <a:t>–</a:t>
            </a:r>
            <a:r>
              <a:rPr lang="en-US" sz="1800" dirty="0" smtClean="0">
                <a:sym typeface="Wingdings"/>
              </a:rPr>
              <a:t> collaboration with IJCL </a:t>
            </a:r>
            <a:r>
              <a:rPr lang="en-US" sz="1800" i="1" dirty="0">
                <a:solidFill>
                  <a:srgbClr val="002060"/>
                </a:solidFill>
                <a:sym typeface="Wingdings"/>
              </a:rPr>
              <a:t>+ </a:t>
            </a:r>
            <a:r>
              <a:rPr lang="en-US" sz="1800" i="1" dirty="0" err="1" smtClean="0">
                <a:solidFill>
                  <a:srgbClr val="002060"/>
                </a:solidFill>
                <a:sym typeface="Wingdings"/>
              </a:rPr>
              <a:t>A.Bacci</a:t>
            </a:r>
            <a:r>
              <a:rPr lang="en-US" sz="1800" i="1" dirty="0" smtClean="0">
                <a:solidFill>
                  <a:srgbClr val="002060"/>
                </a:solidFill>
                <a:sym typeface="Wingdings"/>
              </a:rPr>
              <a:t>, </a:t>
            </a:r>
            <a:r>
              <a:rPr lang="en-US" sz="1800" i="1" dirty="0" err="1" smtClean="0">
                <a:solidFill>
                  <a:srgbClr val="002060"/>
                </a:solidFill>
                <a:sym typeface="Wingdings"/>
              </a:rPr>
              <a:t>I.Drebot</a:t>
            </a:r>
            <a:r>
              <a:rPr lang="en-US" sz="1800" i="1" dirty="0" smtClean="0">
                <a:solidFill>
                  <a:srgbClr val="002060"/>
                </a:solidFill>
                <a:sym typeface="Wingdings"/>
              </a:rPr>
              <a:t> et al. </a:t>
            </a:r>
            <a:endParaRPr lang="en-US" sz="1800" dirty="0" smtClean="0">
              <a:sym typeface="Wingdings"/>
            </a:endParaRPr>
          </a:p>
          <a:p>
            <a:pPr marL="457200" lvl="1" indent="0">
              <a:buNone/>
            </a:pPr>
            <a:r>
              <a:rPr lang="en-US" sz="1800" dirty="0" smtClean="0">
                <a:sym typeface="Wingdings"/>
              </a:rPr>
              <a:t>     </a:t>
            </a:r>
            <a:r>
              <a:rPr lang="en-US" sz="1600" dirty="0" smtClean="0">
                <a:sym typeface="Wingdings"/>
              </a:rPr>
              <a:t>also on crystal applications: </a:t>
            </a:r>
            <a:r>
              <a:rPr lang="en-US" sz="1600" i="1" dirty="0" err="1" smtClean="0">
                <a:solidFill>
                  <a:srgbClr val="002060"/>
                </a:solidFill>
                <a:sym typeface="Wingdings"/>
              </a:rPr>
              <a:t>L.Bandiera</a:t>
            </a:r>
            <a:r>
              <a:rPr lang="en-US" sz="1600" i="1" dirty="0" smtClean="0">
                <a:solidFill>
                  <a:srgbClr val="002060"/>
                </a:solidFill>
                <a:sym typeface="Wingdings"/>
              </a:rPr>
              <a:t>, </a:t>
            </a:r>
            <a:r>
              <a:rPr lang="en-US" sz="1600" i="1" dirty="0" err="1" smtClean="0">
                <a:solidFill>
                  <a:srgbClr val="002060"/>
                </a:solidFill>
                <a:sym typeface="Wingdings"/>
              </a:rPr>
              <a:t>A.Mazzolari</a:t>
            </a:r>
            <a:r>
              <a:rPr lang="en-US" sz="1600" i="1" dirty="0" smtClean="0">
                <a:solidFill>
                  <a:srgbClr val="002060"/>
                </a:solidFill>
                <a:sym typeface="Wingdings"/>
              </a:rPr>
              <a:t> et al.</a:t>
            </a:r>
            <a:endParaRPr lang="en-US" sz="1600" i="1" dirty="0">
              <a:solidFill>
                <a:srgbClr val="002060"/>
              </a:solidFill>
              <a:sym typeface="Wingdings"/>
            </a:endParaRPr>
          </a:p>
          <a:p>
            <a:pPr lvl="1"/>
            <a:r>
              <a:rPr lang="en-US" sz="1800" dirty="0" smtClean="0">
                <a:sym typeface="Wingdings"/>
              </a:rPr>
              <a:t>Material simulations and studies for positron and muon production targets </a:t>
            </a:r>
          </a:p>
          <a:p>
            <a:pPr marL="457200" lvl="1" indent="0" algn="ctr">
              <a:buNone/>
            </a:pPr>
            <a:r>
              <a:rPr lang="en-US" sz="1800" i="1" dirty="0" err="1" smtClean="0">
                <a:solidFill>
                  <a:srgbClr val="002060"/>
                </a:solidFill>
              </a:rPr>
              <a:t>M.Antonelli</a:t>
            </a:r>
            <a:r>
              <a:rPr lang="en-US" sz="1800" i="1" dirty="0" smtClean="0">
                <a:solidFill>
                  <a:srgbClr val="002060"/>
                </a:solidFill>
              </a:rPr>
              <a:t>, </a:t>
            </a:r>
            <a:r>
              <a:rPr lang="en-US" sz="1800" i="1" dirty="0" err="1" smtClean="0">
                <a:solidFill>
                  <a:srgbClr val="002060"/>
                </a:solidFill>
              </a:rPr>
              <a:t>R.Li</a:t>
            </a:r>
            <a:r>
              <a:rPr lang="en-US" sz="1800" i="1" dirty="0" smtClean="0">
                <a:solidFill>
                  <a:srgbClr val="002060"/>
                </a:solidFill>
              </a:rPr>
              <a:t> </a:t>
            </a:r>
            <a:r>
              <a:rPr lang="en-US" sz="1800" i="1" dirty="0" err="1" smtClean="0">
                <a:solidFill>
                  <a:srgbClr val="002060"/>
                </a:solidFill>
              </a:rPr>
              <a:t>Voti</a:t>
            </a:r>
            <a:r>
              <a:rPr lang="en-US" sz="1800" i="1" dirty="0" smtClean="0">
                <a:solidFill>
                  <a:srgbClr val="002060"/>
                </a:solidFill>
              </a:rPr>
              <a:t>, G.M. </a:t>
            </a:r>
            <a:r>
              <a:rPr lang="en-US" sz="1800" i="1" dirty="0" err="1" smtClean="0">
                <a:solidFill>
                  <a:srgbClr val="002060"/>
                </a:solidFill>
              </a:rPr>
              <a:t>Cesarini</a:t>
            </a:r>
            <a:r>
              <a:rPr lang="en-US" sz="1800" i="1" dirty="0" smtClean="0">
                <a:solidFill>
                  <a:srgbClr val="002060"/>
                </a:solidFill>
              </a:rPr>
              <a:t> et al.  </a:t>
            </a:r>
            <a:r>
              <a:rPr lang="en-US" sz="1800" i="1" dirty="0" smtClean="0">
                <a:solidFill>
                  <a:srgbClr val="002060"/>
                </a:solidFill>
              </a:rPr>
              <a:t>LNF, RM1 + </a:t>
            </a:r>
            <a:r>
              <a:rPr lang="en-US" sz="1800" i="1" dirty="0" smtClean="0">
                <a:solidFill>
                  <a:srgbClr val="002060"/>
                </a:solidFill>
              </a:rPr>
              <a:t>RM3 + LNL + MIB + </a:t>
            </a:r>
            <a:r>
              <a:rPr lang="en-US" sz="1800" i="1" dirty="0" err="1" smtClean="0">
                <a:solidFill>
                  <a:srgbClr val="002060"/>
                </a:solidFill>
              </a:rPr>
              <a:t>PoliTO</a:t>
            </a:r>
            <a:endParaRPr lang="en-US" sz="1800" i="1" dirty="0" smtClean="0">
              <a:solidFill>
                <a:srgbClr val="002060"/>
              </a:solidFill>
            </a:endParaRPr>
          </a:p>
          <a:p>
            <a:pPr marL="457200" lvl="1" indent="0">
              <a:buNone/>
            </a:pPr>
            <a:r>
              <a:rPr lang="en-US" sz="1600" dirty="0" smtClean="0">
                <a:sym typeface="Wingdings"/>
              </a:rPr>
              <a:t>      measurements and R&amp;D planned using beam at LNF and CERN </a:t>
            </a:r>
          </a:p>
          <a:p>
            <a:pPr lvl="1"/>
            <a:r>
              <a:rPr lang="en-US" sz="1800" dirty="0" smtClean="0">
                <a:sym typeface="Wingdings"/>
              </a:rPr>
              <a:t>Muon accumulator optics and multi-target new layout  </a:t>
            </a:r>
            <a:r>
              <a:rPr lang="en-US" sz="1800" i="1" dirty="0" smtClean="0">
                <a:solidFill>
                  <a:srgbClr val="002060"/>
                </a:solidFill>
                <a:sym typeface="Wingdings"/>
              </a:rPr>
              <a:t>+ </a:t>
            </a:r>
            <a:r>
              <a:rPr lang="en-US" sz="1800" i="1" dirty="0" err="1" smtClean="0">
                <a:solidFill>
                  <a:srgbClr val="002060"/>
                </a:solidFill>
                <a:sym typeface="Wingdings"/>
              </a:rPr>
              <a:t>O.Blanco</a:t>
            </a:r>
            <a:r>
              <a:rPr lang="en-US" sz="1800" i="1" dirty="0" smtClean="0">
                <a:solidFill>
                  <a:srgbClr val="002060"/>
                </a:solidFill>
                <a:sym typeface="Wingdings"/>
              </a:rPr>
              <a:t>, A. </a:t>
            </a:r>
            <a:r>
              <a:rPr lang="en-US" sz="1800" i="1" dirty="0" err="1" smtClean="0">
                <a:solidFill>
                  <a:srgbClr val="002060"/>
                </a:solidFill>
                <a:sym typeface="Wingdings"/>
              </a:rPr>
              <a:t>Ciarma</a:t>
            </a:r>
            <a:r>
              <a:rPr lang="en-US" sz="1800" dirty="0" smtClean="0">
                <a:sym typeface="Wingdings"/>
              </a:rPr>
              <a:t>: </a:t>
            </a:r>
          </a:p>
          <a:p>
            <a:pPr marL="457200" lvl="1" indent="0">
              <a:buNone/>
            </a:pPr>
            <a:r>
              <a:rPr lang="en-US" sz="1800" dirty="0">
                <a:sym typeface="Wingdings"/>
              </a:rPr>
              <a:t> </a:t>
            </a:r>
            <a:r>
              <a:rPr lang="en-US" sz="1800" dirty="0" smtClean="0">
                <a:sym typeface="Wingdings"/>
              </a:rPr>
              <a:t>     </a:t>
            </a:r>
            <a:r>
              <a:rPr lang="en-US" sz="1600" dirty="0" smtClean="0">
                <a:sym typeface="Wingdings"/>
              </a:rPr>
              <a:t>FFAG </a:t>
            </a:r>
            <a:r>
              <a:rPr lang="mr-IN" sz="1600" dirty="0" smtClean="0">
                <a:sym typeface="Wingdings"/>
              </a:rPr>
              <a:t>–</a:t>
            </a:r>
            <a:r>
              <a:rPr lang="en-US" sz="1600" dirty="0" smtClean="0">
                <a:sym typeface="Wingdings"/>
              </a:rPr>
              <a:t> with UK   </a:t>
            </a:r>
            <a:r>
              <a:rPr lang="it-IT" sz="1600" dirty="0" err="1" smtClean="0"/>
              <a:t>multibend-achromat</a:t>
            </a:r>
            <a:r>
              <a:rPr lang="it-IT" sz="1600" dirty="0" smtClean="0"/>
              <a:t> </a:t>
            </a:r>
            <a:r>
              <a:rPr lang="mr-IN" sz="1600" dirty="0" smtClean="0"/>
              <a:t>–</a:t>
            </a:r>
            <a:r>
              <a:rPr lang="en-US" sz="1600" dirty="0" smtClean="0"/>
              <a:t> </a:t>
            </a:r>
            <a:r>
              <a:rPr lang="it-IT" sz="1600" dirty="0" smtClean="0"/>
              <a:t>with ESRF    </a:t>
            </a:r>
            <a:r>
              <a:rPr lang="en-US" sz="1600" dirty="0" smtClean="0">
                <a:hlinkClick r:id="rId3"/>
              </a:rPr>
              <a:t>Phys</a:t>
            </a:r>
            <a:r>
              <a:rPr lang="en-US" sz="1600" dirty="0">
                <a:hlinkClick r:id="rId3"/>
              </a:rPr>
              <a:t>. Rev. </a:t>
            </a:r>
            <a:r>
              <a:rPr lang="en-US" sz="1600" dirty="0" err="1">
                <a:hlinkClick r:id="rId3"/>
              </a:rPr>
              <a:t>Accel</a:t>
            </a:r>
            <a:r>
              <a:rPr lang="en-US" sz="1600" dirty="0">
                <a:hlinkClick r:id="rId3"/>
              </a:rPr>
              <a:t>. Beams 23, </a:t>
            </a:r>
            <a:r>
              <a:rPr lang="en-US" sz="1600" dirty="0" smtClean="0">
                <a:hlinkClick r:id="rId3"/>
              </a:rPr>
              <a:t>051001</a:t>
            </a:r>
            <a:endParaRPr lang="it-IT" sz="1600" dirty="0" smtClean="0"/>
          </a:p>
          <a:p>
            <a:pPr lvl="1"/>
            <a:r>
              <a:rPr lang="it-IT" sz="1800" dirty="0" smtClean="0"/>
              <a:t>CERN test </a:t>
            </a:r>
            <a:r>
              <a:rPr lang="it-IT" sz="1800" dirty="0" err="1" smtClean="0"/>
              <a:t>beam</a:t>
            </a:r>
            <a:r>
              <a:rPr lang="it-IT" sz="1800" dirty="0" smtClean="0"/>
              <a:t> to </a:t>
            </a:r>
            <a:r>
              <a:rPr lang="it-IT" sz="1800" dirty="0" err="1" smtClean="0"/>
              <a:t>evaluate</a:t>
            </a:r>
            <a:r>
              <a:rPr lang="it-IT" sz="1800" dirty="0" smtClean="0"/>
              <a:t> targets and </a:t>
            </a:r>
            <a:r>
              <a:rPr lang="it-IT" sz="1800" dirty="0" err="1" smtClean="0"/>
              <a:t>emittance</a:t>
            </a:r>
            <a:r>
              <a:rPr lang="it-IT" sz="1800" dirty="0" smtClean="0"/>
              <a:t> </a:t>
            </a:r>
            <a:r>
              <a:rPr lang="it-IT" sz="1800" i="1" u="sng" dirty="0" smtClean="0">
                <a:hlinkClick r:id="rId4"/>
              </a:rPr>
              <a:t>J</a:t>
            </a:r>
            <a:r>
              <a:rPr lang="it-IT" sz="1800" i="1" u="sng" dirty="0">
                <a:hlinkClick r:id="rId4"/>
              </a:rPr>
              <a:t>. Inst.</a:t>
            </a:r>
            <a:r>
              <a:rPr lang="it-IT" sz="1800" b="1" u="sng" dirty="0">
                <a:hlinkClick r:id="rId4"/>
              </a:rPr>
              <a:t> 15</a:t>
            </a:r>
            <a:r>
              <a:rPr lang="it-IT" sz="1800" u="sng" dirty="0">
                <a:hlinkClick r:id="rId4"/>
              </a:rPr>
              <a:t> P01036, </a:t>
            </a:r>
            <a:r>
              <a:rPr lang="it-IT" sz="1800" u="sng" dirty="0" smtClean="0">
                <a:hlinkClick r:id="rId4"/>
              </a:rPr>
              <a:t>20</a:t>
            </a:r>
            <a:endParaRPr lang="it-IT" sz="1800" u="sng" dirty="0" smtClean="0"/>
          </a:p>
          <a:p>
            <a:pPr marL="457200" lvl="1" indent="0">
              <a:buNone/>
            </a:pPr>
            <a:r>
              <a:rPr lang="it-IT" sz="1400" dirty="0" smtClean="0"/>
              <a:t>        </a:t>
            </a:r>
            <a:r>
              <a:rPr lang="it-IT" sz="1800" dirty="0" smtClean="0">
                <a:sym typeface="Wingdings"/>
              </a:rPr>
              <a:t> new </a:t>
            </a:r>
            <a:r>
              <a:rPr lang="it-IT" sz="1800" dirty="0" err="1" smtClean="0">
                <a:sym typeface="Wingdings"/>
              </a:rPr>
              <a:t>proposal</a:t>
            </a:r>
            <a:r>
              <a:rPr lang="it-IT" sz="1800" dirty="0" smtClean="0">
                <a:sym typeface="Wingdings"/>
              </a:rPr>
              <a:t> to </a:t>
            </a:r>
            <a:r>
              <a:rPr lang="it-IT" sz="1800" dirty="0" err="1" smtClean="0">
                <a:sym typeface="Wingdings"/>
              </a:rPr>
              <a:t>run</a:t>
            </a:r>
            <a:r>
              <a:rPr lang="it-IT" sz="1800" dirty="0" smtClean="0">
                <a:sym typeface="Wingdings"/>
              </a:rPr>
              <a:t> </a:t>
            </a:r>
            <a:r>
              <a:rPr lang="it-IT" sz="1800" dirty="0" err="1" smtClean="0">
                <a:sym typeface="Wingdings"/>
              </a:rPr>
              <a:t>at</a:t>
            </a:r>
            <a:r>
              <a:rPr lang="it-IT" sz="1800" dirty="0" smtClean="0">
                <a:sym typeface="Wingdings"/>
              </a:rPr>
              <a:t> </a:t>
            </a:r>
            <a:r>
              <a:rPr lang="it-IT" sz="1800" dirty="0" smtClean="0"/>
              <a:t>CERN in 2022 with </a:t>
            </a:r>
            <a:r>
              <a:rPr lang="it-IT" sz="1800" dirty="0" err="1" smtClean="0"/>
              <a:t>improved</a:t>
            </a:r>
            <a:r>
              <a:rPr lang="it-IT" sz="1800" dirty="0" smtClean="0"/>
              <a:t> set-up </a:t>
            </a:r>
            <a:endParaRPr lang="it-IT" sz="1600" dirty="0" smtClean="0"/>
          </a:p>
          <a:p>
            <a:pPr marL="457200" lvl="1" indent="0">
              <a:buNone/>
            </a:pPr>
            <a:r>
              <a:rPr lang="it-IT" sz="1600" i="1" dirty="0">
                <a:solidFill>
                  <a:srgbClr val="002060"/>
                </a:solidFill>
                <a:sym typeface="Wingdings"/>
              </a:rPr>
              <a:t> </a:t>
            </a:r>
            <a:r>
              <a:rPr lang="it-IT" sz="1600" i="1" dirty="0" smtClean="0">
                <a:solidFill>
                  <a:srgbClr val="002060"/>
                </a:solidFill>
                <a:sym typeface="Wingdings"/>
              </a:rPr>
              <a:t>          </a:t>
            </a:r>
            <a:r>
              <a:rPr lang="en-US" sz="1600" i="1" dirty="0" smtClean="0">
                <a:solidFill>
                  <a:srgbClr val="002060"/>
                </a:solidFill>
                <a:sym typeface="Wingdings"/>
              </a:rPr>
              <a:t>+ </a:t>
            </a:r>
            <a:r>
              <a:rPr lang="en-US" sz="1600" i="1" dirty="0" err="1" smtClean="0">
                <a:solidFill>
                  <a:srgbClr val="002060"/>
                </a:solidFill>
                <a:sym typeface="Wingdings"/>
              </a:rPr>
              <a:t>N.Amapane</a:t>
            </a:r>
            <a:r>
              <a:rPr lang="en-US" sz="1600" i="1" dirty="0" smtClean="0">
                <a:solidFill>
                  <a:srgbClr val="002060"/>
                </a:solidFill>
                <a:sym typeface="Wingdings"/>
              </a:rPr>
              <a:t>, F. </a:t>
            </a:r>
            <a:r>
              <a:rPr lang="en-US" sz="1600" i="1" dirty="0" err="1" smtClean="0">
                <a:solidFill>
                  <a:srgbClr val="002060"/>
                </a:solidFill>
                <a:sym typeface="Wingdings"/>
              </a:rPr>
              <a:t>Anulli</a:t>
            </a:r>
            <a:r>
              <a:rPr lang="en-US" sz="1600" i="1" dirty="0" smtClean="0">
                <a:solidFill>
                  <a:srgbClr val="002060"/>
                </a:solidFill>
                <a:sym typeface="Wingdings"/>
              </a:rPr>
              <a:t>, </a:t>
            </a:r>
            <a:r>
              <a:rPr lang="en-US" sz="1600" i="1" dirty="0" err="1" smtClean="0">
                <a:solidFill>
                  <a:srgbClr val="002060"/>
                </a:solidFill>
                <a:sym typeface="Wingdings"/>
              </a:rPr>
              <a:t>A.Bertolin</a:t>
            </a:r>
            <a:r>
              <a:rPr lang="en-US" sz="1600" i="1" dirty="0" smtClean="0">
                <a:solidFill>
                  <a:srgbClr val="002060"/>
                </a:solidFill>
                <a:sym typeface="Wingdings"/>
              </a:rPr>
              <a:t>, </a:t>
            </a:r>
            <a:r>
              <a:rPr lang="en-US" sz="1600" i="1" dirty="0" err="1" smtClean="0">
                <a:solidFill>
                  <a:srgbClr val="002060"/>
                </a:solidFill>
                <a:sym typeface="Wingdings"/>
              </a:rPr>
              <a:t>M.Zanetti</a:t>
            </a:r>
            <a:r>
              <a:rPr lang="en-US" sz="1600" i="1" dirty="0" smtClean="0">
                <a:solidFill>
                  <a:srgbClr val="002060"/>
                </a:solidFill>
                <a:sym typeface="Wingdings"/>
              </a:rPr>
              <a:t>  et al.</a:t>
            </a:r>
          </a:p>
          <a:p>
            <a:pPr marL="457200" lvl="1" indent="0">
              <a:buNone/>
            </a:pPr>
            <a:endParaRPr lang="en-US" sz="1000" i="1" dirty="0" smtClean="0">
              <a:solidFill>
                <a:srgbClr val="002060"/>
              </a:solidFill>
              <a:sym typeface="Wingdings"/>
            </a:endParaRPr>
          </a:p>
          <a:p>
            <a:pPr marL="457200" lvl="1" indent="0">
              <a:buNone/>
            </a:pPr>
            <a:r>
              <a:rPr lang="it-IT" sz="2000" dirty="0" smtClean="0"/>
              <a:t>Resource </a:t>
            </a:r>
            <a:r>
              <a:rPr lang="it-IT" sz="2000" dirty="0" err="1" smtClean="0"/>
              <a:t>plan</a:t>
            </a:r>
            <a:r>
              <a:rPr lang="it-IT" sz="2000" dirty="0" smtClean="0"/>
              <a:t> </a:t>
            </a:r>
            <a:r>
              <a:rPr lang="it-IT" sz="2000" dirty="0" err="1" smtClean="0"/>
              <a:t>towards</a:t>
            </a:r>
            <a:r>
              <a:rPr lang="it-IT" sz="2000" dirty="0" smtClean="0"/>
              <a:t> a </a:t>
            </a:r>
            <a:r>
              <a:rPr lang="it-IT" sz="2000" dirty="0" err="1" smtClean="0"/>
              <a:t>pre</a:t>
            </a:r>
            <a:r>
              <a:rPr lang="it-IT" sz="2000" dirty="0" smtClean="0"/>
              <a:t>-CDR </a:t>
            </a:r>
            <a:r>
              <a:rPr lang="it-IT" sz="2000" dirty="0" err="1" smtClean="0"/>
              <a:t>submitted</a:t>
            </a:r>
            <a:r>
              <a:rPr lang="it-IT" sz="2000" dirty="0" smtClean="0"/>
              <a:t> by Alessandro Variola (10/19)</a:t>
            </a:r>
            <a:endParaRPr lang="it-IT" sz="2000" dirty="0"/>
          </a:p>
          <a:p>
            <a:pPr marL="0" indent="0" algn="ctr">
              <a:buNone/>
            </a:pPr>
            <a:r>
              <a:rPr lang="it-IT" sz="2000" b="1" dirty="0" err="1" smtClean="0">
                <a:solidFill>
                  <a:srgbClr val="800000"/>
                </a:solidFill>
                <a:sym typeface="Wingdings"/>
              </a:rPr>
              <a:t>need</a:t>
            </a:r>
            <a:r>
              <a:rPr lang="it-IT" sz="2000" b="1" dirty="0" smtClean="0">
                <a:solidFill>
                  <a:srgbClr val="800000"/>
                </a:solidFill>
                <a:sym typeface="Wingdings"/>
              </a:rPr>
              <a:t> </a:t>
            </a:r>
            <a:r>
              <a:rPr lang="it-IT" sz="2000" b="1" dirty="0" err="1">
                <a:solidFill>
                  <a:srgbClr val="800000"/>
                </a:solidFill>
                <a:sym typeface="Wingdings"/>
              </a:rPr>
              <a:t>consolidation</a:t>
            </a:r>
            <a:r>
              <a:rPr lang="it-IT" sz="2000" b="1" dirty="0">
                <a:solidFill>
                  <a:srgbClr val="800000"/>
                </a:solidFill>
                <a:sym typeface="Wingdings"/>
              </a:rPr>
              <a:t> </a:t>
            </a:r>
            <a:r>
              <a:rPr lang="it-IT" sz="2000" b="1" dirty="0" smtClean="0">
                <a:solidFill>
                  <a:srgbClr val="800000"/>
                </a:solidFill>
                <a:sym typeface="Wingdings"/>
              </a:rPr>
              <a:t>to prove </a:t>
            </a:r>
            <a:r>
              <a:rPr lang="it-IT" sz="2000" b="1" dirty="0" err="1" smtClean="0">
                <a:solidFill>
                  <a:srgbClr val="800000"/>
                </a:solidFill>
                <a:sym typeface="Wingdings"/>
              </a:rPr>
              <a:t>feasibility</a:t>
            </a:r>
            <a:r>
              <a:rPr lang="it-IT" sz="2000" b="1" dirty="0" smtClean="0">
                <a:solidFill>
                  <a:srgbClr val="800000"/>
                </a:solidFill>
                <a:sym typeface="Wingdings"/>
              </a:rPr>
              <a:t> </a:t>
            </a:r>
          </a:p>
          <a:p>
            <a:pPr marL="0" indent="0" algn="ctr">
              <a:buNone/>
            </a:pPr>
            <a:r>
              <a:rPr lang="en-US" sz="1800" dirty="0" smtClean="0">
                <a:sym typeface="Wingdings"/>
              </a:rPr>
              <a:t>t</a:t>
            </a:r>
            <a:r>
              <a:rPr lang="en-US" altLang="en-US" sz="1800" dirty="0" smtClean="0"/>
              <a:t>o overcome technical </a:t>
            </a:r>
            <a:r>
              <a:rPr lang="en-US" altLang="en-US" sz="1800" dirty="0"/>
              <a:t>limitations </a:t>
            </a:r>
            <a:r>
              <a:rPr lang="en-US" altLang="en-US" sz="1800" dirty="0" smtClean="0"/>
              <a:t>and </a:t>
            </a:r>
            <a:r>
              <a:rPr lang="en-US" altLang="en-US" sz="1800" dirty="0"/>
              <a:t>reach higher muon </a:t>
            </a:r>
            <a:r>
              <a:rPr lang="en-US" altLang="en-US" sz="1800" dirty="0" smtClean="0"/>
              <a:t>intensities</a:t>
            </a:r>
            <a:endParaRPr lang="en-US" sz="2400" b="1" dirty="0"/>
          </a:p>
          <a:p>
            <a:endParaRPr lang="en-US" sz="2400"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3</a:t>
            </a:fld>
            <a:endParaRPr lang="en-US" altLang="en-US"/>
          </a:p>
        </p:txBody>
      </p:sp>
    </p:spTree>
    <p:extLst>
      <p:ext uri="{BB962C8B-B14F-4D97-AF65-F5344CB8AC3E}">
        <p14:creationId xmlns:p14="http://schemas.microsoft.com/office/powerpoint/2010/main" val="1538609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62074"/>
          </a:xfrm>
        </p:spPr>
        <p:txBody>
          <a:bodyPr/>
          <a:lstStyle/>
          <a:p>
            <a:r>
              <a:rPr lang="en-US" dirty="0" smtClean="0"/>
              <a:t>Crystals </a:t>
            </a:r>
            <a:r>
              <a:rPr lang="en-US" dirty="0" err="1" smtClean="0"/>
              <a:t>manifacturing</a:t>
            </a:r>
            <a:r>
              <a:rPr lang="en-US" dirty="0" smtClean="0"/>
              <a:t> and studies</a:t>
            </a:r>
            <a:endParaRPr lang="en-US" dirty="0"/>
          </a:p>
        </p:txBody>
      </p:sp>
      <p:sp>
        <p:nvSpPr>
          <p:cNvPr id="4" name="Slide Number Placeholder 3"/>
          <p:cNvSpPr>
            <a:spLocks noGrp="1"/>
          </p:cNvSpPr>
          <p:nvPr>
            <p:ph type="sldNum" sz="quarter" idx="12"/>
          </p:nvPr>
        </p:nvSpPr>
        <p:spPr/>
        <p:txBody>
          <a:bodyPr/>
          <a:lstStyle/>
          <a:p>
            <a:pPr>
              <a:defRPr/>
            </a:pPr>
            <a:fld id="{9E141767-5D1E-AC43-B67C-C095C59DE0C6}" type="slidenum">
              <a:rPr lang="en-US" altLang="en-US" smtClean="0"/>
              <a:pPr>
                <a:defRPr/>
              </a:pPr>
              <a:t>30</a:t>
            </a:fld>
            <a:endParaRPr lang="en-US" altLang="en-US"/>
          </a:p>
        </p:txBody>
      </p:sp>
      <p:pic>
        <p:nvPicPr>
          <p:cNvPr id="5" name="Immagine 7"/>
          <p:cNvPicPr>
            <a:picLocks noChangeAspect="1"/>
          </p:cNvPicPr>
          <p:nvPr/>
        </p:nvPicPr>
        <p:blipFill rotWithShape="1">
          <a:blip r:embed="rId2">
            <a:extLst>
              <a:ext uri="{28A0092B-C50C-407E-A947-70E740481C1C}">
                <a14:useLocalDpi xmlns:a14="http://schemas.microsoft.com/office/drawing/2010/main"/>
              </a:ext>
            </a:extLst>
          </a:blip>
          <a:srcRect l="46142" t="15491" b="38868"/>
          <a:stretch/>
        </p:blipFill>
        <p:spPr>
          <a:xfrm>
            <a:off x="-20763" y="1052736"/>
            <a:ext cx="4954563" cy="2910575"/>
          </a:xfrm>
          <a:prstGeom prst="rect">
            <a:avLst/>
          </a:prstGeom>
        </p:spPr>
      </p:pic>
      <p:sp>
        <p:nvSpPr>
          <p:cNvPr id="6" name="CasellaDiTesto 5"/>
          <p:cNvSpPr txBox="1"/>
          <p:nvPr/>
        </p:nvSpPr>
        <p:spPr>
          <a:xfrm>
            <a:off x="4910544" y="1052736"/>
            <a:ext cx="4040369" cy="2031325"/>
          </a:xfrm>
          <a:prstGeom prst="rect">
            <a:avLst/>
          </a:prstGeom>
          <a:noFill/>
        </p:spPr>
        <p:txBody>
          <a:bodyPr wrap="square" rtlCol="0">
            <a:spAutoFit/>
          </a:bodyPr>
          <a:lstStyle/>
          <a:p>
            <a:pPr algn="just"/>
            <a:r>
              <a:rPr lang="it-IT" dirty="0" err="1" smtClean="0">
                <a:solidFill>
                  <a:srgbClr val="C00000"/>
                </a:solidFill>
                <a:latin typeface="+mn-lt"/>
              </a:rPr>
              <a:t>I.Chaikovska</a:t>
            </a:r>
            <a:r>
              <a:rPr lang="it-IT" dirty="0" smtClean="0">
                <a:solidFill>
                  <a:srgbClr val="C00000"/>
                </a:solidFill>
                <a:latin typeface="+mn-lt"/>
              </a:rPr>
              <a:t> and </a:t>
            </a:r>
            <a:r>
              <a:rPr lang="it-IT" dirty="0" err="1" smtClean="0">
                <a:solidFill>
                  <a:srgbClr val="C00000"/>
                </a:solidFill>
                <a:latin typeface="+mn-lt"/>
              </a:rPr>
              <a:t>R.Chehab</a:t>
            </a:r>
            <a:r>
              <a:rPr lang="it-IT" dirty="0" smtClean="0">
                <a:solidFill>
                  <a:srgbClr val="C00000"/>
                </a:solidFill>
                <a:latin typeface="+mn-lt"/>
              </a:rPr>
              <a:t>, </a:t>
            </a:r>
            <a:r>
              <a:rPr lang="it-IT" dirty="0" err="1" smtClean="0">
                <a:latin typeface="+mn-lt"/>
              </a:rPr>
              <a:t>responsible</a:t>
            </a:r>
            <a:r>
              <a:rPr lang="it-IT" dirty="0" smtClean="0">
                <a:latin typeface="+mn-lt"/>
              </a:rPr>
              <a:t> for FCC-</a:t>
            </a:r>
            <a:r>
              <a:rPr lang="it-IT" dirty="0" err="1" smtClean="0">
                <a:latin typeface="+mn-lt"/>
              </a:rPr>
              <a:t>ee</a:t>
            </a:r>
            <a:r>
              <a:rPr lang="it-IT" dirty="0" smtClean="0">
                <a:latin typeface="+mn-lt"/>
              </a:rPr>
              <a:t> </a:t>
            </a:r>
            <a:r>
              <a:rPr lang="it-IT" dirty="0" err="1" smtClean="0">
                <a:latin typeface="+mn-lt"/>
              </a:rPr>
              <a:t>positron</a:t>
            </a:r>
            <a:r>
              <a:rPr lang="it-IT" dirty="0" smtClean="0">
                <a:latin typeface="+mn-lt"/>
              </a:rPr>
              <a:t> source are </a:t>
            </a:r>
            <a:r>
              <a:rPr lang="it-IT" dirty="0" err="1" smtClean="0">
                <a:latin typeface="+mn-lt"/>
              </a:rPr>
              <a:t>already</a:t>
            </a:r>
            <a:r>
              <a:rPr lang="it-IT" dirty="0" smtClean="0">
                <a:latin typeface="+mn-lt"/>
              </a:rPr>
              <a:t> </a:t>
            </a:r>
            <a:r>
              <a:rPr lang="it-IT" dirty="0" err="1" smtClean="0">
                <a:latin typeface="+mn-lt"/>
              </a:rPr>
              <a:t>involved</a:t>
            </a:r>
            <a:r>
              <a:rPr lang="it-IT" dirty="0" smtClean="0">
                <a:latin typeface="+mn-lt"/>
              </a:rPr>
              <a:t> in the </a:t>
            </a:r>
            <a:r>
              <a:rPr lang="it-IT" dirty="0" err="1" smtClean="0">
                <a:latin typeface="+mn-lt"/>
              </a:rPr>
              <a:t>Muon</a:t>
            </a:r>
            <a:r>
              <a:rPr lang="it-IT" dirty="0" smtClean="0">
                <a:latin typeface="+mn-lt"/>
              </a:rPr>
              <a:t> Collider </a:t>
            </a:r>
            <a:r>
              <a:rPr lang="it-IT" dirty="0" err="1" smtClean="0">
                <a:latin typeface="+mn-lt"/>
              </a:rPr>
              <a:t>group</a:t>
            </a:r>
            <a:r>
              <a:rPr lang="it-IT" dirty="0" smtClean="0">
                <a:latin typeface="+mn-lt"/>
              </a:rPr>
              <a:t> and </a:t>
            </a:r>
            <a:r>
              <a:rPr lang="it-IT" dirty="0" err="1" smtClean="0">
                <a:latin typeface="+mn-lt"/>
              </a:rPr>
              <a:t>recently</a:t>
            </a:r>
            <a:r>
              <a:rPr lang="it-IT" dirty="0" smtClean="0">
                <a:latin typeface="+mn-lt"/>
              </a:rPr>
              <a:t> </a:t>
            </a:r>
            <a:r>
              <a:rPr lang="it-IT" dirty="0" err="1" smtClean="0">
                <a:latin typeface="+mn-lt"/>
              </a:rPr>
              <a:t>iniziated</a:t>
            </a:r>
            <a:r>
              <a:rPr lang="it-IT" dirty="0" smtClean="0">
                <a:latin typeface="+mn-lt"/>
              </a:rPr>
              <a:t> a </a:t>
            </a:r>
            <a:r>
              <a:rPr lang="it-IT" dirty="0" err="1" smtClean="0">
                <a:latin typeface="+mn-lt"/>
              </a:rPr>
              <a:t>formal</a:t>
            </a:r>
            <a:r>
              <a:rPr lang="it-IT" dirty="0" smtClean="0">
                <a:latin typeface="+mn-lt"/>
              </a:rPr>
              <a:t> </a:t>
            </a:r>
            <a:r>
              <a:rPr lang="it-IT" dirty="0" err="1" smtClean="0">
                <a:latin typeface="+mn-lt"/>
              </a:rPr>
              <a:t>collaboration</a:t>
            </a:r>
            <a:r>
              <a:rPr lang="it-IT" dirty="0" smtClean="0">
                <a:latin typeface="+mn-lt"/>
              </a:rPr>
              <a:t> with the </a:t>
            </a:r>
            <a:r>
              <a:rPr lang="it-IT" dirty="0" err="1" smtClean="0">
                <a:latin typeface="+mn-lt"/>
              </a:rPr>
              <a:t>our</a:t>
            </a:r>
            <a:r>
              <a:rPr lang="it-IT" dirty="0" smtClean="0">
                <a:latin typeface="+mn-lt"/>
              </a:rPr>
              <a:t> team (</a:t>
            </a:r>
            <a:r>
              <a:rPr lang="it-IT" dirty="0" err="1" smtClean="0">
                <a:latin typeface="+mn-lt"/>
              </a:rPr>
              <a:t>Coord</a:t>
            </a:r>
            <a:r>
              <a:rPr lang="it-IT" dirty="0" smtClean="0">
                <a:latin typeface="+mn-lt"/>
              </a:rPr>
              <a:t>. </a:t>
            </a:r>
            <a:r>
              <a:rPr lang="it-IT" u="sng" dirty="0" smtClean="0">
                <a:latin typeface="+mn-lt"/>
              </a:rPr>
              <a:t>L. Bandiera</a:t>
            </a:r>
            <a:r>
              <a:rPr lang="it-IT" dirty="0" smtClean="0">
                <a:latin typeface="+mn-lt"/>
              </a:rPr>
              <a:t>) in Monte Carlo </a:t>
            </a:r>
            <a:r>
              <a:rPr lang="it-IT" dirty="0" err="1" smtClean="0">
                <a:latin typeface="+mn-lt"/>
              </a:rPr>
              <a:t>simulation</a:t>
            </a:r>
            <a:r>
              <a:rPr lang="it-IT" dirty="0" smtClean="0">
                <a:latin typeface="+mn-lt"/>
              </a:rPr>
              <a:t> and </a:t>
            </a:r>
            <a:r>
              <a:rPr lang="it-IT" dirty="0" err="1" smtClean="0">
                <a:latin typeface="+mn-lt"/>
              </a:rPr>
              <a:t>crystal</a:t>
            </a:r>
            <a:r>
              <a:rPr lang="it-IT" dirty="0" smtClean="0">
                <a:latin typeface="+mn-lt"/>
              </a:rPr>
              <a:t> </a:t>
            </a:r>
            <a:r>
              <a:rPr lang="it-IT" dirty="0" err="1" smtClean="0">
                <a:latin typeface="+mn-lt"/>
              </a:rPr>
              <a:t>tests</a:t>
            </a:r>
            <a:r>
              <a:rPr lang="it-IT" dirty="0" smtClean="0">
                <a:latin typeface="+mn-lt"/>
              </a:rPr>
              <a:t> on </a:t>
            </a:r>
            <a:r>
              <a:rPr lang="it-IT" dirty="0" err="1" smtClean="0">
                <a:latin typeface="+mn-lt"/>
              </a:rPr>
              <a:t>beam</a:t>
            </a:r>
            <a:r>
              <a:rPr lang="it-IT" dirty="0" smtClean="0">
                <a:latin typeface="+mn-lt"/>
              </a:rPr>
              <a:t>.</a:t>
            </a:r>
            <a:endParaRPr lang="it-IT" dirty="0">
              <a:latin typeface="+mn-lt"/>
            </a:endParaRPr>
          </a:p>
        </p:txBody>
      </p:sp>
      <p:sp>
        <p:nvSpPr>
          <p:cNvPr id="7" name="TextBox 6"/>
          <p:cNvSpPr txBox="1"/>
          <p:nvPr/>
        </p:nvSpPr>
        <p:spPr>
          <a:xfrm>
            <a:off x="-260590" y="760967"/>
            <a:ext cx="5510622" cy="830997"/>
          </a:xfrm>
          <a:prstGeom prst="rect">
            <a:avLst/>
          </a:prstGeom>
          <a:noFill/>
        </p:spPr>
        <p:txBody>
          <a:bodyPr wrap="square" rtlCol="0">
            <a:spAutoFit/>
          </a:bodyPr>
          <a:lstStyle/>
          <a:p>
            <a:pPr algn="ctr"/>
            <a:r>
              <a:rPr lang="it-IT" sz="2400" b="1" dirty="0" smtClean="0">
                <a:latin typeface="+mn-lt"/>
              </a:rPr>
              <a:t>Positron source </a:t>
            </a:r>
            <a:r>
              <a:rPr lang="it-IT" sz="2400" b="1" dirty="0" err="1" smtClean="0">
                <a:latin typeface="+mn-lt"/>
              </a:rPr>
              <a:t>using</a:t>
            </a:r>
            <a:r>
              <a:rPr lang="it-IT" sz="2400" b="1" dirty="0" smtClean="0">
                <a:latin typeface="+mn-lt"/>
              </a:rPr>
              <a:t> a </a:t>
            </a:r>
            <a:r>
              <a:rPr lang="it-IT" sz="2400" b="1" dirty="0" err="1" smtClean="0">
                <a:latin typeface="+mn-lt"/>
              </a:rPr>
              <a:t>crystal</a:t>
            </a:r>
            <a:r>
              <a:rPr lang="it-IT" sz="2400" b="1" dirty="0" smtClean="0">
                <a:latin typeface="+mn-lt"/>
              </a:rPr>
              <a:t> </a:t>
            </a:r>
            <a:br>
              <a:rPr lang="it-IT" sz="2400" b="1" dirty="0" smtClean="0">
                <a:latin typeface="+mn-lt"/>
              </a:rPr>
            </a:br>
            <a:endParaRPr lang="it-IT" sz="2400" b="1" dirty="0">
              <a:latin typeface="+mn-lt"/>
            </a:endParaRPr>
          </a:p>
        </p:txBody>
      </p:sp>
      <p:sp>
        <p:nvSpPr>
          <p:cNvPr id="8" name="Rettangolo 4"/>
          <p:cNvSpPr/>
          <p:nvPr/>
        </p:nvSpPr>
        <p:spPr>
          <a:xfrm>
            <a:off x="0" y="3757041"/>
            <a:ext cx="4989443" cy="369332"/>
          </a:xfrm>
          <a:prstGeom prst="rect">
            <a:avLst/>
          </a:prstGeom>
        </p:spPr>
        <p:txBody>
          <a:bodyPr wrap="none">
            <a:spAutoFit/>
          </a:bodyPr>
          <a:lstStyle/>
          <a:p>
            <a:r>
              <a:rPr lang="it-IT" b="1" i="1" dirty="0" smtClean="0">
                <a:latin typeface="+mn-lt"/>
              </a:rPr>
              <a:t>Idea </a:t>
            </a:r>
            <a:r>
              <a:rPr lang="it-IT" b="1" i="1" dirty="0">
                <a:latin typeface="+mn-lt"/>
              </a:rPr>
              <a:t>of R. </a:t>
            </a:r>
            <a:r>
              <a:rPr lang="it-IT" b="1" i="1" dirty="0" err="1">
                <a:latin typeface="+mn-lt"/>
              </a:rPr>
              <a:t>Chehab</a:t>
            </a:r>
            <a:r>
              <a:rPr lang="it-IT" b="1" i="1" dirty="0">
                <a:latin typeface="+mn-lt"/>
              </a:rPr>
              <a:t>, V. </a:t>
            </a:r>
            <a:r>
              <a:rPr lang="it-IT" b="1" i="1" dirty="0" err="1">
                <a:latin typeface="+mn-lt"/>
              </a:rPr>
              <a:t>Strakhovenko</a:t>
            </a:r>
            <a:r>
              <a:rPr lang="it-IT" b="1" i="1" dirty="0">
                <a:latin typeface="+mn-lt"/>
              </a:rPr>
              <a:t> </a:t>
            </a:r>
            <a:r>
              <a:rPr lang="it-IT" b="1" i="1" dirty="0" smtClean="0">
                <a:latin typeface="+mn-lt"/>
              </a:rPr>
              <a:t>and A. </a:t>
            </a:r>
            <a:r>
              <a:rPr lang="it-IT" b="1" i="1" dirty="0">
                <a:latin typeface="+mn-lt"/>
              </a:rPr>
              <a:t>Variola</a:t>
            </a:r>
            <a:endParaRPr lang="en-GB" dirty="0">
              <a:latin typeface="+mn-lt"/>
            </a:endParaRPr>
          </a:p>
        </p:txBody>
      </p:sp>
      <p:sp>
        <p:nvSpPr>
          <p:cNvPr id="10" name="Rectangle 9"/>
          <p:cNvSpPr/>
          <p:nvPr/>
        </p:nvSpPr>
        <p:spPr>
          <a:xfrm>
            <a:off x="258307" y="5085184"/>
            <a:ext cx="8627385" cy="738664"/>
          </a:xfrm>
          <a:prstGeom prst="rect">
            <a:avLst/>
          </a:prstGeom>
        </p:spPr>
        <p:txBody>
          <a:bodyPr wrap="square">
            <a:spAutoFit/>
          </a:bodyPr>
          <a:lstStyle/>
          <a:p>
            <a:r>
              <a:rPr lang="it-IT" b="1" dirty="0" err="1" smtClean="0">
                <a:latin typeface="+mn-lt"/>
              </a:rPr>
              <a:t>Possible</a:t>
            </a:r>
            <a:r>
              <a:rPr lang="it-IT" b="1" dirty="0" smtClean="0">
                <a:latin typeface="+mn-lt"/>
              </a:rPr>
              <a:t>  </a:t>
            </a:r>
            <a:r>
              <a:rPr lang="it-IT" b="1" dirty="0" err="1">
                <a:latin typeface="+mn-lt"/>
              </a:rPr>
              <a:t>usage</a:t>
            </a:r>
            <a:r>
              <a:rPr lang="it-IT" b="1" dirty="0">
                <a:latin typeface="+mn-lt"/>
              </a:rPr>
              <a:t> of </a:t>
            </a:r>
            <a:r>
              <a:rPr lang="it-IT" sz="2400" b="1" dirty="0" err="1">
                <a:latin typeface="+mn-lt"/>
              </a:rPr>
              <a:t>bent</a:t>
            </a:r>
            <a:r>
              <a:rPr lang="it-IT" sz="2400" b="1" dirty="0">
                <a:latin typeface="+mn-lt"/>
              </a:rPr>
              <a:t> </a:t>
            </a:r>
            <a:r>
              <a:rPr lang="it-IT" sz="2400" b="1" dirty="0" err="1">
                <a:latin typeface="+mn-lt"/>
              </a:rPr>
              <a:t>crystal</a:t>
            </a:r>
            <a:r>
              <a:rPr lang="it-IT" sz="2400" b="1" dirty="0">
                <a:latin typeface="+mn-lt"/>
              </a:rPr>
              <a:t> </a:t>
            </a:r>
            <a:r>
              <a:rPr lang="it-IT" sz="2400" b="1" dirty="0" err="1">
                <a:latin typeface="+mn-lt"/>
              </a:rPr>
              <a:t>collimators</a:t>
            </a:r>
            <a:r>
              <a:rPr lang="it-IT" sz="2400" b="1" dirty="0">
                <a:latin typeface="+mn-lt"/>
              </a:rPr>
              <a:t> </a:t>
            </a:r>
            <a:r>
              <a:rPr lang="it-IT" b="1" dirty="0">
                <a:latin typeface="+mn-lt"/>
              </a:rPr>
              <a:t>in the </a:t>
            </a:r>
            <a:r>
              <a:rPr lang="it-IT" b="1" dirty="0" err="1">
                <a:latin typeface="+mn-lt"/>
              </a:rPr>
              <a:t>muon</a:t>
            </a:r>
            <a:r>
              <a:rPr lang="it-IT" b="1" dirty="0">
                <a:latin typeface="+mn-lt"/>
              </a:rPr>
              <a:t> collider </a:t>
            </a:r>
            <a:r>
              <a:rPr lang="it-IT" b="1" dirty="0" err="1" smtClean="0">
                <a:latin typeface="+mn-lt"/>
              </a:rPr>
              <a:t>facility</a:t>
            </a:r>
            <a:r>
              <a:rPr lang="it-IT" dirty="0" smtClean="0">
                <a:latin typeface="+mn-lt"/>
              </a:rPr>
              <a:t> </a:t>
            </a:r>
            <a:br>
              <a:rPr lang="it-IT" dirty="0" smtClean="0">
                <a:latin typeface="+mn-lt"/>
              </a:rPr>
            </a:br>
            <a:r>
              <a:rPr lang="it-IT" dirty="0" smtClean="0">
                <a:latin typeface="+mn-lt"/>
              </a:rPr>
              <a:t>First </a:t>
            </a:r>
            <a:r>
              <a:rPr lang="it-IT" dirty="0" err="1" smtClean="0">
                <a:latin typeface="+mn-lt"/>
              </a:rPr>
              <a:t>attempt</a:t>
            </a:r>
            <a:r>
              <a:rPr lang="it-IT" dirty="0" smtClean="0">
                <a:latin typeface="+mn-lt"/>
              </a:rPr>
              <a:t> to start </a:t>
            </a:r>
            <a:r>
              <a:rPr lang="it-IT" dirty="0">
                <a:latin typeface="+mn-lt"/>
              </a:rPr>
              <a:t>an </a:t>
            </a:r>
            <a:r>
              <a:rPr lang="it-IT" dirty="0" err="1">
                <a:latin typeface="+mn-lt"/>
              </a:rPr>
              <a:t>investigation</a:t>
            </a:r>
            <a:r>
              <a:rPr lang="it-IT" dirty="0">
                <a:latin typeface="+mn-lt"/>
              </a:rPr>
              <a:t> in </a:t>
            </a:r>
            <a:r>
              <a:rPr lang="it-IT" dirty="0" err="1">
                <a:latin typeface="+mn-lt"/>
              </a:rPr>
              <a:t>collaboration</a:t>
            </a:r>
            <a:r>
              <a:rPr lang="it-IT" dirty="0">
                <a:latin typeface="+mn-lt"/>
              </a:rPr>
              <a:t> with the CERN </a:t>
            </a:r>
            <a:r>
              <a:rPr lang="it-IT" dirty="0" err="1">
                <a:latin typeface="+mn-lt"/>
              </a:rPr>
              <a:t>Muon</a:t>
            </a:r>
            <a:r>
              <a:rPr lang="it-IT" dirty="0">
                <a:latin typeface="+mn-lt"/>
              </a:rPr>
              <a:t> Collider </a:t>
            </a:r>
            <a:r>
              <a:rPr lang="it-IT" dirty="0" err="1">
                <a:latin typeface="+mn-lt"/>
              </a:rPr>
              <a:t>group</a:t>
            </a:r>
            <a:endParaRPr lang="en-US" dirty="0">
              <a:latin typeface="+mn-lt"/>
            </a:endParaRPr>
          </a:p>
        </p:txBody>
      </p:sp>
    </p:spTree>
    <p:extLst>
      <p:ext uri="{BB962C8B-B14F-4D97-AF65-F5344CB8AC3E}">
        <p14:creationId xmlns:p14="http://schemas.microsoft.com/office/powerpoint/2010/main" val="1867876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8" y="23256"/>
            <a:ext cx="9083906" cy="741448"/>
          </a:xfrm>
        </p:spPr>
        <p:txBody>
          <a:bodyPr/>
          <a:lstStyle/>
          <a:p>
            <a:r>
              <a:rPr lang="en-US" dirty="0" smtClean="0"/>
              <a:t>Beam Induced background @ 1.5 </a:t>
            </a:r>
            <a:r>
              <a:rPr lang="en-US" dirty="0" err="1" smtClean="0"/>
              <a:t>TeV</a:t>
            </a:r>
            <a:endParaRPr lang="en-US"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31</a:t>
            </a:fld>
            <a:endParaRPr lang="en-US" altLang="en-US"/>
          </a:p>
        </p:txBody>
      </p:sp>
      <p:pic>
        <p:nvPicPr>
          <p:cNvPr id="2049" name="Picture 1" descr="age3image98534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131" y="1016596"/>
            <a:ext cx="3906209" cy="22409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85678" y="1086639"/>
            <a:ext cx="5106389" cy="2708434"/>
          </a:xfrm>
          <a:prstGeom prst="rect">
            <a:avLst/>
          </a:prstGeom>
        </p:spPr>
        <p:txBody>
          <a:bodyPr wrap="square">
            <a:spAutoFit/>
          </a:bodyPr>
          <a:lstStyle/>
          <a:p>
            <a:r>
              <a:rPr lang="en-US" dirty="0">
                <a:solidFill>
                  <a:srgbClr val="002060"/>
                </a:solidFill>
                <a:latin typeface="+mn-lt"/>
              </a:rPr>
              <a:t>B</a:t>
            </a:r>
            <a:r>
              <a:rPr lang="en-US" dirty="0" smtClean="0">
                <a:solidFill>
                  <a:srgbClr val="002060"/>
                </a:solidFill>
                <a:latin typeface="+mn-lt"/>
              </a:rPr>
              <a:t>eam </a:t>
            </a:r>
            <a:r>
              <a:rPr lang="en-US" dirty="0">
                <a:solidFill>
                  <a:srgbClr val="002060"/>
                </a:solidFill>
                <a:latin typeface="+mn-lt"/>
              </a:rPr>
              <a:t>muons decay products </a:t>
            </a:r>
            <a:r>
              <a:rPr lang="en-US" dirty="0" smtClean="0">
                <a:solidFill>
                  <a:srgbClr val="002060"/>
                </a:solidFill>
                <a:latin typeface="+mn-lt"/>
              </a:rPr>
              <a:t>interact with machine </a:t>
            </a:r>
            <a:r>
              <a:rPr lang="en-US" dirty="0">
                <a:solidFill>
                  <a:srgbClr val="002060"/>
                </a:solidFill>
                <a:latin typeface="+mn-lt"/>
              </a:rPr>
              <a:t>elements </a:t>
            </a:r>
            <a:r>
              <a:rPr lang="en-US" dirty="0" smtClean="0">
                <a:solidFill>
                  <a:srgbClr val="002060"/>
                </a:solidFill>
                <a:latin typeface="+mn-lt"/>
              </a:rPr>
              <a:t>and cause </a:t>
            </a:r>
            <a:r>
              <a:rPr lang="en-US" dirty="0">
                <a:solidFill>
                  <a:srgbClr val="002060"/>
                </a:solidFill>
                <a:latin typeface="+mn-lt"/>
              </a:rPr>
              <a:t>a continuous flux of secondary and tertiary particles (mainly </a:t>
            </a:r>
            <a:r>
              <a:rPr lang="en-US" dirty="0" err="1">
                <a:solidFill>
                  <a:srgbClr val="002060"/>
                </a:solidFill>
                <a:latin typeface="+mn-lt"/>
              </a:rPr>
              <a:t>γ</a:t>
            </a:r>
            <a:r>
              <a:rPr lang="en-US" dirty="0">
                <a:solidFill>
                  <a:srgbClr val="002060"/>
                </a:solidFill>
                <a:latin typeface="+mn-lt"/>
              </a:rPr>
              <a:t>, n, e</a:t>
            </a:r>
            <a:r>
              <a:rPr lang="en-US" sz="1050" baseline="30000" dirty="0">
                <a:solidFill>
                  <a:srgbClr val="002060"/>
                </a:solidFill>
                <a:latin typeface="+mn-lt"/>
              </a:rPr>
              <a:t>±</a:t>
            </a:r>
            <a:r>
              <a:rPr lang="en-US" dirty="0">
                <a:solidFill>
                  <a:srgbClr val="002060"/>
                </a:solidFill>
                <a:latin typeface="+mn-lt"/>
              </a:rPr>
              <a:t>, h</a:t>
            </a:r>
            <a:r>
              <a:rPr lang="en-US" sz="1050" baseline="30000" dirty="0">
                <a:solidFill>
                  <a:srgbClr val="002060"/>
                </a:solidFill>
                <a:latin typeface="+mn-lt"/>
              </a:rPr>
              <a:t>±</a:t>
            </a:r>
            <a:r>
              <a:rPr lang="en-US" dirty="0">
                <a:solidFill>
                  <a:srgbClr val="002060"/>
                </a:solidFill>
                <a:latin typeface="+mn-lt"/>
              </a:rPr>
              <a:t>) that eventually reach the </a:t>
            </a:r>
            <a:r>
              <a:rPr lang="en-US" dirty="0" smtClean="0">
                <a:solidFill>
                  <a:srgbClr val="002060"/>
                </a:solidFill>
                <a:latin typeface="+mn-lt"/>
              </a:rPr>
              <a:t>detector</a:t>
            </a:r>
          </a:p>
          <a:p>
            <a:endParaRPr lang="en-US" sz="800" dirty="0">
              <a:solidFill>
                <a:srgbClr val="002060"/>
              </a:solidFill>
              <a:latin typeface="+mn-lt"/>
            </a:endParaRPr>
          </a:p>
          <a:p>
            <a:r>
              <a:rPr lang="en-US" dirty="0">
                <a:solidFill>
                  <a:srgbClr val="002060"/>
                </a:solidFill>
                <a:latin typeface="+mn-lt"/>
              </a:rPr>
              <a:t>The amount and characteristics of the beam-induced background (BIB) depend on the collider energy and the machine optics and lattice </a:t>
            </a:r>
            <a:r>
              <a:rPr lang="en-US" dirty="0" smtClean="0">
                <a:solidFill>
                  <a:srgbClr val="002060"/>
                </a:solidFill>
                <a:latin typeface="+mn-lt"/>
              </a:rPr>
              <a:t>elements</a:t>
            </a:r>
            <a:r>
              <a:rPr lang="en-US" dirty="0" smtClean="0"/>
              <a:t> </a:t>
            </a:r>
            <a:endParaRPr lang="en-US" dirty="0"/>
          </a:p>
          <a:p>
            <a:endParaRPr lang="en-US" dirty="0"/>
          </a:p>
          <a:p>
            <a:r>
              <a:rPr lang="en-US" dirty="0" smtClean="0">
                <a:solidFill>
                  <a:srgbClr val="00007F"/>
                </a:solidFill>
                <a:latin typeface="LiberationSans" charset="0"/>
              </a:rPr>
              <a:t> </a:t>
            </a:r>
            <a:endParaRPr lang="en-US" dirty="0"/>
          </a:p>
        </p:txBody>
      </p:sp>
      <p:sp>
        <p:nvSpPr>
          <p:cNvPr id="7" name="Rectangle 6"/>
          <p:cNvSpPr/>
          <p:nvPr/>
        </p:nvSpPr>
        <p:spPr>
          <a:xfrm>
            <a:off x="1527145" y="1162754"/>
            <a:ext cx="2570580" cy="338554"/>
          </a:xfrm>
          <a:prstGeom prst="rect">
            <a:avLst/>
          </a:prstGeom>
        </p:spPr>
        <p:txBody>
          <a:bodyPr wrap="square">
            <a:spAutoFit/>
          </a:bodyPr>
          <a:lstStyle/>
          <a:p>
            <a:r>
              <a:rPr lang="en-US" sz="1600" b="1" dirty="0">
                <a:latin typeface="+mn-lt"/>
              </a:rPr>
              <a:t>JINST 13, P09004 (2018)</a:t>
            </a:r>
          </a:p>
        </p:txBody>
      </p:sp>
      <p:sp>
        <p:nvSpPr>
          <p:cNvPr id="8" name="Rectangle 7"/>
          <p:cNvSpPr/>
          <p:nvPr/>
        </p:nvSpPr>
        <p:spPr>
          <a:xfrm>
            <a:off x="6179421" y="705563"/>
            <a:ext cx="2730427" cy="369332"/>
          </a:xfrm>
          <a:prstGeom prst="rect">
            <a:avLst/>
          </a:prstGeom>
        </p:spPr>
        <p:txBody>
          <a:bodyPr wrap="none">
            <a:spAutoFit/>
          </a:bodyPr>
          <a:lstStyle/>
          <a:p>
            <a:r>
              <a:rPr lang="is-IS" b="1" i="1" dirty="0">
                <a:solidFill>
                  <a:srgbClr val="002060"/>
                </a:solidFill>
                <a:latin typeface="+mn-lt"/>
              </a:rPr>
              <a:t>JINST</a:t>
            </a:r>
            <a:r>
              <a:rPr lang="is-IS" b="1" dirty="0">
                <a:solidFill>
                  <a:srgbClr val="002060"/>
                </a:solidFill>
                <a:latin typeface="+mn-lt"/>
              </a:rPr>
              <a:t> 15 (2020) 05, P05001</a:t>
            </a:r>
          </a:p>
        </p:txBody>
      </p:sp>
      <p:sp>
        <p:nvSpPr>
          <p:cNvPr id="11" name="AutoShape 11" descr="data:image/jpeg;base64,/9j/4AAQSkZJRgABAQAAAQABAAD/2wCEAAkGBw8NEBAQEBAKCBAKDQoNDgkKCA8ICQgKFREYFxYRExMYHCggGBoxGxMTITIjJSk3Oi8vFys1ODM4NzQ5MS0BCgoKDg0OFxAQFi0dHR4rKystListNysrLS0rKy0tLTcrMSstNS0tLS0rKy0tLS4tNysrLS0tKy0tLSstLSstN//AABEIAZABkAMBIgACEQEDEQH/xAAcAAEAAgIDAQAAAAAAAAAAAAAABQcEBgECAwj/xABBEAACAQMBBQYCBgcIAgMAAAAAAQIDBBEhBRIxQVEGE2FxgZEHIhQyUqGx8CNCYnLB0eEzU4KSorLC8UNjZJOj/8QAGgEBAAIDAQAAAAAAAAAAAAAAAAEEAgMGBf/EACYRAQACAgEEAgICAwAAAAAAAAABAgMREgQFITEiQRNRMmEUcbH/2gAMAwEAAhEDEQA/ALx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wcmDabToV5TjTqQqSoTnTqU08TpVIvDTT8eZmZCItE+pdgcZGQlyDjIyByAAAAAAAAAAAAAAAAAAAAAAAAAAAAAAAAAAAAAAAAAAAAAAAAAAAAAAAAAAKV7bQnbbRrypynQlJwqxqU5unL5oRzqnprkj7vtltKnTxG6rR1Sy405Sx+84my/Fi23bmjV/vaEocOcJN5/8A0XsaFc09+LXhp5le0zEuZz3tizzETqNvaHbTaae99Muc6fWmpx/ytYNk2H8VbunKMbqFK9g2k6lOKt7iPjp8r9kV7OLTw+WTgnlKzXPePMS+kNi9pbW9X6KpHfws0Kn6OvF+T4+hNZPnC3qPEZJuLxFqUW4yUlzTNjsfiBf2SjvOG0aawnC5z3sV4VFr75Mq5PqW/B3KJnjkjyuwZK4s/i5ZyS723vKD5933dzTXrlP7jMl8VNmrgryemcK2SafTWXE2bh6EdRjn7b2Mlfy+KFtKO9ToXU850q93R1XLSTJ7sv2mjtGnKah9HlSnuyo953rimsqWcLTiRyhjTqcV7caz5bGcZMV1G+f8Edc58fXJksMzIMWNRrhrx0emdOpix2xHhKE48c7rUllECVB40LiNRJp6PPHR6M7yqJcWljm3jQkdsggNp9r9n2ue8uaMms/o6MncVM9HGOTWbr4r20W1Tt7mv+1OULeL8tWzHlEN9Omy39VWJk5K9s/ilQnrO3uKS/8AXUhWa884Nj2Z2wsbnCjWhSm8foq6dCeXyWdG/IRespv0makbmk6T5ydYzT5p/gzsZK4AAAAAAAAAAAAAAAAAAAAAAAAAAAAAAAAAAAAA0L4sW29b0avF0q7h5RnF5f8ApRVpdfb+272wr4401Cqn0UJqTfsmUoV8keXOd0prLv8AbDv6OVvLiuPiiOJuqsxkuOj9yG3X/DPLJENOC266lnbPrfqv0/kZdWG8mnzT9yIt380fNepMmMteaONomEJOLTafFNr1OMGbtGj+sufHwl1MEyhZpblG4ZuzquG49eHn0N2+H20O4vYRbxG7UqMtdN7jF+6S9SvoSw0+jX3GwWtd05wqLV0pwqJZxlxef4Eb1LDc48tbwvqo8Rb6Rk+HgY2zau9HD4wznm9165MpNSWeKkk/OLRFU33FVp8OD8YvXJZ26es7hLfjr7kNfw3Zv9r5l45Jr7/5GFtOjvRUlq4Zzpq4sJhzsuWYY+zJ8+TX9WV78W9nuMqNzFzSq5pVI77cFJLMWl14+xu+zayjJp8J415KSMH4hWXf2NTTLoShWWnCK0k/8spGNv4rXR245qqP/p449wdqkd1tflrPE6lf26XWvD1t6m6/B8fAzf6cyNM6hLMU/P3WhhePtZw234b78N+0NSFaNpUlKpSrqSpKfzOhUSbwn9lpPQtVHzzs66dvWpVlr3FSnU4/WUZap9NMn0DbXEasI1ItTjUjGUZLg4tcSxgtuNS53vGCMeWLVjUS9wcHJueQAAAAAAAAAAAAAAAAAAAAAAAAAAAAAAAAAADD2rb99Rq03wrUqtP0lHH8T58a+73PoyWv3lB9oLbubq4gluqFeqorpBybS9mjVleL3anitmAeFainGSXPL/xf9HsDS8atphCQeH5NE2tdeuPvIi6huza6vK8mZ9jU3o4+zp6MmVnPG6xMPepBSTT4PPo+pHys2lJv9Xh4rqSJ1qLMX4pr7iIaMeSa+ENSjmSXVom8cvy9CMsUt/L03U3qSNOopLK1xpwa1JltzzO40vbYVXvLW2n9u3t5P95wWf4nhtSGJp8pLHnJf0MPsFc97YUdcul3tJ9ViWif+FonK9FVI4fo+al1RYjzDqMFuWOs/wBMLZ93+pJ/uyfLwZJfnrlEDXoum8P35NdV4khs653luvjFaP7SXImG2YLjZ6lrF7j47r1jnwPJ1HGLpVo78JxlBt6pxa4EmdakFJYaTTz448RMETpR3azYErOq19enPedGtxVSn9l/tLK9zXS7ds7MhWjOjU1jxjL9alLGk0+T1Kq2vst21aVOosSWsakW4wrQ+0vErWrx/wBOl6Pqoz14z/JDmdb/AFV6/iY1xT3XpwfjnHgdY1ZJYWi+/BhPmF+k8LeWf/Tlpg2nsH22+g4trjelb7zVOthylaPPBrnE1G1k3HXXVmPcRxJ+j49SKTNZR1eGubHEW9Ppa2uYVYqdOcKsZpNThJSTXoeqa8/vPni0vatH+yq1bfPHua06OfNxLI+FlxXrK5nVq17lJ0IR76tOtuySk3jL0+sizTLynWngdX2ycFJvy3CwQcI5NrygAAAAAAAAAAAAAAAAAAAAAAAAAAAAAAAHBTXxJtu7v6j/AL+nRqLp9Xc/4FylZfFy2xUtqqX14Vqcn0Saa/3MwyR4ef3KnLDM/pXwAK7mWBtKHCXmn5o6bOniWPtJ+5l30Mwfg0zBsV868M/gT9LlJ3jSo/qAQqIWosNrVYbT18TK2dU1ceq080cbQo4e8uEuPgzwoS3ZJ+K9jJf8Xotb4W7RSda2bw6mK9NN8ZJbskvHSJYhQtheTt6sKsHuzoyjJdHjk/vXqXdsnaELujCtDhVinu5zKnLnF+Rtx2+npdtzxanCfcPe4oKosP0fOLIZZpy6ODXrh/gTxgbToab65LEtOMepnL1YZtOakk1wePTwOxDWd06bw9YvlnVPqiXjJNJp5T4PqIJYe0qDklNauOjS4tdTTu2OyvpVu3FZq22alNpfNhcYrqtPwN+/PmRe0LTdzKPB8V0b5+WpFq7bMOWaXi0fSiX+kj4xfDqYzRN7esfot5VppbsKj7ynyShJ5wvLVehH3NPKzzj96KvqdOvpP5ccXhzbP5V5y/E8rxap/nQ86NXdfg+K/iZFwsxzxxh+hjrVm3fKmv09IPReS/AuD4X23d2KlzuKtWpwxonu/wDAp2g8xX5w0X/2atO4tLenjDhQpby/b3cv78mzBHyl5fecmsNa/tKgIFpzQAAAAAAAAAAAAAAAAAAAAAAAAAAAAAAADg0v4pW+/Zxmv/BXpybxwjJOP/JG6kF2ztu+sbmPSjKp5uHzpf6URbzDR1NeWK0f0o0AFVyLrVjmLXVS98aGBs6PzN9EyR/qY1jTxvPrJr0DdS2qSyQDyrz3cPlnD8g1RG509JRTTT1TIq5oum/B5w/All+fE8bulvRfWOqENuK/GdS9KUsxT6pe+Dcvh5t36PW+j1JYpXTW628KjcY0fhk0bZ88xxzi8ejMtPHhwenFNcyYnU7Z48k4cvKF/hrOj1XNdUa92J259Nt0pPerW+7Crl61ElpNro8M2IsxO426nFkjJWLQg7qg6cmuT+q+Tj08z22fc7rUX9WT0/Zk+hJ1aamsNZWvLVPqQLWH5PGeeU+JDbvbYTzrrMZL9mXo8HePBeS9dDrW+rL92X4GUsVYfEKw3oUa8VrRmqc9NXTk9HnplP8AzGkVKmJJcno/UuG9tFcUqlGWP00JQT+zNrR+6RTt9TcXro4txaxhqSfB+zKuSPk6bteXlhmv3DGqQ3Xj28j3tp5Ti/HHjHoetWCmvHin/Aw4Nxeej4GHuHo64zv6Z+yKPeVoUXp3lWnDjylLH8j6OprCXgl6Hza5ShKNWD3ZU3GSfinoy/uzu16d9b060GnvxW9DPzUqi0cX6m7D9vF7zS3xn6hLg4ycm94QAAAAAAAAAAAAAAAAAAAAAAAAAAAAAAADg8bqkqkJReqnGUWuqaPY4YY2jcafOtak4SlF6OnKUWs8JJ4a+46Ex2utu5vrmH/unNclieJ/8iHZVn25DLXjeYAgCGsPK6jmEvLPseomtH5P2DKs6mHhY1N6H7uV6HuYezeEvQzAyyRq0sCEu6qNPhL2SM/8+Zh7RpZSl00fl1PC3vJR0fzLo+K8iW2afkryhtXZfa7sbmFXXcl8laK/XovTh1Wj9C6oyTSa+ZNZTTymmuKPnujWjPhrwzF8Ui5+xF669jRbeZUoyoyecvMHhZ8d3dNmKfp6XbMsxM45Txr0nlvxZsP58jXpww2vstr2Ztl7cJiwq78F1gt1+hkSWcrrlehC2dfu5Z5PSS8HzJpfn2B6QE47raem62vFNf8ARV/bm27m5nppc7taMuEd5/W/1J+5bO06e7PPKaz/AIl/Q0z4g7O722VVLMrSW9w40ZPEvwi/8JryV3C/2/POPJ/U+FfWtTOj9PIXNLOq9fFGPB4aJB8/zoVbeJdTT510x7WplYfHl4xJDZO1riwqb1GpOkpNNxy5UpNcpRIma3JPGmH93QyotTj5+6ZPryjjXJXhaF0dke19K/Xdz3bavFa0s/JWxzh/I2rJ84WlxOlJSi3TnRalGcXuvK5pl29jO0K2hQzLEatHEasVonLlJeDLGLJy8S53uPQfh+dP4/8AGyA4RybnkgAAAAAAAAAAAAAAAAAAAAAAAAAAAAAAAKg+KNtuXqkv/NQpSb5Oabjj2UTT2WT8W7b5bar9mVak/HeSa/2yK2K141Zy3X0457AAwYqYdayzGXk/wO2AExOpYGzZYcl1S90Z5H3S7uakueHjxzqjPjJNJrg9V5CW3NG9Wj7JLKw+f4EXdW+4/B8H0JU61aakmnzQiUY8k1lE0JtSTWnBefgW78KrnMLilyjOjVj5yTi/9qKmtKeZpfZbfsWL8L627dzhyq289Osoyj/DJnX29Dp766iulokdtG2b+eP+JL8SRH5814lh0DXf6Evs2rvQw+MMLxwYu0LXd+ZaJvVdG+h5WNbcms8JfK/5mLL2z9pU96GeLhh+a5kNUpqcXGS3ozjKMlxUotapo2OSymnzTT58eZA16ThJp+OPFdSZKz9qY2zsudrXqUXmW496M8f2lF8JClPeinz4PzRaHaDYCvaM5wX6e2UXTktJVI6twz6e5VdP5Jyi9PDDW7Lph8CpkrqXV9v6iMlP7+3ndr5vNJ+zOLaeHjlLHoz0vI8H008kYqf58iI8ws3+N9s+pDOq0cdV4roT3YfbP0S6pzb3adZqjWi3iKhJ6N+Tx+WQUZZSfVJnSp8r3uUsKS5Zzx+5GNZ1LPPijJSaz6l9JxecHJr/AGJ2p9Ls6U23OdNd1UfGTqRWMvzWH6mwIvRO4cTkpNLTWfpyACWAAAAAAAAAAAAAAAAAAAAAAAAAAAAAA1H4m2/eWMpf3FSjU4Zby9z8Jsp6UktXp5vBfXae276zuYY3nK3r7q6zUW4/fg+bataU3lv01wvI05I87eJ3HByyRLPnewXWXksI9KNxGfB48G8NeRDg16UpwV0m61VQWr8lnVs8LS4c28+OPBEY3nm/cy9mv5n5P8RphOGK1l32n+r6nnZXDTUXqm/Zvod9pVNUumr8PAw6csNeaH0zpXePUps4qT3U30T9XgJ5w1zx95h7SqYSj11ZCtSu7aY1rUxNPq8G8dgau7tCj0qKvF//AFt/ikafbWmVGWWno93GhsXZet3d5bS/+RRi/BSlu/8AJkxPlZi8RmrMLuABadQ6VYb0Wn+sn6PBAtY04Y+5o2D+pCXkd2pJftZ49f8AtESmElYV9+OHxjo+rijteW6qR6SjwfTwImjVcJZWjWE+jXQm6VRTSkuD+59AemBsl4c1w0i8eKeMFU/EfZf0e9lUglGndPeW7wjWS+dP8fUtiywu9qcIuUsdEvyyB7S7IV7ZXDllygpVqevzKrBOWV56owvXcLnR55xZYn9qoWJLqpL2Rg1I7ra6fgZlv9Ver8lkxK7zJ+3sirX3p1eTzWJZdu8xXqvY7yWVjqdKC+Vfni8nojCfbfWPENw+FO2u4rztaj3Y3OsMvCVaPL1X+1FvZPm6WYuM4NwnScZRmnhpp5yi7+xXaGO0baMm0qtJRhWp51jUXPHR6lvFfcacz3XpJrb8kepbIDjJybnjAAAAAAAAAAAAAAAAAAAAAAAAAAAAADpNZT55TXmj5h2pa9xXrUeP0evWpZ67s3H+B9QFJ9uext9O/uKtC2q3FKvUjUjUpyg05SjFy0zlfM5GF42pdZjm0RMNAQNltuwe1ajwrSpD9qrUhRjFdfmZtuw/hJLSV5WSWj+jWurfg5yWnovU18ZlRr097T6VjRpSqSUYRnVlLSMKcXUlN9ElxNt2L2C2nU+d2/0eLjp9IqRozb6OPFexc2x9gWtjHFvRpW+iTmo71Wov2pvV+rJMzjHH2tV6CJj5So69+G205NyjTt5rTEY3UVJr1Imv2F2rT+taVXx/s6lKv7brZ9EHGCeEM/8ABx61CgrDsztBpRdpdxaylv0HBNebPS87A7VnLMbVtbq1+l28cf6y+cDBH44a69txxbluXzzc7OrWu7TrU6ltJJLdqRcVLC4p815HShVcJRmuNOUZr95P+iL62tsmjeU3TrQVRPOJcJ05dYvkyoO0/Zavs+TbUq9Ft7tzFaLwkv1TC1JjzDzup6K2G3OvmFwUpqUVJaqUYyT5OLXH7zsQvYy87+xoS4unDuZZeXmHy6+iXuTsYN8v4YN0eYe/jtypEupiXGzp1J5W7FOKzKWrz0x5JEnCkl4noS2Kd+Ju2NobKrwjSdCNvXgnSr/RlOpvRxvxlvNrOWnw4SMfsL8Q7mvcU7WtShcO7mqaq0IunOnJr6zjzSw88CyO3XZyO1bOpQwlUj+lt6jeO7uIrTXknlr1I7sX2KobKpxah311OC727mt+Sk1rCGPqx/l7RpHnaXu1uxjSgsuSWUnnRc2z37j9HGHXCl0a4tLwMmNDVtJ5ljMnjOFyPRUH5eXIaZxOnz5tCmqM6kOHc1KsEm8/VljH3EZTjvNLrr4suyp8O7OpUnUqyua3fVJ1HT71U6eZSy1os416k3svs1ZWf9hb0aL+3uupVx+9LLNFcMveyd2x6jUTOlL2Owbuvjure4qJ4xPunTptfvS0JWHYTaTWe4jHjpK4pNpe5dCj5I7E/gqr271mmfjWIULtHs1e2qzVt60IrjUglXpxXVuOcHh2f2vU2fXjXpfMnhVKSfy14PkX+458f4mqdo+w1veZnTxZVnvPvKcfkqP9qPPzInDMeat2Pu1cscM9fEp3Y+1aN5SjVpS34ySyuEqc+cZLk9SQyUvSV/sGvvOLUG0pYbnaXMc/a5P7yyuznae2v4rckqVVfWtajUa0X1S5rxNlb78T7ef1XRzj+dJ5Un7T4ANiiAAAAAAAAAAAAAAAAAAAAAAAAAAAcYOQAAAAAAAAAAAHB1lBSWGlJPimspo7gGmPa2dKimqdOlQi25ONKlGlFyfPC56HuAEa05AASAAAAAAAAAAAAAPOpSjNNSUZp5TUoqSaMGjsO0hJThbWdOcXvRqQs6cKkJZ4ppaEiAmLTEa25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0" y="0"/>
            <a:ext cx="1295400" cy="1295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4004575" y="3313006"/>
            <a:ext cx="5068594" cy="646331"/>
          </a:xfrm>
          <a:prstGeom prst="rect">
            <a:avLst/>
          </a:prstGeom>
        </p:spPr>
        <p:txBody>
          <a:bodyPr wrap="square">
            <a:spAutoFit/>
          </a:bodyPr>
          <a:lstStyle/>
          <a:p>
            <a:r>
              <a:rPr lang="en-US" dirty="0" smtClean="0">
                <a:latin typeface="+mn-lt"/>
              </a:rPr>
              <a:t>muon beams of </a:t>
            </a:r>
            <a:r>
              <a:rPr lang="en-US" b="1" dirty="0" smtClean="0">
                <a:latin typeface="+mn-lt"/>
              </a:rPr>
              <a:t>0.75 </a:t>
            </a:r>
            <a:r>
              <a:rPr lang="en-US" b="1" dirty="0" err="1">
                <a:latin typeface="+mn-lt"/>
              </a:rPr>
              <a:t>TeV</a:t>
            </a:r>
            <a:r>
              <a:rPr lang="en-US" b="1" dirty="0">
                <a:latin typeface="+mn-lt"/>
              </a:rPr>
              <a:t> </a:t>
            </a:r>
            <a:r>
              <a:rPr lang="en-US" dirty="0" smtClean="0">
                <a:latin typeface="+mn-lt"/>
              </a:rPr>
              <a:t>with </a:t>
            </a:r>
            <a:r>
              <a:rPr lang="en-US" b="1" dirty="0" smtClean="0">
                <a:latin typeface="+mn-lt"/>
              </a:rPr>
              <a:t>2</a:t>
            </a:r>
            <a:r>
              <a:rPr lang="en-US" dirty="0">
                <a:latin typeface="+mn-lt"/>
              </a:rPr>
              <a:t>⨉</a:t>
            </a:r>
            <a:r>
              <a:rPr lang="en-US" b="1" dirty="0" smtClean="0">
                <a:latin typeface="+mn-lt"/>
              </a:rPr>
              <a:t>10</a:t>
            </a:r>
            <a:r>
              <a:rPr lang="en-US" b="1" baseline="30000" dirty="0" smtClean="0">
                <a:latin typeface="+mn-lt"/>
              </a:rPr>
              <a:t>12</a:t>
            </a:r>
            <a:r>
              <a:rPr lang="en-US" b="1" dirty="0" smtClean="0">
                <a:latin typeface="+mn-lt"/>
              </a:rPr>
              <a:t>muons/bunch </a:t>
            </a:r>
          </a:p>
          <a:p>
            <a:r>
              <a:rPr lang="en-US" dirty="0" smtClean="0">
                <a:latin typeface="+mn-lt"/>
                <a:sym typeface="Wingdings"/>
              </a:rPr>
              <a:t>  </a:t>
            </a:r>
            <a:r>
              <a:rPr lang="en-US" b="1" dirty="0" smtClean="0">
                <a:solidFill>
                  <a:srgbClr val="800000"/>
                </a:solidFill>
                <a:latin typeface="+mn-lt"/>
              </a:rPr>
              <a:t>4</a:t>
            </a:r>
            <a:r>
              <a:rPr lang="en-US" dirty="0">
                <a:solidFill>
                  <a:srgbClr val="800000"/>
                </a:solidFill>
                <a:latin typeface="+mn-lt"/>
              </a:rPr>
              <a:t>⨉</a:t>
            </a:r>
            <a:r>
              <a:rPr lang="en-US" b="1" dirty="0" smtClean="0">
                <a:solidFill>
                  <a:srgbClr val="800000"/>
                </a:solidFill>
                <a:latin typeface="+mn-lt"/>
              </a:rPr>
              <a:t>10</a:t>
            </a:r>
            <a:r>
              <a:rPr lang="en-US" b="1" baseline="30000" dirty="0" smtClean="0">
                <a:solidFill>
                  <a:srgbClr val="800000"/>
                </a:solidFill>
                <a:latin typeface="+mn-lt"/>
              </a:rPr>
              <a:t>5</a:t>
            </a:r>
            <a:r>
              <a:rPr lang="en-US" b="1" dirty="0" smtClean="0">
                <a:solidFill>
                  <a:srgbClr val="800000"/>
                </a:solidFill>
                <a:latin typeface="+mn-lt"/>
              </a:rPr>
              <a:t>  muon decays/m </a:t>
            </a:r>
            <a:r>
              <a:rPr lang="en-US" dirty="0">
                <a:latin typeface="+mn-lt"/>
              </a:rPr>
              <a:t>in single bunch crossing </a:t>
            </a:r>
            <a:endParaRPr lang="en-US" dirty="0">
              <a:effectLst/>
              <a:latin typeface="+mn-lt"/>
            </a:endParaRPr>
          </a:p>
        </p:txBody>
      </p:sp>
      <p:sp>
        <p:nvSpPr>
          <p:cNvPr id="28" name="TextBox 27"/>
          <p:cNvSpPr txBox="1"/>
          <p:nvPr/>
        </p:nvSpPr>
        <p:spPr>
          <a:xfrm>
            <a:off x="710838" y="794452"/>
            <a:ext cx="2913362"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1600" b="1" dirty="0" smtClean="0">
                <a:solidFill>
                  <a:srgbClr val="002060"/>
                </a:solidFill>
              </a:rPr>
              <a:t>Nikolai </a:t>
            </a:r>
            <a:r>
              <a:rPr lang="en-US" sz="1600" b="1" dirty="0" err="1" smtClean="0">
                <a:solidFill>
                  <a:srgbClr val="002060"/>
                </a:solidFill>
              </a:rPr>
              <a:t>Mokhov</a:t>
            </a:r>
            <a:r>
              <a:rPr lang="en-US" sz="1600" b="1" dirty="0" smtClean="0">
                <a:solidFill>
                  <a:srgbClr val="002060"/>
                </a:solidFill>
              </a:rPr>
              <a:t> et al. - MARS15</a:t>
            </a:r>
            <a:endParaRPr lang="en-US" sz="1600" b="1" dirty="0">
              <a:solidFill>
                <a:srgbClr val="002060"/>
              </a:solidFill>
            </a:endParaRPr>
          </a:p>
        </p:txBody>
      </p:sp>
      <p:pic>
        <p:nvPicPr>
          <p:cNvPr id="2066" name="Picture 18" descr="age4image94809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04048" y="3925614"/>
            <a:ext cx="3934704" cy="25743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386" y="6107054"/>
            <a:ext cx="5215949" cy="646331"/>
          </a:xfrm>
          <a:prstGeom prst="rect">
            <a:avLst/>
          </a:prstGeom>
        </p:spPr>
        <p:txBody>
          <a:bodyPr wrap="square">
            <a:spAutoFit/>
          </a:bodyPr>
          <a:lstStyle/>
          <a:p>
            <a:r>
              <a:rPr lang="en-US" dirty="0">
                <a:latin typeface="+mn-lt"/>
              </a:rPr>
              <a:t>Secondary and tertiary particles have low </a:t>
            </a:r>
            <a:r>
              <a:rPr lang="en-US" dirty="0" smtClean="0">
                <a:latin typeface="+mn-lt"/>
              </a:rPr>
              <a:t>momentum </a:t>
            </a:r>
            <a:r>
              <a:rPr lang="en-US" dirty="0">
                <a:latin typeface="+mn-lt"/>
              </a:rPr>
              <a:t>and different arrival time in the </a:t>
            </a:r>
            <a:r>
              <a:rPr lang="en-US" smtClean="0">
                <a:latin typeface="+mn-lt"/>
              </a:rPr>
              <a:t>Interaction Point </a:t>
            </a:r>
            <a:endParaRPr lang="en-US" dirty="0">
              <a:latin typeface="+mn-lt"/>
            </a:endParaRPr>
          </a:p>
        </p:txBody>
      </p:sp>
      <p:pic>
        <p:nvPicPr>
          <p:cNvPr id="2067" name="Picture 19" descr="age5image101612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150" y="3324125"/>
            <a:ext cx="4004575" cy="275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314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9018"/>
            <a:ext cx="8229600" cy="515706"/>
          </a:xfrm>
        </p:spPr>
        <p:txBody>
          <a:bodyPr/>
          <a:lstStyle/>
          <a:p>
            <a:r>
              <a:rPr lang="en-US" dirty="0" smtClean="0"/>
              <a:t>Machine Detector Interface </a:t>
            </a:r>
            <a:endParaRPr lang="en-US" dirty="0"/>
          </a:p>
        </p:txBody>
      </p:sp>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32</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01552"/>
            <a:ext cx="9144000" cy="4352384"/>
          </a:xfrm>
          <a:prstGeom prst="rect">
            <a:avLst/>
          </a:prstGeom>
        </p:spPr>
      </p:pic>
      <p:pic>
        <p:nvPicPr>
          <p:cNvPr id="7" name="Picture 6"/>
          <p:cNvPicPr>
            <a:picLocks noChangeAspect="1"/>
          </p:cNvPicPr>
          <p:nvPr/>
        </p:nvPicPr>
        <p:blipFill>
          <a:blip r:embed="rId3"/>
          <a:stretch>
            <a:fillRect/>
          </a:stretch>
        </p:blipFill>
        <p:spPr>
          <a:xfrm>
            <a:off x="119853" y="649948"/>
            <a:ext cx="5009866" cy="1651604"/>
          </a:xfrm>
          <a:prstGeom prst="rect">
            <a:avLst/>
          </a:prstGeom>
        </p:spPr>
      </p:pic>
      <p:sp>
        <p:nvSpPr>
          <p:cNvPr id="8" name="Rectangle 7"/>
          <p:cNvSpPr/>
          <p:nvPr/>
        </p:nvSpPr>
        <p:spPr>
          <a:xfrm>
            <a:off x="5488061" y="836712"/>
            <a:ext cx="3353099" cy="707886"/>
          </a:xfrm>
          <a:prstGeom prst="rect">
            <a:avLst/>
          </a:prstGeom>
        </p:spPr>
        <p:txBody>
          <a:bodyPr wrap="square">
            <a:spAutoFit/>
          </a:bodyPr>
          <a:lstStyle/>
          <a:p>
            <a:r>
              <a:rPr lang="en-US" sz="2000" b="1">
                <a:solidFill>
                  <a:srgbClr val="800000"/>
                </a:solidFill>
                <a:latin typeface="+mn-lt"/>
              </a:rPr>
              <a:t>Need for a flexible </a:t>
            </a:r>
            <a:r>
              <a:rPr lang="en-US" sz="2000" b="1" smtClean="0">
                <a:solidFill>
                  <a:srgbClr val="800000"/>
                </a:solidFill>
                <a:latin typeface="+mn-lt"/>
              </a:rPr>
              <a:t>tool </a:t>
            </a:r>
            <a:r>
              <a:rPr lang="en-US" sz="2000" b="1">
                <a:solidFill>
                  <a:srgbClr val="800000"/>
                </a:solidFill>
                <a:latin typeface="+mn-lt"/>
              </a:rPr>
              <a:t>from machine optics </a:t>
            </a:r>
            <a:r>
              <a:rPr lang="en-US" sz="2000" b="1" smtClean="0">
                <a:solidFill>
                  <a:srgbClr val="800000"/>
                </a:solidFill>
                <a:latin typeface="+mn-lt"/>
              </a:rPr>
              <a:t>to </a:t>
            </a:r>
            <a:r>
              <a:rPr lang="en-US" sz="2000" b="1">
                <a:solidFill>
                  <a:srgbClr val="800000"/>
                </a:solidFill>
                <a:latin typeface="+mn-lt"/>
              </a:rPr>
              <a:t>simulation</a:t>
            </a:r>
          </a:p>
        </p:txBody>
      </p:sp>
    </p:spTree>
    <p:extLst>
      <p:ext uri="{BB962C8B-B14F-4D97-AF65-F5344CB8AC3E}">
        <p14:creationId xmlns:p14="http://schemas.microsoft.com/office/powerpoint/2010/main" val="1680080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495904"/>
          </a:xfrm>
        </p:spPr>
        <p:txBody>
          <a:bodyPr>
            <a:noAutofit/>
          </a:bodyPr>
          <a:lstStyle/>
          <a:p>
            <a:r>
              <a:rPr lang="en-US" sz="3600" dirty="0" smtClean="0"/>
              <a:t>Challenge: Neutrino </a:t>
            </a:r>
            <a:r>
              <a:rPr lang="en-US" sz="3600" dirty="0"/>
              <a:t>R</a:t>
            </a:r>
            <a:r>
              <a:rPr lang="en-US" sz="3600" dirty="0" smtClean="0"/>
              <a:t>adiation </a:t>
            </a:r>
            <a:r>
              <a:rPr lang="en-US" sz="3600" dirty="0"/>
              <a:t>H</a:t>
            </a:r>
            <a:r>
              <a:rPr lang="en-US" sz="3600" dirty="0" smtClean="0"/>
              <a:t>azard </a:t>
            </a:r>
            <a:endParaRPr lang="en-US" sz="3600" dirty="0"/>
          </a:p>
        </p:txBody>
      </p:sp>
      <p:sp>
        <p:nvSpPr>
          <p:cNvPr id="6" name="Slide Number Placeholder 5"/>
          <p:cNvSpPr>
            <a:spLocks noGrp="1"/>
          </p:cNvSpPr>
          <p:nvPr>
            <p:ph type="sldNum" sz="quarter" idx="12"/>
          </p:nvPr>
        </p:nvSpPr>
        <p:spPr/>
        <p:txBody>
          <a:bodyPr/>
          <a:lstStyle/>
          <a:p>
            <a:fld id="{3478A56A-6164-B14D-A8F7-980D09C4DD92}" type="slidenum">
              <a:rPr lang="en-US" smtClean="0">
                <a:latin typeface="+mn-lt"/>
              </a:rPr>
              <a:pPr/>
              <a:t>33</a:t>
            </a:fld>
            <a:endParaRPr lang="en-US">
              <a:latin typeface="+mn-lt"/>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a:ext>
            </a:extLst>
          </a:blip>
          <a:srcRect l="5603" t="5898"/>
          <a:stretch/>
        </p:blipFill>
        <p:spPr>
          <a:xfrm>
            <a:off x="10841" y="1598570"/>
            <a:ext cx="5125573" cy="2185154"/>
          </a:xfrm>
          <a:prstGeom prst="rect">
            <a:avLst/>
          </a:prstGeom>
        </p:spPr>
      </p:pic>
      <p:sp>
        <p:nvSpPr>
          <p:cNvPr id="9" name="Rectangle 8"/>
          <p:cNvSpPr/>
          <p:nvPr/>
        </p:nvSpPr>
        <p:spPr>
          <a:xfrm>
            <a:off x="171090" y="525093"/>
            <a:ext cx="8569225" cy="369332"/>
          </a:xfrm>
          <a:prstGeom prst="rect">
            <a:avLst/>
          </a:prstGeom>
          <a:noFill/>
        </p:spPr>
        <p:txBody>
          <a:bodyPr wrap="square">
            <a:spAutoFit/>
          </a:bodyPr>
          <a:lstStyle/>
          <a:p>
            <a:r>
              <a:rPr lang="en-US" dirty="0" smtClean="0">
                <a:latin typeface="+mn-lt"/>
              </a:rPr>
              <a:t>Neutrinos from decaying </a:t>
            </a:r>
            <a:r>
              <a:rPr lang="en-US" dirty="0" err="1" smtClean="0">
                <a:latin typeface="+mn-lt"/>
              </a:rPr>
              <a:t>muons</a:t>
            </a:r>
            <a:r>
              <a:rPr lang="en-US" dirty="0" smtClean="0">
                <a:latin typeface="+mn-lt"/>
              </a:rPr>
              <a:t> can produce showers just when they exit the earth</a:t>
            </a:r>
          </a:p>
        </p:txBody>
      </p:sp>
      <p:sp>
        <p:nvSpPr>
          <p:cNvPr id="10" name="Rectangle 9"/>
          <p:cNvSpPr/>
          <p:nvPr/>
        </p:nvSpPr>
        <p:spPr>
          <a:xfrm>
            <a:off x="-29356" y="4289110"/>
            <a:ext cx="4572000" cy="1477328"/>
          </a:xfrm>
          <a:prstGeom prst="rect">
            <a:avLst/>
          </a:prstGeom>
          <a:solidFill>
            <a:schemeClr val="accent6">
              <a:lumMod val="40000"/>
              <a:lumOff val="60000"/>
            </a:schemeClr>
          </a:solidFill>
        </p:spPr>
        <p:txBody>
          <a:bodyPr wrap="square">
            <a:spAutoFit/>
          </a:bodyPr>
          <a:lstStyle/>
          <a:p>
            <a:r>
              <a:rPr lang="en-US" dirty="0">
                <a:latin typeface="+mn-lt"/>
              </a:rPr>
              <a:t>M</a:t>
            </a:r>
            <a:r>
              <a:rPr lang="en-US" dirty="0" smtClean="0">
                <a:latin typeface="+mn-lt"/>
              </a:rPr>
              <a:t>ore important at higher energies (scaling E</a:t>
            </a:r>
            <a:r>
              <a:rPr lang="en-US" baseline="30000" dirty="0" smtClean="0">
                <a:latin typeface="+mn-lt"/>
              </a:rPr>
              <a:t>3</a:t>
            </a:r>
            <a:r>
              <a:rPr lang="en-US" dirty="0" smtClean="0">
                <a:latin typeface="+mn-lt"/>
              </a:rPr>
              <a:t>)</a:t>
            </a:r>
          </a:p>
          <a:p>
            <a:endParaRPr lang="en-US" dirty="0" smtClean="0">
              <a:latin typeface="+mn-lt"/>
            </a:endParaRPr>
          </a:p>
          <a:p>
            <a:r>
              <a:rPr lang="en-US" dirty="0" smtClean="0">
                <a:latin typeface="+mn-lt"/>
              </a:rPr>
              <a:t>US study concluded: 6 </a:t>
            </a:r>
            <a:r>
              <a:rPr lang="en-US" dirty="0" err="1" smtClean="0">
                <a:latin typeface="+mn-lt"/>
              </a:rPr>
              <a:t>TeV</a:t>
            </a:r>
            <a:r>
              <a:rPr lang="en-US" dirty="0" smtClean="0">
                <a:latin typeface="+mn-lt"/>
              </a:rPr>
              <a:t> parameters are OK</a:t>
            </a:r>
          </a:p>
          <a:p>
            <a:endParaRPr lang="en-US" dirty="0" smtClean="0">
              <a:latin typeface="+mn-lt"/>
            </a:endParaRPr>
          </a:p>
          <a:p>
            <a:r>
              <a:rPr lang="en-US" dirty="0" smtClean="0">
                <a:latin typeface="+mn-lt"/>
              </a:rPr>
              <a:t>Reasonable goal  0.1 </a:t>
            </a:r>
            <a:r>
              <a:rPr lang="en-US" dirty="0" err="1" smtClean="0">
                <a:latin typeface="+mn-lt"/>
              </a:rPr>
              <a:t>mSv</a:t>
            </a:r>
            <a:r>
              <a:rPr lang="en-US" dirty="0" smtClean="0">
                <a:latin typeface="+mn-lt"/>
              </a:rPr>
              <a:t>/ year, to be verified</a:t>
            </a:r>
          </a:p>
        </p:txBody>
      </p:sp>
      <p:sp>
        <p:nvSpPr>
          <p:cNvPr id="13" name="Rectangle 12"/>
          <p:cNvSpPr/>
          <p:nvPr/>
        </p:nvSpPr>
        <p:spPr>
          <a:xfrm>
            <a:off x="5123402" y="846809"/>
            <a:ext cx="4063693" cy="2862322"/>
          </a:xfrm>
          <a:prstGeom prst="rect">
            <a:avLst/>
          </a:prstGeom>
          <a:solidFill>
            <a:srgbClr val="DBEEF4"/>
          </a:solidFill>
        </p:spPr>
        <p:txBody>
          <a:bodyPr wrap="square">
            <a:spAutoFit/>
          </a:bodyPr>
          <a:lstStyle/>
          <a:p>
            <a:r>
              <a:rPr lang="en-US" dirty="0" smtClean="0">
                <a:latin typeface="+mn-lt"/>
              </a:rPr>
              <a:t>Potential mitigation by</a:t>
            </a:r>
          </a:p>
          <a:p>
            <a:pPr marL="285750" indent="-285750">
              <a:buFont typeface="Arial"/>
              <a:buChar char="•"/>
            </a:pPr>
            <a:r>
              <a:rPr lang="en-US" dirty="0">
                <a:latin typeface="+mn-lt"/>
              </a:rPr>
              <a:t>Site choice</a:t>
            </a:r>
          </a:p>
          <a:p>
            <a:pPr marL="285750" indent="-285750">
              <a:buFont typeface="Arial"/>
              <a:buChar char="•"/>
            </a:pPr>
            <a:r>
              <a:rPr lang="en-US" dirty="0" smtClean="0">
                <a:latin typeface="+mn-lt"/>
              </a:rPr>
              <a:t>Owning the land in direction of experimental insertion</a:t>
            </a:r>
          </a:p>
          <a:p>
            <a:pPr marL="285750" indent="-285750">
              <a:buFont typeface="Arial"/>
              <a:buChar char="•"/>
            </a:pPr>
            <a:endParaRPr lang="en-US" dirty="0" smtClean="0">
              <a:latin typeface="+mn-lt"/>
            </a:endParaRPr>
          </a:p>
          <a:p>
            <a:pPr marL="285750" indent="-285750">
              <a:buFont typeface="Arial"/>
              <a:buChar char="•"/>
            </a:pPr>
            <a:r>
              <a:rPr lang="en-US" dirty="0">
                <a:latin typeface="+mn-lt"/>
              </a:rPr>
              <a:t>H</a:t>
            </a:r>
            <a:r>
              <a:rPr lang="en-US" dirty="0" smtClean="0">
                <a:latin typeface="+mn-lt"/>
              </a:rPr>
              <a:t>aving a dynamic beam orbit so it points in different directions at each turn in the arcs</a:t>
            </a:r>
          </a:p>
          <a:p>
            <a:pPr marL="742950" lvl="1" indent="-285750">
              <a:buFont typeface="Arial"/>
              <a:buChar char="•"/>
            </a:pPr>
            <a:r>
              <a:rPr lang="en-US" dirty="0" smtClean="0">
                <a:latin typeface="+mn-lt"/>
              </a:rPr>
              <a:t>Or at least paint the beam in the the straights to dilute radiation</a:t>
            </a:r>
          </a:p>
        </p:txBody>
      </p:sp>
      <p:sp>
        <p:nvSpPr>
          <p:cNvPr id="11" name="Rectangle 10"/>
          <p:cNvSpPr/>
          <p:nvPr/>
        </p:nvSpPr>
        <p:spPr>
          <a:xfrm>
            <a:off x="306494" y="926909"/>
            <a:ext cx="4211960" cy="646331"/>
          </a:xfrm>
          <a:prstGeom prst="rect">
            <a:avLst/>
          </a:prstGeom>
          <a:solidFill>
            <a:schemeClr val="accent4">
              <a:lumMod val="20000"/>
              <a:lumOff val="80000"/>
            </a:schemeClr>
          </a:solidFill>
        </p:spPr>
        <p:txBody>
          <a:bodyPr wrap="square">
            <a:spAutoFit/>
          </a:bodyPr>
          <a:lstStyle/>
          <a:p>
            <a:r>
              <a:rPr lang="en-US" dirty="0" smtClean="0">
                <a:latin typeface="+mn-lt"/>
              </a:rPr>
              <a:t>Particularly bad in direction of straights</a:t>
            </a:r>
          </a:p>
          <a:p>
            <a:r>
              <a:rPr lang="en-US" dirty="0" smtClean="0">
                <a:latin typeface="+mn-lt"/>
              </a:rPr>
              <a:t>But also an issue in the arcs</a:t>
            </a:r>
          </a:p>
        </p:txBody>
      </p:sp>
      <p:sp>
        <p:nvSpPr>
          <p:cNvPr id="14" name="Rectangle 13"/>
          <p:cNvSpPr/>
          <p:nvPr/>
        </p:nvSpPr>
        <p:spPr>
          <a:xfrm>
            <a:off x="44721" y="5904323"/>
            <a:ext cx="4281813" cy="646331"/>
          </a:xfrm>
          <a:prstGeom prst="rect">
            <a:avLst/>
          </a:prstGeom>
        </p:spPr>
        <p:txBody>
          <a:bodyPr wrap="none">
            <a:spAutoFit/>
          </a:bodyPr>
          <a:lstStyle/>
          <a:p>
            <a:r>
              <a:rPr lang="en-US" b="1" dirty="0" smtClean="0">
                <a:latin typeface="+mn-lt"/>
              </a:rPr>
              <a:t>On-going simulations and studies</a:t>
            </a:r>
          </a:p>
          <a:p>
            <a:r>
              <a:rPr lang="en-US" b="1" dirty="0" smtClean="0">
                <a:latin typeface="+mn-lt"/>
              </a:rPr>
              <a:t>for mitigation with existing/future tunnels </a:t>
            </a:r>
            <a:endParaRPr lang="en-US" b="1" dirty="0">
              <a:latin typeface="+mn-lt"/>
            </a:endParaRPr>
          </a:p>
        </p:txBody>
      </p:sp>
      <p:sp>
        <p:nvSpPr>
          <p:cNvPr id="15" name="Slide Number Placeholder 3"/>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200" b="1" kern="1200">
                <a:solidFill>
                  <a:srgbClr val="000090"/>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defRPr/>
            </a:pPr>
            <a:fld id="{8132F8B2-CC17-8A43-B672-B4BE29CACF9C}" type="slidenum">
              <a:rPr lang="en-US" altLang="en-US" smtClean="0"/>
              <a:pPr>
                <a:defRPr/>
              </a:pPr>
              <a:t>33</a:t>
            </a:fld>
            <a:endParaRPr lang="en-US" altLang="en-US"/>
          </a:p>
        </p:txBody>
      </p:sp>
      <p:grpSp>
        <p:nvGrpSpPr>
          <p:cNvPr id="16" name="Group 15"/>
          <p:cNvGrpSpPr/>
          <p:nvPr/>
        </p:nvGrpSpPr>
        <p:grpSpPr>
          <a:xfrm>
            <a:off x="4455702" y="3750120"/>
            <a:ext cx="4645496" cy="3100240"/>
            <a:chOff x="6606416" y="2296129"/>
            <a:chExt cx="5434207" cy="3712550"/>
          </a:xfrm>
        </p:grpSpPr>
        <p:grpSp>
          <p:nvGrpSpPr>
            <p:cNvPr id="17" name="Group 16"/>
            <p:cNvGrpSpPr/>
            <p:nvPr/>
          </p:nvGrpSpPr>
          <p:grpSpPr>
            <a:xfrm>
              <a:off x="6606416" y="2296129"/>
              <a:ext cx="5434207" cy="3712550"/>
              <a:chOff x="6606416" y="2296129"/>
              <a:chExt cx="5434207" cy="3712550"/>
            </a:xfrm>
          </p:grpSpPr>
          <p:pic>
            <p:nvPicPr>
              <p:cNvPr id="22" name="Picture 21"/>
              <p:cNvPicPr>
                <a:picLocks noChangeAspect="1"/>
              </p:cNvPicPr>
              <p:nvPr/>
            </p:nvPicPr>
            <p:blipFill rotWithShape="1">
              <a:blip r:embed="rId3">
                <a:extLst>
                  <a:ext uri="{28A0092B-C50C-407E-A947-70E740481C1C}">
                    <a14:useLocalDpi xmlns:a14="http://schemas.microsoft.com/office/drawing/2010/main"/>
                  </a:ext>
                </a:extLst>
              </a:blip>
              <a:srcRect l="2616" t="5781" r="4341"/>
              <a:stretch/>
            </p:blipFill>
            <p:spPr>
              <a:xfrm>
                <a:off x="6606416" y="2878212"/>
                <a:ext cx="5434207" cy="3130467"/>
              </a:xfrm>
              <a:prstGeom prst="rect">
                <a:avLst/>
              </a:prstGeom>
            </p:spPr>
          </p:pic>
          <p:sp>
            <p:nvSpPr>
              <p:cNvPr id="23" name="TextBox 22"/>
              <p:cNvSpPr txBox="1"/>
              <p:nvPr/>
            </p:nvSpPr>
            <p:spPr>
              <a:xfrm>
                <a:off x="7459357" y="2296129"/>
                <a:ext cx="3915922" cy="773984"/>
              </a:xfrm>
              <a:prstGeom prst="rect">
                <a:avLst/>
              </a:prstGeom>
              <a:solidFill>
                <a:schemeClr val="bg1"/>
              </a:solidFill>
              <a:ln>
                <a:solidFill>
                  <a:srgbClr val="C00000"/>
                </a:solidFill>
              </a:ln>
            </p:spPr>
            <p:txBody>
              <a:bodyPr wrap="square" rtlCol="0">
                <a:spAutoFit/>
              </a:bodyPr>
              <a:lstStyle/>
              <a:p>
                <a:r>
                  <a:rPr lang="en-US" dirty="0" smtClean="0">
                    <a:solidFill>
                      <a:schemeClr val="tx1">
                        <a:lumMod val="50000"/>
                      </a:schemeClr>
                    </a:solidFill>
                    <a:latin typeface="+mn-lt"/>
                    <a:sym typeface="Symbol" panose="05050102010706020507" pitchFamily="18" charset="2"/>
                  </a:rPr>
                  <a:t>Dose from 1 </a:t>
                </a:r>
                <a:r>
                  <a:rPr lang="en-US" dirty="0" err="1" smtClean="0">
                    <a:solidFill>
                      <a:schemeClr val="tx1">
                        <a:lumMod val="50000"/>
                      </a:schemeClr>
                    </a:solidFill>
                    <a:latin typeface="+mn-lt"/>
                    <a:sym typeface="Symbol" panose="05050102010706020507" pitchFamily="18" charset="2"/>
                  </a:rPr>
                  <a:t>TeV</a:t>
                </a:r>
                <a:r>
                  <a:rPr lang="en-US" dirty="0" smtClean="0">
                    <a:solidFill>
                      <a:schemeClr val="tx1">
                        <a:lumMod val="50000"/>
                      </a:schemeClr>
                    </a:solidFill>
                    <a:latin typeface="+mn-lt"/>
                    <a:sym typeface="Symbol" panose="05050102010706020507" pitchFamily="18" charset="2"/>
                  </a:rPr>
                  <a:t> </a:t>
                </a:r>
                <a:r>
                  <a:rPr lang="en-US" baseline="30000" dirty="0" smtClean="0">
                    <a:solidFill>
                      <a:schemeClr val="tx1">
                        <a:lumMod val="50000"/>
                      </a:schemeClr>
                    </a:solidFill>
                    <a:latin typeface="+mn-lt"/>
                    <a:sym typeface="Symbol" panose="05050102010706020507" pitchFamily="18" charset="2"/>
                  </a:rPr>
                  <a:t> </a:t>
                </a:r>
                <a:r>
                  <a:rPr lang="en-US" dirty="0" smtClean="0">
                    <a:solidFill>
                      <a:schemeClr val="tx1">
                        <a:lumMod val="50000"/>
                      </a:schemeClr>
                    </a:solidFill>
                    <a:latin typeface="+mn-lt"/>
                    <a:sym typeface="Symbol" panose="05050102010706020507" pitchFamily="18" charset="2"/>
                  </a:rPr>
                  <a:t>vs distance from ring, </a:t>
                </a:r>
                <a:r>
                  <a:rPr lang="en-US" dirty="0" err="1" smtClean="0">
                    <a:solidFill>
                      <a:schemeClr val="tx1">
                        <a:lumMod val="50000"/>
                      </a:schemeClr>
                    </a:solidFill>
                    <a:latin typeface="+mn-lt"/>
                    <a:sym typeface="Symbol" panose="05050102010706020507" pitchFamily="18" charset="2"/>
                  </a:rPr>
                  <a:t>pSv</a:t>
                </a:r>
                <a:r>
                  <a:rPr lang="en-US" dirty="0" smtClean="0">
                    <a:solidFill>
                      <a:schemeClr val="tx1">
                        <a:lumMod val="50000"/>
                      </a:schemeClr>
                    </a:solidFill>
                    <a:latin typeface="+mn-lt"/>
                    <a:sym typeface="Symbol" panose="05050102010706020507" pitchFamily="18" charset="2"/>
                  </a:rPr>
                  <a:t>/10</a:t>
                </a:r>
                <a:r>
                  <a:rPr lang="en-US" baseline="30000" dirty="0" smtClean="0">
                    <a:solidFill>
                      <a:schemeClr val="tx1">
                        <a:lumMod val="50000"/>
                      </a:schemeClr>
                    </a:solidFill>
                    <a:latin typeface="+mn-lt"/>
                    <a:sym typeface="Symbol" panose="05050102010706020507" pitchFamily="18" charset="2"/>
                  </a:rPr>
                  <a:t>10  </a:t>
                </a:r>
                <a:r>
                  <a:rPr lang="en-US" dirty="0" smtClean="0">
                    <a:solidFill>
                      <a:schemeClr val="tx1">
                        <a:lumMod val="50000"/>
                      </a:schemeClr>
                    </a:solidFill>
                    <a:latin typeface="+mn-lt"/>
                    <a:sym typeface="Symbol" panose="05050102010706020507" pitchFamily="18" charset="2"/>
                  </a:rPr>
                  <a:t>decays</a:t>
                </a:r>
                <a:endParaRPr lang="en-US" dirty="0">
                  <a:solidFill>
                    <a:schemeClr val="tx1">
                      <a:lumMod val="50000"/>
                    </a:schemeClr>
                  </a:solidFill>
                  <a:latin typeface="+mn-lt"/>
                </a:endParaRPr>
              </a:p>
            </p:txBody>
          </p:sp>
        </p:grpSp>
        <p:cxnSp>
          <p:nvCxnSpPr>
            <p:cNvPr id="18" name="Straight Arrow Connector 17"/>
            <p:cNvCxnSpPr/>
            <p:nvPr/>
          </p:nvCxnSpPr>
          <p:spPr bwMode="auto">
            <a:xfrm>
              <a:off x="7459357" y="5347929"/>
              <a:ext cx="3338480" cy="42958"/>
            </a:xfrm>
            <a:prstGeom prst="straightConnector1">
              <a:avLst/>
            </a:prstGeom>
            <a:ln w="5080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p:cNvSpPr txBox="1"/>
            <p:nvPr/>
          </p:nvSpPr>
          <p:spPr>
            <a:xfrm>
              <a:off x="8560993" y="5099773"/>
              <a:ext cx="889201" cy="442277"/>
            </a:xfrm>
            <a:prstGeom prst="rect">
              <a:avLst/>
            </a:prstGeom>
            <a:solidFill>
              <a:schemeClr val="bg1"/>
            </a:solidFill>
          </p:spPr>
          <p:txBody>
            <a:bodyPr wrap="none" rtlCol="0">
              <a:spAutoFit/>
            </a:bodyPr>
            <a:lstStyle/>
            <a:p>
              <a:r>
                <a:rPr lang="en-US" dirty="0" smtClean="0">
                  <a:solidFill>
                    <a:srgbClr val="C00000"/>
                  </a:solidFill>
                  <a:latin typeface="+mn-lt"/>
                </a:rPr>
                <a:t>80 km</a:t>
              </a:r>
              <a:endParaRPr lang="en-US" dirty="0">
                <a:solidFill>
                  <a:srgbClr val="C00000"/>
                </a:solidFill>
                <a:latin typeface="+mn-lt"/>
              </a:endParaRPr>
            </a:p>
          </p:txBody>
        </p:sp>
        <p:cxnSp>
          <p:nvCxnSpPr>
            <p:cNvPr id="20" name="Straight Arrow Connector 19"/>
            <p:cNvCxnSpPr/>
            <p:nvPr/>
          </p:nvCxnSpPr>
          <p:spPr bwMode="auto">
            <a:xfrm flipV="1">
              <a:off x="10880746" y="3346895"/>
              <a:ext cx="0" cy="1894028"/>
            </a:xfrm>
            <a:prstGeom prst="straightConnector1">
              <a:avLst/>
            </a:prstGeom>
            <a:ln w="5080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p:cNvSpPr txBox="1"/>
            <p:nvPr/>
          </p:nvSpPr>
          <p:spPr>
            <a:xfrm>
              <a:off x="10604585" y="4074114"/>
              <a:ext cx="767316" cy="442277"/>
            </a:xfrm>
            <a:prstGeom prst="rect">
              <a:avLst/>
            </a:prstGeom>
            <a:solidFill>
              <a:schemeClr val="bg1"/>
            </a:solidFill>
          </p:spPr>
          <p:txBody>
            <a:bodyPr wrap="none" rtlCol="0">
              <a:spAutoFit/>
            </a:bodyPr>
            <a:lstStyle/>
            <a:p>
              <a:r>
                <a:rPr lang="en-US" dirty="0" smtClean="0">
                  <a:solidFill>
                    <a:srgbClr val="C00000"/>
                  </a:solidFill>
                  <a:latin typeface="+mn-lt"/>
                </a:rPr>
                <a:t>40 m</a:t>
              </a:r>
              <a:endParaRPr lang="en-US" dirty="0">
                <a:solidFill>
                  <a:srgbClr val="C00000"/>
                </a:solidFill>
                <a:latin typeface="+mn-lt"/>
              </a:endParaRPr>
            </a:p>
          </p:txBody>
        </p:sp>
      </p:grpSp>
    </p:spTree>
    <p:extLst>
      <p:ext uri="{BB962C8B-B14F-4D97-AF65-F5344CB8AC3E}">
        <p14:creationId xmlns:p14="http://schemas.microsoft.com/office/powerpoint/2010/main" val="1999014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695" y="116632"/>
            <a:ext cx="8579305" cy="681707"/>
          </a:xfrm>
        </p:spPr>
        <p:txBody>
          <a:bodyPr>
            <a:normAutofit fontScale="90000"/>
          </a:bodyPr>
          <a:lstStyle/>
          <a:p>
            <a:r>
              <a:rPr lang="en-US" sz="4000" b="1" dirty="0" smtClean="0">
                <a:solidFill>
                  <a:srgbClr val="800000"/>
                </a:solidFill>
              </a:rPr>
              <a:t>Ongoing </a:t>
            </a:r>
            <a:r>
              <a:rPr lang="en-US" sz="4000" b="1" dirty="0" smtClean="0">
                <a:solidFill>
                  <a:srgbClr val="800000"/>
                </a:solidFill>
              </a:rPr>
              <a:t>activities and interests</a:t>
            </a:r>
            <a:r>
              <a:rPr lang="en-US" sz="4000" dirty="0" smtClean="0"/>
              <a:t> </a:t>
            </a:r>
            <a:r>
              <a:rPr lang="en-US" sz="4000" dirty="0" smtClean="0"/>
              <a:t>@ INFN </a:t>
            </a:r>
            <a:endParaRPr lang="en-US" sz="4000" b="1" dirty="0">
              <a:solidFill>
                <a:srgbClr val="8000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0" y="770447"/>
                <a:ext cx="9144000" cy="5799013"/>
              </a:xfrm>
            </p:spPr>
            <p:txBody>
              <a:bodyPr/>
              <a:lstStyle/>
              <a:p>
                <a:r>
                  <a:rPr lang="en-US" sz="2400" dirty="0" smtClean="0"/>
                  <a:t> </a:t>
                </a:r>
                <a:r>
                  <a:rPr lang="en-US" sz="2400" b="1" dirty="0" smtClean="0"/>
                  <a:t>Machine </a:t>
                </a:r>
                <a:r>
                  <a:rPr lang="en-US" sz="2400" b="1" dirty="0"/>
                  <a:t>Detector </a:t>
                </a:r>
                <a:r>
                  <a:rPr lang="en-US" sz="2400" b="1" dirty="0" smtClean="0"/>
                  <a:t>Interface </a:t>
                </a:r>
                <a:r>
                  <a:rPr lang="en-US" sz="1800" i="1" dirty="0" err="1">
                    <a:solidFill>
                      <a:srgbClr val="002060"/>
                    </a:solidFill>
                  </a:rPr>
                  <a:t>F.Collamati</a:t>
                </a:r>
                <a:r>
                  <a:rPr lang="en-US" sz="1800" i="1" dirty="0">
                    <a:solidFill>
                      <a:srgbClr val="002060"/>
                    </a:solidFill>
                  </a:rPr>
                  <a:t>, et al.  + </a:t>
                </a:r>
                <a:r>
                  <a:rPr lang="en-US" sz="1800" i="1" dirty="0" err="1">
                    <a:solidFill>
                      <a:srgbClr val="002060"/>
                    </a:solidFill>
                  </a:rPr>
                  <a:t>A.Mereghetti</a:t>
                </a:r>
                <a:r>
                  <a:rPr lang="en-US" sz="1800" i="1" dirty="0">
                    <a:solidFill>
                      <a:srgbClr val="002060"/>
                    </a:solidFill>
                  </a:rPr>
                  <a:t> CERN </a:t>
                </a:r>
                <a:endParaRPr lang="en-US" sz="1800" b="1" dirty="0" smtClean="0"/>
              </a:p>
              <a:p>
                <a:pPr marL="0" indent="0">
                  <a:buNone/>
                </a:pPr>
                <a:r>
                  <a:rPr lang="en-US" sz="1800" dirty="0" smtClean="0"/>
                  <a:t>        Optics design required as part of the collider parameters studies. Fix constraints on nozzles   </a:t>
                </a:r>
                <a:r>
                  <a:rPr lang="en-US" sz="1800" dirty="0"/>
                  <a:t> </a:t>
                </a:r>
                <a:r>
                  <a:rPr lang="en-US" sz="1800" dirty="0" smtClean="0"/>
                  <a:t>	design. Simulation tools. Strong collaboration with CERN. </a:t>
                </a:r>
                <a:endParaRPr lang="en-US" sz="2400" b="1" dirty="0" smtClean="0"/>
              </a:p>
              <a:p>
                <a:pPr marL="342900" lvl="1" indent="-342900">
                  <a:buFont typeface="Arial" charset="0"/>
                  <a:buChar char="•"/>
                </a:pPr>
                <a:r>
                  <a:rPr lang="en-US" sz="2400" b="1" dirty="0" smtClean="0"/>
                  <a:t>Neutrino Radiation Hazard </a:t>
                </a:r>
                <a:r>
                  <a:rPr lang="en-US" sz="2400" b="1" dirty="0" smtClean="0"/>
                  <a:t>Studies </a:t>
                </a:r>
                <a:r>
                  <a:rPr lang="en-US" sz="1800" i="1" dirty="0">
                    <a:solidFill>
                      <a:srgbClr val="002060"/>
                    </a:solidFill>
                  </a:rPr>
                  <a:t>Alfredo Ferrari, Anna Ferrari, P. Sala et al</a:t>
                </a:r>
                <a:r>
                  <a:rPr lang="en-US" sz="2400" i="1" dirty="0" smtClean="0">
                    <a:solidFill>
                      <a:srgbClr val="002060"/>
                    </a:solidFill>
                  </a:rPr>
                  <a:t>.</a:t>
                </a:r>
                <a:endParaRPr lang="en-US" sz="1800" dirty="0" smtClean="0"/>
              </a:p>
              <a:p>
                <a:pPr marL="0" indent="0">
                  <a:spcBef>
                    <a:spcPts val="0"/>
                  </a:spcBef>
                  <a:buNone/>
                </a:pPr>
                <a:r>
                  <a:rPr lang="it-IT" sz="1800" dirty="0" smtClean="0">
                    <a:solidFill>
                      <a:schemeClr val="tx1"/>
                    </a:solidFill>
                  </a:rPr>
                  <a:t>        Preliminary full FLUKA </a:t>
                </a:r>
                <a:r>
                  <a:rPr lang="it-IT" sz="1800" dirty="0" err="1" smtClean="0">
                    <a:solidFill>
                      <a:schemeClr val="tx1"/>
                    </a:solidFill>
                  </a:rPr>
                  <a:t>simulation</a:t>
                </a:r>
                <a:r>
                  <a:rPr lang="it-IT" sz="1800" dirty="0" smtClean="0">
                    <a:solidFill>
                      <a:schemeClr val="tx1"/>
                    </a:solidFill>
                  </a:rPr>
                  <a:t>: </a:t>
                </a:r>
                <a14:m>
                  <m:oMath xmlns:m="http://schemas.openxmlformats.org/officeDocument/2006/math">
                    <m:r>
                      <a:rPr lang="it-IT" sz="1800" i="1" dirty="0" smtClean="0">
                        <a:solidFill>
                          <a:schemeClr val="tx1"/>
                        </a:solidFill>
                        <a:latin typeface="Cambria Math" charset="0"/>
                        <a:ea typeface="Cambria Math" charset="0"/>
                        <a:cs typeface="Cambria Math" charset="0"/>
                      </a:rPr>
                      <m:t>𝜇</m:t>
                    </m:r>
                    <m:r>
                      <a:rPr lang="en-US" sz="1800" b="0" i="0" dirty="0" smtClean="0">
                        <a:solidFill>
                          <a:schemeClr val="tx1"/>
                        </a:solidFill>
                        <a:latin typeface="Cambria Math" charset="0"/>
                        <a:ea typeface="Cambria Math" charset="0"/>
                        <a:cs typeface="Cambria Math" charset="0"/>
                      </a:rPr>
                      <m:t> </m:t>
                    </m:r>
                  </m:oMath>
                </a14:m>
                <a:r>
                  <a:rPr lang="en-GB" sz="1800" dirty="0" smtClean="0">
                    <a:solidFill>
                      <a:schemeClr val="tx1"/>
                    </a:solidFill>
                  </a:rPr>
                  <a:t>decays (ring/straight sections), </a:t>
                </a:r>
                <a14:m>
                  <m:oMath xmlns:m="http://schemas.openxmlformats.org/officeDocument/2006/math">
                    <m:r>
                      <a:rPr lang="en-US" sz="1800" b="0" i="0" smtClean="0">
                        <a:solidFill>
                          <a:schemeClr val="tx1"/>
                        </a:solidFill>
                        <a:latin typeface="Cambria Math" charset="0"/>
                        <a:ea typeface="Cambria Math" charset="0"/>
                        <a:cs typeface="Cambria Math" charset="0"/>
                      </a:rPr>
                      <m:t> </m:t>
                    </m:r>
                    <m:r>
                      <a:rPr lang="en-GB" sz="1800" i="1" smtClean="0">
                        <a:solidFill>
                          <a:schemeClr val="tx1"/>
                        </a:solidFill>
                        <a:latin typeface="Cambria Math" charset="0"/>
                        <a:ea typeface="Cambria Math" charset="0"/>
                        <a:cs typeface="Cambria Math" charset="0"/>
                      </a:rPr>
                      <m:t>𝜈</m:t>
                    </m:r>
                  </m:oMath>
                </a14:m>
                <a:r>
                  <a:rPr lang="en-GB" sz="1800" dirty="0" smtClean="0">
                    <a:solidFill>
                      <a:schemeClr val="tx1"/>
                    </a:solidFill>
                  </a:rPr>
                  <a:t> interactions.</a:t>
                </a:r>
              </a:p>
              <a:p>
                <a:pPr marL="0" indent="0">
                  <a:spcBef>
                    <a:spcPts val="0"/>
                  </a:spcBef>
                  <a:buNone/>
                </a:pPr>
                <a:r>
                  <a:rPr lang="en-GB" sz="1800" dirty="0"/>
                  <a:t> </a:t>
                </a:r>
                <a:r>
                  <a:rPr lang="en-GB" sz="1800" dirty="0" smtClean="0"/>
                  <a:t>       </a:t>
                </a:r>
                <a:r>
                  <a:rPr lang="en-US" sz="1800" kern="0" dirty="0" smtClean="0"/>
                  <a:t>Next: </a:t>
                </a:r>
                <a:r>
                  <a:rPr lang="en-US" sz="1800" kern="0" dirty="0" smtClean="0">
                    <a:solidFill>
                      <a:schemeClr val="tx1"/>
                    </a:solidFill>
                  </a:rPr>
                  <a:t>s</a:t>
                </a:r>
                <a:r>
                  <a:rPr lang="en-US" sz="1800" dirty="0" smtClean="0">
                    <a:solidFill>
                      <a:schemeClr val="tx1"/>
                    </a:solidFill>
                  </a:rPr>
                  <a:t>imulations </a:t>
                </a:r>
                <a:r>
                  <a:rPr lang="en-US" sz="1800" dirty="0">
                    <a:solidFill>
                      <a:schemeClr val="tx1"/>
                    </a:solidFill>
                  </a:rPr>
                  <a:t>with </a:t>
                </a:r>
                <a:r>
                  <a:rPr lang="en-US" sz="1800" dirty="0" smtClean="0">
                    <a:solidFill>
                      <a:schemeClr val="tx1"/>
                    </a:solidFill>
                  </a:rPr>
                  <a:t>realistic ring </a:t>
                </a:r>
                <a:r>
                  <a:rPr lang="en-US" sz="1800" dirty="0" smtClean="0">
                    <a:solidFill>
                      <a:schemeClr val="tx1"/>
                    </a:solidFill>
                  </a:rPr>
                  <a:t>geometries/orbits design. </a:t>
                </a:r>
                <a:r>
                  <a:rPr lang="en-US" sz="1800" b="1" dirty="0" smtClean="0">
                    <a:solidFill>
                      <a:srgbClr val="800000"/>
                    </a:solidFill>
                  </a:rPr>
                  <a:t>Input from </a:t>
                </a:r>
                <a:r>
                  <a:rPr lang="en-US" sz="1800" b="1" dirty="0" smtClean="0">
                    <a:solidFill>
                      <a:srgbClr val="800000"/>
                    </a:solidFill>
                  </a:rPr>
                  <a:t>machine </a:t>
                </a:r>
                <a:r>
                  <a:rPr lang="en-US" sz="1800" b="1" dirty="0" smtClean="0">
                    <a:solidFill>
                      <a:srgbClr val="800000"/>
                    </a:solidFill>
                  </a:rPr>
                  <a:t>design.</a:t>
                </a:r>
                <a:endParaRPr lang="en-US" sz="800" b="1" dirty="0">
                  <a:solidFill>
                    <a:srgbClr val="800000"/>
                  </a:solidFill>
                </a:endParaRPr>
              </a:p>
              <a:p>
                <a:r>
                  <a:rPr lang="en-US" sz="1800" b="1" dirty="0"/>
                  <a:t> </a:t>
                </a:r>
                <a:r>
                  <a:rPr lang="en-US" sz="2400" b="1" dirty="0"/>
                  <a:t>Material studies for targets </a:t>
                </a:r>
                <a:endParaRPr lang="en-US" sz="2000" dirty="0"/>
              </a:p>
              <a:p>
                <a:r>
                  <a:rPr lang="en-US" sz="2000" b="1" dirty="0"/>
                  <a:t> </a:t>
                </a:r>
                <a:r>
                  <a:rPr lang="en-US" sz="2400" b="1" dirty="0"/>
                  <a:t>Crystals manufacturing for targets and </a:t>
                </a:r>
                <a:r>
                  <a:rPr lang="en-US" sz="2400" b="1" dirty="0" smtClean="0"/>
                  <a:t>collimation</a:t>
                </a:r>
                <a:endParaRPr lang="en-GB" sz="1600" dirty="0"/>
              </a:p>
              <a:p>
                <a:pPr marL="0" indent="0" algn="ctr">
                  <a:buNone/>
                </a:pPr>
                <a:r>
                  <a:rPr lang="en-US" sz="2400" dirty="0" smtClean="0"/>
                  <a:t>Strong </a:t>
                </a:r>
                <a:r>
                  <a:rPr lang="en-US" sz="2400" dirty="0"/>
                  <a:t>synergy within the </a:t>
                </a:r>
                <a:r>
                  <a:rPr lang="en-US" sz="2400" b="1" dirty="0" smtClean="0"/>
                  <a:t>new</a:t>
                </a:r>
                <a:r>
                  <a:rPr lang="en-US" sz="2000" b="1" dirty="0" smtClean="0"/>
                  <a:t>:</a:t>
                </a:r>
              </a:p>
              <a:p>
                <a:pPr lvl="1"/>
                <a:r>
                  <a:rPr lang="en-US" sz="1800" b="1" dirty="0">
                    <a:sym typeface="Wingdings"/>
                  </a:rPr>
                  <a:t>approved EU RISE project: AMUSE </a:t>
                </a:r>
                <a:r>
                  <a:rPr lang="en-US" sz="1400" dirty="0">
                    <a:sym typeface="Wingdings"/>
                  </a:rPr>
                  <a:t> (with activities @ FNAL Muon </a:t>
                </a:r>
                <a:r>
                  <a:rPr lang="en-US" sz="1400" dirty="0" smtClean="0">
                    <a:sym typeface="Wingdings"/>
                  </a:rPr>
                  <a:t>Campus) </a:t>
                </a:r>
              </a:p>
              <a:p>
                <a:pPr marL="457200" lvl="1" indent="0">
                  <a:buNone/>
                </a:pPr>
                <a:r>
                  <a:rPr lang="en-US" sz="1400" b="1" dirty="0">
                    <a:solidFill>
                      <a:srgbClr val="800000"/>
                    </a:solidFill>
                    <a:sym typeface="Wingdings"/>
                  </a:rPr>
                  <a:t> </a:t>
                </a:r>
                <a:r>
                  <a:rPr lang="en-US" sz="1400" b="1" dirty="0" smtClean="0">
                    <a:solidFill>
                      <a:srgbClr val="800000"/>
                    </a:solidFill>
                    <a:sym typeface="Wingdings"/>
                  </a:rPr>
                  <a:t>      </a:t>
                </a:r>
                <a:r>
                  <a:rPr lang="en-US" sz="1800" b="1" dirty="0" smtClean="0">
                    <a:solidFill>
                      <a:srgbClr val="800000"/>
                    </a:solidFill>
                    <a:sym typeface="Wingdings"/>
                  </a:rPr>
                  <a:t>Donatella </a:t>
                </a:r>
                <a:r>
                  <a:rPr lang="en-US" sz="1800" b="1" dirty="0" err="1" smtClean="0">
                    <a:solidFill>
                      <a:srgbClr val="800000"/>
                    </a:solidFill>
                    <a:sym typeface="Wingdings"/>
                  </a:rPr>
                  <a:t>Lucchesi</a:t>
                </a:r>
                <a:r>
                  <a:rPr lang="en-US" sz="1800" b="1" dirty="0" smtClean="0">
                    <a:solidFill>
                      <a:srgbClr val="800000"/>
                    </a:solidFill>
                    <a:sym typeface="Wingdings"/>
                  </a:rPr>
                  <a:t> </a:t>
                </a:r>
                <a:r>
                  <a:rPr lang="en-US" sz="1800" dirty="0" smtClean="0">
                    <a:sym typeface="Wingdings"/>
                  </a:rPr>
                  <a:t>(Univ</a:t>
                </a:r>
                <a:r>
                  <a:rPr lang="en-US" sz="1800" dirty="0">
                    <a:sym typeface="Wingdings"/>
                  </a:rPr>
                  <a:t>. PD) for Muon Collider with US Laboratories FNAL, BNL, </a:t>
                </a:r>
                <a:r>
                  <a:rPr lang="en-US" sz="1800" dirty="0" smtClean="0">
                    <a:sym typeface="Wingdings"/>
                  </a:rPr>
                  <a:t>SLAC</a:t>
                </a:r>
              </a:p>
              <a:p>
                <a:pPr lvl="1"/>
                <a:r>
                  <a:rPr lang="en-US" sz="1800" b="1" dirty="0" smtClean="0"/>
                  <a:t>submitted </a:t>
                </a:r>
                <a:r>
                  <a:rPr lang="en-US" sz="1800" b="1" dirty="0"/>
                  <a:t>EU project I.FAST</a:t>
                </a:r>
              </a:p>
              <a:p>
                <a:pPr algn="ctr">
                  <a:buFont typeface="Wingdings" charset="2"/>
                  <a:buChar char="è"/>
                </a:pPr>
                <a:r>
                  <a:rPr lang="en-US" sz="1800" b="1" dirty="0" smtClean="0">
                    <a:solidFill>
                      <a:srgbClr val="800000"/>
                    </a:solidFill>
                    <a:sym typeface="Wingdings"/>
                  </a:rPr>
                  <a:t>MUST </a:t>
                </a:r>
                <a:r>
                  <a:rPr lang="mr-IN" sz="1800" dirty="0">
                    <a:sym typeface="Wingdings"/>
                  </a:rPr>
                  <a:t>–</a:t>
                </a:r>
                <a:r>
                  <a:rPr lang="en-US" sz="1800" dirty="0">
                    <a:sym typeface="Wingdings"/>
                  </a:rPr>
                  <a:t> </a:t>
                </a:r>
                <a:r>
                  <a:rPr lang="en-US" sz="1800" dirty="0" err="1">
                    <a:sym typeface="Wingdings"/>
                  </a:rPr>
                  <a:t>MUon</a:t>
                </a:r>
                <a:r>
                  <a:rPr lang="en-US" sz="1800" dirty="0">
                    <a:sym typeface="Wingdings"/>
                  </a:rPr>
                  <a:t> colliders Strategy </a:t>
                </a:r>
                <a:r>
                  <a:rPr lang="en-US" sz="1800" dirty="0" smtClean="0">
                    <a:sym typeface="Wingdings"/>
                  </a:rPr>
                  <a:t>network </a:t>
                </a:r>
                <a:r>
                  <a:rPr lang="en-US" sz="1800" dirty="0">
                    <a:sym typeface="Wingdings"/>
                  </a:rPr>
                  <a:t> </a:t>
                </a:r>
                <a:r>
                  <a:rPr lang="en-US" sz="1800" dirty="0" smtClean="0">
                    <a:sym typeface="Wingdings"/>
                  </a:rPr>
                  <a:t>(</a:t>
                </a:r>
                <a:r>
                  <a:rPr lang="en-US" sz="1800" i="1" dirty="0" smtClean="0">
                    <a:sym typeface="Wingdings"/>
                  </a:rPr>
                  <a:t>INFN</a:t>
                </a:r>
                <a:r>
                  <a:rPr lang="en-US" sz="1800" i="1" dirty="0">
                    <a:sym typeface="Wingdings"/>
                  </a:rPr>
                  <a:t>, </a:t>
                </a:r>
                <a:r>
                  <a:rPr lang="en-US" sz="1800" i="1" dirty="0"/>
                  <a:t>CERN, CEA, CNRS, KIT, PSI, </a:t>
                </a:r>
                <a:r>
                  <a:rPr lang="en-US" sz="1800" i="1" dirty="0" smtClean="0"/>
                  <a:t>UKRI</a:t>
                </a:r>
                <a:r>
                  <a:rPr lang="en-US" sz="1800" i="1" dirty="0" smtClean="0"/>
                  <a:t>)</a:t>
                </a:r>
                <a:r>
                  <a:rPr lang="en-US" sz="1800" dirty="0" smtClean="0"/>
                  <a:t> </a:t>
                </a:r>
              </a:p>
              <a:p>
                <a:pPr marL="0" indent="0" algn="ctr">
                  <a:buNone/>
                </a:pPr>
                <a:r>
                  <a:rPr lang="en-US" sz="800" dirty="0" smtClean="0"/>
                  <a:t>  </a:t>
                </a:r>
                <a:endParaRPr lang="en-US" sz="800" dirty="0" smtClean="0"/>
              </a:p>
              <a:p>
                <a:pPr marL="0" indent="0" algn="ctr">
                  <a:buNone/>
                </a:pPr>
                <a:r>
                  <a:rPr lang="en-US" sz="2400" b="1" dirty="0" smtClean="0">
                    <a:solidFill>
                      <a:srgbClr val="800000"/>
                    </a:solidFill>
                  </a:rPr>
                  <a:t>Today Meeting with INFN-Accelerators</a:t>
                </a:r>
                <a:r>
                  <a:rPr lang="en-US" sz="2400" dirty="0">
                    <a:solidFill>
                      <a:srgbClr val="800000"/>
                    </a:solidFill>
                  </a:rPr>
                  <a:t> </a:t>
                </a:r>
                <a:endParaRPr lang="en-US" sz="2400" dirty="0" smtClean="0">
                  <a:solidFill>
                    <a:srgbClr val="800000"/>
                  </a:solidFill>
                </a:endParaRPr>
              </a:p>
              <a:p>
                <a:pPr marL="0" indent="0" algn="ctr">
                  <a:buNone/>
                </a:pPr>
                <a:r>
                  <a:rPr lang="en-US" sz="2000" dirty="0" smtClean="0"/>
                  <a:t>to </a:t>
                </a:r>
                <a:r>
                  <a:rPr lang="en-US" sz="2000" dirty="0" smtClean="0"/>
                  <a:t>explore further interests on machine </a:t>
                </a:r>
                <a:r>
                  <a:rPr lang="en-US" sz="2000" dirty="0" smtClean="0"/>
                  <a:t>studies/R&amp;D:</a:t>
                </a:r>
              </a:p>
              <a:p>
                <a:pPr lvl="1" algn="ctr">
                  <a:spcBef>
                    <a:spcPts val="0"/>
                  </a:spcBef>
                </a:pPr>
                <a:r>
                  <a:rPr lang="en-US" sz="2000" dirty="0" smtClean="0"/>
                  <a:t>Magnet/RF  </a:t>
                </a:r>
                <a:r>
                  <a:rPr lang="en-US" sz="2000" dirty="0"/>
                  <a:t>systems for accelerator </a:t>
                </a:r>
                <a:r>
                  <a:rPr lang="en-US" sz="2000" dirty="0" smtClean="0"/>
                  <a:t>ring  +++</a:t>
                </a:r>
                <a:endParaRPr lang="en-US" sz="2400" b="1" dirty="0"/>
              </a:p>
              <a:p>
                <a:endParaRPr lang="en-US" sz="2400" b="1"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0" y="770447"/>
                <a:ext cx="9144000" cy="5799013"/>
              </a:xfrm>
              <a:blipFill rotWithShape="0">
                <a:blip r:embed="rId2"/>
                <a:stretch>
                  <a:fillRect l="-867" t="-840" r="-800" b="-420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8132F8B2-CC17-8A43-B672-B4BE29CACF9C}" type="slidenum">
              <a:rPr lang="en-US" altLang="en-US" smtClean="0"/>
              <a:pPr>
                <a:defRPr/>
              </a:pPr>
              <a:t>4</a:t>
            </a:fld>
            <a:endParaRPr lang="en-US" altLang="en-US" dirty="0"/>
          </a:p>
        </p:txBody>
      </p:sp>
    </p:spTree>
    <p:extLst>
      <p:ext uri="{BB962C8B-B14F-4D97-AF65-F5344CB8AC3E}">
        <p14:creationId xmlns:p14="http://schemas.microsoft.com/office/powerpoint/2010/main" val="1743701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112" y="332656"/>
            <a:ext cx="8329058" cy="1520427"/>
          </a:xfrm>
        </p:spPr>
        <p:txBody>
          <a:bodyPr>
            <a:normAutofit/>
          </a:bodyPr>
          <a:lstStyle/>
          <a:p>
            <a:r>
              <a:rPr lang="en-GB" sz="4000" b="1" dirty="0"/>
              <a:t>LEMMA: a positron driven muon source for a </a:t>
            </a:r>
            <a:r>
              <a:rPr lang="en-GB" sz="4000" b="1" dirty="0" smtClean="0"/>
              <a:t>Muon </a:t>
            </a:r>
            <a:r>
              <a:rPr lang="en-GB" sz="4000" dirty="0"/>
              <a:t>C</a:t>
            </a:r>
            <a:r>
              <a:rPr lang="en-GB" sz="4000" b="1" dirty="0" smtClean="0"/>
              <a:t>ollider</a:t>
            </a:r>
            <a:endParaRPr lang="en-US" sz="4000" dirty="0"/>
          </a:p>
        </p:txBody>
      </p:sp>
      <p:sp>
        <p:nvSpPr>
          <p:cNvPr id="3" name="Subtitle 2"/>
          <p:cNvSpPr>
            <a:spLocks noGrp="1"/>
          </p:cNvSpPr>
          <p:nvPr>
            <p:ph type="subTitle" idx="1"/>
          </p:nvPr>
        </p:nvSpPr>
        <p:spPr>
          <a:xfrm>
            <a:off x="259770" y="2132856"/>
            <a:ext cx="8501742" cy="2287516"/>
          </a:xfrm>
        </p:spPr>
        <p:txBody>
          <a:bodyPr>
            <a:noAutofit/>
          </a:bodyPr>
          <a:lstStyle/>
          <a:p>
            <a:r>
              <a:rPr lang="it-IT" sz="2000" dirty="0" smtClean="0">
                <a:solidFill>
                  <a:schemeClr val="tx1"/>
                </a:solidFill>
              </a:rPr>
              <a:t>M. Antonelli, M.E</a:t>
            </a:r>
            <a:r>
              <a:rPr lang="it-IT" sz="2000" dirty="0">
                <a:solidFill>
                  <a:schemeClr val="tx1"/>
                </a:solidFill>
              </a:rPr>
              <a:t>. </a:t>
            </a:r>
            <a:r>
              <a:rPr lang="it-IT" sz="2000" dirty="0" err="1" smtClean="0">
                <a:solidFill>
                  <a:schemeClr val="tx1"/>
                </a:solidFill>
              </a:rPr>
              <a:t>Biagini</a:t>
            </a:r>
            <a:r>
              <a:rPr lang="it-IT" sz="2000" dirty="0" smtClean="0">
                <a:solidFill>
                  <a:schemeClr val="tx1"/>
                </a:solidFill>
              </a:rPr>
              <a:t>, </a:t>
            </a:r>
            <a:r>
              <a:rPr lang="it-IT" sz="2000" dirty="0">
                <a:solidFill>
                  <a:schemeClr val="tx1"/>
                </a:solidFill>
              </a:rPr>
              <a:t>O. </a:t>
            </a:r>
            <a:r>
              <a:rPr lang="it-IT" sz="2000" dirty="0" err="1">
                <a:solidFill>
                  <a:schemeClr val="tx1"/>
                </a:solidFill>
              </a:rPr>
              <a:t>Blanco</a:t>
            </a:r>
            <a:r>
              <a:rPr lang="it-IT" sz="2000" dirty="0">
                <a:solidFill>
                  <a:schemeClr val="tx1"/>
                </a:solidFill>
              </a:rPr>
              <a:t>-Garcia, M. Boscolo, A. </a:t>
            </a:r>
            <a:r>
              <a:rPr lang="it-IT" sz="2000" dirty="0" err="1">
                <a:solidFill>
                  <a:schemeClr val="tx1"/>
                </a:solidFill>
              </a:rPr>
              <a:t>Ciarma</a:t>
            </a:r>
            <a:r>
              <a:rPr lang="it-IT" sz="2000" dirty="0">
                <a:solidFill>
                  <a:schemeClr val="tx1"/>
                </a:solidFill>
              </a:rPr>
              <a:t>, A. </a:t>
            </a:r>
            <a:r>
              <a:rPr lang="it-IT" sz="2000" dirty="0" err="1">
                <a:solidFill>
                  <a:schemeClr val="tx1"/>
                </a:solidFill>
              </a:rPr>
              <a:t>Giribono</a:t>
            </a:r>
            <a:r>
              <a:rPr lang="it-IT" sz="2000" dirty="0">
                <a:solidFill>
                  <a:schemeClr val="tx1"/>
                </a:solidFill>
              </a:rPr>
              <a:t>, S. Guiducci, </a:t>
            </a:r>
            <a:r>
              <a:rPr lang="it-IT" sz="2000" dirty="0" smtClean="0">
                <a:solidFill>
                  <a:schemeClr val="tx1"/>
                </a:solidFill>
              </a:rPr>
              <a:t>C</a:t>
            </a:r>
            <a:r>
              <a:rPr lang="it-IT" sz="2000" dirty="0">
                <a:solidFill>
                  <a:schemeClr val="tx1"/>
                </a:solidFill>
              </a:rPr>
              <a:t>. Vaccarezza </a:t>
            </a:r>
            <a:endParaRPr lang="it-IT" sz="2000" dirty="0" smtClean="0">
              <a:solidFill>
                <a:schemeClr val="tx1"/>
              </a:solidFill>
            </a:endParaRPr>
          </a:p>
          <a:p>
            <a:r>
              <a:rPr lang="it-IT" sz="2000" dirty="0" smtClean="0">
                <a:solidFill>
                  <a:schemeClr val="tx1"/>
                </a:solidFill>
              </a:rPr>
              <a:t>(</a:t>
            </a:r>
            <a:r>
              <a:rPr lang="it-IT" sz="2000" dirty="0">
                <a:solidFill>
                  <a:schemeClr val="tx1"/>
                </a:solidFill>
              </a:rPr>
              <a:t>INFN, Frascati National </a:t>
            </a:r>
            <a:r>
              <a:rPr lang="it-IT" sz="2000" dirty="0" err="1">
                <a:solidFill>
                  <a:schemeClr val="tx1"/>
                </a:solidFill>
              </a:rPr>
              <a:t>Laboratories</a:t>
            </a:r>
            <a:r>
              <a:rPr lang="it-IT" sz="2000" dirty="0">
                <a:solidFill>
                  <a:schemeClr val="tx1"/>
                </a:solidFill>
              </a:rPr>
              <a:t>, </a:t>
            </a:r>
            <a:r>
              <a:rPr lang="it-IT" sz="2000" dirty="0" err="1" smtClean="0">
                <a:solidFill>
                  <a:schemeClr val="tx1"/>
                </a:solidFill>
              </a:rPr>
              <a:t>Italy</a:t>
            </a:r>
            <a:r>
              <a:rPr lang="it-IT" sz="2000" dirty="0" smtClean="0">
                <a:solidFill>
                  <a:schemeClr val="tx1"/>
                </a:solidFill>
              </a:rPr>
              <a:t>)</a:t>
            </a:r>
          </a:p>
          <a:p>
            <a:r>
              <a:rPr lang="it-IT" sz="2000" dirty="0" err="1" smtClean="0">
                <a:solidFill>
                  <a:schemeClr val="tx1"/>
                </a:solidFill>
              </a:rPr>
              <a:t>F</a:t>
            </a:r>
            <a:r>
              <a:rPr lang="it-IT" sz="2000" dirty="0">
                <a:solidFill>
                  <a:schemeClr val="tx1"/>
                </a:solidFill>
              </a:rPr>
              <a:t>. </a:t>
            </a:r>
            <a:r>
              <a:rPr lang="it-IT" sz="2000" dirty="0" err="1">
                <a:solidFill>
                  <a:schemeClr val="tx1"/>
                </a:solidFill>
              </a:rPr>
              <a:t>Anulli</a:t>
            </a:r>
            <a:r>
              <a:rPr lang="it-IT" sz="2000" dirty="0">
                <a:solidFill>
                  <a:schemeClr val="tx1"/>
                </a:solidFill>
              </a:rPr>
              <a:t>, M. </a:t>
            </a:r>
            <a:r>
              <a:rPr lang="it-IT" sz="2000" dirty="0" err="1">
                <a:solidFill>
                  <a:schemeClr val="tx1"/>
                </a:solidFill>
              </a:rPr>
              <a:t>Bauce</a:t>
            </a:r>
            <a:r>
              <a:rPr lang="it-IT" sz="2000" dirty="0">
                <a:solidFill>
                  <a:schemeClr val="tx1"/>
                </a:solidFill>
              </a:rPr>
              <a:t>, G. Cesarini, </a:t>
            </a:r>
            <a:r>
              <a:rPr lang="it-IT" sz="2000" dirty="0" err="1">
                <a:solidFill>
                  <a:schemeClr val="tx1"/>
                </a:solidFill>
              </a:rPr>
              <a:t>F</a:t>
            </a:r>
            <a:r>
              <a:rPr lang="it-IT" sz="2000" dirty="0">
                <a:solidFill>
                  <a:schemeClr val="tx1"/>
                </a:solidFill>
              </a:rPr>
              <a:t>. </a:t>
            </a:r>
            <a:r>
              <a:rPr lang="it-IT" sz="2000" dirty="0" err="1">
                <a:solidFill>
                  <a:schemeClr val="tx1"/>
                </a:solidFill>
              </a:rPr>
              <a:t>Collamati</a:t>
            </a:r>
            <a:r>
              <a:rPr lang="it-IT" sz="2000" dirty="0">
                <a:solidFill>
                  <a:schemeClr val="tx1"/>
                </a:solidFill>
              </a:rPr>
              <a:t>, </a:t>
            </a:r>
            <a:r>
              <a:rPr lang="it-IT" sz="2000" dirty="0" err="1">
                <a:solidFill>
                  <a:schemeClr val="tx1"/>
                </a:solidFill>
              </a:rPr>
              <a:t>R</a:t>
            </a:r>
            <a:r>
              <a:rPr lang="it-IT" sz="2000" dirty="0">
                <a:solidFill>
                  <a:schemeClr val="tx1"/>
                </a:solidFill>
              </a:rPr>
              <a:t>. Li Voti, A. Variola </a:t>
            </a:r>
            <a:endParaRPr lang="it-IT" sz="2000" dirty="0" smtClean="0">
              <a:solidFill>
                <a:schemeClr val="tx1"/>
              </a:solidFill>
            </a:endParaRPr>
          </a:p>
          <a:p>
            <a:r>
              <a:rPr lang="it-IT" sz="2000" dirty="0" smtClean="0">
                <a:solidFill>
                  <a:schemeClr val="tx1"/>
                </a:solidFill>
              </a:rPr>
              <a:t>(</a:t>
            </a:r>
            <a:r>
              <a:rPr lang="it-IT" sz="2000" dirty="0">
                <a:solidFill>
                  <a:schemeClr val="tx1"/>
                </a:solidFill>
              </a:rPr>
              <a:t>Roma La Sapienza </a:t>
            </a:r>
            <a:r>
              <a:rPr lang="it-IT" sz="2000" dirty="0" err="1">
                <a:solidFill>
                  <a:schemeClr val="tx1"/>
                </a:solidFill>
              </a:rPr>
              <a:t>University</a:t>
            </a:r>
            <a:r>
              <a:rPr lang="it-IT" sz="2000" dirty="0">
                <a:solidFill>
                  <a:schemeClr val="tx1"/>
                </a:solidFill>
              </a:rPr>
              <a:t>, </a:t>
            </a:r>
            <a:r>
              <a:rPr lang="it-IT" sz="2000" dirty="0" err="1">
                <a:solidFill>
                  <a:schemeClr val="tx1"/>
                </a:solidFill>
              </a:rPr>
              <a:t>Italy</a:t>
            </a:r>
            <a:r>
              <a:rPr lang="it-IT" sz="2000" dirty="0" smtClean="0">
                <a:solidFill>
                  <a:schemeClr val="tx1"/>
                </a:solidFill>
              </a:rPr>
              <a:t>) </a:t>
            </a:r>
          </a:p>
          <a:p>
            <a:r>
              <a:rPr lang="it-IT" sz="2000" dirty="0" smtClean="0">
                <a:solidFill>
                  <a:schemeClr val="tx1"/>
                </a:solidFill>
              </a:rPr>
              <a:t>I. </a:t>
            </a:r>
            <a:r>
              <a:rPr lang="it-IT" sz="2000" dirty="0" err="1" smtClean="0">
                <a:solidFill>
                  <a:schemeClr val="tx1"/>
                </a:solidFill>
              </a:rPr>
              <a:t>Chaikovska</a:t>
            </a:r>
            <a:r>
              <a:rPr lang="it-IT" sz="2000" dirty="0">
                <a:solidFill>
                  <a:schemeClr val="tx1"/>
                </a:solidFill>
              </a:rPr>
              <a:t>, </a:t>
            </a:r>
            <a:r>
              <a:rPr lang="it-IT" sz="2000" dirty="0" err="1">
                <a:solidFill>
                  <a:schemeClr val="tx1"/>
                </a:solidFill>
              </a:rPr>
              <a:t>R</a:t>
            </a:r>
            <a:r>
              <a:rPr lang="it-IT" sz="2000" dirty="0">
                <a:solidFill>
                  <a:schemeClr val="tx1"/>
                </a:solidFill>
              </a:rPr>
              <a:t>. </a:t>
            </a:r>
            <a:r>
              <a:rPr lang="it-IT" sz="2000" dirty="0" err="1">
                <a:solidFill>
                  <a:schemeClr val="tx1"/>
                </a:solidFill>
              </a:rPr>
              <a:t>Chehab</a:t>
            </a:r>
            <a:r>
              <a:rPr lang="it-IT" sz="2000" dirty="0">
                <a:solidFill>
                  <a:schemeClr val="tx1"/>
                </a:solidFill>
              </a:rPr>
              <a:t> </a:t>
            </a:r>
            <a:r>
              <a:rPr lang="it-IT" sz="2000" dirty="0" smtClean="0">
                <a:solidFill>
                  <a:schemeClr val="tx1"/>
                </a:solidFill>
              </a:rPr>
              <a:t>(</a:t>
            </a:r>
            <a:r>
              <a:rPr lang="it-IT" sz="2000" dirty="0" err="1">
                <a:solidFill>
                  <a:schemeClr val="tx1"/>
                </a:solidFill>
              </a:rPr>
              <a:t>IJCLab</a:t>
            </a:r>
            <a:r>
              <a:rPr lang="it-IT" sz="2000" dirty="0">
                <a:solidFill>
                  <a:schemeClr val="tx1"/>
                </a:solidFill>
              </a:rPr>
              <a:t>, Orsay, </a:t>
            </a:r>
            <a:r>
              <a:rPr lang="it-IT" sz="2000" dirty="0" smtClean="0">
                <a:solidFill>
                  <a:schemeClr val="tx1"/>
                </a:solidFill>
              </a:rPr>
              <a:t>France)</a:t>
            </a:r>
          </a:p>
          <a:p>
            <a:r>
              <a:rPr lang="it-IT" sz="2000" dirty="0" smtClean="0">
                <a:solidFill>
                  <a:schemeClr val="tx1"/>
                </a:solidFill>
              </a:rPr>
              <a:t>A. Bacci</a:t>
            </a:r>
            <a:r>
              <a:rPr lang="it-IT" sz="2000" dirty="0">
                <a:solidFill>
                  <a:schemeClr val="tx1"/>
                </a:solidFill>
              </a:rPr>
              <a:t>, I. </a:t>
            </a:r>
            <a:r>
              <a:rPr lang="it-IT" sz="2000" dirty="0" err="1">
                <a:solidFill>
                  <a:schemeClr val="tx1"/>
                </a:solidFill>
              </a:rPr>
              <a:t>Drebot</a:t>
            </a:r>
            <a:r>
              <a:rPr lang="it-IT" sz="2000" dirty="0">
                <a:solidFill>
                  <a:schemeClr val="tx1"/>
                </a:solidFill>
              </a:rPr>
              <a:t> </a:t>
            </a:r>
            <a:r>
              <a:rPr lang="it-IT" sz="2000" dirty="0" smtClean="0">
                <a:solidFill>
                  <a:schemeClr val="tx1"/>
                </a:solidFill>
              </a:rPr>
              <a:t>(</a:t>
            </a:r>
            <a:r>
              <a:rPr lang="it-IT" sz="2000" dirty="0">
                <a:solidFill>
                  <a:schemeClr val="tx1"/>
                </a:solidFill>
              </a:rPr>
              <a:t>INFN, Milan, </a:t>
            </a:r>
            <a:r>
              <a:rPr lang="it-IT" sz="2000" dirty="0" err="1">
                <a:solidFill>
                  <a:schemeClr val="tx1"/>
                </a:solidFill>
              </a:rPr>
              <a:t>Italy</a:t>
            </a:r>
            <a:r>
              <a:rPr lang="it-IT" sz="2000" dirty="0" smtClean="0">
                <a:solidFill>
                  <a:schemeClr val="tx1"/>
                </a:solidFill>
              </a:rPr>
              <a:t>)</a:t>
            </a:r>
          </a:p>
          <a:p>
            <a:r>
              <a:rPr lang="it-IT" sz="2000" dirty="0" smtClean="0">
                <a:solidFill>
                  <a:schemeClr val="tx1"/>
                </a:solidFill>
              </a:rPr>
              <a:t>S</a:t>
            </a:r>
            <a:r>
              <a:rPr lang="it-IT" sz="2000" dirty="0">
                <a:solidFill>
                  <a:schemeClr val="tx1"/>
                </a:solidFill>
              </a:rPr>
              <a:t>. </a:t>
            </a:r>
            <a:r>
              <a:rPr lang="it-IT" sz="2000" dirty="0" err="1">
                <a:solidFill>
                  <a:schemeClr val="tx1"/>
                </a:solidFill>
              </a:rPr>
              <a:t>Liuzzo</a:t>
            </a:r>
            <a:r>
              <a:rPr lang="it-IT" sz="2000" dirty="0">
                <a:solidFill>
                  <a:schemeClr val="tx1"/>
                </a:solidFill>
              </a:rPr>
              <a:t>, P. </a:t>
            </a:r>
            <a:r>
              <a:rPr lang="it-IT" sz="2000" dirty="0" err="1">
                <a:solidFill>
                  <a:schemeClr val="tx1"/>
                </a:solidFill>
              </a:rPr>
              <a:t>Raimondi</a:t>
            </a:r>
            <a:r>
              <a:rPr lang="it-IT" sz="2000" dirty="0">
                <a:solidFill>
                  <a:schemeClr val="tx1"/>
                </a:solidFill>
              </a:rPr>
              <a:t> (ESRF, Grenoble, France</a:t>
            </a:r>
            <a:r>
              <a:rPr lang="it-IT" sz="2000" dirty="0" smtClean="0">
                <a:solidFill>
                  <a:schemeClr val="tx1"/>
                </a:solidFill>
              </a:rPr>
              <a:t>) </a:t>
            </a:r>
          </a:p>
        </p:txBody>
      </p:sp>
    </p:spTree>
    <p:extLst>
      <p:ext uri="{BB962C8B-B14F-4D97-AF65-F5344CB8AC3E}">
        <p14:creationId xmlns:p14="http://schemas.microsoft.com/office/powerpoint/2010/main" val="1255506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09" y="116632"/>
            <a:ext cx="7611341" cy="526256"/>
          </a:xfrm>
        </p:spPr>
        <p:txBody>
          <a:bodyPr/>
          <a:lstStyle/>
          <a:p>
            <a:r>
              <a:rPr lang="en-US" dirty="0" smtClean="0"/>
              <a:t>LEMMA in a nutshell</a:t>
            </a:r>
            <a:endParaRPr lang="en-US" dirty="0"/>
          </a:p>
        </p:txBody>
      </p:sp>
      <p:sp>
        <p:nvSpPr>
          <p:cNvPr id="3" name="Content Placeholder 2"/>
          <p:cNvSpPr>
            <a:spLocks noGrp="1"/>
          </p:cNvSpPr>
          <p:nvPr>
            <p:ph idx="1"/>
          </p:nvPr>
        </p:nvSpPr>
        <p:spPr>
          <a:xfrm>
            <a:off x="366005" y="836712"/>
            <a:ext cx="8247785" cy="3263504"/>
          </a:xfrm>
        </p:spPr>
        <p:txBody>
          <a:bodyPr>
            <a:normAutofit fontScale="62500" lnSpcReduction="20000"/>
          </a:bodyPr>
          <a:lstStyle/>
          <a:p>
            <a:r>
              <a:rPr lang="en-GB" dirty="0"/>
              <a:t>The Low </a:t>
            </a:r>
            <a:r>
              <a:rPr lang="en-GB" dirty="0" err="1"/>
              <a:t>EMittance</a:t>
            </a:r>
            <a:r>
              <a:rPr lang="en-GB" dirty="0"/>
              <a:t> Muon Accelerator (LEMMA) source is a new concept aiming at producing muon pairs from a 45 GeV positron beam annihilating with the electrons of a target, close to threshold for pair creation, thus generating muon beams with low transverse emittance for a high energy muon </a:t>
            </a:r>
            <a:r>
              <a:rPr lang="en-GB" dirty="0" smtClean="0"/>
              <a:t>collider</a:t>
            </a:r>
          </a:p>
          <a:p>
            <a:r>
              <a:rPr lang="en-GB" dirty="0" smtClean="0"/>
              <a:t>The </a:t>
            </a:r>
            <a:r>
              <a:rPr lang="en-GB" dirty="0"/>
              <a:t>first idea developed at the INFN </a:t>
            </a:r>
            <a:r>
              <a:rPr lang="en-GB" dirty="0" err="1"/>
              <a:t>Frascati</a:t>
            </a:r>
            <a:r>
              <a:rPr lang="en-GB" dirty="0"/>
              <a:t> Laboratories </a:t>
            </a:r>
            <a:r>
              <a:rPr lang="en-GB" dirty="0" smtClean="0"/>
              <a:t>[1,2] had </a:t>
            </a:r>
            <a:r>
              <a:rPr lang="en-GB" dirty="0"/>
              <a:t>the muon production target installed in a positron ring, in order to allow for multiple interactions of the e</a:t>
            </a:r>
            <a:r>
              <a:rPr lang="en-GB" baseline="30000" dirty="0"/>
              <a:t>+</a:t>
            </a:r>
            <a:r>
              <a:rPr lang="en-GB" dirty="0"/>
              <a:t> with the e</a:t>
            </a:r>
            <a:r>
              <a:rPr lang="en-GB" baseline="30000" dirty="0"/>
              <a:t>-</a:t>
            </a:r>
            <a:r>
              <a:rPr lang="en-GB" dirty="0"/>
              <a:t> at rest in the </a:t>
            </a:r>
            <a:r>
              <a:rPr lang="en-GB" dirty="0" smtClean="0"/>
              <a:t>target. However</a:t>
            </a:r>
            <a:r>
              <a:rPr lang="en-GB" dirty="0"/>
              <a:t>, this layout has encountered several limiting </a:t>
            </a:r>
            <a:r>
              <a:rPr lang="en-GB" dirty="0" smtClean="0"/>
              <a:t>difficulties</a:t>
            </a:r>
          </a:p>
          <a:p>
            <a:r>
              <a:rPr lang="en-GB" dirty="0" smtClean="0"/>
              <a:t>An </a:t>
            </a:r>
            <a:r>
              <a:rPr lang="en-GB" dirty="0"/>
              <a:t>alternative design </a:t>
            </a:r>
            <a:r>
              <a:rPr lang="en-GB" dirty="0" smtClean="0"/>
              <a:t>[3]</a:t>
            </a:r>
            <a:r>
              <a:rPr lang="en-US" dirty="0" smtClean="0"/>
              <a:t> </a:t>
            </a:r>
            <a:r>
              <a:rPr lang="en-GB" dirty="0" smtClean="0"/>
              <a:t>is </a:t>
            </a:r>
            <a:r>
              <a:rPr lang="en-GB" dirty="0"/>
              <a:t>presently under </a:t>
            </a:r>
            <a:r>
              <a:rPr lang="en-GB" dirty="0" smtClean="0"/>
              <a:t>study </a:t>
            </a:r>
            <a:r>
              <a:rPr lang="en-GB" dirty="0"/>
              <a:t>to identify the challenges within reach of the existing technology, and those requiring further </a:t>
            </a:r>
            <a:r>
              <a:rPr lang="en-GB" dirty="0" smtClean="0"/>
              <a:t>innovation</a:t>
            </a:r>
            <a:endParaRPr lang="en-US" dirty="0"/>
          </a:p>
        </p:txBody>
      </p:sp>
      <p:sp>
        <p:nvSpPr>
          <p:cNvPr id="4" name="TextBox 3"/>
          <p:cNvSpPr txBox="1"/>
          <p:nvPr/>
        </p:nvSpPr>
        <p:spPr>
          <a:xfrm>
            <a:off x="366005" y="4309846"/>
            <a:ext cx="8497440" cy="1754326"/>
          </a:xfrm>
          <a:prstGeom prst="rect">
            <a:avLst/>
          </a:prstGeom>
          <a:noFill/>
        </p:spPr>
        <p:txBody>
          <a:bodyPr wrap="square" rtlCol="0">
            <a:spAutoFit/>
          </a:bodyPr>
          <a:lstStyle/>
          <a:p>
            <a:r>
              <a:rPr lang="en-US" dirty="0" smtClean="0">
                <a:latin typeface="+mn-lt"/>
              </a:rPr>
              <a:t>[1] </a:t>
            </a:r>
            <a:r>
              <a:rPr lang="en-GB" dirty="0">
                <a:latin typeface="+mn-lt"/>
              </a:rPr>
              <a:t>M. </a:t>
            </a:r>
            <a:r>
              <a:rPr lang="en-GB" dirty="0" err="1">
                <a:latin typeface="+mn-lt"/>
              </a:rPr>
              <a:t>Antonelli</a:t>
            </a:r>
            <a:r>
              <a:rPr lang="en-GB" dirty="0">
                <a:latin typeface="+mn-lt"/>
              </a:rPr>
              <a:t>, P. Raimondi, “Snowmass Report: Ideas for muon production from positron beam interaction on a plasma target”, INFN-13-22/LNF (2013)</a:t>
            </a:r>
            <a:r>
              <a:rPr lang="en-US" dirty="0">
                <a:latin typeface="+mn-lt"/>
              </a:rPr>
              <a:t> </a:t>
            </a:r>
            <a:endParaRPr lang="en-US" dirty="0" smtClean="0">
              <a:latin typeface="+mn-lt"/>
            </a:endParaRPr>
          </a:p>
          <a:p>
            <a:r>
              <a:rPr lang="en-US" dirty="0" smtClean="0">
                <a:latin typeface="+mn-lt"/>
              </a:rPr>
              <a:t>[2] </a:t>
            </a:r>
            <a:r>
              <a:rPr lang="en-GB" dirty="0">
                <a:latin typeface="+mn-lt"/>
              </a:rPr>
              <a:t>M. </a:t>
            </a:r>
            <a:r>
              <a:rPr lang="en-GB" dirty="0" err="1">
                <a:latin typeface="+mn-lt"/>
              </a:rPr>
              <a:t>Antonelli</a:t>
            </a:r>
            <a:r>
              <a:rPr lang="en-GB" dirty="0">
                <a:latin typeface="+mn-lt"/>
              </a:rPr>
              <a:t>, M. </a:t>
            </a:r>
            <a:r>
              <a:rPr lang="en-GB" dirty="0" err="1">
                <a:latin typeface="+mn-lt"/>
              </a:rPr>
              <a:t>Boscolo</a:t>
            </a:r>
            <a:r>
              <a:rPr lang="en-GB" dirty="0">
                <a:latin typeface="+mn-lt"/>
              </a:rPr>
              <a:t>, R. Di </a:t>
            </a:r>
            <a:r>
              <a:rPr lang="en-GB" dirty="0" err="1">
                <a:latin typeface="+mn-lt"/>
              </a:rPr>
              <a:t>Nardo</a:t>
            </a:r>
            <a:r>
              <a:rPr lang="en-GB" dirty="0">
                <a:latin typeface="+mn-lt"/>
              </a:rPr>
              <a:t>, P. Raimondi, </a:t>
            </a:r>
            <a:endParaRPr lang="en-GB" dirty="0" smtClean="0">
              <a:latin typeface="+mn-lt"/>
            </a:endParaRPr>
          </a:p>
          <a:p>
            <a:r>
              <a:rPr lang="en-GB" dirty="0" smtClean="0">
                <a:latin typeface="+mn-lt"/>
              </a:rPr>
              <a:t>“</a:t>
            </a:r>
            <a:r>
              <a:rPr lang="en-GB" dirty="0">
                <a:latin typeface="+mn-lt"/>
              </a:rPr>
              <a:t>Novel proposal for a low emittance muon beam using positron beam on target”, </a:t>
            </a:r>
            <a:endParaRPr lang="en-GB" dirty="0" smtClean="0">
              <a:latin typeface="+mn-lt"/>
            </a:endParaRPr>
          </a:p>
          <a:p>
            <a:r>
              <a:rPr lang="en-GB" dirty="0" err="1" smtClean="0">
                <a:latin typeface="+mn-lt"/>
              </a:rPr>
              <a:t>Nucl</a:t>
            </a:r>
            <a:r>
              <a:rPr lang="en-GB" dirty="0">
                <a:latin typeface="+mn-lt"/>
              </a:rPr>
              <a:t>. </a:t>
            </a:r>
            <a:r>
              <a:rPr lang="en-GB" dirty="0" err="1">
                <a:latin typeface="+mn-lt"/>
              </a:rPr>
              <a:t>Instrum</a:t>
            </a:r>
            <a:r>
              <a:rPr lang="en-GB" dirty="0">
                <a:latin typeface="+mn-lt"/>
              </a:rPr>
              <a:t>. Meth. A807 101-107 (2016)</a:t>
            </a:r>
            <a:r>
              <a:rPr lang="en-US" dirty="0">
                <a:latin typeface="+mn-lt"/>
              </a:rPr>
              <a:t> </a:t>
            </a:r>
            <a:endParaRPr lang="en-US" dirty="0" smtClean="0">
              <a:latin typeface="+mn-lt"/>
            </a:endParaRPr>
          </a:p>
          <a:p>
            <a:r>
              <a:rPr lang="en-US" dirty="0" smtClean="0">
                <a:latin typeface="+mn-lt"/>
              </a:rPr>
              <a:t>[3] </a:t>
            </a:r>
            <a:r>
              <a:rPr lang="en-US" dirty="0" smtClean="0">
                <a:latin typeface="+mn-lt"/>
                <a:hlinkClick r:id="rId2"/>
              </a:rPr>
              <a:t>arXiv:1905.05747v2</a:t>
            </a:r>
            <a:r>
              <a:rPr lang="en-US" dirty="0" smtClean="0">
                <a:latin typeface="+mn-lt"/>
              </a:rPr>
              <a:t> </a:t>
            </a:r>
            <a:r>
              <a:rPr lang="en-US" dirty="0">
                <a:latin typeface="+mn-lt"/>
              </a:rPr>
              <a:t>[</a:t>
            </a:r>
            <a:r>
              <a:rPr lang="en-US" dirty="0" err="1">
                <a:latin typeface="+mn-lt"/>
              </a:rPr>
              <a:t>physics.acc-ph</a:t>
            </a:r>
            <a:r>
              <a:rPr lang="en-US" dirty="0" smtClean="0">
                <a:latin typeface="+mn-lt"/>
              </a:rPr>
              <a:t>]</a:t>
            </a:r>
            <a:endParaRPr lang="en-US" dirty="0">
              <a:latin typeface="+mn-lt"/>
            </a:endParaRPr>
          </a:p>
        </p:txBody>
      </p:sp>
    </p:spTree>
    <p:extLst>
      <p:ext uri="{BB962C8B-B14F-4D97-AF65-F5344CB8AC3E}">
        <p14:creationId xmlns:p14="http://schemas.microsoft.com/office/powerpoint/2010/main" val="1414268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1519" y="3889724"/>
            <a:ext cx="8810959" cy="2849114"/>
          </a:xfrm>
          <a:prstGeom prst="rect">
            <a:avLst/>
          </a:prstGeom>
        </p:spPr>
      </p:pic>
      <p:sp>
        <p:nvSpPr>
          <p:cNvPr id="172" name="Title 26"/>
          <p:cNvSpPr txBox="1">
            <a:spLocks/>
          </p:cNvSpPr>
          <p:nvPr/>
        </p:nvSpPr>
        <p:spPr>
          <a:xfrm>
            <a:off x="107505" y="-5990"/>
            <a:ext cx="8954974" cy="88947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800000"/>
                </a:solidFill>
                <a:latin typeface="+mn-lt"/>
              </a:rPr>
              <a:t>LEMMA muon source, 2019 scheme, A. </a:t>
            </a:r>
            <a:r>
              <a:rPr lang="en-US" sz="3200" b="1" dirty="0" err="1" smtClean="0">
                <a:solidFill>
                  <a:srgbClr val="800000"/>
                </a:solidFill>
                <a:latin typeface="+mn-lt"/>
              </a:rPr>
              <a:t>Variola</a:t>
            </a:r>
            <a:r>
              <a:rPr lang="en-US" sz="3200" b="1" dirty="0" smtClean="0">
                <a:solidFill>
                  <a:srgbClr val="800000"/>
                </a:solidFill>
                <a:latin typeface="+mn-lt"/>
              </a:rPr>
              <a:t> et al.</a:t>
            </a:r>
            <a:endParaRPr lang="en-US" sz="3200" b="1" dirty="0">
              <a:solidFill>
                <a:srgbClr val="800000"/>
              </a:solidFill>
              <a:latin typeface="+mn-lt"/>
            </a:endParaRPr>
          </a:p>
        </p:txBody>
      </p:sp>
      <mc:AlternateContent xmlns:mc="http://schemas.openxmlformats.org/markup-compatibility/2006">
        <mc:Choice xmlns:a14="http://schemas.microsoft.com/office/drawing/2010/main" Requires="a14">
          <p:sp>
            <p:nvSpPr>
              <p:cNvPr id="13" name="TextBox 12"/>
              <p:cNvSpPr txBox="1"/>
              <p:nvPr/>
            </p:nvSpPr>
            <p:spPr>
              <a:xfrm>
                <a:off x="107505" y="996201"/>
                <a:ext cx="9030125" cy="3139321"/>
              </a:xfrm>
              <a:prstGeom prst="rect">
                <a:avLst/>
              </a:prstGeom>
              <a:noFill/>
            </p:spPr>
            <p:txBody>
              <a:bodyPr wrap="square" rtlCol="0">
                <a:spAutoFit/>
              </a:bodyPr>
              <a:lstStyle/>
              <a:p>
                <a:pPr marL="214313" indent="-214313">
                  <a:buFont typeface="Arial" charset="0"/>
                  <a:buChar char="•"/>
                </a:pPr>
                <a:r>
                  <a:rPr lang="en-US" dirty="0" smtClean="0"/>
                  <a:t>Positron </a:t>
                </a:r>
                <a:r>
                  <a:rPr lang="en-US" dirty="0"/>
                  <a:t>for first fill produced by Main </a:t>
                </a:r>
                <a:r>
                  <a:rPr lang="en-US" b="1" dirty="0"/>
                  <a:t>e</a:t>
                </a:r>
                <a:r>
                  <a:rPr lang="en-US" b="1" baseline="30000" dirty="0"/>
                  <a:t>+</a:t>
                </a:r>
                <a:r>
                  <a:rPr lang="en-US" b="1" dirty="0"/>
                  <a:t> source </a:t>
                </a:r>
                <a:r>
                  <a:rPr lang="en-US" dirty="0"/>
                  <a:t>(MPS) and accelerated to 5 GeV for damping in a 5 GeV </a:t>
                </a:r>
                <a:r>
                  <a:rPr lang="en-US" b="1" dirty="0"/>
                  <a:t>Damping Ring </a:t>
                </a:r>
                <a:r>
                  <a:rPr lang="en-US" dirty="0"/>
                  <a:t>(DR</a:t>
                </a:r>
                <a:r>
                  <a:rPr lang="en-US" dirty="0" smtClean="0"/>
                  <a:t>)</a:t>
                </a:r>
              </a:p>
              <a:p>
                <a:pPr marL="214313" indent="-214313">
                  <a:buFont typeface="Arial" charset="0"/>
                  <a:buChar char="•"/>
                </a:pPr>
                <a:r>
                  <a:rPr lang="en-US" dirty="0"/>
                  <a:t>Acceleration to 45 GeV in SC </a:t>
                </a:r>
                <a:r>
                  <a:rPr lang="en-US" dirty="0" err="1"/>
                  <a:t>Linac</a:t>
                </a:r>
                <a:r>
                  <a:rPr lang="en-US" dirty="0"/>
                  <a:t> or ERL and storage of 1000 e</a:t>
                </a:r>
                <a:r>
                  <a:rPr lang="en-US" baseline="30000" dirty="0"/>
                  <a:t>+</a:t>
                </a:r>
                <a:r>
                  <a:rPr lang="en-US" dirty="0"/>
                  <a:t> bunches in </a:t>
                </a:r>
                <a:r>
                  <a:rPr lang="en-US" dirty="0" smtClean="0"/>
                  <a:t>a </a:t>
                </a:r>
                <a:r>
                  <a:rPr lang="en-US" b="1" dirty="0" smtClean="0"/>
                  <a:t>Positron </a:t>
                </a:r>
                <a:r>
                  <a:rPr lang="en-US" b="1" dirty="0"/>
                  <a:t>Ring </a:t>
                </a:r>
                <a:r>
                  <a:rPr lang="en-US" dirty="0"/>
                  <a:t>(PR)</a:t>
                </a:r>
              </a:p>
              <a:p>
                <a:pPr marL="214313" indent="-214313">
                  <a:buFont typeface="Arial" charset="0"/>
                  <a:buChar char="•"/>
                </a:pPr>
                <a:r>
                  <a:rPr lang="en-US" b="1" dirty="0"/>
                  <a:t>Extraction of e</a:t>
                </a:r>
                <a:r>
                  <a:rPr lang="en-US" b="1" baseline="30000" dirty="0"/>
                  <a:t>+</a:t>
                </a:r>
                <a:r>
                  <a:rPr lang="en-US" b="1" dirty="0"/>
                  <a:t> bunches </a:t>
                </a:r>
                <a:r>
                  <a:rPr lang="en-US" dirty="0"/>
                  <a:t>to one or more muon production lines, while produced </a:t>
                </a:r>
                <a:r>
                  <a:rPr lang="en-US" b="1" dirty="0"/>
                  <a:t>muons are accumulated in two AR</a:t>
                </a:r>
                <a:r>
                  <a:rPr lang="en-US" dirty="0"/>
                  <a:t> and a muon bunch is “built” by several passages through the targets, to be then delivered to the </a:t>
                </a:r>
                <a:r>
                  <a:rPr lang="en-US" b="1" dirty="0"/>
                  <a:t>fast acceleration chain</a:t>
                </a:r>
              </a:p>
              <a:p>
                <a:pPr marL="214313" indent="-214313">
                  <a:buFont typeface="Arial" charset="0"/>
                  <a:buChar char="•"/>
                </a:pPr>
                <a:r>
                  <a:rPr lang="en-US" dirty="0"/>
                  <a:t>Re-injection and damping in the PR @45 GeV of the spent e</a:t>
                </a:r>
                <a:r>
                  <a:rPr lang="en-US" baseline="30000" dirty="0"/>
                  <a:t>+ </a:t>
                </a:r>
                <a:r>
                  <a:rPr lang="en-US" dirty="0"/>
                  <a:t>beam to save on the number of needed e</a:t>
                </a:r>
                <a:r>
                  <a:rPr lang="en-US" baseline="30000" dirty="0"/>
                  <a:t>+</a:t>
                </a:r>
                <a:r>
                  <a:rPr lang="en-US" dirty="0"/>
                  <a:t>, the MPS and a possible </a:t>
                </a:r>
                <a14:m>
                  <m:oMath xmlns:m="http://schemas.openxmlformats.org/officeDocument/2006/math">
                    <m:r>
                      <a:rPr lang="en-US" i="1">
                        <a:latin typeface="Cambria Math" charset="0"/>
                        <a:ea typeface="Cambria Math" charset="0"/>
                        <a:cs typeface="Cambria Math" charset="0"/>
                      </a:rPr>
                      <m:t>𝛾</m:t>
                    </m:r>
                  </m:oMath>
                </a14:m>
                <a:r>
                  <a:rPr lang="en-US" dirty="0"/>
                  <a:t>-embedded source will provide the refilling of lost e</a:t>
                </a:r>
                <a:r>
                  <a:rPr lang="en-US" baseline="30000" dirty="0"/>
                  <a:t>+</a:t>
                </a:r>
                <a:r>
                  <a:rPr lang="en-US" dirty="0"/>
                  <a:t> </a:t>
                </a:r>
                <a:r>
                  <a:rPr lang="en-US" dirty="0">
                    <a:solidFill>
                      <a:srgbClr val="007800"/>
                    </a:solidFill>
                  </a:rPr>
                  <a:t>Other option: send e</a:t>
                </a:r>
                <a:r>
                  <a:rPr lang="en-US" baseline="30000" dirty="0">
                    <a:solidFill>
                      <a:srgbClr val="007800"/>
                    </a:solidFill>
                  </a:rPr>
                  <a:t>+</a:t>
                </a:r>
                <a:r>
                  <a:rPr lang="en-US" dirty="0">
                    <a:solidFill>
                      <a:srgbClr val="007800"/>
                    </a:solidFill>
                  </a:rPr>
                  <a:t> back to DR (through decelerating ERL) for damping and </a:t>
                </a:r>
                <a:r>
                  <a:rPr lang="en-US" dirty="0" smtClean="0">
                    <a:solidFill>
                      <a:srgbClr val="007800"/>
                    </a:solidFill>
                  </a:rPr>
                  <a:t>top-up</a:t>
                </a:r>
                <a:endParaRPr lang="en-US" dirty="0">
                  <a:solidFill>
                    <a:srgbClr val="007800"/>
                  </a:solidFill>
                </a:endParaRPr>
              </a:p>
            </p:txBody>
          </p:sp>
        </mc:Choice>
        <mc:Fallback>
          <p:sp>
            <p:nvSpPr>
              <p:cNvPr id="13" name="TextBox 12"/>
              <p:cNvSpPr txBox="1">
                <a:spLocks noRot="1" noChangeAspect="1" noMove="1" noResize="1" noEditPoints="1" noAdjustHandles="1" noChangeArrowheads="1" noChangeShapeType="1" noTextEdit="1"/>
              </p:cNvSpPr>
              <p:nvPr/>
            </p:nvSpPr>
            <p:spPr>
              <a:xfrm>
                <a:off x="107505" y="996201"/>
                <a:ext cx="9030125" cy="3139321"/>
              </a:xfrm>
              <a:prstGeom prst="rect">
                <a:avLst/>
              </a:prstGeom>
              <a:blipFill rotWithShape="0">
                <a:blip r:embed="rId3"/>
                <a:stretch>
                  <a:fillRect l="-473" t="-971" r="-338" b="-2136"/>
                </a:stretch>
              </a:blipFill>
            </p:spPr>
            <p:txBody>
              <a:bodyPr/>
              <a:lstStyle/>
              <a:p>
                <a:r>
                  <a:rPr lang="en-US">
                    <a:noFill/>
                  </a:rPr>
                  <a:t> </a:t>
                </a:r>
              </a:p>
            </p:txBody>
          </p:sp>
        </mc:Fallback>
      </mc:AlternateContent>
      <p:sp>
        <p:nvSpPr>
          <p:cNvPr id="2" name="Rectangle 1"/>
          <p:cNvSpPr/>
          <p:nvPr/>
        </p:nvSpPr>
        <p:spPr>
          <a:xfrm>
            <a:off x="5124951" y="698817"/>
            <a:ext cx="3644139" cy="369332"/>
          </a:xfrm>
          <a:prstGeom prst="rect">
            <a:avLst/>
          </a:prstGeom>
        </p:spPr>
        <p:txBody>
          <a:bodyPr wrap="none">
            <a:spAutoFit/>
          </a:bodyPr>
          <a:lstStyle/>
          <a:p>
            <a:r>
              <a:rPr lang="en-US" dirty="0">
                <a:solidFill>
                  <a:srgbClr val="800000"/>
                </a:solidFill>
                <a:latin typeface="+mn-lt"/>
                <a:hlinkClick r:id="rId4"/>
              </a:rPr>
              <a:t>arXiv:1905.05747v2</a:t>
            </a:r>
            <a:r>
              <a:rPr lang="en-US" dirty="0">
                <a:solidFill>
                  <a:srgbClr val="800000"/>
                </a:solidFill>
                <a:latin typeface="+mn-lt"/>
              </a:rPr>
              <a:t> </a:t>
            </a:r>
            <a:r>
              <a:rPr lang="en-US" dirty="0">
                <a:latin typeface="+mn-lt"/>
              </a:rPr>
              <a:t>[</a:t>
            </a:r>
            <a:r>
              <a:rPr lang="en-US" dirty="0" err="1">
                <a:latin typeface="+mn-lt"/>
              </a:rPr>
              <a:t>physics.acc-ph</a:t>
            </a:r>
            <a:r>
              <a:rPr lang="en-US" dirty="0">
                <a:latin typeface="+mn-lt"/>
              </a:rPr>
              <a:t>] </a:t>
            </a:r>
            <a:endParaRPr lang="en-US" dirty="0">
              <a:latin typeface="+mn-lt"/>
            </a:endParaRPr>
          </a:p>
        </p:txBody>
      </p:sp>
    </p:spTree>
    <p:extLst>
      <p:ext uri="{BB962C8B-B14F-4D97-AF65-F5344CB8AC3E}">
        <p14:creationId xmlns:p14="http://schemas.microsoft.com/office/powerpoint/2010/main" val="1919744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studies during 2020</a:t>
            </a:r>
            <a:endParaRPr lang="en-US" dirty="0"/>
          </a:p>
        </p:txBody>
      </p:sp>
      <p:sp>
        <p:nvSpPr>
          <p:cNvPr id="3" name="Content Placeholder 2"/>
          <p:cNvSpPr>
            <a:spLocks noGrp="1"/>
          </p:cNvSpPr>
          <p:nvPr>
            <p:ph idx="1"/>
          </p:nvPr>
        </p:nvSpPr>
        <p:spPr>
          <a:xfrm>
            <a:off x="179512" y="1417638"/>
            <a:ext cx="8856984" cy="3191896"/>
          </a:xfrm>
        </p:spPr>
        <p:txBody>
          <a:bodyPr/>
          <a:lstStyle/>
          <a:p>
            <a:r>
              <a:rPr lang="en-US" sz="2400" dirty="0" smtClean="0"/>
              <a:t>Design for the Damping Ring, 45 GeV e+ ring, and compressor Linac were studied last year </a:t>
            </a:r>
            <a:endParaRPr lang="en-US" sz="2400" dirty="0"/>
          </a:p>
          <a:p>
            <a:endParaRPr lang="en-US" sz="2400" dirty="0" smtClean="0"/>
          </a:p>
          <a:p>
            <a:r>
              <a:rPr lang="en-US" sz="2400" dirty="0"/>
              <a:t>T</a:t>
            </a:r>
            <a:r>
              <a:rPr lang="en-US" sz="2400" dirty="0" smtClean="0"/>
              <a:t>his year the work has been focused on:</a:t>
            </a:r>
          </a:p>
          <a:p>
            <a:pPr lvl="1"/>
            <a:r>
              <a:rPr lang="en-US" sz="2400" b="1" dirty="0" smtClean="0">
                <a:solidFill>
                  <a:srgbClr val="002060"/>
                </a:solidFill>
              </a:rPr>
              <a:t>Positron source and embedded sources </a:t>
            </a:r>
            <a:endParaRPr lang="en-US" sz="2400" b="1" dirty="0" smtClean="0">
              <a:solidFill>
                <a:srgbClr val="002060"/>
              </a:solidFill>
            </a:endParaRPr>
          </a:p>
          <a:p>
            <a:pPr marL="457200" lvl="1" indent="0">
              <a:buNone/>
            </a:pPr>
            <a:r>
              <a:rPr lang="en-US" sz="2400" b="1" dirty="0" smtClean="0">
                <a:solidFill>
                  <a:srgbClr val="002060"/>
                </a:solidFill>
              </a:rPr>
              <a:t>    </a:t>
            </a:r>
            <a:r>
              <a:rPr lang="en-US" sz="2400" dirty="0" smtClean="0">
                <a:solidFill>
                  <a:schemeClr val="accent5">
                    <a:lumMod val="75000"/>
                  </a:schemeClr>
                </a:solidFill>
              </a:rPr>
              <a:t>(</a:t>
            </a:r>
            <a:r>
              <a:rPr lang="en-US" sz="2400" dirty="0" smtClean="0">
                <a:solidFill>
                  <a:schemeClr val="accent5">
                    <a:lumMod val="75000"/>
                  </a:schemeClr>
                </a:solidFill>
              </a:rPr>
              <a:t>I. </a:t>
            </a:r>
            <a:r>
              <a:rPr lang="en-US" sz="2400" dirty="0" err="1" smtClean="0">
                <a:solidFill>
                  <a:schemeClr val="accent5">
                    <a:lumMod val="75000"/>
                  </a:schemeClr>
                </a:solidFill>
              </a:rPr>
              <a:t>Chaikovska</a:t>
            </a:r>
            <a:r>
              <a:rPr lang="en-US" sz="2400" dirty="0" smtClean="0">
                <a:solidFill>
                  <a:schemeClr val="accent5">
                    <a:lumMod val="75000"/>
                  </a:schemeClr>
                </a:solidFill>
              </a:rPr>
              <a:t> et </a:t>
            </a:r>
            <a:r>
              <a:rPr lang="en-US" sz="2400" dirty="0" smtClean="0">
                <a:solidFill>
                  <a:schemeClr val="accent5">
                    <a:lumMod val="75000"/>
                  </a:schemeClr>
                </a:solidFill>
              </a:rPr>
              <a:t>al., </a:t>
            </a:r>
            <a:r>
              <a:rPr lang="en-US" sz="2400" dirty="0" err="1" smtClean="0">
                <a:solidFill>
                  <a:schemeClr val="accent5">
                    <a:lumMod val="75000"/>
                  </a:schemeClr>
                </a:solidFill>
              </a:rPr>
              <a:t>IJCLab</a:t>
            </a:r>
            <a:r>
              <a:rPr lang="en-US" sz="2400" dirty="0" smtClean="0">
                <a:solidFill>
                  <a:schemeClr val="accent5">
                    <a:lumMod val="75000"/>
                  </a:schemeClr>
                </a:solidFill>
              </a:rPr>
              <a:t>, </a:t>
            </a:r>
            <a:r>
              <a:rPr lang="en-US" sz="2400" dirty="0">
                <a:solidFill>
                  <a:schemeClr val="accent5">
                    <a:lumMod val="75000"/>
                  </a:schemeClr>
                </a:solidFill>
              </a:rPr>
              <a:t>A. </a:t>
            </a:r>
            <a:r>
              <a:rPr lang="en-US" sz="2400" dirty="0" err="1">
                <a:solidFill>
                  <a:schemeClr val="accent5">
                    <a:lumMod val="75000"/>
                  </a:schemeClr>
                </a:solidFill>
              </a:rPr>
              <a:t>Bacci</a:t>
            </a:r>
            <a:r>
              <a:rPr lang="en-US" sz="2400" dirty="0">
                <a:solidFill>
                  <a:schemeClr val="accent5">
                    <a:lumMod val="75000"/>
                  </a:schemeClr>
                </a:solidFill>
              </a:rPr>
              <a:t> Milano</a:t>
            </a:r>
            <a:r>
              <a:rPr lang="en-US" sz="2400" dirty="0" smtClean="0">
                <a:solidFill>
                  <a:schemeClr val="accent5">
                    <a:lumMod val="75000"/>
                  </a:schemeClr>
                </a:solidFill>
              </a:rPr>
              <a:t>, LNF, Roma I)</a:t>
            </a:r>
          </a:p>
          <a:p>
            <a:pPr lvl="1"/>
            <a:r>
              <a:rPr lang="en-US" sz="2400" b="1" dirty="0" smtClean="0">
                <a:solidFill>
                  <a:srgbClr val="002060"/>
                </a:solidFill>
              </a:rPr>
              <a:t>Injection of spent beam </a:t>
            </a:r>
            <a:endParaRPr lang="en-US" sz="2400" b="1" dirty="0" smtClean="0">
              <a:solidFill>
                <a:srgbClr val="002060"/>
              </a:solidFill>
            </a:endParaRPr>
          </a:p>
          <a:p>
            <a:pPr marL="457200" lvl="1" indent="0">
              <a:buNone/>
            </a:pPr>
            <a:r>
              <a:rPr lang="en-US" sz="2400" dirty="0" smtClean="0">
                <a:solidFill>
                  <a:srgbClr val="002060"/>
                </a:solidFill>
              </a:rPr>
              <a:t>    </a:t>
            </a:r>
            <a:r>
              <a:rPr lang="en-US" sz="2400" dirty="0" smtClean="0">
                <a:solidFill>
                  <a:schemeClr val="accent5">
                    <a:lumMod val="75000"/>
                  </a:schemeClr>
                </a:solidFill>
              </a:rPr>
              <a:t>(</a:t>
            </a:r>
            <a:r>
              <a:rPr lang="en-US" sz="2400" dirty="0" smtClean="0">
                <a:solidFill>
                  <a:schemeClr val="accent5">
                    <a:lumMod val="75000"/>
                  </a:schemeClr>
                </a:solidFill>
              </a:rPr>
              <a:t>M. </a:t>
            </a:r>
            <a:r>
              <a:rPr lang="en-US" sz="2400" dirty="0" err="1" smtClean="0">
                <a:solidFill>
                  <a:schemeClr val="accent5">
                    <a:lumMod val="75000"/>
                  </a:schemeClr>
                </a:solidFill>
              </a:rPr>
              <a:t>Biagini</a:t>
            </a:r>
            <a:r>
              <a:rPr lang="en-US" sz="2400" dirty="0" smtClean="0">
                <a:solidFill>
                  <a:schemeClr val="accent5">
                    <a:lumMod val="75000"/>
                  </a:schemeClr>
                </a:solidFill>
              </a:rPr>
              <a:t> et </a:t>
            </a:r>
            <a:r>
              <a:rPr lang="en-US" sz="2400" dirty="0" smtClean="0">
                <a:solidFill>
                  <a:schemeClr val="accent5">
                    <a:lumMod val="75000"/>
                  </a:schemeClr>
                </a:solidFill>
              </a:rPr>
              <a:t>al., </a:t>
            </a:r>
            <a:r>
              <a:rPr lang="en-US" sz="2400" dirty="0" smtClean="0">
                <a:solidFill>
                  <a:schemeClr val="accent5">
                    <a:lumMod val="75000"/>
                  </a:schemeClr>
                </a:solidFill>
              </a:rPr>
              <a:t>LNF, I. </a:t>
            </a:r>
            <a:r>
              <a:rPr lang="en-US" sz="2400" dirty="0" err="1" smtClean="0">
                <a:solidFill>
                  <a:schemeClr val="accent5">
                    <a:lumMod val="75000"/>
                  </a:schemeClr>
                </a:solidFill>
              </a:rPr>
              <a:t>Debrot</a:t>
            </a:r>
            <a:r>
              <a:rPr lang="en-US" sz="2400" dirty="0" smtClean="0">
                <a:solidFill>
                  <a:schemeClr val="accent5">
                    <a:lumMod val="75000"/>
                  </a:schemeClr>
                </a:solidFill>
              </a:rPr>
              <a:t>  Milano, Roma I)</a:t>
            </a:r>
          </a:p>
          <a:p>
            <a:pPr lvl="1"/>
            <a:r>
              <a:rPr lang="en-US" sz="2400" b="1" dirty="0" smtClean="0">
                <a:solidFill>
                  <a:schemeClr val="accent6">
                    <a:lumMod val="75000"/>
                  </a:schemeClr>
                </a:solidFill>
              </a:rPr>
              <a:t>Accumulator design and targets line </a:t>
            </a:r>
            <a:r>
              <a:rPr lang="en-US" sz="2400" dirty="0" smtClean="0">
                <a:solidFill>
                  <a:schemeClr val="accent6">
                    <a:lumMod val="75000"/>
                  </a:schemeClr>
                </a:solidFill>
              </a:rPr>
              <a:t>(M. </a:t>
            </a:r>
            <a:r>
              <a:rPr lang="en-US" sz="2400" dirty="0" err="1" smtClean="0">
                <a:solidFill>
                  <a:schemeClr val="accent6">
                    <a:lumMod val="75000"/>
                  </a:schemeClr>
                </a:solidFill>
              </a:rPr>
              <a:t>Boscolo</a:t>
            </a:r>
            <a:r>
              <a:rPr lang="en-US" sz="2400" dirty="0" smtClean="0">
                <a:solidFill>
                  <a:schemeClr val="accent6">
                    <a:lumMod val="75000"/>
                  </a:schemeClr>
                </a:solidFill>
              </a:rPr>
              <a:t> et </a:t>
            </a:r>
            <a:r>
              <a:rPr lang="en-US" sz="2400" dirty="0" smtClean="0">
                <a:solidFill>
                  <a:schemeClr val="accent6">
                    <a:lumMod val="75000"/>
                  </a:schemeClr>
                </a:solidFill>
              </a:rPr>
              <a:t>al., </a:t>
            </a:r>
            <a:r>
              <a:rPr lang="en-US" sz="2400" dirty="0" smtClean="0">
                <a:solidFill>
                  <a:schemeClr val="accent6">
                    <a:lumMod val="75000"/>
                  </a:schemeClr>
                </a:solidFill>
              </a:rPr>
              <a:t>LNF)</a:t>
            </a:r>
          </a:p>
          <a:p>
            <a:pPr lvl="1"/>
            <a:r>
              <a:rPr lang="en-US" sz="2400" b="1" dirty="0" smtClean="0">
                <a:solidFill>
                  <a:schemeClr val="accent6">
                    <a:lumMod val="75000"/>
                  </a:schemeClr>
                </a:solidFill>
              </a:rPr>
              <a:t>Target studies </a:t>
            </a:r>
            <a:r>
              <a:rPr lang="en-US" sz="2400" dirty="0" smtClean="0">
                <a:solidFill>
                  <a:schemeClr val="accent6">
                    <a:lumMod val="75000"/>
                  </a:schemeClr>
                </a:solidFill>
              </a:rPr>
              <a:t>(R. Li </a:t>
            </a:r>
            <a:r>
              <a:rPr lang="en-US" sz="2400" dirty="0" err="1" smtClean="0">
                <a:solidFill>
                  <a:schemeClr val="accent6">
                    <a:lumMod val="75000"/>
                  </a:schemeClr>
                </a:solidFill>
              </a:rPr>
              <a:t>Voti</a:t>
            </a:r>
            <a:r>
              <a:rPr lang="en-US" sz="2400" dirty="0" smtClean="0">
                <a:solidFill>
                  <a:schemeClr val="accent6">
                    <a:lumMod val="75000"/>
                  </a:schemeClr>
                </a:solidFill>
              </a:rPr>
              <a:t> et </a:t>
            </a:r>
            <a:r>
              <a:rPr lang="en-US" sz="2400" dirty="0" smtClean="0">
                <a:solidFill>
                  <a:schemeClr val="accent6">
                    <a:lumMod val="75000"/>
                  </a:schemeClr>
                </a:solidFill>
              </a:rPr>
              <a:t>al., </a:t>
            </a:r>
            <a:r>
              <a:rPr lang="en-US" sz="2400" dirty="0" smtClean="0">
                <a:solidFill>
                  <a:schemeClr val="accent6">
                    <a:lumMod val="75000"/>
                  </a:schemeClr>
                </a:solidFill>
              </a:rPr>
              <a:t>Roma I )</a:t>
            </a:r>
          </a:p>
        </p:txBody>
      </p:sp>
    </p:spTree>
    <p:extLst>
      <p:ext uri="{BB962C8B-B14F-4D97-AF65-F5344CB8AC3E}">
        <p14:creationId xmlns:p14="http://schemas.microsoft.com/office/powerpoint/2010/main" val="83715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2354"/>
            <a:ext cx="9144000" cy="5143500"/>
          </a:xfrm>
          <a:prstGeom prst="rect">
            <a:avLst/>
          </a:prstGeom>
        </p:spPr>
      </p:pic>
      <p:sp>
        <p:nvSpPr>
          <p:cNvPr id="5" name="TextBox 4"/>
          <p:cNvSpPr txBox="1"/>
          <p:nvPr/>
        </p:nvSpPr>
        <p:spPr>
          <a:xfrm>
            <a:off x="6660232" y="5474271"/>
            <a:ext cx="2056973" cy="323165"/>
          </a:xfrm>
          <a:prstGeom prst="rect">
            <a:avLst/>
          </a:prstGeom>
          <a:solidFill>
            <a:srgbClr val="FFFF00"/>
          </a:solidFill>
        </p:spPr>
        <p:txBody>
          <a:bodyPr wrap="none" rtlCol="0">
            <a:spAutoFit/>
          </a:bodyPr>
          <a:lstStyle/>
          <a:p>
            <a:r>
              <a:rPr lang="en-US" sz="1500" dirty="0"/>
              <a:t>I. </a:t>
            </a:r>
            <a:r>
              <a:rPr lang="en-US" sz="1500" dirty="0" err="1"/>
              <a:t>Chaikovska</a:t>
            </a:r>
            <a:r>
              <a:rPr lang="en-US" sz="1500" dirty="0"/>
              <a:t>, </a:t>
            </a:r>
            <a:r>
              <a:rPr lang="en-US" sz="1500" dirty="0" err="1"/>
              <a:t>IJCLab</a:t>
            </a:r>
            <a:endParaRPr lang="en-US" sz="1500" dirty="0"/>
          </a:p>
        </p:txBody>
      </p:sp>
    </p:spTree>
    <p:extLst>
      <p:ext uri="{BB962C8B-B14F-4D97-AF65-F5344CB8AC3E}">
        <p14:creationId xmlns:p14="http://schemas.microsoft.com/office/powerpoint/2010/main" val="634628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19538</TotalTime>
  <Words>3023</Words>
  <Application>Microsoft Macintosh PowerPoint</Application>
  <PresentationFormat>On-screen Show (4:3)</PresentationFormat>
  <Paragraphs>403</Paragraphs>
  <Slides>33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Calibri</vt:lpstr>
      <vt:lpstr>Cambria Math</vt:lpstr>
      <vt:lpstr>LiberationSans</vt:lpstr>
      <vt:lpstr>Mangal</vt:lpstr>
      <vt:lpstr>ＭＳ Ｐゴシック</vt:lpstr>
      <vt:lpstr>Symbol</vt:lpstr>
      <vt:lpstr>Times New Roman</vt:lpstr>
      <vt:lpstr>Wingdings</vt:lpstr>
      <vt:lpstr>Arial</vt:lpstr>
      <vt:lpstr>Office Theme</vt:lpstr>
      <vt:lpstr>PowerPoint Presentation</vt:lpstr>
      <vt:lpstr>Ongoing activities not discussed today</vt:lpstr>
      <vt:lpstr>LEMMA Source Activities</vt:lpstr>
      <vt:lpstr>Ongoing activities and interests @ INFN </vt:lpstr>
      <vt:lpstr>LEMMA: a positron driven muon source for a Muon Collider</vt:lpstr>
      <vt:lpstr>LEMMA in a nutshell</vt:lpstr>
      <vt:lpstr>PowerPoint Presentation</vt:lpstr>
      <vt:lpstr>Accelerator studies during 2020</vt:lpstr>
      <vt:lpstr>PowerPoint Presentation</vt:lpstr>
      <vt:lpstr>PowerPoint Presentation</vt:lpstr>
      <vt:lpstr>PowerPoint Presentation</vt:lpstr>
      <vt:lpstr>Snowmass Letter of Interest </vt:lpstr>
      <vt:lpstr>LEMMA R&amp;D - LoI - AF4 Multi-TeV colliders</vt:lpstr>
      <vt:lpstr>PowerPoint Presentation</vt:lpstr>
      <vt:lpstr>LEMMA CDR preparation Tasks</vt:lpstr>
      <vt:lpstr>PowerPoint Presentation</vt:lpstr>
      <vt:lpstr>Positron Source Tasks - HIGH</vt:lpstr>
      <vt:lpstr>Muon Accumulator and Muon Production  </vt:lpstr>
      <vt:lpstr>Strong interest on Muon Collider!</vt:lpstr>
      <vt:lpstr>extras</vt:lpstr>
      <vt:lpstr>A long story…  up to now and here!</vt:lpstr>
      <vt:lpstr>Physics potential</vt:lpstr>
      <vt:lpstr>proton (MAP) vs positron (LEMMA) driven muon source</vt:lpstr>
      <vt:lpstr>Tentative Target Parameters</vt:lpstr>
      <vt:lpstr>Critical Issues to be studied</vt:lpstr>
      <vt:lpstr>Accelerator Themes/Working Groups</vt:lpstr>
      <vt:lpstr>Test Beam @ CERN </vt:lpstr>
      <vt:lpstr>Targets and material studies - simulation</vt:lpstr>
      <vt:lpstr>Targets and material studies - plans</vt:lpstr>
      <vt:lpstr>Crystals manifacturing and studies</vt:lpstr>
      <vt:lpstr>Beam Induced background @ 1.5 TeV</vt:lpstr>
      <vt:lpstr>Machine Detector Interface </vt:lpstr>
      <vt:lpstr>Challenge: Neutrino Radiation Hazard </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INFN-CSN1 status &amp; plans   Subnuclear Physics with accelerators CVI meeting @ Torino - October 10, 2016</dc:title>
  <dc:creator>Microsoft Office User</dc:creator>
  <cp:lastModifiedBy>Microsoft Office User</cp:lastModifiedBy>
  <cp:revision>655</cp:revision>
  <cp:lastPrinted>2020-07-03T13:14:43Z</cp:lastPrinted>
  <dcterms:created xsi:type="dcterms:W3CDTF">2016-10-10T04:14:03Z</dcterms:created>
  <dcterms:modified xsi:type="dcterms:W3CDTF">2020-10-12T13:51:05Z</dcterms:modified>
</cp:coreProperties>
</file>