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4" r:id="rId32"/>
    <p:sldId id="286" r:id="rId33"/>
    <p:sldId id="287" r:id="rId34"/>
    <p:sldId id="288" r:id="rId35"/>
    <p:sldId id="289" r:id="rId36"/>
    <p:sldId id="290" r:id="rId37"/>
    <p:sldId id="285" r:id="rId38"/>
    <p:sldId id="291" r:id="rId39"/>
  </p:sldIdLst>
  <p:sldSz cx="10080625" cy="7559675"/>
  <p:notesSz cx="7559675" cy="10691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70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8"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pPr algn="ctr"/>
            <a:r>
              <a:rPr lang="en-US" sz="4400" b="0" strike="noStrike" spc="-1">
                <a:latin typeface="Arial"/>
              </a:rPr>
              <a:t>单击鼠标移动幻灯片</a:t>
            </a:r>
          </a:p>
        </p:txBody>
      </p:sp>
      <p:sp>
        <p:nvSpPr>
          <p:cNvPr id="239" name="PlaceHolder 2"/>
          <p:cNvSpPr>
            <a:spLocks noGrp="1"/>
          </p:cNvSpPr>
          <p:nvPr>
            <p:ph type="body"/>
          </p:nvPr>
        </p:nvSpPr>
        <p:spPr>
          <a:xfrm>
            <a:off x="756000" y="5078520"/>
            <a:ext cx="6047640" cy="4811040"/>
          </a:xfrm>
          <a:prstGeom prst="rect">
            <a:avLst/>
          </a:prstGeom>
        </p:spPr>
        <p:txBody>
          <a:bodyPr lIns="0" tIns="0" rIns="0" bIns="0"/>
          <a:lstStyle/>
          <a:p>
            <a:r>
              <a:rPr lang="en-US" sz="2000" b="0" strike="noStrike" spc="-1">
                <a:latin typeface="Arial"/>
              </a:rPr>
              <a:t>单击编辑备注格式</a:t>
            </a:r>
          </a:p>
        </p:txBody>
      </p:sp>
      <p:sp>
        <p:nvSpPr>
          <p:cNvPr id="240" name="PlaceHolder 3"/>
          <p:cNvSpPr>
            <a:spLocks noGrp="1"/>
          </p:cNvSpPr>
          <p:nvPr>
            <p:ph type="hdr"/>
          </p:nvPr>
        </p:nvSpPr>
        <p:spPr>
          <a:xfrm>
            <a:off x="0" y="0"/>
            <a:ext cx="3280680" cy="534240"/>
          </a:xfrm>
          <a:prstGeom prst="rect">
            <a:avLst/>
          </a:prstGeom>
        </p:spPr>
        <p:txBody>
          <a:bodyPr lIns="0" tIns="0" rIns="0" bIns="0"/>
          <a:lstStyle/>
          <a:p>
            <a:r>
              <a:rPr lang="en-US" sz="1400" b="0" strike="noStrike" spc="-1">
                <a:latin typeface="Times New Roman"/>
              </a:rPr>
              <a:t> </a:t>
            </a:r>
          </a:p>
        </p:txBody>
      </p:sp>
      <p:sp>
        <p:nvSpPr>
          <p:cNvPr id="241" name="PlaceHolder 4"/>
          <p:cNvSpPr>
            <a:spLocks noGrp="1"/>
          </p:cNvSpPr>
          <p:nvPr>
            <p:ph type="dt"/>
          </p:nvPr>
        </p:nvSpPr>
        <p:spPr>
          <a:xfrm>
            <a:off x="4278960" y="0"/>
            <a:ext cx="3280680" cy="534240"/>
          </a:xfrm>
          <a:prstGeom prst="rect">
            <a:avLst/>
          </a:prstGeom>
        </p:spPr>
        <p:txBody>
          <a:bodyPr lIns="0" tIns="0" rIns="0" bIns="0"/>
          <a:lstStyle/>
          <a:p>
            <a:pPr algn="r"/>
            <a:r>
              <a:rPr lang="en-US" sz="1400" b="0" strike="noStrike" spc="-1">
                <a:latin typeface="Times New Roman"/>
              </a:rPr>
              <a:t> </a:t>
            </a:r>
          </a:p>
        </p:txBody>
      </p:sp>
      <p:sp>
        <p:nvSpPr>
          <p:cNvPr id="242" name="PlaceHolder 5"/>
          <p:cNvSpPr>
            <a:spLocks noGrp="1"/>
          </p:cNvSpPr>
          <p:nvPr>
            <p:ph type="ftr"/>
          </p:nvPr>
        </p:nvSpPr>
        <p:spPr>
          <a:xfrm>
            <a:off x="0" y="10157400"/>
            <a:ext cx="3280680" cy="534240"/>
          </a:xfrm>
          <a:prstGeom prst="rect">
            <a:avLst/>
          </a:prstGeom>
        </p:spPr>
        <p:txBody>
          <a:bodyPr lIns="0" tIns="0" rIns="0" bIns="0" anchor="b"/>
          <a:lstStyle/>
          <a:p>
            <a:r>
              <a:rPr lang="en-US" sz="1400" b="0" strike="noStrike" spc="-1">
                <a:latin typeface="Times New Roman"/>
              </a:rPr>
              <a:t> </a:t>
            </a:r>
          </a:p>
        </p:txBody>
      </p:sp>
      <p:sp>
        <p:nvSpPr>
          <p:cNvPr id="243" name="PlaceHolder 6"/>
          <p:cNvSpPr>
            <a:spLocks noGrp="1"/>
          </p:cNvSpPr>
          <p:nvPr>
            <p:ph type="sldNum"/>
          </p:nvPr>
        </p:nvSpPr>
        <p:spPr>
          <a:xfrm>
            <a:off x="4278960" y="10157400"/>
            <a:ext cx="3280680" cy="534240"/>
          </a:xfrm>
          <a:prstGeom prst="rect">
            <a:avLst/>
          </a:prstGeom>
        </p:spPr>
        <p:txBody>
          <a:bodyPr lIns="0" tIns="0" rIns="0" bIns="0" anchor="b"/>
          <a:lstStyle/>
          <a:p>
            <a:pPr algn="r"/>
            <a:fld id="{A34EC965-864B-42D3-8EB9-40CBBFE0232B}"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37357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PlaceHolder 1"/>
          <p:cNvSpPr>
            <a:spLocks noGrp="1" noRot="1" noChangeAspect="1"/>
          </p:cNvSpPr>
          <p:nvPr>
            <p:ph type="sldImg"/>
          </p:nvPr>
        </p:nvSpPr>
        <p:spPr>
          <a:xfrm>
            <a:off x="1106488" y="812800"/>
            <a:ext cx="5346700" cy="4008438"/>
          </a:xfrm>
          <a:prstGeom prst="rect">
            <a:avLst/>
          </a:prstGeom>
        </p:spPr>
      </p:sp>
      <p:sp>
        <p:nvSpPr>
          <p:cNvPr id="650" name="PlaceHolder 2"/>
          <p:cNvSpPr>
            <a:spLocks noGrp="1"/>
          </p:cNvSpPr>
          <p:nvPr>
            <p:ph type="body"/>
          </p:nvPr>
        </p:nvSpPr>
        <p:spPr>
          <a:xfrm>
            <a:off x="756000" y="5078520"/>
            <a:ext cx="6046560" cy="4809960"/>
          </a:xfrm>
          <a:prstGeom prst="rect">
            <a:avLst/>
          </a:prstGeom>
        </p:spPr>
        <p:txBody>
          <a:bodyPr lIns="0" tIns="0" rIns="0" bIns="0"/>
          <a:lstStyle/>
          <a:p>
            <a:endParaRPr lang="en-US" sz="2000" b="0" strike="noStrike" spc="-1">
              <a:latin typeface="Arial"/>
            </a:endParaRPr>
          </a:p>
        </p:txBody>
      </p:sp>
      <p:sp>
        <p:nvSpPr>
          <p:cNvPr id="651" name="CustomShape 3"/>
          <p:cNvSpPr/>
          <p:nvPr/>
        </p:nvSpPr>
        <p:spPr>
          <a:xfrm>
            <a:off x="4278960" y="10157400"/>
            <a:ext cx="3279600" cy="533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D540B813-0765-4611-9FCE-83202C42D06E}" type="slidenum">
              <a:rPr lang="en-US" sz="1400" b="0" strike="noStrike" spc="-1">
                <a:solidFill>
                  <a:srgbClr val="000000"/>
                </a:solidFill>
                <a:latin typeface="Times New Roman"/>
                <a:ea typeface="+mn-ea"/>
              </a:rPr>
              <a:t>3</a:t>
            </a:fld>
            <a:endParaRPr lang="en-US" sz="1400" b="0" strike="noStrike" spc="-1">
              <a:latin typeface="Arial"/>
            </a:endParaRPr>
          </a:p>
        </p:txBody>
      </p:sp>
    </p:spTree>
    <p:extLst>
      <p:ext uri="{BB962C8B-B14F-4D97-AF65-F5344CB8AC3E}">
        <p14:creationId xmlns:p14="http://schemas.microsoft.com/office/powerpoint/2010/main" val="383061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PlaceHolder 1"/>
          <p:cNvSpPr>
            <a:spLocks noGrp="1" noRot="1" noChangeAspect="1"/>
          </p:cNvSpPr>
          <p:nvPr>
            <p:ph type="sldImg"/>
          </p:nvPr>
        </p:nvSpPr>
        <p:spPr>
          <a:xfrm>
            <a:off x="1106488" y="812800"/>
            <a:ext cx="5346700" cy="4008438"/>
          </a:xfrm>
          <a:prstGeom prst="rect">
            <a:avLst/>
          </a:prstGeom>
        </p:spPr>
      </p:sp>
      <p:sp>
        <p:nvSpPr>
          <p:cNvPr id="653" name="PlaceHolder 2"/>
          <p:cNvSpPr>
            <a:spLocks noGrp="1"/>
          </p:cNvSpPr>
          <p:nvPr>
            <p:ph type="body"/>
          </p:nvPr>
        </p:nvSpPr>
        <p:spPr>
          <a:xfrm>
            <a:off x="756000" y="5078520"/>
            <a:ext cx="6046560" cy="4809960"/>
          </a:xfrm>
          <a:prstGeom prst="rect">
            <a:avLst/>
          </a:prstGeom>
        </p:spPr>
        <p:txBody>
          <a:bodyPr lIns="0" tIns="0" rIns="0" bIns="0"/>
          <a:lstStyle/>
          <a:p>
            <a:pPr marL="216000" indent="-215280">
              <a:lnSpc>
                <a:spcPct val="100000"/>
              </a:lnSpc>
            </a:pPr>
            <a:r>
              <a:rPr lang="en-US" sz="1200" b="0" strike="noStrike" spc="-1">
                <a:solidFill>
                  <a:srgbClr val="000000"/>
                </a:solidFill>
                <a:latin typeface="+mn-lt"/>
                <a:ea typeface="+mn-ea"/>
              </a:rPr>
              <a:t>Giacani et al., 1997</a:t>
            </a:r>
            <a:endParaRPr lang="en-US" sz="1200" b="0" strike="noStrike" spc="-1">
              <a:latin typeface="Arial"/>
            </a:endParaRPr>
          </a:p>
        </p:txBody>
      </p:sp>
      <p:sp>
        <p:nvSpPr>
          <p:cNvPr id="654" name="CustomShape 3"/>
          <p:cNvSpPr/>
          <p:nvPr/>
        </p:nvSpPr>
        <p:spPr>
          <a:xfrm>
            <a:off x="4278960" y="10157400"/>
            <a:ext cx="3279600" cy="533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AFE3A722-8E36-451D-9529-423F0E2996BC}" type="slidenum">
              <a:rPr lang="en-US" sz="1400" b="0" strike="noStrike" spc="-1">
                <a:solidFill>
                  <a:srgbClr val="000000"/>
                </a:solidFill>
                <a:latin typeface="Times New Roman"/>
                <a:ea typeface="+mn-ea"/>
              </a:rPr>
              <a:t>6</a:t>
            </a:fld>
            <a:endParaRPr lang="en-US" sz="1400" b="0" strike="noStrike" spc="-1">
              <a:latin typeface="Arial"/>
            </a:endParaRPr>
          </a:p>
        </p:txBody>
      </p:sp>
    </p:spTree>
    <p:extLst>
      <p:ext uri="{BB962C8B-B14F-4D97-AF65-F5344CB8AC3E}">
        <p14:creationId xmlns:p14="http://schemas.microsoft.com/office/powerpoint/2010/main" val="384927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PlaceHolder 1"/>
          <p:cNvSpPr>
            <a:spLocks noGrp="1" noRot="1" noChangeAspect="1"/>
          </p:cNvSpPr>
          <p:nvPr>
            <p:ph type="sldImg"/>
          </p:nvPr>
        </p:nvSpPr>
        <p:spPr>
          <a:xfrm>
            <a:off x="1108075" y="812800"/>
            <a:ext cx="5341938" cy="4006850"/>
          </a:xfrm>
          <a:prstGeom prst="rect">
            <a:avLst/>
          </a:prstGeom>
        </p:spPr>
      </p:sp>
      <p:sp>
        <p:nvSpPr>
          <p:cNvPr id="656" name="PlaceHolder 2"/>
          <p:cNvSpPr>
            <a:spLocks noGrp="1"/>
          </p:cNvSpPr>
          <p:nvPr>
            <p:ph type="body"/>
          </p:nvPr>
        </p:nvSpPr>
        <p:spPr>
          <a:xfrm>
            <a:off x="756000" y="5078520"/>
            <a:ext cx="6045120" cy="4808520"/>
          </a:xfrm>
          <a:prstGeom prst="rect">
            <a:avLst/>
          </a:prstGeom>
        </p:spPr>
        <p:txBody>
          <a:bodyPr lIns="0" tIns="0" rIns="0" bIns="0"/>
          <a:lstStyle/>
          <a:p>
            <a:endParaRPr lang="en-US" sz="2000" b="0" strike="noStrike" spc="-1">
              <a:latin typeface="Arial"/>
            </a:endParaRPr>
          </a:p>
        </p:txBody>
      </p:sp>
      <p:sp>
        <p:nvSpPr>
          <p:cNvPr id="657" name="CustomShape 3"/>
          <p:cNvSpPr/>
          <p:nvPr/>
        </p:nvSpPr>
        <p:spPr>
          <a:xfrm>
            <a:off x="4278960" y="10157400"/>
            <a:ext cx="3278160" cy="531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ECE6EF2C-7058-4030-9AA5-346907E5174F}" type="slidenum">
              <a:rPr lang="en-US" sz="1400" b="0" strike="noStrike" spc="-1">
                <a:solidFill>
                  <a:srgbClr val="000000"/>
                </a:solidFill>
                <a:latin typeface="Times New Roman"/>
                <a:ea typeface="+mn-ea"/>
              </a:rPr>
              <a:t>18</a:t>
            </a:fld>
            <a:endParaRPr lang="en-US" sz="1400" b="0" strike="noStrike" spc="-1">
              <a:latin typeface="Arial"/>
            </a:endParaRPr>
          </a:p>
        </p:txBody>
      </p:sp>
    </p:spTree>
    <p:extLst>
      <p:ext uri="{BB962C8B-B14F-4D97-AF65-F5344CB8AC3E}">
        <p14:creationId xmlns:p14="http://schemas.microsoft.com/office/powerpoint/2010/main" val="310447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noRot="1" noChangeAspect="1"/>
          </p:cNvSpPr>
          <p:nvPr>
            <p:ph type="sldImg"/>
          </p:nvPr>
        </p:nvSpPr>
        <p:spPr>
          <a:xfrm>
            <a:off x="1376363" y="1336675"/>
            <a:ext cx="4803775" cy="3603625"/>
          </a:xfrm>
          <a:prstGeom prst="rect">
            <a:avLst/>
          </a:prstGeom>
        </p:spPr>
      </p:sp>
      <p:sp>
        <p:nvSpPr>
          <p:cNvPr id="659" name="PlaceHolder 2"/>
          <p:cNvSpPr>
            <a:spLocks noGrp="1"/>
          </p:cNvSpPr>
          <p:nvPr>
            <p:ph type="body"/>
          </p:nvPr>
        </p:nvSpPr>
        <p:spPr>
          <a:xfrm>
            <a:off x="755640" y="5145120"/>
            <a:ext cx="6045120" cy="4206960"/>
          </a:xfrm>
          <a:prstGeom prst="rect">
            <a:avLst/>
          </a:prstGeom>
        </p:spPr>
        <p:txBody>
          <a:bodyPr lIns="0" tIns="0" rIns="0" bIns="0"/>
          <a:lstStyle/>
          <a:p>
            <a:endParaRPr lang="en-US" sz="2000" b="0" strike="noStrike" spc="-1">
              <a:latin typeface="Arial"/>
            </a:endParaRPr>
          </a:p>
        </p:txBody>
      </p:sp>
      <p:sp>
        <p:nvSpPr>
          <p:cNvPr id="660" name="CustomShape 3"/>
          <p:cNvSpPr/>
          <p:nvPr/>
        </p:nvSpPr>
        <p:spPr>
          <a:xfrm>
            <a:off x="4281480" y="10155240"/>
            <a:ext cx="327348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F476220F-F79F-4E81-928F-F7DA63B74034}" type="slidenum">
              <a:rPr lang="en-US" sz="1200" b="0" strike="noStrike" spc="-1">
                <a:solidFill>
                  <a:srgbClr val="000000"/>
                </a:solidFill>
                <a:latin typeface="+mn-lt"/>
                <a:ea typeface="+mn-ea"/>
              </a:rPr>
              <a:t>27</a:t>
            </a:fld>
            <a:endParaRPr lang="en-US" sz="1200" b="0" strike="noStrike" spc="-1">
              <a:latin typeface="Arial"/>
            </a:endParaRPr>
          </a:p>
        </p:txBody>
      </p:sp>
    </p:spTree>
    <p:extLst>
      <p:ext uri="{BB962C8B-B14F-4D97-AF65-F5344CB8AC3E}">
        <p14:creationId xmlns:p14="http://schemas.microsoft.com/office/powerpoint/2010/main" val="178983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504000" y="4058640"/>
            <a:ext cx="2921040" cy="209088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639120" y="4058640"/>
            <a:ext cx="292104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4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45" name="PlaceHolder 2"/>
          <p:cNvSpPr>
            <a:spLocks noGrp="1"/>
          </p:cNvSpPr>
          <p:nvPr>
            <p:ph type="body"/>
          </p:nvPr>
        </p:nvSpPr>
        <p:spPr>
          <a:xfrm>
            <a:off x="504000" y="1768680"/>
            <a:ext cx="907200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47"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48"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52"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53"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
        <p:nvSpPr>
          <p:cNvPr id="54"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56"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57"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58"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60"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62" name="PlaceHolder 4"/>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64" name="PlaceHolder 2"/>
          <p:cNvSpPr>
            <a:spLocks noGrp="1"/>
          </p:cNvSpPr>
          <p:nvPr>
            <p:ph type="body"/>
          </p:nvPr>
        </p:nvSpPr>
        <p:spPr>
          <a:xfrm>
            <a:off x="504000" y="1768680"/>
            <a:ext cx="9072000" cy="2090880"/>
          </a:xfrm>
          <a:prstGeom prst="rect">
            <a:avLst/>
          </a:prstGeom>
        </p:spPr>
        <p:txBody>
          <a:bodyPr lIns="0" tIns="0" rIns="0" bIns="0">
            <a:normAutofit/>
          </a:bodyPr>
          <a:lstStyle/>
          <a:p>
            <a:endParaRPr lang="en-US" sz="3200" b="0" strike="noStrike" spc="-1">
              <a:latin typeface="Arial"/>
            </a:endParaRPr>
          </a:p>
        </p:txBody>
      </p:sp>
      <p:sp>
        <p:nvSpPr>
          <p:cNvPr id="65" name="PlaceHolder 3"/>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67"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68"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69"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
        <p:nvSpPr>
          <p:cNvPr id="70" name="PlaceHolder 5"/>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72" name="PlaceHolder 2"/>
          <p:cNvSpPr>
            <a:spLocks noGrp="1"/>
          </p:cNvSpPr>
          <p:nvPr>
            <p:ph type="body"/>
          </p:nvPr>
        </p:nvSpPr>
        <p:spPr>
          <a:xfrm>
            <a:off x="504000" y="1768680"/>
            <a:ext cx="2921040" cy="2090880"/>
          </a:xfrm>
          <a:prstGeom prst="rect">
            <a:avLst/>
          </a:prstGeom>
        </p:spPr>
        <p:txBody>
          <a:bodyPr lIns="0" tIns="0" rIns="0" bIns="0">
            <a:normAutofit/>
          </a:bodyPr>
          <a:lstStyle/>
          <a:p>
            <a:endParaRPr lang="en-US" sz="3200" b="0" strike="noStrike" spc="-1">
              <a:latin typeface="Arial"/>
            </a:endParaRPr>
          </a:p>
        </p:txBody>
      </p:sp>
      <p:sp>
        <p:nvSpPr>
          <p:cNvPr id="73" name="PlaceHolder 3"/>
          <p:cNvSpPr>
            <a:spLocks noGrp="1"/>
          </p:cNvSpPr>
          <p:nvPr>
            <p:ph type="body"/>
          </p:nvPr>
        </p:nvSpPr>
        <p:spPr>
          <a:xfrm>
            <a:off x="3571560" y="1768680"/>
            <a:ext cx="2921040" cy="2090880"/>
          </a:xfrm>
          <a:prstGeom prst="rect">
            <a:avLst/>
          </a:prstGeom>
        </p:spPr>
        <p:txBody>
          <a:bodyPr lIns="0" tIns="0" rIns="0" bIns="0">
            <a:normAutofit/>
          </a:bodyPr>
          <a:lstStyle/>
          <a:p>
            <a:endParaRPr lang="en-US" sz="3200" b="0" strike="noStrike" spc="-1">
              <a:latin typeface="Arial"/>
            </a:endParaRPr>
          </a:p>
        </p:txBody>
      </p:sp>
      <p:sp>
        <p:nvSpPr>
          <p:cNvPr id="74" name="PlaceHolder 4"/>
          <p:cNvSpPr>
            <a:spLocks noGrp="1"/>
          </p:cNvSpPr>
          <p:nvPr>
            <p:ph type="body"/>
          </p:nvPr>
        </p:nvSpPr>
        <p:spPr>
          <a:xfrm>
            <a:off x="6639120" y="1768680"/>
            <a:ext cx="2921040" cy="2090880"/>
          </a:xfrm>
          <a:prstGeom prst="rect">
            <a:avLst/>
          </a:prstGeom>
        </p:spPr>
        <p:txBody>
          <a:bodyPr lIns="0" tIns="0" rIns="0" bIns="0">
            <a:normAutofit/>
          </a:bodyPr>
          <a:lstStyle/>
          <a:p>
            <a:endParaRPr lang="en-US" sz="3200" b="0" strike="noStrike" spc="-1">
              <a:latin typeface="Arial"/>
            </a:endParaRPr>
          </a:p>
        </p:txBody>
      </p:sp>
      <p:sp>
        <p:nvSpPr>
          <p:cNvPr id="75" name="PlaceHolder 5"/>
          <p:cNvSpPr>
            <a:spLocks noGrp="1"/>
          </p:cNvSpPr>
          <p:nvPr>
            <p:ph type="body"/>
          </p:nvPr>
        </p:nvSpPr>
        <p:spPr>
          <a:xfrm>
            <a:off x="504000" y="4058640"/>
            <a:ext cx="2921040" cy="2090880"/>
          </a:xfrm>
          <a:prstGeom prst="rect">
            <a:avLst/>
          </a:prstGeom>
        </p:spPr>
        <p:txBody>
          <a:bodyPr lIns="0" tIns="0" rIns="0" bIns="0">
            <a:normAutofit/>
          </a:bodyPr>
          <a:lstStyle/>
          <a:p>
            <a:endParaRPr lang="en-US" sz="3200" b="0" strike="noStrike" spc="-1">
              <a:latin typeface="Arial"/>
            </a:endParaRPr>
          </a:p>
        </p:txBody>
      </p:sp>
      <p:sp>
        <p:nvSpPr>
          <p:cNvPr id="76" name="PlaceHolder 6"/>
          <p:cNvSpPr>
            <a:spLocks noGrp="1"/>
          </p:cNvSpPr>
          <p:nvPr>
            <p:ph type="body"/>
          </p:nvPr>
        </p:nvSpPr>
        <p:spPr>
          <a:xfrm>
            <a:off x="3571560" y="4058640"/>
            <a:ext cx="2921040" cy="2090880"/>
          </a:xfrm>
          <a:prstGeom prst="rect">
            <a:avLst/>
          </a:prstGeom>
        </p:spPr>
        <p:txBody>
          <a:bodyPr lIns="0" tIns="0" rIns="0" bIns="0">
            <a:normAutofit/>
          </a:bodyPr>
          <a:lstStyle/>
          <a:p>
            <a:endParaRPr lang="en-US" sz="3200" b="0" strike="noStrike" spc="-1">
              <a:latin typeface="Arial"/>
            </a:endParaRPr>
          </a:p>
        </p:txBody>
      </p:sp>
      <p:sp>
        <p:nvSpPr>
          <p:cNvPr id="77" name="PlaceHolder 7"/>
          <p:cNvSpPr>
            <a:spLocks noGrp="1"/>
          </p:cNvSpPr>
          <p:nvPr>
            <p:ph type="body"/>
          </p:nvPr>
        </p:nvSpPr>
        <p:spPr>
          <a:xfrm>
            <a:off x="6639120" y="4058640"/>
            <a:ext cx="292104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8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85" name="PlaceHolder 2"/>
          <p:cNvSpPr>
            <a:spLocks noGrp="1"/>
          </p:cNvSpPr>
          <p:nvPr>
            <p:ph type="body"/>
          </p:nvPr>
        </p:nvSpPr>
        <p:spPr>
          <a:xfrm>
            <a:off x="504000" y="1768680"/>
            <a:ext cx="907200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87"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88"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92"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93"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
        <p:nvSpPr>
          <p:cNvPr id="94"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96"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97"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98"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00"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101"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102" name="PlaceHolder 4"/>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04" name="PlaceHolder 2"/>
          <p:cNvSpPr>
            <a:spLocks noGrp="1"/>
          </p:cNvSpPr>
          <p:nvPr>
            <p:ph type="body"/>
          </p:nvPr>
        </p:nvSpPr>
        <p:spPr>
          <a:xfrm>
            <a:off x="504000" y="1768680"/>
            <a:ext cx="9072000" cy="2090880"/>
          </a:xfrm>
          <a:prstGeom prst="rect">
            <a:avLst/>
          </a:prstGeom>
        </p:spPr>
        <p:txBody>
          <a:bodyPr lIns="0" tIns="0" rIns="0" bIns="0">
            <a:normAutofit/>
          </a:bodyPr>
          <a:lstStyle/>
          <a:p>
            <a:endParaRPr lang="en-US" sz="3200" b="0" strike="noStrike" spc="-1">
              <a:latin typeface="Arial"/>
            </a:endParaRPr>
          </a:p>
        </p:txBody>
      </p:sp>
      <p:sp>
        <p:nvSpPr>
          <p:cNvPr id="105" name="PlaceHolder 3"/>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07"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108"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109"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
        <p:nvSpPr>
          <p:cNvPr id="110" name="PlaceHolder 5"/>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12" name="PlaceHolder 2"/>
          <p:cNvSpPr>
            <a:spLocks noGrp="1"/>
          </p:cNvSpPr>
          <p:nvPr>
            <p:ph type="body"/>
          </p:nvPr>
        </p:nvSpPr>
        <p:spPr>
          <a:xfrm>
            <a:off x="504000" y="1768680"/>
            <a:ext cx="2921040" cy="2090880"/>
          </a:xfrm>
          <a:prstGeom prst="rect">
            <a:avLst/>
          </a:prstGeom>
        </p:spPr>
        <p:txBody>
          <a:bodyPr lIns="0" tIns="0" rIns="0" bIns="0">
            <a:normAutofit/>
          </a:bodyPr>
          <a:lstStyle/>
          <a:p>
            <a:endParaRPr lang="en-US" sz="3200" b="0" strike="noStrike" spc="-1">
              <a:latin typeface="Arial"/>
            </a:endParaRPr>
          </a:p>
        </p:txBody>
      </p:sp>
      <p:sp>
        <p:nvSpPr>
          <p:cNvPr id="113" name="PlaceHolder 3"/>
          <p:cNvSpPr>
            <a:spLocks noGrp="1"/>
          </p:cNvSpPr>
          <p:nvPr>
            <p:ph type="body"/>
          </p:nvPr>
        </p:nvSpPr>
        <p:spPr>
          <a:xfrm>
            <a:off x="3571560" y="1768680"/>
            <a:ext cx="2921040" cy="2090880"/>
          </a:xfrm>
          <a:prstGeom prst="rect">
            <a:avLst/>
          </a:prstGeom>
        </p:spPr>
        <p:txBody>
          <a:bodyPr lIns="0" tIns="0" rIns="0" bIns="0">
            <a:normAutofit/>
          </a:bodyPr>
          <a:lstStyle/>
          <a:p>
            <a:endParaRPr lang="en-US" sz="3200" b="0" strike="noStrike" spc="-1">
              <a:latin typeface="Arial"/>
            </a:endParaRPr>
          </a:p>
        </p:txBody>
      </p:sp>
      <p:sp>
        <p:nvSpPr>
          <p:cNvPr id="114" name="PlaceHolder 4"/>
          <p:cNvSpPr>
            <a:spLocks noGrp="1"/>
          </p:cNvSpPr>
          <p:nvPr>
            <p:ph type="body"/>
          </p:nvPr>
        </p:nvSpPr>
        <p:spPr>
          <a:xfrm>
            <a:off x="6639120" y="1768680"/>
            <a:ext cx="2921040" cy="2090880"/>
          </a:xfrm>
          <a:prstGeom prst="rect">
            <a:avLst/>
          </a:prstGeom>
        </p:spPr>
        <p:txBody>
          <a:bodyPr lIns="0" tIns="0" rIns="0" bIns="0">
            <a:normAutofit/>
          </a:bodyPr>
          <a:lstStyle/>
          <a:p>
            <a:endParaRPr lang="en-US" sz="3200" b="0" strike="noStrike" spc="-1">
              <a:latin typeface="Arial"/>
            </a:endParaRPr>
          </a:p>
        </p:txBody>
      </p:sp>
      <p:sp>
        <p:nvSpPr>
          <p:cNvPr id="115" name="PlaceHolder 5"/>
          <p:cNvSpPr>
            <a:spLocks noGrp="1"/>
          </p:cNvSpPr>
          <p:nvPr>
            <p:ph type="body"/>
          </p:nvPr>
        </p:nvSpPr>
        <p:spPr>
          <a:xfrm>
            <a:off x="504000" y="4058640"/>
            <a:ext cx="2921040" cy="2090880"/>
          </a:xfrm>
          <a:prstGeom prst="rect">
            <a:avLst/>
          </a:prstGeom>
        </p:spPr>
        <p:txBody>
          <a:bodyPr lIns="0" tIns="0" rIns="0" bIns="0">
            <a:normAutofit/>
          </a:bodyPr>
          <a:lstStyle/>
          <a:p>
            <a:endParaRPr lang="en-US" sz="3200" b="0" strike="noStrike" spc="-1">
              <a:latin typeface="Arial"/>
            </a:endParaRPr>
          </a:p>
        </p:txBody>
      </p:sp>
      <p:sp>
        <p:nvSpPr>
          <p:cNvPr id="116" name="PlaceHolder 6"/>
          <p:cNvSpPr>
            <a:spLocks noGrp="1"/>
          </p:cNvSpPr>
          <p:nvPr>
            <p:ph type="body"/>
          </p:nvPr>
        </p:nvSpPr>
        <p:spPr>
          <a:xfrm>
            <a:off x="3571560" y="4058640"/>
            <a:ext cx="2921040" cy="2090880"/>
          </a:xfrm>
          <a:prstGeom prst="rect">
            <a:avLst/>
          </a:prstGeom>
        </p:spPr>
        <p:txBody>
          <a:bodyPr lIns="0" tIns="0" rIns="0" bIns="0">
            <a:normAutofit/>
          </a:bodyPr>
          <a:lstStyle/>
          <a:p>
            <a:endParaRPr lang="en-US" sz="3200" b="0" strike="noStrike" spc="-1">
              <a:latin typeface="Arial"/>
            </a:endParaRPr>
          </a:p>
        </p:txBody>
      </p:sp>
      <p:sp>
        <p:nvSpPr>
          <p:cNvPr id="117" name="PlaceHolder 7"/>
          <p:cNvSpPr>
            <a:spLocks noGrp="1"/>
          </p:cNvSpPr>
          <p:nvPr>
            <p:ph type="body"/>
          </p:nvPr>
        </p:nvSpPr>
        <p:spPr>
          <a:xfrm>
            <a:off x="6639120" y="4058640"/>
            <a:ext cx="292104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2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25" name="PlaceHolder 2"/>
          <p:cNvSpPr>
            <a:spLocks noGrp="1"/>
          </p:cNvSpPr>
          <p:nvPr>
            <p:ph type="body"/>
          </p:nvPr>
        </p:nvSpPr>
        <p:spPr>
          <a:xfrm>
            <a:off x="504000" y="1768680"/>
            <a:ext cx="907200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27"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128"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32"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133"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
        <p:nvSpPr>
          <p:cNvPr id="134"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36"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137"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138"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40"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141"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142" name="PlaceHolder 4"/>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44" name="PlaceHolder 2"/>
          <p:cNvSpPr>
            <a:spLocks noGrp="1"/>
          </p:cNvSpPr>
          <p:nvPr>
            <p:ph type="body"/>
          </p:nvPr>
        </p:nvSpPr>
        <p:spPr>
          <a:xfrm>
            <a:off x="504000" y="1768680"/>
            <a:ext cx="9072000" cy="2090880"/>
          </a:xfrm>
          <a:prstGeom prst="rect">
            <a:avLst/>
          </a:prstGeom>
        </p:spPr>
        <p:txBody>
          <a:bodyPr lIns="0" tIns="0" rIns="0" bIns="0">
            <a:normAutofit/>
          </a:bodyPr>
          <a:lstStyle/>
          <a:p>
            <a:endParaRPr lang="en-US" sz="3200" b="0" strike="noStrike" spc="-1">
              <a:latin typeface="Arial"/>
            </a:endParaRPr>
          </a:p>
        </p:txBody>
      </p:sp>
      <p:sp>
        <p:nvSpPr>
          <p:cNvPr id="145" name="PlaceHolder 3"/>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47"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148"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149"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
        <p:nvSpPr>
          <p:cNvPr id="150" name="PlaceHolder 5"/>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52" name="PlaceHolder 2"/>
          <p:cNvSpPr>
            <a:spLocks noGrp="1"/>
          </p:cNvSpPr>
          <p:nvPr>
            <p:ph type="body"/>
          </p:nvPr>
        </p:nvSpPr>
        <p:spPr>
          <a:xfrm>
            <a:off x="504000" y="1768680"/>
            <a:ext cx="2921040" cy="2090880"/>
          </a:xfrm>
          <a:prstGeom prst="rect">
            <a:avLst/>
          </a:prstGeom>
        </p:spPr>
        <p:txBody>
          <a:bodyPr lIns="0" tIns="0" rIns="0" bIns="0">
            <a:normAutofit/>
          </a:bodyPr>
          <a:lstStyle/>
          <a:p>
            <a:endParaRPr lang="en-US" sz="3200" b="0" strike="noStrike" spc="-1">
              <a:latin typeface="Arial"/>
            </a:endParaRPr>
          </a:p>
        </p:txBody>
      </p:sp>
      <p:sp>
        <p:nvSpPr>
          <p:cNvPr id="153" name="PlaceHolder 3"/>
          <p:cNvSpPr>
            <a:spLocks noGrp="1"/>
          </p:cNvSpPr>
          <p:nvPr>
            <p:ph type="body"/>
          </p:nvPr>
        </p:nvSpPr>
        <p:spPr>
          <a:xfrm>
            <a:off x="3571560" y="1768680"/>
            <a:ext cx="2921040" cy="2090880"/>
          </a:xfrm>
          <a:prstGeom prst="rect">
            <a:avLst/>
          </a:prstGeom>
        </p:spPr>
        <p:txBody>
          <a:bodyPr lIns="0" tIns="0" rIns="0" bIns="0">
            <a:normAutofit/>
          </a:bodyPr>
          <a:lstStyle/>
          <a:p>
            <a:endParaRPr lang="en-US" sz="3200" b="0" strike="noStrike" spc="-1">
              <a:latin typeface="Arial"/>
            </a:endParaRPr>
          </a:p>
        </p:txBody>
      </p:sp>
      <p:sp>
        <p:nvSpPr>
          <p:cNvPr id="154" name="PlaceHolder 4"/>
          <p:cNvSpPr>
            <a:spLocks noGrp="1"/>
          </p:cNvSpPr>
          <p:nvPr>
            <p:ph type="body"/>
          </p:nvPr>
        </p:nvSpPr>
        <p:spPr>
          <a:xfrm>
            <a:off x="6639120" y="1768680"/>
            <a:ext cx="2921040" cy="2090880"/>
          </a:xfrm>
          <a:prstGeom prst="rect">
            <a:avLst/>
          </a:prstGeom>
        </p:spPr>
        <p:txBody>
          <a:bodyPr lIns="0" tIns="0" rIns="0" bIns="0">
            <a:normAutofit/>
          </a:bodyPr>
          <a:lstStyle/>
          <a:p>
            <a:endParaRPr lang="en-US" sz="3200" b="0" strike="noStrike" spc="-1">
              <a:latin typeface="Arial"/>
            </a:endParaRPr>
          </a:p>
        </p:txBody>
      </p:sp>
      <p:sp>
        <p:nvSpPr>
          <p:cNvPr id="155" name="PlaceHolder 5"/>
          <p:cNvSpPr>
            <a:spLocks noGrp="1"/>
          </p:cNvSpPr>
          <p:nvPr>
            <p:ph type="body"/>
          </p:nvPr>
        </p:nvSpPr>
        <p:spPr>
          <a:xfrm>
            <a:off x="504000" y="4058640"/>
            <a:ext cx="2921040" cy="2090880"/>
          </a:xfrm>
          <a:prstGeom prst="rect">
            <a:avLst/>
          </a:prstGeom>
        </p:spPr>
        <p:txBody>
          <a:bodyPr lIns="0" tIns="0" rIns="0" bIns="0">
            <a:normAutofit/>
          </a:bodyPr>
          <a:lstStyle/>
          <a:p>
            <a:endParaRPr lang="en-US" sz="3200" b="0" strike="noStrike" spc="-1">
              <a:latin typeface="Arial"/>
            </a:endParaRPr>
          </a:p>
        </p:txBody>
      </p:sp>
      <p:sp>
        <p:nvSpPr>
          <p:cNvPr id="156" name="PlaceHolder 6"/>
          <p:cNvSpPr>
            <a:spLocks noGrp="1"/>
          </p:cNvSpPr>
          <p:nvPr>
            <p:ph type="body"/>
          </p:nvPr>
        </p:nvSpPr>
        <p:spPr>
          <a:xfrm>
            <a:off x="3571560" y="4058640"/>
            <a:ext cx="2921040" cy="2090880"/>
          </a:xfrm>
          <a:prstGeom prst="rect">
            <a:avLst/>
          </a:prstGeom>
        </p:spPr>
        <p:txBody>
          <a:bodyPr lIns="0" tIns="0" rIns="0" bIns="0">
            <a:normAutofit/>
          </a:bodyPr>
          <a:lstStyle/>
          <a:p>
            <a:endParaRPr lang="en-US" sz="3200" b="0" strike="noStrike" spc="-1">
              <a:latin typeface="Arial"/>
            </a:endParaRPr>
          </a:p>
        </p:txBody>
      </p:sp>
      <p:sp>
        <p:nvSpPr>
          <p:cNvPr id="157" name="PlaceHolder 7"/>
          <p:cNvSpPr>
            <a:spLocks noGrp="1"/>
          </p:cNvSpPr>
          <p:nvPr>
            <p:ph type="body"/>
          </p:nvPr>
        </p:nvSpPr>
        <p:spPr>
          <a:xfrm>
            <a:off x="6639120" y="4058640"/>
            <a:ext cx="292104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50400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en-US" sz="4400" b="0" strike="noStrike" spc="-1">
                <a:latin typeface="Arial"/>
              </a:rPr>
              <a:t>单击鼠标编辑标题文字格式</a:t>
            </a:r>
          </a:p>
        </p:txBody>
      </p:sp>
      <p:sp>
        <p:nvSpPr>
          <p:cNvPr id="3" name="PlaceHolder 2"/>
          <p:cNvSpPr>
            <a:spLocks noGrp="1"/>
          </p:cNvSpPr>
          <p:nvPr>
            <p:ph type="body"/>
          </p:nvPr>
        </p:nvSpPr>
        <p:spPr>
          <a:xfrm>
            <a:off x="504000" y="1768680"/>
            <a:ext cx="90720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单击鼠标编辑大纲文字格式</a:t>
            </a:r>
          </a:p>
          <a:p>
            <a:pPr marL="864000" lvl="1" indent="-324000">
              <a:spcBef>
                <a:spcPts val="1134"/>
              </a:spcBef>
              <a:buClr>
                <a:srgbClr val="000000"/>
              </a:buClr>
              <a:buSzPct val="75000"/>
              <a:buFont typeface="Symbol" charset="2"/>
              <a:buChar char=""/>
            </a:pPr>
            <a:r>
              <a:rPr lang="en-US" sz="2800" b="0" strike="noStrike" spc="-1">
                <a:latin typeface="Arial"/>
              </a:rPr>
              <a:t>第二个大纲级</a:t>
            </a:r>
          </a:p>
          <a:p>
            <a:pPr marL="1296000" lvl="2" indent="-288000">
              <a:spcBef>
                <a:spcPts val="850"/>
              </a:spcBef>
              <a:buClr>
                <a:srgbClr val="000000"/>
              </a:buClr>
              <a:buSzPct val="45000"/>
              <a:buFont typeface="Wingdings" charset="2"/>
              <a:buChar char=""/>
            </a:pPr>
            <a:r>
              <a:rPr lang="en-US" sz="2400" b="0" strike="noStrike" spc="-1">
                <a:latin typeface="Arial"/>
              </a:rPr>
              <a:t>第三大纲级别</a:t>
            </a:r>
          </a:p>
          <a:p>
            <a:pPr marL="1728000" lvl="3" indent="-216000">
              <a:spcBef>
                <a:spcPts val="567"/>
              </a:spcBef>
              <a:buClr>
                <a:srgbClr val="000000"/>
              </a:buClr>
              <a:buSzPct val="75000"/>
              <a:buFont typeface="Symbol" charset="2"/>
              <a:buChar char=""/>
            </a:pPr>
            <a:r>
              <a:rPr lang="en-US" sz="2000" b="0" strike="noStrike" spc="-1">
                <a:latin typeface="Arial"/>
              </a:rPr>
              <a:t>第四大纲级别</a:t>
            </a:r>
          </a:p>
          <a:p>
            <a:pPr marL="2160000" lvl="4" indent="-216000">
              <a:spcBef>
                <a:spcPts val="283"/>
              </a:spcBef>
              <a:buClr>
                <a:srgbClr val="000000"/>
              </a:buClr>
              <a:buSzPct val="45000"/>
              <a:buFont typeface="Wingdings" charset="2"/>
              <a:buChar char=""/>
            </a:pPr>
            <a:r>
              <a:rPr lang="en-US" sz="2000" b="0" strike="noStrike" spc="-1">
                <a:latin typeface="Arial"/>
              </a:rPr>
              <a:t>第五大纲级别</a:t>
            </a:r>
          </a:p>
          <a:p>
            <a:pPr marL="2592000" lvl="5" indent="-216000">
              <a:spcBef>
                <a:spcPts val="283"/>
              </a:spcBef>
              <a:buClr>
                <a:srgbClr val="000000"/>
              </a:buClr>
              <a:buSzPct val="45000"/>
              <a:buFont typeface="Wingdings" charset="2"/>
              <a:buChar char=""/>
            </a:pPr>
            <a:r>
              <a:rPr lang="en-US" sz="2000" b="0" strike="noStrike" spc="-1">
                <a:latin typeface="Arial"/>
              </a:rPr>
              <a:t>第六大纲级别</a:t>
            </a:r>
          </a:p>
          <a:p>
            <a:pPr marL="3024000" lvl="6" indent="-216000">
              <a:spcBef>
                <a:spcPts val="283"/>
              </a:spcBef>
              <a:buClr>
                <a:srgbClr val="000000"/>
              </a:buClr>
              <a:buSzPct val="45000"/>
              <a:buFont typeface="Wingdings" charset="2"/>
              <a:buChar char=""/>
            </a:pPr>
            <a:r>
              <a:rPr lang="en-US" sz="2000" b="0" strike="noStrike" spc="-1">
                <a:latin typeface="Arial"/>
              </a:rPr>
              <a:t>第七大纲级别</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 name="Picture 3"/>
          <p:cNvPicPr/>
          <p:nvPr/>
        </p:nvPicPr>
        <p:blipFill>
          <a:blip r:embed="rId14"/>
          <a:stretch/>
        </p:blipFill>
        <p:spPr>
          <a:xfrm>
            <a:off x="0" y="-18720"/>
            <a:ext cx="10077120" cy="1551960"/>
          </a:xfrm>
          <a:prstGeom prst="rect">
            <a:avLst/>
          </a:prstGeom>
          <a:ln w="9360">
            <a:noFill/>
          </a:ln>
        </p:spPr>
      </p:pic>
      <p:pic>
        <p:nvPicPr>
          <p:cNvPr id="39" name="图片 7"/>
          <p:cNvPicPr/>
          <p:nvPr/>
        </p:nvPicPr>
        <p:blipFill>
          <a:blip r:embed="rId15"/>
          <a:srcRect l="41821" b="29770"/>
          <a:stretch/>
        </p:blipFill>
        <p:spPr>
          <a:xfrm>
            <a:off x="8125920" y="-20160"/>
            <a:ext cx="1951200" cy="940320"/>
          </a:xfrm>
          <a:prstGeom prst="rect">
            <a:avLst/>
          </a:prstGeom>
          <a:ln w="9360">
            <a:noFill/>
          </a:ln>
        </p:spPr>
      </p:pic>
      <p:sp>
        <p:nvSpPr>
          <p:cNvPr id="40"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en-US" sz="4400" b="0" strike="noStrike" spc="-1">
                <a:latin typeface="Arial"/>
              </a:rPr>
              <a:t>单击鼠标编辑标题文字格式</a:t>
            </a:r>
          </a:p>
        </p:txBody>
      </p:sp>
      <p:sp>
        <p:nvSpPr>
          <p:cNvPr id="41" name="PlaceHolder 2"/>
          <p:cNvSpPr>
            <a:spLocks noGrp="1"/>
          </p:cNvSpPr>
          <p:nvPr>
            <p:ph type="body"/>
          </p:nvPr>
        </p:nvSpPr>
        <p:spPr>
          <a:xfrm>
            <a:off x="504000" y="1768680"/>
            <a:ext cx="90720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单击鼠标编辑大纲文字格式</a:t>
            </a:r>
          </a:p>
          <a:p>
            <a:pPr marL="864000" lvl="1" indent="-324000">
              <a:spcBef>
                <a:spcPts val="1134"/>
              </a:spcBef>
              <a:buClr>
                <a:srgbClr val="000000"/>
              </a:buClr>
              <a:buSzPct val="75000"/>
              <a:buFont typeface="Symbol" charset="2"/>
              <a:buChar char=""/>
            </a:pPr>
            <a:r>
              <a:rPr lang="en-US" sz="2800" b="0" strike="noStrike" spc="-1">
                <a:latin typeface="Arial"/>
              </a:rPr>
              <a:t>第二个大纲级</a:t>
            </a:r>
          </a:p>
          <a:p>
            <a:pPr marL="1296000" lvl="2" indent="-288000">
              <a:spcBef>
                <a:spcPts val="850"/>
              </a:spcBef>
              <a:buClr>
                <a:srgbClr val="000000"/>
              </a:buClr>
              <a:buSzPct val="45000"/>
              <a:buFont typeface="Wingdings" charset="2"/>
              <a:buChar char=""/>
            </a:pPr>
            <a:r>
              <a:rPr lang="en-US" sz="2400" b="0" strike="noStrike" spc="-1">
                <a:latin typeface="Arial"/>
              </a:rPr>
              <a:t>第三大纲级别</a:t>
            </a:r>
          </a:p>
          <a:p>
            <a:pPr marL="1728000" lvl="3" indent="-216000">
              <a:spcBef>
                <a:spcPts val="567"/>
              </a:spcBef>
              <a:buClr>
                <a:srgbClr val="000000"/>
              </a:buClr>
              <a:buSzPct val="75000"/>
              <a:buFont typeface="Symbol" charset="2"/>
              <a:buChar char=""/>
            </a:pPr>
            <a:r>
              <a:rPr lang="en-US" sz="2000" b="0" strike="noStrike" spc="-1">
                <a:latin typeface="Arial"/>
              </a:rPr>
              <a:t>第四大纲级别</a:t>
            </a:r>
          </a:p>
          <a:p>
            <a:pPr marL="2160000" lvl="4" indent="-216000">
              <a:spcBef>
                <a:spcPts val="283"/>
              </a:spcBef>
              <a:buClr>
                <a:srgbClr val="000000"/>
              </a:buClr>
              <a:buSzPct val="45000"/>
              <a:buFont typeface="Wingdings" charset="2"/>
              <a:buChar char=""/>
            </a:pPr>
            <a:r>
              <a:rPr lang="en-US" sz="2000" b="0" strike="noStrike" spc="-1">
                <a:latin typeface="Arial"/>
              </a:rPr>
              <a:t>第五大纲级别</a:t>
            </a:r>
          </a:p>
          <a:p>
            <a:pPr marL="2592000" lvl="5" indent="-216000">
              <a:spcBef>
                <a:spcPts val="283"/>
              </a:spcBef>
              <a:buClr>
                <a:srgbClr val="000000"/>
              </a:buClr>
              <a:buSzPct val="45000"/>
              <a:buFont typeface="Wingdings" charset="2"/>
              <a:buChar char=""/>
            </a:pPr>
            <a:r>
              <a:rPr lang="en-US" sz="2000" b="0" strike="noStrike" spc="-1">
                <a:latin typeface="Arial"/>
              </a:rPr>
              <a:t>第六大纲级别</a:t>
            </a:r>
          </a:p>
          <a:p>
            <a:pPr marL="3024000" lvl="6" indent="-216000">
              <a:spcBef>
                <a:spcPts val="283"/>
              </a:spcBef>
              <a:buClr>
                <a:srgbClr val="000000"/>
              </a:buClr>
              <a:buSzPct val="45000"/>
              <a:buFont typeface="Wingdings" charset="2"/>
              <a:buChar char=""/>
            </a:pPr>
            <a:r>
              <a:rPr lang="en-US" sz="2000" b="0" strike="noStrike" spc="-1">
                <a:latin typeface="Arial"/>
              </a:rPr>
              <a:t>第七大纲级别</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 name="Picture 3"/>
          <p:cNvPicPr/>
          <p:nvPr/>
        </p:nvPicPr>
        <p:blipFill>
          <a:blip r:embed="rId14"/>
          <a:stretch/>
        </p:blipFill>
        <p:spPr>
          <a:xfrm>
            <a:off x="0" y="-18720"/>
            <a:ext cx="10077120" cy="1551960"/>
          </a:xfrm>
          <a:prstGeom prst="rect">
            <a:avLst/>
          </a:prstGeom>
          <a:ln w="9360">
            <a:noFill/>
          </a:ln>
        </p:spPr>
      </p:pic>
      <p:pic>
        <p:nvPicPr>
          <p:cNvPr id="79" name="图片 7"/>
          <p:cNvPicPr/>
          <p:nvPr/>
        </p:nvPicPr>
        <p:blipFill>
          <a:blip r:embed="rId15"/>
          <a:srcRect l="41821" b="29770"/>
          <a:stretch/>
        </p:blipFill>
        <p:spPr>
          <a:xfrm>
            <a:off x="8125920" y="-20160"/>
            <a:ext cx="1951200" cy="940320"/>
          </a:xfrm>
          <a:prstGeom prst="rect">
            <a:avLst/>
          </a:prstGeom>
          <a:ln w="9360">
            <a:noFill/>
          </a:ln>
        </p:spPr>
      </p:pic>
      <p:sp>
        <p:nvSpPr>
          <p:cNvPr id="80" name="PlaceHolder 1"/>
          <p:cNvSpPr>
            <a:spLocks noGrp="1"/>
          </p:cNvSpPr>
          <p:nvPr>
            <p:ph type="title"/>
          </p:nvPr>
        </p:nvSpPr>
        <p:spPr>
          <a:xfrm>
            <a:off x="504000" y="301320"/>
            <a:ext cx="9071640" cy="1261440"/>
          </a:xfrm>
          <a:prstGeom prst="rect">
            <a:avLst/>
          </a:prstGeom>
        </p:spPr>
        <p:txBody>
          <a:bodyPr lIns="0" tIns="0" rIns="0" bIns="0" anchor="ctr"/>
          <a:lstStyle/>
          <a:p>
            <a:r>
              <a:rPr lang="en-US" sz="1800" b="0" strike="noStrike" spc="-1">
                <a:latin typeface="Arial"/>
              </a:rPr>
              <a:t>单击鼠标编辑标题文字格式</a:t>
            </a:r>
          </a:p>
        </p:txBody>
      </p:sp>
      <p:sp>
        <p:nvSpPr>
          <p:cNvPr id="81" name="PlaceHolder 2"/>
          <p:cNvSpPr>
            <a:spLocks noGrp="1"/>
          </p:cNvSpPr>
          <p:nvPr>
            <p:ph type="body"/>
          </p:nvPr>
        </p:nvSpPr>
        <p:spPr>
          <a:xfrm>
            <a:off x="504000" y="1768680"/>
            <a:ext cx="9071640" cy="4383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单击鼠标编辑大纲文字格式</a:t>
            </a:r>
          </a:p>
          <a:p>
            <a:pPr marL="864000" lvl="1" indent="-324000">
              <a:spcBef>
                <a:spcPts val="1134"/>
              </a:spcBef>
              <a:buClr>
                <a:srgbClr val="000000"/>
              </a:buClr>
              <a:buSzPct val="75000"/>
              <a:buFont typeface="Symbol" charset="2"/>
              <a:buChar char=""/>
            </a:pPr>
            <a:r>
              <a:rPr lang="en-US" sz="1800" b="0" strike="noStrike" spc="-1">
                <a:latin typeface="Arial"/>
              </a:rPr>
              <a:t>第二个大纲级</a:t>
            </a:r>
          </a:p>
          <a:p>
            <a:pPr marL="1296000" lvl="2" indent="-288000">
              <a:spcBef>
                <a:spcPts val="850"/>
              </a:spcBef>
              <a:buClr>
                <a:srgbClr val="000000"/>
              </a:buClr>
              <a:buSzPct val="45000"/>
              <a:buFont typeface="Wingdings" charset="2"/>
              <a:buChar char=""/>
            </a:pPr>
            <a:r>
              <a:rPr lang="en-US" sz="1800" b="0" strike="noStrike" spc="-1">
                <a:latin typeface="Arial"/>
              </a:rPr>
              <a:t>第三大纲级别</a:t>
            </a:r>
          </a:p>
          <a:p>
            <a:pPr marL="1728000" lvl="3" indent="-216000">
              <a:spcBef>
                <a:spcPts val="567"/>
              </a:spcBef>
              <a:buClr>
                <a:srgbClr val="000000"/>
              </a:buClr>
              <a:buSzPct val="75000"/>
              <a:buFont typeface="Symbol" charset="2"/>
              <a:buChar char=""/>
            </a:pPr>
            <a:r>
              <a:rPr lang="en-US" sz="1800" b="0" strike="noStrike" spc="-1">
                <a:latin typeface="Arial"/>
              </a:rPr>
              <a:t>第四大纲级别</a:t>
            </a:r>
          </a:p>
          <a:p>
            <a:pPr marL="2160000" lvl="4" indent="-216000">
              <a:spcBef>
                <a:spcPts val="283"/>
              </a:spcBef>
              <a:buClr>
                <a:srgbClr val="000000"/>
              </a:buClr>
              <a:buSzPct val="45000"/>
              <a:buFont typeface="Wingdings" charset="2"/>
              <a:buChar char=""/>
            </a:pPr>
            <a:r>
              <a:rPr lang="en-US" sz="1800" b="0" strike="noStrike" spc="-1">
                <a:latin typeface="Arial"/>
              </a:rPr>
              <a:t>第五大纲级别</a:t>
            </a:r>
          </a:p>
          <a:p>
            <a:pPr marL="2592000" lvl="5" indent="-216000">
              <a:spcBef>
                <a:spcPts val="283"/>
              </a:spcBef>
              <a:buClr>
                <a:srgbClr val="000000"/>
              </a:buClr>
              <a:buSzPct val="45000"/>
              <a:buFont typeface="Wingdings" charset="2"/>
              <a:buChar char=""/>
            </a:pPr>
            <a:r>
              <a:rPr lang="en-US" sz="1800" b="0" strike="noStrike" spc="-1">
                <a:latin typeface="Arial"/>
              </a:rPr>
              <a:t>第六大纲级别</a:t>
            </a:r>
          </a:p>
          <a:p>
            <a:pPr marL="3024000" lvl="6" indent="-216000">
              <a:spcBef>
                <a:spcPts val="283"/>
              </a:spcBef>
              <a:buClr>
                <a:srgbClr val="000000"/>
              </a:buClr>
              <a:buSzPct val="45000"/>
              <a:buFont typeface="Wingdings" charset="2"/>
              <a:buChar char=""/>
            </a:pPr>
            <a:r>
              <a:rPr lang="en-US" sz="1800" b="0" strike="noStrike" spc="-1">
                <a:latin typeface="Arial"/>
              </a:rPr>
              <a:t>第七大纲级别</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8" name="Picture 3"/>
          <p:cNvPicPr/>
          <p:nvPr/>
        </p:nvPicPr>
        <p:blipFill>
          <a:blip r:embed="rId14"/>
          <a:stretch/>
        </p:blipFill>
        <p:spPr>
          <a:xfrm>
            <a:off x="0" y="-18720"/>
            <a:ext cx="10077120" cy="1551960"/>
          </a:xfrm>
          <a:prstGeom prst="rect">
            <a:avLst/>
          </a:prstGeom>
          <a:ln w="9360">
            <a:noFill/>
          </a:ln>
        </p:spPr>
      </p:pic>
      <p:pic>
        <p:nvPicPr>
          <p:cNvPr id="119" name="图片 7"/>
          <p:cNvPicPr/>
          <p:nvPr/>
        </p:nvPicPr>
        <p:blipFill>
          <a:blip r:embed="rId15"/>
          <a:srcRect l="41821" b="29770"/>
          <a:stretch/>
        </p:blipFill>
        <p:spPr>
          <a:xfrm>
            <a:off x="8125920" y="-20160"/>
            <a:ext cx="1951200" cy="940320"/>
          </a:xfrm>
          <a:prstGeom prst="rect">
            <a:avLst/>
          </a:prstGeom>
          <a:ln w="9360">
            <a:noFill/>
          </a:ln>
        </p:spPr>
      </p:pic>
      <p:sp>
        <p:nvSpPr>
          <p:cNvPr id="120"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en-US" sz="4400" b="0" strike="noStrike" spc="-1">
                <a:latin typeface="Arial"/>
              </a:rPr>
              <a:t>单击鼠标编辑标题文字格式</a:t>
            </a:r>
          </a:p>
        </p:txBody>
      </p:sp>
      <p:sp>
        <p:nvSpPr>
          <p:cNvPr id="121" name="PlaceHolder 2"/>
          <p:cNvSpPr>
            <a:spLocks noGrp="1"/>
          </p:cNvSpPr>
          <p:nvPr>
            <p:ph type="body"/>
          </p:nvPr>
        </p:nvSpPr>
        <p:spPr>
          <a:xfrm>
            <a:off x="504000" y="1768680"/>
            <a:ext cx="90720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单击鼠标编辑大纲文字格式</a:t>
            </a:r>
          </a:p>
          <a:p>
            <a:pPr marL="864000" lvl="1" indent="-324000">
              <a:spcBef>
                <a:spcPts val="1134"/>
              </a:spcBef>
              <a:buClr>
                <a:srgbClr val="000000"/>
              </a:buClr>
              <a:buSzPct val="75000"/>
              <a:buFont typeface="Symbol" charset="2"/>
              <a:buChar char=""/>
            </a:pPr>
            <a:r>
              <a:rPr lang="en-US" sz="2800" b="0" strike="noStrike" spc="-1">
                <a:latin typeface="Arial"/>
              </a:rPr>
              <a:t>第二个大纲级</a:t>
            </a:r>
          </a:p>
          <a:p>
            <a:pPr marL="1296000" lvl="2" indent="-288000">
              <a:spcBef>
                <a:spcPts val="850"/>
              </a:spcBef>
              <a:buClr>
                <a:srgbClr val="000000"/>
              </a:buClr>
              <a:buSzPct val="45000"/>
              <a:buFont typeface="Wingdings" charset="2"/>
              <a:buChar char=""/>
            </a:pPr>
            <a:r>
              <a:rPr lang="en-US" sz="2400" b="0" strike="noStrike" spc="-1">
                <a:latin typeface="Arial"/>
              </a:rPr>
              <a:t>第三大纲级别</a:t>
            </a:r>
          </a:p>
          <a:p>
            <a:pPr marL="1728000" lvl="3" indent="-216000">
              <a:spcBef>
                <a:spcPts val="567"/>
              </a:spcBef>
              <a:buClr>
                <a:srgbClr val="000000"/>
              </a:buClr>
              <a:buSzPct val="75000"/>
              <a:buFont typeface="Symbol" charset="2"/>
              <a:buChar char=""/>
            </a:pPr>
            <a:r>
              <a:rPr lang="en-US" sz="2000" b="0" strike="noStrike" spc="-1">
                <a:latin typeface="Arial"/>
              </a:rPr>
              <a:t>第四大纲级别</a:t>
            </a:r>
          </a:p>
          <a:p>
            <a:pPr marL="2160000" lvl="4" indent="-216000">
              <a:spcBef>
                <a:spcPts val="283"/>
              </a:spcBef>
              <a:buClr>
                <a:srgbClr val="000000"/>
              </a:buClr>
              <a:buSzPct val="45000"/>
              <a:buFont typeface="Wingdings" charset="2"/>
              <a:buChar char=""/>
            </a:pPr>
            <a:r>
              <a:rPr lang="en-US" sz="2000" b="0" strike="noStrike" spc="-1">
                <a:latin typeface="Arial"/>
              </a:rPr>
              <a:t>第五大纲级别</a:t>
            </a:r>
          </a:p>
          <a:p>
            <a:pPr marL="2592000" lvl="5" indent="-216000">
              <a:spcBef>
                <a:spcPts val="283"/>
              </a:spcBef>
              <a:buClr>
                <a:srgbClr val="000000"/>
              </a:buClr>
              <a:buSzPct val="45000"/>
              <a:buFont typeface="Wingdings" charset="2"/>
              <a:buChar char=""/>
            </a:pPr>
            <a:r>
              <a:rPr lang="en-US" sz="2000" b="0" strike="noStrike" spc="-1">
                <a:latin typeface="Arial"/>
              </a:rPr>
              <a:t>第六大纲级别</a:t>
            </a:r>
          </a:p>
          <a:p>
            <a:pPr marL="3024000" lvl="6" indent="-216000">
              <a:spcBef>
                <a:spcPts val="283"/>
              </a:spcBef>
              <a:buClr>
                <a:srgbClr val="000000"/>
              </a:buClr>
              <a:buSzPct val="45000"/>
              <a:buFont typeface="Wingdings" charset="2"/>
              <a:buChar char=""/>
            </a:pPr>
            <a:r>
              <a:rPr lang="en-US" sz="2000" b="0" strike="noStrike" spc="-1">
                <a:latin typeface="Arial"/>
              </a:rPr>
              <a:t>第七大纲级别</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37.xml"/><Relationship Id="rId5" Type="http://schemas.openxmlformats.org/officeDocument/2006/relationships/image" Target="../media/image50.gif"/><Relationship Id="rId4" Type="http://schemas.openxmlformats.org/officeDocument/2006/relationships/image" Target="../media/image49.gif"/></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7.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0.wmf"/></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p:blipFill>
        <p:spPr>
          <a:xfrm>
            <a:off x="-444780" y="-9278"/>
            <a:ext cx="10632600" cy="7113960"/>
          </a:xfrm>
          <a:prstGeom prst="rect">
            <a:avLst/>
          </a:prstGeom>
          <a:ln>
            <a:noFill/>
          </a:ln>
        </p:spPr>
      </p:pic>
      <p:sp>
        <p:nvSpPr>
          <p:cNvPr id="245" name="CustomShape 1"/>
          <p:cNvSpPr/>
          <p:nvPr/>
        </p:nvSpPr>
        <p:spPr>
          <a:xfrm>
            <a:off x="185264" y="1024653"/>
            <a:ext cx="9701280" cy="16639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4400" b="1" strike="noStrike" spc="-1" dirty="0">
                <a:solidFill>
                  <a:srgbClr val="FFFFFF"/>
                </a:solidFill>
                <a:latin typeface="Book Antiqua"/>
                <a:ea typeface="DejaVu Sans"/>
              </a:rPr>
              <a:t>Extended Inverse Compton gamma-ray emission </a:t>
            </a:r>
            <a:r>
              <a:rPr lang="en-US" sz="4400" b="1" strike="noStrike" spc="-1" dirty="0" smtClean="0">
                <a:solidFill>
                  <a:srgbClr val="FFFFFF"/>
                </a:solidFill>
                <a:latin typeface="Book Antiqua"/>
                <a:ea typeface="DejaVu Sans"/>
              </a:rPr>
              <a:t>beyond </a:t>
            </a:r>
            <a:r>
              <a:rPr lang="en-US" sz="4400" b="1" strike="noStrike" spc="-1" dirty="0" err="1">
                <a:solidFill>
                  <a:srgbClr val="FFFFFF"/>
                </a:solidFill>
                <a:latin typeface="Book Antiqua"/>
                <a:ea typeface="DejaVu Sans"/>
              </a:rPr>
              <a:t>PWNe</a:t>
            </a:r>
            <a:r>
              <a:rPr lang="en-US" sz="4400" b="1" strike="noStrike" spc="-1" dirty="0">
                <a:solidFill>
                  <a:srgbClr val="FFFFFF"/>
                </a:solidFill>
                <a:latin typeface="Book Antiqua"/>
                <a:ea typeface="DejaVu Sans"/>
              </a:rPr>
              <a:t>: </a:t>
            </a:r>
            <a:endParaRPr lang="en-US" sz="4400" b="1" strike="noStrike" spc="-1" dirty="0" smtClean="0">
              <a:solidFill>
                <a:srgbClr val="FFFFFF"/>
              </a:solidFill>
              <a:latin typeface="Book Antiqua"/>
              <a:ea typeface="DejaVu Sans"/>
            </a:endParaRPr>
          </a:p>
          <a:p>
            <a:pPr>
              <a:lnSpc>
                <a:spcPct val="100000"/>
              </a:lnSpc>
            </a:pPr>
            <a:r>
              <a:rPr lang="en-US" sz="4400" b="1" spc="-1" dirty="0">
                <a:solidFill>
                  <a:srgbClr val="FFFFFF"/>
                </a:solidFill>
                <a:latin typeface="Book Antiqua"/>
                <a:ea typeface="DejaVu Sans"/>
              </a:rPr>
              <a:t>t</a:t>
            </a:r>
            <a:r>
              <a:rPr lang="en-US" sz="4400" b="1" strike="noStrike" spc="-1" dirty="0" smtClean="0">
                <a:solidFill>
                  <a:srgbClr val="FFFFFF"/>
                </a:solidFill>
                <a:latin typeface="Book Antiqua"/>
                <a:ea typeface="DejaVu Sans"/>
              </a:rPr>
              <a:t>he Morphology</a:t>
            </a:r>
            <a:endParaRPr lang="en-US" sz="4400" b="0" strike="noStrike" spc="-1" dirty="0">
              <a:latin typeface="Arial"/>
            </a:endParaRPr>
          </a:p>
        </p:txBody>
      </p:sp>
      <p:sp>
        <p:nvSpPr>
          <p:cNvPr id="246" name="CustomShape 2"/>
          <p:cNvSpPr/>
          <p:nvPr/>
        </p:nvSpPr>
        <p:spPr>
          <a:xfrm>
            <a:off x="5653440" y="4729320"/>
            <a:ext cx="7346880" cy="93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a:solidFill>
                  <a:srgbClr val="FFFFFF"/>
                </a:solidFill>
                <a:latin typeface="华文新魏"/>
                <a:ea typeface="华文新魏"/>
              </a:rPr>
              <a:t>Ruoyu Liu (柳若愚)</a:t>
            </a:r>
            <a:endParaRPr lang="en-US" sz="2400" b="0" strike="noStrike" spc="-1">
              <a:latin typeface="Arial"/>
            </a:endParaRPr>
          </a:p>
          <a:p>
            <a:pPr>
              <a:lnSpc>
                <a:spcPct val="100000"/>
              </a:lnSpc>
            </a:pPr>
            <a:r>
              <a:rPr lang="en-US" sz="2400" b="1" strike="noStrike" spc="-1">
                <a:solidFill>
                  <a:srgbClr val="FFFFFF"/>
                </a:solidFill>
                <a:latin typeface="华文新魏"/>
                <a:ea typeface="华文新魏"/>
              </a:rPr>
              <a:t>Nanjing University</a:t>
            </a:r>
            <a:endParaRPr lang="en-US" sz="2400" b="0" strike="noStrike" spc="-1">
              <a:latin typeface="Arial"/>
            </a:endParaRPr>
          </a:p>
        </p:txBody>
      </p:sp>
      <p:pic>
        <p:nvPicPr>
          <p:cNvPr id="247" name="图片 5"/>
          <p:cNvPicPr/>
          <p:nvPr/>
        </p:nvPicPr>
        <p:blipFill>
          <a:blip r:embed="rId4"/>
          <a:stretch/>
        </p:blipFill>
        <p:spPr>
          <a:xfrm>
            <a:off x="8888400" y="4816080"/>
            <a:ext cx="833760" cy="1045080"/>
          </a:xfrm>
          <a:prstGeom prst="rect">
            <a:avLst/>
          </a:prstGeom>
          <a:ln>
            <a:noFill/>
          </a:ln>
        </p:spPr>
      </p:pic>
      <p:sp>
        <p:nvSpPr>
          <p:cNvPr id="248" name="CustomShape 3"/>
          <p:cNvSpPr/>
          <p:nvPr/>
        </p:nvSpPr>
        <p:spPr>
          <a:xfrm>
            <a:off x="1971720" y="7176600"/>
            <a:ext cx="746028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仿宋"/>
                <a:ea typeface="华文仿宋"/>
              </a:rPr>
              <a:t>2 Dec 2020, 1st Workshop on Gamma-ray Halos around Pulsars, Online</a:t>
            </a:r>
            <a:endParaRPr lang="en-US" sz="1800" b="0" strike="noStrike" spc="-1">
              <a:latin typeface="Arial"/>
            </a:endParaRPr>
          </a:p>
          <a:p>
            <a:pPr>
              <a:lnSpc>
                <a:spcPct val="100000"/>
              </a:lnSpc>
            </a:pP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ustomShape 1"/>
          <p:cNvSpPr/>
          <p:nvPr/>
        </p:nvSpPr>
        <p:spPr>
          <a:xfrm>
            <a:off x="1914120" y="312120"/>
            <a:ext cx="5235840" cy="80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EEECE1"/>
                </a:solidFill>
                <a:latin typeface="华文中宋"/>
                <a:ea typeface="华文中宋"/>
              </a:rPr>
              <a:t>Fermi-LAT observation on the TeV halo</a:t>
            </a:r>
            <a:endParaRPr lang="en-US" sz="1800" b="0" strike="noStrike" spc="-1">
              <a:latin typeface="Arial"/>
            </a:endParaRPr>
          </a:p>
        </p:txBody>
      </p:sp>
      <p:sp>
        <p:nvSpPr>
          <p:cNvPr id="301" name="CustomShape 2"/>
          <p:cNvSpPr/>
          <p:nvPr/>
        </p:nvSpPr>
        <p:spPr>
          <a:xfrm>
            <a:off x="1110960" y="4024440"/>
            <a:ext cx="7775640" cy="3047760"/>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0" strike="noStrike" spc="-1">
                <a:solidFill>
                  <a:srgbClr val="000000"/>
                </a:solidFill>
                <a:latin typeface="华文中宋"/>
                <a:ea typeface="华文中宋"/>
              </a:rPr>
              <a:t>  </a:t>
            </a:r>
            <a:endParaRPr lang="en-US" sz="1800" b="0" strike="noStrike" spc="-1">
              <a:latin typeface="Arial"/>
            </a:endParaRPr>
          </a:p>
        </p:txBody>
      </p:sp>
      <p:sp>
        <p:nvSpPr>
          <p:cNvPr id="302" name="CustomShape 3"/>
          <p:cNvSpPr/>
          <p:nvPr/>
        </p:nvSpPr>
        <p:spPr>
          <a:xfrm>
            <a:off x="1428480" y="3044880"/>
            <a:ext cx="4600440" cy="57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40°x40° ROI, 10-500GeV</a:t>
            </a:r>
            <a:endParaRPr lang="en-US" sz="1800" b="0" strike="noStrike" spc="-1">
              <a:latin typeface="Arial"/>
            </a:endParaRPr>
          </a:p>
        </p:txBody>
      </p:sp>
      <p:sp>
        <p:nvSpPr>
          <p:cNvPr id="303" name="CustomShape 4"/>
          <p:cNvSpPr/>
          <p:nvPr/>
        </p:nvSpPr>
        <p:spPr>
          <a:xfrm>
            <a:off x="2145600" y="7165800"/>
            <a:ext cx="206028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Count map</a:t>
            </a:r>
            <a:endParaRPr lang="en-US" sz="1800" b="0" strike="noStrike" spc="-1">
              <a:latin typeface="Arial"/>
            </a:endParaRPr>
          </a:p>
        </p:txBody>
      </p:sp>
      <p:sp>
        <p:nvSpPr>
          <p:cNvPr id="304" name="CustomShape 5"/>
          <p:cNvSpPr/>
          <p:nvPr/>
        </p:nvSpPr>
        <p:spPr>
          <a:xfrm>
            <a:off x="5635440" y="7181640"/>
            <a:ext cx="1901880" cy="57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Residual map</a:t>
            </a:r>
            <a:endParaRPr lang="en-US" sz="1800" b="0" strike="noStrike" spc="-1">
              <a:latin typeface="Arial"/>
            </a:endParaRPr>
          </a:p>
        </p:txBody>
      </p:sp>
      <p:pic>
        <p:nvPicPr>
          <p:cNvPr id="305" name="图片 131"/>
          <p:cNvPicPr/>
          <p:nvPr/>
        </p:nvPicPr>
        <p:blipFill>
          <a:blip r:embed="rId3"/>
          <a:stretch/>
        </p:blipFill>
        <p:spPr>
          <a:xfrm>
            <a:off x="5397480" y="1120320"/>
            <a:ext cx="4119480" cy="2868840"/>
          </a:xfrm>
          <a:prstGeom prst="rect">
            <a:avLst/>
          </a:prstGeom>
          <a:ln>
            <a:noFill/>
          </a:ln>
        </p:spPr>
      </p:pic>
      <p:sp>
        <p:nvSpPr>
          <p:cNvPr id="306" name="CustomShape 6"/>
          <p:cNvSpPr/>
          <p:nvPr/>
        </p:nvSpPr>
        <p:spPr>
          <a:xfrm>
            <a:off x="1428480" y="1558800"/>
            <a:ext cx="3385440" cy="128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D(100GeV)~2x10</a:t>
            </a:r>
            <a:r>
              <a:rPr lang="en-US" sz="1800" b="0" strike="noStrike" spc="-1" baseline="33000">
                <a:solidFill>
                  <a:srgbClr val="000000"/>
                </a:solidFill>
                <a:latin typeface="华文中宋"/>
                <a:ea typeface="华文中宋"/>
              </a:rPr>
              <a:t>26</a:t>
            </a:r>
            <a:r>
              <a:rPr lang="en-US" sz="1800" b="0" strike="noStrike" spc="-1">
                <a:solidFill>
                  <a:srgbClr val="000000"/>
                </a:solidFill>
                <a:latin typeface="华文中宋"/>
                <a:ea typeface="华文中宋"/>
              </a:rPr>
              <a:t>cm</a:t>
            </a:r>
            <a:r>
              <a:rPr lang="en-US" sz="1800" b="0" strike="noStrike" spc="-1" baseline="33000">
                <a:solidFill>
                  <a:srgbClr val="000000"/>
                </a:solidFill>
                <a:latin typeface="华文中宋"/>
                <a:ea typeface="华文中宋"/>
              </a:rPr>
              <a:t>2</a:t>
            </a:r>
            <a:r>
              <a:rPr lang="en-US" sz="1800" b="0" strike="noStrike" spc="-1">
                <a:solidFill>
                  <a:srgbClr val="000000"/>
                </a:solidFill>
                <a:latin typeface="华文中宋"/>
                <a:ea typeface="华文中宋"/>
              </a:rPr>
              <a:t>/s, 2(Dt</a:t>
            </a:r>
            <a:r>
              <a:rPr lang="en-US" sz="1800" b="0" strike="noStrike" spc="-1" baseline="-33000">
                <a:solidFill>
                  <a:srgbClr val="000000"/>
                </a:solidFill>
                <a:latin typeface="华文中宋"/>
                <a:ea typeface="华文中宋"/>
              </a:rPr>
              <a:t>gem</a:t>
            </a:r>
            <a:r>
              <a:rPr lang="en-US" sz="1800" b="0" strike="noStrike" spc="-1">
                <a:solidFill>
                  <a:srgbClr val="000000"/>
                </a:solidFill>
                <a:latin typeface="华文中宋"/>
                <a:ea typeface="华文中宋"/>
              </a:rPr>
              <a:t>)</a:t>
            </a:r>
            <a:r>
              <a:rPr lang="en-US" sz="1800" b="0" strike="noStrike" spc="-1" baseline="33000">
                <a:solidFill>
                  <a:srgbClr val="000000"/>
                </a:solidFill>
                <a:latin typeface="华文中宋"/>
                <a:ea typeface="华文中宋"/>
              </a:rPr>
              <a:t>1/2</a:t>
            </a:r>
            <a:r>
              <a:rPr lang="en-US" sz="1800" b="0" strike="noStrike" spc="-1">
                <a:solidFill>
                  <a:srgbClr val="000000"/>
                </a:solidFill>
                <a:latin typeface="华文中宋"/>
                <a:ea typeface="华文中宋"/>
              </a:rPr>
              <a:t>~60pc ~ 14°</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图片 133"/>
          <p:cNvPicPr/>
          <p:nvPr/>
        </p:nvPicPr>
        <p:blipFill>
          <a:blip r:embed="rId2"/>
          <a:stretch/>
        </p:blipFill>
        <p:spPr>
          <a:xfrm>
            <a:off x="6873480" y="1983960"/>
            <a:ext cx="2568960" cy="4815360"/>
          </a:xfrm>
          <a:prstGeom prst="rect">
            <a:avLst/>
          </a:prstGeom>
          <a:ln>
            <a:noFill/>
          </a:ln>
        </p:spPr>
      </p:pic>
      <p:sp>
        <p:nvSpPr>
          <p:cNvPr id="308" name="CustomShape 1"/>
          <p:cNvSpPr/>
          <p:nvPr/>
        </p:nvSpPr>
        <p:spPr>
          <a:xfrm>
            <a:off x="834120" y="1396800"/>
            <a:ext cx="5541480" cy="136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8064A2"/>
                </a:solidFill>
                <a:latin typeface="华文中宋"/>
                <a:ea typeface="华文中宋"/>
              </a:rPr>
              <a:t>Produce spatial templates (on the premise of fitting HAWC’s observation</a:t>
            </a:r>
            <a:endParaRPr lang="en-US" sz="1800" b="0" strike="noStrike" spc="-1">
              <a:latin typeface="Arial"/>
            </a:endParaRPr>
          </a:p>
        </p:txBody>
      </p:sp>
      <p:pic>
        <p:nvPicPr>
          <p:cNvPr id="309" name="图片 135"/>
          <p:cNvPicPr/>
          <p:nvPr/>
        </p:nvPicPr>
        <p:blipFill>
          <a:blip r:embed="rId3"/>
          <a:stretch/>
        </p:blipFill>
        <p:spPr>
          <a:xfrm>
            <a:off x="873000" y="2331720"/>
            <a:ext cx="5695560" cy="631440"/>
          </a:xfrm>
          <a:prstGeom prst="rect">
            <a:avLst/>
          </a:prstGeom>
          <a:ln>
            <a:noFill/>
          </a:ln>
        </p:spPr>
      </p:pic>
      <p:sp>
        <p:nvSpPr>
          <p:cNvPr id="310" name="CustomShape 2"/>
          <p:cNvSpPr/>
          <p:nvPr/>
        </p:nvSpPr>
        <p:spPr>
          <a:xfrm>
            <a:off x="891000" y="3600720"/>
            <a:ext cx="3947040" cy="2824560"/>
          </a:xfrm>
          <a:prstGeom prst="rect">
            <a:avLst/>
          </a:prstGeom>
          <a:blipFill rotWithShape="0">
            <a:blip r:embed="rId4"/>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0" strike="noStrike" spc="-1">
                <a:solidFill>
                  <a:srgbClr val="000000"/>
                </a:solidFill>
                <a:latin typeface="华文中宋"/>
                <a:ea typeface="华文中宋"/>
              </a:rPr>
              <a:t>                      </a:t>
            </a:r>
            <a:endParaRPr lang="en-US" sz="1800" b="0" strike="noStrike" spc="-1">
              <a:latin typeface="Arial"/>
            </a:endParaRPr>
          </a:p>
        </p:txBody>
      </p:sp>
      <p:sp>
        <p:nvSpPr>
          <p:cNvPr id="311" name="CustomShape 3"/>
          <p:cNvSpPr/>
          <p:nvPr/>
        </p:nvSpPr>
        <p:spPr>
          <a:xfrm>
            <a:off x="7427160" y="1321920"/>
            <a:ext cx="1743120" cy="57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F79646"/>
                </a:solidFill>
                <a:latin typeface="华文中宋"/>
                <a:ea typeface="华文中宋"/>
              </a:rPr>
              <a:t>Line of sight integration</a:t>
            </a:r>
            <a:endParaRPr lang="en-US" sz="1800" b="0" strike="noStrike" spc="-1">
              <a:latin typeface="Arial"/>
            </a:endParaRPr>
          </a:p>
        </p:txBody>
      </p:sp>
      <p:sp>
        <p:nvSpPr>
          <p:cNvPr id="312" name="CustomShape 4"/>
          <p:cNvSpPr/>
          <p:nvPr/>
        </p:nvSpPr>
        <p:spPr>
          <a:xfrm>
            <a:off x="2500200" y="3729960"/>
            <a:ext cx="2299320" cy="80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Soild:10GeV</a:t>
            </a:r>
            <a:endParaRPr lang="en-US" sz="1800" b="0" strike="noStrike" spc="-1">
              <a:latin typeface="Arial"/>
            </a:endParaRPr>
          </a:p>
          <a:p>
            <a:pPr>
              <a:lnSpc>
                <a:spcPct val="100000"/>
              </a:lnSpc>
            </a:pPr>
            <a:r>
              <a:rPr lang="en-US" sz="1800" b="0" strike="noStrike" spc="-1">
                <a:solidFill>
                  <a:srgbClr val="000000"/>
                </a:solidFill>
                <a:latin typeface="Arial"/>
                <a:ea typeface="DejaVu Sans"/>
              </a:rPr>
              <a:t>Dashed: 500GeV</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图片 138"/>
          <p:cNvPicPr/>
          <p:nvPr/>
        </p:nvPicPr>
        <p:blipFill>
          <a:blip r:embed="rId2"/>
          <a:stretch/>
        </p:blipFill>
        <p:spPr>
          <a:xfrm>
            <a:off x="1440000" y="1215000"/>
            <a:ext cx="3402360" cy="6057000"/>
          </a:xfrm>
          <a:prstGeom prst="rect">
            <a:avLst/>
          </a:prstGeom>
          <a:ln>
            <a:noFill/>
          </a:ln>
        </p:spPr>
      </p:pic>
      <p:sp>
        <p:nvSpPr>
          <p:cNvPr id="314" name="CustomShape 1"/>
          <p:cNvSpPr/>
          <p:nvPr/>
        </p:nvSpPr>
        <p:spPr>
          <a:xfrm>
            <a:off x="1764000" y="900000"/>
            <a:ext cx="355032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HAWC’s best-fit parameters</a:t>
            </a:r>
            <a:endParaRPr lang="en-US" sz="1800" b="0" strike="noStrike" spc="-1">
              <a:latin typeface="Arial"/>
            </a:endParaRPr>
          </a:p>
        </p:txBody>
      </p:sp>
      <p:pic>
        <p:nvPicPr>
          <p:cNvPr id="315" name="图片 140"/>
          <p:cNvPicPr/>
          <p:nvPr/>
        </p:nvPicPr>
        <p:blipFill>
          <a:blip r:embed="rId3"/>
          <a:stretch/>
        </p:blipFill>
        <p:spPr>
          <a:xfrm>
            <a:off x="6264000" y="1224000"/>
            <a:ext cx="3070440" cy="6124680"/>
          </a:xfrm>
          <a:prstGeom prst="rect">
            <a:avLst/>
          </a:prstGeom>
          <a:ln>
            <a:noFill/>
          </a:ln>
        </p:spPr>
      </p:pic>
      <p:sp>
        <p:nvSpPr>
          <p:cNvPr id="316" name="CustomShape 2"/>
          <p:cNvSpPr/>
          <p:nvPr/>
        </p:nvSpPr>
        <p:spPr>
          <a:xfrm>
            <a:off x="6660000" y="900000"/>
            <a:ext cx="273024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Two diffusion zone</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图片 141"/>
          <p:cNvPicPr/>
          <p:nvPr/>
        </p:nvPicPr>
        <p:blipFill>
          <a:blip r:embed="rId2"/>
          <a:srcRect r="-2206" b="68591"/>
          <a:stretch/>
        </p:blipFill>
        <p:spPr>
          <a:xfrm>
            <a:off x="1296000" y="2232000"/>
            <a:ext cx="4592160" cy="2952000"/>
          </a:xfrm>
          <a:prstGeom prst="rect">
            <a:avLst/>
          </a:prstGeom>
          <a:ln>
            <a:noFill/>
          </a:ln>
        </p:spPr>
      </p:pic>
      <p:sp>
        <p:nvSpPr>
          <p:cNvPr id="318" name="CustomShape 1"/>
          <p:cNvSpPr/>
          <p:nvPr/>
        </p:nvSpPr>
        <p:spPr>
          <a:xfrm>
            <a:off x="2020320" y="1393200"/>
            <a:ext cx="3379680" cy="73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A harder injection spectrum</a:t>
            </a:r>
            <a:endParaRPr lang="en-US" sz="1800" b="0" strike="noStrike" spc="-1">
              <a:latin typeface="Arial"/>
            </a:endParaRPr>
          </a:p>
          <a:p>
            <a:pPr>
              <a:lnSpc>
                <a:spcPct val="100000"/>
              </a:lnSpc>
            </a:pPr>
            <a:r>
              <a:rPr lang="en-US" sz="1800" b="1" strike="noStrike" spc="-1">
                <a:solidFill>
                  <a:srgbClr val="000000"/>
                </a:solidFill>
                <a:latin typeface="华文中宋"/>
                <a:ea typeface="华文中宋"/>
              </a:rPr>
              <a:t>p&lt;1.7</a:t>
            </a:r>
            <a:endParaRPr lang="en-US" sz="1800" b="0" strike="noStrike" spc="-1">
              <a:latin typeface="Arial"/>
            </a:endParaRPr>
          </a:p>
        </p:txBody>
      </p:sp>
      <p:pic>
        <p:nvPicPr>
          <p:cNvPr id="319" name="图片 318"/>
          <p:cNvPicPr/>
          <p:nvPr/>
        </p:nvPicPr>
        <p:blipFill>
          <a:blip r:embed="rId3"/>
          <a:stretch/>
        </p:blipFill>
        <p:spPr>
          <a:xfrm>
            <a:off x="3852000" y="2957856"/>
            <a:ext cx="1080000" cy="648000"/>
          </a:xfrm>
          <a:prstGeom prst="rect">
            <a:avLst/>
          </a:prstGeom>
          <a:ln>
            <a:noFill/>
          </a:ln>
        </p:spPr>
      </p:pic>
      <p:pic>
        <p:nvPicPr>
          <p:cNvPr id="320" name="图片 141"/>
          <p:cNvPicPr/>
          <p:nvPr/>
        </p:nvPicPr>
        <p:blipFill>
          <a:blip r:embed="rId2"/>
          <a:srcRect l="2637" t="30968"/>
          <a:stretch/>
        </p:blipFill>
        <p:spPr>
          <a:xfrm>
            <a:off x="6048000" y="1368000"/>
            <a:ext cx="3600000" cy="5340960"/>
          </a:xfrm>
          <a:prstGeom prst="rect">
            <a:avLst/>
          </a:prstGeom>
          <a:ln>
            <a:noFill/>
          </a:ln>
        </p:spPr>
      </p:pic>
      <p:sp>
        <p:nvSpPr>
          <p:cNvPr id="321" name="TextShape 2"/>
          <p:cNvSpPr txBox="1"/>
          <p:nvPr/>
        </p:nvSpPr>
        <p:spPr>
          <a:xfrm>
            <a:off x="2088000" y="6552000"/>
            <a:ext cx="3744000" cy="602280"/>
          </a:xfrm>
          <a:prstGeom prst="rect">
            <a:avLst/>
          </a:prstGeom>
          <a:noFill/>
          <a:ln>
            <a:noFill/>
          </a:ln>
        </p:spPr>
        <p:txBody>
          <a:bodyPr lIns="90000" tIns="45000" rIns="90000" bIns="45000"/>
          <a:lstStyle/>
          <a:p>
            <a:r>
              <a:rPr lang="en-US" sz="1800" b="0" strike="noStrike" spc="-1">
                <a:latin typeface="Arial"/>
              </a:rPr>
              <a:t>c.f. Di Mauro et al. 2019</a:t>
            </a:r>
          </a:p>
        </p:txBody>
      </p:sp>
      <p:sp>
        <p:nvSpPr>
          <p:cNvPr id="322" name="TextShape 3"/>
          <p:cNvSpPr txBox="1"/>
          <p:nvPr/>
        </p:nvSpPr>
        <p:spPr>
          <a:xfrm>
            <a:off x="2592000" y="5472000"/>
            <a:ext cx="2880000" cy="346320"/>
          </a:xfrm>
          <a:prstGeom prst="rect">
            <a:avLst/>
          </a:prstGeom>
          <a:noFill/>
          <a:ln>
            <a:noFill/>
          </a:ln>
        </p:spPr>
        <p:txBody>
          <a:bodyPr lIns="90000" tIns="45000" rIns="90000" bIns="45000"/>
          <a:lstStyle/>
          <a:p>
            <a:r>
              <a:rPr lang="en-US" sz="1800" b="0" strike="noStrike" spc="-1">
                <a:latin typeface="Arial"/>
              </a:rPr>
              <a:t>Xi, </a:t>
            </a:r>
            <a:r>
              <a:rPr lang="en-US" sz="1800" b="1" strike="noStrike" spc="-1">
                <a:latin typeface="Arial"/>
              </a:rPr>
              <a:t>RYL</a:t>
            </a:r>
            <a:r>
              <a:rPr lang="en-US" sz="1800" b="0" strike="noStrike" spc="-1">
                <a:latin typeface="Arial"/>
              </a:rPr>
              <a:t> et al. 2019</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图片 145"/>
          <p:cNvPicPr/>
          <p:nvPr/>
        </p:nvPicPr>
        <p:blipFill>
          <a:blip r:embed="rId2"/>
          <a:stretch/>
        </p:blipFill>
        <p:spPr>
          <a:xfrm>
            <a:off x="1507680" y="1395000"/>
            <a:ext cx="7315560" cy="5742000"/>
          </a:xfrm>
          <a:prstGeom prst="rect">
            <a:avLst/>
          </a:prstGeom>
          <a:ln>
            <a:noFill/>
          </a:ln>
        </p:spPr>
      </p:pic>
      <p:sp>
        <p:nvSpPr>
          <p:cNvPr id="324" name="CustomShape 1"/>
          <p:cNvSpPr/>
          <p:nvPr/>
        </p:nvSpPr>
        <p:spPr>
          <a:xfrm>
            <a:off x="2580480" y="5604840"/>
            <a:ext cx="3866760" cy="63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A53010"/>
                </a:solidFill>
                <a:latin typeface="华文中宋"/>
                <a:ea typeface="华文中宋"/>
              </a:rPr>
              <a:t> f</a:t>
            </a:r>
            <a:r>
              <a:rPr lang="en-US" sz="1800" b="1" strike="noStrike" spc="-1" baseline="-33000">
                <a:solidFill>
                  <a:srgbClr val="A53010"/>
                </a:solidFill>
                <a:latin typeface="华文中宋"/>
                <a:ea typeface="华文中宋"/>
              </a:rPr>
              <a:t>0.7−2.0 keV</a:t>
            </a:r>
            <a:r>
              <a:rPr lang="en-US" sz="1800" b="1" strike="noStrike" spc="-1">
                <a:solidFill>
                  <a:srgbClr val="A53010"/>
                </a:solidFill>
                <a:latin typeface="华文中宋"/>
                <a:ea typeface="华文中宋"/>
              </a:rPr>
              <a:t> = </a:t>
            </a:r>
            <a:endParaRPr lang="en-US" sz="1800" b="0" strike="noStrike" spc="-1">
              <a:latin typeface="Arial"/>
            </a:endParaRPr>
          </a:p>
          <a:p>
            <a:pPr>
              <a:lnSpc>
                <a:spcPct val="100000"/>
              </a:lnSpc>
            </a:pPr>
            <a:r>
              <a:rPr lang="en-US" sz="1800" b="1" strike="noStrike" spc="-1">
                <a:solidFill>
                  <a:srgbClr val="A53010"/>
                </a:solidFill>
                <a:latin typeface="华文中宋"/>
                <a:ea typeface="华文中宋"/>
              </a:rPr>
              <a:t>6.1 × 10</a:t>
            </a:r>
            <a:r>
              <a:rPr lang="en-US" sz="1800" b="1" strike="noStrike" spc="-1" baseline="33000">
                <a:solidFill>
                  <a:srgbClr val="A53010"/>
                </a:solidFill>
                <a:latin typeface="华文中宋"/>
                <a:ea typeface="华文中宋"/>
              </a:rPr>
              <a:t>−15</a:t>
            </a:r>
            <a:r>
              <a:rPr lang="en-US" sz="1800" b="1" strike="noStrike" spc="-1">
                <a:solidFill>
                  <a:srgbClr val="A53010"/>
                </a:solidFill>
                <a:latin typeface="华文中宋"/>
                <a:ea typeface="华文中宋"/>
              </a:rPr>
              <a:t> erg cm</a:t>
            </a:r>
            <a:r>
              <a:rPr lang="en-US" sz="1800" b="1" strike="noStrike" spc="-1" baseline="33000">
                <a:solidFill>
                  <a:srgbClr val="A53010"/>
                </a:solidFill>
                <a:latin typeface="华文中宋"/>
                <a:ea typeface="华文中宋"/>
              </a:rPr>
              <a:t>−2</a:t>
            </a:r>
            <a:r>
              <a:rPr lang="en-US" sz="1800" b="1" strike="noStrike" spc="-1">
                <a:solidFill>
                  <a:srgbClr val="A53010"/>
                </a:solidFill>
                <a:latin typeface="华文中宋"/>
                <a:ea typeface="华文中宋"/>
              </a:rPr>
              <a:t>s</a:t>
            </a:r>
            <a:r>
              <a:rPr lang="en-US" sz="1800" b="1" strike="noStrike" spc="-1" baseline="33000">
                <a:solidFill>
                  <a:srgbClr val="A53010"/>
                </a:solidFill>
                <a:latin typeface="华文中宋"/>
                <a:ea typeface="华文中宋"/>
              </a:rPr>
              <a:t>−1</a:t>
            </a:r>
            <a:endParaRPr lang="en-US" sz="1800" b="0" strike="noStrike" spc="-1">
              <a:latin typeface="Arial"/>
            </a:endParaRPr>
          </a:p>
        </p:txBody>
      </p:sp>
      <p:sp>
        <p:nvSpPr>
          <p:cNvPr id="325" name="CustomShape 2"/>
          <p:cNvSpPr/>
          <p:nvPr/>
        </p:nvSpPr>
        <p:spPr>
          <a:xfrm>
            <a:off x="6198840" y="5684400"/>
            <a:ext cx="3142080" cy="63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A53010"/>
                </a:solidFill>
                <a:latin typeface="华文中宋"/>
                <a:ea typeface="华文中宋"/>
              </a:rPr>
              <a:t> f</a:t>
            </a:r>
            <a:r>
              <a:rPr lang="en-US" sz="1800" b="1" strike="noStrike" spc="-1" baseline="-33000">
                <a:solidFill>
                  <a:srgbClr val="A53010"/>
                </a:solidFill>
                <a:latin typeface="华文中宋"/>
                <a:ea typeface="华文中宋"/>
              </a:rPr>
              <a:t>xmm,0.7−1.3 keV</a:t>
            </a:r>
            <a:r>
              <a:rPr lang="en-US" sz="1800" b="1" strike="noStrike" spc="-1">
                <a:solidFill>
                  <a:srgbClr val="A53010"/>
                </a:solidFill>
                <a:latin typeface="华文中宋"/>
                <a:ea typeface="华文中宋"/>
              </a:rPr>
              <a:t> =</a:t>
            </a:r>
            <a:endParaRPr lang="en-US" sz="1800" b="0" strike="noStrike" spc="-1">
              <a:latin typeface="Arial"/>
            </a:endParaRPr>
          </a:p>
          <a:p>
            <a:pPr>
              <a:lnSpc>
                <a:spcPct val="100000"/>
              </a:lnSpc>
            </a:pPr>
            <a:r>
              <a:rPr lang="en-US" sz="1800" b="1" strike="noStrike" spc="-1">
                <a:solidFill>
                  <a:srgbClr val="A53010"/>
                </a:solidFill>
                <a:latin typeface="华文中宋"/>
                <a:ea typeface="华文中宋"/>
              </a:rPr>
              <a:t>5.0 × 10</a:t>
            </a:r>
            <a:r>
              <a:rPr lang="en-US" sz="1800" b="1" strike="noStrike" spc="-1" baseline="33000">
                <a:solidFill>
                  <a:srgbClr val="A53010"/>
                </a:solidFill>
                <a:latin typeface="华文中宋"/>
                <a:ea typeface="华文中宋"/>
              </a:rPr>
              <a:t>−15</a:t>
            </a:r>
            <a:r>
              <a:rPr lang="en-US" sz="1800" b="1" strike="noStrike" spc="-1">
                <a:solidFill>
                  <a:srgbClr val="A53010"/>
                </a:solidFill>
                <a:latin typeface="华文中宋"/>
                <a:ea typeface="华文中宋"/>
              </a:rPr>
              <a:t> erg cm</a:t>
            </a:r>
            <a:r>
              <a:rPr lang="en-US" sz="1800" b="1" strike="noStrike" spc="-1" baseline="33000">
                <a:solidFill>
                  <a:srgbClr val="A53010"/>
                </a:solidFill>
                <a:latin typeface="华文中宋"/>
                <a:ea typeface="华文中宋"/>
              </a:rPr>
              <a:t> −2</a:t>
            </a:r>
            <a:r>
              <a:rPr lang="en-US" sz="1800" b="1" strike="noStrike" spc="-1">
                <a:solidFill>
                  <a:srgbClr val="A53010"/>
                </a:solidFill>
                <a:latin typeface="华文中宋"/>
                <a:ea typeface="华文中宋"/>
              </a:rPr>
              <a:t>s</a:t>
            </a:r>
            <a:r>
              <a:rPr lang="en-US" sz="1800" b="1" strike="noStrike" spc="-1" baseline="33000">
                <a:solidFill>
                  <a:srgbClr val="A53010"/>
                </a:solidFill>
                <a:latin typeface="华文中宋"/>
                <a:ea typeface="华文中宋"/>
              </a:rPr>
              <a:t>−1</a:t>
            </a:r>
            <a:r>
              <a:rPr lang="en-US" sz="1800" b="1" strike="noStrike" spc="-1">
                <a:solidFill>
                  <a:srgbClr val="A53010"/>
                </a:solidFill>
                <a:latin typeface="华文中宋"/>
                <a:ea typeface="华文中宋"/>
              </a:rPr>
              <a:t> </a:t>
            </a:r>
            <a:endParaRPr lang="en-US" sz="1800" b="0" strike="noStrike" spc="-1">
              <a:latin typeface="Arial"/>
            </a:endParaRPr>
          </a:p>
        </p:txBody>
      </p:sp>
      <p:sp>
        <p:nvSpPr>
          <p:cNvPr id="326" name="CustomShape 3"/>
          <p:cNvSpPr/>
          <p:nvPr/>
        </p:nvSpPr>
        <p:spPr>
          <a:xfrm>
            <a:off x="4732200" y="7180200"/>
            <a:ext cx="4091040" cy="37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华文中宋"/>
                <a:ea typeface="华文中宋"/>
              </a:rPr>
              <a:t>RYL et al. 2019a</a:t>
            </a:r>
            <a:endParaRPr lang="en-US" sz="1600" b="0" strike="noStrike" spc="-1">
              <a:latin typeface="Arial"/>
            </a:endParaRPr>
          </a:p>
        </p:txBody>
      </p:sp>
      <p:sp>
        <p:nvSpPr>
          <p:cNvPr id="327" name="CustomShape 4"/>
          <p:cNvSpPr/>
          <p:nvPr/>
        </p:nvSpPr>
        <p:spPr>
          <a:xfrm>
            <a:off x="1971360" y="145800"/>
            <a:ext cx="7469280" cy="6944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2400" b="0" strike="noStrike" spc="-1">
                <a:solidFill>
                  <a:srgbClr val="FFFFFF"/>
                </a:solidFill>
                <a:latin typeface="Book Antiqua"/>
                <a:ea typeface="黑体"/>
              </a:rPr>
              <a:t>X-ray observation on the central 10 arcmin</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176"/>
          <p:cNvPicPr/>
          <p:nvPr/>
        </p:nvPicPr>
        <p:blipFill>
          <a:blip r:embed="rId2"/>
          <a:stretch/>
        </p:blipFill>
        <p:spPr>
          <a:xfrm>
            <a:off x="370080" y="209160"/>
            <a:ext cx="4109760" cy="6050880"/>
          </a:xfrm>
          <a:prstGeom prst="rect">
            <a:avLst/>
          </a:prstGeom>
          <a:ln>
            <a:noFill/>
          </a:ln>
        </p:spPr>
      </p:pic>
      <p:sp>
        <p:nvSpPr>
          <p:cNvPr id="329" name="CustomShape 1"/>
          <p:cNvSpPr/>
          <p:nvPr/>
        </p:nvSpPr>
        <p:spPr>
          <a:xfrm>
            <a:off x="2754000" y="382680"/>
            <a:ext cx="1392120" cy="28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B=3μG</a:t>
            </a:r>
            <a:endParaRPr lang="en-US" sz="1800" b="0" strike="noStrike" spc="-1">
              <a:latin typeface="Arial"/>
            </a:endParaRPr>
          </a:p>
        </p:txBody>
      </p:sp>
      <p:sp>
        <p:nvSpPr>
          <p:cNvPr id="330" name="CustomShape 2"/>
          <p:cNvSpPr/>
          <p:nvPr/>
        </p:nvSpPr>
        <p:spPr>
          <a:xfrm>
            <a:off x="3399840" y="6395760"/>
            <a:ext cx="7932240" cy="43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DejaVu Sans"/>
              </a:rPr>
              <a:t>→ small diffusion coefficient → ‘’strong’’ &amp; chaotic B field</a:t>
            </a: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p:txBody>
      </p:sp>
      <p:sp>
        <p:nvSpPr>
          <p:cNvPr id="331" name="CustomShape 3"/>
          <p:cNvSpPr/>
          <p:nvPr/>
        </p:nvSpPr>
        <p:spPr>
          <a:xfrm>
            <a:off x="1078560" y="6424560"/>
            <a:ext cx="2277000" cy="337680"/>
          </a:xfrm>
          <a:prstGeom prst="rect">
            <a:avLst/>
          </a:prstGeom>
          <a:ln>
            <a:solidFill>
              <a:srgbClr val="98B855"/>
            </a:solidFill>
            <a:round/>
          </a:ln>
          <a:effectLst>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p:style>
        <p:txBody>
          <a:bodyPr lIns="90000" tIns="45000" rIns="90000" bIns="45000" anchor="ctr"/>
          <a:lstStyle/>
          <a:p>
            <a:pPr algn="ctr">
              <a:lnSpc>
                <a:spcPct val="100000"/>
              </a:lnSpc>
            </a:pPr>
            <a:r>
              <a:rPr lang="en-US" sz="1800" b="1" strike="noStrike" spc="-1">
                <a:solidFill>
                  <a:srgbClr val="FFFF00"/>
                </a:solidFill>
                <a:latin typeface="华文中宋"/>
                <a:ea typeface="华文中宋"/>
              </a:rPr>
              <a:t>TeV Observation</a:t>
            </a:r>
            <a:endParaRPr lang="en-US" sz="1800" b="0" strike="noStrike" spc="-1">
              <a:latin typeface="Arial"/>
            </a:endParaRPr>
          </a:p>
        </p:txBody>
      </p:sp>
      <p:sp>
        <p:nvSpPr>
          <p:cNvPr id="332" name="CustomShape 4"/>
          <p:cNvSpPr/>
          <p:nvPr/>
        </p:nvSpPr>
        <p:spPr>
          <a:xfrm>
            <a:off x="1070280" y="7069320"/>
            <a:ext cx="2277000" cy="337680"/>
          </a:xfrm>
          <a:prstGeom prst="rect">
            <a:avLst/>
          </a:prstGeom>
          <a:ln>
            <a:solidFill>
              <a:srgbClr val="98B855"/>
            </a:solidFill>
            <a:round/>
          </a:ln>
          <a:effectLst>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p:style>
        <p:txBody>
          <a:bodyPr lIns="90000" tIns="45000" rIns="90000" bIns="45000" anchor="ctr"/>
          <a:lstStyle/>
          <a:p>
            <a:pPr algn="ctr">
              <a:lnSpc>
                <a:spcPct val="100000"/>
              </a:lnSpc>
            </a:pPr>
            <a:r>
              <a:rPr lang="en-US" sz="1800" b="1" strike="noStrike" spc="-1">
                <a:solidFill>
                  <a:srgbClr val="FFFF00"/>
                </a:solidFill>
                <a:latin typeface="华文中宋"/>
                <a:ea typeface="华文中宋"/>
              </a:rPr>
              <a:t>X-ray Observation</a:t>
            </a:r>
            <a:endParaRPr lang="en-US" sz="1800" b="0" strike="noStrike" spc="-1">
              <a:latin typeface="Arial"/>
            </a:endParaRPr>
          </a:p>
        </p:txBody>
      </p:sp>
      <p:sp>
        <p:nvSpPr>
          <p:cNvPr id="333" name="CustomShape 5"/>
          <p:cNvSpPr/>
          <p:nvPr/>
        </p:nvSpPr>
        <p:spPr>
          <a:xfrm>
            <a:off x="3421440" y="7040520"/>
            <a:ext cx="1969920" cy="43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DejaVu Sans"/>
              </a:rPr>
              <a:t>→ weak B field</a:t>
            </a: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p:txBody>
      </p:sp>
      <p:sp>
        <p:nvSpPr>
          <p:cNvPr id="334" name="CustomShape 6"/>
          <p:cNvSpPr/>
          <p:nvPr/>
        </p:nvSpPr>
        <p:spPr>
          <a:xfrm>
            <a:off x="6256440" y="320040"/>
            <a:ext cx="1578240" cy="51444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a:lnSpc>
                <a:spcPct val="100000"/>
              </a:lnSpc>
            </a:pPr>
            <a:r>
              <a:rPr lang="en-US" sz="1640" b="1" strike="noStrike" spc="-1">
                <a:solidFill>
                  <a:srgbClr val="F79646"/>
                </a:solidFill>
                <a:latin typeface="华文中宋"/>
                <a:ea typeface="华文中宋"/>
              </a:rPr>
              <a:t>Line of sight integration</a:t>
            </a:r>
            <a:endParaRPr lang="en-US" sz="1640" b="0" strike="noStrike" spc="-1">
              <a:latin typeface="Arial"/>
            </a:endParaRPr>
          </a:p>
        </p:txBody>
      </p:sp>
      <p:grpSp>
        <p:nvGrpSpPr>
          <p:cNvPr id="335" name="Group 7"/>
          <p:cNvGrpSpPr/>
          <p:nvPr/>
        </p:nvGrpSpPr>
        <p:grpSpPr>
          <a:xfrm>
            <a:off x="6274440" y="1013400"/>
            <a:ext cx="2729880" cy="3595680"/>
            <a:chOff x="6274440" y="1013400"/>
            <a:chExt cx="2729880" cy="3595680"/>
          </a:xfrm>
        </p:grpSpPr>
        <p:sp>
          <p:nvSpPr>
            <p:cNvPr id="336" name="CustomShape 8"/>
            <p:cNvSpPr/>
            <p:nvPr/>
          </p:nvSpPr>
          <p:spPr>
            <a:xfrm>
              <a:off x="6275160" y="1013400"/>
              <a:ext cx="1518840" cy="1518840"/>
            </a:xfrm>
            <a:prstGeom prst="ellipse">
              <a:avLst/>
            </a:prstGeom>
            <a:solidFill>
              <a:srgbClr val="FF99FF"/>
            </a:solidFill>
            <a:ln>
              <a:solidFill>
                <a:srgbClr val="FF33CC"/>
              </a:solidFill>
              <a:round/>
            </a:ln>
          </p:spPr>
          <p:style>
            <a:lnRef idx="2">
              <a:schemeClr val="accent1">
                <a:shade val="50000"/>
              </a:schemeClr>
            </a:lnRef>
            <a:fillRef idx="1">
              <a:schemeClr val="accent1"/>
            </a:fillRef>
            <a:effectRef idx="0">
              <a:schemeClr val="accent1"/>
            </a:effectRef>
            <a:fontRef idx="minor"/>
          </p:style>
        </p:sp>
        <p:sp>
          <p:nvSpPr>
            <p:cNvPr id="337" name="Line 9"/>
            <p:cNvSpPr/>
            <p:nvPr/>
          </p:nvSpPr>
          <p:spPr>
            <a:xfrm>
              <a:off x="6274440" y="1923480"/>
              <a:ext cx="757080" cy="2383560"/>
            </a:xfrm>
            <a:prstGeom prst="line">
              <a:avLst/>
            </a:prstGeom>
            <a:ln w="19080">
              <a:solidFill>
                <a:srgbClr val="FF33CC"/>
              </a:solidFill>
              <a:round/>
            </a:ln>
          </p:spPr>
          <p:style>
            <a:lnRef idx="1">
              <a:schemeClr val="accent1"/>
            </a:lnRef>
            <a:fillRef idx="0">
              <a:schemeClr val="accent1"/>
            </a:fillRef>
            <a:effectRef idx="0">
              <a:schemeClr val="accent1"/>
            </a:effectRef>
            <a:fontRef idx="minor"/>
          </p:style>
        </p:sp>
        <p:sp>
          <p:nvSpPr>
            <p:cNvPr id="338" name="Line 10"/>
            <p:cNvSpPr/>
            <p:nvPr/>
          </p:nvSpPr>
          <p:spPr>
            <a:xfrm flipH="1">
              <a:off x="7030800" y="2004120"/>
              <a:ext cx="755280" cy="2279160"/>
            </a:xfrm>
            <a:prstGeom prst="line">
              <a:avLst/>
            </a:prstGeom>
            <a:ln w="19080">
              <a:solidFill>
                <a:srgbClr val="FF33CC"/>
              </a:solidFill>
              <a:round/>
            </a:ln>
          </p:spPr>
          <p:style>
            <a:lnRef idx="1">
              <a:schemeClr val="accent1"/>
            </a:lnRef>
            <a:fillRef idx="0">
              <a:schemeClr val="accent1"/>
            </a:fillRef>
            <a:effectRef idx="0">
              <a:schemeClr val="accent1"/>
            </a:effectRef>
            <a:fontRef idx="minor"/>
          </p:style>
        </p:sp>
        <p:sp>
          <p:nvSpPr>
            <p:cNvPr id="339" name="CustomShape 11"/>
            <p:cNvSpPr/>
            <p:nvPr/>
          </p:nvSpPr>
          <p:spPr>
            <a:xfrm>
              <a:off x="6995160" y="1733400"/>
              <a:ext cx="79200" cy="79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340" name="CustomShape 12"/>
            <p:cNvSpPr/>
            <p:nvPr/>
          </p:nvSpPr>
          <p:spPr>
            <a:xfrm>
              <a:off x="6733080" y="1420920"/>
              <a:ext cx="663120" cy="26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000000"/>
                  </a:solidFill>
                  <a:latin typeface="Calibri"/>
                  <a:ea typeface="DejaVu Sans"/>
                </a:rPr>
                <a:t>pulsar</a:t>
              </a:r>
              <a:endParaRPr lang="en-US" sz="1200" b="0" strike="noStrike" spc="-1">
                <a:latin typeface="Arial"/>
              </a:endParaRPr>
            </a:p>
          </p:txBody>
        </p:sp>
        <p:sp>
          <p:nvSpPr>
            <p:cNvPr id="341" name="CustomShape 13"/>
            <p:cNvSpPr/>
            <p:nvPr/>
          </p:nvSpPr>
          <p:spPr>
            <a:xfrm flipV="1">
              <a:off x="6981480" y="3657960"/>
              <a:ext cx="81360" cy="813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342" name="Line 14"/>
            <p:cNvSpPr/>
            <p:nvPr/>
          </p:nvSpPr>
          <p:spPr>
            <a:xfrm flipH="1">
              <a:off x="7030800" y="1054440"/>
              <a:ext cx="205920" cy="3238560"/>
            </a:xfrm>
            <a:prstGeom prst="line">
              <a:avLst/>
            </a:prstGeom>
            <a:ln>
              <a:solidFill>
                <a:srgbClr val="00FFCC"/>
              </a:solidFill>
              <a:round/>
            </a:ln>
          </p:spPr>
          <p:style>
            <a:lnRef idx="1">
              <a:schemeClr val="accent1"/>
            </a:lnRef>
            <a:fillRef idx="0">
              <a:schemeClr val="accent1"/>
            </a:fillRef>
            <a:effectRef idx="0">
              <a:schemeClr val="accent1"/>
            </a:effectRef>
            <a:fontRef idx="minor"/>
          </p:style>
        </p:sp>
        <p:sp>
          <p:nvSpPr>
            <p:cNvPr id="343" name="Line 15"/>
            <p:cNvSpPr/>
            <p:nvPr/>
          </p:nvSpPr>
          <p:spPr>
            <a:xfrm flipH="1" flipV="1">
              <a:off x="6836040" y="1054440"/>
              <a:ext cx="194040" cy="3238560"/>
            </a:xfrm>
            <a:prstGeom prst="line">
              <a:avLst/>
            </a:prstGeom>
            <a:ln>
              <a:solidFill>
                <a:srgbClr val="00FFCC"/>
              </a:solidFill>
              <a:round/>
            </a:ln>
          </p:spPr>
          <p:style>
            <a:lnRef idx="1">
              <a:schemeClr val="accent1"/>
            </a:lnRef>
            <a:fillRef idx="0">
              <a:schemeClr val="accent1"/>
            </a:fillRef>
            <a:effectRef idx="0">
              <a:schemeClr val="accent1"/>
            </a:effectRef>
            <a:fontRef idx="minor"/>
          </p:style>
        </p:sp>
        <p:sp>
          <p:nvSpPr>
            <p:cNvPr id="344" name="CustomShape 16"/>
            <p:cNvSpPr/>
            <p:nvPr/>
          </p:nvSpPr>
          <p:spPr>
            <a:xfrm rot="10800000">
              <a:off x="6828120" y="1017000"/>
              <a:ext cx="408960" cy="1539000"/>
            </a:xfrm>
            <a:custGeom>
              <a:avLst/>
              <a:gdLst/>
              <a:ahLst/>
              <a:cxnLst/>
              <a:rect l="l" t="t" r="r" b="b"/>
              <a:pathLst>
                <a:path w="392400" h="1202620">
                  <a:moveTo>
                    <a:pt x="191123" y="0"/>
                  </a:moveTo>
                  <a:lnTo>
                    <a:pt x="297187" y="10692"/>
                  </a:lnTo>
                  <a:lnTo>
                    <a:pt x="387845" y="1168324"/>
                  </a:lnTo>
                  <a:lnTo>
                    <a:pt x="380838" y="1170499"/>
                  </a:lnTo>
                  <a:lnTo>
                    <a:pt x="392400" y="1170499"/>
                  </a:lnTo>
                  <a:lnTo>
                    <a:pt x="333517" y="1188778"/>
                  </a:lnTo>
                  <a:cubicBezTo>
                    <a:pt x="289163" y="1197854"/>
                    <a:pt x="243238" y="1202620"/>
                    <a:pt x="196200" y="1202620"/>
                  </a:cubicBezTo>
                  <a:cubicBezTo>
                    <a:pt x="149162" y="1202620"/>
                    <a:pt x="103238" y="1197854"/>
                    <a:pt x="58883" y="1188778"/>
                  </a:cubicBezTo>
                  <a:lnTo>
                    <a:pt x="0" y="1170499"/>
                  </a:lnTo>
                  <a:lnTo>
                    <a:pt x="8215" y="1170499"/>
                  </a:lnTo>
                  <a:lnTo>
                    <a:pt x="99154" y="9271"/>
                  </a:lnTo>
                  <a:close/>
                </a:path>
              </a:pathLst>
            </a:custGeom>
            <a:solidFill>
              <a:srgbClr val="00FFFF">
                <a:alpha val="50000"/>
              </a:srgbClr>
            </a:solidFill>
            <a:ln>
              <a:noFill/>
            </a:ln>
          </p:spPr>
          <p:style>
            <a:lnRef idx="2">
              <a:schemeClr val="accent1">
                <a:shade val="50000"/>
              </a:schemeClr>
            </a:lnRef>
            <a:fillRef idx="1">
              <a:schemeClr val="accent1"/>
            </a:fillRef>
            <a:effectRef idx="0">
              <a:schemeClr val="accent1"/>
            </a:effectRef>
            <a:fontRef idx="minor"/>
          </p:style>
        </p:sp>
        <p:sp>
          <p:nvSpPr>
            <p:cNvPr id="345" name="CustomShape 17"/>
            <p:cNvSpPr/>
            <p:nvPr/>
          </p:nvSpPr>
          <p:spPr>
            <a:xfrm>
              <a:off x="6587280" y="4308840"/>
              <a:ext cx="1082520" cy="30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latin typeface="Calibri"/>
                  <a:ea typeface="DejaVu Sans"/>
                </a:rPr>
                <a:t>observer</a:t>
              </a:r>
              <a:endParaRPr lang="en-US" sz="1400" b="0" strike="noStrike" spc="-1">
                <a:latin typeface="Arial"/>
              </a:endParaRPr>
            </a:p>
          </p:txBody>
        </p:sp>
        <p:sp>
          <p:nvSpPr>
            <p:cNvPr id="346" name="CustomShape 18"/>
            <p:cNvSpPr/>
            <p:nvPr/>
          </p:nvSpPr>
          <p:spPr>
            <a:xfrm>
              <a:off x="7536960" y="3191760"/>
              <a:ext cx="444240" cy="148680"/>
            </a:xfrm>
            <a:prstGeom prst="rect">
              <a:avLst/>
            </a:prstGeom>
            <a:solidFill>
              <a:srgbClr val="FF99FF"/>
            </a:solidFill>
            <a:ln>
              <a:solidFill>
                <a:srgbClr val="FF33CC"/>
              </a:solidFill>
              <a:round/>
            </a:ln>
          </p:spPr>
          <p:style>
            <a:lnRef idx="2">
              <a:schemeClr val="accent1">
                <a:shade val="50000"/>
              </a:schemeClr>
            </a:lnRef>
            <a:fillRef idx="1">
              <a:schemeClr val="accent1"/>
            </a:fillRef>
            <a:effectRef idx="0">
              <a:schemeClr val="accent1"/>
            </a:effectRef>
            <a:fontRef idx="minor"/>
          </p:style>
        </p:sp>
        <p:sp>
          <p:nvSpPr>
            <p:cNvPr id="347" name="CustomShape 19"/>
            <p:cNvSpPr/>
            <p:nvPr/>
          </p:nvSpPr>
          <p:spPr>
            <a:xfrm>
              <a:off x="7525080" y="3568320"/>
              <a:ext cx="444240" cy="148680"/>
            </a:xfrm>
            <a:prstGeom prst="rect">
              <a:avLst/>
            </a:prstGeom>
            <a:solidFill>
              <a:srgbClr val="00FFFF"/>
            </a:solidFill>
            <a:ln>
              <a:solidFill>
                <a:srgbClr val="00FFCC"/>
              </a:solidFill>
              <a:round/>
            </a:ln>
          </p:spPr>
          <p:style>
            <a:lnRef idx="2">
              <a:schemeClr val="accent1">
                <a:shade val="50000"/>
              </a:schemeClr>
            </a:lnRef>
            <a:fillRef idx="1">
              <a:schemeClr val="accent1"/>
            </a:fillRef>
            <a:effectRef idx="0">
              <a:schemeClr val="accent1"/>
            </a:effectRef>
            <a:fontRef idx="minor"/>
          </p:style>
        </p:sp>
        <p:sp>
          <p:nvSpPr>
            <p:cNvPr id="348" name="CustomShape 20"/>
            <p:cNvSpPr/>
            <p:nvPr/>
          </p:nvSpPr>
          <p:spPr>
            <a:xfrm>
              <a:off x="8014320" y="3069360"/>
              <a:ext cx="981720" cy="33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Calibri"/>
                  <a:ea typeface="DejaVu Sans"/>
                </a:rPr>
                <a:t>HAWC</a:t>
              </a:r>
              <a:endParaRPr lang="en-US" sz="1600" b="0" strike="noStrike" spc="-1">
                <a:latin typeface="Arial"/>
              </a:endParaRPr>
            </a:p>
          </p:txBody>
        </p:sp>
        <p:sp>
          <p:nvSpPr>
            <p:cNvPr id="349" name="CustomShape 21"/>
            <p:cNvSpPr/>
            <p:nvPr/>
          </p:nvSpPr>
          <p:spPr>
            <a:xfrm>
              <a:off x="8022600" y="3445560"/>
              <a:ext cx="981720" cy="33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Calibri"/>
                  <a:ea typeface="DejaVu Sans"/>
                </a:rPr>
                <a:t>XMM</a:t>
              </a:r>
              <a:endParaRPr lang="en-US" sz="1600" b="0" strike="noStrike" spc="-1">
                <a:latin typeface="Arial"/>
              </a:endParaRPr>
            </a:p>
          </p:txBody>
        </p:sp>
      </p:grpSp>
      <p:sp>
        <p:nvSpPr>
          <p:cNvPr id="350" name="CustomShape 22"/>
          <p:cNvSpPr/>
          <p:nvPr/>
        </p:nvSpPr>
        <p:spPr>
          <a:xfrm>
            <a:off x="6077160" y="5184000"/>
            <a:ext cx="1936800" cy="361440"/>
          </a:xfrm>
          <a:prstGeom prst="rect">
            <a:avLst/>
          </a:prstGeom>
          <a:ln>
            <a:round/>
          </a:ln>
          <a:effectLst>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p:style>
        <p:txBody>
          <a:bodyPr lIns="90000" tIns="45000" rIns="90000" bIns="45000"/>
          <a:lstStyle/>
          <a:p>
            <a:pPr>
              <a:lnSpc>
                <a:spcPct val="100000"/>
              </a:lnSpc>
            </a:pPr>
            <a:r>
              <a:rPr lang="en-US" sz="1800" b="1" strike="noStrike" spc="-1">
                <a:solidFill>
                  <a:srgbClr val="7030A0"/>
                </a:solidFill>
                <a:latin typeface="Book Antiqua"/>
                <a:ea typeface="华文中宋"/>
              </a:rPr>
              <a:t>B=3μG → 0.8μG</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图片 259"/>
          <p:cNvPicPr/>
          <p:nvPr/>
        </p:nvPicPr>
        <p:blipFill>
          <a:blip r:embed="rId2"/>
          <a:stretch/>
        </p:blipFill>
        <p:spPr>
          <a:xfrm>
            <a:off x="467280" y="936000"/>
            <a:ext cx="9540000" cy="5975280"/>
          </a:xfrm>
          <a:prstGeom prst="rect">
            <a:avLst/>
          </a:prstGeom>
          <a:ln>
            <a:noFill/>
          </a:ln>
        </p:spPr>
      </p:pic>
      <p:sp>
        <p:nvSpPr>
          <p:cNvPr id="352" name="CustomShape 1"/>
          <p:cNvSpPr/>
          <p:nvPr/>
        </p:nvSpPr>
        <p:spPr>
          <a:xfrm>
            <a:off x="2304000" y="7092000"/>
            <a:ext cx="7127280" cy="8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More than 900 pulsars with age between 50kyr and 10Myr</a:t>
            </a:r>
            <a:endParaRPr lang="en-US" sz="1800" b="0" strike="noStrike" spc="-1">
              <a:latin typeface="Arial"/>
            </a:endParaRPr>
          </a:p>
        </p:txBody>
      </p:sp>
      <p:sp>
        <p:nvSpPr>
          <p:cNvPr id="353" name="TextShape 2"/>
          <p:cNvSpPr txBox="1"/>
          <p:nvPr/>
        </p:nvSpPr>
        <p:spPr>
          <a:xfrm>
            <a:off x="2232000" y="293760"/>
            <a:ext cx="6048000" cy="858240"/>
          </a:xfrm>
          <a:prstGeom prst="rect">
            <a:avLst/>
          </a:prstGeom>
          <a:noFill/>
          <a:ln>
            <a:noFill/>
          </a:ln>
        </p:spPr>
        <p:txBody>
          <a:bodyPr lIns="90000" tIns="45000" rIns="90000" bIns="45000"/>
          <a:lstStyle/>
          <a:p>
            <a:r>
              <a:rPr lang="en-US" sz="1800" b="1" strike="noStrike" spc="-1">
                <a:solidFill>
                  <a:srgbClr val="FFFFFF"/>
                </a:solidFill>
                <a:latin typeface="Arial"/>
              </a:rPr>
              <a:t>There are many more Geminga-like pulsars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图片 261"/>
          <p:cNvPicPr/>
          <p:nvPr/>
        </p:nvPicPr>
        <p:blipFill>
          <a:blip r:embed="rId2"/>
          <a:stretch/>
        </p:blipFill>
        <p:spPr>
          <a:xfrm>
            <a:off x="71640" y="1008000"/>
            <a:ext cx="10079640" cy="1891080"/>
          </a:xfrm>
          <a:prstGeom prst="rect">
            <a:avLst/>
          </a:prstGeom>
          <a:ln>
            <a:noFill/>
          </a:ln>
        </p:spPr>
      </p:pic>
      <p:pic>
        <p:nvPicPr>
          <p:cNvPr id="355" name="图片 342"/>
          <p:cNvPicPr/>
          <p:nvPr/>
        </p:nvPicPr>
        <p:blipFill>
          <a:blip r:embed="rId3"/>
          <a:stretch/>
        </p:blipFill>
        <p:spPr>
          <a:xfrm>
            <a:off x="216000" y="3636000"/>
            <a:ext cx="4300200" cy="3537360"/>
          </a:xfrm>
          <a:prstGeom prst="rect">
            <a:avLst/>
          </a:prstGeom>
          <a:ln>
            <a:noFill/>
          </a:ln>
        </p:spPr>
      </p:pic>
      <p:sp>
        <p:nvSpPr>
          <p:cNvPr id="356" name="CustomShape 1"/>
          <p:cNvSpPr/>
          <p:nvPr/>
        </p:nvSpPr>
        <p:spPr>
          <a:xfrm>
            <a:off x="4644000" y="3708000"/>
            <a:ext cx="4427640" cy="85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integrated Milky Way SN(=pulsar birth) rate of ∼0.015 yr</a:t>
            </a:r>
            <a:r>
              <a:rPr lang="en-US" sz="1800" b="0" strike="noStrike" spc="-1" baseline="30000">
                <a:solidFill>
                  <a:srgbClr val="000000"/>
                </a:solidFill>
                <a:latin typeface="华文中宋"/>
                <a:ea typeface="华文中宋"/>
              </a:rPr>
              <a:t>−1</a:t>
            </a:r>
            <a:endParaRPr lang="en-US" sz="1800" b="0" strike="noStrike" spc="-1">
              <a:latin typeface="Arial"/>
            </a:endParaRPr>
          </a:p>
        </p:txBody>
      </p:sp>
      <p:pic>
        <p:nvPicPr>
          <p:cNvPr id="357" name="图片 348"/>
          <p:cNvPicPr/>
          <p:nvPr/>
        </p:nvPicPr>
        <p:blipFill>
          <a:blip r:embed="rId4"/>
          <a:stretch/>
        </p:blipFill>
        <p:spPr>
          <a:xfrm>
            <a:off x="4680000" y="5648040"/>
            <a:ext cx="5112000" cy="975240"/>
          </a:xfrm>
          <a:prstGeom prst="rect">
            <a:avLst/>
          </a:prstGeom>
          <a:ln>
            <a:noFill/>
          </a:ln>
        </p:spPr>
      </p:pic>
      <p:sp>
        <p:nvSpPr>
          <p:cNvPr id="358" name="CustomShape 2"/>
          <p:cNvSpPr/>
          <p:nvPr/>
        </p:nvSpPr>
        <p:spPr>
          <a:xfrm>
            <a:off x="7812000" y="2916000"/>
            <a:ext cx="2951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Arial"/>
                <a:ea typeface="DejaVu Sans"/>
              </a:rPr>
              <a:t>Linden et al. 2017</a:t>
            </a:r>
            <a:endParaRPr lang="en-US" sz="1600" b="0" strike="noStrike" spc="-1">
              <a:latin typeface="Arial"/>
            </a:endParaRPr>
          </a:p>
        </p:txBody>
      </p:sp>
      <p:sp>
        <p:nvSpPr>
          <p:cNvPr id="359" name="CustomShape 3"/>
          <p:cNvSpPr/>
          <p:nvPr/>
        </p:nvSpPr>
        <p:spPr>
          <a:xfrm>
            <a:off x="7416000" y="6701400"/>
            <a:ext cx="3095280" cy="8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Arial"/>
                <a:ea typeface="DejaVu Sans"/>
              </a:rPr>
              <a:t>Linden &amp; Buckman 2018</a:t>
            </a:r>
            <a:endParaRPr lang="en-US" sz="1600" b="0" strike="noStrike" spc="-1">
              <a:latin typeface="Arial"/>
            </a:endParaRPr>
          </a:p>
        </p:txBody>
      </p:sp>
      <p:sp>
        <p:nvSpPr>
          <p:cNvPr id="360" name="CustomShape 4"/>
          <p:cNvSpPr/>
          <p:nvPr/>
        </p:nvSpPr>
        <p:spPr>
          <a:xfrm>
            <a:off x="4644000" y="4839480"/>
            <a:ext cx="3022920" cy="5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Injection: PL+exp.cutoff</a:t>
            </a:r>
            <a:endParaRPr lang="en-US" sz="1800" b="0" strike="noStrike" spc="-1">
              <a:latin typeface="Arial"/>
            </a:endParaRPr>
          </a:p>
          <a:p>
            <a:pPr>
              <a:lnSpc>
                <a:spcPct val="100000"/>
              </a:lnSpc>
            </a:pPr>
            <a:r>
              <a:rPr lang="en-US" sz="1800" b="0" strike="noStrike" spc="-1">
                <a:solidFill>
                  <a:srgbClr val="000000"/>
                </a:solidFill>
                <a:latin typeface="华文中宋"/>
                <a:ea typeface="华文中宋"/>
              </a:rPr>
              <a:t>p=1.7, E</a:t>
            </a:r>
            <a:r>
              <a:rPr lang="en-US" sz="1800" b="0" strike="noStrike" spc="-1" baseline="-25000">
                <a:solidFill>
                  <a:srgbClr val="000000"/>
                </a:solidFill>
                <a:latin typeface="华文中宋"/>
                <a:ea typeface="华文中宋"/>
              </a:rPr>
              <a:t>c</a:t>
            </a:r>
            <a:r>
              <a:rPr lang="en-US" sz="1800" b="0" strike="noStrike" spc="-1">
                <a:solidFill>
                  <a:srgbClr val="000000"/>
                </a:solidFill>
                <a:latin typeface="华文中宋"/>
                <a:ea typeface="华文中宋"/>
              </a:rPr>
              <a:t>=100TeV</a:t>
            </a:r>
            <a:endParaRPr lang="en-US" sz="1800" b="0" strike="noStrike" spc="-1">
              <a:latin typeface="Arial"/>
            </a:endParaRPr>
          </a:p>
        </p:txBody>
      </p:sp>
      <p:sp>
        <p:nvSpPr>
          <p:cNvPr id="361" name="CustomShape 5"/>
          <p:cNvSpPr/>
          <p:nvPr/>
        </p:nvSpPr>
        <p:spPr>
          <a:xfrm>
            <a:off x="4619160" y="4464000"/>
            <a:ext cx="546012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000000"/>
                </a:solidFill>
                <a:latin typeface="华文中宋"/>
                <a:ea typeface="华文中宋"/>
              </a:rPr>
              <a:t>10% of the spin-down power e pairs above 1 </a:t>
            </a:r>
            <a:r>
              <a:rPr lang="en-US" sz="1800" b="0" strike="noStrike" spc="-1" dirty="0" err="1">
                <a:solidFill>
                  <a:srgbClr val="000000"/>
                </a:solidFill>
                <a:latin typeface="华文中宋"/>
                <a:ea typeface="华文中宋"/>
              </a:rPr>
              <a:t>GeV</a:t>
            </a:r>
            <a:endParaRPr lang="en-US" sz="18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CustomShape 1"/>
          <p:cNvSpPr/>
          <p:nvPr/>
        </p:nvSpPr>
        <p:spPr>
          <a:xfrm>
            <a:off x="2040840" y="303120"/>
            <a:ext cx="6621480" cy="5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EEECE1"/>
                </a:solidFill>
                <a:latin typeface="华文中宋"/>
                <a:ea typeface="华文中宋"/>
              </a:rPr>
              <a:t>HESS J1912+101 (2HWC J1912+099) :  </a:t>
            </a:r>
            <a:endParaRPr lang="en-US" sz="1800" b="0" strike="noStrike" spc="-1">
              <a:latin typeface="Arial"/>
            </a:endParaRPr>
          </a:p>
        </p:txBody>
      </p:sp>
      <p:pic>
        <p:nvPicPr>
          <p:cNvPr id="363" name="图片 371"/>
          <p:cNvPicPr/>
          <p:nvPr/>
        </p:nvPicPr>
        <p:blipFill>
          <a:blip r:embed="rId3"/>
          <a:stretch/>
        </p:blipFill>
        <p:spPr>
          <a:xfrm>
            <a:off x="864000" y="972000"/>
            <a:ext cx="3593520" cy="2733480"/>
          </a:xfrm>
          <a:prstGeom prst="rect">
            <a:avLst/>
          </a:prstGeom>
          <a:ln>
            <a:noFill/>
          </a:ln>
        </p:spPr>
      </p:pic>
      <p:sp>
        <p:nvSpPr>
          <p:cNvPr id="364" name="CustomShape 2"/>
          <p:cNvSpPr/>
          <p:nvPr/>
        </p:nvSpPr>
        <p:spPr>
          <a:xfrm>
            <a:off x="1368000" y="1080000"/>
            <a:ext cx="2517480" cy="111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FFFFFF"/>
                </a:solidFill>
                <a:latin typeface="华文中宋"/>
                <a:ea typeface="华文中宋"/>
              </a:rPr>
              <a:t>Red: HESS</a:t>
            </a:r>
            <a:endParaRPr lang="en-US" sz="1400" b="0" strike="noStrike" spc="-1">
              <a:latin typeface="Arial"/>
            </a:endParaRPr>
          </a:p>
          <a:p>
            <a:pPr>
              <a:lnSpc>
                <a:spcPct val="100000"/>
              </a:lnSpc>
            </a:pPr>
            <a:r>
              <a:rPr lang="en-US" sz="1400" b="0" strike="noStrike" spc="-1">
                <a:solidFill>
                  <a:srgbClr val="FFFFFF"/>
                </a:solidFill>
                <a:latin typeface="华文中宋"/>
                <a:ea typeface="华文中宋"/>
              </a:rPr>
              <a:t>Yellow: HAWC</a:t>
            </a:r>
            <a:endParaRPr lang="en-US" sz="1400" b="0" strike="noStrike" spc="-1">
              <a:latin typeface="Arial"/>
            </a:endParaRPr>
          </a:p>
          <a:p>
            <a:pPr>
              <a:lnSpc>
                <a:spcPct val="100000"/>
              </a:lnSpc>
            </a:pPr>
            <a:r>
              <a:rPr lang="en-US" sz="1400" b="0" strike="noStrike" spc="-1">
                <a:solidFill>
                  <a:srgbClr val="FFFFFF"/>
                </a:solidFill>
                <a:latin typeface="华文中宋"/>
                <a:ea typeface="华文中宋"/>
              </a:rPr>
              <a:t>White: LAT</a:t>
            </a:r>
            <a:endParaRPr lang="en-US" sz="1400" b="0" strike="noStrike" spc="-1">
              <a:latin typeface="Arial"/>
            </a:endParaRPr>
          </a:p>
        </p:txBody>
      </p:sp>
      <p:sp>
        <p:nvSpPr>
          <p:cNvPr id="365" name="CustomShape 3"/>
          <p:cNvSpPr/>
          <p:nvPr/>
        </p:nvSpPr>
        <p:spPr>
          <a:xfrm>
            <a:off x="1368000" y="3145680"/>
            <a:ext cx="2591280" cy="2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300" b="0" strike="noStrike" spc="-1">
                <a:solidFill>
                  <a:srgbClr val="FFFFFF"/>
                </a:solidFill>
                <a:latin typeface="华文中宋"/>
                <a:ea typeface="华文中宋"/>
              </a:rPr>
              <a:t>H Zhang, Xi, </a:t>
            </a:r>
            <a:r>
              <a:rPr lang="en-US" sz="1300" b="1" strike="noStrike" spc="-1">
                <a:solidFill>
                  <a:srgbClr val="FFFFFF"/>
                </a:solidFill>
                <a:latin typeface="华文中宋"/>
                <a:ea typeface="华文中宋"/>
              </a:rPr>
              <a:t>RYL</a:t>
            </a:r>
            <a:r>
              <a:rPr lang="en-US" sz="1300" b="0" strike="noStrike" spc="-1">
                <a:solidFill>
                  <a:srgbClr val="FFFFFF"/>
                </a:solidFill>
                <a:latin typeface="华文中宋"/>
                <a:ea typeface="华文中宋"/>
              </a:rPr>
              <a:t> et al. 2020</a:t>
            </a:r>
            <a:endParaRPr lang="en-US" sz="1300" b="0" strike="noStrike" spc="-1">
              <a:latin typeface="Arial"/>
            </a:endParaRPr>
          </a:p>
        </p:txBody>
      </p:sp>
      <p:sp>
        <p:nvSpPr>
          <p:cNvPr id="366" name="CustomShape 4"/>
          <p:cNvSpPr/>
          <p:nvPr/>
        </p:nvSpPr>
        <p:spPr>
          <a:xfrm>
            <a:off x="4968000" y="1080000"/>
            <a:ext cx="4173480" cy="162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Related pulsar: PSR J1913+1011</a:t>
            </a:r>
            <a:endParaRPr lang="en-US" sz="1800" b="0" strike="noStrike" spc="-1">
              <a:latin typeface="Arial"/>
            </a:endParaRPr>
          </a:p>
          <a:p>
            <a:pPr>
              <a:lnSpc>
                <a:spcPct val="100000"/>
              </a:lnSpc>
            </a:pPr>
            <a:r>
              <a:rPr lang="en-US" sz="1800" b="0" strike="noStrike" spc="-1">
                <a:solidFill>
                  <a:srgbClr val="000000"/>
                </a:solidFill>
                <a:latin typeface="华文中宋"/>
                <a:ea typeface="华文中宋"/>
              </a:rPr>
              <a:t>τ</a:t>
            </a:r>
            <a:r>
              <a:rPr lang="en-US" sz="1800" b="0" strike="noStrike" spc="-1" baseline="-25000">
                <a:solidFill>
                  <a:srgbClr val="000000"/>
                </a:solidFill>
                <a:latin typeface="华文中宋"/>
                <a:ea typeface="华文中宋"/>
              </a:rPr>
              <a:t>c</a:t>
            </a:r>
            <a:r>
              <a:rPr lang="en-US" sz="1800" b="0" strike="noStrike" spc="-1">
                <a:solidFill>
                  <a:srgbClr val="000000"/>
                </a:solidFill>
                <a:latin typeface="华文中宋"/>
                <a:ea typeface="华文中宋"/>
              </a:rPr>
              <a:t>=170kyr, L=2.9e36 erg/s</a:t>
            </a:r>
            <a:endParaRPr lang="en-US" sz="1800" b="0" strike="noStrike" spc="-1">
              <a:latin typeface="Arial"/>
            </a:endParaRPr>
          </a:p>
          <a:p>
            <a:pPr>
              <a:lnSpc>
                <a:spcPct val="100000"/>
              </a:lnSpc>
            </a:pPr>
            <a:r>
              <a:rPr lang="en-US" sz="1800" b="0" strike="noStrike" spc="-1">
                <a:solidFill>
                  <a:srgbClr val="000000"/>
                </a:solidFill>
                <a:latin typeface="华文中宋"/>
                <a:ea typeface="华文中宋"/>
              </a:rPr>
              <a:t>HESS observation presents shell-like structure, but no obvious radio or X-ray counterpart</a:t>
            </a:r>
            <a:endParaRPr lang="en-US" sz="1800" b="0" strike="noStrike" spc="-1">
              <a:latin typeface="Arial"/>
            </a:endParaRPr>
          </a:p>
          <a:p>
            <a:pPr>
              <a:lnSpc>
                <a:spcPct val="100000"/>
              </a:lnSpc>
            </a:pPr>
            <a:endParaRPr lang="en-US" sz="1800" b="0" strike="noStrike" spc="-1">
              <a:latin typeface="Arial"/>
            </a:endParaRPr>
          </a:p>
        </p:txBody>
      </p:sp>
      <p:pic>
        <p:nvPicPr>
          <p:cNvPr id="367" name="图片 375"/>
          <p:cNvPicPr/>
          <p:nvPr/>
        </p:nvPicPr>
        <p:blipFill>
          <a:blip r:embed="rId4"/>
          <a:stretch/>
        </p:blipFill>
        <p:spPr>
          <a:xfrm>
            <a:off x="1008000" y="3708000"/>
            <a:ext cx="3015360" cy="2841480"/>
          </a:xfrm>
          <a:prstGeom prst="rect">
            <a:avLst/>
          </a:prstGeom>
          <a:ln>
            <a:noFill/>
          </a:ln>
        </p:spPr>
      </p:pic>
      <p:sp>
        <p:nvSpPr>
          <p:cNvPr id="368" name="CustomShape 5"/>
          <p:cNvSpPr/>
          <p:nvPr/>
        </p:nvSpPr>
        <p:spPr>
          <a:xfrm>
            <a:off x="2772000" y="5940000"/>
            <a:ext cx="1221480" cy="2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300" b="0" strike="noStrike" spc="-1">
                <a:solidFill>
                  <a:srgbClr val="FFFFFF"/>
                </a:solidFill>
                <a:latin typeface="华文中宋"/>
                <a:ea typeface="华文中宋"/>
              </a:rPr>
              <a:t>Su et al.2017</a:t>
            </a:r>
            <a:endParaRPr lang="en-US" sz="1300" b="0" strike="noStrike" spc="-1">
              <a:latin typeface="Arial"/>
            </a:endParaRPr>
          </a:p>
        </p:txBody>
      </p:sp>
      <p:pic>
        <p:nvPicPr>
          <p:cNvPr id="369" name="图片 377"/>
          <p:cNvPicPr/>
          <p:nvPr/>
        </p:nvPicPr>
        <p:blipFill>
          <a:blip r:embed="rId5"/>
          <a:stretch/>
        </p:blipFill>
        <p:spPr>
          <a:xfrm>
            <a:off x="4320000" y="4282200"/>
            <a:ext cx="2666880" cy="2051280"/>
          </a:xfrm>
          <a:prstGeom prst="rect">
            <a:avLst/>
          </a:prstGeom>
          <a:ln>
            <a:noFill/>
          </a:ln>
        </p:spPr>
      </p:pic>
      <p:sp>
        <p:nvSpPr>
          <p:cNvPr id="370" name="CustomShape 6"/>
          <p:cNvSpPr/>
          <p:nvPr/>
        </p:nvSpPr>
        <p:spPr>
          <a:xfrm>
            <a:off x="2808000" y="1080000"/>
            <a:ext cx="1149480" cy="5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FFFFFF"/>
                </a:solidFill>
                <a:latin typeface="华文中宋"/>
                <a:ea typeface="华文中宋"/>
              </a:rPr>
              <a:t>LAT TS map</a:t>
            </a:r>
            <a:endParaRPr lang="en-US" sz="1200" b="0" strike="noStrike" spc="-1">
              <a:latin typeface="Arial"/>
            </a:endParaRPr>
          </a:p>
        </p:txBody>
      </p:sp>
      <p:sp>
        <p:nvSpPr>
          <p:cNvPr id="371" name="CustomShape 7"/>
          <p:cNvSpPr/>
          <p:nvPr/>
        </p:nvSpPr>
        <p:spPr>
          <a:xfrm>
            <a:off x="2592000" y="3888000"/>
            <a:ext cx="1581480" cy="53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b="0" strike="noStrike" spc="-1">
                <a:solidFill>
                  <a:srgbClr val="FFFFFF"/>
                </a:solidFill>
                <a:latin typeface="华文中宋"/>
                <a:ea typeface="华文中宋"/>
              </a:rPr>
              <a:t>CO intensity map</a:t>
            </a:r>
            <a:endParaRPr lang="en-US" sz="1100" b="0" strike="noStrike" spc="-1">
              <a:latin typeface="Arial"/>
            </a:endParaRPr>
          </a:p>
        </p:txBody>
      </p:sp>
      <p:sp>
        <p:nvSpPr>
          <p:cNvPr id="372" name="CustomShape 8"/>
          <p:cNvSpPr/>
          <p:nvPr/>
        </p:nvSpPr>
        <p:spPr>
          <a:xfrm>
            <a:off x="4964040" y="3689280"/>
            <a:ext cx="3525480" cy="5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Halo/Plerion? SNR? YMC? </a:t>
            </a:r>
            <a:endParaRPr lang="en-US" sz="1800" b="0" strike="noStrike" spc="-1">
              <a:latin typeface="Arial"/>
            </a:endParaRPr>
          </a:p>
        </p:txBody>
      </p:sp>
      <p:pic>
        <p:nvPicPr>
          <p:cNvPr id="373" name="图片 381"/>
          <p:cNvPicPr/>
          <p:nvPr/>
        </p:nvPicPr>
        <p:blipFill>
          <a:blip r:embed="rId6"/>
          <a:stretch/>
        </p:blipFill>
        <p:spPr>
          <a:xfrm>
            <a:off x="7041960" y="4248000"/>
            <a:ext cx="2747520" cy="2104200"/>
          </a:xfrm>
          <a:prstGeom prst="rect">
            <a:avLst/>
          </a:prstGeom>
          <a:ln>
            <a:noFill/>
          </a:ln>
        </p:spPr>
      </p:pic>
      <p:sp>
        <p:nvSpPr>
          <p:cNvPr id="374" name="CustomShape 9"/>
          <p:cNvSpPr/>
          <p:nvPr/>
        </p:nvSpPr>
        <p:spPr>
          <a:xfrm>
            <a:off x="4964040" y="2621160"/>
            <a:ext cx="3357000" cy="91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GeV: 0.8 degree</a:t>
            </a:r>
            <a:endParaRPr lang="en-US" sz="1800" b="0" strike="noStrike" spc="-1">
              <a:latin typeface="Arial"/>
            </a:endParaRPr>
          </a:p>
          <a:p>
            <a:pPr>
              <a:lnSpc>
                <a:spcPct val="100000"/>
              </a:lnSpc>
            </a:pPr>
            <a:r>
              <a:rPr lang="en-US" sz="1800" b="0" strike="noStrike" spc="-1">
                <a:solidFill>
                  <a:srgbClr val="000000"/>
                </a:solidFill>
                <a:latin typeface="Arial"/>
                <a:ea typeface="DejaVu Sans"/>
              </a:rPr>
              <a:t>HAWC: 0.7 degree</a:t>
            </a:r>
            <a:endParaRPr lang="en-US" sz="1800" b="0" strike="noStrike" spc="-1">
              <a:latin typeface="Arial"/>
            </a:endParaRPr>
          </a:p>
          <a:p>
            <a:pPr>
              <a:lnSpc>
                <a:spcPct val="100000"/>
              </a:lnSpc>
            </a:pPr>
            <a:r>
              <a:rPr lang="en-US" sz="1800" b="0" strike="noStrike" spc="-1">
                <a:solidFill>
                  <a:srgbClr val="000000"/>
                </a:solidFill>
                <a:latin typeface="Arial"/>
                <a:ea typeface="DejaVu Sans"/>
              </a:rPr>
              <a:t>HESS: 0.3/0.5 degree</a:t>
            </a:r>
            <a:endParaRPr lang="en-US" sz="1800" b="0" strike="noStrike" spc="-1">
              <a:latin typeface="Arial"/>
            </a:endParaRPr>
          </a:p>
        </p:txBody>
      </p:sp>
      <p:sp>
        <p:nvSpPr>
          <p:cNvPr id="375" name="CustomShape 10"/>
          <p:cNvSpPr/>
          <p:nvPr/>
        </p:nvSpPr>
        <p:spPr>
          <a:xfrm>
            <a:off x="2808000" y="2502000"/>
            <a:ext cx="316440" cy="316440"/>
          </a:xfrm>
          <a:prstGeom prst="ellipse">
            <a:avLst/>
          </a:prstGeom>
          <a:noFill/>
          <a:ln>
            <a:solidFill>
              <a:srgbClr val="92D050"/>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图片 388"/>
          <p:cNvPicPr/>
          <p:nvPr/>
        </p:nvPicPr>
        <p:blipFill>
          <a:blip r:embed="rId2"/>
          <a:stretch/>
        </p:blipFill>
        <p:spPr>
          <a:xfrm>
            <a:off x="790560" y="1404360"/>
            <a:ext cx="8182080" cy="2853000"/>
          </a:xfrm>
          <a:prstGeom prst="rect">
            <a:avLst/>
          </a:prstGeom>
          <a:ln>
            <a:noFill/>
          </a:ln>
        </p:spPr>
      </p:pic>
      <p:sp>
        <p:nvSpPr>
          <p:cNvPr id="377" name="CustomShape 1"/>
          <p:cNvSpPr/>
          <p:nvPr/>
        </p:nvSpPr>
        <p:spPr>
          <a:xfrm>
            <a:off x="6802560" y="1153440"/>
            <a:ext cx="2517480" cy="85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b="0" strike="noStrike" spc="-1">
                <a:solidFill>
                  <a:srgbClr val="000000"/>
                </a:solidFill>
                <a:latin typeface="Arial"/>
                <a:ea typeface="DejaVu Sans"/>
              </a:rPr>
              <a:t>HAWC Collaboration 2020</a:t>
            </a:r>
            <a:endParaRPr lang="en-US" sz="1100" b="0" strike="noStrike" spc="-1">
              <a:latin typeface="Arial"/>
            </a:endParaRPr>
          </a:p>
        </p:txBody>
      </p:sp>
      <p:sp>
        <p:nvSpPr>
          <p:cNvPr id="378" name="CustomShape 2"/>
          <p:cNvSpPr/>
          <p:nvPr/>
        </p:nvSpPr>
        <p:spPr>
          <a:xfrm>
            <a:off x="2650680" y="1109160"/>
            <a:ext cx="4462200" cy="34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latin typeface="Book Antiqua"/>
                <a:ea typeface="DejaVu Sans"/>
              </a:rPr>
              <a:t>Pulsar halo candidate listed in 3HWC</a:t>
            </a:r>
            <a:endParaRPr lang="en-US" sz="1800" b="0" strike="noStrike" spc="-1">
              <a:latin typeface="Arial"/>
            </a:endParaRPr>
          </a:p>
        </p:txBody>
      </p:sp>
      <p:sp>
        <p:nvSpPr>
          <p:cNvPr id="379" name="CustomShape 3"/>
          <p:cNvSpPr/>
          <p:nvPr/>
        </p:nvSpPr>
        <p:spPr>
          <a:xfrm>
            <a:off x="1897560" y="289800"/>
            <a:ext cx="707508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Offset between pulsar and halo (candidate) is common</a:t>
            </a:r>
            <a:endParaRPr lang="en-US" sz="2000" b="0" strike="noStrike" spc="-1">
              <a:latin typeface="Arial"/>
            </a:endParaRPr>
          </a:p>
        </p:txBody>
      </p:sp>
      <p:pic>
        <p:nvPicPr>
          <p:cNvPr id="380" name="图片 2"/>
          <p:cNvPicPr/>
          <p:nvPr/>
        </p:nvPicPr>
        <p:blipFill>
          <a:blip r:embed="rId3"/>
          <a:stretch/>
        </p:blipFill>
        <p:spPr>
          <a:xfrm>
            <a:off x="2650680" y="4258440"/>
            <a:ext cx="6322320" cy="3169080"/>
          </a:xfrm>
          <a:prstGeom prst="rect">
            <a:avLst/>
          </a:prstGeom>
          <a:ln>
            <a:noFill/>
          </a:ln>
        </p:spPr>
      </p:pic>
      <p:sp>
        <p:nvSpPr>
          <p:cNvPr id="381" name="CustomShape 4"/>
          <p:cNvSpPr/>
          <p:nvPr/>
        </p:nvSpPr>
        <p:spPr>
          <a:xfrm>
            <a:off x="781560" y="5175000"/>
            <a:ext cx="1868040" cy="118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latin typeface="Book Antiqua"/>
                <a:ea typeface="DejaVu Sans"/>
              </a:rPr>
              <a:t>PWN candidate listed in HGPS catalogue</a:t>
            </a:r>
            <a:endParaRPr lang="en-US" sz="1800" b="0" strike="noStrike" spc="-1">
              <a:latin typeface="Arial"/>
            </a:endParaRPr>
          </a:p>
        </p:txBody>
      </p:sp>
      <p:sp>
        <p:nvSpPr>
          <p:cNvPr id="382" name="CustomShape 5"/>
          <p:cNvSpPr/>
          <p:nvPr/>
        </p:nvSpPr>
        <p:spPr>
          <a:xfrm>
            <a:off x="781560" y="6347880"/>
            <a:ext cx="2802240" cy="2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000000"/>
                </a:solidFill>
                <a:latin typeface="Arial"/>
                <a:ea typeface="DejaVu Sans"/>
              </a:rPr>
              <a:t>HESS Collaboration 2018</a:t>
            </a: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a:off x="2180520" y="200880"/>
            <a:ext cx="3212280" cy="5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1" strike="noStrike" spc="-1">
                <a:solidFill>
                  <a:srgbClr val="EEECE1"/>
                </a:solidFill>
                <a:latin typeface="Book Antiqua"/>
                <a:ea typeface="DejaVu Sans"/>
              </a:rPr>
              <a:t>Outline</a:t>
            </a:r>
            <a:endParaRPr lang="en-US" sz="3200" b="0" strike="noStrike" spc="-1">
              <a:latin typeface="Arial"/>
            </a:endParaRPr>
          </a:p>
        </p:txBody>
      </p:sp>
      <p:sp>
        <p:nvSpPr>
          <p:cNvPr id="250" name="CustomShape 2"/>
          <p:cNvSpPr/>
          <p:nvPr/>
        </p:nvSpPr>
        <p:spPr>
          <a:xfrm>
            <a:off x="1045080" y="2140200"/>
            <a:ext cx="7864560" cy="301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39840">
              <a:lnSpc>
                <a:spcPct val="100000"/>
              </a:lnSpc>
              <a:buClr>
                <a:srgbClr val="000000"/>
              </a:buClr>
              <a:buFont typeface="Wingdings" charset="2"/>
              <a:buChar char=""/>
            </a:pPr>
            <a:r>
              <a:rPr lang="en-US" sz="2400" b="0" strike="noStrike" spc="-1">
                <a:solidFill>
                  <a:srgbClr val="000000"/>
                </a:solidFill>
                <a:latin typeface="Book Antiqua"/>
                <a:ea typeface="DejaVu Sans"/>
              </a:rPr>
              <a:t>Pulsar, pulsar wind nebula (PWN) and pulsar halo</a:t>
            </a:r>
            <a:endParaRPr lang="en-US" sz="2400" b="0" strike="noStrike" spc="-1">
              <a:latin typeface="Arial"/>
            </a:endParaRPr>
          </a:p>
          <a:p>
            <a:pPr>
              <a:lnSpc>
                <a:spcPct val="100000"/>
              </a:lnSpc>
            </a:pPr>
            <a:endParaRPr lang="en-US" sz="2400" b="0" strike="noStrike" spc="-1">
              <a:latin typeface="Arial"/>
            </a:endParaRPr>
          </a:p>
          <a:p>
            <a:pPr marL="343080" indent="-339840">
              <a:lnSpc>
                <a:spcPct val="100000"/>
              </a:lnSpc>
              <a:buClr>
                <a:srgbClr val="000000"/>
              </a:buClr>
              <a:buFont typeface="Wingdings" charset="2"/>
              <a:buChar char=""/>
            </a:pPr>
            <a:r>
              <a:rPr lang="en-US" sz="2400" b="0" strike="noStrike" spc="-1">
                <a:solidFill>
                  <a:srgbClr val="000000"/>
                </a:solidFill>
                <a:latin typeface="Book Antiqua"/>
                <a:ea typeface="DejaVu Sans"/>
              </a:rPr>
              <a:t>Particle transport and radiation</a:t>
            </a:r>
            <a:endParaRPr lang="en-US" sz="2400" b="0" strike="noStrike" spc="-1">
              <a:latin typeface="Arial"/>
            </a:endParaRPr>
          </a:p>
          <a:p>
            <a:pPr>
              <a:lnSpc>
                <a:spcPct val="100000"/>
              </a:lnSpc>
            </a:pPr>
            <a:endParaRPr lang="en-US" sz="2400" b="0" strike="noStrike" spc="-1">
              <a:latin typeface="Arial"/>
            </a:endParaRPr>
          </a:p>
          <a:p>
            <a:pPr marL="343080" indent="-339840">
              <a:lnSpc>
                <a:spcPct val="100000"/>
              </a:lnSpc>
              <a:buClr>
                <a:srgbClr val="000000"/>
              </a:buClr>
              <a:buFont typeface="Wingdings" charset="2"/>
              <a:buChar char=""/>
            </a:pPr>
            <a:r>
              <a:rPr lang="en-US" sz="2400" b="0" strike="noStrike" spc="-1">
                <a:solidFill>
                  <a:srgbClr val="000000"/>
                </a:solidFill>
                <a:latin typeface="Book Antiqua"/>
                <a:ea typeface="DejaVu Sans"/>
              </a:rPr>
              <a:t>Expected </a:t>
            </a:r>
            <a:r>
              <a:rPr lang="en-US" sz="2400" b="0" strike="noStrike" spc="-1">
                <a:solidFill>
                  <a:srgbClr val="000000"/>
                </a:solidFill>
                <a:latin typeface="Ubuntu"/>
                <a:ea typeface="Ubuntu"/>
              </a:rPr>
              <a:t>γ</a:t>
            </a:r>
            <a:r>
              <a:rPr lang="en-US" sz="2400" b="0" strike="noStrike" spc="-1">
                <a:solidFill>
                  <a:srgbClr val="000000"/>
                </a:solidFill>
                <a:latin typeface="Book Antiqua"/>
                <a:ea typeface="DejaVu Sans"/>
              </a:rPr>
              <a:t>-ray morphology of pulsar halo</a:t>
            </a:r>
            <a:endParaRPr lang="en-US" sz="2400" b="0" strike="noStrike" spc="-1">
              <a:latin typeface="Arial"/>
            </a:endParaRPr>
          </a:p>
          <a:p>
            <a:pPr>
              <a:lnSpc>
                <a:spcPct val="100000"/>
              </a:lnSpc>
            </a:pPr>
            <a:endParaRPr lang="en-US" sz="2400" b="0" strike="noStrike" spc="-1">
              <a:latin typeface="Arial"/>
            </a:endParaRPr>
          </a:p>
          <a:p>
            <a:pPr marL="343080" indent="-339840">
              <a:lnSpc>
                <a:spcPct val="100000"/>
              </a:lnSpc>
              <a:buClr>
                <a:srgbClr val="000000"/>
              </a:buClr>
              <a:buFont typeface="Wingdings" charset="2"/>
              <a:buChar char=""/>
            </a:pPr>
            <a:r>
              <a:rPr lang="en-US" sz="2400" b="0" strike="noStrike" spc="-1">
                <a:solidFill>
                  <a:srgbClr val="000000"/>
                </a:solidFill>
                <a:latin typeface="Book Antiqua"/>
                <a:ea typeface="DejaVu Sans"/>
              </a:rPr>
              <a:t>Summary</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图片 289"/>
          <p:cNvPicPr/>
          <p:nvPr/>
        </p:nvPicPr>
        <p:blipFill>
          <a:blip r:embed="rId2"/>
          <a:stretch/>
        </p:blipFill>
        <p:spPr>
          <a:xfrm>
            <a:off x="675720" y="1728000"/>
            <a:ext cx="4651560" cy="3455280"/>
          </a:xfrm>
          <a:prstGeom prst="rect">
            <a:avLst/>
          </a:prstGeom>
          <a:ln>
            <a:noFill/>
          </a:ln>
        </p:spPr>
      </p:pic>
      <p:sp>
        <p:nvSpPr>
          <p:cNvPr id="384" name="CustomShape 1"/>
          <p:cNvSpPr/>
          <p:nvPr/>
        </p:nvSpPr>
        <p:spPr>
          <a:xfrm>
            <a:off x="2160000" y="307080"/>
            <a:ext cx="316728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Proper motion of pulsar?</a:t>
            </a:r>
            <a:endParaRPr lang="en-US" sz="2000" b="0" strike="noStrike" spc="-1">
              <a:latin typeface="Arial"/>
            </a:endParaRPr>
          </a:p>
        </p:txBody>
      </p:sp>
      <p:pic>
        <p:nvPicPr>
          <p:cNvPr id="385" name="图片 291"/>
          <p:cNvPicPr/>
          <p:nvPr/>
        </p:nvPicPr>
        <p:blipFill>
          <a:blip r:embed="rId3"/>
          <a:stretch/>
        </p:blipFill>
        <p:spPr>
          <a:xfrm>
            <a:off x="5184000" y="1584000"/>
            <a:ext cx="4561920" cy="3474360"/>
          </a:xfrm>
          <a:prstGeom prst="rect">
            <a:avLst/>
          </a:prstGeom>
          <a:ln>
            <a:noFill/>
          </a:ln>
        </p:spPr>
      </p:pic>
      <p:sp>
        <p:nvSpPr>
          <p:cNvPr id="386" name="CustomShape 2"/>
          <p:cNvSpPr/>
          <p:nvPr/>
        </p:nvSpPr>
        <p:spPr>
          <a:xfrm>
            <a:off x="6264000" y="5400000"/>
            <a:ext cx="2591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Di Mauro et al. 2019</a:t>
            </a:r>
            <a:endParaRPr lang="en-US" sz="1800" b="0" strike="noStrike" spc="-1">
              <a:latin typeface="Arial"/>
            </a:endParaRPr>
          </a:p>
        </p:txBody>
      </p:sp>
      <p:sp>
        <p:nvSpPr>
          <p:cNvPr id="387" name="CustomShape 3"/>
          <p:cNvSpPr/>
          <p:nvPr/>
        </p:nvSpPr>
        <p:spPr>
          <a:xfrm>
            <a:off x="1584000" y="5413320"/>
            <a:ext cx="3023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Jóhannesson et al. 2019</a:t>
            </a:r>
            <a:endParaRPr lang="en-US" sz="1800" b="0" strike="noStrike" spc="-1">
              <a:latin typeface="Arial"/>
            </a:endParaRPr>
          </a:p>
        </p:txBody>
      </p:sp>
      <p:sp>
        <p:nvSpPr>
          <p:cNvPr id="388" name="CustomShape 4"/>
          <p:cNvSpPr/>
          <p:nvPr/>
        </p:nvSpPr>
        <p:spPr>
          <a:xfrm>
            <a:off x="1368000" y="6336000"/>
            <a:ext cx="8063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Dependence on energy, proper velocity, diffusion coefficient, injection history...</a:t>
            </a:r>
            <a:endParaRPr lang="en-US" sz="1800" b="0" strike="noStrike" spc="-1">
              <a:latin typeface="Arial"/>
            </a:endParaRPr>
          </a:p>
        </p:txBody>
      </p:sp>
      <p:sp>
        <p:nvSpPr>
          <p:cNvPr id="389" name="CustomShape 5"/>
          <p:cNvSpPr/>
          <p:nvPr/>
        </p:nvSpPr>
        <p:spPr>
          <a:xfrm>
            <a:off x="3416400" y="1939320"/>
            <a:ext cx="84348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FFFFFF"/>
                </a:solidFill>
                <a:latin typeface="Arial"/>
                <a:ea typeface="DejaVu Sans"/>
              </a:rPr>
              <a:t>10GeV</a:t>
            </a:r>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2059560" y="263160"/>
            <a:ext cx="6553800" cy="111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华文中宋"/>
                <a:ea typeface="华文中宋"/>
              </a:rPr>
              <a:t>Morphology: Offset and surface brightness profile</a:t>
            </a:r>
            <a:endParaRPr lang="en-US" sz="2000" b="0" strike="noStrike" spc="-1">
              <a:latin typeface="Aria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23" y="1245997"/>
            <a:ext cx="4555219" cy="370111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820" y="1245997"/>
            <a:ext cx="4525654" cy="367709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87" y="5048972"/>
            <a:ext cx="4869037" cy="243451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142" y="5086121"/>
            <a:ext cx="4720439" cy="236022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2052000" y="324000"/>
            <a:ext cx="5312880" cy="46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Three Evolutionary Phases of Pulsar Halos</a:t>
            </a:r>
            <a:endParaRPr lang="en-US" sz="2000" b="0" strike="noStrike" spc="-1">
              <a:latin typeface="Arial"/>
            </a:endParaRPr>
          </a:p>
        </p:txBody>
      </p:sp>
      <p:grpSp>
        <p:nvGrpSpPr>
          <p:cNvPr id="396" name="Group 2"/>
          <p:cNvGrpSpPr/>
          <p:nvPr/>
        </p:nvGrpSpPr>
        <p:grpSpPr>
          <a:xfrm>
            <a:off x="871200" y="1980000"/>
            <a:ext cx="4636080" cy="331200"/>
            <a:chOff x="871200" y="1980000"/>
            <a:chExt cx="4636080" cy="331200"/>
          </a:xfrm>
        </p:grpSpPr>
        <p:pic>
          <p:nvPicPr>
            <p:cNvPr id="397" name="图片 310"/>
            <p:cNvPicPr/>
            <p:nvPr/>
          </p:nvPicPr>
          <p:blipFill>
            <a:blip r:embed="rId2"/>
            <a:stretch/>
          </p:blipFill>
          <p:spPr>
            <a:xfrm>
              <a:off x="871200" y="1989000"/>
              <a:ext cx="654120" cy="291600"/>
            </a:xfrm>
            <a:prstGeom prst="rect">
              <a:avLst/>
            </a:prstGeom>
            <a:ln>
              <a:noFill/>
            </a:ln>
          </p:spPr>
        </p:pic>
        <p:pic>
          <p:nvPicPr>
            <p:cNvPr id="398" name="图片 311"/>
            <p:cNvPicPr/>
            <p:nvPr/>
          </p:nvPicPr>
          <p:blipFill>
            <a:blip r:embed="rId3"/>
            <a:stretch/>
          </p:blipFill>
          <p:spPr>
            <a:xfrm>
              <a:off x="1578240" y="1980000"/>
              <a:ext cx="3929040" cy="331200"/>
            </a:xfrm>
            <a:prstGeom prst="rect">
              <a:avLst/>
            </a:prstGeom>
            <a:ln>
              <a:noFill/>
            </a:ln>
          </p:spPr>
        </p:pic>
      </p:grpSp>
      <p:sp>
        <p:nvSpPr>
          <p:cNvPr id="399" name="CustomShape 3"/>
          <p:cNvSpPr/>
          <p:nvPr/>
        </p:nvSpPr>
        <p:spPr>
          <a:xfrm>
            <a:off x="792000" y="1512000"/>
            <a:ext cx="583128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Diffusion distance = proper motion displacement</a:t>
            </a:r>
            <a:endParaRPr lang="en-US" sz="1800" b="0" strike="noStrike" spc="-1">
              <a:latin typeface="Arial"/>
            </a:endParaRPr>
          </a:p>
        </p:txBody>
      </p:sp>
      <p:sp>
        <p:nvSpPr>
          <p:cNvPr id="400" name="CustomShape 4"/>
          <p:cNvSpPr/>
          <p:nvPr/>
        </p:nvSpPr>
        <p:spPr>
          <a:xfrm>
            <a:off x="792000" y="2556000"/>
            <a:ext cx="3095280" cy="40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Cooling time of E</a:t>
            </a:r>
            <a:r>
              <a:rPr lang="en-US" sz="1800" b="0" strike="noStrike" spc="-1" baseline="-33000">
                <a:solidFill>
                  <a:srgbClr val="000000"/>
                </a:solidFill>
                <a:latin typeface="Arial"/>
                <a:ea typeface="DejaVu Sans"/>
              </a:rPr>
              <a:t>max</a:t>
            </a:r>
            <a:r>
              <a:rPr lang="en-US" sz="1800" b="0" strike="noStrike" spc="-1">
                <a:solidFill>
                  <a:srgbClr val="000000"/>
                </a:solidFill>
                <a:latin typeface="Arial"/>
                <a:ea typeface="DejaVu Sans"/>
              </a:rPr>
              <a:t> to E</a:t>
            </a:r>
            <a:r>
              <a:rPr lang="en-US" sz="1800" b="0" strike="noStrike" spc="-1" baseline="-33000">
                <a:solidFill>
                  <a:srgbClr val="000000"/>
                </a:solidFill>
                <a:latin typeface="Arial"/>
                <a:ea typeface="DejaVu Sans"/>
              </a:rPr>
              <a:t>e</a:t>
            </a:r>
            <a:endParaRPr lang="en-US" sz="1800" b="0" strike="noStrike" spc="-1">
              <a:latin typeface="Arial"/>
            </a:endParaRPr>
          </a:p>
        </p:txBody>
      </p:sp>
      <p:pic>
        <p:nvPicPr>
          <p:cNvPr id="401" name="图片 314"/>
          <p:cNvPicPr/>
          <p:nvPr/>
        </p:nvPicPr>
        <p:blipFill>
          <a:blip r:embed="rId4"/>
          <a:stretch/>
        </p:blipFill>
        <p:spPr>
          <a:xfrm>
            <a:off x="933480" y="3060000"/>
            <a:ext cx="243720" cy="251280"/>
          </a:xfrm>
          <a:prstGeom prst="rect">
            <a:avLst/>
          </a:prstGeom>
          <a:ln>
            <a:noFill/>
          </a:ln>
        </p:spPr>
      </p:pic>
      <p:sp>
        <p:nvSpPr>
          <p:cNvPr id="402" name="CustomShape 5"/>
          <p:cNvSpPr/>
          <p:nvPr/>
        </p:nvSpPr>
        <p:spPr>
          <a:xfrm>
            <a:off x="1260000" y="3024000"/>
            <a:ext cx="554328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a few times larger than </a:t>
            </a:r>
            <a:endParaRPr lang="en-US" sz="1800" b="0" strike="noStrike" spc="-1">
              <a:latin typeface="Arial"/>
            </a:endParaRPr>
          </a:p>
        </p:txBody>
      </p:sp>
      <p:pic>
        <p:nvPicPr>
          <p:cNvPr id="403" name="图片 316"/>
          <p:cNvPicPr/>
          <p:nvPr/>
        </p:nvPicPr>
        <p:blipFill>
          <a:blip r:embed="rId5"/>
          <a:stretch/>
        </p:blipFill>
        <p:spPr>
          <a:xfrm>
            <a:off x="3780000" y="3034080"/>
            <a:ext cx="1553760" cy="334440"/>
          </a:xfrm>
          <a:prstGeom prst="rect">
            <a:avLst/>
          </a:prstGeom>
          <a:ln>
            <a:noFill/>
          </a:ln>
        </p:spPr>
      </p:pic>
      <p:pic>
        <p:nvPicPr>
          <p:cNvPr id="404" name="图片 317"/>
          <p:cNvPicPr/>
          <p:nvPr/>
        </p:nvPicPr>
        <p:blipFill>
          <a:blip r:embed="rId6"/>
          <a:stretch/>
        </p:blipFill>
        <p:spPr>
          <a:xfrm>
            <a:off x="792000" y="3846600"/>
            <a:ext cx="4103280" cy="400680"/>
          </a:xfrm>
          <a:prstGeom prst="rect">
            <a:avLst/>
          </a:prstGeom>
          <a:ln>
            <a:noFill/>
          </a:ln>
        </p:spPr>
      </p:pic>
      <p:sp>
        <p:nvSpPr>
          <p:cNvPr id="405" name="CustomShape 6"/>
          <p:cNvSpPr/>
          <p:nvPr/>
        </p:nvSpPr>
        <p:spPr>
          <a:xfrm>
            <a:off x="792000" y="4356000"/>
            <a:ext cx="4967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Single peak (probably broad)</a:t>
            </a:r>
            <a:endParaRPr lang="en-US" sz="1800" b="0" strike="noStrike" spc="-1">
              <a:latin typeface="Arial"/>
            </a:endParaRPr>
          </a:p>
        </p:txBody>
      </p:sp>
      <p:pic>
        <p:nvPicPr>
          <p:cNvPr id="406" name="图片 319"/>
          <p:cNvPicPr/>
          <p:nvPr/>
        </p:nvPicPr>
        <p:blipFill>
          <a:blip r:embed="rId7"/>
          <a:stretch/>
        </p:blipFill>
        <p:spPr>
          <a:xfrm>
            <a:off x="792000" y="4911840"/>
            <a:ext cx="3599280" cy="396360"/>
          </a:xfrm>
          <a:prstGeom prst="rect">
            <a:avLst/>
          </a:prstGeom>
          <a:ln>
            <a:noFill/>
          </a:ln>
        </p:spPr>
      </p:pic>
      <p:sp>
        <p:nvSpPr>
          <p:cNvPr id="407" name="CustomShape 7"/>
          <p:cNvSpPr/>
          <p:nvPr/>
        </p:nvSpPr>
        <p:spPr>
          <a:xfrm>
            <a:off x="792000" y="5400000"/>
            <a:ext cx="4967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Double peaks or single peak+long tail</a:t>
            </a:r>
            <a:endParaRPr lang="en-US" sz="1800" b="0" strike="noStrike" spc="-1">
              <a:latin typeface="Arial"/>
            </a:endParaRPr>
          </a:p>
        </p:txBody>
      </p:sp>
      <p:pic>
        <p:nvPicPr>
          <p:cNvPr id="408" name="图片 321"/>
          <p:cNvPicPr/>
          <p:nvPr/>
        </p:nvPicPr>
        <p:blipFill>
          <a:blip r:embed="rId8"/>
          <a:stretch/>
        </p:blipFill>
        <p:spPr>
          <a:xfrm>
            <a:off x="828000" y="5952600"/>
            <a:ext cx="2987280" cy="382680"/>
          </a:xfrm>
          <a:prstGeom prst="rect">
            <a:avLst/>
          </a:prstGeom>
          <a:ln>
            <a:noFill/>
          </a:ln>
        </p:spPr>
      </p:pic>
      <p:sp>
        <p:nvSpPr>
          <p:cNvPr id="409" name="CustomShape 8"/>
          <p:cNvSpPr/>
          <p:nvPr/>
        </p:nvSpPr>
        <p:spPr>
          <a:xfrm>
            <a:off x="791999" y="6480000"/>
            <a:ext cx="4463289"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000000"/>
                </a:solidFill>
                <a:latin typeface="Arial"/>
                <a:ea typeface="DejaVu Sans"/>
              </a:rPr>
              <a:t>Single peak (narrow， </a:t>
            </a:r>
            <a:r>
              <a:rPr lang="en-US" sz="1800" b="0" strike="noStrike" spc="-1" dirty="0" smtClean="0">
                <a:solidFill>
                  <a:srgbClr val="000000"/>
                </a:solidFill>
                <a:latin typeface="Arial"/>
                <a:ea typeface="DejaVu Sans"/>
              </a:rPr>
              <a:t>symmetric)</a:t>
            </a:r>
            <a:endParaRPr lang="en-US" sz="1800" b="0" strike="noStrike" spc="-1" dirty="0">
              <a:latin typeface="Arial"/>
            </a:endParaRPr>
          </a:p>
        </p:txBody>
      </p:sp>
      <p:pic>
        <p:nvPicPr>
          <p:cNvPr id="410" name="图片 323"/>
          <p:cNvPicPr/>
          <p:nvPr/>
        </p:nvPicPr>
        <p:blipFill>
          <a:blip r:embed="rId9"/>
          <a:stretch/>
        </p:blipFill>
        <p:spPr>
          <a:xfrm>
            <a:off x="5847840" y="1512000"/>
            <a:ext cx="4012560" cy="2663280"/>
          </a:xfrm>
          <a:prstGeom prst="rect">
            <a:avLst/>
          </a:prstGeom>
          <a:ln>
            <a:noFill/>
          </a:ln>
        </p:spPr>
      </p:pic>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7840" y="4356000"/>
            <a:ext cx="3861508" cy="313747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2160000" y="301680"/>
            <a:ext cx="316728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Convolution of PSF</a:t>
            </a:r>
            <a:endParaRPr lang="en-US" sz="2000" b="0" strike="noStrike" spc="-1">
              <a:latin typeface="Arial"/>
            </a:endParaRPr>
          </a:p>
        </p:txBody>
      </p:sp>
      <p:pic>
        <p:nvPicPr>
          <p:cNvPr id="413" name="图片 301"/>
          <p:cNvPicPr/>
          <p:nvPr/>
        </p:nvPicPr>
        <p:blipFill>
          <a:blip r:embed="rId2"/>
          <a:stretch/>
        </p:blipFill>
        <p:spPr>
          <a:xfrm>
            <a:off x="396000" y="2412000"/>
            <a:ext cx="7190280" cy="2656440"/>
          </a:xfrm>
          <a:prstGeom prst="rect">
            <a:avLst/>
          </a:prstGeom>
          <a:ln>
            <a:noFill/>
          </a:ln>
        </p:spPr>
      </p:pic>
      <p:pic>
        <p:nvPicPr>
          <p:cNvPr id="414" name="图片 302"/>
          <p:cNvPicPr/>
          <p:nvPr/>
        </p:nvPicPr>
        <p:blipFill>
          <a:blip r:embed="rId3"/>
          <a:stretch/>
        </p:blipFill>
        <p:spPr>
          <a:xfrm>
            <a:off x="468000" y="4642560"/>
            <a:ext cx="7038000" cy="2675520"/>
          </a:xfrm>
          <a:prstGeom prst="rect">
            <a:avLst/>
          </a:prstGeom>
          <a:ln>
            <a:noFill/>
          </a:ln>
        </p:spPr>
      </p:pic>
      <p:pic>
        <p:nvPicPr>
          <p:cNvPr id="415" name="图片 303"/>
          <p:cNvPicPr/>
          <p:nvPr/>
        </p:nvPicPr>
        <p:blipFill>
          <a:blip r:embed="rId4"/>
          <a:stretch/>
        </p:blipFill>
        <p:spPr>
          <a:xfrm>
            <a:off x="886680" y="1545480"/>
            <a:ext cx="4656600" cy="541800"/>
          </a:xfrm>
          <a:prstGeom prst="rect">
            <a:avLst/>
          </a:prstGeom>
          <a:ln>
            <a:noFill/>
          </a:ln>
        </p:spPr>
      </p:pic>
      <p:pic>
        <p:nvPicPr>
          <p:cNvPr id="416" name="图片 304"/>
          <p:cNvPicPr/>
          <p:nvPr/>
        </p:nvPicPr>
        <p:blipFill>
          <a:blip r:embed="rId5"/>
          <a:stretch/>
        </p:blipFill>
        <p:spPr>
          <a:xfrm>
            <a:off x="5796000" y="997920"/>
            <a:ext cx="4294800" cy="2313360"/>
          </a:xfrm>
          <a:prstGeom prst="rect">
            <a:avLst/>
          </a:prstGeom>
          <a:ln>
            <a:noFill/>
          </a:ln>
        </p:spPr>
      </p:pic>
      <p:sp>
        <p:nvSpPr>
          <p:cNvPr id="417" name="CustomShape 2"/>
          <p:cNvSpPr/>
          <p:nvPr/>
        </p:nvSpPr>
        <p:spPr>
          <a:xfrm>
            <a:off x="5616000" y="4032000"/>
            <a:ext cx="2015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Intrinsic profile</a:t>
            </a:r>
            <a:endParaRPr lang="en-US" sz="1800" b="0" strike="noStrike" spc="-1">
              <a:latin typeface="Arial"/>
            </a:endParaRPr>
          </a:p>
        </p:txBody>
      </p:sp>
      <p:sp>
        <p:nvSpPr>
          <p:cNvPr id="418" name="CustomShape 3"/>
          <p:cNvSpPr/>
          <p:nvPr/>
        </p:nvSpPr>
        <p:spPr>
          <a:xfrm>
            <a:off x="5508000" y="6228360"/>
            <a:ext cx="20152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convolved profile</a:t>
            </a:r>
            <a:endParaRPr lang="en-US" sz="1800" b="0" strike="noStrike" spc="-1">
              <a:latin typeface="Arial"/>
            </a:endParaRPr>
          </a:p>
        </p:txBody>
      </p:sp>
      <p:sp>
        <p:nvSpPr>
          <p:cNvPr id="419" name="CustomShape 4"/>
          <p:cNvSpPr/>
          <p:nvPr/>
        </p:nvSpPr>
        <p:spPr>
          <a:xfrm>
            <a:off x="7848000" y="6408000"/>
            <a:ext cx="2589480" cy="2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300" b="0" strike="noStrike" spc="-1">
                <a:solidFill>
                  <a:srgbClr val="000000"/>
                </a:solidFill>
                <a:latin typeface="华文中宋"/>
                <a:ea typeface="华文中宋"/>
              </a:rPr>
              <a:t>Y Zhang, </a:t>
            </a:r>
            <a:r>
              <a:rPr lang="en-US" sz="1300" b="1" strike="noStrike" spc="-1">
                <a:solidFill>
                  <a:srgbClr val="000000"/>
                </a:solidFill>
                <a:latin typeface="华文中宋"/>
                <a:ea typeface="华文中宋"/>
              </a:rPr>
              <a:t>RYL</a:t>
            </a:r>
            <a:r>
              <a:rPr lang="en-US" sz="1300" b="0" strike="noStrike" spc="-1">
                <a:solidFill>
                  <a:srgbClr val="000000"/>
                </a:solidFill>
                <a:latin typeface="华文中宋"/>
                <a:ea typeface="华文中宋"/>
              </a:rPr>
              <a:t> et al. 2020</a:t>
            </a:r>
            <a:endParaRPr lang="en-US" sz="13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2088000" y="360000"/>
            <a:ext cx="453528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EEECE1"/>
                </a:solidFill>
                <a:latin typeface="Book Antiqua"/>
                <a:ea typeface="DejaVu Sans"/>
              </a:rPr>
              <a:t>Offset between the halo and the pulsar</a:t>
            </a:r>
            <a:endParaRPr lang="en-US" sz="1800" b="0" strike="noStrike" spc="-1">
              <a:latin typeface="Arial"/>
            </a:endParaRPr>
          </a:p>
        </p:txBody>
      </p:sp>
      <p:sp>
        <p:nvSpPr>
          <p:cNvPr id="421" name="CustomShape 2"/>
          <p:cNvSpPr/>
          <p:nvPr/>
        </p:nvSpPr>
        <p:spPr>
          <a:xfrm>
            <a:off x="1224000" y="1728000"/>
            <a:ext cx="8090280" cy="8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DejaVu Sans"/>
              </a:rPr>
              <a:t>Separation angle between the centroid of the source and the pulsar: </a:t>
            </a:r>
            <a:endParaRPr lang="en-US" sz="1800" b="0" strike="noStrike" spc="-1">
              <a:latin typeface="Arial"/>
            </a:endParaRPr>
          </a:p>
          <a:p>
            <a:pPr>
              <a:lnSpc>
                <a:spcPct val="100000"/>
              </a:lnSpc>
            </a:pPr>
            <a:r>
              <a:rPr lang="en-US" sz="1800" b="0" strike="noStrike" spc="-1">
                <a:solidFill>
                  <a:srgbClr val="000000"/>
                </a:solidFill>
                <a:latin typeface="Book Antiqua"/>
                <a:ea typeface="DejaVu Sans"/>
              </a:rPr>
              <a:t>Separation angle between the intensity peak (brightest point) and the pulsar</a:t>
            </a:r>
            <a:endParaRPr lang="en-US" sz="1800" b="0" strike="noStrike" spc="-1">
              <a:latin typeface="Arial"/>
            </a:endParaRPr>
          </a:p>
        </p:txBody>
      </p:sp>
      <p:pic>
        <p:nvPicPr>
          <p:cNvPr id="422" name="图片 326"/>
          <p:cNvPicPr/>
          <p:nvPr/>
        </p:nvPicPr>
        <p:blipFill>
          <a:blip r:embed="rId2"/>
          <a:stretch/>
        </p:blipFill>
        <p:spPr>
          <a:xfrm>
            <a:off x="4860000" y="3216600"/>
            <a:ext cx="4679280" cy="3262680"/>
          </a:xfrm>
          <a:prstGeom prst="rect">
            <a:avLst/>
          </a:prstGeom>
          <a:ln>
            <a:noFill/>
          </a:ln>
        </p:spPr>
      </p:pic>
      <p:pic>
        <p:nvPicPr>
          <p:cNvPr id="423" name="图片 327"/>
          <p:cNvPicPr/>
          <p:nvPr/>
        </p:nvPicPr>
        <p:blipFill>
          <a:blip r:embed="rId3"/>
          <a:stretch/>
        </p:blipFill>
        <p:spPr>
          <a:xfrm>
            <a:off x="180000" y="3192120"/>
            <a:ext cx="4715280" cy="33591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图片 328"/>
          <p:cNvPicPr/>
          <p:nvPr/>
        </p:nvPicPr>
        <p:blipFill>
          <a:blip r:embed="rId2"/>
          <a:stretch/>
        </p:blipFill>
        <p:spPr>
          <a:xfrm>
            <a:off x="87840" y="1044000"/>
            <a:ext cx="3309120" cy="6320880"/>
          </a:xfrm>
          <a:prstGeom prst="rect">
            <a:avLst/>
          </a:prstGeom>
          <a:ln>
            <a:noFill/>
          </a:ln>
        </p:spPr>
      </p:pic>
      <p:sp>
        <p:nvSpPr>
          <p:cNvPr id="425" name="CustomShape 1"/>
          <p:cNvSpPr/>
          <p:nvPr/>
        </p:nvSpPr>
        <p:spPr>
          <a:xfrm>
            <a:off x="2376000" y="5472000"/>
            <a:ext cx="719280" cy="40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v</a:t>
            </a:r>
            <a:r>
              <a:rPr lang="en-US" sz="1800" b="0" strike="noStrike" spc="-1" baseline="-33000">
                <a:solidFill>
                  <a:srgbClr val="000000"/>
                </a:solidFill>
                <a:latin typeface="Arial"/>
                <a:ea typeface="DejaVu Sans"/>
              </a:rPr>
              <a:t>p</a:t>
            </a:r>
            <a:r>
              <a:rPr lang="en-US" sz="1800" b="0" strike="noStrike" spc="-1">
                <a:solidFill>
                  <a:srgbClr val="000000"/>
                </a:solidFill>
                <a:latin typeface="Arial"/>
                <a:ea typeface="DejaVu Sans"/>
              </a:rPr>
              <a:t>t</a:t>
            </a:r>
            <a:r>
              <a:rPr lang="en-US" sz="1800" b="0" strike="noStrike" spc="-1" baseline="-33000">
                <a:solidFill>
                  <a:srgbClr val="000000"/>
                </a:solidFill>
                <a:latin typeface="Arial"/>
                <a:ea typeface="DejaVu Sans"/>
              </a:rPr>
              <a:t>c</a:t>
            </a:r>
            <a:r>
              <a:rPr lang="en-US" sz="1800" b="0" strike="noStrike" spc="-1">
                <a:solidFill>
                  <a:srgbClr val="000000"/>
                </a:solidFill>
                <a:latin typeface="Arial"/>
                <a:ea typeface="DejaVu Sans"/>
              </a:rPr>
              <a:t>/d</a:t>
            </a:r>
            <a:endParaRPr lang="en-US" sz="1800" b="0" strike="noStrike" spc="-1">
              <a:latin typeface="Arial"/>
            </a:endParaRPr>
          </a:p>
        </p:txBody>
      </p:sp>
      <p:sp>
        <p:nvSpPr>
          <p:cNvPr id="426" name="CustomShape 2"/>
          <p:cNvSpPr/>
          <p:nvPr/>
        </p:nvSpPr>
        <p:spPr>
          <a:xfrm flipH="1">
            <a:off x="4862520" y="3939120"/>
            <a:ext cx="3232080" cy="360"/>
          </a:xfrm>
          <a:custGeom>
            <a:avLst/>
            <a:gdLst/>
            <a:ahLst/>
            <a:cxnLst/>
            <a:rect l="l" t="t" r="r" b="b"/>
            <a:pathLst>
              <a:path w="21600" h="21600">
                <a:moveTo>
                  <a:pt x="0" y="0"/>
                </a:moveTo>
                <a:lnTo>
                  <a:pt x="21600" y="21600"/>
                </a:lnTo>
              </a:path>
            </a:pathLst>
          </a:custGeom>
          <a:noFill/>
          <a:ln w="25560">
            <a:solidFill>
              <a:srgbClr val="4A7EBB"/>
            </a:solidFill>
            <a:round/>
            <a:tailEnd type="triangle" w="med" len="med"/>
          </a:ln>
        </p:spPr>
        <p:style>
          <a:lnRef idx="1">
            <a:schemeClr val="accent1"/>
          </a:lnRef>
          <a:fillRef idx="0">
            <a:schemeClr val="accent1"/>
          </a:fillRef>
          <a:effectRef idx="0">
            <a:schemeClr val="accent1"/>
          </a:effectRef>
          <a:fontRef idx="minor"/>
        </p:style>
      </p:sp>
      <p:sp>
        <p:nvSpPr>
          <p:cNvPr id="427" name="CustomShape 3"/>
          <p:cNvSpPr/>
          <p:nvPr/>
        </p:nvSpPr>
        <p:spPr>
          <a:xfrm>
            <a:off x="6360480" y="3496680"/>
            <a:ext cx="923760" cy="9237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428" name="CustomShape 4"/>
          <p:cNvSpPr/>
          <p:nvPr/>
        </p:nvSpPr>
        <p:spPr>
          <a:xfrm>
            <a:off x="6018840" y="3597480"/>
            <a:ext cx="694440" cy="69444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429" name="CustomShape 5"/>
          <p:cNvSpPr/>
          <p:nvPr/>
        </p:nvSpPr>
        <p:spPr>
          <a:xfrm>
            <a:off x="5697360" y="3708000"/>
            <a:ext cx="495000" cy="49500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430" name="CustomShape 6"/>
          <p:cNvSpPr/>
          <p:nvPr/>
        </p:nvSpPr>
        <p:spPr>
          <a:xfrm>
            <a:off x="5437800" y="3780000"/>
            <a:ext cx="344160" cy="3441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431" name="CustomShape 7"/>
          <p:cNvSpPr/>
          <p:nvPr/>
        </p:nvSpPr>
        <p:spPr>
          <a:xfrm>
            <a:off x="5582160" y="3913200"/>
            <a:ext cx="45000" cy="45000"/>
          </a:xfrm>
          <a:prstGeom prst="ellipse">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432" name="CustomShape 8"/>
          <p:cNvSpPr/>
          <p:nvPr/>
        </p:nvSpPr>
        <p:spPr>
          <a:xfrm>
            <a:off x="6800760" y="3349440"/>
            <a:ext cx="1162080" cy="1162080"/>
          </a:xfrm>
          <a:prstGeom prst="ellipse">
            <a:avLst/>
          </a:prstGeom>
          <a:noFill/>
          <a:ln>
            <a:custDash>
              <a:ds d="400000" sp="300000"/>
            </a:custDash>
            <a:round/>
          </a:ln>
        </p:spPr>
        <p:style>
          <a:lnRef idx="2">
            <a:schemeClr val="accent1">
              <a:shade val="50000"/>
            </a:schemeClr>
          </a:lnRef>
          <a:fillRef idx="1">
            <a:schemeClr val="accent1"/>
          </a:fillRef>
          <a:effectRef idx="0">
            <a:schemeClr val="accent1"/>
          </a:effectRef>
          <a:fontRef idx="minor"/>
        </p:style>
      </p:sp>
      <p:sp>
        <p:nvSpPr>
          <p:cNvPr id="433" name="CustomShape 9"/>
          <p:cNvSpPr/>
          <p:nvPr/>
        </p:nvSpPr>
        <p:spPr>
          <a:xfrm>
            <a:off x="4356360" y="2310480"/>
            <a:ext cx="40078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Continuous injection reduce the offset</a:t>
            </a:r>
            <a:endParaRPr lang="en-US" sz="1800" b="0" strike="noStrike" spc="-1">
              <a:latin typeface="Arial"/>
            </a:endParaRPr>
          </a:p>
        </p:txBody>
      </p:sp>
      <p:sp>
        <p:nvSpPr>
          <p:cNvPr id="434" name="CustomShape 10"/>
          <p:cNvSpPr/>
          <p:nvPr/>
        </p:nvSpPr>
        <p:spPr>
          <a:xfrm flipH="1">
            <a:off x="5581440" y="4671000"/>
            <a:ext cx="1217880" cy="360"/>
          </a:xfrm>
          <a:custGeom>
            <a:avLst/>
            <a:gdLst/>
            <a:ahLst/>
            <a:cxnLst/>
            <a:rect l="l" t="t" r="r" b="b"/>
            <a:pathLst>
              <a:path w="21600" h="21600">
                <a:moveTo>
                  <a:pt x="0" y="0"/>
                </a:moveTo>
                <a:lnTo>
                  <a:pt x="21600" y="21600"/>
                </a:lnTo>
              </a:path>
            </a:pathLst>
          </a:custGeom>
          <a:noFill/>
          <a:ln w="25560">
            <a:solidFill>
              <a:srgbClr val="7030A0"/>
            </a:solidFill>
            <a:round/>
            <a:headEnd type="triangle" w="med" len="med"/>
            <a:tailEnd type="triangle" w="med" len="med"/>
          </a:ln>
        </p:spPr>
        <p:style>
          <a:lnRef idx="1">
            <a:schemeClr val="accent1"/>
          </a:lnRef>
          <a:fillRef idx="0">
            <a:schemeClr val="accent1"/>
          </a:fillRef>
          <a:effectRef idx="0">
            <a:schemeClr val="accent1"/>
          </a:effectRef>
          <a:fontRef idx="minor"/>
        </p:style>
      </p:sp>
      <p:sp>
        <p:nvSpPr>
          <p:cNvPr id="435" name="CustomShape 11"/>
          <p:cNvSpPr/>
          <p:nvPr/>
        </p:nvSpPr>
        <p:spPr>
          <a:xfrm>
            <a:off x="5865120" y="4298040"/>
            <a:ext cx="853560" cy="41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v</a:t>
            </a:r>
            <a:r>
              <a:rPr lang="en-US" sz="1800" b="0" strike="noStrike" spc="-1" baseline="-33000">
                <a:solidFill>
                  <a:srgbClr val="000000"/>
                </a:solidFill>
                <a:latin typeface="Arial"/>
                <a:ea typeface="DejaVu Sans"/>
              </a:rPr>
              <a:t>p</a:t>
            </a:r>
            <a:r>
              <a:rPr lang="en-US" sz="1800" b="0" strike="noStrike" spc="-1">
                <a:solidFill>
                  <a:srgbClr val="000000"/>
                </a:solidFill>
                <a:latin typeface="Arial"/>
                <a:ea typeface="DejaVu Sans"/>
              </a:rPr>
              <a:t>t</a:t>
            </a:r>
            <a:r>
              <a:rPr lang="en-US" sz="1800" b="0" strike="noStrike" spc="-1" baseline="-33000">
                <a:solidFill>
                  <a:srgbClr val="000000"/>
                </a:solidFill>
                <a:latin typeface="Arial"/>
                <a:ea typeface="DejaVu Sans"/>
              </a:rPr>
              <a:t>c</a:t>
            </a:r>
            <a:r>
              <a:rPr lang="en-US" sz="1800" b="0" strike="noStrike" spc="-1">
                <a:solidFill>
                  <a:srgbClr val="000000"/>
                </a:solidFill>
                <a:latin typeface="Arial"/>
                <a:ea typeface="DejaVu Sans"/>
              </a:rPr>
              <a:t>/d</a:t>
            </a:r>
            <a:endParaRPr lang="en-US" sz="1800" b="0" strike="noStrike" spc="-1">
              <a:latin typeface="Arial"/>
            </a:endParaRPr>
          </a:p>
        </p:txBody>
      </p:sp>
      <p:sp>
        <p:nvSpPr>
          <p:cNvPr id="436" name="Line 12"/>
          <p:cNvSpPr/>
          <p:nvPr/>
        </p:nvSpPr>
        <p:spPr>
          <a:xfrm>
            <a:off x="5610600" y="4249440"/>
            <a:ext cx="360" cy="387000"/>
          </a:xfrm>
          <a:prstGeom prst="line">
            <a:avLst/>
          </a:prstGeom>
          <a:ln w="25560">
            <a:solidFill>
              <a:srgbClr val="7030A0"/>
            </a:solidFill>
            <a:custDash>
              <a:ds d="300000" sp="100000"/>
            </a:custDash>
            <a:round/>
          </a:ln>
        </p:spPr>
        <p:style>
          <a:lnRef idx="1">
            <a:schemeClr val="accent1"/>
          </a:lnRef>
          <a:fillRef idx="0">
            <a:schemeClr val="accent1"/>
          </a:fillRef>
          <a:effectRef idx="0">
            <a:schemeClr val="accent1"/>
          </a:effectRef>
          <a:fontRef idx="minor"/>
        </p:style>
      </p:sp>
      <p:sp>
        <p:nvSpPr>
          <p:cNvPr id="437" name="Line 13"/>
          <p:cNvSpPr/>
          <p:nvPr/>
        </p:nvSpPr>
        <p:spPr>
          <a:xfrm>
            <a:off x="6780240" y="4289040"/>
            <a:ext cx="360" cy="386640"/>
          </a:xfrm>
          <a:prstGeom prst="line">
            <a:avLst/>
          </a:prstGeom>
          <a:ln w="25560">
            <a:solidFill>
              <a:srgbClr val="7030A0"/>
            </a:solidFill>
            <a:custDash>
              <a:ds d="300000" sp="100000"/>
            </a:custDash>
            <a:round/>
          </a:ln>
        </p:spPr>
        <p:style>
          <a:lnRef idx="1">
            <a:schemeClr val="accent1"/>
          </a:lnRef>
          <a:fillRef idx="0">
            <a:schemeClr val="accent1"/>
          </a:fillRef>
          <a:effectRef idx="0">
            <a:schemeClr val="accent1"/>
          </a:effectRef>
          <a:fontRef idx="minor"/>
        </p:style>
      </p:sp>
      <p:sp>
        <p:nvSpPr>
          <p:cNvPr id="438" name="CustomShape 14"/>
          <p:cNvSpPr/>
          <p:nvPr/>
        </p:nvSpPr>
        <p:spPr>
          <a:xfrm>
            <a:off x="3527280" y="724680"/>
            <a:ext cx="6372720" cy="6834240"/>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图片 5"/>
          <p:cNvPicPr/>
          <p:nvPr/>
        </p:nvPicPr>
        <p:blipFill>
          <a:blip r:embed="rId2"/>
          <a:stretch/>
        </p:blipFill>
        <p:spPr>
          <a:xfrm>
            <a:off x="2254320" y="2836440"/>
            <a:ext cx="4818600" cy="3471840"/>
          </a:xfrm>
          <a:prstGeom prst="rect">
            <a:avLst/>
          </a:prstGeom>
          <a:ln>
            <a:noFill/>
          </a:ln>
        </p:spPr>
      </p:pic>
      <p:sp>
        <p:nvSpPr>
          <p:cNvPr id="440" name="CustomShape 1"/>
          <p:cNvSpPr/>
          <p:nvPr/>
        </p:nvSpPr>
        <p:spPr>
          <a:xfrm>
            <a:off x="2673000" y="1266120"/>
            <a:ext cx="527436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0000"/>
                </a:solidFill>
                <a:latin typeface="Book Antiqua"/>
                <a:ea typeface="DejaVu Sans"/>
              </a:rPr>
              <a:t>The maximum expected separation</a:t>
            </a:r>
            <a:endParaRPr lang="en-US" sz="2000" b="0" strike="noStrike" spc="-1">
              <a:latin typeface="Arial"/>
            </a:endParaRPr>
          </a:p>
        </p:txBody>
      </p:sp>
      <p:sp>
        <p:nvSpPr>
          <p:cNvPr id="441" name="CustomShape 2"/>
          <p:cNvSpPr/>
          <p:nvPr/>
        </p:nvSpPr>
        <p:spPr>
          <a:xfrm>
            <a:off x="2673000" y="2066760"/>
            <a:ext cx="4239000" cy="40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C00000"/>
                </a:solidFill>
                <a:latin typeface="Book Antiqua"/>
                <a:ea typeface="DejaVu Sans"/>
              </a:rPr>
              <a:t>Stop the injection at t</a:t>
            </a:r>
            <a:r>
              <a:rPr lang="en-US" sz="1800" b="0" strike="noStrike" spc="-1" baseline="-33000">
                <a:solidFill>
                  <a:srgbClr val="C00000"/>
                </a:solidFill>
                <a:latin typeface="Book Antiqua"/>
                <a:ea typeface="DejaVu Sans"/>
              </a:rPr>
              <a:t>age</a:t>
            </a:r>
            <a:r>
              <a:rPr lang="en-US" sz="1800" b="0" strike="noStrike" spc="-1">
                <a:solidFill>
                  <a:srgbClr val="C00000"/>
                </a:solidFill>
                <a:latin typeface="Book Antiqua"/>
                <a:ea typeface="DejaVu Sans"/>
              </a:rPr>
              <a:t>-t</a:t>
            </a:r>
            <a:r>
              <a:rPr lang="en-US" sz="1800" b="0" strike="noStrike" spc="-1" baseline="-25000">
                <a:solidFill>
                  <a:srgbClr val="C00000"/>
                </a:solidFill>
                <a:latin typeface="Book Antiqua"/>
                <a:ea typeface="DejaVu Sans"/>
              </a:rPr>
              <a:t>c</a:t>
            </a:r>
            <a:endParaRPr lang="en-US" sz="1800" b="0" strike="noStrike" spc="-1">
              <a:latin typeface="Arial"/>
            </a:endParaRPr>
          </a:p>
        </p:txBody>
      </p:sp>
      <p:pic>
        <p:nvPicPr>
          <p:cNvPr id="442" name="图片 9"/>
          <p:cNvPicPr/>
          <p:nvPr/>
        </p:nvPicPr>
        <p:blipFill>
          <a:blip r:embed="rId3"/>
          <a:stretch/>
        </p:blipFill>
        <p:spPr>
          <a:xfrm>
            <a:off x="3201120" y="6433200"/>
            <a:ext cx="3476160" cy="5515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图片 5"/>
          <p:cNvPicPr/>
          <p:nvPr/>
        </p:nvPicPr>
        <p:blipFill>
          <a:blip r:embed="rId3"/>
          <a:stretch/>
        </p:blipFill>
        <p:spPr>
          <a:xfrm>
            <a:off x="660960" y="3441600"/>
            <a:ext cx="2817720" cy="812880"/>
          </a:xfrm>
          <a:prstGeom prst="rect">
            <a:avLst/>
          </a:prstGeom>
          <a:ln>
            <a:noFill/>
          </a:ln>
        </p:spPr>
      </p:pic>
      <p:sp>
        <p:nvSpPr>
          <p:cNvPr id="445" name="CustomShape 1"/>
          <p:cNvSpPr/>
          <p:nvPr/>
        </p:nvSpPr>
        <p:spPr>
          <a:xfrm>
            <a:off x="555480" y="2389320"/>
            <a:ext cx="6874200" cy="39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sub-Alfvenic (M</a:t>
            </a:r>
            <a:r>
              <a:rPr lang="en-US" sz="1800" b="0" strike="noStrike" spc="-1" baseline="-33000">
                <a:solidFill>
                  <a:srgbClr val="000000"/>
                </a:solidFill>
                <a:latin typeface="华文中宋"/>
                <a:ea typeface="华文中宋"/>
              </a:rPr>
              <a:t>A</a:t>
            </a:r>
            <a:r>
              <a:rPr lang="en-US" sz="1800" b="0" strike="noStrike" spc="-1">
                <a:solidFill>
                  <a:srgbClr val="000000"/>
                </a:solidFill>
                <a:latin typeface="华文中宋"/>
                <a:ea typeface="华文中宋"/>
              </a:rPr>
              <a:t>~</a:t>
            </a:r>
            <a:r>
              <a:rPr lang="en-US" sz="1800" b="0" strike="noStrike" spc="-1">
                <a:solidFill>
                  <a:srgbClr val="000000"/>
                </a:solidFill>
                <a:latin typeface="Ubuntu"/>
                <a:ea typeface="Ubuntu"/>
              </a:rPr>
              <a:t>Δ</a:t>
            </a:r>
            <a:r>
              <a:rPr lang="en-US" sz="1800" b="0" strike="noStrike" spc="-1">
                <a:solidFill>
                  <a:srgbClr val="000000"/>
                </a:solidFill>
                <a:latin typeface="华文中宋"/>
                <a:ea typeface="Ubuntu"/>
              </a:rPr>
              <a:t>B</a:t>
            </a:r>
            <a:r>
              <a:rPr lang="en-US" sz="1800" b="0" strike="noStrike" spc="-1" baseline="-25000">
                <a:solidFill>
                  <a:srgbClr val="000000"/>
                </a:solidFill>
                <a:latin typeface="华文中宋"/>
                <a:ea typeface="Ubuntu"/>
              </a:rPr>
              <a:t>inj</a:t>
            </a:r>
            <a:r>
              <a:rPr lang="en-US" sz="1800" b="0" strike="noStrike" spc="-1">
                <a:solidFill>
                  <a:srgbClr val="000000"/>
                </a:solidFill>
                <a:latin typeface="华文中宋"/>
                <a:ea typeface="Ubuntu"/>
              </a:rPr>
              <a:t>/B</a:t>
            </a:r>
            <a:r>
              <a:rPr lang="en-US" sz="1800" b="0" strike="noStrike" spc="-1" baseline="-25000">
                <a:solidFill>
                  <a:srgbClr val="000000"/>
                </a:solidFill>
                <a:latin typeface="华文中宋"/>
                <a:ea typeface="Ubuntu"/>
              </a:rPr>
              <a:t>0</a:t>
            </a:r>
            <a:r>
              <a:rPr lang="en-US" sz="1800" b="0" strike="noStrike" spc="-1">
                <a:solidFill>
                  <a:srgbClr val="000000"/>
                </a:solidFill>
                <a:latin typeface="华文中宋"/>
                <a:ea typeface="华文中宋"/>
              </a:rPr>
              <a:t>&lt;1) turbulence, </a:t>
            </a:r>
            <a:r>
              <a:rPr lang="en-US" sz="1800" b="1" strike="noStrike" spc="-1">
                <a:solidFill>
                  <a:srgbClr val="CE181E"/>
                </a:solidFill>
                <a:latin typeface="华文中宋"/>
                <a:ea typeface="华文中宋"/>
              </a:rPr>
              <a:t>anisotropic</a:t>
            </a:r>
            <a:endParaRPr lang="en-US" sz="1800" b="0" strike="noStrike" spc="-1">
              <a:latin typeface="Arial"/>
            </a:endParaRPr>
          </a:p>
        </p:txBody>
      </p:sp>
      <p:sp>
        <p:nvSpPr>
          <p:cNvPr id="446" name="CustomShape 2"/>
          <p:cNvSpPr/>
          <p:nvPr/>
        </p:nvSpPr>
        <p:spPr>
          <a:xfrm>
            <a:off x="555480" y="1488960"/>
            <a:ext cx="5519880" cy="804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spc="-1" dirty="0" smtClean="0">
                <a:solidFill>
                  <a:srgbClr val="4F81BD"/>
                </a:solidFill>
                <a:latin typeface="华文中宋"/>
                <a:ea typeface="华文中宋"/>
              </a:rPr>
              <a:t>anisotropic</a:t>
            </a:r>
            <a:r>
              <a:rPr lang="en-US" sz="1800" b="1" strike="noStrike" spc="-1" dirty="0" smtClean="0">
                <a:solidFill>
                  <a:srgbClr val="4F81BD"/>
                </a:solidFill>
                <a:latin typeface="华文中宋"/>
                <a:ea typeface="华文中宋"/>
              </a:rPr>
              <a:t> </a:t>
            </a:r>
            <a:r>
              <a:rPr lang="en-US" sz="1800" b="1" strike="noStrike" spc="-1" dirty="0">
                <a:solidFill>
                  <a:srgbClr val="4F81BD"/>
                </a:solidFill>
                <a:latin typeface="华文中宋"/>
                <a:ea typeface="华文中宋"/>
              </a:rPr>
              <a:t>diffusion</a:t>
            </a:r>
            <a:endParaRPr lang="en-US" sz="1800" b="0" strike="noStrike" spc="-1" dirty="0">
              <a:latin typeface="Arial"/>
            </a:endParaRPr>
          </a:p>
        </p:txBody>
      </p:sp>
      <p:sp>
        <p:nvSpPr>
          <p:cNvPr id="455" name="CustomShape 8"/>
          <p:cNvSpPr/>
          <p:nvPr/>
        </p:nvSpPr>
        <p:spPr>
          <a:xfrm>
            <a:off x="783631" y="2854361"/>
            <a:ext cx="3041280" cy="366840"/>
          </a:xfrm>
          <a:prstGeom prst="rect">
            <a:avLst/>
          </a:prstGeom>
          <a:blipFill rotWithShape="0">
            <a:blip r:embed="rId4"/>
            <a:stretch>
              <a:fillRect l="-529" t="-12896" b="-22838"/>
            </a:stretch>
          </a:blip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Arial"/>
                <a:ea typeface="DejaVu Sans"/>
              </a:rPr>
              <a:t> </a:t>
            </a:r>
            <a:endParaRPr lang="en-US" sz="1800" b="0" strike="noStrike" spc="-1">
              <a:latin typeface="Arial"/>
            </a:endParaRPr>
          </a:p>
        </p:txBody>
      </p:sp>
      <p:sp>
        <p:nvSpPr>
          <p:cNvPr id="456" name="CustomShape 9"/>
          <p:cNvSpPr/>
          <p:nvPr/>
        </p:nvSpPr>
        <p:spPr>
          <a:xfrm>
            <a:off x="2232000" y="288000"/>
            <a:ext cx="412776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EEECE1"/>
                </a:solidFill>
                <a:latin typeface="Book Antiqua"/>
                <a:ea typeface="DejaVu Sans"/>
              </a:rPr>
              <a:t>Alternative </a:t>
            </a:r>
            <a:r>
              <a:rPr lang="en-US" sz="2000" b="1" strike="noStrike" spc="-1" dirty="0">
                <a:solidFill>
                  <a:srgbClr val="EEECE1"/>
                </a:solidFill>
                <a:latin typeface="Book Antiqua"/>
                <a:ea typeface="DejaVu Sans"/>
              </a:rPr>
              <a:t>explanation </a:t>
            </a:r>
            <a:endParaRPr lang="en-US" sz="2000" b="0" strike="noStrike" spc="-1" dirty="0">
              <a:latin typeface="Arial"/>
            </a:endParaRPr>
          </a:p>
        </p:txBody>
      </p:sp>
      <p:sp>
        <p:nvSpPr>
          <p:cNvPr id="2" name="文本框 1"/>
          <p:cNvSpPr txBox="1"/>
          <p:nvPr/>
        </p:nvSpPr>
        <p:spPr>
          <a:xfrm>
            <a:off x="4014983" y="3562891"/>
            <a:ext cx="2647074" cy="646331"/>
          </a:xfrm>
          <a:prstGeom prst="rect">
            <a:avLst/>
          </a:prstGeom>
          <a:noFill/>
        </p:spPr>
        <p:txBody>
          <a:bodyPr wrap="square" rtlCol="0">
            <a:spAutoFit/>
          </a:bodyPr>
          <a:lstStyle/>
          <a:p>
            <a:r>
              <a:rPr lang="en-US" altLang="zh-CN" dirty="0" smtClean="0">
                <a:solidFill>
                  <a:srgbClr val="C00000"/>
                </a:solidFill>
              </a:rPr>
              <a:t>follow the field line</a:t>
            </a:r>
          </a:p>
          <a:p>
            <a:r>
              <a:rPr lang="en-US" altLang="zh-CN" dirty="0" smtClean="0">
                <a:solidFill>
                  <a:srgbClr val="C00000"/>
                </a:solidFill>
              </a:rPr>
              <a:t>Low D just reflects </a:t>
            </a:r>
            <a:r>
              <a:rPr lang="en-US" altLang="zh-CN" dirty="0" err="1" smtClean="0">
                <a:solidFill>
                  <a:srgbClr val="C00000"/>
                </a:solidFill>
              </a:rPr>
              <a:t>D</a:t>
            </a:r>
            <a:r>
              <a:rPr lang="en-US" altLang="zh-CN" baseline="-25000" dirty="0" err="1" smtClean="0">
                <a:solidFill>
                  <a:srgbClr val="C00000"/>
                </a:solidFill>
              </a:rPr>
              <a:t>perp</a:t>
            </a:r>
            <a:endParaRPr lang="zh-CN" altLang="en-US" baseline="-25000" dirty="0">
              <a:solidFill>
                <a:srgbClr val="C00000"/>
              </a:solidFill>
            </a:endParaRPr>
          </a:p>
        </p:txBody>
      </p:sp>
      <p:sp>
        <p:nvSpPr>
          <p:cNvPr id="3" name="文本框 2"/>
          <p:cNvSpPr txBox="1"/>
          <p:nvPr/>
        </p:nvSpPr>
        <p:spPr>
          <a:xfrm>
            <a:off x="408694" y="5471247"/>
            <a:ext cx="5813452" cy="646331"/>
          </a:xfrm>
          <a:prstGeom prst="rect">
            <a:avLst/>
          </a:prstGeom>
          <a:noFill/>
        </p:spPr>
        <p:txBody>
          <a:bodyPr wrap="square" rtlCol="0">
            <a:spAutoFit/>
          </a:bodyPr>
          <a:lstStyle/>
          <a:p>
            <a:r>
              <a:rPr lang="en-US" altLang="zh-CN" dirty="0" smtClean="0">
                <a:solidFill>
                  <a:srgbClr val="0070C0"/>
                </a:solidFill>
                <a:latin typeface="华文中宋" panose="02010600040101010101" pitchFamily="2" charset="-122"/>
                <a:ea typeface="华文中宋" panose="02010600040101010101" pitchFamily="2" charset="-122"/>
              </a:rPr>
              <a:t>PWN in nature, crushing by reverse shock (characteristic age may deviate from the true age)</a:t>
            </a:r>
            <a:endParaRPr lang="zh-CN" altLang="en-US" dirty="0">
              <a:solidFill>
                <a:srgbClr val="0070C0"/>
              </a:solidFill>
              <a:latin typeface="华文中宋" panose="02010600040101010101" pitchFamily="2" charset="-122"/>
              <a:ea typeface="华文中宋" panose="02010600040101010101" pitchFamily="2" charset="-122"/>
            </a:endParaRPr>
          </a:p>
        </p:txBody>
      </p:sp>
      <p:pic>
        <p:nvPicPr>
          <p:cNvPr id="18" name="图片 1"/>
          <p:cNvPicPr/>
          <p:nvPr/>
        </p:nvPicPr>
        <p:blipFill>
          <a:blip r:embed="rId5"/>
          <a:stretch/>
        </p:blipFill>
        <p:spPr>
          <a:xfrm>
            <a:off x="6236134" y="4832255"/>
            <a:ext cx="3383280" cy="2765160"/>
          </a:xfrm>
          <a:prstGeom prst="rect">
            <a:avLst/>
          </a:prstGeom>
          <a:ln>
            <a:noFill/>
          </a:ln>
        </p:spPr>
      </p:pic>
      <p:pic>
        <p:nvPicPr>
          <p:cNvPr id="19" name="图片 300"/>
          <p:cNvPicPr/>
          <p:nvPr/>
        </p:nvPicPr>
        <p:blipFill>
          <a:blip r:embed="rId6"/>
          <a:stretch/>
        </p:blipFill>
        <p:spPr>
          <a:xfrm>
            <a:off x="7222174" y="1106460"/>
            <a:ext cx="2397240" cy="2565720"/>
          </a:xfrm>
          <a:prstGeom prst="rect">
            <a:avLst/>
          </a:prstGeom>
          <a:ln>
            <a:noFill/>
          </a:ln>
        </p:spPr>
      </p:pic>
      <p:sp>
        <p:nvSpPr>
          <p:cNvPr id="4" name="文本框 3"/>
          <p:cNvSpPr txBox="1"/>
          <p:nvPr/>
        </p:nvSpPr>
        <p:spPr>
          <a:xfrm>
            <a:off x="7429680" y="3860885"/>
            <a:ext cx="2385383" cy="307777"/>
          </a:xfrm>
          <a:prstGeom prst="rect">
            <a:avLst/>
          </a:prstGeom>
          <a:noFill/>
        </p:spPr>
        <p:txBody>
          <a:bodyPr wrap="square" rtlCol="0">
            <a:spAutoFit/>
          </a:bodyPr>
          <a:lstStyle/>
          <a:p>
            <a:r>
              <a:rPr lang="en-US" altLang="zh-CN" sz="1400" b="1" dirty="0" smtClean="0"/>
              <a:t>RYL, </a:t>
            </a:r>
            <a:r>
              <a:rPr lang="en-US" altLang="zh-CN" sz="1400" dirty="0" smtClean="0"/>
              <a:t>Yan, Zhang 2019</a:t>
            </a:r>
            <a:endParaRPr lang="zh-CN" altLang="en-US" sz="1400" dirty="0"/>
          </a:p>
        </p:txBody>
      </p:sp>
      <p:sp>
        <p:nvSpPr>
          <p:cNvPr id="6" name="文本框 5"/>
          <p:cNvSpPr txBox="1"/>
          <p:nvPr/>
        </p:nvSpPr>
        <p:spPr>
          <a:xfrm>
            <a:off x="6795733" y="4665145"/>
            <a:ext cx="3141241" cy="313768"/>
          </a:xfrm>
          <a:prstGeom prst="rect">
            <a:avLst/>
          </a:prstGeom>
          <a:noFill/>
        </p:spPr>
        <p:txBody>
          <a:bodyPr wrap="square" rtlCol="0">
            <a:spAutoFit/>
          </a:bodyPr>
          <a:lstStyle/>
          <a:p>
            <a:r>
              <a:rPr lang="en-US" altLang="zh-CN" sz="1400" dirty="0" smtClean="0"/>
              <a:t>HESS Collaboration 2006, 2019</a:t>
            </a:r>
            <a:endParaRPr lang="zh-CN" altLang="en-US" sz="1400" dirty="0"/>
          </a:p>
        </p:txBody>
      </p:sp>
      <p:sp>
        <p:nvSpPr>
          <p:cNvPr id="8" name="文本框 7"/>
          <p:cNvSpPr txBox="1"/>
          <p:nvPr/>
        </p:nvSpPr>
        <p:spPr>
          <a:xfrm>
            <a:off x="578879" y="4546667"/>
            <a:ext cx="4210260" cy="307777"/>
          </a:xfrm>
          <a:prstGeom prst="rect">
            <a:avLst/>
          </a:prstGeom>
          <a:noFill/>
        </p:spPr>
        <p:txBody>
          <a:bodyPr wrap="square" rtlCol="0">
            <a:spAutoFit/>
          </a:bodyPr>
          <a:lstStyle/>
          <a:p>
            <a:r>
              <a:rPr lang="en-US" altLang="zh-CN" sz="1400" dirty="0" smtClean="0"/>
              <a:t>(See also e.g. </a:t>
            </a:r>
            <a:r>
              <a:rPr lang="en-US" altLang="zh-CN" sz="1400" dirty="0" err="1" smtClean="0"/>
              <a:t>Giacinti</a:t>
            </a:r>
            <a:r>
              <a:rPr lang="en-US" altLang="zh-CN" sz="1400" dirty="0" smtClean="0"/>
              <a:t> et al. 2012 PRL)</a:t>
            </a:r>
            <a:endParaRPr lang="zh-CN" altLang="en-US" sz="1400" dirty="0"/>
          </a:p>
        </p:txBody>
      </p:sp>
      <p:sp>
        <p:nvSpPr>
          <p:cNvPr id="9" name="文本框 8"/>
          <p:cNvSpPr txBox="1"/>
          <p:nvPr/>
        </p:nvSpPr>
        <p:spPr>
          <a:xfrm>
            <a:off x="2893925" y="6431485"/>
            <a:ext cx="3472372" cy="923330"/>
          </a:xfrm>
          <a:prstGeom prst="rect">
            <a:avLst/>
          </a:prstGeom>
          <a:noFill/>
        </p:spPr>
        <p:txBody>
          <a:bodyPr wrap="square" rtlCol="0">
            <a:spAutoFit/>
          </a:bodyPr>
          <a:lstStyle/>
          <a:p>
            <a:r>
              <a:rPr lang="en-US" altLang="zh-CN" dirty="0" smtClean="0"/>
              <a:t>HESS J1825-137</a:t>
            </a:r>
          </a:p>
          <a:p>
            <a:r>
              <a:rPr lang="en-US" altLang="zh-CN" dirty="0" smtClean="0"/>
              <a:t>(perhaps a hybrid of </a:t>
            </a:r>
            <a:r>
              <a:rPr lang="en-US" altLang="zh-CN" dirty="0" err="1" smtClean="0"/>
              <a:t>PWN+halo</a:t>
            </a:r>
            <a:r>
              <a:rPr lang="en-US" altLang="zh-CN" dirty="0" smtClean="0"/>
              <a:t>, </a:t>
            </a:r>
            <a:r>
              <a:rPr lang="en-US" altLang="zh-CN" sz="1400" b="1" dirty="0" smtClean="0"/>
              <a:t>RYL</a:t>
            </a:r>
            <a:r>
              <a:rPr lang="en-US" altLang="zh-CN" sz="1400" dirty="0" smtClean="0"/>
              <a:t> &amp; Yan 2020</a:t>
            </a:r>
            <a:r>
              <a:rPr lang="en-US" altLang="zh-CN" dirty="0" smtClean="0"/>
              <a:t>)</a:t>
            </a:r>
            <a:endParaRPr lang="zh-CN" altLang="en-US"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CustomShape 1"/>
          <p:cNvSpPr/>
          <p:nvPr/>
        </p:nvSpPr>
        <p:spPr>
          <a:xfrm>
            <a:off x="2040840" y="209880"/>
            <a:ext cx="3202200" cy="39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1" strike="noStrike" spc="-1">
                <a:solidFill>
                  <a:srgbClr val="EEECE1"/>
                </a:solidFill>
                <a:latin typeface="华文中宋"/>
                <a:ea typeface="华文中宋"/>
              </a:rPr>
              <a:t>Summary</a:t>
            </a:r>
            <a:endParaRPr lang="en-US" sz="3200" b="0" strike="noStrike" spc="-1">
              <a:latin typeface="Arial"/>
            </a:endParaRPr>
          </a:p>
        </p:txBody>
      </p:sp>
      <p:sp>
        <p:nvSpPr>
          <p:cNvPr id="468" name="CustomShape 2"/>
          <p:cNvSpPr/>
          <p:nvPr/>
        </p:nvSpPr>
        <p:spPr>
          <a:xfrm>
            <a:off x="525960" y="1783440"/>
            <a:ext cx="8781120" cy="427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1880">
              <a:lnSpc>
                <a:spcPct val="100000"/>
              </a:lnSpc>
              <a:buClr>
                <a:srgbClr val="000000"/>
              </a:buClr>
              <a:buFont typeface="Wingdings" charset="2"/>
              <a:buChar char=""/>
            </a:pPr>
            <a:r>
              <a:rPr lang="en-US" sz="1800" b="0" strike="noStrike" spc="-1" dirty="0" smtClean="0">
                <a:solidFill>
                  <a:srgbClr val="000000"/>
                </a:solidFill>
                <a:latin typeface="华文中宋"/>
                <a:ea typeface="华文中宋"/>
              </a:rPr>
              <a:t>In </a:t>
            </a:r>
            <a:r>
              <a:rPr lang="en-US" sz="1800" b="0" strike="noStrike" spc="-1" dirty="0">
                <a:solidFill>
                  <a:srgbClr val="000000"/>
                </a:solidFill>
                <a:latin typeface="华文中宋"/>
                <a:ea typeface="华文中宋"/>
              </a:rPr>
              <a:t>the candidates of pulsar halos, offset between the source and the associated pulsar is common – challenge to connect the pulsar and the source</a:t>
            </a:r>
            <a:endParaRPr lang="en-US" sz="1800" b="0" strike="noStrike" spc="-1" dirty="0">
              <a:latin typeface="Arial"/>
            </a:endParaRPr>
          </a:p>
          <a:p>
            <a:pPr>
              <a:lnSpc>
                <a:spcPct val="100000"/>
              </a:lnSpc>
            </a:pPr>
            <a:endParaRPr lang="en-US" sz="1800" b="0" strike="noStrike" spc="-1" dirty="0">
              <a:latin typeface="Arial"/>
            </a:endParaRPr>
          </a:p>
          <a:p>
            <a:pPr marL="285840" indent="-281880">
              <a:lnSpc>
                <a:spcPct val="100000"/>
              </a:lnSpc>
              <a:buClr>
                <a:srgbClr val="000000"/>
              </a:buClr>
              <a:buFont typeface="Wingdings" charset="2"/>
              <a:buChar char=""/>
            </a:pPr>
            <a:r>
              <a:rPr lang="en-US" sz="1800" b="0" strike="noStrike" spc="-1" dirty="0">
                <a:solidFill>
                  <a:srgbClr val="000000"/>
                </a:solidFill>
                <a:latin typeface="华文中宋"/>
                <a:ea typeface="华文中宋"/>
              </a:rPr>
              <a:t>Below 1TeV, the halo could appear highly asymmetric, the offset between the centroid of the halo and the pulsar could be observable. Beyond 10TeV, the halo is largely isotropic and the offset is not expected unless the source is very close-by or the proper velocity is very large.</a:t>
            </a:r>
            <a:endParaRPr lang="en-US" sz="1800" b="0" strike="noStrike" spc="-1" dirty="0">
              <a:latin typeface="Arial"/>
            </a:endParaRPr>
          </a:p>
          <a:p>
            <a:pPr marL="3240">
              <a:lnSpc>
                <a:spcPct val="100000"/>
              </a:lnSpc>
            </a:pPr>
            <a:r>
              <a:rPr lang="en-US" sz="1800" b="0" strike="noStrike" spc="-1" dirty="0">
                <a:solidFill>
                  <a:srgbClr val="000000"/>
                </a:solidFill>
                <a:latin typeface="华文中宋"/>
                <a:ea typeface="华文中宋"/>
              </a:rPr>
              <a:t> </a:t>
            </a:r>
            <a:endParaRPr lang="en-US" sz="1800" b="0" strike="noStrike" spc="-1" dirty="0">
              <a:latin typeface="Arial"/>
            </a:endParaRPr>
          </a:p>
          <a:p>
            <a:pPr marL="285840" indent="-281880">
              <a:lnSpc>
                <a:spcPct val="100000"/>
              </a:lnSpc>
              <a:buClr>
                <a:srgbClr val="000000"/>
              </a:buClr>
              <a:buFont typeface="Wingdings" charset="2"/>
              <a:buChar char=""/>
            </a:pPr>
            <a:r>
              <a:rPr lang="en-US" sz="1800" b="0" strike="noStrike" spc="-1" dirty="0">
                <a:solidFill>
                  <a:srgbClr val="000000"/>
                </a:solidFill>
                <a:latin typeface="华文中宋"/>
                <a:ea typeface="华文中宋"/>
              </a:rPr>
              <a:t>Offset between the brightest point of the source and the pulsar is not expected to be seen by instrument of good angular resolution (should be cautious to use this criteria without  high statistics)</a:t>
            </a:r>
            <a:endParaRPr lang="en-US" sz="1800" b="0" strike="noStrike" spc="-1" dirty="0">
              <a:latin typeface="Arial"/>
            </a:endParaRPr>
          </a:p>
          <a:p>
            <a:pPr marL="180000">
              <a:lnSpc>
                <a:spcPct val="100000"/>
              </a:lnSpc>
            </a:pPr>
            <a:endParaRPr lang="en-US" sz="1800" b="0" strike="noStrike" spc="-1" dirty="0">
              <a:latin typeface="Arial"/>
            </a:endParaRPr>
          </a:p>
        </p:txBody>
      </p:sp>
      <p:sp>
        <p:nvSpPr>
          <p:cNvPr id="469" name="CustomShape 3"/>
          <p:cNvSpPr/>
          <p:nvPr/>
        </p:nvSpPr>
        <p:spPr>
          <a:xfrm>
            <a:off x="2752548" y="6496714"/>
            <a:ext cx="5483160" cy="45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dirty="0">
                <a:solidFill>
                  <a:srgbClr val="C00000"/>
                </a:solidFill>
                <a:latin typeface="MS Reference Sans Serif"/>
                <a:ea typeface="DejaVu Sans"/>
              </a:rPr>
              <a:t>Thanks for your attention!</a:t>
            </a: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90356" y="3587261"/>
            <a:ext cx="2419525" cy="461665"/>
          </a:xfrm>
          <a:prstGeom prst="rect">
            <a:avLst/>
          </a:prstGeom>
          <a:noFill/>
        </p:spPr>
        <p:txBody>
          <a:bodyPr wrap="square" rtlCol="0">
            <a:spAutoFit/>
          </a:bodyPr>
          <a:lstStyle/>
          <a:p>
            <a:r>
              <a:rPr lang="en-US" altLang="zh-CN" sz="2400" dirty="0" smtClean="0"/>
              <a:t>Back up Slides</a:t>
            </a:r>
            <a:endParaRPr lang="zh-CN" altLang="en-US" sz="2400" dirty="0"/>
          </a:p>
        </p:txBody>
      </p:sp>
    </p:spTree>
    <p:extLst>
      <p:ext uri="{BB962C8B-B14F-4D97-AF65-F5344CB8AC3E}">
        <p14:creationId xmlns:p14="http://schemas.microsoft.com/office/powerpoint/2010/main" val="2060969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1872000" y="391320"/>
            <a:ext cx="8886960" cy="40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华文中宋"/>
              </a:rPr>
              <a:t>Pulsar: highly magnetized, fast-rotating neutron star</a:t>
            </a:r>
            <a:endParaRPr lang="en-US" sz="2000" b="0" strike="noStrike" spc="-1">
              <a:latin typeface="Arial"/>
            </a:endParaRPr>
          </a:p>
        </p:txBody>
      </p:sp>
      <p:sp>
        <p:nvSpPr>
          <p:cNvPr id="252" name="CustomShape 2"/>
          <p:cNvSpPr/>
          <p:nvPr/>
        </p:nvSpPr>
        <p:spPr>
          <a:xfrm>
            <a:off x="952560" y="1520280"/>
            <a:ext cx="5791320" cy="104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华文中宋"/>
              </a:rPr>
              <a:t>Rotational energy → electromagnetic energy</a:t>
            </a:r>
            <a:endParaRPr lang="en-US" sz="1800" b="0" strike="noStrike" spc="-1">
              <a:latin typeface="Arial"/>
            </a:endParaRPr>
          </a:p>
        </p:txBody>
      </p:sp>
      <p:pic>
        <p:nvPicPr>
          <p:cNvPr id="253" name="图片 84"/>
          <p:cNvPicPr/>
          <p:nvPr/>
        </p:nvPicPr>
        <p:blipFill>
          <a:blip r:embed="rId3"/>
          <a:stretch/>
        </p:blipFill>
        <p:spPr>
          <a:xfrm>
            <a:off x="1000440" y="2395800"/>
            <a:ext cx="1298880" cy="332640"/>
          </a:xfrm>
          <a:prstGeom prst="rect">
            <a:avLst/>
          </a:prstGeom>
          <a:ln>
            <a:noFill/>
          </a:ln>
        </p:spPr>
      </p:pic>
      <p:pic>
        <p:nvPicPr>
          <p:cNvPr id="254" name="图片 85"/>
          <p:cNvPicPr/>
          <p:nvPr/>
        </p:nvPicPr>
        <p:blipFill>
          <a:blip r:embed="rId4"/>
          <a:stretch/>
        </p:blipFill>
        <p:spPr>
          <a:xfrm>
            <a:off x="952560" y="2991960"/>
            <a:ext cx="2654280" cy="734760"/>
          </a:xfrm>
          <a:prstGeom prst="rect">
            <a:avLst/>
          </a:prstGeom>
          <a:ln>
            <a:noFill/>
          </a:ln>
        </p:spPr>
      </p:pic>
      <p:sp>
        <p:nvSpPr>
          <p:cNvPr id="255" name="CustomShape 3"/>
          <p:cNvSpPr/>
          <p:nvPr/>
        </p:nvSpPr>
        <p:spPr>
          <a:xfrm>
            <a:off x="714600" y="4274640"/>
            <a:ext cx="3644280" cy="199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华文中宋"/>
              </a:rPr>
              <a:t>n: braking index (1&lt;=n&lt;=3)</a:t>
            </a:r>
            <a:endParaRPr lang="en-US" sz="1800" b="0" strike="noStrike" spc="-1">
              <a:latin typeface="Arial"/>
            </a:endParaRPr>
          </a:p>
          <a:p>
            <a:pPr>
              <a:lnSpc>
                <a:spcPct val="100000"/>
              </a:lnSpc>
            </a:pPr>
            <a:r>
              <a:rPr lang="en-US" sz="1800" b="0" strike="noStrike" spc="-1">
                <a:solidFill>
                  <a:srgbClr val="000000"/>
                </a:solidFill>
                <a:latin typeface="Book Antiqua"/>
                <a:ea typeface="华文中宋"/>
              </a:rPr>
              <a:t>τ</a:t>
            </a:r>
            <a:r>
              <a:rPr lang="en-US" sz="1800" b="0" strike="noStrike" spc="-1" baseline="-33000">
                <a:solidFill>
                  <a:srgbClr val="000000"/>
                </a:solidFill>
                <a:latin typeface="Book Antiqua"/>
                <a:ea typeface="华文中宋"/>
              </a:rPr>
              <a:t>0</a:t>
            </a:r>
            <a:r>
              <a:rPr lang="en-US" sz="1800" b="0" strike="noStrike" spc="-1">
                <a:solidFill>
                  <a:srgbClr val="000000"/>
                </a:solidFill>
                <a:latin typeface="Book Antiqua"/>
                <a:ea typeface="华文中宋"/>
              </a:rPr>
              <a:t>: initial spin-down timescale</a:t>
            </a:r>
            <a:endParaRPr lang="en-US" sz="1800" b="0" strike="noStrike" spc="-1">
              <a:latin typeface="Arial"/>
            </a:endParaRPr>
          </a:p>
          <a:p>
            <a:pPr>
              <a:lnSpc>
                <a:spcPct val="100000"/>
              </a:lnSpc>
            </a:pPr>
            <a:r>
              <a:rPr lang="en-US" sz="1800" b="0" strike="noStrike" spc="-1">
                <a:solidFill>
                  <a:srgbClr val="000000"/>
                </a:solidFill>
                <a:latin typeface="Book Antiqua"/>
                <a:ea typeface="华文中宋"/>
              </a:rPr>
              <a:t>L</a:t>
            </a:r>
            <a:r>
              <a:rPr lang="en-US" sz="1800" b="0" strike="noStrike" spc="-1" baseline="-25000">
                <a:solidFill>
                  <a:srgbClr val="000000"/>
                </a:solidFill>
                <a:latin typeface="Book Antiqua"/>
                <a:ea typeface="华文中宋"/>
              </a:rPr>
              <a:t>s,0</a:t>
            </a:r>
            <a:r>
              <a:rPr lang="en-US" sz="1800" b="0" strike="noStrike" spc="-1">
                <a:solidFill>
                  <a:srgbClr val="000000"/>
                </a:solidFill>
                <a:latin typeface="Book Antiqua"/>
                <a:ea typeface="华文中宋"/>
              </a:rPr>
              <a:t>: initial spin-down luminosity </a:t>
            </a:r>
            <a:endParaRPr lang="en-US" sz="1800" b="0" strike="noStrike" spc="-1">
              <a:latin typeface="Arial"/>
            </a:endParaRPr>
          </a:p>
        </p:txBody>
      </p:sp>
      <p:pic>
        <p:nvPicPr>
          <p:cNvPr id="256" name="图片 183"/>
          <p:cNvPicPr/>
          <p:nvPr/>
        </p:nvPicPr>
        <p:blipFill>
          <a:blip r:embed="rId5"/>
          <a:stretch/>
        </p:blipFill>
        <p:spPr>
          <a:xfrm>
            <a:off x="4176360" y="2376360"/>
            <a:ext cx="5801760" cy="3724200"/>
          </a:xfrm>
          <a:prstGeom prst="rect">
            <a:avLst/>
          </a:prstGeom>
          <a:ln>
            <a:noFill/>
          </a:ln>
        </p:spPr>
      </p:pic>
      <p:sp>
        <p:nvSpPr>
          <p:cNvPr id="257" name="CustomShape 4"/>
          <p:cNvSpPr/>
          <p:nvPr/>
        </p:nvSpPr>
        <p:spPr>
          <a:xfrm>
            <a:off x="7312320" y="6015240"/>
            <a:ext cx="344664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Book Antiqua"/>
                <a:ea typeface="DejaVu Sans"/>
              </a:rPr>
              <a:t>Aharonian et al. 2012</a:t>
            </a:r>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图片 203"/>
          <p:cNvPicPr/>
          <p:nvPr/>
        </p:nvPicPr>
        <p:blipFill>
          <a:blip r:embed="rId2"/>
          <a:stretch/>
        </p:blipFill>
        <p:spPr>
          <a:xfrm>
            <a:off x="5444079" y="3230666"/>
            <a:ext cx="4397658" cy="3977942"/>
          </a:xfrm>
          <a:prstGeom prst="rect">
            <a:avLst/>
          </a:prstGeom>
          <a:ln>
            <a:noFill/>
          </a:ln>
        </p:spPr>
      </p:pic>
      <p:pic>
        <p:nvPicPr>
          <p:cNvPr id="193" name="图片 3"/>
          <p:cNvPicPr/>
          <p:nvPr/>
        </p:nvPicPr>
        <p:blipFill>
          <a:blip r:embed="rId3"/>
          <a:stretch/>
        </p:blipFill>
        <p:spPr>
          <a:xfrm>
            <a:off x="555952" y="5387728"/>
            <a:ext cx="3991981" cy="557221"/>
          </a:xfrm>
          <a:prstGeom prst="rect">
            <a:avLst/>
          </a:prstGeom>
          <a:ln>
            <a:noFill/>
          </a:ln>
        </p:spPr>
      </p:pic>
      <p:sp>
        <p:nvSpPr>
          <p:cNvPr id="194" name="CustomShape 1"/>
          <p:cNvSpPr/>
          <p:nvPr/>
        </p:nvSpPr>
        <p:spPr>
          <a:xfrm>
            <a:off x="545905" y="4636318"/>
            <a:ext cx="6435044" cy="399558"/>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a:solidFill>
                  <a:srgbClr val="000000"/>
                </a:solidFill>
                <a:latin typeface="华文中宋"/>
                <a:ea typeface="华文中宋"/>
              </a:rPr>
              <a:t>Diffusion coefficient -&gt; Diffusion  coefficient tensor</a:t>
            </a:r>
            <a:endParaRPr lang="en-US" spc="-1" dirty="0">
              <a:latin typeface="Arial"/>
            </a:endParaRPr>
          </a:p>
        </p:txBody>
      </p:sp>
      <p:pic>
        <p:nvPicPr>
          <p:cNvPr id="195" name="图片 5"/>
          <p:cNvPicPr/>
          <p:nvPr/>
        </p:nvPicPr>
        <p:blipFill>
          <a:blip r:embed="rId4"/>
          <a:stretch/>
        </p:blipFill>
        <p:spPr>
          <a:xfrm>
            <a:off x="621600" y="3598525"/>
            <a:ext cx="2821384" cy="816755"/>
          </a:xfrm>
          <a:prstGeom prst="rect">
            <a:avLst/>
          </a:prstGeom>
          <a:ln>
            <a:noFill/>
          </a:ln>
        </p:spPr>
      </p:pic>
      <p:sp>
        <p:nvSpPr>
          <p:cNvPr id="196" name="CustomShape 2"/>
          <p:cNvSpPr/>
          <p:nvPr/>
        </p:nvSpPr>
        <p:spPr>
          <a:xfrm>
            <a:off x="502677" y="2362829"/>
            <a:ext cx="6877438" cy="399558"/>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a:solidFill>
                  <a:srgbClr val="000000"/>
                </a:solidFill>
                <a:latin typeface="华文中宋"/>
                <a:ea typeface="华文中宋"/>
              </a:rPr>
              <a:t>sub-</a:t>
            </a:r>
            <a:r>
              <a:rPr lang="en-US" spc="-1" dirty="0" err="1">
                <a:solidFill>
                  <a:srgbClr val="000000"/>
                </a:solidFill>
                <a:latin typeface="华文中宋"/>
                <a:ea typeface="华文中宋"/>
              </a:rPr>
              <a:t>Alfvenic</a:t>
            </a:r>
            <a:r>
              <a:rPr lang="en-US" spc="-1" dirty="0">
                <a:solidFill>
                  <a:srgbClr val="000000"/>
                </a:solidFill>
                <a:latin typeface="华文中宋"/>
                <a:ea typeface="华文中宋"/>
              </a:rPr>
              <a:t> (M</a:t>
            </a:r>
            <a:r>
              <a:rPr lang="en-US" spc="-1" baseline="-33000" dirty="0">
                <a:solidFill>
                  <a:srgbClr val="000000"/>
                </a:solidFill>
                <a:latin typeface="华文中宋"/>
                <a:ea typeface="华文中宋"/>
              </a:rPr>
              <a:t>A</a:t>
            </a:r>
            <a:r>
              <a:rPr lang="en-US" spc="-1" dirty="0">
                <a:solidFill>
                  <a:srgbClr val="000000"/>
                </a:solidFill>
                <a:latin typeface="华文中宋"/>
                <a:ea typeface="华文中宋"/>
              </a:rPr>
              <a:t>~</a:t>
            </a:r>
            <a:r>
              <a:rPr lang="en-US" spc="-1" dirty="0">
                <a:solidFill>
                  <a:srgbClr val="000000"/>
                </a:solidFill>
                <a:latin typeface="Ubuntu"/>
                <a:ea typeface="Ubuntu"/>
              </a:rPr>
              <a:t>Δ</a:t>
            </a:r>
            <a:r>
              <a:rPr lang="en-US" spc="-1" dirty="0">
                <a:solidFill>
                  <a:srgbClr val="000000"/>
                </a:solidFill>
                <a:latin typeface="华文中宋"/>
                <a:ea typeface="Ubuntu"/>
              </a:rPr>
              <a:t>B/B</a:t>
            </a:r>
            <a:r>
              <a:rPr lang="en-US" spc="-1" dirty="0">
                <a:solidFill>
                  <a:srgbClr val="000000"/>
                </a:solidFill>
                <a:latin typeface="华文中宋"/>
                <a:ea typeface="华文中宋"/>
              </a:rPr>
              <a:t>&lt;1) turbulence, </a:t>
            </a:r>
            <a:r>
              <a:rPr lang="en-US" b="1" spc="-1" dirty="0">
                <a:solidFill>
                  <a:srgbClr val="CE181E"/>
                </a:solidFill>
                <a:latin typeface="华文中宋"/>
                <a:ea typeface="华文中宋"/>
              </a:rPr>
              <a:t>anisotropic</a:t>
            </a:r>
            <a:endParaRPr lang="en-US" b="1" spc="-1" dirty="0">
              <a:latin typeface="Arial"/>
            </a:endParaRPr>
          </a:p>
        </p:txBody>
      </p:sp>
      <p:sp>
        <p:nvSpPr>
          <p:cNvPr id="200" name="CustomShape 5"/>
          <p:cNvSpPr/>
          <p:nvPr/>
        </p:nvSpPr>
        <p:spPr>
          <a:xfrm>
            <a:off x="535857" y="526502"/>
            <a:ext cx="4216237" cy="571260"/>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z="2400" b="1" spc="-1" dirty="0">
                <a:solidFill>
                  <a:srgbClr val="00B0F0"/>
                </a:solidFill>
                <a:latin typeface="华文中宋"/>
                <a:ea typeface="华文中宋"/>
              </a:rPr>
              <a:t>More realistically</a:t>
            </a:r>
            <a:endParaRPr lang="en-US" sz="2400" b="1" spc="-1" dirty="0">
              <a:solidFill>
                <a:srgbClr val="00B0F0"/>
              </a:solidFill>
              <a:latin typeface="Arial"/>
            </a:endParaRPr>
          </a:p>
        </p:txBody>
      </p:sp>
      <p:sp>
        <p:nvSpPr>
          <p:cNvPr id="201" name="CustomShape 6"/>
          <p:cNvSpPr/>
          <p:nvPr/>
        </p:nvSpPr>
        <p:spPr>
          <a:xfrm>
            <a:off x="545905" y="1359814"/>
            <a:ext cx="5523194" cy="808475"/>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a:solidFill>
                  <a:srgbClr val="000000"/>
                </a:solidFill>
                <a:latin typeface="华文中宋"/>
                <a:ea typeface="华文中宋"/>
              </a:rPr>
              <a:t>ISM turbulence: coherent length 50-100pc, mean B field 3-6μG</a:t>
            </a:r>
            <a:endParaRPr lang="en-US" spc="-1" dirty="0">
              <a:latin typeface="Arial"/>
            </a:endParaRPr>
          </a:p>
        </p:txBody>
      </p:sp>
      <p:sp>
        <p:nvSpPr>
          <p:cNvPr id="202" name="CustomShape 7"/>
          <p:cNvSpPr/>
          <p:nvPr/>
        </p:nvSpPr>
        <p:spPr>
          <a:xfrm>
            <a:off x="6885886" y="907501"/>
            <a:ext cx="2353433" cy="1214513"/>
          </a:xfrm>
          <a:custGeom>
            <a:avLst/>
            <a:gdLst/>
            <a:ahLst/>
            <a:cxnLst/>
            <a:rect l="l" t="t" r="r" b="b"/>
            <a:pathLst>
              <a:path w="2136618" h="1103352">
                <a:moveTo>
                  <a:pt x="0" y="16936"/>
                </a:moveTo>
                <a:cubicBezTo>
                  <a:pt x="62620" y="4110"/>
                  <a:pt x="125240" y="-8716"/>
                  <a:pt x="153909" y="7882"/>
                </a:cubicBezTo>
                <a:cubicBezTo>
                  <a:pt x="182578" y="24480"/>
                  <a:pt x="170507" y="83328"/>
                  <a:pt x="172016" y="116524"/>
                </a:cubicBezTo>
                <a:cubicBezTo>
                  <a:pt x="173525" y="149720"/>
                  <a:pt x="137311" y="182916"/>
                  <a:pt x="162962" y="207058"/>
                </a:cubicBezTo>
                <a:cubicBezTo>
                  <a:pt x="188613" y="231200"/>
                  <a:pt x="289711" y="268923"/>
                  <a:pt x="325925" y="261379"/>
                </a:cubicBezTo>
                <a:cubicBezTo>
                  <a:pt x="362139" y="253835"/>
                  <a:pt x="345541" y="142175"/>
                  <a:pt x="380246" y="161791"/>
                </a:cubicBezTo>
                <a:cubicBezTo>
                  <a:pt x="414951" y="181407"/>
                  <a:pt x="491906" y="329280"/>
                  <a:pt x="534155" y="379074"/>
                </a:cubicBezTo>
                <a:cubicBezTo>
                  <a:pt x="576405" y="428868"/>
                  <a:pt x="594511" y="472626"/>
                  <a:pt x="633743" y="460555"/>
                </a:cubicBezTo>
                <a:cubicBezTo>
                  <a:pt x="672975" y="448484"/>
                  <a:pt x="721260" y="347388"/>
                  <a:pt x="769545" y="306647"/>
                </a:cubicBezTo>
                <a:cubicBezTo>
                  <a:pt x="817830" y="265907"/>
                  <a:pt x="878187" y="204041"/>
                  <a:pt x="923454" y="216112"/>
                </a:cubicBezTo>
                <a:cubicBezTo>
                  <a:pt x="968721" y="228183"/>
                  <a:pt x="1015498" y="350405"/>
                  <a:pt x="1041149" y="379074"/>
                </a:cubicBezTo>
                <a:cubicBezTo>
                  <a:pt x="1066800" y="407743"/>
                  <a:pt x="1059255" y="374548"/>
                  <a:pt x="1077362" y="388128"/>
                </a:cubicBezTo>
                <a:cubicBezTo>
                  <a:pt x="1095469" y="401708"/>
                  <a:pt x="1133192" y="448484"/>
                  <a:pt x="1149790" y="460555"/>
                </a:cubicBezTo>
                <a:cubicBezTo>
                  <a:pt x="1166388" y="472626"/>
                  <a:pt x="1175442" y="440939"/>
                  <a:pt x="1176951" y="460555"/>
                </a:cubicBezTo>
                <a:cubicBezTo>
                  <a:pt x="1178460" y="480171"/>
                  <a:pt x="1179969" y="546564"/>
                  <a:pt x="1158844" y="578251"/>
                </a:cubicBezTo>
                <a:cubicBezTo>
                  <a:pt x="1137719" y="609938"/>
                  <a:pt x="1047184" y="640116"/>
                  <a:pt x="1050202" y="650678"/>
                </a:cubicBezTo>
                <a:cubicBezTo>
                  <a:pt x="1053220" y="661240"/>
                  <a:pt x="1149791" y="602393"/>
                  <a:pt x="1176951" y="641625"/>
                </a:cubicBezTo>
                <a:cubicBezTo>
                  <a:pt x="1204111" y="680857"/>
                  <a:pt x="1186004" y="852872"/>
                  <a:pt x="1213164" y="886068"/>
                </a:cubicBezTo>
                <a:cubicBezTo>
                  <a:pt x="1240324" y="919264"/>
                  <a:pt x="1305208" y="866452"/>
                  <a:pt x="1339913" y="840801"/>
                </a:cubicBezTo>
                <a:cubicBezTo>
                  <a:pt x="1374618" y="815150"/>
                  <a:pt x="1406305" y="760828"/>
                  <a:pt x="1421394" y="732159"/>
                </a:cubicBezTo>
                <a:cubicBezTo>
                  <a:pt x="1436483" y="703490"/>
                  <a:pt x="1406305" y="640116"/>
                  <a:pt x="1430448" y="668785"/>
                </a:cubicBezTo>
                <a:cubicBezTo>
                  <a:pt x="1454591" y="697454"/>
                  <a:pt x="1469680" y="858908"/>
                  <a:pt x="1566250" y="904175"/>
                </a:cubicBezTo>
                <a:cubicBezTo>
                  <a:pt x="1662820" y="949442"/>
                  <a:pt x="1952531" y="928318"/>
                  <a:pt x="2009869" y="940389"/>
                </a:cubicBezTo>
                <a:cubicBezTo>
                  <a:pt x="2067208" y="952460"/>
                  <a:pt x="1910281" y="960005"/>
                  <a:pt x="1910281" y="976603"/>
                </a:cubicBezTo>
                <a:cubicBezTo>
                  <a:pt x="1910281" y="993201"/>
                  <a:pt x="1972146" y="1018852"/>
                  <a:pt x="2009869" y="1039977"/>
                </a:cubicBezTo>
                <a:cubicBezTo>
                  <a:pt x="2047592" y="1061102"/>
                  <a:pt x="2092105" y="1082227"/>
                  <a:pt x="2136618" y="1103352"/>
                </a:cubicBezTo>
              </a:path>
            </a:pathLst>
          </a:custGeom>
          <a:noFill/>
          <a:ln>
            <a:round/>
            <a:tailEnd type="triangle" w="lg" len="med"/>
          </a:ln>
        </p:spPr>
        <p:style>
          <a:lnRef idx="2">
            <a:schemeClr val="accent1">
              <a:shade val="50000"/>
            </a:schemeClr>
          </a:lnRef>
          <a:fillRef idx="1">
            <a:schemeClr val="accent1"/>
          </a:fillRef>
          <a:effectRef idx="0">
            <a:schemeClr val="accent1"/>
          </a:effectRef>
          <a:fontRef idx="minor"/>
        </p:style>
      </p:sp>
      <p:sp>
        <p:nvSpPr>
          <p:cNvPr id="203" name="CustomShape 8"/>
          <p:cNvSpPr/>
          <p:nvPr/>
        </p:nvSpPr>
        <p:spPr>
          <a:xfrm>
            <a:off x="6876167" y="1005411"/>
            <a:ext cx="2353433" cy="1196155"/>
          </a:xfrm>
          <a:custGeom>
            <a:avLst/>
            <a:gdLst/>
            <a:ahLst/>
            <a:cxnLst/>
            <a:rect l="l" t="t" r="r" b="b"/>
            <a:pathLst>
              <a:path w="21600" h="21600">
                <a:moveTo>
                  <a:pt x="0" y="0"/>
                </a:moveTo>
                <a:lnTo>
                  <a:pt x="21600" y="21600"/>
                </a:lnTo>
              </a:path>
            </a:pathLst>
          </a:custGeom>
          <a:noFill/>
          <a:ln w="38160">
            <a:solidFill>
              <a:srgbClr val="FFC000"/>
            </a:solidFill>
            <a:custDash>
              <a:ds d="400000" sp="300000"/>
            </a:custDash>
            <a:round/>
            <a:tailEnd type="triangle" w="med" len="me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12563460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693097" y="402475"/>
            <a:ext cx="8690567" cy="1458207"/>
          </a:xfrm>
          <a:prstGeom prst="rect">
            <a:avLst/>
          </a:prstGeom>
          <a:noFill/>
          <a:ln>
            <a:noFill/>
          </a:ln>
        </p:spPr>
        <p:style>
          <a:lnRef idx="0">
            <a:scrgbClr r="0" g="0" b="0"/>
          </a:lnRef>
          <a:fillRef idx="0">
            <a:scrgbClr r="0" g="0" b="0"/>
          </a:fillRef>
          <a:effectRef idx="0">
            <a:scrgbClr r="0" g="0" b="0"/>
          </a:effectRef>
          <a:fontRef idx="minor"/>
        </p:style>
      </p:sp>
      <p:sp>
        <p:nvSpPr>
          <p:cNvPr id="206" name="CustomShape 2"/>
          <p:cNvSpPr/>
          <p:nvPr/>
        </p:nvSpPr>
        <p:spPr>
          <a:xfrm>
            <a:off x="693097" y="2012586"/>
            <a:ext cx="8690567" cy="4793617"/>
          </a:xfrm>
          <a:prstGeom prst="rect">
            <a:avLst/>
          </a:prstGeom>
          <a:noFill/>
          <a:ln>
            <a:noFill/>
          </a:ln>
        </p:spPr>
        <p:style>
          <a:lnRef idx="0">
            <a:scrgbClr r="0" g="0" b="0"/>
          </a:lnRef>
          <a:fillRef idx="0">
            <a:scrgbClr r="0" g="0" b="0"/>
          </a:fillRef>
          <a:effectRef idx="0">
            <a:scrgbClr r="0" g="0" b="0"/>
          </a:effectRef>
          <a:fontRef idx="minor"/>
        </p:style>
      </p:sp>
      <p:sp>
        <p:nvSpPr>
          <p:cNvPr id="207" name="CustomShape 3"/>
          <p:cNvSpPr/>
          <p:nvPr/>
        </p:nvSpPr>
        <p:spPr>
          <a:xfrm>
            <a:off x="693097" y="793753"/>
            <a:ext cx="6188110" cy="808475"/>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a:solidFill>
                  <a:srgbClr val="000000"/>
                </a:solidFill>
                <a:latin typeface="华文中宋"/>
                <a:ea typeface="华文中宋"/>
              </a:rPr>
              <a:t>Synchrotron radiation also becomes anisotrpic</a:t>
            </a:r>
            <a:endParaRPr lang="en-US" spc="-1">
              <a:latin typeface="Arial"/>
            </a:endParaRPr>
          </a:p>
        </p:txBody>
      </p:sp>
      <p:pic>
        <p:nvPicPr>
          <p:cNvPr id="208" name="图片 178"/>
          <p:cNvPicPr/>
          <p:nvPr/>
        </p:nvPicPr>
        <p:blipFill>
          <a:blip r:embed="rId2"/>
          <a:stretch/>
        </p:blipFill>
        <p:spPr>
          <a:xfrm>
            <a:off x="1663994" y="4555359"/>
            <a:ext cx="1942356" cy="2402748"/>
          </a:xfrm>
          <a:prstGeom prst="rect">
            <a:avLst/>
          </a:prstGeom>
          <a:ln>
            <a:noFill/>
          </a:ln>
        </p:spPr>
      </p:pic>
      <p:pic>
        <p:nvPicPr>
          <p:cNvPr id="209" name="图片 179"/>
          <p:cNvPicPr/>
          <p:nvPr/>
        </p:nvPicPr>
        <p:blipFill>
          <a:blip r:embed="rId3"/>
          <a:stretch/>
        </p:blipFill>
        <p:spPr>
          <a:xfrm>
            <a:off x="1032181" y="1584951"/>
            <a:ext cx="2378990" cy="845552"/>
          </a:xfrm>
          <a:prstGeom prst="rect">
            <a:avLst/>
          </a:prstGeom>
          <a:ln>
            <a:noFill/>
          </a:ln>
        </p:spPr>
      </p:pic>
      <p:pic>
        <p:nvPicPr>
          <p:cNvPr id="210" name="图片 180"/>
          <p:cNvPicPr/>
          <p:nvPr/>
        </p:nvPicPr>
        <p:blipFill>
          <a:blip r:embed="rId4"/>
          <a:stretch/>
        </p:blipFill>
        <p:spPr>
          <a:xfrm>
            <a:off x="982506" y="2480177"/>
            <a:ext cx="2160134" cy="774639"/>
          </a:xfrm>
          <a:prstGeom prst="rect">
            <a:avLst/>
          </a:prstGeom>
          <a:ln>
            <a:noFill/>
          </a:ln>
        </p:spPr>
      </p:pic>
      <p:sp>
        <p:nvSpPr>
          <p:cNvPr id="211" name="CustomShape 4"/>
          <p:cNvSpPr/>
          <p:nvPr/>
        </p:nvSpPr>
        <p:spPr>
          <a:xfrm>
            <a:off x="823403" y="3544616"/>
            <a:ext cx="4580879" cy="808475"/>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a:solidFill>
                  <a:srgbClr val="000000"/>
                </a:solidFill>
                <a:latin typeface="华文中宋"/>
                <a:ea typeface="华文中宋"/>
              </a:rPr>
              <a:t>X-ray emission can be reduced significantly if the mean B field is roughly aligned with our line of sight </a:t>
            </a:r>
            <a:endParaRPr lang="en-US" spc="-1" dirty="0">
              <a:latin typeface="Arial"/>
            </a:endParaRPr>
          </a:p>
        </p:txBody>
      </p:sp>
      <p:sp>
        <p:nvSpPr>
          <p:cNvPr id="212" name="CustomShape 5"/>
          <p:cNvSpPr/>
          <p:nvPr/>
        </p:nvSpPr>
        <p:spPr>
          <a:xfrm>
            <a:off x="1296393" y="7106052"/>
            <a:ext cx="3634899" cy="401358"/>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err="1">
                <a:solidFill>
                  <a:srgbClr val="000000"/>
                </a:solidFill>
                <a:latin typeface="华文中宋"/>
                <a:ea typeface="华文中宋"/>
              </a:rPr>
              <a:t>Rybicki</a:t>
            </a:r>
            <a:r>
              <a:rPr lang="en-US" spc="-1" dirty="0">
                <a:solidFill>
                  <a:srgbClr val="000000"/>
                </a:solidFill>
                <a:latin typeface="华文中宋"/>
                <a:ea typeface="华文中宋"/>
              </a:rPr>
              <a:t> &amp; </a:t>
            </a:r>
            <a:r>
              <a:rPr lang="en-US" spc="-1" dirty="0" err="1">
                <a:solidFill>
                  <a:srgbClr val="000000"/>
                </a:solidFill>
                <a:latin typeface="华文中宋"/>
                <a:ea typeface="华文中宋"/>
              </a:rPr>
              <a:t>Lightman</a:t>
            </a:r>
            <a:r>
              <a:rPr lang="en-US" spc="-1" dirty="0">
                <a:solidFill>
                  <a:srgbClr val="000000"/>
                </a:solidFill>
                <a:latin typeface="华文中宋"/>
                <a:ea typeface="华文中宋"/>
              </a:rPr>
              <a:t> 1979</a:t>
            </a:r>
            <a:endParaRPr lang="en-US" spc="-1" dirty="0">
              <a:latin typeface="Arial"/>
            </a:endParaRPr>
          </a:p>
        </p:txBody>
      </p:sp>
      <p:pic>
        <p:nvPicPr>
          <p:cNvPr id="213" name="图片 212"/>
          <p:cNvPicPr/>
          <p:nvPr/>
        </p:nvPicPr>
        <p:blipFill>
          <a:blip r:embed="rId5"/>
          <a:stretch/>
        </p:blipFill>
        <p:spPr>
          <a:xfrm>
            <a:off x="5468714" y="1228228"/>
            <a:ext cx="4453813" cy="4323866"/>
          </a:xfrm>
          <a:prstGeom prst="rect">
            <a:avLst/>
          </a:prstGeom>
          <a:ln>
            <a:noFill/>
          </a:ln>
        </p:spPr>
      </p:pic>
    </p:spTree>
    <p:extLst>
      <p:ext uri="{BB962C8B-B14F-4D97-AF65-F5344CB8AC3E}">
        <p14:creationId xmlns:p14="http://schemas.microsoft.com/office/powerpoint/2010/main" val="373558996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图片 3"/>
          <p:cNvPicPr/>
          <p:nvPr/>
        </p:nvPicPr>
        <p:blipFill>
          <a:blip r:embed="rId2"/>
          <a:srcRect l="16093" t="15423" r="32866" b="18177"/>
          <a:stretch/>
        </p:blipFill>
        <p:spPr>
          <a:xfrm>
            <a:off x="800006" y="904263"/>
            <a:ext cx="8542263" cy="6252183"/>
          </a:xfrm>
          <a:prstGeom prst="rect">
            <a:avLst/>
          </a:prstGeom>
          <a:ln>
            <a:noFill/>
          </a:ln>
        </p:spPr>
      </p:pic>
      <p:sp>
        <p:nvSpPr>
          <p:cNvPr id="215" name="CustomShape 1"/>
          <p:cNvSpPr/>
          <p:nvPr/>
        </p:nvSpPr>
        <p:spPr>
          <a:xfrm>
            <a:off x="131197" y="169939"/>
            <a:ext cx="5966013" cy="701927"/>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b="1" spc="-1" dirty="0">
                <a:solidFill>
                  <a:srgbClr val="00B0F0"/>
                </a:solidFill>
                <a:latin typeface="华文中宋" panose="02010600040101010101" pitchFamily="2" charset="-122"/>
                <a:ea typeface="华文中宋" panose="02010600040101010101" pitchFamily="2" charset="-122"/>
              </a:rPr>
              <a:t>Horizontal: different viewing angle</a:t>
            </a:r>
            <a:endParaRPr lang="en-US" b="1" spc="-1" dirty="0">
              <a:latin typeface="华文中宋" panose="02010600040101010101" pitchFamily="2" charset="-122"/>
              <a:ea typeface="华文中宋" panose="02010600040101010101" pitchFamily="2" charset="-122"/>
            </a:endParaRPr>
          </a:p>
          <a:p>
            <a:pPr>
              <a:lnSpc>
                <a:spcPct val="100000"/>
              </a:lnSpc>
            </a:pPr>
            <a:r>
              <a:rPr lang="en-US" b="1" spc="-1" dirty="0">
                <a:solidFill>
                  <a:srgbClr val="00B0F0"/>
                </a:solidFill>
                <a:latin typeface="华文中宋" panose="02010600040101010101" pitchFamily="2" charset="-122"/>
                <a:ea typeface="华文中宋" panose="02010600040101010101" pitchFamily="2" charset="-122"/>
              </a:rPr>
              <a:t>Vertical: different </a:t>
            </a:r>
            <a:r>
              <a:rPr lang="en-US" b="1" spc="-1" dirty="0" err="1">
                <a:solidFill>
                  <a:srgbClr val="00B0F0"/>
                </a:solidFill>
                <a:latin typeface="华文中宋" panose="02010600040101010101" pitchFamily="2" charset="-122"/>
                <a:ea typeface="华文中宋" panose="02010600040101010101" pitchFamily="2" charset="-122"/>
              </a:rPr>
              <a:t>Alfvenic</a:t>
            </a:r>
            <a:r>
              <a:rPr lang="en-US" b="1" spc="-1" dirty="0">
                <a:solidFill>
                  <a:srgbClr val="00B0F0"/>
                </a:solidFill>
                <a:latin typeface="华文中宋" panose="02010600040101010101" pitchFamily="2" charset="-122"/>
                <a:ea typeface="华文中宋" panose="02010600040101010101" pitchFamily="2" charset="-122"/>
              </a:rPr>
              <a:t> Mach Number</a:t>
            </a:r>
            <a:endParaRPr lang="en-US" b="1" spc="-1" dirty="0">
              <a:latin typeface="华文中宋" panose="02010600040101010101" pitchFamily="2" charset="-122"/>
              <a:ea typeface="华文中宋" panose="02010600040101010101" pitchFamily="2" charset="-122"/>
            </a:endParaRPr>
          </a:p>
        </p:txBody>
      </p:sp>
      <p:sp>
        <p:nvSpPr>
          <p:cNvPr id="216" name="CustomShape 2"/>
          <p:cNvSpPr/>
          <p:nvPr/>
        </p:nvSpPr>
        <p:spPr>
          <a:xfrm>
            <a:off x="5388219" y="265305"/>
            <a:ext cx="4328185" cy="808475"/>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a:solidFill>
                  <a:srgbClr val="000000"/>
                </a:solidFill>
                <a:latin typeface="华文中宋"/>
                <a:ea typeface="华文中宋"/>
              </a:rPr>
              <a:t>D</a:t>
            </a:r>
            <a:r>
              <a:rPr lang="en-US" spc="-1" baseline="-25000" dirty="0">
                <a:solidFill>
                  <a:srgbClr val="000000"/>
                </a:solidFill>
                <a:latin typeface="华文中宋"/>
                <a:ea typeface="华文中宋"/>
              </a:rPr>
              <a:t>//</a:t>
            </a:r>
            <a:r>
              <a:rPr lang="en-US" spc="-1" dirty="0">
                <a:solidFill>
                  <a:srgbClr val="000000"/>
                </a:solidFill>
                <a:latin typeface="华文中宋"/>
                <a:ea typeface="华文中宋"/>
              </a:rPr>
              <a:t>=4x10</a:t>
            </a:r>
            <a:r>
              <a:rPr lang="en-US" spc="-1" baseline="30000" dirty="0">
                <a:solidFill>
                  <a:srgbClr val="000000"/>
                </a:solidFill>
                <a:latin typeface="华文中宋"/>
                <a:ea typeface="华文中宋"/>
              </a:rPr>
              <a:t>28</a:t>
            </a:r>
            <a:r>
              <a:rPr lang="en-US" spc="-1" dirty="0">
                <a:solidFill>
                  <a:srgbClr val="000000"/>
                </a:solidFill>
                <a:latin typeface="华文中宋"/>
                <a:ea typeface="华文中宋"/>
              </a:rPr>
              <a:t> (E/1GeV)</a:t>
            </a:r>
            <a:r>
              <a:rPr lang="en-US" spc="-1" baseline="30000" dirty="0">
                <a:solidFill>
                  <a:srgbClr val="000000"/>
                </a:solidFill>
                <a:latin typeface="华文中宋"/>
                <a:ea typeface="华文中宋"/>
              </a:rPr>
              <a:t>1/3</a:t>
            </a:r>
            <a:r>
              <a:rPr lang="en-US" altLang="zh-CN" spc="-1" dirty="0">
                <a:solidFill>
                  <a:srgbClr val="000000"/>
                </a:solidFill>
                <a:latin typeface="华文中宋"/>
                <a:ea typeface="华文中宋"/>
              </a:rPr>
              <a:t>cm</a:t>
            </a:r>
            <a:r>
              <a:rPr lang="en-US" altLang="zh-CN" spc="-1" baseline="30000" dirty="0">
                <a:solidFill>
                  <a:srgbClr val="000000"/>
                </a:solidFill>
                <a:latin typeface="华文中宋"/>
                <a:ea typeface="华文中宋"/>
              </a:rPr>
              <a:t>2</a:t>
            </a:r>
            <a:r>
              <a:rPr lang="en-US" altLang="zh-CN" spc="-1" dirty="0">
                <a:solidFill>
                  <a:srgbClr val="000000"/>
                </a:solidFill>
                <a:latin typeface="华文中宋"/>
                <a:ea typeface="华文中宋"/>
              </a:rPr>
              <a:t>/s</a:t>
            </a:r>
            <a:endParaRPr lang="en-US" spc="-1" baseline="30000" dirty="0">
              <a:latin typeface="Arial"/>
            </a:endParaRPr>
          </a:p>
        </p:txBody>
      </p:sp>
      <p:sp>
        <p:nvSpPr>
          <p:cNvPr id="5" name="CustomShape 3"/>
          <p:cNvSpPr/>
          <p:nvPr/>
        </p:nvSpPr>
        <p:spPr>
          <a:xfrm>
            <a:off x="1269843" y="1157675"/>
            <a:ext cx="2086482" cy="571260"/>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z="1400" spc="-1" dirty="0">
                <a:solidFill>
                  <a:srgbClr val="FF9900"/>
                </a:solidFill>
                <a:latin typeface="华文中宋"/>
                <a:ea typeface="华文中宋"/>
              </a:rPr>
              <a:t>M</a:t>
            </a:r>
            <a:r>
              <a:rPr lang="en-US" sz="1400" spc="-1" baseline="-33000" dirty="0">
                <a:solidFill>
                  <a:srgbClr val="FF9900"/>
                </a:solidFill>
                <a:latin typeface="华文中宋"/>
                <a:ea typeface="华文中宋"/>
              </a:rPr>
              <a:t>A</a:t>
            </a:r>
            <a:r>
              <a:rPr lang="en-US" sz="1400" spc="-1" dirty="0">
                <a:solidFill>
                  <a:srgbClr val="FF9900"/>
                </a:solidFill>
                <a:latin typeface="华文中宋"/>
                <a:ea typeface="华文中宋"/>
              </a:rPr>
              <a:t>=0.1, φ=0, too concentrated</a:t>
            </a:r>
            <a:endParaRPr lang="en-US" sz="1400" spc="-1" dirty="0">
              <a:solidFill>
                <a:srgbClr val="FF9900"/>
              </a:solidFill>
              <a:latin typeface="Arial"/>
            </a:endParaRPr>
          </a:p>
          <a:p>
            <a:pPr>
              <a:lnSpc>
                <a:spcPct val="100000"/>
              </a:lnSpc>
            </a:pPr>
            <a:endParaRPr lang="en-US" sz="1400" spc="-1" dirty="0">
              <a:solidFill>
                <a:srgbClr val="00B0F0"/>
              </a:solidFill>
              <a:latin typeface="Arial"/>
            </a:endParaRPr>
          </a:p>
        </p:txBody>
      </p:sp>
      <p:sp>
        <p:nvSpPr>
          <p:cNvPr id="2" name="矩形 1"/>
          <p:cNvSpPr/>
          <p:nvPr/>
        </p:nvSpPr>
        <p:spPr>
          <a:xfrm>
            <a:off x="7303052" y="1107442"/>
            <a:ext cx="1338163" cy="738664"/>
          </a:xfrm>
          <a:prstGeom prst="rect">
            <a:avLst/>
          </a:prstGeom>
        </p:spPr>
        <p:txBody>
          <a:bodyPr wrap="square">
            <a:spAutoFit/>
          </a:bodyPr>
          <a:lstStyle/>
          <a:p>
            <a:pPr>
              <a:lnSpc>
                <a:spcPct val="100000"/>
              </a:lnSpc>
            </a:pPr>
            <a:r>
              <a:rPr lang="en-US" altLang="zh-CN" sz="1400" spc="-1" dirty="0">
                <a:solidFill>
                  <a:srgbClr val="FF9900"/>
                </a:solidFill>
                <a:latin typeface="华文中宋"/>
                <a:ea typeface="华文中宋"/>
              </a:rPr>
              <a:t>M</a:t>
            </a:r>
            <a:r>
              <a:rPr lang="en-US" altLang="zh-CN" sz="1400" spc="-1" baseline="-33000" dirty="0">
                <a:solidFill>
                  <a:srgbClr val="FF9900"/>
                </a:solidFill>
                <a:latin typeface="华文中宋"/>
                <a:ea typeface="华文中宋"/>
              </a:rPr>
              <a:t>A</a:t>
            </a:r>
            <a:r>
              <a:rPr lang="en-US" altLang="zh-CN" sz="1400" spc="-1" dirty="0">
                <a:solidFill>
                  <a:srgbClr val="FF9900"/>
                </a:solidFill>
                <a:latin typeface="华文中宋"/>
                <a:ea typeface="华文中宋"/>
              </a:rPr>
              <a:t>=0.1, φ&gt;0, anisotropic morphology</a:t>
            </a:r>
            <a:endParaRPr lang="en-US" altLang="zh-CN" sz="1400" spc="-1" dirty="0">
              <a:solidFill>
                <a:srgbClr val="FF9900"/>
              </a:solidFill>
            </a:endParaRPr>
          </a:p>
        </p:txBody>
      </p:sp>
      <p:sp>
        <p:nvSpPr>
          <p:cNvPr id="7" name="CustomShape 3"/>
          <p:cNvSpPr/>
          <p:nvPr/>
        </p:nvSpPr>
        <p:spPr>
          <a:xfrm>
            <a:off x="1552842" y="5369178"/>
            <a:ext cx="1461878" cy="571260"/>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z="1400" spc="-1" dirty="0">
                <a:latin typeface="华文中宋"/>
                <a:ea typeface="华文中宋"/>
              </a:rPr>
              <a:t>M</a:t>
            </a:r>
            <a:r>
              <a:rPr lang="en-US" sz="1400" spc="-1" baseline="-33000" dirty="0">
                <a:latin typeface="华文中宋"/>
                <a:ea typeface="华文中宋"/>
              </a:rPr>
              <a:t>A</a:t>
            </a:r>
            <a:r>
              <a:rPr lang="en-US" sz="1400" spc="-1" dirty="0">
                <a:latin typeface="华文中宋"/>
                <a:ea typeface="华文中宋"/>
              </a:rPr>
              <a:t>=0.3 insufficient gradient</a:t>
            </a:r>
            <a:endParaRPr lang="en-US" sz="1400" spc="-1" dirty="0">
              <a:latin typeface="Arial"/>
            </a:endParaRPr>
          </a:p>
        </p:txBody>
      </p:sp>
    </p:spTree>
    <p:extLst>
      <p:ext uri="{BB962C8B-B14F-4D97-AF65-F5344CB8AC3E}">
        <p14:creationId xmlns:p14="http://schemas.microsoft.com/office/powerpoint/2010/main" val="224710982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ustomShape 1"/>
          <p:cNvSpPr/>
          <p:nvPr/>
        </p:nvSpPr>
        <p:spPr>
          <a:xfrm>
            <a:off x="693097" y="402475"/>
            <a:ext cx="8690567" cy="1458207"/>
          </a:xfrm>
          <a:prstGeom prst="rect">
            <a:avLst/>
          </a:prstGeom>
          <a:noFill/>
          <a:ln>
            <a:noFill/>
          </a:ln>
        </p:spPr>
        <p:style>
          <a:lnRef idx="0">
            <a:scrgbClr r="0" g="0" b="0"/>
          </a:lnRef>
          <a:fillRef idx="0">
            <a:scrgbClr r="0" g="0" b="0"/>
          </a:fillRef>
          <a:effectRef idx="0">
            <a:scrgbClr r="0" g="0" b="0"/>
          </a:effectRef>
          <a:fontRef idx="minor"/>
        </p:style>
      </p:sp>
      <p:sp>
        <p:nvSpPr>
          <p:cNvPr id="218" name="CustomShape 2"/>
          <p:cNvSpPr/>
          <p:nvPr/>
        </p:nvSpPr>
        <p:spPr>
          <a:xfrm>
            <a:off x="693097" y="2012586"/>
            <a:ext cx="8690567" cy="4793617"/>
          </a:xfrm>
          <a:prstGeom prst="rect">
            <a:avLst/>
          </a:prstGeom>
          <a:noFill/>
          <a:ln>
            <a:noFill/>
          </a:ln>
        </p:spPr>
        <p:style>
          <a:lnRef idx="0">
            <a:scrgbClr r="0" g="0" b="0"/>
          </a:lnRef>
          <a:fillRef idx="0">
            <a:scrgbClr r="0" g="0" b="0"/>
          </a:fillRef>
          <a:effectRef idx="0">
            <a:scrgbClr r="0" g="0" b="0"/>
          </a:effectRef>
          <a:fontRef idx="minor"/>
        </p:style>
      </p:sp>
      <p:sp>
        <p:nvSpPr>
          <p:cNvPr id="220" name="CustomShape 4"/>
          <p:cNvSpPr/>
          <p:nvPr/>
        </p:nvSpPr>
        <p:spPr>
          <a:xfrm>
            <a:off x="6048304" y="1435026"/>
            <a:ext cx="3569386" cy="334405"/>
          </a:xfrm>
          <a:prstGeom prst="rect">
            <a:avLst/>
          </a:prstGeom>
          <a:noFill/>
          <a:ln>
            <a:noFill/>
          </a:ln>
        </p:spPr>
        <p:style>
          <a:lnRef idx="0">
            <a:scrgbClr r="0" g="0" b="0"/>
          </a:lnRef>
          <a:fillRef idx="0">
            <a:scrgbClr r="0" g="0" b="0"/>
          </a:fillRef>
          <a:effectRef idx="0">
            <a:scrgbClr r="0" g="0" b="0"/>
          </a:effectRef>
          <a:fontRef idx="minor"/>
        </p:style>
        <p:txBody>
          <a:bodyPr lIns="89991" tIns="44995" rIns="89991" bIns="44995"/>
          <a:lstStyle/>
          <a:p>
            <a:pPr>
              <a:lnSpc>
                <a:spcPct val="100000"/>
              </a:lnSpc>
            </a:pPr>
            <a:r>
              <a:rPr lang="en-US" spc="-1" dirty="0">
                <a:solidFill>
                  <a:srgbClr val="000000"/>
                </a:solidFill>
                <a:latin typeface="华文中宋"/>
                <a:ea typeface="华文中宋"/>
              </a:rPr>
              <a:t>M</a:t>
            </a:r>
            <a:r>
              <a:rPr lang="en-US" spc="-1" baseline="-33000" dirty="0">
                <a:solidFill>
                  <a:srgbClr val="000000"/>
                </a:solidFill>
                <a:latin typeface="华文中宋"/>
                <a:ea typeface="华文中宋"/>
              </a:rPr>
              <a:t>A</a:t>
            </a:r>
            <a:r>
              <a:rPr lang="en-US" spc="-1" dirty="0">
                <a:solidFill>
                  <a:srgbClr val="000000"/>
                </a:solidFill>
                <a:latin typeface="华文中宋"/>
                <a:ea typeface="华文中宋"/>
              </a:rPr>
              <a:t>~0.2, φ&lt;5°  </a:t>
            </a:r>
            <a:endParaRPr lang="en-US" spc="-1" dirty="0">
              <a:latin typeface="Arial"/>
            </a:endParaRPr>
          </a:p>
        </p:txBody>
      </p:sp>
      <p:pic>
        <p:nvPicPr>
          <p:cNvPr id="221" name="图片 220"/>
          <p:cNvPicPr/>
          <p:nvPr/>
        </p:nvPicPr>
        <p:blipFill>
          <a:blip r:embed="rId2"/>
          <a:stretch/>
        </p:blipFill>
        <p:spPr>
          <a:xfrm>
            <a:off x="693097" y="551778"/>
            <a:ext cx="4141531" cy="5893827"/>
          </a:xfrm>
          <a:prstGeom prst="rect">
            <a:avLst/>
          </a:prstGeom>
          <a:ln>
            <a:noFill/>
          </a:ln>
        </p:spPr>
      </p:pic>
      <p:sp>
        <p:nvSpPr>
          <p:cNvPr id="2" name="文本框 1"/>
          <p:cNvSpPr txBox="1"/>
          <p:nvPr/>
        </p:nvSpPr>
        <p:spPr>
          <a:xfrm>
            <a:off x="5757632" y="2230900"/>
            <a:ext cx="2330969" cy="646331"/>
          </a:xfrm>
          <a:prstGeom prst="rect">
            <a:avLst/>
          </a:prstGeom>
          <a:noFill/>
        </p:spPr>
        <p:txBody>
          <a:bodyPr wrap="square" rtlCol="0">
            <a:spAutoFit/>
          </a:bodyPr>
          <a:lstStyle/>
          <a:p>
            <a:r>
              <a:rPr lang="en-US" altLang="zh-CN" b="1" dirty="0">
                <a:solidFill>
                  <a:srgbClr val="FF9900"/>
                </a:solidFill>
                <a:latin typeface="华文中宋" panose="02010600040101010101" pitchFamily="2" charset="-122"/>
                <a:ea typeface="华文中宋" panose="02010600040101010101" pitchFamily="2" charset="-122"/>
              </a:rPr>
              <a:t>Mean B field well aligned with LOS</a:t>
            </a:r>
            <a:endParaRPr lang="zh-CN" altLang="en-US" b="1" dirty="0">
              <a:solidFill>
                <a:srgbClr val="FF9900"/>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5607079" y="4049457"/>
            <a:ext cx="3004135" cy="923330"/>
          </a:xfrm>
          <a:prstGeom prst="rect">
            <a:avLst/>
          </a:prstGeom>
          <a:solidFill>
            <a:srgbClr val="00B050"/>
          </a:solidFill>
        </p:spPr>
        <p:txBody>
          <a:bodyPr wrap="square" rtlCol="0">
            <a:spAutoFit/>
          </a:bodyPr>
          <a:lstStyle/>
          <a:p>
            <a:r>
              <a:rPr lang="en-US" altLang="zh-CN" b="1" dirty="0">
                <a:solidFill>
                  <a:srgbClr val="FFFF00"/>
                </a:solidFill>
                <a:latin typeface="华文中宋" panose="02010600040101010101" pitchFamily="2" charset="-122"/>
                <a:ea typeface="华文中宋" panose="02010600040101010101" pitchFamily="2" charset="-122"/>
              </a:rPr>
              <a:t>Mean B field in other </a:t>
            </a:r>
            <a:r>
              <a:rPr lang="en-US" altLang="zh-CN" b="1" dirty="0" err="1">
                <a:solidFill>
                  <a:srgbClr val="FFFF00"/>
                </a:solidFill>
                <a:latin typeface="华文中宋" panose="02010600040101010101" pitchFamily="2" charset="-122"/>
                <a:ea typeface="华文中宋" panose="02010600040101010101" pitchFamily="2" charset="-122"/>
              </a:rPr>
              <a:t>TeV</a:t>
            </a:r>
            <a:r>
              <a:rPr lang="en-US" altLang="zh-CN" b="1" dirty="0">
                <a:solidFill>
                  <a:srgbClr val="FFFF00"/>
                </a:solidFill>
                <a:latin typeface="华文中宋" panose="02010600040101010101" pitchFamily="2" charset="-122"/>
                <a:ea typeface="华文中宋" panose="02010600040101010101" pitchFamily="2" charset="-122"/>
              </a:rPr>
              <a:t> halos cannot be always aligned with LOS</a:t>
            </a:r>
            <a:endParaRPr lang="zh-CN" altLang="en-US" b="1" dirty="0">
              <a:solidFill>
                <a:srgbClr val="FFFF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980031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图片 491"/>
          <p:cNvPicPr/>
          <p:nvPr/>
        </p:nvPicPr>
        <p:blipFill>
          <a:blip r:embed="rId2"/>
          <a:stretch/>
        </p:blipFill>
        <p:spPr>
          <a:xfrm>
            <a:off x="432000" y="432000"/>
            <a:ext cx="4313880" cy="3440520"/>
          </a:xfrm>
          <a:prstGeom prst="rect">
            <a:avLst/>
          </a:prstGeom>
          <a:ln>
            <a:noFill/>
          </a:ln>
        </p:spPr>
      </p:pic>
      <p:pic>
        <p:nvPicPr>
          <p:cNvPr id="493" name="图片 492"/>
          <p:cNvPicPr/>
          <p:nvPr/>
        </p:nvPicPr>
        <p:blipFill>
          <a:blip r:embed="rId3"/>
          <a:stretch/>
        </p:blipFill>
        <p:spPr>
          <a:xfrm>
            <a:off x="5391720" y="432000"/>
            <a:ext cx="4400280" cy="3495240"/>
          </a:xfrm>
          <a:prstGeom prst="rect">
            <a:avLst/>
          </a:prstGeom>
          <a:ln>
            <a:noFill/>
          </a:ln>
        </p:spPr>
      </p:pic>
      <p:pic>
        <p:nvPicPr>
          <p:cNvPr id="494" name="图片 493"/>
          <p:cNvPicPr/>
          <p:nvPr/>
        </p:nvPicPr>
        <p:blipFill>
          <a:blip r:embed="rId4"/>
          <a:stretch/>
        </p:blipFill>
        <p:spPr>
          <a:xfrm>
            <a:off x="360000" y="3999960"/>
            <a:ext cx="4371480" cy="3524040"/>
          </a:xfrm>
          <a:prstGeom prst="rect">
            <a:avLst/>
          </a:prstGeom>
          <a:ln>
            <a:noFill/>
          </a:ln>
        </p:spPr>
      </p:pic>
      <p:pic>
        <p:nvPicPr>
          <p:cNvPr id="495" name="图片 494"/>
          <p:cNvPicPr/>
          <p:nvPr/>
        </p:nvPicPr>
        <p:blipFill>
          <a:blip r:embed="rId5"/>
          <a:stretch/>
        </p:blipFill>
        <p:spPr>
          <a:xfrm>
            <a:off x="5391720" y="3996000"/>
            <a:ext cx="4400280" cy="3495240"/>
          </a:xfrm>
          <a:prstGeom prst="rect">
            <a:avLst/>
          </a:prstGeom>
          <a:ln>
            <a:noFill/>
          </a:ln>
        </p:spPr>
      </p:pic>
    </p:spTree>
    <p:extLst>
      <p:ext uri="{BB962C8B-B14F-4D97-AF65-F5344CB8AC3E}">
        <p14:creationId xmlns:p14="http://schemas.microsoft.com/office/powerpoint/2010/main" val="49342692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图片 1"/>
          <p:cNvPicPr/>
          <p:nvPr/>
        </p:nvPicPr>
        <p:blipFill>
          <a:blip r:embed="rId2"/>
          <a:stretch/>
        </p:blipFill>
        <p:spPr>
          <a:xfrm>
            <a:off x="103680" y="764280"/>
            <a:ext cx="3384360" cy="2766240"/>
          </a:xfrm>
          <a:prstGeom prst="rect">
            <a:avLst/>
          </a:prstGeom>
          <a:ln>
            <a:noFill/>
          </a:ln>
        </p:spPr>
      </p:pic>
      <p:sp>
        <p:nvSpPr>
          <p:cNvPr id="404" name="CustomShape 1"/>
          <p:cNvSpPr/>
          <p:nvPr/>
        </p:nvSpPr>
        <p:spPr>
          <a:xfrm>
            <a:off x="2016000" y="229680"/>
            <a:ext cx="5830560" cy="85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EEECE1"/>
                </a:solidFill>
                <a:latin typeface="华文中宋"/>
                <a:ea typeface="华文中宋"/>
              </a:rPr>
              <a:t>HESS J1825-137 ：an extremely extended PWN</a:t>
            </a:r>
            <a:endParaRPr lang="en-US" sz="1800" b="0" strike="noStrike" spc="-1">
              <a:latin typeface="Arial"/>
            </a:endParaRPr>
          </a:p>
        </p:txBody>
      </p:sp>
      <p:sp>
        <p:nvSpPr>
          <p:cNvPr id="405" name="Line 2"/>
          <p:cNvSpPr/>
          <p:nvPr/>
        </p:nvSpPr>
        <p:spPr>
          <a:xfrm>
            <a:off x="1593000" y="1753200"/>
            <a:ext cx="669240" cy="801360"/>
          </a:xfrm>
          <a:prstGeom prst="line">
            <a:avLst/>
          </a:prstGeom>
          <a:ln w="22320">
            <a:solidFill>
              <a:srgbClr val="00B0F0"/>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406" name="CustomShape 3"/>
          <p:cNvSpPr/>
          <p:nvPr/>
        </p:nvSpPr>
        <p:spPr>
          <a:xfrm>
            <a:off x="1620000" y="2379960"/>
            <a:ext cx="790560" cy="28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1" strike="noStrike" spc="-1">
                <a:solidFill>
                  <a:srgbClr val="00B0F0"/>
                </a:solidFill>
                <a:latin typeface="华文中宋"/>
                <a:ea typeface="华文中宋"/>
              </a:rPr>
              <a:t>100pc</a:t>
            </a:r>
            <a:endParaRPr lang="en-US" sz="1200" b="0" strike="noStrike" spc="-1">
              <a:latin typeface="Arial"/>
            </a:endParaRPr>
          </a:p>
        </p:txBody>
      </p:sp>
      <p:grpSp>
        <p:nvGrpSpPr>
          <p:cNvPr id="407" name="Group 4"/>
          <p:cNvGrpSpPr/>
          <p:nvPr/>
        </p:nvGrpSpPr>
        <p:grpSpPr>
          <a:xfrm>
            <a:off x="5182920" y="1000080"/>
            <a:ext cx="4723200" cy="3763080"/>
            <a:chOff x="5182920" y="1000080"/>
            <a:chExt cx="4723200" cy="3763080"/>
          </a:xfrm>
        </p:grpSpPr>
        <p:grpSp>
          <p:nvGrpSpPr>
            <p:cNvPr id="408" name="Group 5"/>
            <p:cNvGrpSpPr/>
            <p:nvPr/>
          </p:nvGrpSpPr>
          <p:grpSpPr>
            <a:xfrm>
              <a:off x="5182920" y="1000080"/>
              <a:ext cx="4543560" cy="3579480"/>
              <a:chOff x="5182920" y="1000080"/>
              <a:chExt cx="4543560" cy="3579480"/>
            </a:xfrm>
          </p:grpSpPr>
          <p:pic>
            <p:nvPicPr>
              <p:cNvPr id="409" name="图片 362"/>
              <p:cNvPicPr/>
              <p:nvPr/>
            </p:nvPicPr>
            <p:blipFill>
              <a:blip r:embed="rId3"/>
              <a:stretch/>
            </p:blipFill>
            <p:spPr>
              <a:xfrm>
                <a:off x="5182920" y="1000080"/>
                <a:ext cx="4543560" cy="3579480"/>
              </a:xfrm>
              <a:prstGeom prst="rect">
                <a:avLst/>
              </a:prstGeom>
              <a:ln>
                <a:noFill/>
              </a:ln>
            </p:spPr>
          </p:pic>
          <p:sp>
            <p:nvSpPr>
              <p:cNvPr id="410" name="CustomShape 6"/>
              <p:cNvSpPr/>
              <p:nvPr/>
            </p:nvSpPr>
            <p:spPr>
              <a:xfrm>
                <a:off x="7740360" y="1179360"/>
                <a:ext cx="1654560" cy="85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000000"/>
                    </a:solidFill>
                    <a:latin typeface="华文中宋"/>
                    <a:ea typeface="华文中宋"/>
                  </a:rPr>
                  <a:t>Khangulyan+2018</a:t>
                </a:r>
                <a:endParaRPr lang="en-US" sz="1200" b="0" strike="noStrike" spc="-1">
                  <a:latin typeface="Arial"/>
                </a:endParaRPr>
              </a:p>
            </p:txBody>
          </p:sp>
        </p:grpSp>
        <p:sp>
          <p:nvSpPr>
            <p:cNvPr id="411" name="CustomShape 7"/>
            <p:cNvSpPr/>
            <p:nvPr/>
          </p:nvSpPr>
          <p:spPr>
            <a:xfrm>
              <a:off x="5371560" y="4433760"/>
              <a:ext cx="4534560" cy="32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latin typeface="华文中宋"/>
                  <a:ea typeface="华文中宋"/>
                </a:rPr>
                <a:t>1ms period at birth, braking index&lt;2, R</a:t>
              </a:r>
              <a:r>
                <a:rPr lang="en-US" sz="1400" b="0" strike="noStrike" spc="-1" baseline="-33000">
                  <a:solidFill>
                    <a:srgbClr val="000000"/>
                  </a:solidFill>
                  <a:latin typeface="华文中宋"/>
                  <a:ea typeface="华文中宋"/>
                </a:rPr>
                <a:t>pwn</a:t>
              </a:r>
              <a:r>
                <a:rPr lang="en-US" sz="1400" b="0" strike="noStrike" spc="-1">
                  <a:solidFill>
                    <a:srgbClr val="000000"/>
                  </a:solidFill>
                  <a:latin typeface="华文中宋"/>
                  <a:ea typeface="华文中宋"/>
                </a:rPr>
                <a:t> ~ 60pc</a:t>
              </a:r>
              <a:endParaRPr lang="en-US" sz="1400" b="0" strike="noStrike" spc="-1">
                <a:latin typeface="Arial"/>
              </a:endParaRPr>
            </a:p>
          </p:txBody>
        </p:sp>
      </p:grpSp>
      <p:grpSp>
        <p:nvGrpSpPr>
          <p:cNvPr id="412" name="Group 8"/>
          <p:cNvGrpSpPr/>
          <p:nvPr/>
        </p:nvGrpSpPr>
        <p:grpSpPr>
          <a:xfrm>
            <a:off x="5118480" y="4921200"/>
            <a:ext cx="4912200" cy="2931480"/>
            <a:chOff x="5118480" y="4921200"/>
            <a:chExt cx="4912200" cy="2931480"/>
          </a:xfrm>
        </p:grpSpPr>
        <p:pic>
          <p:nvPicPr>
            <p:cNvPr id="413" name="图片 365"/>
            <p:cNvPicPr/>
            <p:nvPr/>
          </p:nvPicPr>
          <p:blipFill>
            <a:blip r:embed="rId4"/>
            <a:stretch/>
          </p:blipFill>
          <p:spPr>
            <a:xfrm>
              <a:off x="5118480" y="4921200"/>
              <a:ext cx="2728080" cy="2601360"/>
            </a:xfrm>
            <a:prstGeom prst="rect">
              <a:avLst/>
            </a:prstGeom>
            <a:ln>
              <a:noFill/>
            </a:ln>
          </p:spPr>
        </p:pic>
        <p:sp>
          <p:nvSpPr>
            <p:cNvPr id="414" name="CustomShape 9"/>
            <p:cNvSpPr/>
            <p:nvPr/>
          </p:nvSpPr>
          <p:spPr>
            <a:xfrm>
              <a:off x="7908840" y="5158440"/>
              <a:ext cx="2074680" cy="88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latin typeface="华文中宋"/>
                  <a:ea typeface="华文中宋"/>
                </a:rPr>
                <a:t>Energy-dependent extension can be well reproduced in a pulsar halo scenario</a:t>
              </a:r>
              <a:endParaRPr lang="en-US" sz="1400" b="0" strike="noStrike" spc="-1">
                <a:latin typeface="Arial"/>
              </a:endParaRPr>
            </a:p>
          </p:txBody>
        </p:sp>
        <p:sp>
          <p:nvSpPr>
            <p:cNvPr id="415" name="CustomShape 10"/>
            <p:cNvSpPr/>
            <p:nvPr/>
          </p:nvSpPr>
          <p:spPr>
            <a:xfrm>
              <a:off x="5797800" y="6813720"/>
              <a:ext cx="2014560" cy="60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latin typeface="华文中宋"/>
                  <a:ea typeface="华文中宋"/>
                </a:rPr>
                <a:t>Liu &amp; Yan 2020</a:t>
              </a:r>
              <a:endParaRPr lang="en-US" sz="1400" b="0" strike="noStrike" spc="-1">
                <a:latin typeface="Arial"/>
              </a:endParaRPr>
            </a:p>
          </p:txBody>
        </p:sp>
        <p:sp>
          <p:nvSpPr>
            <p:cNvPr id="416" name="CustomShape 11"/>
            <p:cNvSpPr/>
            <p:nvPr/>
          </p:nvSpPr>
          <p:spPr>
            <a:xfrm>
              <a:off x="7920720" y="6194880"/>
              <a:ext cx="1872360" cy="694800"/>
            </a:xfrm>
            <a:prstGeom prst="rect">
              <a:avLst/>
            </a:prstGeom>
            <a:ln>
              <a:round/>
            </a:ln>
            <a:effectLst>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p:style>
          <p:txBody>
            <a:bodyPr lIns="90000" tIns="45000" rIns="90000" bIns="45000"/>
            <a:lstStyle/>
            <a:p>
              <a:pPr>
                <a:lnSpc>
                  <a:spcPct val="100000"/>
                </a:lnSpc>
              </a:pPr>
              <a:r>
                <a:rPr lang="en-US" sz="1800" b="0" strike="noStrike" spc="-1">
                  <a:solidFill>
                    <a:srgbClr val="FFFFFF"/>
                  </a:solidFill>
                  <a:latin typeface="华文中宋"/>
                  <a:ea typeface="华文中宋"/>
                </a:rPr>
                <a:t>Hybrid system:</a:t>
              </a:r>
              <a:endParaRPr lang="en-US" sz="1800" b="0" strike="noStrike" spc="-1">
                <a:latin typeface="Arial"/>
              </a:endParaRPr>
            </a:p>
            <a:p>
              <a:pPr>
                <a:lnSpc>
                  <a:spcPct val="100000"/>
                </a:lnSpc>
              </a:pPr>
              <a:r>
                <a:rPr lang="en-US" sz="1800" b="0" strike="noStrike" spc="-1">
                  <a:solidFill>
                    <a:srgbClr val="FFFFFF"/>
                  </a:solidFill>
                  <a:latin typeface="华文中宋"/>
                  <a:ea typeface="华文中宋"/>
                </a:rPr>
                <a:t>plerion+halo </a:t>
              </a:r>
              <a:endParaRPr lang="en-US" sz="1800" b="0" strike="noStrike" spc="-1">
                <a:latin typeface="Arial"/>
              </a:endParaRPr>
            </a:p>
          </p:txBody>
        </p:sp>
        <p:sp>
          <p:nvSpPr>
            <p:cNvPr id="417" name="CustomShape 12"/>
            <p:cNvSpPr/>
            <p:nvPr/>
          </p:nvSpPr>
          <p:spPr>
            <a:xfrm>
              <a:off x="8016120" y="6995880"/>
              <a:ext cx="2014560" cy="85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500" b="0" strike="noStrike" spc="-1">
                  <a:solidFill>
                    <a:srgbClr val="000000"/>
                  </a:solidFill>
                  <a:latin typeface="华文中宋"/>
                  <a:ea typeface="华文中宋"/>
                </a:rPr>
                <a:t>c.f. Principe+2020</a:t>
              </a:r>
              <a:endParaRPr lang="en-US" sz="1500" b="0" strike="noStrike" spc="-1">
                <a:latin typeface="Arial"/>
              </a:endParaRPr>
            </a:p>
          </p:txBody>
        </p:sp>
      </p:grpSp>
      <p:sp>
        <p:nvSpPr>
          <p:cNvPr id="418" name="CustomShape 13"/>
          <p:cNvSpPr/>
          <p:nvPr/>
        </p:nvSpPr>
        <p:spPr>
          <a:xfrm>
            <a:off x="3515400" y="1352160"/>
            <a:ext cx="1726920" cy="643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000000"/>
                </a:solidFill>
                <a:latin typeface="华文中宋"/>
                <a:ea typeface="华文中宋"/>
              </a:rPr>
              <a:t>PSR J1826-1334 </a:t>
            </a:r>
            <a:endParaRPr lang="en-US" sz="1600" b="0" strike="noStrike" spc="-1">
              <a:latin typeface="Arial"/>
            </a:endParaRPr>
          </a:p>
          <a:p>
            <a:pPr>
              <a:lnSpc>
                <a:spcPct val="100000"/>
              </a:lnSpc>
            </a:pPr>
            <a:r>
              <a:rPr lang="en-US" sz="1800" b="0" strike="noStrike" spc="-1">
                <a:solidFill>
                  <a:srgbClr val="000000"/>
                </a:solidFill>
                <a:latin typeface="华文中宋"/>
                <a:ea typeface="华文中宋"/>
              </a:rPr>
              <a:t>τ</a:t>
            </a:r>
            <a:r>
              <a:rPr lang="en-US" sz="1800" b="0" strike="noStrike" spc="-1" baseline="-25000">
                <a:solidFill>
                  <a:srgbClr val="000000"/>
                </a:solidFill>
                <a:latin typeface="华文中宋"/>
                <a:ea typeface="华文中宋"/>
              </a:rPr>
              <a:t>c</a:t>
            </a:r>
            <a:r>
              <a:rPr lang="en-US" sz="1800" b="0" strike="noStrike" spc="-1">
                <a:solidFill>
                  <a:srgbClr val="000000"/>
                </a:solidFill>
                <a:latin typeface="华文中宋"/>
                <a:ea typeface="华文中宋"/>
              </a:rPr>
              <a:t>=21kyr</a:t>
            </a:r>
            <a:endParaRPr lang="en-US" sz="1800" b="0" strike="noStrike" spc="-1">
              <a:latin typeface="Arial"/>
            </a:endParaRPr>
          </a:p>
        </p:txBody>
      </p:sp>
      <p:sp>
        <p:nvSpPr>
          <p:cNvPr id="419" name="CustomShape 14"/>
          <p:cNvSpPr/>
          <p:nvPr/>
        </p:nvSpPr>
        <p:spPr>
          <a:xfrm>
            <a:off x="948960" y="1179360"/>
            <a:ext cx="2166840" cy="27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EEECE1"/>
                </a:solidFill>
                <a:latin typeface="华文中宋"/>
                <a:ea typeface="华文中宋"/>
              </a:rPr>
              <a:t>HESS Collaboration 2019</a:t>
            </a:r>
            <a:endParaRPr lang="en-US" sz="1200" b="0" strike="noStrike" spc="-1">
              <a:latin typeface="Arial"/>
            </a:endParaRPr>
          </a:p>
        </p:txBody>
      </p:sp>
      <p:pic>
        <p:nvPicPr>
          <p:cNvPr id="420" name="图片 4"/>
          <p:cNvPicPr/>
          <p:nvPr/>
        </p:nvPicPr>
        <p:blipFill>
          <a:blip r:embed="rId5"/>
          <a:stretch/>
        </p:blipFill>
        <p:spPr>
          <a:xfrm>
            <a:off x="864000" y="3816000"/>
            <a:ext cx="2635560" cy="2235240"/>
          </a:xfrm>
          <a:prstGeom prst="rect">
            <a:avLst/>
          </a:prstGeom>
          <a:ln>
            <a:noFill/>
          </a:ln>
        </p:spPr>
      </p:pic>
      <p:sp>
        <p:nvSpPr>
          <p:cNvPr id="421" name="CustomShape 15"/>
          <p:cNvSpPr/>
          <p:nvPr/>
        </p:nvSpPr>
        <p:spPr>
          <a:xfrm>
            <a:off x="1481040" y="6208200"/>
            <a:ext cx="1110960" cy="27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000000"/>
                </a:solidFill>
                <a:latin typeface="Arial"/>
                <a:ea typeface="DejaVu Sans"/>
              </a:rPr>
              <a:t>Voisin+2016</a:t>
            </a:r>
            <a:endParaRPr lang="en-US" sz="1200" b="0" strike="noStrike" spc="-1">
              <a:latin typeface="Arial"/>
            </a:endParaRPr>
          </a:p>
        </p:txBody>
      </p:sp>
    </p:spTree>
    <p:extLst>
      <p:ext uri="{BB962C8B-B14F-4D97-AF65-F5344CB8AC3E}">
        <p14:creationId xmlns:p14="http://schemas.microsoft.com/office/powerpoint/2010/main" val="1326159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图片 81"/>
          <p:cNvPicPr/>
          <p:nvPr/>
        </p:nvPicPr>
        <p:blipFill>
          <a:blip r:embed="rId2"/>
          <a:stretch/>
        </p:blipFill>
        <p:spPr>
          <a:xfrm>
            <a:off x="484560" y="958680"/>
            <a:ext cx="4165200" cy="4245840"/>
          </a:xfrm>
          <a:prstGeom prst="rect">
            <a:avLst/>
          </a:prstGeom>
          <a:ln>
            <a:noFill/>
          </a:ln>
        </p:spPr>
      </p:pic>
      <p:sp>
        <p:nvSpPr>
          <p:cNvPr id="259" name="CustomShape 1"/>
          <p:cNvSpPr/>
          <p:nvPr/>
        </p:nvSpPr>
        <p:spPr>
          <a:xfrm>
            <a:off x="2121120" y="318960"/>
            <a:ext cx="525384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Pulsar Wind Nebula: shocked pulsar wind</a:t>
            </a:r>
            <a:endParaRPr lang="en-US" sz="2000" b="0" strike="noStrike" spc="-1">
              <a:latin typeface="Arial"/>
            </a:endParaRPr>
          </a:p>
        </p:txBody>
      </p:sp>
      <p:pic>
        <p:nvPicPr>
          <p:cNvPr id="260" name="图片 87"/>
          <p:cNvPicPr/>
          <p:nvPr/>
        </p:nvPicPr>
        <p:blipFill>
          <a:blip r:embed="rId3"/>
          <a:stretch/>
        </p:blipFill>
        <p:spPr>
          <a:xfrm>
            <a:off x="4672080" y="1944000"/>
            <a:ext cx="5406480" cy="5060160"/>
          </a:xfrm>
          <a:prstGeom prst="rect">
            <a:avLst/>
          </a:prstGeom>
          <a:ln>
            <a:noFill/>
          </a:ln>
        </p:spPr>
      </p:pic>
      <p:sp>
        <p:nvSpPr>
          <p:cNvPr id="261" name="CustomShape 2"/>
          <p:cNvSpPr/>
          <p:nvPr/>
        </p:nvSpPr>
        <p:spPr>
          <a:xfrm>
            <a:off x="4968000" y="1440000"/>
            <a:ext cx="896400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华文中宋"/>
              </a:rPr>
              <a:t>A guaranteed high-energy leptons reservoir</a:t>
            </a:r>
            <a:endParaRPr lang="en-US" sz="1800" b="0" strike="noStrike" spc="-1">
              <a:latin typeface="Arial"/>
            </a:endParaRPr>
          </a:p>
        </p:txBody>
      </p:sp>
      <p:sp>
        <p:nvSpPr>
          <p:cNvPr id="262" name="CustomShape 3"/>
          <p:cNvSpPr/>
          <p:nvPr/>
        </p:nvSpPr>
        <p:spPr>
          <a:xfrm>
            <a:off x="3696480" y="7176240"/>
            <a:ext cx="2542320" cy="3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latin typeface="Book Antiqua"/>
                <a:ea typeface="华文中宋"/>
              </a:rPr>
              <a:t>Gaensler &amp; Slane 2006</a:t>
            </a:r>
            <a:endParaRPr lang="en-US" sz="1400" b="0" strike="noStrike" spc="-1">
              <a:latin typeface="Arial"/>
            </a:endParaRPr>
          </a:p>
        </p:txBody>
      </p:sp>
      <p:pic>
        <p:nvPicPr>
          <p:cNvPr id="263" name="图片 189"/>
          <p:cNvPicPr/>
          <p:nvPr/>
        </p:nvPicPr>
        <p:blipFill>
          <a:blip r:embed="rId4"/>
          <a:stretch/>
        </p:blipFill>
        <p:spPr>
          <a:xfrm>
            <a:off x="2750760" y="5219280"/>
            <a:ext cx="1708560" cy="1712880"/>
          </a:xfrm>
          <a:prstGeom prst="rect">
            <a:avLst/>
          </a:prstGeom>
          <a:ln>
            <a:noFill/>
          </a:ln>
        </p:spPr>
      </p:pic>
      <p:sp>
        <p:nvSpPr>
          <p:cNvPr id="264" name="CustomShape 4"/>
          <p:cNvSpPr/>
          <p:nvPr/>
        </p:nvSpPr>
        <p:spPr>
          <a:xfrm>
            <a:off x="900360" y="5645160"/>
            <a:ext cx="2085840" cy="93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DejaVu Sans"/>
              </a:rPr>
              <a:t>SNR G21.5-0.9</a:t>
            </a:r>
            <a:endParaRPr lang="en-US" sz="1800" b="0" strike="noStrike" spc="-1">
              <a:latin typeface="Arial"/>
            </a:endParaRPr>
          </a:p>
          <a:p>
            <a:pPr>
              <a:lnSpc>
                <a:spcPct val="100000"/>
              </a:lnSpc>
            </a:pPr>
            <a:r>
              <a:rPr lang="en-US" sz="1800" b="0" strike="noStrike" spc="-1">
                <a:solidFill>
                  <a:srgbClr val="000000"/>
                </a:solidFill>
                <a:latin typeface="Book Antiqua"/>
                <a:ea typeface="DejaVu Sans"/>
              </a:rPr>
              <a:t>PSR J1833-1034</a:t>
            </a:r>
            <a:endParaRPr lang="en-US" sz="1800" b="0" strike="noStrike" spc="-1">
              <a:latin typeface="Arial"/>
            </a:endParaRPr>
          </a:p>
          <a:p>
            <a:pPr>
              <a:lnSpc>
                <a:spcPct val="100000"/>
              </a:lnSpc>
            </a:pP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1884240" y="379800"/>
            <a:ext cx="453384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What’s going to happen next?</a:t>
            </a:r>
            <a:endParaRPr lang="en-US" sz="2000" b="0" strike="noStrike" spc="-1">
              <a:latin typeface="Arial"/>
            </a:endParaRPr>
          </a:p>
        </p:txBody>
      </p:sp>
      <p:pic>
        <p:nvPicPr>
          <p:cNvPr id="266" name="图片 192"/>
          <p:cNvPicPr/>
          <p:nvPr/>
        </p:nvPicPr>
        <p:blipFill>
          <a:blip r:embed="rId2"/>
          <a:stretch/>
        </p:blipFill>
        <p:spPr>
          <a:xfrm>
            <a:off x="421560" y="1008000"/>
            <a:ext cx="4328280" cy="3177720"/>
          </a:xfrm>
          <a:prstGeom prst="rect">
            <a:avLst/>
          </a:prstGeom>
          <a:ln>
            <a:noFill/>
          </a:ln>
        </p:spPr>
      </p:pic>
      <p:pic>
        <p:nvPicPr>
          <p:cNvPr id="267" name="图片 193"/>
          <p:cNvPicPr/>
          <p:nvPr/>
        </p:nvPicPr>
        <p:blipFill>
          <a:blip r:embed="rId3"/>
          <a:stretch/>
        </p:blipFill>
        <p:spPr>
          <a:xfrm>
            <a:off x="0" y="4032000"/>
            <a:ext cx="6549840" cy="3116520"/>
          </a:xfrm>
          <a:prstGeom prst="rect">
            <a:avLst/>
          </a:prstGeom>
          <a:ln>
            <a:noFill/>
          </a:ln>
        </p:spPr>
      </p:pic>
      <p:pic>
        <p:nvPicPr>
          <p:cNvPr id="268" name="图片 194"/>
          <p:cNvPicPr/>
          <p:nvPr/>
        </p:nvPicPr>
        <p:blipFill>
          <a:blip r:embed="rId4"/>
          <a:stretch/>
        </p:blipFill>
        <p:spPr>
          <a:xfrm>
            <a:off x="5737680" y="1407600"/>
            <a:ext cx="4268160" cy="5934240"/>
          </a:xfrm>
          <a:prstGeom prst="rect">
            <a:avLst/>
          </a:prstGeom>
          <a:ln>
            <a:noFill/>
          </a:ln>
        </p:spPr>
      </p:pic>
      <p:sp>
        <p:nvSpPr>
          <p:cNvPr id="269" name="CustomShape 2"/>
          <p:cNvSpPr/>
          <p:nvPr/>
        </p:nvSpPr>
        <p:spPr>
          <a:xfrm>
            <a:off x="7084440" y="1037160"/>
            <a:ext cx="2445840" cy="34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000000"/>
                </a:solidFill>
                <a:latin typeface="Book Antiqua"/>
                <a:ea typeface="DejaVu Sans"/>
              </a:rPr>
              <a:t>Vorster et al. 2013</a:t>
            </a:r>
            <a:endParaRPr lang="en-US" sz="1600" b="0" strike="noStrike" spc="-1">
              <a:latin typeface="Arial"/>
            </a:endParaRPr>
          </a:p>
        </p:txBody>
      </p:sp>
      <p:sp>
        <p:nvSpPr>
          <p:cNvPr id="270" name="CustomShape 3"/>
          <p:cNvSpPr/>
          <p:nvPr/>
        </p:nvSpPr>
        <p:spPr>
          <a:xfrm>
            <a:off x="216000" y="3821760"/>
            <a:ext cx="251784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DejaVu Sans"/>
              </a:rPr>
              <a:t>Blondin et al. 2001</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图片 197"/>
          <p:cNvPicPr/>
          <p:nvPr/>
        </p:nvPicPr>
        <p:blipFill>
          <a:blip r:embed="rId3"/>
          <a:stretch/>
        </p:blipFill>
        <p:spPr>
          <a:xfrm>
            <a:off x="231840" y="1440000"/>
            <a:ext cx="4807440" cy="4864680"/>
          </a:xfrm>
          <a:prstGeom prst="rect">
            <a:avLst/>
          </a:prstGeom>
          <a:ln>
            <a:noFill/>
          </a:ln>
        </p:spPr>
      </p:pic>
      <p:sp>
        <p:nvSpPr>
          <p:cNvPr id="272" name="CustomShape 1"/>
          <p:cNvSpPr/>
          <p:nvPr/>
        </p:nvSpPr>
        <p:spPr>
          <a:xfrm>
            <a:off x="1945800" y="307080"/>
            <a:ext cx="637308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a:solidFill>
                  <a:srgbClr val="EEECE1"/>
                </a:solidFill>
                <a:latin typeface="Book Antiqua"/>
                <a:ea typeface="DejaVu Sans"/>
              </a:rPr>
              <a:t>Pulsar will eventually leave the related SNR</a:t>
            </a:r>
            <a:endParaRPr lang="en-US" sz="2000" b="0" strike="noStrike" spc="-1">
              <a:latin typeface="Arial"/>
            </a:endParaRPr>
          </a:p>
        </p:txBody>
      </p:sp>
      <p:sp>
        <p:nvSpPr>
          <p:cNvPr id="273" name="CustomShape 2"/>
          <p:cNvSpPr/>
          <p:nvPr/>
        </p:nvSpPr>
        <p:spPr>
          <a:xfrm>
            <a:off x="2736000" y="1597680"/>
            <a:ext cx="717840" cy="34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FFFFFF"/>
                </a:solidFill>
                <a:latin typeface="Book Antiqua"/>
                <a:ea typeface="DejaVu Sans"/>
              </a:rPr>
              <a:t>W44</a:t>
            </a:r>
            <a:endParaRPr lang="en-US" sz="1800" b="0" strike="noStrike" spc="-1">
              <a:latin typeface="Arial"/>
            </a:endParaRPr>
          </a:p>
        </p:txBody>
      </p:sp>
      <p:pic>
        <p:nvPicPr>
          <p:cNvPr id="274" name="图片 200"/>
          <p:cNvPicPr/>
          <p:nvPr/>
        </p:nvPicPr>
        <p:blipFill>
          <a:blip r:embed="rId4"/>
          <a:stretch/>
        </p:blipFill>
        <p:spPr>
          <a:xfrm>
            <a:off x="5105160" y="3228840"/>
            <a:ext cx="5089320" cy="2733840"/>
          </a:xfrm>
          <a:prstGeom prst="rect">
            <a:avLst/>
          </a:prstGeom>
          <a:ln>
            <a:noFill/>
          </a:ln>
        </p:spPr>
      </p:pic>
      <p:sp>
        <p:nvSpPr>
          <p:cNvPr id="275" name="CustomShape 3"/>
          <p:cNvSpPr/>
          <p:nvPr/>
        </p:nvSpPr>
        <p:spPr>
          <a:xfrm>
            <a:off x="6791400" y="6207840"/>
            <a:ext cx="2016720" cy="333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000000"/>
                </a:solidFill>
                <a:latin typeface="Book Antiqua"/>
                <a:ea typeface="DejaVu Sans"/>
              </a:rPr>
              <a:t>Gaensler et al. 2004</a:t>
            </a:r>
            <a:endParaRPr lang="en-US" sz="1600" b="0" strike="noStrike" spc="-1">
              <a:latin typeface="Arial"/>
            </a:endParaRPr>
          </a:p>
        </p:txBody>
      </p:sp>
      <p:sp>
        <p:nvSpPr>
          <p:cNvPr id="276" name="CustomShape 4"/>
          <p:cNvSpPr/>
          <p:nvPr/>
        </p:nvSpPr>
        <p:spPr>
          <a:xfrm>
            <a:off x="738000" y="6463440"/>
            <a:ext cx="210528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latin typeface="Book Antiqua"/>
                <a:ea typeface="DejaVu Sans"/>
              </a:rPr>
              <a:t>Giacani et al. 1997</a:t>
            </a:r>
            <a:endParaRPr lang="en-US" sz="1800" b="0" strike="noStrike" spc="-1">
              <a:latin typeface="Arial"/>
            </a:endParaRPr>
          </a:p>
        </p:txBody>
      </p:sp>
      <p:sp>
        <p:nvSpPr>
          <p:cNvPr id="277" name="CustomShape 5"/>
          <p:cNvSpPr/>
          <p:nvPr/>
        </p:nvSpPr>
        <p:spPr>
          <a:xfrm>
            <a:off x="3067200" y="6447960"/>
            <a:ext cx="17715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latin typeface="Book Antiqua"/>
                <a:ea typeface="DejaVu Sans"/>
              </a:rPr>
              <a:t>Frail et al. 1996</a:t>
            </a:r>
            <a:endParaRPr lang="en-US" sz="1800" b="0" strike="noStrike" spc="-1">
              <a:latin typeface="Arial"/>
            </a:endParaRPr>
          </a:p>
        </p:txBody>
      </p:sp>
      <p:pic>
        <p:nvPicPr>
          <p:cNvPr id="278" name="图片 4"/>
          <p:cNvPicPr/>
          <p:nvPr/>
        </p:nvPicPr>
        <p:blipFill>
          <a:blip r:embed="rId5"/>
          <a:stretch/>
        </p:blipFill>
        <p:spPr>
          <a:xfrm>
            <a:off x="5040360" y="2426760"/>
            <a:ext cx="4752720" cy="579960"/>
          </a:xfrm>
          <a:prstGeom prst="rect">
            <a:avLst/>
          </a:prstGeom>
          <a:ln>
            <a:noFill/>
          </a:ln>
        </p:spPr>
      </p:pic>
      <p:sp>
        <p:nvSpPr>
          <p:cNvPr id="279" name="CustomShape 6"/>
          <p:cNvSpPr/>
          <p:nvPr/>
        </p:nvSpPr>
        <p:spPr>
          <a:xfrm>
            <a:off x="5506560" y="1597680"/>
            <a:ext cx="418896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Book Antiqua"/>
                <a:ea typeface="DejaVu Sans"/>
              </a:rPr>
              <a:t>Natal kick velocity: 400-500 km/s</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CustomShape 1"/>
          <p:cNvSpPr/>
          <p:nvPr/>
        </p:nvSpPr>
        <p:spPr>
          <a:xfrm>
            <a:off x="411480" y="949320"/>
            <a:ext cx="9941400" cy="24339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latin typeface="华文中宋"/>
                <a:ea typeface="华文中宋"/>
              </a:rPr>
              <a:t>Geminga: </a:t>
            </a:r>
            <a:endParaRPr lang="en-US" sz="1800" b="0" strike="noStrike" spc="-1">
              <a:latin typeface="Arial"/>
            </a:endParaRPr>
          </a:p>
          <a:p>
            <a:pPr>
              <a:lnSpc>
                <a:spcPct val="150000"/>
              </a:lnSpc>
            </a:pPr>
            <a:r>
              <a:rPr lang="en-US" sz="1800" b="0" strike="noStrike" spc="-1">
                <a:solidFill>
                  <a:srgbClr val="000000"/>
                </a:solidFill>
                <a:latin typeface="华文中宋"/>
                <a:ea typeface="华文中宋"/>
              </a:rPr>
              <a:t>One of the closest pulsar (d=250pc)</a:t>
            </a:r>
            <a:endParaRPr lang="en-US" sz="1800" b="0" strike="noStrike" spc="-1">
              <a:latin typeface="Arial"/>
            </a:endParaRPr>
          </a:p>
          <a:p>
            <a:pPr>
              <a:lnSpc>
                <a:spcPct val="150000"/>
              </a:lnSpc>
            </a:pPr>
            <a:r>
              <a:rPr lang="en-US" sz="1800" b="0" strike="noStrike" spc="-1">
                <a:solidFill>
                  <a:srgbClr val="000000"/>
                </a:solidFill>
                <a:latin typeface="华文中宋"/>
                <a:ea typeface="华文中宋"/>
              </a:rPr>
              <a:t>One of the brightest persistent GeV point source (F</a:t>
            </a:r>
            <a:r>
              <a:rPr lang="en-US" sz="1800" b="0" strike="noStrike" spc="-1" baseline="-33000">
                <a:solidFill>
                  <a:srgbClr val="000000"/>
                </a:solidFill>
                <a:latin typeface="华文中宋"/>
                <a:ea typeface="华文中宋"/>
              </a:rPr>
              <a:t>&gt;0.1GeV</a:t>
            </a:r>
            <a:r>
              <a:rPr lang="en-US" sz="1800" b="0" strike="noStrike" spc="-1">
                <a:solidFill>
                  <a:srgbClr val="000000"/>
                </a:solidFill>
                <a:latin typeface="华文中宋"/>
                <a:ea typeface="华文中宋"/>
              </a:rPr>
              <a:t>~10</a:t>
            </a:r>
            <a:r>
              <a:rPr lang="en-US" sz="1800" b="0" strike="noStrike" spc="-1" baseline="33000">
                <a:solidFill>
                  <a:srgbClr val="000000"/>
                </a:solidFill>
                <a:latin typeface="华文中宋"/>
                <a:ea typeface="华文中宋"/>
              </a:rPr>
              <a:t>-10</a:t>
            </a:r>
            <a:r>
              <a:rPr lang="en-US" sz="1800" b="0" strike="noStrike" spc="-1">
                <a:solidFill>
                  <a:srgbClr val="000000"/>
                </a:solidFill>
                <a:latin typeface="华文中宋"/>
                <a:ea typeface="华文中宋"/>
              </a:rPr>
              <a:t>ergcm</a:t>
            </a:r>
            <a:r>
              <a:rPr lang="en-US" sz="1800" b="0" strike="noStrike" spc="-1" baseline="33000">
                <a:solidFill>
                  <a:srgbClr val="000000"/>
                </a:solidFill>
                <a:latin typeface="华文中宋"/>
                <a:ea typeface="华文中宋"/>
              </a:rPr>
              <a:t>-2</a:t>
            </a:r>
            <a:r>
              <a:rPr lang="en-US" sz="1800" b="0" strike="noStrike" spc="-1">
                <a:solidFill>
                  <a:srgbClr val="000000"/>
                </a:solidFill>
                <a:latin typeface="华文中宋"/>
                <a:ea typeface="华文中宋"/>
              </a:rPr>
              <a:t>s</a:t>
            </a:r>
            <a:r>
              <a:rPr lang="en-US" sz="1800" b="0" strike="noStrike" spc="-1" baseline="33000">
                <a:solidFill>
                  <a:srgbClr val="000000"/>
                </a:solidFill>
                <a:latin typeface="华文中宋"/>
                <a:ea typeface="华文中宋"/>
              </a:rPr>
              <a:t>-1</a:t>
            </a:r>
            <a:r>
              <a:rPr lang="en-US" sz="1800" b="0" strike="noStrike" spc="-1">
                <a:solidFill>
                  <a:srgbClr val="000000"/>
                </a:solidFill>
                <a:latin typeface="华文中宋"/>
                <a:ea typeface="华文中宋"/>
              </a:rPr>
              <a:t>)</a:t>
            </a:r>
            <a:endParaRPr lang="en-US" sz="1800" b="0" strike="noStrike" spc="-1">
              <a:latin typeface="Arial"/>
            </a:endParaRPr>
          </a:p>
          <a:p>
            <a:pPr>
              <a:lnSpc>
                <a:spcPct val="150000"/>
              </a:lnSpc>
            </a:pPr>
            <a:r>
              <a:rPr lang="en-US" sz="1800" b="0" strike="noStrike" spc="-1">
                <a:solidFill>
                  <a:srgbClr val="000000"/>
                </a:solidFill>
                <a:latin typeface="华文中宋"/>
                <a:ea typeface="华文中宋"/>
              </a:rPr>
              <a:t>High proper motion velocity: 200km/s (for d=250pc)</a:t>
            </a:r>
            <a:endParaRPr lang="en-US" sz="1800" b="0" strike="noStrike" spc="-1">
              <a:latin typeface="Arial"/>
            </a:endParaRPr>
          </a:p>
          <a:p>
            <a:pPr>
              <a:lnSpc>
                <a:spcPct val="150000"/>
              </a:lnSpc>
            </a:pPr>
            <a:r>
              <a:rPr lang="en-US" sz="1800" b="0" strike="noStrike" spc="-1">
                <a:solidFill>
                  <a:srgbClr val="000000"/>
                </a:solidFill>
                <a:latin typeface="华文中宋"/>
                <a:ea typeface="华文中宋"/>
              </a:rPr>
              <a:t>Middle age: 340 kyr</a:t>
            </a:r>
            <a:endParaRPr lang="en-US" sz="1800" b="0" strike="noStrike" spc="-1">
              <a:latin typeface="Arial"/>
            </a:endParaRPr>
          </a:p>
        </p:txBody>
      </p:sp>
      <p:sp>
        <p:nvSpPr>
          <p:cNvPr id="281" name="CustomShape 2"/>
          <p:cNvSpPr/>
          <p:nvPr/>
        </p:nvSpPr>
        <p:spPr>
          <a:xfrm>
            <a:off x="415800" y="2885760"/>
            <a:ext cx="9771840" cy="111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latin typeface="华文中宋"/>
                <a:ea typeface="华文中宋"/>
              </a:rPr>
              <a:t>Geminga’s PWN: </a:t>
            </a:r>
            <a:endParaRPr lang="en-US" sz="1800" b="0" strike="noStrike" spc="-1">
              <a:latin typeface="Arial"/>
            </a:endParaRPr>
          </a:p>
          <a:p>
            <a:pPr>
              <a:lnSpc>
                <a:spcPct val="150000"/>
              </a:lnSpc>
            </a:pPr>
            <a:r>
              <a:rPr lang="en-US" sz="1800" b="0" strike="noStrike" spc="-1">
                <a:solidFill>
                  <a:srgbClr val="000000"/>
                </a:solidFill>
                <a:latin typeface="华文中宋"/>
                <a:ea typeface="华文中宋"/>
              </a:rPr>
              <a:t>two lateral tails :0.2pc; axial tail: 0.05pc</a:t>
            </a:r>
            <a:endParaRPr lang="en-US" sz="1800" b="0" strike="noStrike" spc="-1">
              <a:latin typeface="Arial"/>
            </a:endParaRPr>
          </a:p>
          <a:p>
            <a:pPr>
              <a:lnSpc>
                <a:spcPct val="150000"/>
              </a:lnSpc>
            </a:pPr>
            <a:r>
              <a:rPr lang="en-US" sz="1800" b="0" strike="noStrike" spc="-1">
                <a:solidFill>
                  <a:srgbClr val="000000"/>
                </a:solidFill>
                <a:latin typeface="华文中宋"/>
                <a:ea typeface="华文中宋"/>
              </a:rPr>
              <a:t>Termination shock: unresolved</a:t>
            </a:r>
            <a:endParaRPr lang="en-US" sz="1800" b="0" strike="noStrike" spc="-1">
              <a:latin typeface="Arial"/>
            </a:endParaRPr>
          </a:p>
        </p:txBody>
      </p:sp>
      <p:pic>
        <p:nvPicPr>
          <p:cNvPr id="282" name="图片 91"/>
          <p:cNvPicPr/>
          <p:nvPr/>
        </p:nvPicPr>
        <p:blipFill>
          <a:blip r:embed="rId2"/>
          <a:stretch/>
        </p:blipFill>
        <p:spPr>
          <a:xfrm>
            <a:off x="4682880" y="3980880"/>
            <a:ext cx="4092480" cy="3750840"/>
          </a:xfrm>
          <a:prstGeom prst="rect">
            <a:avLst/>
          </a:prstGeom>
          <a:ln>
            <a:noFill/>
          </a:ln>
        </p:spPr>
      </p:pic>
      <p:pic>
        <p:nvPicPr>
          <p:cNvPr id="283" name="图片 92"/>
          <p:cNvPicPr/>
          <p:nvPr/>
        </p:nvPicPr>
        <p:blipFill>
          <a:blip r:embed="rId3"/>
          <a:stretch/>
        </p:blipFill>
        <p:spPr>
          <a:xfrm>
            <a:off x="625680" y="4067280"/>
            <a:ext cx="3816360" cy="3330360"/>
          </a:xfrm>
          <a:prstGeom prst="rect">
            <a:avLst/>
          </a:prstGeom>
          <a:ln>
            <a:noFill/>
          </a:ln>
        </p:spPr>
      </p:pic>
      <p:sp>
        <p:nvSpPr>
          <p:cNvPr id="284" name="CustomShape 3"/>
          <p:cNvSpPr/>
          <p:nvPr/>
        </p:nvSpPr>
        <p:spPr>
          <a:xfrm>
            <a:off x="555480" y="4047480"/>
            <a:ext cx="333072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FFFFFF"/>
                </a:solidFill>
                <a:latin typeface="Arial"/>
                <a:ea typeface="DejaVu Sans"/>
              </a:rPr>
              <a:t>Cavareo et al. 2003</a:t>
            </a:r>
            <a:endParaRPr lang="en-US" sz="1800" b="0" strike="noStrike" spc="-1">
              <a:latin typeface="Arial"/>
            </a:endParaRPr>
          </a:p>
        </p:txBody>
      </p:sp>
      <p:sp>
        <p:nvSpPr>
          <p:cNvPr id="285" name="CustomShape 4"/>
          <p:cNvSpPr/>
          <p:nvPr/>
        </p:nvSpPr>
        <p:spPr>
          <a:xfrm>
            <a:off x="5079960" y="4029840"/>
            <a:ext cx="3330720" cy="57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FFFFFF"/>
                </a:solidFill>
                <a:latin typeface="Arial"/>
                <a:ea typeface="DejaVu Sans"/>
              </a:rPr>
              <a:t>Possvelt et al. 2017</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图片 168"/>
          <p:cNvPicPr/>
          <p:nvPr/>
        </p:nvPicPr>
        <p:blipFill>
          <a:blip r:embed="rId2"/>
          <a:stretch/>
        </p:blipFill>
        <p:spPr>
          <a:xfrm>
            <a:off x="4947120" y="1182960"/>
            <a:ext cx="4617360" cy="3480840"/>
          </a:xfrm>
          <a:prstGeom prst="rect">
            <a:avLst/>
          </a:prstGeom>
          <a:ln>
            <a:noFill/>
          </a:ln>
        </p:spPr>
      </p:pic>
      <p:sp>
        <p:nvSpPr>
          <p:cNvPr id="287" name="CustomShape 1"/>
          <p:cNvSpPr/>
          <p:nvPr/>
        </p:nvSpPr>
        <p:spPr>
          <a:xfrm>
            <a:off x="5591160" y="4756680"/>
            <a:ext cx="3792960" cy="69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HAWC Collaboration 2017, Science, 2017, 358, 911 </a:t>
            </a:r>
            <a:endParaRPr lang="en-US" sz="1800" b="0" strike="noStrike" spc="-1">
              <a:latin typeface="Arial"/>
            </a:endParaRPr>
          </a:p>
        </p:txBody>
      </p:sp>
      <p:pic>
        <p:nvPicPr>
          <p:cNvPr id="288" name="图片 166"/>
          <p:cNvPicPr/>
          <p:nvPr/>
        </p:nvPicPr>
        <p:blipFill>
          <a:blip r:embed="rId3"/>
          <a:stretch/>
        </p:blipFill>
        <p:spPr>
          <a:xfrm>
            <a:off x="836280" y="1218960"/>
            <a:ext cx="3772080" cy="4139640"/>
          </a:xfrm>
          <a:prstGeom prst="rect">
            <a:avLst/>
          </a:prstGeom>
          <a:ln>
            <a:noFill/>
          </a:ln>
        </p:spPr>
      </p:pic>
      <p:pic>
        <p:nvPicPr>
          <p:cNvPr id="289" name="图片 167"/>
          <p:cNvPicPr/>
          <p:nvPr/>
        </p:nvPicPr>
        <p:blipFill>
          <a:blip r:embed="rId4"/>
          <a:stretch/>
        </p:blipFill>
        <p:spPr>
          <a:xfrm>
            <a:off x="1646280" y="5684400"/>
            <a:ext cx="7352280" cy="768960"/>
          </a:xfrm>
          <a:prstGeom prst="rect">
            <a:avLst/>
          </a:prstGeom>
          <a:ln>
            <a:noFill/>
          </a:ln>
        </p:spPr>
      </p:pic>
      <p:sp>
        <p:nvSpPr>
          <p:cNvPr id="290" name="CustomShape 2"/>
          <p:cNvSpPr/>
          <p:nvPr/>
        </p:nvSpPr>
        <p:spPr>
          <a:xfrm>
            <a:off x="696600" y="655560"/>
            <a:ext cx="6427440" cy="429480"/>
          </a:xfrm>
          <a:prstGeom prst="rect">
            <a:avLst/>
          </a:prstGeom>
          <a:noFill/>
          <a:ln>
            <a:noFill/>
          </a:ln>
        </p:spPr>
        <p:style>
          <a:lnRef idx="0">
            <a:scrgbClr r="0" g="0" b="0"/>
          </a:lnRef>
          <a:fillRef idx="0">
            <a:scrgbClr r="0" g="0" b="0"/>
          </a:fillRef>
          <a:effectRef idx="0">
            <a:scrgbClr r="0" g="0" b="0"/>
          </a:effectRef>
          <a:fontRef idx="minor"/>
        </p:style>
      </p:sp>
      <p:sp>
        <p:nvSpPr>
          <p:cNvPr id="291" name="CustomShape 3"/>
          <p:cNvSpPr/>
          <p:nvPr/>
        </p:nvSpPr>
        <p:spPr>
          <a:xfrm>
            <a:off x="6208920" y="6378120"/>
            <a:ext cx="3355560" cy="103680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FFFFFF"/>
                </a:solidFill>
                <a:latin typeface="华文中宋"/>
                <a:ea typeface="华文中宋"/>
              </a:rPr>
              <a:t>Two orders of magnitude smaller than the typical ISM diffusion coefficient!</a:t>
            </a:r>
            <a:endParaRPr lang="en-US" sz="1800" b="0" strike="noStrike" spc="-1">
              <a:latin typeface="Arial"/>
            </a:endParaRPr>
          </a:p>
        </p:txBody>
      </p:sp>
      <p:sp>
        <p:nvSpPr>
          <p:cNvPr id="292" name="CustomShape 4"/>
          <p:cNvSpPr/>
          <p:nvPr/>
        </p:nvSpPr>
        <p:spPr>
          <a:xfrm>
            <a:off x="6746400" y="2387520"/>
            <a:ext cx="2958840" cy="130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Inverse-Compton Scattering of 100TeV electron/positron off CMB</a:t>
            </a:r>
            <a:endParaRPr lang="en-US" sz="1800" b="0" strike="noStrike" spc="-1">
              <a:latin typeface="Arial"/>
            </a:endParaRPr>
          </a:p>
        </p:txBody>
      </p:sp>
      <p:sp>
        <p:nvSpPr>
          <p:cNvPr id="293" name="CustomShape 5"/>
          <p:cNvSpPr/>
          <p:nvPr/>
        </p:nvSpPr>
        <p:spPr>
          <a:xfrm>
            <a:off x="1914840" y="306360"/>
            <a:ext cx="7469280" cy="6944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2000" b="1" strike="noStrike" spc="-1">
                <a:solidFill>
                  <a:srgbClr val="EEECE1"/>
                </a:solidFill>
                <a:latin typeface="Book Antiqua"/>
                <a:ea typeface="华文中宋"/>
              </a:rPr>
              <a:t>HAWC’s observation on Geminga and Monogem</a:t>
            </a:r>
            <a:r>
              <a:t/>
            </a:r>
            <a:br/>
            <a:endParaRPr lang="en-US" sz="20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图片 209"/>
          <p:cNvPicPr/>
          <p:nvPr/>
        </p:nvPicPr>
        <p:blipFill>
          <a:blip r:embed="rId2"/>
          <a:stretch/>
        </p:blipFill>
        <p:spPr>
          <a:xfrm>
            <a:off x="2290680" y="2865600"/>
            <a:ext cx="7314840" cy="4158360"/>
          </a:xfrm>
          <a:prstGeom prst="rect">
            <a:avLst/>
          </a:prstGeom>
          <a:ln>
            <a:noFill/>
          </a:ln>
        </p:spPr>
      </p:pic>
      <p:sp>
        <p:nvSpPr>
          <p:cNvPr id="295" name="CustomShape 1"/>
          <p:cNvSpPr/>
          <p:nvPr/>
        </p:nvSpPr>
        <p:spPr>
          <a:xfrm>
            <a:off x="2603160" y="7023600"/>
            <a:ext cx="222912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latin typeface="华文中宋"/>
                <a:ea typeface="华文中宋"/>
              </a:rPr>
              <a:t>Aharonian 2004</a:t>
            </a:r>
            <a:endParaRPr lang="en-US" sz="1400" b="0" strike="noStrike" spc="-1">
              <a:latin typeface="Arial"/>
            </a:endParaRPr>
          </a:p>
        </p:txBody>
      </p:sp>
      <p:pic>
        <p:nvPicPr>
          <p:cNvPr id="296" name="图片 211"/>
          <p:cNvPicPr/>
          <p:nvPr/>
        </p:nvPicPr>
        <p:blipFill>
          <a:blip r:embed="rId3"/>
          <a:stretch/>
        </p:blipFill>
        <p:spPr>
          <a:xfrm>
            <a:off x="448560" y="4930200"/>
            <a:ext cx="1627560" cy="2338920"/>
          </a:xfrm>
          <a:prstGeom prst="rect">
            <a:avLst/>
          </a:prstGeom>
          <a:ln>
            <a:noFill/>
          </a:ln>
        </p:spPr>
      </p:pic>
      <p:sp>
        <p:nvSpPr>
          <p:cNvPr id="297" name="CustomShape 2"/>
          <p:cNvSpPr/>
          <p:nvPr/>
        </p:nvSpPr>
        <p:spPr>
          <a:xfrm>
            <a:off x="1656000" y="1360080"/>
            <a:ext cx="5325120" cy="85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Prediction of relativistic electron clouds expanding in the ISM around CRe sources</a:t>
            </a:r>
            <a:endParaRPr lang="en-US" sz="1800" b="0" strike="noStrike" spc="-1">
              <a:latin typeface="Arial"/>
            </a:endParaRPr>
          </a:p>
        </p:txBody>
      </p:sp>
      <p:sp>
        <p:nvSpPr>
          <p:cNvPr id="298" name="CustomShape 3"/>
          <p:cNvSpPr/>
          <p:nvPr/>
        </p:nvSpPr>
        <p:spPr>
          <a:xfrm>
            <a:off x="1656000" y="2160000"/>
            <a:ext cx="6438960" cy="85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latin typeface="华文中宋"/>
                <a:ea typeface="华文中宋"/>
              </a:rPr>
              <a:t>Inverse Compton of electrons on IR/CMB → gamma ray</a:t>
            </a:r>
            <a:endParaRPr lang="en-US" sz="1800" b="0" strike="noStrike" spc="-1">
              <a:latin typeface="Arial"/>
            </a:endParaRPr>
          </a:p>
        </p:txBody>
      </p:sp>
      <p:sp>
        <p:nvSpPr>
          <p:cNvPr id="299" name="CustomShape 4"/>
          <p:cNvSpPr/>
          <p:nvPr/>
        </p:nvSpPr>
        <p:spPr>
          <a:xfrm>
            <a:off x="1960920" y="267480"/>
            <a:ext cx="5812920" cy="45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a:solidFill>
                  <a:srgbClr val="EEECE1"/>
                </a:solidFill>
                <a:latin typeface="Book Antiqua"/>
                <a:ea typeface="DejaVu Sans"/>
              </a:rPr>
              <a:t>Prediction of halo around CR sources</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3167</TotalTime>
  <Words>1101</Words>
  <Application>Microsoft Office PowerPoint</Application>
  <PresentationFormat>自定义</PresentationFormat>
  <Paragraphs>196</Paragraphs>
  <Slides>35</Slides>
  <Notes>4</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35</vt:i4>
      </vt:variant>
    </vt:vector>
  </HeadingPairs>
  <TitlesOfParts>
    <vt:vector size="52" baseType="lpstr">
      <vt:lpstr>DejaVu Sans</vt:lpstr>
      <vt:lpstr>Ubuntu</vt:lpstr>
      <vt:lpstr>黑体</vt:lpstr>
      <vt:lpstr>华文仿宋</vt:lpstr>
      <vt:lpstr>华文新魏</vt:lpstr>
      <vt:lpstr>华文中宋</vt:lpstr>
      <vt:lpstr>Arial</vt:lpstr>
      <vt:lpstr>Book Antiqua</vt:lpstr>
      <vt:lpstr>Calibri</vt:lpstr>
      <vt:lpstr>MS Reference Sans Serif</vt:lpstr>
      <vt:lpstr>Symbol</vt:lpstr>
      <vt:lpstr>Times New Roman</vt:lpstr>
      <vt:lpstr>Wingdings</vt:lpstr>
      <vt:lpstr>Office Theme</vt:lpstr>
      <vt:lpstr>Office Theme</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Liu Ruo-Yu</dc:creator>
  <dc:description/>
  <cp:lastModifiedBy>Liu Ruo-Yu</cp:lastModifiedBy>
  <cp:revision>145</cp:revision>
  <dcterms:created xsi:type="dcterms:W3CDTF">2018-07-15T19:19:08Z</dcterms:created>
  <dcterms:modified xsi:type="dcterms:W3CDTF">2020-12-02T17:35:59Z</dcterms:modified>
  <dc:language>zh-CN</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5</vt:i4>
  </property>
  <property fmtid="{D5CDD505-2E9C-101B-9397-08002B2CF9AE}" pid="8" name="PresentationFormat">
    <vt:lpwstr>自定义</vt:lpwstr>
  </property>
  <property fmtid="{D5CDD505-2E9C-101B-9397-08002B2CF9AE}" pid="9" name="ScaleCrop">
    <vt:bool>false</vt:bool>
  </property>
  <property fmtid="{D5CDD505-2E9C-101B-9397-08002B2CF9AE}" pid="10" name="ShareDoc">
    <vt:bool>false</vt:bool>
  </property>
  <property fmtid="{D5CDD505-2E9C-101B-9397-08002B2CF9AE}" pid="11" name="Slides">
    <vt:i4>49</vt:i4>
  </property>
</Properties>
</file>