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89" r:id="rId3"/>
    <p:sldId id="290" r:id="rId4"/>
    <p:sldId id="294" r:id="rId5"/>
    <p:sldId id="295" r:id="rId6"/>
    <p:sldId id="296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/>
    <p:restoredTop sz="94692"/>
  </p:normalViewPr>
  <p:slideViewPr>
    <p:cSldViewPr snapToGrid="0" snapToObjects="1">
      <p:cViewPr varScale="1">
        <p:scale>
          <a:sx n="63" d="100"/>
          <a:sy n="63" d="100"/>
        </p:scale>
        <p:origin x="6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60B38-AA7A-D34E-801B-D1D64FAFBE23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E6FA9-96A8-A54D-B907-A63A9E9C99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689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7522C-EEF2-1349-9247-407A13BC78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170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11149-C469-7846-B1F3-9225D4B4A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5B15EE-2491-E24B-8E0B-45D9BD6C9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1E5FA1-F0CC-7946-A9B3-2B1024CC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366CD8-7985-B14E-BDED-B8D6EDA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C08A36-AB91-A644-B118-E8264AA0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41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13CC-BC7C-F948-B125-118B61CD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E4A494-E7B0-0344-BC53-B65ACB79F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D2F23A-FF04-414B-AA35-DAE7E98A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4FA953-70E9-6541-B300-3A8DCD72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5C154A-A7FD-4C4E-AAF7-066E49C3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04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84D4AF-6C43-5A48-B0E3-2444C10BF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464EFB-D119-0E49-94D3-FB33374C8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36F7B5-302D-0645-AF37-C5AC29C3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D6B2C1-6CED-B240-A13A-37C5EAAF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29F36-8A4F-E14D-9F37-B0011C11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22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29BBAD-0B53-B64C-8060-CBC9C224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0D21E-B041-E64B-91C0-A04756D30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82B1EA-535B-FB48-AE78-E69ACBBE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B99CE5-0A63-7E4B-9780-A496BCF5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2C49CE-8FF1-5745-9F59-CEACDE88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1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9898B8-2DE7-8D4F-9076-7898D8BE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1C00B7-A8C5-584D-B56F-FF92FA4E4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D3CB3F-5668-B241-A259-75AE2BA8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F3C731-5075-624E-9CD9-6823FC9D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1E7FF2-46FC-8A43-8BA6-B929EF15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53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3692CA-8F6F-2C40-B524-4F400D47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8070D4-A1ED-E24E-8163-A7DEEC1E4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A93130-C7F6-A349-A72F-58FA869BE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87C1F0-F6CE-224E-A1E5-7145C3EB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704EF4-9185-FD4A-A837-65C92C58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78A452-B092-DC46-8AA2-B8B735B6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5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FE1DEE-5423-F347-ABC0-D32B6434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3CF5CE-8293-364F-AA3B-E73936DF4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9309F5-2C02-F340-9FFE-16FF1119D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CA0346-E0C6-9641-9AF9-9865966B9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5F6EB74-0B07-4A49-9532-4D55FF11AB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8B6DC04-7A79-9043-B1DE-27D1A7F2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A3BA11-F634-9D4C-B236-E314876F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D8C901B-82BE-BC4B-8C7F-75CCEEA40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5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D4E44-766D-214D-A21B-66D970DF6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544AFB-8243-2546-A840-2E71EF37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DA83FF-F177-5F4C-BF7B-1EC2E633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7777D0-B9F7-5048-831A-A154763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60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8643E55-9533-CB4F-B217-8DB3F4AB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7AEF8D3-9212-8F4A-8E12-51035817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711D65-EFBC-5342-92DF-1EC9C6667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55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0D7C1-5523-3246-99BE-0D37D6BF6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81EBD5-953B-A747-A970-0CAA019B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90796A-E7B3-3C4A-9422-02E6D2A80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E2F0DE-DB1C-974C-9571-95AE71EEE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2E9319-77F2-D64D-A550-104D953EE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17CE7A-A20B-C94E-9A46-54A10A40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81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B6B797-8AC7-A348-93BD-BC2A73B7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6EE442F-534E-7146-AA0C-638863106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DE84EC-FBDA-FF4A-8601-E6F84A2A0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E6C0F4-3005-4246-8C1F-016C56E2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10DEB6-33A9-E640-8412-D45DD206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90343A-DBB9-6C41-B4D7-50D80D149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09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D0B2109-D459-EA4B-BAD3-59ABAEC5B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670A15-1250-6F45-B2F8-CBC3E7F04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Fare clic per modificare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3F0E80-4D90-E24B-A89F-6825CB3B3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CA8-D2AE-5B40-84B6-CDCBA5D5410F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7DF27F-D3C9-404B-81D8-F5040A987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6C3C11-2F18-5242-8F27-148074BED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91EB-0DF1-F44A-95C1-724C9BBFE45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70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207568" y="1081772"/>
            <a:ext cx="7615404" cy="1180837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+mn-lt"/>
              </a:rPr>
              <a:t>PID</a:t>
            </a:r>
          </a:p>
        </p:txBody>
      </p:sp>
      <p:sp>
        <p:nvSpPr>
          <p:cNvPr id="5" name="Sottotitolo 4"/>
          <p:cNvSpPr txBox="1">
            <a:spLocks noGrp="1"/>
          </p:cNvSpPr>
          <p:nvPr>
            <p:ph type="subTitle" idx="1"/>
          </p:nvPr>
        </p:nvSpPr>
        <p:spPr>
          <a:xfrm>
            <a:off x="2895600" y="3160056"/>
            <a:ext cx="6400800" cy="121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Corso di aggiornamento  residenziale per docenti delle scuole superiori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794074" y="2260233"/>
            <a:ext cx="5001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B0F0"/>
                </a:solidFill>
              </a:rPr>
              <a:t>P</a:t>
            </a:r>
            <a:r>
              <a:rPr lang="it-IT" sz="2800" dirty="0">
                <a:solidFill>
                  <a:srgbClr val="002060"/>
                </a:solidFill>
              </a:rPr>
              <a:t>rogramma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00B0F0"/>
                </a:solidFill>
              </a:rPr>
              <a:t>I</a:t>
            </a:r>
            <a:r>
              <a:rPr lang="it-IT" sz="2800" dirty="0">
                <a:solidFill>
                  <a:srgbClr val="002060"/>
                </a:solidFill>
              </a:rPr>
              <a:t>NFN per </a:t>
            </a:r>
            <a:r>
              <a:rPr lang="it-IT" sz="2800" dirty="0">
                <a:solidFill>
                  <a:srgbClr val="00B0F0"/>
                </a:solidFill>
              </a:rPr>
              <a:t>D</a:t>
            </a:r>
            <a:r>
              <a:rPr lang="it-IT" sz="2800" dirty="0">
                <a:solidFill>
                  <a:srgbClr val="002060"/>
                </a:solidFill>
              </a:rPr>
              <a:t>ocent</a:t>
            </a:r>
            <a:r>
              <a:rPr lang="it-IT" sz="2800" dirty="0"/>
              <a:t>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0" y="6283920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CC3M</a:t>
            </a:r>
            <a:r>
              <a:rPr lang="it-IT">
                <a:solidFill>
                  <a:srgbClr val="002060"/>
                </a:solidFill>
              </a:rPr>
              <a:t>, </a:t>
            </a:r>
            <a:r>
              <a:rPr lang="it-IT" smtClean="0">
                <a:solidFill>
                  <a:srgbClr val="002060"/>
                </a:solidFill>
              </a:rPr>
              <a:t>LNF 1-2 Ottobre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2641270" cy="1048039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+mn-lt"/>
              </a:rPr>
              <a:t>PID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silvia miozzi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7BDF-94C4-4064-9598-A8BEBD1AEA09}" type="slidenum">
              <a:rPr lang="it-IT" smtClean="0"/>
              <a:t>2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EEF31B0B-20CD-0D47-9FBD-D685B6A1B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76" y="1413164"/>
            <a:ext cx="3723824" cy="496509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587992" y="350240"/>
            <a:ext cx="5604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Tipologia: </a:t>
            </a:r>
            <a:r>
              <a:rPr lang="it-IT" sz="2400" dirty="0"/>
              <a:t>Corso residenziale (40 ore)</a:t>
            </a:r>
          </a:p>
          <a:p>
            <a:r>
              <a:rPr lang="it-IT" sz="2400" dirty="0">
                <a:solidFill>
                  <a:srgbClr val="FF0000"/>
                </a:solidFill>
              </a:rPr>
              <a:t>Durata:  </a:t>
            </a:r>
            <a:r>
              <a:rPr lang="it-IT" sz="2400" dirty="0"/>
              <a:t>5 giorni </a:t>
            </a:r>
          </a:p>
          <a:p>
            <a:r>
              <a:rPr lang="it-IT" sz="2400" dirty="0">
                <a:solidFill>
                  <a:srgbClr val="FF0000"/>
                </a:solidFill>
              </a:rPr>
              <a:t>Partecipanti: </a:t>
            </a:r>
            <a:r>
              <a:rPr lang="it-IT" sz="2400" dirty="0"/>
              <a:t>Docenti di materie scientifiche di scuole superiori di tutta Italia</a:t>
            </a:r>
          </a:p>
          <a:p>
            <a:r>
              <a:rPr lang="it-IT" sz="2400" dirty="0">
                <a:solidFill>
                  <a:srgbClr val="FF0000"/>
                </a:solidFill>
              </a:rPr>
              <a:t>Sedi: </a:t>
            </a:r>
            <a:r>
              <a:rPr lang="it-IT" sz="2400" dirty="0"/>
              <a:t>strutture INFN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9305D7DB-D98F-E648-AB47-D9B07397C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929" y="889144"/>
            <a:ext cx="3312397" cy="441653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444DC7F-DCF9-214B-B6C6-310A2ED28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4251" y="3220514"/>
            <a:ext cx="6078297" cy="31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8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04334" y="1268760"/>
            <a:ext cx="7128792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Obiettivi: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Coinvolgere a rotazione le strutture INFN (laboratori e sezioni)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Sfruttare le caratteristiche della struttura relativamente alle linee di ricerca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Valorizzare le attività di </a:t>
            </a:r>
            <a:r>
              <a:rPr lang="it-IT" dirty="0" err="1"/>
              <a:t>education</a:t>
            </a:r>
            <a:r>
              <a:rPr lang="it-IT" dirty="0"/>
              <a:t> già presenti nella struttura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Arrivare capillarmente su tutto il territorio italiano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Coinvolgere il maggior numero possibile di docenti provenienti da tutta Italia 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Proporre centralmente un format ritagliato sulle opportunità specifiche dell'INFN</a:t>
            </a:r>
          </a:p>
          <a:p>
            <a:pPr marL="342900" indent="-342900">
              <a:buFont typeface="Arial"/>
              <a:buChar char="•"/>
            </a:pPr>
            <a:r>
              <a:rPr lang="it-IT" dirty="0"/>
              <a:t>Creare un gruppo di insegnanti che abbia forte legame con le strutture INFN e consapevolezza delle varie opportunità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Rete tra insegnanti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Partecipazione ad attività delle nostre strutture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Proposte di collaborazione alle nostre strutture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Benché numericamente limitato possibilità di raggiungere realtà che non tocchiamo/con le quali non abbiamo contatti</a:t>
            </a:r>
          </a:p>
          <a:p>
            <a:pPr marL="285750" indent="-285750">
              <a:buFont typeface="Arial" charset="0"/>
              <a:buChar char="•"/>
            </a:pPr>
            <a:endParaRPr lang="it-IT" dirty="0"/>
          </a:p>
          <a:p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79703" y="10428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+mn-lt"/>
              </a:rPr>
              <a:t>PID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silvia </a:t>
            </a:r>
            <a:r>
              <a:rPr lang="it-IT" dirty="0" err="1"/>
              <a:t>miozzi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7BDF-94C4-4064-9598-A8BEBD1AEA0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1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7E7182-29A2-F247-A287-21B6E4492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65" y="0"/>
            <a:ext cx="10515600" cy="100940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+mn-lt"/>
              </a:rPr>
              <a:t>Prospettive future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DE77B53-3A50-5844-9829-E90E2E520D24}"/>
              </a:ext>
            </a:extLst>
          </p:cNvPr>
          <p:cNvSpPr txBox="1"/>
          <p:nvPr/>
        </p:nvSpPr>
        <p:spPr>
          <a:xfrm>
            <a:off x="1045029" y="1009403"/>
            <a:ext cx="8217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Costituzione di un </a:t>
            </a:r>
            <a:r>
              <a:rPr lang="it-IT" dirty="0">
                <a:solidFill>
                  <a:srgbClr val="FF0000"/>
                </a:solidFill>
              </a:rPr>
              <a:t>comitato scientifico nazionale </a:t>
            </a:r>
            <a:r>
              <a:rPr lang="it-IT" dirty="0"/>
              <a:t>per il coordinamento delle attività: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Presidente della CC3M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 organizzatore nazionale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 organizzatore locale per ciascuna sede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9B0861B-1BA3-2240-998F-CFF9729B16DF}"/>
              </a:ext>
            </a:extLst>
          </p:cNvPr>
          <p:cNvSpPr/>
          <p:nvPr/>
        </p:nvSpPr>
        <p:spPr>
          <a:xfrm>
            <a:off x="1045029" y="3054222"/>
            <a:ext cx="9975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Aprile 2020, PID_ROMA2 </a:t>
            </a:r>
            <a:r>
              <a:rPr lang="it-IT" dirty="0"/>
              <a:t>incontro di un giorno con tutti i docenti che hanno partecipato alle precedenti edizioni:</a:t>
            </a:r>
          </a:p>
          <a:p>
            <a:r>
              <a:rPr lang="it-IT" dirty="0"/>
              <a:t>	ricerca della materia oscura	</a:t>
            </a:r>
          </a:p>
          <a:p>
            <a:r>
              <a:rPr lang="it-IT" dirty="0"/>
              <a:t>	tecnologie per la ricerca nello spazio</a:t>
            </a:r>
          </a:p>
          <a:p>
            <a:r>
              <a:rPr lang="it-IT" dirty="0"/>
              <a:t>	effetti biologici della microgravità e della radiazione cosmica</a:t>
            </a:r>
          </a:p>
          <a:p>
            <a:r>
              <a:rPr lang="it-IT" dirty="0"/>
              <a:t>	rivelatori a gas per la fisica delle particelle</a:t>
            </a:r>
          </a:p>
          <a:p>
            <a:r>
              <a:rPr lang="it-IT" dirty="0"/>
              <a:t>	</a:t>
            </a:r>
          </a:p>
          <a:p>
            <a:r>
              <a:rPr lang="it-IT" dirty="0"/>
              <a:t>	visita ai LNF-INFN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C0D45BA-5AFC-7041-8414-AB146A6F16D2}"/>
              </a:ext>
            </a:extLst>
          </p:cNvPr>
          <p:cNvSpPr txBox="1"/>
          <p:nvPr/>
        </p:nvSpPr>
        <p:spPr>
          <a:xfrm>
            <a:off x="1045029" y="6308209"/>
            <a:ext cx="972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 aspettiamo richieste da parte di altre sezioni per l’attivazione di un nuovo PID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CBAB3A-8F2C-2844-8216-81D279D604B0}"/>
              </a:ext>
            </a:extLst>
          </p:cNvPr>
          <p:cNvSpPr txBox="1"/>
          <p:nvPr/>
        </p:nvSpPr>
        <p:spPr>
          <a:xfrm>
            <a:off x="1045029" y="5592859"/>
            <a:ext cx="1041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Maggio 2020 </a:t>
            </a:r>
            <a:r>
              <a:rPr lang="it-IT" dirty="0"/>
              <a:t>apertura iscrizioni per candidature PID_LNL, PID_LNS, PID_LNGS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2631A20-941E-C145-8342-6B36D55D6EBA}"/>
              </a:ext>
            </a:extLst>
          </p:cNvPr>
          <p:cNvSpPr txBox="1"/>
          <p:nvPr/>
        </p:nvSpPr>
        <p:spPr>
          <a:xfrm>
            <a:off x="1045029" y="2391977"/>
            <a:ext cx="7053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23-27 Marzo 2020, PID_LNS</a:t>
            </a:r>
          </a:p>
        </p:txBody>
      </p:sp>
    </p:spTree>
    <p:extLst>
      <p:ext uri="{BB962C8B-B14F-4D97-AF65-F5344CB8AC3E}">
        <p14:creationId xmlns:p14="http://schemas.microsoft.com/office/powerpoint/2010/main" val="144384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562"/>
            <a:ext cx="10515600" cy="986155"/>
          </a:xfrm>
        </p:spPr>
        <p:txBody>
          <a:bodyPr/>
          <a:lstStyle/>
          <a:p>
            <a:pPr algn="ctr"/>
            <a:r>
              <a:rPr lang="en-US" smtClean="0"/>
              <a:t>Nel tempo del COVID 19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16000"/>
            <a:ext cx="10515600" cy="5577839"/>
          </a:xfrm>
        </p:spPr>
        <p:txBody>
          <a:bodyPr/>
          <a:lstStyle/>
          <a:p>
            <a:r>
              <a:rPr lang="en-US" smtClean="0"/>
              <a:t>Svolta in l'edizione LNL (15-18 febbraio...brr..)</a:t>
            </a:r>
          </a:p>
          <a:p>
            <a:r>
              <a:rPr lang="en-US" smtClean="0"/>
              <a:t>Cancellata edizione LNS, cancellata edizione "proESOF" con Elettra..</a:t>
            </a:r>
          </a:p>
          <a:p>
            <a:r>
              <a:rPr lang="en-US" smtClean="0"/>
              <a:t>Con l'aiuto di Pearson lanciato "PID@Home"</a:t>
            </a:r>
          </a:p>
          <a:p>
            <a:pPr lvl="1"/>
            <a:r>
              <a:rPr lang="en-US" smtClean="0"/>
              <a:t>Serie di webinar (Novembre)</a:t>
            </a:r>
          </a:p>
          <a:p>
            <a:pPr lvl="2"/>
            <a:r>
              <a:rPr lang="en-US" smtClean="0"/>
              <a:t>Corso di aggiornamento da remoto</a:t>
            </a:r>
          </a:p>
          <a:p>
            <a:r>
              <a:rPr lang="en-US" smtClean="0"/>
              <a:t>365 candidature per 80 posti</a:t>
            </a:r>
          </a:p>
          <a:p>
            <a:pPr lvl="1"/>
            <a:r>
              <a:rPr lang="en-US" smtClean="0"/>
              <a:t>Selezione in corso</a:t>
            </a:r>
          </a:p>
          <a:p>
            <a:r>
              <a:rPr lang="en-US"/>
              <a:t>https://agenda.infn.it/event/23495/program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2"/>
            <a:endParaRPr lang="it-I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775" y="2433245"/>
            <a:ext cx="4924425" cy="18119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37" y="4632961"/>
            <a:ext cx="8830249" cy="21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85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pPr algn="ctr"/>
            <a:r>
              <a:rPr lang="en-US" smtClean="0"/>
              <a:t>Uso dei finanziamenti ed alcune risposte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480" y="1239520"/>
            <a:ext cx="10515600" cy="5618480"/>
          </a:xfrm>
        </p:spPr>
        <p:txBody>
          <a:bodyPr/>
          <a:lstStyle/>
          <a:p>
            <a:r>
              <a:rPr lang="en-US" smtClean="0"/>
              <a:t>Fondi 2020 già restituiti (quasi) tutti:</a:t>
            </a:r>
          </a:p>
          <a:p>
            <a:pPr lvl="1"/>
            <a:r>
              <a:rPr lang="en-US" smtClean="0"/>
              <a:t>Vorremmo svolgere in presenza il corso di Legnaro nel marzo 2021</a:t>
            </a:r>
          </a:p>
          <a:p>
            <a:pPr lvl="2"/>
            <a:r>
              <a:rPr lang="en-US" smtClean="0"/>
              <a:t>Impegneremo i fondi rimasti a noi per prenotare Hotel (ed incrociamo le dita)</a:t>
            </a:r>
          </a:p>
          <a:p>
            <a:pPr lvl="2"/>
            <a:r>
              <a:rPr lang="en-US" smtClean="0"/>
              <a:t>Ci saranno cambiamenti (inevitabili) dovuti al back-log delle macchine, ed alla normativa sulla radioattività</a:t>
            </a:r>
          </a:p>
          <a:p>
            <a:r>
              <a:rPr lang="en-US" smtClean="0"/>
              <a:t>100 euro appare congruo ai docenti (considerate che pasti e viaggio sono a loro carico). Al momento abbiamo la sponsorizzazione di Pearson (5KE lordi IVA), abbiamo richiesto fondi (senza successo) a BdI, non vorremmo alzare la fee. Cercheremo altri sponsor</a:t>
            </a:r>
          </a:p>
          <a:p>
            <a:r>
              <a:rPr lang="en-US" smtClean="0"/>
              <a:t>Non abbiamo somministrato il questionario ai partecipanti al corso LNL (avevamo deciso di aspettare 2 settimane, per evitare il "WOW)</a:t>
            </a:r>
          </a:p>
          <a:p>
            <a:r>
              <a:rPr lang="en-US" smtClean="0"/>
              <a:t>Il questionario di fine anno (sull'impatto didattico) per i partecipanti al corso LNGS è saltato causa COVDI19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92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5910</TotalTime>
  <Words>444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PID</vt:lpstr>
      <vt:lpstr>PID</vt:lpstr>
      <vt:lpstr>PID</vt:lpstr>
      <vt:lpstr>Prospettive future</vt:lpstr>
      <vt:lpstr>Nel tempo del COVID 19</vt:lpstr>
      <vt:lpstr>Uso dei finanziamenti ed alcune risposte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Miozzi</dc:creator>
  <cp:lastModifiedBy>Giorgio</cp:lastModifiedBy>
  <cp:revision>47</cp:revision>
  <dcterms:created xsi:type="dcterms:W3CDTF">2020-01-17T08:41:25Z</dcterms:created>
  <dcterms:modified xsi:type="dcterms:W3CDTF">2020-09-30T15:23:25Z</dcterms:modified>
</cp:coreProperties>
</file>