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42"/>
  </p:notesMasterIdLst>
  <p:sldIdLst>
    <p:sldId id="1425" r:id="rId5"/>
    <p:sldId id="1426" r:id="rId6"/>
    <p:sldId id="1427" r:id="rId7"/>
    <p:sldId id="1428" r:id="rId8"/>
    <p:sldId id="280" r:id="rId9"/>
    <p:sldId id="313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7" r:id="rId21"/>
    <p:sldId id="266" r:id="rId22"/>
    <p:sldId id="1423" r:id="rId23"/>
    <p:sldId id="268" r:id="rId24"/>
    <p:sldId id="269" r:id="rId25"/>
    <p:sldId id="1422" r:id="rId26"/>
    <p:sldId id="1432" r:id="rId27"/>
    <p:sldId id="1433" r:id="rId28"/>
    <p:sldId id="1434" r:id="rId29"/>
    <p:sldId id="1435" r:id="rId30"/>
    <p:sldId id="1436" r:id="rId31"/>
    <p:sldId id="1437" r:id="rId32"/>
    <p:sldId id="1438" r:id="rId33"/>
    <p:sldId id="1421" r:id="rId34"/>
    <p:sldId id="1439" r:id="rId35"/>
    <p:sldId id="270" r:id="rId36"/>
    <p:sldId id="290" r:id="rId37"/>
    <p:sldId id="1429" r:id="rId38"/>
    <p:sldId id="1430" r:id="rId39"/>
    <p:sldId id="1440" r:id="rId40"/>
    <p:sldId id="144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8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6BB90-B50F-4C77-8901-2694B3F4DB33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64A69-A348-494B-ADC1-CC17D194D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0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7B5AD-415B-C940-BDF4-33EED96E08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7B5AD-415B-C940-BDF4-33EED96E08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2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7B5AD-415B-C940-BDF4-33EED96E08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6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25EC9-D7D1-4FFC-B4C3-F37AF3A08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2FD9F-8CEE-4B5E-A871-21F7C80F7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D528-06B2-4E32-886D-AA48F209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3A8D-2DEC-4B77-9B14-E6D93079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18616-19BA-4198-B5D3-EC78CD60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8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AA80-CA11-4496-BF82-C504C899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969AE-70F1-450B-A5D3-DEA30695A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FE5-02B5-4CCE-986A-FA8F4AB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27E0D-5A89-4CBC-82DF-146FCAEE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45316-A2EA-433A-B069-98E5D15F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86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C3FB2-B7FC-4F88-8EEA-3D9D5E4DD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8372D-6429-44B6-86B2-E046ACEEB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7721B-2966-40E6-9520-570420ED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47323-890E-4AE4-B055-0CC61495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199B-1C11-4E44-87D0-1133A6C6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2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222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00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413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77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659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410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0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60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F681-E3BD-46F4-A190-1BBAFED8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F6FDD-36EA-4C67-9917-7F9075CE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557E-18D3-419D-80D9-EEF10034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931D-C507-4FAA-A700-5338DD52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7580F-B28A-4BCE-86C8-8A6CFAAF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4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26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638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56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0070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8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65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52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878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5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6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FBAC-8463-4044-8DF5-93A814A8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11957-7CB8-48DF-A2A8-10DC3B5A1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64E5-DE84-4634-8B93-E0E2E74D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A1CC-E97A-46CE-BEE3-1074F0F6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9234C-91BB-41A4-A3FF-CE2162E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174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67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724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73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54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43CDD-FDA5-8D48-B736-418539112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EC10DD-FFE3-9A41-82B6-AA4B274EF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EF35F3-5DCD-5143-B93D-E4BF0FB2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A96CFC-9089-2745-8943-AC6E8B15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8E8A21-83DA-F548-BF55-FA0EBBA7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42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96121A-BBE7-6D4E-B87C-CAB727A5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1E4F9A-232E-C34D-ABBE-7FDD5E855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BC53F2-F6EE-994C-96A2-0CF5EFDB6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2E2130-7BD1-9D4D-B950-5F3CB485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41A66-8A5E-B64D-81BD-E291C514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031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54A7E-8138-6948-91FB-610C0B65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0063B1-CA2F-BD40-B79F-42FB52423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C74FC8-2D2A-B349-99FB-30B3EC17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4E6648-9317-AE4E-8D85-7DFAA3FE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5A1224-FAF4-C847-BF89-A6F375BB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579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6A684-7A21-1846-97C6-08819509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312AD-BBF9-0940-B88A-1E4AE6C5E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DFAE1F-DB10-304D-8D8A-789087DF1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57C20F-6277-914C-8959-43DFC42A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097DDC-23E7-B44E-A155-5F09F71A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808DC2-FADB-004E-841C-7D1C8F66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84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4EEE24-3C2C-4D42-8BA7-0F789DCF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96A991-2EFA-5E49-9729-1E90455D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8A393D-A56D-5046-923C-5EEBFBA72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1B0CE3-12DC-FD4B-B85D-9C1557C94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7178447-9633-AA40-8C89-2E97E2851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47604C0-4185-244D-A5FF-E8810CA5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651C9B-B839-E74C-94D8-6799DB2D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4E66642-81C2-8D4E-8D98-4336BF82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62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43AC-1745-4E61-A2FF-A524C43D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9AC8-C3A9-42FD-ADF1-63D521743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ECA62-EBED-458E-BF1C-AB67F780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C685B-04CC-4D05-B4B9-30422FC7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B10D7-1524-40B4-96D1-DE318520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3656-B3CC-47D9-BB43-C044A590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49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FDF75E-6BC0-3243-8131-63C574D3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E60FC5-F2FF-AC4B-848B-1333D66B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6C9ECE-B0F2-F045-A4D5-9DB8FA2B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ED6A33-A680-CE4B-A16C-511235D1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824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EBB142-EA07-674E-9525-552EA346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9FDF60-2621-6044-941C-691042F3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AA9E27-52DC-DD46-A17F-50E26029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368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E7983-6B67-EA43-B6BC-95F9ABCC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46364D-5740-3247-AE0E-8B4C673C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08B359-9F65-1D40-B338-77057FC11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691647-402A-E24C-A96F-EB441B43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B8E08D-F454-D540-B8E3-4B54B8B8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EFA8BA-FE79-EC42-93F4-A0D39EBD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108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6881A-3A27-AF4E-A98A-36320CB6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F1A312-7BD0-FB46-9CD2-345B956BA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982108-B02B-FB49-AA07-E1B489063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3125A6-73BE-8647-8BB0-CD37E961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804444-734D-9B40-9163-C2B8B77F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3BF9D5-33A4-9D49-AB54-7FBCDACE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586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2F9CB-3327-D649-BBE9-F74054A2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AB2CE5-98D2-2B4A-90D8-7693858D9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632875-55D2-704E-8380-258CEB14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ADF29C-0CC1-134F-BED1-2471F16C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61302B-63D9-2A49-81AE-7FA95D9D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040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ED9DD6-E455-2741-8BAB-1CABBE2C6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F4FAF7F-EFEB-4644-8F61-0321A9ECC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3D1F91-D5DC-4D41-BDF3-AE04A966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E0C7E8-6209-5441-8B2D-CDA0C67C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D0E23D-4501-9F4C-B1D5-0FBB2100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48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D829-8DCC-4A03-A2D8-2C79ED0C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C913-F469-458D-8782-005E37631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063D3-14B1-4F03-8DD2-1C7A986F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E6F66-B6F6-4B47-B080-4C8B437FD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C6DF9-69C2-4F7D-B4AF-AE164E927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051B8-6094-4EFA-8F98-9A94351D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F0CCB-E23B-45FB-85D2-5C51F7D9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77D5F-F50B-48F7-923F-D9B9F2F24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1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6943-31B4-43FC-8A8B-75D34CB1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49209-09CD-486F-9B2F-E5431BAF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690C5-2FB8-48B0-8515-431F4E6C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3DE7C-5450-4E0B-9190-441D25A4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1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F8AC0-249E-4F71-8840-69949F60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5C2ED-0EAA-472A-9002-CF00A936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F1256-A8B7-4FD3-8BF7-3C312FF2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7807-C20A-4E38-BBDF-B105EE36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F487-B885-496F-AFC4-CE9BBEE7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F6148-4182-4315-9C44-F167C766E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4AA40-B999-49C0-AEC8-A7FDD712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F68FD-6A0F-438C-A413-30857E84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D6980-A34E-439B-B1E3-5AF1AB73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57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7C74-B28B-494F-B8BB-A762243C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BFCD43-44AB-4D92-96C8-B66B1ACA8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ADB7D-6338-4260-9F52-26713C036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341B-128B-4DB0-992A-15E21179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60E6-19C2-4A20-A34A-60D0CA6B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F62FE-0D15-4DF1-9C56-A9CD1D45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21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D247D-CDD0-456E-B436-B3487B71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B2F39-55EE-45F3-B044-D660E1947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6BF47-0FDD-4F25-B55D-7C5EBD225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31394-4DD3-4DBA-8B92-E973E0993B3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5D5AA-FD30-4CA9-B9C3-426538AC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5BCDE-A6FC-4001-956A-F7E745A12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57210-2244-48BA-A8DC-FBE7000A7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2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132D89C-768E-4E9F-BA7D-C5FB1BD6C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915D3A-4C13-43B2-82E5-301642EBC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81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41B03-A551-4E76-878F-AD132E2183E6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6293-0430-4508-8ED1-5EE0E30F1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9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F3ED50-072A-9144-9828-CB30C540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988BB1-C6C0-3A44-BDFC-9230084F7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D466E5-7094-5E49-AB18-ABAEFDC10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EAE60-2D47-EC45-946A-2ACEB83BD62F}" type="datetimeFigureOut">
              <a:rPr lang="it-IT" smtClean="0"/>
              <a:t>29/09/2020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A246ED-330A-1C46-8419-AC7740CC6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FE01B5-04BD-7944-B2AE-9D0AAC359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70A78-A4A8-2B49-85F6-1E5F510C1C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0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21125/inted.2020.24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edu.lnf.infn.it/wp-content/uploads/2017/09/INSPYRE_logo-1024x3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90" y="1304614"/>
            <a:ext cx="9125811" cy="32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2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BB77-8ED0-4653-AFB3-8423DF0E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C267941-DE41-47D1-8066-41BCAA4BD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68" y="1359223"/>
            <a:ext cx="12802075" cy="3423936"/>
          </a:xfrm>
        </p:spPr>
      </p:pic>
    </p:spTree>
    <p:extLst>
      <p:ext uri="{BB962C8B-B14F-4D97-AF65-F5344CB8AC3E}">
        <p14:creationId xmlns:p14="http://schemas.microsoft.com/office/powerpoint/2010/main" val="20895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90BC-992D-4102-B3DD-A1D1DE20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A9913C-7FA7-4935-ABCF-8703424A2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3" y="1869802"/>
            <a:ext cx="11914626" cy="3118396"/>
          </a:xfrm>
        </p:spPr>
      </p:pic>
    </p:spTree>
    <p:extLst>
      <p:ext uri="{BB962C8B-B14F-4D97-AF65-F5344CB8AC3E}">
        <p14:creationId xmlns:p14="http://schemas.microsoft.com/office/powerpoint/2010/main" val="205103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66DA-EED5-4902-8808-A439A1A5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7E3F005-0CE6-4854-A900-610EB2212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3" y="0"/>
            <a:ext cx="4928890" cy="6898222"/>
          </a:xfrm>
        </p:spPr>
      </p:pic>
    </p:spTree>
    <p:extLst>
      <p:ext uri="{BB962C8B-B14F-4D97-AF65-F5344CB8AC3E}">
        <p14:creationId xmlns:p14="http://schemas.microsoft.com/office/powerpoint/2010/main" val="122112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22A43-8F7C-4015-A324-FC2EE22E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5A547EF-CC7A-4C0F-BCF2-E98F2AD31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" y="0"/>
            <a:ext cx="12170375" cy="6401889"/>
          </a:xfrm>
        </p:spPr>
      </p:pic>
    </p:spTree>
    <p:extLst>
      <p:ext uri="{BB962C8B-B14F-4D97-AF65-F5344CB8AC3E}">
        <p14:creationId xmlns:p14="http://schemas.microsoft.com/office/powerpoint/2010/main" val="292784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7450-AB01-4DA9-8446-E06F9307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2CFCC7A-5163-432C-8995-F438DE09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6" y="168398"/>
            <a:ext cx="11059608" cy="6521204"/>
          </a:xfrm>
        </p:spPr>
      </p:pic>
    </p:spTree>
    <p:extLst>
      <p:ext uri="{BB962C8B-B14F-4D97-AF65-F5344CB8AC3E}">
        <p14:creationId xmlns:p14="http://schemas.microsoft.com/office/powerpoint/2010/main" val="120205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0112-F703-4FA5-BAA9-9E0F88FA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63DC65-66E9-4797-A098-9DB98143C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691193" cy="7225616"/>
          </a:xfrm>
        </p:spPr>
      </p:pic>
    </p:spTree>
    <p:extLst>
      <p:ext uri="{BB962C8B-B14F-4D97-AF65-F5344CB8AC3E}">
        <p14:creationId xmlns:p14="http://schemas.microsoft.com/office/powerpoint/2010/main" val="231676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0374-F648-475F-B895-5C1D3F95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CBD454-F40B-4133-8ACB-766849E3B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5" y="-86458"/>
            <a:ext cx="11071670" cy="7030916"/>
          </a:xfrm>
        </p:spPr>
      </p:pic>
    </p:spTree>
    <p:extLst>
      <p:ext uri="{BB962C8B-B14F-4D97-AF65-F5344CB8AC3E}">
        <p14:creationId xmlns:p14="http://schemas.microsoft.com/office/powerpoint/2010/main" val="360254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9352-81D9-4D56-B256-67C68F0E9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lose up of a clock&#10;&#10;Description automatically generated">
            <a:extLst>
              <a:ext uri="{FF2B5EF4-FFF2-40B4-BE49-F238E27FC236}">
                <a16:creationId xmlns:a16="http://schemas.microsoft.com/office/drawing/2014/main" id="{944C81B9-3467-4588-8392-693909BB9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365125"/>
            <a:ext cx="9348192" cy="6387931"/>
          </a:xfrm>
        </p:spPr>
      </p:pic>
    </p:spTree>
    <p:extLst>
      <p:ext uri="{BB962C8B-B14F-4D97-AF65-F5344CB8AC3E}">
        <p14:creationId xmlns:p14="http://schemas.microsoft.com/office/powerpoint/2010/main" val="906738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1F1E-FB2D-4D43-8D72-B0CD08283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 descr="A close up of a newspaper&#10;&#10;Description automatically generated">
            <a:extLst>
              <a:ext uri="{FF2B5EF4-FFF2-40B4-BE49-F238E27FC236}">
                <a16:creationId xmlns:a16="http://schemas.microsoft.com/office/drawing/2014/main" id="{DF0A0FF0-3FB2-41C2-8B6B-92B743C66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0" y="-1"/>
            <a:ext cx="5314469" cy="7084937"/>
          </a:xfrm>
        </p:spPr>
      </p:pic>
      <p:pic>
        <p:nvPicPr>
          <p:cNvPr id="15" name="Picture 14" descr="A close up of a newspaper&#10;&#10;Description automatically generated">
            <a:extLst>
              <a:ext uri="{FF2B5EF4-FFF2-40B4-BE49-F238E27FC236}">
                <a16:creationId xmlns:a16="http://schemas.microsoft.com/office/drawing/2014/main" id="{87CF139C-429B-43C7-A659-D6C3A234F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35" y="-113468"/>
            <a:ext cx="5314469" cy="7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5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E171F-7F1D-4C82-8983-90D92910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B6FDBD-96EB-4773-8F76-5717D4855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" y="459091"/>
            <a:ext cx="12063278" cy="5355826"/>
          </a:xfrm>
        </p:spPr>
      </p:pic>
    </p:spTree>
    <p:extLst>
      <p:ext uri="{BB962C8B-B14F-4D97-AF65-F5344CB8AC3E}">
        <p14:creationId xmlns:p14="http://schemas.microsoft.com/office/powerpoint/2010/main" val="58833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600200"/>
            <a:ext cx="8579296" cy="506916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4100" dirty="0">
                <a:solidFill>
                  <a:srgbClr val="FF0000"/>
                </a:solidFill>
              </a:rPr>
              <a:t>What is INSPYRE ?</a:t>
            </a:r>
          </a:p>
          <a:p>
            <a:endParaRPr lang="en-GB" dirty="0"/>
          </a:p>
          <a:p>
            <a:endParaRPr lang="en-GB" sz="4500" dirty="0"/>
          </a:p>
          <a:p>
            <a:r>
              <a:rPr lang="en-GB" sz="4500" dirty="0"/>
              <a:t>International  School opened (in 2019) to </a:t>
            </a:r>
            <a:r>
              <a:rPr lang="en-GB" sz="4500" dirty="0">
                <a:solidFill>
                  <a:srgbClr val="FF0000"/>
                </a:solidFill>
              </a:rPr>
              <a:t>about 100 </a:t>
            </a:r>
            <a:r>
              <a:rPr lang="en-GB" sz="4500" dirty="0"/>
              <a:t>students in last year(s) of high school/college coming from all </a:t>
            </a:r>
            <a:r>
              <a:rPr lang="en-GB" sz="4500" dirty="0">
                <a:solidFill>
                  <a:srgbClr val="FF0000"/>
                </a:solidFill>
              </a:rPr>
              <a:t>European -&gt; world countries. </a:t>
            </a:r>
          </a:p>
          <a:p>
            <a:r>
              <a:rPr lang="en-GB" sz="4500" dirty="0"/>
              <a:t> It is organized in </a:t>
            </a:r>
            <a:r>
              <a:rPr lang="en-GB" sz="4500" dirty="0">
                <a:solidFill>
                  <a:srgbClr val="FF0000"/>
                </a:solidFill>
              </a:rPr>
              <a:t>lectures on Modern Physics </a:t>
            </a:r>
            <a:r>
              <a:rPr lang="en-GB" sz="4500" dirty="0"/>
              <a:t>and its applications in Society, with particular care to the "hot topics</a:t>
            </a:r>
            <a:r>
              <a:rPr lang="en-GB" sz="4500" dirty="0">
                <a:solidFill>
                  <a:srgbClr val="FF0000"/>
                </a:solidFill>
              </a:rPr>
              <a:t>", and in hands-on activities</a:t>
            </a:r>
            <a:endParaRPr lang="en-GB" sz="4500" dirty="0"/>
          </a:p>
          <a:p>
            <a:r>
              <a:rPr lang="en-GB" sz="4500" dirty="0"/>
              <a:t>The activity is free of charge; however, the participants should provide for travel, accommodation and dinner expenses (lunch is organized at the LNF canteen).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6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ED2D-C073-4FEB-98B4-EFC3643B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1D556F-A8FC-406D-8F9B-0E5A633B1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0" y="-200316"/>
            <a:ext cx="10422177" cy="7258632"/>
          </a:xfrm>
        </p:spPr>
      </p:pic>
    </p:spTree>
    <p:extLst>
      <p:ext uri="{BB962C8B-B14F-4D97-AF65-F5344CB8AC3E}">
        <p14:creationId xmlns:p14="http://schemas.microsoft.com/office/powerpoint/2010/main" val="2637632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AE58-8AB7-41F9-8B9C-DB415B28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6F099A-D1A4-490A-A00A-AA09CF07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57" y="0"/>
            <a:ext cx="9660243" cy="6958796"/>
          </a:xfrm>
        </p:spPr>
      </p:pic>
    </p:spTree>
    <p:extLst>
      <p:ext uri="{BB962C8B-B14F-4D97-AF65-F5344CB8AC3E}">
        <p14:creationId xmlns:p14="http://schemas.microsoft.com/office/powerpoint/2010/main" val="7268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8695-37E6-46BD-84F7-10EFFD27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11449877" cy="5638110"/>
          </a:xfrm>
        </p:spPr>
        <p:txBody>
          <a:bodyPr>
            <a:normAutofit/>
          </a:bodyPr>
          <a:lstStyle/>
          <a:p>
            <a:r>
              <a:rPr lang="it-IT" dirty="0"/>
              <a:t>- attestati scaricati 279</a:t>
            </a:r>
            <a:br>
              <a:rPr lang="it-IT" dirty="0"/>
            </a:br>
            <a:r>
              <a:rPr lang="it-IT" dirty="0"/>
              <a:t>- nazioni &gt;11 (Italia, Francia, Turchia, Germania, Norvegia, Portogallo, Iran</a:t>
            </a:r>
            <a:r>
              <a:rPr lang="it-IT"/>
              <a:t>, </a:t>
            </a:r>
            <a:r>
              <a:rPr lang="it-IT" dirty="0"/>
              <a:t> </a:t>
            </a:r>
            <a:r>
              <a:rPr lang="it-IT"/>
              <a:t>Spagna</a:t>
            </a:r>
            <a:r>
              <a:rPr lang="it-IT" dirty="0"/>
              <a:t>, Romania, Australia, USA), queste possono essere molte di </a:t>
            </a:r>
            <a:r>
              <a:rPr lang="it-IT" dirty="0" err="1"/>
              <a:t>piu’</a:t>
            </a:r>
            <a:br>
              <a:rPr lang="it-IT" dirty="0"/>
            </a:br>
            <a:r>
              <a:rPr lang="it-IT" dirty="0"/>
              <a:t>- visualizzazioni (10 video) </a:t>
            </a:r>
            <a:r>
              <a:rPr lang="it-IT" dirty="0" err="1"/>
              <a:t>piu’</a:t>
            </a:r>
            <a:r>
              <a:rPr lang="it-IT" dirty="0"/>
              <a:t> di 15.000.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13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48022D02-EB08-49AD-8026-3DB5FF1DB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3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625D9-90D3-4B5E-873A-89B3C9E0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50507775-3F58-47E8-9490-D82F8A92A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r="-1" b="-1"/>
          <a:stretch/>
        </p:blipFill>
        <p:spPr>
          <a:xfrm>
            <a:off x="-441960" y="838919"/>
            <a:ext cx="12236624" cy="51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9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9666-9628-4286-883F-C96547B3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5439A73E-CD67-4AB0-9171-AC9A56C56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0352"/>
            <a:ext cx="10384321" cy="6120121"/>
          </a:xfrm>
        </p:spPr>
      </p:pic>
    </p:spTree>
    <p:extLst>
      <p:ext uri="{BB962C8B-B14F-4D97-AF65-F5344CB8AC3E}">
        <p14:creationId xmlns:p14="http://schemas.microsoft.com/office/powerpoint/2010/main" val="3766434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7C0E-1A9A-47ED-9F19-9FAB10D6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, table, pie chart&#10;&#10;Description automatically generated">
            <a:extLst>
              <a:ext uri="{FF2B5EF4-FFF2-40B4-BE49-F238E27FC236}">
                <a16:creationId xmlns:a16="http://schemas.microsoft.com/office/drawing/2014/main" id="{B18FE9D0-46FA-4458-AE0E-DEB5D768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9" y="365124"/>
            <a:ext cx="9793150" cy="6217707"/>
          </a:xfrm>
        </p:spPr>
      </p:pic>
    </p:spTree>
    <p:extLst>
      <p:ext uri="{BB962C8B-B14F-4D97-AF65-F5344CB8AC3E}">
        <p14:creationId xmlns:p14="http://schemas.microsoft.com/office/powerpoint/2010/main" val="2982500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35FC-21D8-4CC1-BCE0-16D972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7A991978-435B-4270-A1AB-9E6E5FE0B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21" y="811433"/>
            <a:ext cx="12405221" cy="5235133"/>
          </a:xfrm>
        </p:spPr>
      </p:pic>
    </p:spTree>
    <p:extLst>
      <p:ext uri="{BB962C8B-B14F-4D97-AF65-F5344CB8AC3E}">
        <p14:creationId xmlns:p14="http://schemas.microsoft.com/office/powerpoint/2010/main" val="2368037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3DA06-0C2D-44A8-81CE-237E8B5A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67A75AD5-5750-47EC-BA5F-135A12BC9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0" y="777897"/>
            <a:ext cx="12593959" cy="5060691"/>
          </a:xfrm>
        </p:spPr>
      </p:pic>
    </p:spTree>
    <p:extLst>
      <p:ext uri="{BB962C8B-B14F-4D97-AF65-F5344CB8AC3E}">
        <p14:creationId xmlns:p14="http://schemas.microsoft.com/office/powerpoint/2010/main" val="2193687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FBDC-EBA4-4F07-B51C-DDCAD852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2466302A-ACFF-4E6A-92A6-AD6EFCB17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81" y="896112"/>
            <a:ext cx="12300736" cy="4929551"/>
          </a:xfrm>
        </p:spPr>
      </p:pic>
    </p:spTree>
    <p:extLst>
      <p:ext uri="{BB962C8B-B14F-4D97-AF65-F5344CB8AC3E}">
        <p14:creationId xmlns:p14="http://schemas.microsoft.com/office/powerpoint/2010/main" val="45187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-2863"/>
            <a:ext cx="8229600" cy="1143000"/>
          </a:xfrm>
        </p:spPr>
        <p:txBody>
          <a:bodyPr/>
          <a:lstStyle/>
          <a:p>
            <a:r>
              <a:rPr lang="en-GB" dirty="0"/>
              <a:t>We started in 2010: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5" y="836713"/>
            <a:ext cx="12095701" cy="6800511"/>
          </a:xfrm>
        </p:spPr>
      </p:pic>
      <p:sp>
        <p:nvSpPr>
          <p:cNvPr id="5" name="Oval 4"/>
          <p:cNvSpPr/>
          <p:nvPr/>
        </p:nvSpPr>
        <p:spPr>
          <a:xfrm>
            <a:off x="2604760" y="3068960"/>
            <a:ext cx="754936" cy="6012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208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5FA398A0-7EE6-4837-B1FF-47F2811CC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42888"/>
            <a:ext cx="9144000" cy="1995488"/>
          </a:xfrm>
        </p:spPr>
        <p:txBody>
          <a:bodyPr/>
          <a:lstStyle/>
          <a:p>
            <a:r>
              <a:rPr lang="en-GB" altLang="en-US"/>
              <a:t>INSPYRE 2020 team:</a:t>
            </a:r>
            <a:br>
              <a:rPr lang="en-GB" altLang="en-US"/>
            </a:br>
            <a:r>
              <a:rPr lang="it-IT" altLang="en-US" sz="2400"/>
              <a:t>Sara Reda, Camilla Paola Maglione, Sara Arnone, Debora Bifaretti, Elisa</a:t>
            </a:r>
            <a:r>
              <a:rPr lang="it-IT" altLang="en-US"/>
              <a:t> </a:t>
            </a:r>
            <a:r>
              <a:rPr lang="it-IT" altLang="en-US" sz="2400"/>
              <a:t>Santinelli, Elena Patrignanelli, </a:t>
            </a:r>
            <a:r>
              <a:rPr lang="it-IT" altLang="en-US" sz="2400">
                <a:solidFill>
                  <a:srgbClr val="0000FF"/>
                </a:solidFill>
              </a:rPr>
              <a:t>Susanna Bertelli</a:t>
            </a:r>
            <a:endParaRPr lang="en-GB" altLang="en-US" sz="2400">
              <a:solidFill>
                <a:srgbClr val="0000FF"/>
              </a:solidFill>
            </a:endParaRPr>
          </a:p>
        </p:txBody>
      </p:sp>
      <p:pic>
        <p:nvPicPr>
          <p:cNvPr id="96259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2B83D90-0E65-4FD9-A8CC-953A9C49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497013"/>
            <a:ext cx="71247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5A3823-B8C2-624E-AC57-C010959A331B}"/>
              </a:ext>
            </a:extLst>
          </p:cNvPr>
          <p:cNvSpPr txBox="1"/>
          <p:nvPr/>
        </p:nvSpPr>
        <p:spPr>
          <a:xfrm>
            <a:off x="-2290127" y="2420143"/>
            <a:ext cx="577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Susanna Bertelli, INFN-LNF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8ADB73-B48E-274F-AE07-4C5A875E8620}"/>
              </a:ext>
            </a:extLst>
          </p:cNvPr>
          <p:cNvSpPr txBox="1"/>
          <p:nvPr/>
        </p:nvSpPr>
        <p:spPr>
          <a:xfrm>
            <a:off x="9433008" y="5365682"/>
            <a:ext cx="93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EC54EF-FF16-3140-B15D-4827E7CAE725}"/>
              </a:ext>
            </a:extLst>
          </p:cNvPr>
          <p:cNvSpPr txBox="1"/>
          <p:nvPr/>
        </p:nvSpPr>
        <p:spPr>
          <a:xfrm>
            <a:off x="-261661" y="2681901"/>
            <a:ext cx="12166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International Technology,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Education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Development INTED Conference, Valencia – 3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March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                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10.21125/inted.2020.2411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30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30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30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A23073-1668-0545-A6EC-7C92646352D2}"/>
              </a:ext>
            </a:extLst>
          </p:cNvPr>
          <p:cNvSpPr txBox="1"/>
          <p:nvPr/>
        </p:nvSpPr>
        <p:spPr>
          <a:xfrm>
            <a:off x="740879" y="2026867"/>
            <a:ext cx="1184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Experiences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INSPYRE: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INternational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School on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modern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PhYsics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REsearch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3D3CDD-A4A5-FF45-89C6-B2E546B29E9C}"/>
              </a:ext>
            </a:extLst>
          </p:cNvPr>
          <p:cNvSpPr txBox="1"/>
          <p:nvPr/>
        </p:nvSpPr>
        <p:spPr>
          <a:xfrm>
            <a:off x="740879" y="3694892"/>
            <a:ext cx="103060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S.Bertelli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S.Arnone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P.Bergamini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P.Bernardoni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D.Bifaretti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M.Cestelli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Guidi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R.Centioni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G.Corcella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C.Curceanu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G.Gadda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 M. Testa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INFN Istituto Nazionale di Fisica Nucleare - Laboratori Nazionali di Frascati (ITALY)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Università degli Studi di Padova (ITALY)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Università degli Studi di Ferrara (ITALY)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INFN Istituto Nazionale di Fisica Nucleare - Sezione di Ferrara (ITALY)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ADD2BC-0D14-314C-9E50-0CFA7288A2C3}"/>
              </a:ext>
            </a:extLst>
          </p:cNvPr>
          <p:cNvSpPr txBox="1"/>
          <p:nvPr/>
        </p:nvSpPr>
        <p:spPr>
          <a:xfrm>
            <a:off x="754729" y="1121450"/>
            <a:ext cx="4763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PRESENTAZIONI E ARTICOLI</a:t>
            </a:r>
          </a:p>
        </p:txBody>
      </p:sp>
    </p:spTree>
    <p:extLst>
      <p:ext uri="{BB962C8B-B14F-4D97-AF65-F5344CB8AC3E}">
        <p14:creationId xmlns:p14="http://schemas.microsoft.com/office/powerpoint/2010/main" val="3837619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8695-37E6-46BD-84F7-10EFFD27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 </a:t>
            </a:r>
            <a:r>
              <a:rPr lang="en-GB" dirty="0" err="1"/>
              <a:t>prepariamo</a:t>
            </a:r>
            <a:r>
              <a:rPr lang="en-GB"/>
              <a:t> per INSPYRE 2021!!!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C1E6-EEC9-4035-AF54-36CC9B03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Inizio</a:t>
            </a:r>
            <a:r>
              <a:rPr lang="en-GB" dirty="0"/>
              <a:t> April 2021</a:t>
            </a:r>
          </a:p>
          <a:p>
            <a:r>
              <a:rPr lang="en-GB" dirty="0"/>
              <a:t>In </a:t>
            </a:r>
            <a:r>
              <a:rPr lang="en-GB" dirty="0" err="1"/>
              <a:t>presenza</a:t>
            </a:r>
            <a:r>
              <a:rPr lang="en-GB" dirty="0"/>
              <a:t> – 100 </a:t>
            </a:r>
            <a:r>
              <a:rPr lang="en-GB" dirty="0" err="1"/>
              <a:t>ragazzi</a:t>
            </a:r>
            <a:r>
              <a:rPr lang="en-GB" dirty="0"/>
              <a:t> (50% </a:t>
            </a:r>
            <a:r>
              <a:rPr lang="en-GB" dirty="0" err="1"/>
              <a:t>dall’estero</a:t>
            </a:r>
            <a:r>
              <a:rPr lang="en-GB" dirty="0"/>
              <a:t>, 50% </a:t>
            </a:r>
            <a:r>
              <a:rPr lang="en-GB" dirty="0" err="1"/>
              <a:t>dall’Italia</a:t>
            </a:r>
            <a:r>
              <a:rPr lang="en-GB" dirty="0"/>
              <a:t>)</a:t>
            </a:r>
          </a:p>
          <a:p>
            <a:r>
              <a:rPr lang="en-GB" dirty="0" err="1"/>
              <a:t>Programma</a:t>
            </a:r>
            <a:r>
              <a:rPr lang="en-GB" dirty="0"/>
              <a:t> -&gt; 2019 enriched – hands on experiments</a:t>
            </a:r>
          </a:p>
        </p:txBody>
      </p:sp>
    </p:spTree>
    <p:extLst>
      <p:ext uri="{BB962C8B-B14F-4D97-AF65-F5344CB8AC3E}">
        <p14:creationId xmlns:p14="http://schemas.microsoft.com/office/powerpoint/2010/main" val="3252754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CFE7-04B3-4DA3-9B66-C87659F5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INSPYRE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0D5E4-565A-460E-9EBC-358381C0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11-a </a:t>
            </a:r>
            <a:r>
              <a:rPr lang="en-GB" dirty="0" err="1">
                <a:solidFill>
                  <a:srgbClr val="FF0000"/>
                </a:solidFill>
              </a:rPr>
              <a:t>edizione</a:t>
            </a:r>
            <a:r>
              <a:rPr lang="en-GB" dirty="0">
                <a:solidFill>
                  <a:srgbClr val="FF0000"/>
                </a:solidFill>
              </a:rPr>
              <a:t>!</a:t>
            </a:r>
          </a:p>
          <a:p>
            <a:r>
              <a:rPr lang="it-IT" dirty="0"/>
              <a:t>Sezioni partecipanti: </a:t>
            </a:r>
            <a:r>
              <a:rPr lang="it-IT" dirty="0">
                <a:solidFill>
                  <a:srgbClr val="FF0000"/>
                </a:solidFill>
              </a:rPr>
              <a:t>Ferrara, Lab. Naz. di Frascati, Pisa, Roma I, Roma II, Trieste </a:t>
            </a:r>
          </a:p>
          <a:p>
            <a:r>
              <a:rPr lang="it-IT" dirty="0"/>
              <a:t>Periodo: settimana 5 aprile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97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CFE7-04B3-4DA3-9B66-C87659F5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-169500"/>
            <a:ext cx="10972800" cy="1143000"/>
          </a:xfrm>
        </p:spPr>
        <p:txBody>
          <a:bodyPr/>
          <a:lstStyle/>
          <a:p>
            <a:r>
              <a:rPr lang="en-GB" dirty="0" err="1"/>
              <a:t>Attivita</a:t>
            </a:r>
            <a:r>
              <a:rPr lang="en-GB" dirty="0"/>
              <a:t>’ </a:t>
            </a:r>
            <a:r>
              <a:rPr lang="en-GB" dirty="0" err="1"/>
              <a:t>prevista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0D5E4-565A-460E-9EBC-358381C0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731520"/>
            <a:ext cx="11255829" cy="6283233"/>
          </a:xfrm>
        </p:spPr>
        <p:txBody>
          <a:bodyPr>
            <a:normAutofit fontScale="25000" lnSpcReduction="20000"/>
          </a:bodyPr>
          <a:lstStyle/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1) preparazione dell'evento INSPYRE 2021; include preparazione del sito, invito e conferma speakers e tutor esperimenti </a:t>
            </a:r>
            <a:r>
              <a:rPr lang="it-IT" sz="7200" dirty="0" err="1"/>
              <a:t>hands-on</a:t>
            </a:r>
            <a:r>
              <a:rPr lang="it-IT" sz="7200" dirty="0"/>
              <a:t>; invito alle scuole, </a:t>
            </a:r>
            <a:r>
              <a:rPr lang="it-IT" sz="7200" dirty="0" err="1"/>
              <a:t>pubblicizazione</a:t>
            </a:r>
            <a:r>
              <a:rPr lang="it-IT" sz="7200" dirty="0"/>
              <a:t> dell'evento su vari siti/giornali; preparazione poster; intervista lancio </a:t>
            </a:r>
            <a:r>
              <a:rPr lang="it-IT" sz="7200" dirty="0" err="1"/>
              <a:t>etc</a:t>
            </a:r>
            <a:endParaRPr lang="it-IT" sz="7200" dirty="0"/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2) preparazione degli esperimenti </a:t>
            </a:r>
            <a:r>
              <a:rPr lang="it-IT" sz="7200" dirty="0" err="1"/>
              <a:t>hands-on</a:t>
            </a:r>
            <a:r>
              <a:rPr lang="it-IT" sz="7200" dirty="0"/>
              <a:t> - 12-14 esperimenti di fisica moderna e applicazioni per la </a:t>
            </a:r>
            <a:r>
              <a:rPr lang="it-IT" sz="7200" dirty="0" err="1"/>
              <a:t>societa'</a:t>
            </a:r>
            <a:r>
              <a:rPr lang="it-IT" sz="7200" dirty="0"/>
              <a:t> (da fare in diretta se l'evento </a:t>
            </a:r>
            <a:r>
              <a:rPr lang="it-IT" sz="7200" dirty="0" err="1"/>
              <a:t>sara'</a:t>
            </a:r>
            <a:r>
              <a:rPr lang="it-IT" sz="7200" dirty="0"/>
              <a:t> con partecipanti ospitati ai LNF oppure online se l'edizione </a:t>
            </a:r>
            <a:r>
              <a:rPr lang="it-IT" sz="7200" dirty="0" err="1"/>
              <a:t>sara'</a:t>
            </a:r>
            <a:r>
              <a:rPr lang="it-IT" sz="7200" dirty="0"/>
              <a:t> da remoto)</a:t>
            </a:r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3) preparazione degli strumenti di </a:t>
            </a:r>
            <a:r>
              <a:rPr lang="it-IT" sz="7200" dirty="0" err="1"/>
              <a:t>transmissione</a:t>
            </a:r>
            <a:r>
              <a:rPr lang="it-IT" sz="7200" dirty="0"/>
              <a:t> online - se INSPYRE 2021 </a:t>
            </a:r>
            <a:r>
              <a:rPr lang="it-IT" sz="7200" dirty="0" err="1"/>
              <a:t>verra'</a:t>
            </a:r>
            <a:r>
              <a:rPr lang="it-IT" sz="7200" dirty="0"/>
              <a:t> organizzata (come INSPYRE 2020) online</a:t>
            </a:r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4) svolgimento della scuola INSPYRE 2021 all'inizio aprile, con interviste agli studenti e tutor; trasmissioni in diretta online su social (Facebook, </a:t>
            </a:r>
            <a:r>
              <a:rPr lang="it-IT" sz="7200" dirty="0" err="1"/>
              <a:t>Twiter</a:t>
            </a:r>
            <a:r>
              <a:rPr lang="it-IT" sz="7200" dirty="0"/>
              <a:t>, </a:t>
            </a:r>
            <a:r>
              <a:rPr lang="it-IT" sz="7200" dirty="0" err="1"/>
              <a:t>youtube</a:t>
            </a:r>
            <a:r>
              <a:rPr lang="it-IT" sz="7200" dirty="0"/>
              <a:t> </a:t>
            </a:r>
            <a:r>
              <a:rPr lang="it-IT" sz="7200" dirty="0" err="1"/>
              <a:t>etc</a:t>
            </a:r>
            <a:r>
              <a:rPr lang="it-IT" sz="7200" dirty="0"/>
              <a:t>)</a:t>
            </a:r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5) </a:t>
            </a:r>
            <a:r>
              <a:rPr lang="it-IT" sz="7200" dirty="0" err="1"/>
              <a:t>assessment</a:t>
            </a:r>
            <a:r>
              <a:rPr lang="it-IT" sz="7200" dirty="0"/>
              <a:t> post evento: </a:t>
            </a:r>
            <a:r>
              <a:rPr lang="it-IT" sz="7200" dirty="0" err="1"/>
              <a:t>questionnatio</a:t>
            </a:r>
            <a:r>
              <a:rPr lang="it-IT" sz="7200" dirty="0"/>
              <a:t> e analisi risposte</a:t>
            </a:r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6) presentazione dell'evento e degli </a:t>
            </a:r>
            <a:r>
              <a:rPr lang="it-IT" sz="7200" dirty="0" err="1"/>
              <a:t>achievements</a:t>
            </a:r>
            <a:r>
              <a:rPr lang="it-IT" sz="7200" dirty="0"/>
              <a:t> alla SIF2021 e in alter 1/2 conferenze o workshop internazionali dedicate a </a:t>
            </a:r>
            <a:r>
              <a:rPr lang="it-IT" sz="7200" dirty="0" err="1"/>
              <a:t>dissemination</a:t>
            </a:r>
            <a:r>
              <a:rPr lang="it-IT" sz="7200" dirty="0"/>
              <a:t>/</a:t>
            </a:r>
            <a:r>
              <a:rPr lang="it-IT" sz="7200" dirty="0" err="1"/>
              <a:t>education</a:t>
            </a:r>
            <a:endParaRPr lang="it-IT" sz="7200" dirty="0"/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7) preparazione INSPYRE 2022: scelta periodo, invito scuole, preparazione sito evento etc.</a:t>
            </a:r>
          </a:p>
          <a:p>
            <a:endParaRPr lang="it-IT" sz="7200" dirty="0"/>
          </a:p>
          <a:p>
            <a:pPr marL="0" indent="0">
              <a:buNone/>
            </a:pPr>
            <a:r>
              <a:rPr lang="it-IT" sz="7200" dirty="0"/>
              <a:t>8) </a:t>
            </a:r>
            <a:r>
              <a:rPr lang="it-IT" sz="7200" dirty="0" err="1"/>
              <a:t>dissemination</a:t>
            </a:r>
            <a:r>
              <a:rPr lang="it-IT" sz="7200" dirty="0"/>
              <a:t> events per INSPYRE - presentazione evento in seminari alle scuole; presentazione in scuole all'estero; </a:t>
            </a:r>
            <a:r>
              <a:rPr lang="it-IT" sz="7200" dirty="0" err="1"/>
              <a:t>lobbing</a:t>
            </a:r>
            <a:r>
              <a:rPr lang="it-IT" sz="7200" dirty="0"/>
              <a:t> presso ministeri etc...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397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CFE7-04B3-4DA3-9B66-C87659F5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-169500"/>
            <a:ext cx="10972800" cy="1143000"/>
          </a:xfrm>
        </p:spPr>
        <p:txBody>
          <a:bodyPr/>
          <a:lstStyle/>
          <a:p>
            <a:r>
              <a:rPr lang="en-GB" dirty="0" err="1"/>
              <a:t>Mlestones</a:t>
            </a:r>
            <a:endParaRPr lang="en-GB" dirty="0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855F17-2EC0-4589-AC20-6F5C6EBBE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624" y="1506480"/>
            <a:ext cx="12612624" cy="1816452"/>
          </a:xfrm>
        </p:spPr>
      </p:pic>
    </p:spTree>
    <p:extLst>
      <p:ext uri="{BB962C8B-B14F-4D97-AF65-F5344CB8AC3E}">
        <p14:creationId xmlns:p14="http://schemas.microsoft.com/office/powerpoint/2010/main" val="387158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ADD2BC-0D14-314C-9E50-0CFA7288A2C3}"/>
              </a:ext>
            </a:extLst>
          </p:cNvPr>
          <p:cNvSpPr txBox="1"/>
          <p:nvPr/>
        </p:nvSpPr>
        <p:spPr>
          <a:xfrm>
            <a:off x="5104660" y="0"/>
            <a:ext cx="26693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RICHIESTE 2021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BF9B11-4888-DE45-98B5-D1C7A36D61DD}"/>
              </a:ext>
            </a:extLst>
          </p:cNvPr>
          <p:cNvSpPr/>
          <p:nvPr/>
        </p:nvSpPr>
        <p:spPr>
          <a:xfrm>
            <a:off x="235131" y="418011"/>
            <a:ext cx="1195686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Missioni per un totale di 3.5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+ 1.5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SJ: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   -  missioni tutor attività sperimentali da altre sezioni/laboratori INFN -&gt; ai LNF per svolgimento/registrazione esperimenti circa 8 missioni per un totale di 2.5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kEuro</a:t>
            </a:r>
            <a:endParaRPr lang="it-IT" sz="20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 missioni per partecipare con talk INSPYRE a 2 eventi: SIF e una conferenza/workshop dedicati a science engagement/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education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1.5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- da sbloccare se gli eventi sono confermati in presenza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rgbClr val="0432FF"/>
                </a:solidFill>
                <a:latin typeface="Candara" panose="020E0502030303020204" pitchFamily="34" charset="0"/>
              </a:rPr>
              <a:t>-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missioni per promuovere l'evento presso scuole, ministeri, altri enti: 1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kEuro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Consumo, totale 3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Materiale vario tipo materiale di cancelleria, cartelline, zainetti per i partecipanti a INSPYRE2021: 2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Cavi, cavetti, lampadine in sostituzione ai materiali consumati per esperimenti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hands-on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esistenti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Trasporti: affitto pulmino per trasporto partecipanti a INSPYRE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1.5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(costo si basa su quanto pagato gli anni scorsi)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4) Manutenzione: 1.5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per: Manutenzione esperimenti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hands-on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INSPYRE 2021 (gli esperimenti richiedenti manutenzione sono quelli effettuati nelle edizioni 2019, 2018 - si veda il programma)  manutenzione alimentatori, vacuum pumps,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boards, ricambi esperimento camera a nebbia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5) Inventariabile: 9.5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kEuro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per: Acquisto materiali inventariabili per un nuovo esperimento sulle scariche elettriche nei gas rarefatti per percorso sugli acceleratori di particelle – preventivo LD Italia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49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15CB0D-2664-B047-9BB7-FD5EC4B3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023" y="1515000"/>
            <a:ext cx="6756400" cy="4559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3166CF-E930-6F44-B38D-BF9876BE9023}"/>
              </a:ext>
            </a:extLst>
          </p:cNvPr>
          <p:cNvSpPr txBox="1"/>
          <p:nvPr/>
        </p:nvSpPr>
        <p:spPr>
          <a:xfrm>
            <a:off x="538084" y="173659"/>
            <a:ext cx="7106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leybold-shop.com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Investigating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spontaneous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gas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discharge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air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function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of 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0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www.lnf.infn.it/edu/stagelnf/2011/foto_imc/IMG_7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-136525"/>
            <a:ext cx="9231664" cy="61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1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6503A6-907C-41AB-9451-FDC74D22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8EB6AA9-8ABE-4E26-A025-3475D477C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96"/>
            <a:ext cx="4900152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8C0BD33-51D1-4043-B08B-9E9060BA3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62" y="2862263"/>
            <a:ext cx="40195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1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F331-C6D3-4833-9E72-85E8BEB4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5AB8029-6D0C-4EA7-A9D3-2D15F6576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02" y="477296"/>
            <a:ext cx="9053599" cy="6380705"/>
          </a:xfrm>
        </p:spPr>
      </p:pic>
    </p:spTree>
    <p:extLst>
      <p:ext uri="{BB962C8B-B14F-4D97-AF65-F5344CB8AC3E}">
        <p14:creationId xmlns:p14="http://schemas.microsoft.com/office/powerpoint/2010/main" val="3889567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4534-EEEF-425B-AB1D-351B492273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CDDF2-CD42-4896-9B6F-04ADBCACE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BEBEC51-4DB2-4EDD-90FD-E69A5E195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6" y="74954"/>
            <a:ext cx="9607057" cy="66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76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A9CF-6557-445F-BF78-70F29D20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FD0CBB-EE98-49B3-A15F-153F2228C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9" y="340518"/>
            <a:ext cx="11225002" cy="6176963"/>
          </a:xfrm>
        </p:spPr>
      </p:pic>
    </p:spTree>
    <p:extLst>
      <p:ext uri="{BB962C8B-B14F-4D97-AF65-F5344CB8AC3E}">
        <p14:creationId xmlns:p14="http://schemas.microsoft.com/office/powerpoint/2010/main" val="243485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A1711-5030-4877-89EB-0B138275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EA38BF-F729-4355-9EF0-DA067C16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-184227"/>
            <a:ext cx="11355126" cy="7042227"/>
          </a:xfrm>
        </p:spPr>
      </p:pic>
    </p:spTree>
    <p:extLst>
      <p:ext uri="{BB962C8B-B14F-4D97-AF65-F5344CB8AC3E}">
        <p14:creationId xmlns:p14="http://schemas.microsoft.com/office/powerpoint/2010/main" val="1216461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843</Words>
  <Application>Microsoft Office PowerPoint</Application>
  <PresentationFormat>Widescreen</PresentationFormat>
  <Paragraphs>67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Candara</vt:lpstr>
      <vt:lpstr>Office Theme</vt:lpstr>
      <vt:lpstr>untitled 1</vt:lpstr>
      <vt:lpstr>1_Office Theme</vt:lpstr>
      <vt:lpstr>Tema di Office</vt:lpstr>
      <vt:lpstr>PowerPoint Presentation</vt:lpstr>
      <vt:lpstr>PowerPoint Presentation</vt:lpstr>
      <vt:lpstr>We started in 2010: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attestati scaricati 279 - nazioni &gt;11 (Italia, Francia, Turchia, Germania, Norvegia, Portogallo, Iran,  Spagna, Romania, Australia, USA), queste possono essere molte di piu’ - visualizzazioni (10 video) piu’ di 15.000.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INSPYRE 2020 team: Sara Reda, Camilla Paola Maglione, Sara Arnone, Debora Bifaretti, Elisa Santinelli, Elena Patrignanelli, Susanna Bertelli</vt:lpstr>
      <vt:lpstr>PowerPoint Presentation</vt:lpstr>
      <vt:lpstr>Ci prepariamo per INSPYRE 2021!!!</vt:lpstr>
      <vt:lpstr>INSPYRE 2021</vt:lpstr>
      <vt:lpstr>Attivita’ prevista</vt:lpstr>
      <vt:lpstr>Mlestones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Oana Curceanu</dc:creator>
  <cp:lastModifiedBy>Catalina Oana Curceanu</cp:lastModifiedBy>
  <cp:revision>20</cp:revision>
  <dcterms:created xsi:type="dcterms:W3CDTF">2020-06-18T07:25:32Z</dcterms:created>
  <dcterms:modified xsi:type="dcterms:W3CDTF">2020-09-29T09:30:58Z</dcterms:modified>
</cp:coreProperties>
</file>