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0" r:id="rId4"/>
    <p:sldId id="259" r:id="rId5"/>
    <p:sldId id="257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5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091D1-625C-5447-9905-D51ACC292851}" type="datetimeFigureOut">
              <a:rPr lang="en-US" smtClean="0"/>
              <a:t>15.09.20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0A2AA-7610-0843-B2CD-6A984C937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32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09F9-0D97-B947-B09E-133CAF4CE0DB}" type="datetimeFigureOut">
              <a:rPr lang="en-US" smtClean="0"/>
              <a:t>15.09.20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D3F96-AC52-BD43-89A7-E28B57D1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82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6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8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9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0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5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7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1B6D2-9BC2-5E49-A391-086BFFD2F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2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ndico.cern.ch/event/838435/contributions/3635847/attachments/1967957/3272813/MDI_mboscolo_FCCworkshopJan20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988" y="146465"/>
            <a:ext cx="608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FCC-</a:t>
            </a:r>
            <a:r>
              <a:rPr lang="en-US" sz="2800" dirty="0" err="1" smtClean="0">
                <a:solidFill>
                  <a:schemeClr val="accent2"/>
                </a:solidFill>
                <a:latin typeface="Arial"/>
                <a:cs typeface="Arial"/>
              </a:rPr>
              <a:t>ee</a:t>
            </a:r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: Machine Detector Interface</a:t>
            </a:r>
            <a:endParaRPr lang="en-US" sz="1600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8376" y="1370657"/>
            <a:ext cx="506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Conveners: Manuela </a:t>
            </a:r>
            <a:r>
              <a:rPr lang="en-US" dirty="0" err="1" smtClean="0"/>
              <a:t>Boscolo</a:t>
            </a:r>
            <a:r>
              <a:rPr lang="en-US" dirty="0" smtClean="0"/>
              <a:t>, Nicola Bacchetta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7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988" y="146465"/>
            <a:ext cx="8378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FCC-</a:t>
            </a:r>
            <a:r>
              <a:rPr lang="en-US" sz="2800" dirty="0" err="1" smtClean="0">
                <a:solidFill>
                  <a:schemeClr val="accent2"/>
                </a:solidFill>
                <a:latin typeface="Arial"/>
                <a:cs typeface="Arial"/>
              </a:rPr>
              <a:t>ee</a:t>
            </a:r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: Machine Detector Interface </a:t>
            </a:r>
            <a:r>
              <a:rPr lang="en-US" sz="1600" i="1" dirty="0" smtClean="0">
                <a:solidFill>
                  <a:schemeClr val="accent2"/>
                </a:solidFill>
                <a:latin typeface="Arial"/>
                <a:cs typeface="Arial"/>
              </a:rPr>
              <a:t>(</a:t>
            </a:r>
            <a:r>
              <a:rPr lang="en-US" sz="1600" i="1" dirty="0" err="1" smtClean="0">
                <a:solidFill>
                  <a:schemeClr val="accent2"/>
                </a:solidFill>
                <a:latin typeface="Arial"/>
                <a:cs typeface="Arial"/>
              </a:rPr>
              <a:t>M.Boscolo</a:t>
            </a:r>
            <a:r>
              <a:rPr lang="en-US" sz="1600" i="1" dirty="0" smtClean="0">
                <a:solidFill>
                  <a:schemeClr val="accent2"/>
                </a:solidFill>
                <a:latin typeface="Arial"/>
                <a:cs typeface="Arial"/>
              </a:rPr>
              <a:t>, </a:t>
            </a:r>
            <a:r>
              <a:rPr lang="en-US" sz="1600" i="1" dirty="0" err="1" smtClean="0">
                <a:solidFill>
                  <a:schemeClr val="accent2"/>
                </a:solidFill>
                <a:latin typeface="Arial"/>
                <a:cs typeface="Arial"/>
              </a:rPr>
              <a:t>N.Bacchetta</a:t>
            </a:r>
            <a:r>
              <a:rPr lang="en-US" sz="1600" i="1" dirty="0" smtClean="0">
                <a:solidFill>
                  <a:schemeClr val="accent2"/>
                </a:solidFill>
                <a:latin typeface="Arial"/>
                <a:cs typeface="Arial"/>
              </a:rPr>
              <a:t>)</a:t>
            </a:r>
            <a:endParaRPr lang="en-US" sz="1600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2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xmlns:lc="http://schemas.openxmlformats.org/drawingml/2006/lockedCanvas" id="{21466828-276D-2144-BC1C-29522FA08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3"/>
          <a:stretch/>
        </p:blipFill>
        <p:spPr>
          <a:xfrm>
            <a:off x="5248077" y="671240"/>
            <a:ext cx="3895923" cy="3401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988" y="656905"/>
            <a:ext cx="5008089" cy="594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Key Parameters:</a:t>
            </a:r>
          </a:p>
          <a:p>
            <a:pPr marL="285750" indent="-285750">
              <a:buFont typeface="Courier New"/>
              <a:buChar char="o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Double ring e+/e- collider ~100km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Crab-waist scheme implies large crossing angle (30 </a:t>
            </a:r>
            <a:r>
              <a:rPr lang="en-US" dirty="0" err="1" smtClean="0">
                <a:solidFill>
                  <a:schemeClr val="tx2"/>
                </a:solidFill>
              </a:rPr>
              <a:t>mrad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Courier New"/>
              <a:buChar char="o"/>
            </a:pPr>
            <a:r>
              <a:rPr lang="en-US" dirty="0">
                <a:solidFill>
                  <a:schemeClr val="tx2"/>
                </a:solidFill>
              </a:rPr>
              <a:t>Baseline design follows the footprint of the FCC-</a:t>
            </a:r>
            <a:r>
              <a:rPr lang="en-US" dirty="0" err="1">
                <a:solidFill>
                  <a:schemeClr val="tx2"/>
                </a:solidFill>
              </a:rPr>
              <a:t>hh</a:t>
            </a:r>
            <a:r>
              <a:rPr lang="en-US" dirty="0">
                <a:solidFill>
                  <a:schemeClr val="tx2"/>
                </a:solidFill>
              </a:rPr>
              <a:t> except around the </a:t>
            </a:r>
            <a:r>
              <a:rPr lang="en-US" dirty="0" smtClean="0">
                <a:solidFill>
                  <a:schemeClr val="tx2"/>
                </a:solidFill>
              </a:rPr>
              <a:t>IPs.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Baseline with 2 IP (alternative 4 IPs under study)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Flexible optics design allows for a common lattice at all energies (except for RF re-arrangement at top energy)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Asymmetric IR layout &amp; optics to limit SR at the IPs.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SR </a:t>
            </a:r>
            <a:r>
              <a:rPr lang="en-US" dirty="0" err="1" smtClean="0">
                <a:solidFill>
                  <a:schemeClr val="tx2"/>
                </a:solidFill>
              </a:rPr>
              <a:t>Ecrit</a:t>
            </a:r>
            <a:r>
              <a:rPr lang="en-US" dirty="0" smtClean="0">
                <a:solidFill>
                  <a:schemeClr val="tx2"/>
                </a:solidFill>
              </a:rPr>
              <a:t>. &lt; 100 </a:t>
            </a:r>
            <a:r>
              <a:rPr lang="en-US" dirty="0" err="1" smtClean="0">
                <a:solidFill>
                  <a:schemeClr val="tx2"/>
                </a:solidFill>
              </a:rPr>
              <a:t>KeV</a:t>
            </a:r>
            <a:r>
              <a:rPr lang="en-US" dirty="0" smtClean="0">
                <a:solidFill>
                  <a:schemeClr val="tx2"/>
                </a:solidFill>
              </a:rPr>
              <a:t> at IP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SR power 50MW/beam for all energies.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SR </a:t>
            </a:r>
            <a:r>
              <a:rPr lang="en-US" dirty="0" err="1">
                <a:solidFill>
                  <a:schemeClr val="tx2"/>
                </a:solidFill>
              </a:rPr>
              <a:t>Ecrit</a:t>
            </a:r>
            <a:r>
              <a:rPr lang="en-US" dirty="0">
                <a:solidFill>
                  <a:schemeClr val="tx2"/>
                </a:solidFill>
              </a:rPr>
              <a:t>. &lt; 100 </a:t>
            </a:r>
            <a:r>
              <a:rPr lang="en-US" dirty="0" err="1">
                <a:solidFill>
                  <a:schemeClr val="tx2"/>
                </a:solidFill>
              </a:rPr>
              <a:t>KeV</a:t>
            </a:r>
            <a:r>
              <a:rPr lang="en-US" dirty="0">
                <a:solidFill>
                  <a:schemeClr val="tx2"/>
                </a:solidFill>
              </a:rPr>
              <a:t> at </a:t>
            </a:r>
            <a:r>
              <a:rPr lang="en-US" dirty="0" smtClean="0">
                <a:solidFill>
                  <a:schemeClr val="tx2"/>
                </a:solidFill>
              </a:rPr>
              <a:t>IP and (possibly) &lt; 1MeV throughout the ring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Top-up injection requires booster synchrotron in collider tunnel</a:t>
            </a:r>
          </a:p>
          <a:p>
            <a:pPr marL="285750" indent="-285750">
              <a:buFont typeface="Courier New"/>
              <a:buChar char="o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29" y="4223997"/>
            <a:ext cx="3399274" cy="25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8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988" y="146465"/>
            <a:ext cx="608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FCC-</a:t>
            </a:r>
            <a:r>
              <a:rPr lang="en-US" sz="2800" dirty="0" err="1" smtClean="0">
                <a:solidFill>
                  <a:schemeClr val="accent2"/>
                </a:solidFill>
                <a:latin typeface="Arial"/>
                <a:cs typeface="Arial"/>
              </a:rPr>
              <a:t>ee</a:t>
            </a:r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: Machine Detector Interface</a:t>
            </a:r>
            <a:endParaRPr lang="en-US" sz="1600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71441"/>
              </p:ext>
            </p:extLst>
          </p:nvPr>
        </p:nvGraphicFramePr>
        <p:xfrm>
          <a:off x="457200" y="1038760"/>
          <a:ext cx="8238408" cy="5061810"/>
        </p:xfrm>
        <a:graphic>
          <a:graphicData uri="http://schemas.openxmlformats.org/drawingml/2006/table">
            <a:tbl>
              <a:tblPr firstRow="1" bandRow="1"/>
              <a:tblGrid>
                <a:gridCol w="3373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58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3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90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3737">
                  <a:extLst>
                    <a:ext uri="{9D8B030D-6E8A-4147-A177-3AD203B41FA5}">
                      <a16:colId xmlns:a16="http://schemas.microsoft.com/office/drawing/2014/main" xmlns="" val="818795718"/>
                    </a:ext>
                  </a:extLst>
                </a:gridCol>
              </a:tblGrid>
              <a:tr h="36789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WW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de-AT" sz="1600" b="1" baseline="0" dirty="0">
                          <a:solidFill>
                            <a:schemeClr val="bg1"/>
                          </a:solidFill>
                        </a:rPr>
                        <a:t> (ZH)</a:t>
                      </a:r>
                      <a:endParaRPr lang="de-AT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b="1" dirty="0">
                          <a:solidFill>
                            <a:schemeClr val="bg1"/>
                          </a:solidFill>
                        </a:rPr>
                        <a:t>ttbar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5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 energy [GeV]</a:t>
                      </a: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45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80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182.5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682">
                <a:tc>
                  <a:txBody>
                    <a:bodyPr/>
                    <a:lstStyle/>
                    <a:p>
                      <a:r>
                        <a:rPr kumimoji="0" lang="en-GB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 current [mA]</a:t>
                      </a: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1390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682">
                <a:tc>
                  <a:txBody>
                    <a:bodyPr/>
                    <a:lstStyle/>
                    <a:p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no. bunches/beam</a:t>
                      </a:r>
                      <a:endParaRPr kumimoji="0" lang="en-GB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>
                          <a:solidFill>
                            <a:srgbClr val="FF3300"/>
                          </a:solidFill>
                          <a:latin typeface="Arial"/>
                          <a:ea typeface="+mn-ea"/>
                          <a:cs typeface="+mn-cs"/>
                        </a:rPr>
                        <a:t>16640</a:t>
                      </a:r>
                      <a:endParaRPr kumimoji="0" lang="en-GB" sz="1600" b="1" kern="1200" dirty="0">
                        <a:solidFill>
                          <a:srgbClr val="FF33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>
                          <a:solidFill>
                            <a:srgbClr val="FF3300"/>
                          </a:solidFill>
                          <a:latin typeface="Arial"/>
                          <a:ea typeface="+mn-ea"/>
                          <a:cs typeface="+mn-cs"/>
                        </a:rPr>
                        <a:t>2000</a:t>
                      </a:r>
                      <a:endParaRPr kumimoji="0" lang="en-GB" sz="1600" b="1" kern="1200" dirty="0">
                        <a:solidFill>
                          <a:srgbClr val="FF33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600" b="1" kern="1200" dirty="0">
                          <a:solidFill>
                            <a:srgbClr val="FF3300"/>
                          </a:solidFill>
                          <a:latin typeface="Arial"/>
                          <a:ea typeface="+mn-ea"/>
                          <a:cs typeface="+mn-cs"/>
                        </a:rPr>
                        <a:t>393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600" b="1" kern="1200" dirty="0">
                          <a:solidFill>
                            <a:srgbClr val="FF3300"/>
                          </a:solidFill>
                          <a:latin typeface="Arial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529601"/>
                  </a:ext>
                </a:extLst>
              </a:tr>
              <a:tr h="2665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bunch intensity  [10</a:t>
                      </a:r>
                      <a:r>
                        <a:rPr kumimoji="0" lang="en-GB" sz="1200" b="1" kern="1200" baseline="30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GB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1.7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1.5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1.5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2.3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528">
                <a:tc>
                  <a:txBody>
                    <a:bodyPr/>
                    <a:lstStyle/>
                    <a:p>
                      <a:r>
                        <a:rPr kumimoji="0" lang="en-GB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SR</a:t>
                      </a:r>
                      <a:r>
                        <a:rPr kumimoji="0" lang="en-GB" sz="12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e</a:t>
                      </a:r>
                      <a:r>
                        <a:rPr kumimoji="0" lang="en-GB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nergy loss / turn [GeV]</a:t>
                      </a: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0.036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0.34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1.72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9.21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1753">
                <a:tc>
                  <a:txBody>
                    <a:bodyPr/>
                    <a:lstStyle/>
                    <a:p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total RF voltage [GV]</a:t>
                      </a:r>
                      <a:endParaRPr kumimoji="0" lang="en-GB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0.1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0.44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2.0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10.9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4200603"/>
                  </a:ext>
                </a:extLst>
              </a:tr>
              <a:tr h="266528">
                <a:tc>
                  <a:txBody>
                    <a:bodyPr/>
                    <a:lstStyle/>
                    <a:p>
                      <a:r>
                        <a:rPr kumimoji="0"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long.</a:t>
                      </a:r>
                      <a:r>
                        <a:rPr kumimoji="0" lang="en-GB" sz="12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damping time [turns]</a:t>
                      </a: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1281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235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70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3873614"/>
                  </a:ext>
                </a:extLst>
              </a:tr>
              <a:tr h="266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horizontal beta*</a:t>
                      </a:r>
                      <a:r>
                        <a:rPr kumimoji="0" lang="de-AT" sz="12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[m]</a:t>
                      </a:r>
                      <a:endParaRPr kumimoji="0" lang="en-GB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0.15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0.3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3994486"/>
                  </a:ext>
                </a:extLst>
              </a:tr>
              <a:tr h="266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vertical</a:t>
                      </a:r>
                      <a:r>
                        <a:rPr kumimoji="0" lang="en-US" sz="12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beta* [mm]</a:t>
                      </a:r>
                      <a:endParaRPr kumimoji="0" lang="en-GB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0.8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1.6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9530520"/>
                  </a:ext>
                </a:extLst>
              </a:tr>
              <a:tr h="266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horiz</a:t>
                      </a: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. geometric emittance</a:t>
                      </a:r>
                      <a:r>
                        <a:rPr kumimoji="0" lang="en-US" sz="12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[nm]</a:t>
                      </a:r>
                      <a:endParaRPr kumimoji="0" lang="en-GB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0.27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0.63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1.46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3858396"/>
                  </a:ext>
                </a:extLst>
              </a:tr>
              <a:tr h="266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vert. geom. emittance [pm]</a:t>
                      </a:r>
                      <a:endParaRPr kumimoji="0" lang="en-GB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1.0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1.3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2.9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4920261"/>
                  </a:ext>
                </a:extLst>
              </a:tr>
              <a:tr h="266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bunch length with SR / BS [mm]</a:t>
                      </a:r>
                      <a:endParaRPr kumimoji="0" lang="en-GB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3.5 / 12.1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3.0 / 6.0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3.3 / 5.3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2.0 / 2.</a:t>
                      </a:r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6397388"/>
                  </a:ext>
                </a:extLst>
              </a:tr>
              <a:tr h="266528">
                <a:tc>
                  <a:txBody>
                    <a:bodyPr/>
                    <a:lstStyle/>
                    <a:p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luminosity per IP [10</a:t>
                      </a:r>
                      <a:r>
                        <a:rPr kumimoji="0" lang="en-US" sz="1200" b="1" kern="1200" baseline="30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cm</a:t>
                      </a:r>
                      <a:r>
                        <a:rPr kumimoji="0" lang="en-US" sz="1200" b="1" kern="1200" baseline="30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-2</a:t>
                      </a: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1200" b="1" kern="1200" baseline="30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  <a:endParaRPr kumimoji="0" lang="en-GB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230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28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8.5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1.5</a:t>
                      </a:r>
                      <a:r>
                        <a:rPr kumimoji="0" lang="en-GB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538425"/>
                  </a:ext>
                </a:extLst>
              </a:tr>
              <a:tr h="266528">
                <a:tc>
                  <a:txBody>
                    <a:bodyPr/>
                    <a:lstStyle/>
                    <a:p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 lifetime rad </a:t>
                      </a:r>
                      <a:r>
                        <a:rPr kumimoji="0" lang="en-US" sz="1200" b="1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Bhabha</a:t>
                      </a: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/ BS [min]</a:t>
                      </a:r>
                      <a:endParaRPr kumimoji="0" lang="en-GB" sz="12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68 / &gt;200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49 / &gt;1000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38 / 18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40 / 18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201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54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988" y="146465"/>
            <a:ext cx="6020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FCC-</a:t>
            </a:r>
            <a:r>
              <a:rPr lang="en-US" sz="2800" dirty="0" err="1" smtClean="0">
                <a:solidFill>
                  <a:schemeClr val="accent2"/>
                </a:solidFill>
                <a:latin typeface="Arial"/>
                <a:cs typeface="Arial"/>
              </a:rPr>
              <a:t>ee</a:t>
            </a:r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: Machine Detector Interface</a:t>
            </a:r>
            <a:endParaRPr lang="en-US" sz="1600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9988" y="929760"/>
            <a:ext cx="87116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Concentrate our efforts on 4 main areas: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dirty="0">
                <a:solidFill>
                  <a:schemeClr val="tx2"/>
                </a:solidFill>
              </a:rPr>
              <a:t>Beam physics (optics, beam dynamics, collective effects</a:t>
            </a:r>
            <a:r>
              <a:rPr lang="en-US" sz="1600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dirty="0">
                <a:solidFill>
                  <a:schemeClr val="tx2"/>
                </a:solidFill>
              </a:rPr>
              <a:t>Experimental environment, beam induced backgrounds &amp; luminosity measurement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>
                <a:solidFill>
                  <a:schemeClr val="tx2"/>
                </a:solidFill>
              </a:rPr>
              <a:t>Software for simulation tools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>
                <a:solidFill>
                  <a:schemeClr val="tx2"/>
                </a:solidFill>
              </a:rPr>
              <a:t>Engineering (mechanical, magnets, diagnostics, vacuum, cooling, ...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algn="just"/>
            <a:endParaRPr lang="en-US" sz="1600" i="1" dirty="0" smtClean="0">
              <a:solidFill>
                <a:schemeClr val="tx2"/>
              </a:solidFill>
            </a:endParaRPr>
          </a:p>
          <a:p>
            <a:pPr algn="just"/>
            <a:r>
              <a:rPr lang="en-US" sz="1600" i="1" dirty="0" smtClean="0">
                <a:solidFill>
                  <a:schemeClr val="tx2"/>
                </a:solidFill>
              </a:rPr>
              <a:t>Our </a:t>
            </a:r>
            <a:r>
              <a:rPr lang="en-US" sz="1600" i="1" dirty="0">
                <a:solidFill>
                  <a:schemeClr val="tx2"/>
                </a:solidFill>
              </a:rPr>
              <a:t>goal is to have a feasible and </a:t>
            </a:r>
            <a:r>
              <a:rPr lang="en-US" sz="1600" i="1" dirty="0" smtClean="0">
                <a:solidFill>
                  <a:schemeClr val="tx2"/>
                </a:solidFill>
              </a:rPr>
              <a:t>well engineered </a:t>
            </a:r>
            <a:r>
              <a:rPr lang="en-US" sz="1600" i="1" dirty="0">
                <a:solidFill>
                  <a:schemeClr val="tx2"/>
                </a:solidFill>
              </a:rPr>
              <a:t>design </a:t>
            </a:r>
            <a:r>
              <a:rPr lang="en-US" sz="1600" i="1" dirty="0" smtClean="0">
                <a:solidFill>
                  <a:schemeClr val="tx2"/>
                </a:solidFill>
              </a:rPr>
              <a:t>of the Interaction 	Region that meets optics</a:t>
            </a:r>
            <a:r>
              <a:rPr lang="en-US" sz="1600" i="1" dirty="0">
                <a:solidFill>
                  <a:schemeClr val="tx2"/>
                </a:solidFill>
              </a:rPr>
              <a:t>, beam dynamics and high current </a:t>
            </a:r>
            <a:r>
              <a:rPr lang="en-US" sz="1600" i="1" dirty="0" smtClean="0">
                <a:solidFill>
                  <a:schemeClr val="tx2"/>
                </a:solidFill>
              </a:rPr>
              <a:t>requirements</a:t>
            </a:r>
            <a:r>
              <a:rPr lang="en-US" sz="1600" i="1" dirty="0">
                <a:solidFill>
                  <a:schemeClr val="tx2"/>
                </a:solidFill>
              </a:rPr>
              <a:t>, foresees tolerable </a:t>
            </a:r>
            <a:r>
              <a:rPr lang="en-US" sz="1600" i="1" dirty="0" smtClean="0">
                <a:solidFill>
                  <a:schemeClr val="tx2"/>
                </a:solidFill>
              </a:rPr>
              <a:t>radiation </a:t>
            </a:r>
            <a:r>
              <a:rPr lang="en-US" sz="1600" i="1" dirty="0">
                <a:solidFill>
                  <a:schemeClr val="tx2"/>
                </a:solidFill>
              </a:rPr>
              <a:t>and </a:t>
            </a:r>
            <a:r>
              <a:rPr lang="en-US" sz="1600" i="1" dirty="0" smtClean="0">
                <a:solidFill>
                  <a:schemeClr val="tx2"/>
                </a:solidFill>
              </a:rPr>
              <a:t>achieves </a:t>
            </a:r>
            <a:r>
              <a:rPr lang="en-US" sz="1600" i="1" dirty="0">
                <a:solidFill>
                  <a:schemeClr val="tx2"/>
                </a:solidFill>
              </a:rPr>
              <a:t>as well </a:t>
            </a:r>
            <a:r>
              <a:rPr lang="en-US" sz="1600" i="1" dirty="0" smtClean="0">
                <a:solidFill>
                  <a:schemeClr val="tx2"/>
                </a:solidFill>
              </a:rPr>
              <a:t>the mechanical </a:t>
            </a:r>
            <a:r>
              <a:rPr lang="en-US" sz="1600" i="1" dirty="0">
                <a:solidFill>
                  <a:schemeClr val="tx2"/>
                </a:solidFill>
              </a:rPr>
              <a:t>requirements in terms of </a:t>
            </a:r>
            <a:r>
              <a:rPr lang="en-US" sz="1600" i="1" dirty="0" smtClean="0">
                <a:solidFill>
                  <a:schemeClr val="tx2"/>
                </a:solidFill>
              </a:rPr>
              <a:t>integration, stability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en-US" sz="1600" i="1" dirty="0" smtClean="0">
                <a:solidFill>
                  <a:schemeClr val="tx2"/>
                </a:solidFill>
              </a:rPr>
              <a:t>and </a:t>
            </a:r>
            <a:r>
              <a:rPr lang="en-US" sz="1600" i="1" dirty="0">
                <a:solidFill>
                  <a:schemeClr val="tx2"/>
                </a:solidFill>
              </a:rPr>
              <a:t>assembly.</a:t>
            </a:r>
          </a:p>
          <a:p>
            <a:endParaRPr lang="en-US" sz="1600" dirty="0" smtClean="0">
              <a:solidFill>
                <a:schemeClr val="tx2"/>
              </a:solidFill>
            </a:endParaRPr>
          </a:p>
        </p:txBody>
      </p:sp>
      <p:pic>
        <p:nvPicPr>
          <p:cNvPr id="9" name="Picture 8" descr="FCC-ee_InteractionReg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48" y="3385738"/>
            <a:ext cx="3891707" cy="2918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30717" y="6217850"/>
            <a:ext cx="2956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Sketch of the FCC-</a:t>
            </a:r>
            <a:r>
              <a:rPr lang="en-US" sz="1200" dirty="0" err="1" smtClean="0"/>
              <a:t>ee</a:t>
            </a:r>
            <a:r>
              <a:rPr lang="en-US" sz="1200" dirty="0" smtClean="0"/>
              <a:t> Interaction Region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86" y="3576638"/>
            <a:ext cx="4571725" cy="24064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6586" y="5986758"/>
            <a:ext cx="4484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3D modeling effort: compensating solenoid, cryostat, </a:t>
            </a:r>
            <a:r>
              <a:rPr lang="en-US" sz="1200" dirty="0" err="1" smtClean="0"/>
              <a:t>beampipe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6575" y="4191000"/>
            <a:ext cx="84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1F497D"/>
                </a:solidFill>
              </a:rPr>
              <a:t>LumiCal</a:t>
            </a:r>
            <a:endParaRPr lang="en-US" sz="1400" dirty="0">
              <a:solidFill>
                <a:srgbClr val="1F497D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36575" y="4498777"/>
            <a:ext cx="314325" cy="701873"/>
          </a:xfrm>
          <a:prstGeom prst="straightConnector1">
            <a:avLst/>
          </a:prstGeom>
          <a:ln w="63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82725" y="3576638"/>
            <a:ext cx="134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1F497D"/>
                </a:solidFill>
              </a:rPr>
              <a:t>Compensating </a:t>
            </a:r>
          </a:p>
          <a:p>
            <a:pPr algn="ctr"/>
            <a:r>
              <a:rPr lang="en-US" sz="1400" dirty="0" smtClean="0">
                <a:solidFill>
                  <a:srgbClr val="1F497D"/>
                </a:solidFill>
              </a:rPr>
              <a:t>Solenoid</a:t>
            </a:r>
            <a:endParaRPr lang="en-US" sz="1400" dirty="0">
              <a:solidFill>
                <a:srgbClr val="1F497D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025650" y="4047927"/>
            <a:ext cx="1" cy="498673"/>
          </a:xfrm>
          <a:prstGeom prst="straightConnector1">
            <a:avLst/>
          </a:prstGeom>
          <a:ln w="63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98154" y="5223808"/>
            <a:ext cx="740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F497D"/>
                </a:solidFill>
              </a:rPr>
              <a:t>Winding</a:t>
            </a:r>
            <a:endParaRPr lang="en-US" sz="1200" dirty="0">
              <a:solidFill>
                <a:srgbClr val="1F497D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867151" y="5045273"/>
            <a:ext cx="264582" cy="225227"/>
          </a:xfrm>
          <a:prstGeom prst="straightConnector1">
            <a:avLst/>
          </a:prstGeom>
          <a:ln w="63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17626" y="5506747"/>
            <a:ext cx="937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F497D"/>
                </a:solidFill>
              </a:rPr>
              <a:t>Beam Pipe</a:t>
            </a:r>
            <a:endParaRPr lang="en-US" sz="1200" dirty="0">
              <a:solidFill>
                <a:srgbClr val="1F497D"/>
              </a:solidFill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H="1" flipV="1">
            <a:off x="2859618" y="4774341"/>
            <a:ext cx="426721" cy="732406"/>
          </a:xfrm>
          <a:prstGeom prst="straightConnector1">
            <a:avLst/>
          </a:prstGeom>
          <a:ln w="63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63485" y="5709759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F497D"/>
                </a:solidFill>
              </a:rPr>
              <a:t>HOM absorber</a:t>
            </a:r>
            <a:endParaRPr lang="en-US" sz="1200" dirty="0">
              <a:solidFill>
                <a:srgbClr val="1F497D"/>
              </a:solidFill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 flipV="1">
            <a:off x="984253" y="5417543"/>
            <a:ext cx="379232" cy="430716"/>
          </a:xfrm>
          <a:prstGeom prst="straightConnector1">
            <a:avLst/>
          </a:prstGeom>
          <a:ln w="63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98836" y="5506747"/>
            <a:ext cx="655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F497D"/>
                </a:solidFill>
              </a:rPr>
              <a:t>Flange</a:t>
            </a:r>
            <a:endParaRPr lang="en-US" sz="1200" dirty="0">
              <a:solidFill>
                <a:srgbClr val="1F497D"/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 flipV="1">
            <a:off x="1293109" y="5324409"/>
            <a:ext cx="705727" cy="320838"/>
          </a:xfrm>
          <a:prstGeom prst="straightConnector1">
            <a:avLst/>
          </a:prstGeom>
          <a:ln w="63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83495" y="3595563"/>
            <a:ext cx="55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1F497D"/>
                </a:solidFill>
              </a:rPr>
              <a:t>QC1</a:t>
            </a:r>
            <a:endParaRPr lang="en-US" sz="1400" dirty="0">
              <a:solidFill>
                <a:srgbClr val="1F497D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405718" y="3850521"/>
            <a:ext cx="429682" cy="403979"/>
          </a:xfrm>
          <a:prstGeom prst="straightConnector1">
            <a:avLst/>
          </a:prstGeom>
          <a:ln w="635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7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988" y="146465"/>
            <a:ext cx="6020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FCC-</a:t>
            </a:r>
            <a:r>
              <a:rPr lang="en-US" sz="2800" dirty="0" err="1" smtClean="0">
                <a:solidFill>
                  <a:schemeClr val="accent2"/>
                </a:solidFill>
                <a:latin typeface="Arial"/>
                <a:cs typeface="Arial"/>
              </a:rPr>
              <a:t>ee</a:t>
            </a:r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: Machine Detector Interface</a:t>
            </a:r>
            <a:endParaRPr lang="en-US" sz="1600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9988" y="689506"/>
            <a:ext cx="8711667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Next steps (towards the TDR) will cover the following macro-areas: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Beam </a:t>
            </a:r>
            <a:r>
              <a:rPr lang="en-US" dirty="0">
                <a:solidFill>
                  <a:schemeClr val="tx2"/>
                </a:solidFill>
              </a:rPr>
              <a:t>physics </a:t>
            </a:r>
            <a:r>
              <a:rPr lang="en-US" dirty="0" smtClean="0">
                <a:solidFill>
                  <a:schemeClr val="tx2"/>
                </a:solidFill>
              </a:rPr>
              <a:t>(optics</a:t>
            </a:r>
            <a:r>
              <a:rPr lang="en-US" dirty="0">
                <a:solidFill>
                  <a:schemeClr val="tx2"/>
                </a:solidFill>
              </a:rPr>
              <a:t>, beam dynamics, collective effects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Experimental </a:t>
            </a:r>
            <a:r>
              <a:rPr lang="en-US" dirty="0">
                <a:solidFill>
                  <a:schemeClr val="tx2"/>
                </a:solidFill>
              </a:rPr>
              <a:t>environment &amp; </a:t>
            </a:r>
            <a:r>
              <a:rPr lang="en-US" dirty="0" smtClean="0">
                <a:solidFill>
                  <a:schemeClr val="tx2"/>
                </a:solidFill>
              </a:rPr>
              <a:t>Luminosity measurement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Simulation software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Engineering (mechanical, magnets, diagnostics, vacuum, cooling, ...)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Consolidate baseline of the MDI design for FCC-</a:t>
            </a:r>
            <a:r>
              <a:rPr lang="en-US" dirty="0" err="1" smtClean="0">
                <a:solidFill>
                  <a:schemeClr val="tx2"/>
                </a:solidFill>
              </a:rPr>
              <a:t>ee</a:t>
            </a:r>
            <a:r>
              <a:rPr lang="en-US" dirty="0" smtClean="0">
                <a:solidFill>
                  <a:schemeClr val="tx2"/>
                </a:solidFill>
              </a:rPr>
              <a:t> including now more mechanical details:</a:t>
            </a:r>
          </a:p>
          <a:p>
            <a:pPr marL="742950" lvl="1" indent="-285750">
              <a:buFont typeface="Lucida Grande"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try </a:t>
            </a:r>
            <a:r>
              <a:rPr lang="en-US" dirty="0">
                <a:solidFill>
                  <a:schemeClr val="tx2"/>
                </a:solidFill>
              </a:rPr>
              <a:t>to converge on a design of the IR with enough details to constitute a real engineering baseline</a:t>
            </a:r>
          </a:p>
          <a:p>
            <a:pPr marL="742950" lvl="1" indent="-285750">
              <a:buFont typeface="Lucida Grande"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understand </a:t>
            </a:r>
            <a:r>
              <a:rPr lang="en-US" dirty="0">
                <a:solidFill>
                  <a:schemeClr val="tx2"/>
                </a:solidFill>
              </a:rPr>
              <a:t>installation procedures, mechanical detector interfaces, detector and machine elements accessibility for maintenance/upgrades</a:t>
            </a:r>
          </a:p>
          <a:p>
            <a:pPr marL="742950" lvl="1" indent="-285750">
              <a:buFont typeface="Lucida Grande"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mechanical </a:t>
            </a:r>
            <a:r>
              <a:rPr lang="en-US" dirty="0">
                <a:solidFill>
                  <a:schemeClr val="tx2"/>
                </a:solidFill>
              </a:rPr>
              <a:t>stability and position precisions of some detector elements (i.e. </a:t>
            </a:r>
            <a:r>
              <a:rPr lang="en-US" dirty="0" err="1">
                <a:solidFill>
                  <a:schemeClr val="tx2"/>
                </a:solidFill>
              </a:rPr>
              <a:t>Lumical</a:t>
            </a:r>
            <a:r>
              <a:rPr lang="en-US" dirty="0">
                <a:solidFill>
                  <a:schemeClr val="tx2"/>
                </a:solidFill>
              </a:rPr>
              <a:t>) is a relevant element to consider in the design</a:t>
            </a:r>
          </a:p>
          <a:p>
            <a:pPr marL="742950" lvl="1" indent="-285750">
              <a:buFont typeface="Lucida Grande"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define </a:t>
            </a:r>
            <a:r>
              <a:rPr lang="en-US" dirty="0">
                <a:solidFill>
                  <a:schemeClr val="tx2"/>
                </a:solidFill>
              </a:rPr>
              <a:t>better the general strategy for services in and out of the detector 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Courier New"/>
              <a:buChar char="o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Much work continues in order to complete a full simulation tool (</a:t>
            </a:r>
            <a:r>
              <a:rPr lang="en-US" dirty="0" err="1" smtClean="0">
                <a:solidFill>
                  <a:schemeClr val="tx2"/>
                </a:solidFill>
              </a:rPr>
              <a:t>MDIsim</a:t>
            </a:r>
            <a:r>
              <a:rPr lang="en-US" dirty="0" smtClean="0">
                <a:solidFill>
                  <a:schemeClr val="tx2"/>
                </a:solidFill>
              </a:rPr>
              <a:t>/GEANT) that allow us to have detailed background studies (Synch. Radiation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980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988" y="146465"/>
            <a:ext cx="6020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FCC-</a:t>
            </a:r>
            <a:r>
              <a:rPr lang="en-US" sz="2800" dirty="0" err="1" smtClean="0">
                <a:solidFill>
                  <a:schemeClr val="accent2"/>
                </a:solidFill>
                <a:latin typeface="Arial"/>
                <a:cs typeface="Arial"/>
              </a:rPr>
              <a:t>ee</a:t>
            </a:r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: Machine Detector Interface</a:t>
            </a:r>
            <a:endParaRPr lang="en-US" sz="1600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9988" y="929760"/>
            <a:ext cx="87116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A thorough </a:t>
            </a:r>
            <a:r>
              <a:rPr lang="en-US" dirty="0">
                <a:solidFill>
                  <a:schemeClr val="tx2"/>
                </a:solidFill>
              </a:rPr>
              <a:t>overview of the MDI status here: 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https://indico.cern.ch/event/838435/contributions/3635847/attachments/1967957/3272813/MDI_mboscolo_FCCworkshopJan20.pdf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Courier New"/>
              <a:buChar char="o"/>
            </a:pP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err="1" smtClean="0">
                <a:solidFill>
                  <a:schemeClr val="tx2"/>
                </a:solidFill>
              </a:rPr>
              <a:t>Richieste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finanziarie</a:t>
            </a:r>
            <a:r>
              <a:rPr lang="en-US" dirty="0" smtClean="0">
                <a:solidFill>
                  <a:schemeClr val="tx2"/>
                </a:solidFill>
              </a:rPr>
              <a:t> per </a:t>
            </a:r>
            <a:r>
              <a:rPr lang="en-US" dirty="0" err="1" smtClean="0">
                <a:solidFill>
                  <a:schemeClr val="tx2"/>
                </a:solidFill>
              </a:rPr>
              <a:t>il</a:t>
            </a:r>
            <a:r>
              <a:rPr lang="en-US" dirty="0" smtClean="0">
                <a:solidFill>
                  <a:schemeClr val="tx2"/>
                </a:solidFill>
              </a:rPr>
              <a:t> 2021:</a:t>
            </a:r>
          </a:p>
          <a:p>
            <a:pPr marL="285750" indent="-285750">
              <a:buFont typeface="Courier New"/>
              <a:buChar char="o"/>
            </a:pPr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en-US" dirty="0" err="1" smtClean="0">
                <a:solidFill>
                  <a:schemeClr val="tx2"/>
                </a:solidFill>
              </a:rPr>
              <a:t>Nessuna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richiesta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particolare</a:t>
            </a:r>
            <a:r>
              <a:rPr lang="en-US" dirty="0" smtClean="0">
                <a:solidFill>
                  <a:schemeClr val="tx2"/>
                </a:solidFill>
              </a:rPr>
              <a:t> (solo </a:t>
            </a:r>
            <a:r>
              <a:rPr lang="en-US" dirty="0" err="1" smtClean="0">
                <a:solidFill>
                  <a:schemeClr val="tx2"/>
                </a:solidFill>
              </a:rPr>
              <a:t>metabolismo</a:t>
            </a:r>
            <a:r>
              <a:rPr lang="en-US" dirty="0" smtClean="0">
                <a:solidFill>
                  <a:schemeClr val="tx2"/>
                </a:solidFill>
              </a:rPr>
              <a:t> + </a:t>
            </a:r>
            <a:r>
              <a:rPr lang="en-US" dirty="0" err="1" smtClean="0">
                <a:solidFill>
                  <a:schemeClr val="tx2"/>
                </a:solidFill>
              </a:rPr>
              <a:t>responsabilita</a:t>
            </a:r>
            <a:r>
              <a:rPr lang="en-US" dirty="0" smtClean="0">
                <a:solidFill>
                  <a:schemeClr val="tx2"/>
                </a:solidFill>
              </a:rPr>
              <a:t>’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marL="742950" lvl="1" indent="-285750">
              <a:buFont typeface="Wingdings" charset="2"/>
              <a:buChar char="Ø"/>
            </a:pPr>
            <a:endParaRPr lang="en-US" dirty="0">
              <a:solidFill>
                <a:schemeClr val="tx2"/>
              </a:solidFill>
            </a:endParaRPr>
          </a:p>
          <a:p>
            <a:pPr marL="742950" lvl="1" indent="-285750">
              <a:buFont typeface="Wingdings" charset="2"/>
              <a:buChar char="²"/>
            </a:pPr>
            <a:r>
              <a:rPr lang="en-US" dirty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. Bacchetta </a:t>
            </a:r>
            <a:r>
              <a:rPr lang="en-US" dirty="0">
                <a:solidFill>
                  <a:schemeClr val="tx2"/>
                </a:solidFill>
              </a:rPr>
              <a:t>(PD)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>
                <a:solidFill>
                  <a:schemeClr val="tx2"/>
                </a:solidFill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 err="1" smtClean="0">
                <a:solidFill>
                  <a:schemeClr val="tx2"/>
                </a:solidFill>
              </a:rPr>
              <a:t>Boscolo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(LNF)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>
                <a:solidFill>
                  <a:schemeClr val="tx2"/>
                </a:solidFill>
              </a:rPr>
              <a:t>L</a:t>
            </a:r>
            <a:r>
              <a:rPr lang="en-US" dirty="0" smtClean="0">
                <a:solidFill>
                  <a:schemeClr val="tx2"/>
                </a:solidFill>
              </a:rPr>
              <a:t>. Pellegrino </a:t>
            </a:r>
            <a:r>
              <a:rPr lang="en-US" dirty="0">
                <a:solidFill>
                  <a:schemeClr val="tx2"/>
                </a:solidFill>
              </a:rPr>
              <a:t>(LNF)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 err="1" smtClean="0">
                <a:solidFill>
                  <a:schemeClr val="tx2"/>
                </a:solidFill>
              </a:rPr>
              <a:t>Ciarma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(LNF)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 smtClean="0">
                <a:solidFill>
                  <a:schemeClr val="tx2"/>
                </a:solidFill>
              </a:rPr>
              <a:t>M. </a:t>
            </a:r>
            <a:r>
              <a:rPr lang="en-US" dirty="0" err="1">
                <a:solidFill>
                  <a:schemeClr val="tx2"/>
                </a:solidFill>
              </a:rPr>
              <a:t>Zobov</a:t>
            </a:r>
            <a:r>
              <a:rPr lang="en-US" dirty="0">
                <a:solidFill>
                  <a:schemeClr val="tx2"/>
                </a:solidFill>
              </a:rPr>
              <a:t> (LNF)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6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9089" y="3076401"/>
            <a:ext cx="2168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Extra Slides</a:t>
            </a:r>
            <a:endParaRPr lang="en-US" sz="1600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0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988" y="146465"/>
            <a:ext cx="6020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FCC-</a:t>
            </a:r>
            <a:r>
              <a:rPr lang="en-US" sz="2800" dirty="0" err="1" smtClean="0">
                <a:solidFill>
                  <a:schemeClr val="accent2"/>
                </a:solidFill>
                <a:latin typeface="Arial"/>
                <a:cs typeface="Arial"/>
              </a:rPr>
              <a:t>ee</a:t>
            </a:r>
            <a:r>
              <a:rPr lang="en-US" sz="2800" dirty="0" smtClean="0">
                <a:solidFill>
                  <a:schemeClr val="accent2"/>
                </a:solidFill>
                <a:latin typeface="Arial"/>
                <a:cs typeface="Arial"/>
              </a:rPr>
              <a:t>: Machine Detector Interface</a:t>
            </a:r>
            <a:endParaRPr lang="en-US" sz="1600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16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FCC-ee MDI Studies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B6D2-9BC2-5E49-A391-086BFFD2F3AD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9988" y="929760"/>
            <a:ext cx="871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Example of Synchrotron Radiation studies (MDI-</a:t>
            </a:r>
            <a:r>
              <a:rPr lang="en-US" dirty="0" err="1" smtClean="0">
                <a:solidFill>
                  <a:schemeClr val="tx2"/>
                </a:solidFill>
              </a:rPr>
              <a:t>Sim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M.Luckhof</a:t>
            </a:r>
            <a:r>
              <a:rPr lang="en-US" dirty="0" smtClean="0">
                <a:solidFill>
                  <a:schemeClr val="tx2"/>
                </a:solidFill>
              </a:rPr>
              <a:t>):</a:t>
            </a:r>
          </a:p>
        </p:txBody>
      </p:sp>
      <p:sp>
        <p:nvSpPr>
          <p:cNvPr id="11" name="object 3"/>
          <p:cNvSpPr/>
          <p:nvPr/>
        </p:nvSpPr>
        <p:spPr>
          <a:xfrm>
            <a:off x="382722" y="1458907"/>
            <a:ext cx="0" cy="1872614"/>
          </a:xfrm>
          <a:custGeom>
            <a:avLst/>
            <a:gdLst/>
            <a:ahLst/>
            <a:cxnLst/>
            <a:rect l="l" t="t" r="r" b="b"/>
            <a:pathLst>
              <a:path h="1872614">
                <a:moveTo>
                  <a:pt x="0" y="1872252"/>
                </a:moveTo>
                <a:lnTo>
                  <a:pt x="0" y="0"/>
                </a:lnTo>
                <a:lnTo>
                  <a:pt x="0" y="18722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/>
          <p:nvPr/>
        </p:nvSpPr>
        <p:spPr>
          <a:xfrm>
            <a:off x="382722" y="1458907"/>
            <a:ext cx="0" cy="1872614"/>
          </a:xfrm>
          <a:custGeom>
            <a:avLst/>
            <a:gdLst/>
            <a:ahLst/>
            <a:cxnLst/>
            <a:rect l="l" t="t" r="r" b="b"/>
            <a:pathLst>
              <a:path h="1872614">
                <a:moveTo>
                  <a:pt x="0" y="1872325"/>
                </a:moveTo>
                <a:lnTo>
                  <a:pt x="0" y="0"/>
                </a:lnTo>
                <a:lnTo>
                  <a:pt x="0" y="18723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/>
          <p:cNvSpPr/>
          <p:nvPr/>
        </p:nvSpPr>
        <p:spPr>
          <a:xfrm>
            <a:off x="382722" y="1458907"/>
            <a:ext cx="3745229" cy="1872614"/>
          </a:xfrm>
          <a:custGeom>
            <a:avLst/>
            <a:gdLst/>
            <a:ahLst/>
            <a:cxnLst/>
            <a:rect l="l" t="t" r="r" b="b"/>
            <a:pathLst>
              <a:path w="3745229" h="1872614">
                <a:moveTo>
                  <a:pt x="0" y="1872398"/>
                </a:moveTo>
                <a:lnTo>
                  <a:pt x="3744723" y="1872398"/>
                </a:lnTo>
                <a:lnTo>
                  <a:pt x="3744723" y="0"/>
                </a:lnTo>
                <a:lnTo>
                  <a:pt x="0" y="0"/>
                </a:lnTo>
                <a:lnTo>
                  <a:pt x="0" y="18723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/>
          <p:cNvSpPr/>
          <p:nvPr/>
        </p:nvSpPr>
        <p:spPr>
          <a:xfrm>
            <a:off x="625903" y="1557830"/>
            <a:ext cx="3279140" cy="1618615"/>
          </a:xfrm>
          <a:custGeom>
            <a:avLst/>
            <a:gdLst/>
            <a:ahLst/>
            <a:cxnLst/>
            <a:rect l="l" t="t" r="r" b="b"/>
            <a:pathLst>
              <a:path w="3279140" h="1618614">
                <a:moveTo>
                  <a:pt x="0" y="1618601"/>
                </a:moveTo>
                <a:lnTo>
                  <a:pt x="3279000" y="1618601"/>
                </a:lnTo>
                <a:lnTo>
                  <a:pt x="3279000" y="0"/>
                </a:lnTo>
                <a:lnTo>
                  <a:pt x="0" y="0"/>
                </a:lnTo>
                <a:lnTo>
                  <a:pt x="0" y="16186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/>
          <p:cNvSpPr/>
          <p:nvPr/>
        </p:nvSpPr>
        <p:spPr>
          <a:xfrm>
            <a:off x="888692" y="317311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89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"/>
          <p:cNvSpPr/>
          <p:nvPr/>
        </p:nvSpPr>
        <p:spPr>
          <a:xfrm>
            <a:off x="822718" y="3208056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69" h="3810">
                <a:moveTo>
                  <a:pt x="0" y="1806"/>
                </a:moveTo>
                <a:lnTo>
                  <a:pt x="26241" y="1806"/>
                </a:lnTo>
              </a:path>
            </a:pathLst>
          </a:custGeom>
          <a:ln w="4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1385597" y="317311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89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/>
          <p:nvPr/>
        </p:nvSpPr>
        <p:spPr>
          <a:xfrm>
            <a:off x="1319548" y="3208056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69" h="3810">
                <a:moveTo>
                  <a:pt x="0" y="1806"/>
                </a:moveTo>
                <a:lnTo>
                  <a:pt x="26168" y="1806"/>
                </a:lnTo>
              </a:path>
            </a:pathLst>
          </a:custGeom>
          <a:ln w="4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/>
          <p:cNvSpPr/>
          <p:nvPr/>
        </p:nvSpPr>
        <p:spPr>
          <a:xfrm>
            <a:off x="1882426" y="317311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89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/>
          <p:cNvSpPr txBox="1"/>
          <p:nvPr/>
        </p:nvSpPr>
        <p:spPr>
          <a:xfrm>
            <a:off x="840683" y="3176654"/>
            <a:ext cx="19572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1200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1829647" y="3208056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69" h="3810">
                <a:moveTo>
                  <a:pt x="0" y="1806"/>
                </a:moveTo>
                <a:lnTo>
                  <a:pt x="26092" y="1806"/>
                </a:lnTo>
              </a:path>
            </a:pathLst>
          </a:custGeom>
          <a:ln w="4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/>
          <p:nvPr/>
        </p:nvSpPr>
        <p:spPr>
          <a:xfrm>
            <a:off x="2379107" y="317311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89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/>
          <p:cNvSpPr txBox="1"/>
          <p:nvPr/>
        </p:nvSpPr>
        <p:spPr>
          <a:xfrm>
            <a:off x="1337367" y="3176654"/>
            <a:ext cx="19572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1000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4" name="object 16"/>
          <p:cNvSpPr/>
          <p:nvPr/>
        </p:nvSpPr>
        <p:spPr>
          <a:xfrm>
            <a:off x="2326477" y="3208056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69" h="3810">
                <a:moveTo>
                  <a:pt x="0" y="1806"/>
                </a:moveTo>
                <a:lnTo>
                  <a:pt x="26092" y="1806"/>
                </a:lnTo>
              </a:path>
            </a:pathLst>
          </a:custGeom>
          <a:ln w="4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7"/>
          <p:cNvSpPr/>
          <p:nvPr/>
        </p:nvSpPr>
        <p:spPr>
          <a:xfrm>
            <a:off x="2876012" y="317311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89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8"/>
          <p:cNvSpPr txBox="1"/>
          <p:nvPr/>
        </p:nvSpPr>
        <p:spPr>
          <a:xfrm>
            <a:off x="1847315" y="3176654"/>
            <a:ext cx="156958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800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" name="object 19"/>
          <p:cNvSpPr/>
          <p:nvPr/>
        </p:nvSpPr>
        <p:spPr>
          <a:xfrm>
            <a:off x="2823158" y="3208056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69" h="3810">
                <a:moveTo>
                  <a:pt x="0" y="1806"/>
                </a:moveTo>
                <a:lnTo>
                  <a:pt x="26241" y="1806"/>
                </a:lnTo>
              </a:path>
            </a:pathLst>
          </a:custGeom>
          <a:ln w="4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0"/>
          <p:cNvSpPr/>
          <p:nvPr/>
        </p:nvSpPr>
        <p:spPr>
          <a:xfrm>
            <a:off x="3372841" y="317311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89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1"/>
          <p:cNvSpPr txBox="1"/>
          <p:nvPr/>
        </p:nvSpPr>
        <p:spPr>
          <a:xfrm>
            <a:off x="2344293" y="3176654"/>
            <a:ext cx="156958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600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0" name="object 22"/>
          <p:cNvSpPr/>
          <p:nvPr/>
        </p:nvSpPr>
        <p:spPr>
          <a:xfrm>
            <a:off x="3320063" y="3208056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0" y="1806"/>
                </a:moveTo>
                <a:lnTo>
                  <a:pt x="26092" y="1806"/>
                </a:lnTo>
              </a:path>
            </a:pathLst>
          </a:custGeom>
          <a:ln w="4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3"/>
          <p:cNvSpPr/>
          <p:nvPr/>
        </p:nvSpPr>
        <p:spPr>
          <a:xfrm>
            <a:off x="3869522" y="3173117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0"/>
                </a:moveTo>
                <a:lnTo>
                  <a:pt x="0" y="89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4"/>
          <p:cNvSpPr txBox="1"/>
          <p:nvPr/>
        </p:nvSpPr>
        <p:spPr>
          <a:xfrm>
            <a:off x="2840977" y="3176654"/>
            <a:ext cx="156958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400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3" name="object 25"/>
          <p:cNvSpPr txBox="1"/>
          <p:nvPr/>
        </p:nvSpPr>
        <p:spPr>
          <a:xfrm>
            <a:off x="3337951" y="3176654"/>
            <a:ext cx="156958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200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4" name="object 26"/>
          <p:cNvSpPr/>
          <p:nvPr/>
        </p:nvSpPr>
        <p:spPr>
          <a:xfrm>
            <a:off x="606368" y="3173117"/>
            <a:ext cx="3297554" cy="0"/>
          </a:xfrm>
          <a:custGeom>
            <a:avLst/>
            <a:gdLst/>
            <a:ahLst/>
            <a:cxnLst/>
            <a:rect l="l" t="t" r="r" b="b"/>
            <a:pathLst>
              <a:path w="3297554">
                <a:moveTo>
                  <a:pt x="0" y="0"/>
                </a:moveTo>
                <a:lnTo>
                  <a:pt x="32971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7"/>
          <p:cNvSpPr txBox="1"/>
          <p:nvPr/>
        </p:nvSpPr>
        <p:spPr>
          <a:xfrm>
            <a:off x="3843700" y="3176654"/>
            <a:ext cx="7753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6" name="object 28"/>
          <p:cNvSpPr/>
          <p:nvPr/>
        </p:nvSpPr>
        <p:spPr>
          <a:xfrm>
            <a:off x="487395" y="3174149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0" y="1768"/>
                </a:moveTo>
                <a:lnTo>
                  <a:pt x="26241" y="1768"/>
                </a:lnTo>
              </a:path>
            </a:pathLst>
          </a:custGeom>
          <a:ln w="4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9"/>
          <p:cNvSpPr/>
          <p:nvPr/>
        </p:nvSpPr>
        <p:spPr>
          <a:xfrm>
            <a:off x="606369" y="29891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14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0"/>
          <p:cNvSpPr txBox="1"/>
          <p:nvPr/>
        </p:nvSpPr>
        <p:spPr>
          <a:xfrm>
            <a:off x="2032826" y="3227174"/>
            <a:ext cx="321543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30" dirty="0">
                <a:latin typeface="Times New Roman"/>
                <a:cs typeface="Times New Roman"/>
              </a:rPr>
              <a:t>Z </a:t>
            </a:r>
            <a:r>
              <a:rPr sz="700" spc="25" dirty="0">
                <a:latin typeface="Times New Roman"/>
                <a:cs typeface="Times New Roman"/>
              </a:rPr>
              <a:t>[</a:t>
            </a:r>
            <a:r>
              <a:rPr sz="700" spc="55" dirty="0">
                <a:latin typeface="Times New Roman"/>
                <a:cs typeface="Times New Roman"/>
              </a:rPr>
              <a:t>m]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39" name="object 31"/>
          <p:cNvSpPr/>
          <p:nvPr/>
        </p:nvSpPr>
        <p:spPr>
          <a:xfrm>
            <a:off x="513933" y="2990159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0" y="1806"/>
                </a:moveTo>
                <a:lnTo>
                  <a:pt x="26092" y="1806"/>
                </a:lnTo>
              </a:path>
            </a:pathLst>
          </a:custGeom>
          <a:ln w="4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2"/>
          <p:cNvSpPr/>
          <p:nvPr/>
        </p:nvSpPr>
        <p:spPr>
          <a:xfrm>
            <a:off x="606369" y="280521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14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3"/>
          <p:cNvSpPr txBox="1"/>
          <p:nvPr/>
        </p:nvSpPr>
        <p:spPr>
          <a:xfrm>
            <a:off x="505212" y="3142598"/>
            <a:ext cx="10541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100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42" name="object 34"/>
          <p:cNvSpPr/>
          <p:nvPr/>
        </p:nvSpPr>
        <p:spPr>
          <a:xfrm>
            <a:off x="513933" y="2806245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0" y="1768"/>
                </a:moveTo>
                <a:lnTo>
                  <a:pt x="26092" y="1768"/>
                </a:lnTo>
              </a:path>
            </a:pathLst>
          </a:custGeom>
          <a:ln w="4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5"/>
          <p:cNvSpPr/>
          <p:nvPr/>
        </p:nvSpPr>
        <p:spPr>
          <a:xfrm>
            <a:off x="606369" y="262122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14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6"/>
          <p:cNvSpPr txBox="1"/>
          <p:nvPr/>
        </p:nvSpPr>
        <p:spPr>
          <a:xfrm>
            <a:off x="531749" y="2959051"/>
            <a:ext cx="7874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75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5" name="object 37"/>
          <p:cNvSpPr/>
          <p:nvPr/>
        </p:nvSpPr>
        <p:spPr>
          <a:xfrm>
            <a:off x="513933" y="2622255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0" y="1842"/>
                </a:moveTo>
                <a:lnTo>
                  <a:pt x="26092" y="1842"/>
                </a:lnTo>
              </a:path>
            </a:pathLst>
          </a:custGeom>
          <a:ln w="4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8"/>
          <p:cNvSpPr/>
          <p:nvPr/>
        </p:nvSpPr>
        <p:spPr>
          <a:xfrm>
            <a:off x="606369" y="243738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14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9"/>
          <p:cNvSpPr txBox="1"/>
          <p:nvPr/>
        </p:nvSpPr>
        <p:spPr>
          <a:xfrm>
            <a:off x="531749" y="2775209"/>
            <a:ext cx="7874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50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8" name="object 40"/>
          <p:cNvSpPr/>
          <p:nvPr/>
        </p:nvSpPr>
        <p:spPr>
          <a:xfrm>
            <a:off x="606369" y="225339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14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1"/>
          <p:cNvSpPr txBox="1"/>
          <p:nvPr/>
        </p:nvSpPr>
        <p:spPr>
          <a:xfrm>
            <a:off x="531749" y="2590777"/>
            <a:ext cx="7874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25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0" name="object 42"/>
          <p:cNvSpPr/>
          <p:nvPr/>
        </p:nvSpPr>
        <p:spPr>
          <a:xfrm>
            <a:off x="606369" y="206947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14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3"/>
          <p:cNvSpPr txBox="1"/>
          <p:nvPr/>
        </p:nvSpPr>
        <p:spPr>
          <a:xfrm>
            <a:off x="558287" y="2407232"/>
            <a:ext cx="52069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2" name="object 44"/>
          <p:cNvSpPr/>
          <p:nvPr/>
        </p:nvSpPr>
        <p:spPr>
          <a:xfrm>
            <a:off x="606369" y="188563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14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45"/>
          <p:cNvSpPr txBox="1"/>
          <p:nvPr/>
        </p:nvSpPr>
        <p:spPr>
          <a:xfrm>
            <a:off x="531749" y="2223391"/>
            <a:ext cx="7874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25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4" name="object 46"/>
          <p:cNvSpPr/>
          <p:nvPr/>
        </p:nvSpPr>
        <p:spPr>
          <a:xfrm>
            <a:off x="606369" y="170164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14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7"/>
          <p:cNvSpPr txBox="1"/>
          <p:nvPr/>
        </p:nvSpPr>
        <p:spPr>
          <a:xfrm>
            <a:off x="531749" y="2038959"/>
            <a:ext cx="7874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50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6" name="object 48"/>
          <p:cNvSpPr txBox="1"/>
          <p:nvPr/>
        </p:nvSpPr>
        <p:spPr>
          <a:xfrm>
            <a:off x="531749" y="1855411"/>
            <a:ext cx="7874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75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57" name="object 49"/>
          <p:cNvSpPr/>
          <p:nvPr/>
        </p:nvSpPr>
        <p:spPr>
          <a:xfrm>
            <a:off x="641014" y="3235848"/>
            <a:ext cx="8255" cy="27940"/>
          </a:xfrm>
          <a:custGeom>
            <a:avLst/>
            <a:gdLst/>
            <a:ahLst/>
            <a:cxnLst/>
            <a:rect l="l" t="t" r="r" b="b"/>
            <a:pathLst>
              <a:path w="8254" h="27939">
                <a:moveTo>
                  <a:pt x="0" y="27788"/>
                </a:moveTo>
                <a:lnTo>
                  <a:pt x="5159" y="9213"/>
                </a:lnTo>
                <a:lnTo>
                  <a:pt x="7666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0"/>
          <p:cNvSpPr/>
          <p:nvPr/>
        </p:nvSpPr>
        <p:spPr>
          <a:xfrm>
            <a:off x="651999" y="3196042"/>
            <a:ext cx="8255" cy="27940"/>
          </a:xfrm>
          <a:custGeom>
            <a:avLst/>
            <a:gdLst/>
            <a:ahLst/>
            <a:cxnLst/>
            <a:rect l="l" t="t" r="r" b="b"/>
            <a:pathLst>
              <a:path w="8254" h="27939">
                <a:moveTo>
                  <a:pt x="0" y="27788"/>
                </a:moveTo>
                <a:lnTo>
                  <a:pt x="7811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1"/>
          <p:cNvSpPr/>
          <p:nvPr/>
        </p:nvSpPr>
        <p:spPr>
          <a:xfrm>
            <a:off x="663056" y="3156310"/>
            <a:ext cx="8255" cy="27940"/>
          </a:xfrm>
          <a:custGeom>
            <a:avLst/>
            <a:gdLst/>
            <a:ahLst/>
            <a:cxnLst/>
            <a:rect l="l" t="t" r="r" b="b"/>
            <a:pathLst>
              <a:path w="8254" h="27939">
                <a:moveTo>
                  <a:pt x="0" y="27788"/>
                </a:moveTo>
                <a:lnTo>
                  <a:pt x="7811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2"/>
          <p:cNvSpPr/>
          <p:nvPr/>
        </p:nvSpPr>
        <p:spPr>
          <a:xfrm>
            <a:off x="674186" y="3116505"/>
            <a:ext cx="8255" cy="27940"/>
          </a:xfrm>
          <a:custGeom>
            <a:avLst/>
            <a:gdLst/>
            <a:ahLst/>
            <a:cxnLst/>
            <a:rect l="l" t="t" r="r" b="b"/>
            <a:pathLst>
              <a:path w="8254" h="27939">
                <a:moveTo>
                  <a:pt x="0" y="27788"/>
                </a:moveTo>
                <a:lnTo>
                  <a:pt x="7738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3"/>
          <p:cNvSpPr/>
          <p:nvPr/>
        </p:nvSpPr>
        <p:spPr>
          <a:xfrm>
            <a:off x="685243" y="3076700"/>
            <a:ext cx="8255" cy="27940"/>
          </a:xfrm>
          <a:custGeom>
            <a:avLst/>
            <a:gdLst/>
            <a:ahLst/>
            <a:cxnLst/>
            <a:rect l="l" t="t" r="r" b="b"/>
            <a:pathLst>
              <a:path w="8254" h="27939">
                <a:moveTo>
                  <a:pt x="0" y="27936"/>
                </a:moveTo>
                <a:lnTo>
                  <a:pt x="7738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4"/>
          <p:cNvSpPr/>
          <p:nvPr/>
        </p:nvSpPr>
        <p:spPr>
          <a:xfrm>
            <a:off x="696300" y="3036968"/>
            <a:ext cx="8255" cy="27940"/>
          </a:xfrm>
          <a:custGeom>
            <a:avLst/>
            <a:gdLst/>
            <a:ahLst/>
            <a:cxnLst/>
            <a:rect l="l" t="t" r="r" b="b"/>
            <a:pathLst>
              <a:path w="8254" h="27939">
                <a:moveTo>
                  <a:pt x="0" y="27863"/>
                </a:moveTo>
                <a:lnTo>
                  <a:pt x="6927" y="2948"/>
                </a:lnTo>
                <a:lnTo>
                  <a:pt x="7887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55"/>
          <p:cNvSpPr/>
          <p:nvPr/>
        </p:nvSpPr>
        <p:spPr>
          <a:xfrm>
            <a:off x="707578" y="2997383"/>
            <a:ext cx="8890" cy="27940"/>
          </a:xfrm>
          <a:custGeom>
            <a:avLst/>
            <a:gdLst/>
            <a:ahLst/>
            <a:cxnLst/>
            <a:rect l="l" t="t" r="r" b="b"/>
            <a:pathLst>
              <a:path w="8890" h="27939">
                <a:moveTo>
                  <a:pt x="0" y="27715"/>
                </a:moveTo>
                <a:lnTo>
                  <a:pt x="3684" y="15259"/>
                </a:lnTo>
                <a:lnTo>
                  <a:pt x="8329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56"/>
          <p:cNvSpPr/>
          <p:nvPr/>
        </p:nvSpPr>
        <p:spPr>
          <a:xfrm>
            <a:off x="719519" y="2957948"/>
            <a:ext cx="8890" cy="27940"/>
          </a:xfrm>
          <a:custGeom>
            <a:avLst/>
            <a:gdLst/>
            <a:ahLst/>
            <a:cxnLst/>
            <a:rect l="l" t="t" r="r" b="b"/>
            <a:pathLst>
              <a:path w="8890" h="27939">
                <a:moveTo>
                  <a:pt x="0" y="27567"/>
                </a:moveTo>
                <a:lnTo>
                  <a:pt x="8402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7"/>
          <p:cNvSpPr/>
          <p:nvPr/>
        </p:nvSpPr>
        <p:spPr>
          <a:xfrm>
            <a:off x="731609" y="2918436"/>
            <a:ext cx="8890" cy="27940"/>
          </a:xfrm>
          <a:custGeom>
            <a:avLst/>
            <a:gdLst/>
            <a:ahLst/>
            <a:cxnLst/>
            <a:rect l="l" t="t" r="r" b="b"/>
            <a:pathLst>
              <a:path w="8890" h="27939">
                <a:moveTo>
                  <a:pt x="0" y="27715"/>
                </a:moveTo>
                <a:lnTo>
                  <a:pt x="8402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58"/>
          <p:cNvSpPr/>
          <p:nvPr/>
        </p:nvSpPr>
        <p:spPr>
          <a:xfrm>
            <a:off x="743698" y="2878925"/>
            <a:ext cx="8890" cy="27940"/>
          </a:xfrm>
          <a:custGeom>
            <a:avLst/>
            <a:gdLst/>
            <a:ahLst/>
            <a:cxnLst/>
            <a:rect l="l" t="t" r="r" b="b"/>
            <a:pathLst>
              <a:path w="8890" h="27939">
                <a:moveTo>
                  <a:pt x="0" y="27642"/>
                </a:moveTo>
                <a:lnTo>
                  <a:pt x="8402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9"/>
          <p:cNvSpPr/>
          <p:nvPr/>
        </p:nvSpPr>
        <p:spPr>
          <a:xfrm>
            <a:off x="755713" y="2839489"/>
            <a:ext cx="8890" cy="27940"/>
          </a:xfrm>
          <a:custGeom>
            <a:avLst/>
            <a:gdLst/>
            <a:ahLst/>
            <a:cxnLst/>
            <a:rect l="l" t="t" r="r" b="b"/>
            <a:pathLst>
              <a:path w="8890" h="27939">
                <a:moveTo>
                  <a:pt x="0" y="27715"/>
                </a:moveTo>
                <a:lnTo>
                  <a:pt x="8550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0"/>
          <p:cNvSpPr/>
          <p:nvPr/>
        </p:nvSpPr>
        <p:spPr>
          <a:xfrm>
            <a:off x="767802" y="2800126"/>
            <a:ext cx="8890" cy="27940"/>
          </a:xfrm>
          <a:custGeom>
            <a:avLst/>
            <a:gdLst/>
            <a:ahLst/>
            <a:cxnLst/>
            <a:rect l="l" t="t" r="r" b="b"/>
            <a:pathLst>
              <a:path w="8890" h="27939">
                <a:moveTo>
                  <a:pt x="0" y="27494"/>
                </a:moveTo>
                <a:lnTo>
                  <a:pt x="4717" y="12089"/>
                </a:lnTo>
                <a:lnTo>
                  <a:pt x="8771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1"/>
          <p:cNvSpPr/>
          <p:nvPr/>
        </p:nvSpPr>
        <p:spPr>
          <a:xfrm>
            <a:off x="780334" y="2760984"/>
            <a:ext cx="9525" cy="27940"/>
          </a:xfrm>
          <a:custGeom>
            <a:avLst/>
            <a:gdLst/>
            <a:ahLst/>
            <a:cxnLst/>
            <a:rect l="l" t="t" r="r" b="b"/>
            <a:pathLst>
              <a:path w="9525" h="27939">
                <a:moveTo>
                  <a:pt x="0" y="27346"/>
                </a:moveTo>
                <a:lnTo>
                  <a:pt x="221" y="26683"/>
                </a:lnTo>
                <a:lnTo>
                  <a:pt x="9434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62"/>
          <p:cNvSpPr/>
          <p:nvPr/>
        </p:nvSpPr>
        <p:spPr>
          <a:xfrm>
            <a:off x="793601" y="2721990"/>
            <a:ext cx="9525" cy="27940"/>
          </a:xfrm>
          <a:custGeom>
            <a:avLst/>
            <a:gdLst/>
            <a:ahLst/>
            <a:cxnLst/>
            <a:rect l="l" t="t" r="r" b="b"/>
            <a:pathLst>
              <a:path w="9525" h="27939">
                <a:moveTo>
                  <a:pt x="0" y="27346"/>
                </a:moveTo>
                <a:lnTo>
                  <a:pt x="9434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3"/>
          <p:cNvSpPr/>
          <p:nvPr/>
        </p:nvSpPr>
        <p:spPr>
          <a:xfrm>
            <a:off x="807092" y="2682921"/>
            <a:ext cx="9525" cy="27305"/>
          </a:xfrm>
          <a:custGeom>
            <a:avLst/>
            <a:gdLst/>
            <a:ahLst/>
            <a:cxnLst/>
            <a:rect l="l" t="t" r="r" b="b"/>
            <a:pathLst>
              <a:path w="9525" h="27305">
                <a:moveTo>
                  <a:pt x="0" y="27273"/>
                </a:moveTo>
                <a:lnTo>
                  <a:pt x="9286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64"/>
          <p:cNvSpPr/>
          <p:nvPr/>
        </p:nvSpPr>
        <p:spPr>
          <a:xfrm>
            <a:off x="820360" y="2643779"/>
            <a:ext cx="9525" cy="27940"/>
          </a:xfrm>
          <a:custGeom>
            <a:avLst/>
            <a:gdLst/>
            <a:ahLst/>
            <a:cxnLst/>
            <a:rect l="l" t="t" r="r" b="b"/>
            <a:pathLst>
              <a:path w="9525" h="27939">
                <a:moveTo>
                  <a:pt x="0" y="27346"/>
                </a:moveTo>
                <a:lnTo>
                  <a:pt x="9434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65"/>
          <p:cNvSpPr/>
          <p:nvPr/>
        </p:nvSpPr>
        <p:spPr>
          <a:xfrm>
            <a:off x="833775" y="2604785"/>
            <a:ext cx="9525" cy="27940"/>
          </a:xfrm>
          <a:custGeom>
            <a:avLst/>
            <a:gdLst/>
            <a:ahLst/>
            <a:cxnLst/>
            <a:rect l="l" t="t" r="r" b="b"/>
            <a:pathLst>
              <a:path w="9525" h="27939">
                <a:moveTo>
                  <a:pt x="0" y="27346"/>
                </a:moveTo>
                <a:lnTo>
                  <a:pt x="8329" y="3169"/>
                </a:lnTo>
                <a:lnTo>
                  <a:pt x="9434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66"/>
          <p:cNvSpPr/>
          <p:nvPr/>
        </p:nvSpPr>
        <p:spPr>
          <a:xfrm>
            <a:off x="847339" y="2565937"/>
            <a:ext cx="10160" cy="27305"/>
          </a:xfrm>
          <a:custGeom>
            <a:avLst/>
            <a:gdLst/>
            <a:ahLst/>
            <a:cxnLst/>
            <a:rect l="l" t="t" r="r" b="b"/>
            <a:pathLst>
              <a:path w="10159" h="27305">
                <a:moveTo>
                  <a:pt x="0" y="27273"/>
                </a:moveTo>
                <a:lnTo>
                  <a:pt x="9876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67"/>
          <p:cNvSpPr/>
          <p:nvPr/>
        </p:nvSpPr>
        <p:spPr>
          <a:xfrm>
            <a:off x="861639" y="2527386"/>
            <a:ext cx="10795" cy="27305"/>
          </a:xfrm>
          <a:custGeom>
            <a:avLst/>
            <a:gdLst/>
            <a:ahLst/>
            <a:cxnLst/>
            <a:rect l="l" t="t" r="r" b="b"/>
            <a:pathLst>
              <a:path w="10794" h="27305">
                <a:moveTo>
                  <a:pt x="0" y="27052"/>
                </a:moveTo>
                <a:lnTo>
                  <a:pt x="10245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68"/>
          <p:cNvSpPr/>
          <p:nvPr/>
        </p:nvSpPr>
        <p:spPr>
          <a:xfrm>
            <a:off x="876309" y="2488834"/>
            <a:ext cx="10795" cy="27305"/>
          </a:xfrm>
          <a:custGeom>
            <a:avLst/>
            <a:gdLst/>
            <a:ahLst/>
            <a:cxnLst/>
            <a:rect l="l" t="t" r="r" b="b"/>
            <a:pathLst>
              <a:path w="10794" h="27305">
                <a:moveTo>
                  <a:pt x="0" y="26977"/>
                </a:moveTo>
                <a:lnTo>
                  <a:pt x="10466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69"/>
          <p:cNvSpPr/>
          <p:nvPr/>
        </p:nvSpPr>
        <p:spPr>
          <a:xfrm>
            <a:off x="891126" y="2450355"/>
            <a:ext cx="10795" cy="27305"/>
          </a:xfrm>
          <a:custGeom>
            <a:avLst/>
            <a:gdLst/>
            <a:ahLst/>
            <a:cxnLst/>
            <a:rect l="l" t="t" r="r" b="b"/>
            <a:pathLst>
              <a:path w="10794" h="27305">
                <a:moveTo>
                  <a:pt x="0" y="26904"/>
                </a:moveTo>
                <a:lnTo>
                  <a:pt x="10318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0"/>
          <p:cNvSpPr/>
          <p:nvPr/>
        </p:nvSpPr>
        <p:spPr>
          <a:xfrm>
            <a:off x="905868" y="2411876"/>
            <a:ext cx="10795" cy="27305"/>
          </a:xfrm>
          <a:custGeom>
            <a:avLst/>
            <a:gdLst/>
            <a:ahLst/>
            <a:cxnLst/>
            <a:rect l="l" t="t" r="r" b="b"/>
            <a:pathLst>
              <a:path w="10794" h="27305">
                <a:moveTo>
                  <a:pt x="0" y="26831"/>
                </a:moveTo>
                <a:lnTo>
                  <a:pt x="5528" y="12531"/>
                </a:lnTo>
                <a:lnTo>
                  <a:pt x="10687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1"/>
          <p:cNvSpPr/>
          <p:nvPr/>
        </p:nvSpPr>
        <p:spPr>
          <a:xfrm>
            <a:off x="921127" y="2373694"/>
            <a:ext cx="11430" cy="27305"/>
          </a:xfrm>
          <a:custGeom>
            <a:avLst/>
            <a:gdLst/>
            <a:ahLst/>
            <a:cxnLst/>
            <a:rect l="l" t="t" r="r" b="b"/>
            <a:pathLst>
              <a:path w="11430" h="27305">
                <a:moveTo>
                  <a:pt x="0" y="26683"/>
                </a:moveTo>
                <a:lnTo>
                  <a:pt x="6116" y="11572"/>
                </a:lnTo>
                <a:lnTo>
                  <a:pt x="11054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72"/>
          <p:cNvSpPr/>
          <p:nvPr/>
        </p:nvSpPr>
        <p:spPr>
          <a:xfrm>
            <a:off x="937123" y="2335730"/>
            <a:ext cx="11430" cy="26670"/>
          </a:xfrm>
          <a:custGeom>
            <a:avLst/>
            <a:gdLst/>
            <a:ahLst/>
            <a:cxnLst/>
            <a:rect l="l" t="t" r="r" b="b"/>
            <a:pathLst>
              <a:path w="11430" h="26669">
                <a:moveTo>
                  <a:pt x="0" y="26610"/>
                </a:moveTo>
                <a:lnTo>
                  <a:pt x="11423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3"/>
          <p:cNvSpPr/>
          <p:nvPr/>
        </p:nvSpPr>
        <p:spPr>
          <a:xfrm>
            <a:off x="953487" y="2297841"/>
            <a:ext cx="11430" cy="26670"/>
          </a:xfrm>
          <a:custGeom>
            <a:avLst/>
            <a:gdLst/>
            <a:ahLst/>
            <a:cxnLst/>
            <a:rect l="l" t="t" r="r" b="b"/>
            <a:pathLst>
              <a:path w="11430" h="26669">
                <a:moveTo>
                  <a:pt x="0" y="26610"/>
                </a:moveTo>
                <a:lnTo>
                  <a:pt x="11423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74"/>
          <p:cNvSpPr/>
          <p:nvPr/>
        </p:nvSpPr>
        <p:spPr>
          <a:xfrm>
            <a:off x="969852" y="2259952"/>
            <a:ext cx="11430" cy="26670"/>
          </a:xfrm>
          <a:custGeom>
            <a:avLst/>
            <a:gdLst/>
            <a:ahLst/>
            <a:cxnLst/>
            <a:rect l="l" t="t" r="r" b="b"/>
            <a:pathLst>
              <a:path w="11430" h="26669">
                <a:moveTo>
                  <a:pt x="0" y="26610"/>
                </a:moveTo>
                <a:lnTo>
                  <a:pt x="10981" y="1253"/>
                </a:lnTo>
                <a:lnTo>
                  <a:pt x="11423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5"/>
          <p:cNvSpPr/>
          <p:nvPr/>
        </p:nvSpPr>
        <p:spPr>
          <a:xfrm>
            <a:off x="986510" y="2222875"/>
            <a:ext cx="12700" cy="26034"/>
          </a:xfrm>
          <a:custGeom>
            <a:avLst/>
            <a:gdLst/>
            <a:ahLst/>
            <a:cxnLst/>
            <a:rect l="l" t="t" r="r" b="b"/>
            <a:pathLst>
              <a:path w="12700" h="26034">
                <a:moveTo>
                  <a:pt x="0" y="25871"/>
                </a:moveTo>
                <a:lnTo>
                  <a:pt x="2137" y="20933"/>
                </a:lnTo>
                <a:lnTo>
                  <a:pt x="12677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76"/>
          <p:cNvSpPr/>
          <p:nvPr/>
        </p:nvSpPr>
        <p:spPr>
          <a:xfrm>
            <a:off x="1004643" y="2185871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4" h="26034">
                <a:moveTo>
                  <a:pt x="0" y="25799"/>
                </a:moveTo>
                <a:lnTo>
                  <a:pt x="12973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77"/>
          <p:cNvSpPr/>
          <p:nvPr/>
        </p:nvSpPr>
        <p:spPr>
          <a:xfrm>
            <a:off x="1023073" y="2148866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4" h="26034">
                <a:moveTo>
                  <a:pt x="0" y="25871"/>
                </a:moveTo>
                <a:lnTo>
                  <a:pt x="13046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78"/>
          <p:cNvSpPr/>
          <p:nvPr/>
        </p:nvSpPr>
        <p:spPr>
          <a:xfrm>
            <a:off x="1041575" y="2112083"/>
            <a:ext cx="13335" cy="26034"/>
          </a:xfrm>
          <a:custGeom>
            <a:avLst/>
            <a:gdLst/>
            <a:ahLst/>
            <a:cxnLst/>
            <a:rect l="l" t="t" r="r" b="b"/>
            <a:pathLst>
              <a:path w="13334" h="26034">
                <a:moveTo>
                  <a:pt x="0" y="25799"/>
                </a:moveTo>
                <a:lnTo>
                  <a:pt x="8623" y="8550"/>
                </a:lnTo>
                <a:lnTo>
                  <a:pt x="13267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79"/>
          <p:cNvSpPr/>
          <p:nvPr/>
        </p:nvSpPr>
        <p:spPr>
          <a:xfrm>
            <a:off x="1060592" y="2076332"/>
            <a:ext cx="15240" cy="25400"/>
          </a:xfrm>
          <a:custGeom>
            <a:avLst/>
            <a:gdLst/>
            <a:ahLst/>
            <a:cxnLst/>
            <a:rect l="l" t="t" r="r" b="b"/>
            <a:pathLst>
              <a:path w="15240" h="25400">
                <a:moveTo>
                  <a:pt x="0" y="24914"/>
                </a:moveTo>
                <a:lnTo>
                  <a:pt x="1695" y="21966"/>
                </a:lnTo>
                <a:lnTo>
                  <a:pt x="14741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0"/>
          <p:cNvSpPr/>
          <p:nvPr/>
        </p:nvSpPr>
        <p:spPr>
          <a:xfrm>
            <a:off x="1081601" y="2040950"/>
            <a:ext cx="15240" cy="24765"/>
          </a:xfrm>
          <a:custGeom>
            <a:avLst/>
            <a:gdLst/>
            <a:ahLst/>
            <a:cxnLst/>
            <a:rect l="l" t="t" r="r" b="b"/>
            <a:pathLst>
              <a:path w="15240" h="24765">
                <a:moveTo>
                  <a:pt x="0" y="24766"/>
                </a:moveTo>
                <a:lnTo>
                  <a:pt x="14814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1"/>
          <p:cNvSpPr/>
          <p:nvPr/>
        </p:nvSpPr>
        <p:spPr>
          <a:xfrm>
            <a:off x="1102831" y="2005420"/>
            <a:ext cx="15240" cy="24765"/>
          </a:xfrm>
          <a:custGeom>
            <a:avLst/>
            <a:gdLst/>
            <a:ahLst/>
            <a:cxnLst/>
            <a:rect l="l" t="t" r="r" b="b"/>
            <a:pathLst>
              <a:path w="15240" h="24765">
                <a:moveTo>
                  <a:pt x="0" y="24766"/>
                </a:moveTo>
                <a:lnTo>
                  <a:pt x="14814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82"/>
          <p:cNvSpPr/>
          <p:nvPr/>
        </p:nvSpPr>
        <p:spPr>
          <a:xfrm>
            <a:off x="1124134" y="1971217"/>
            <a:ext cx="16510" cy="24130"/>
          </a:xfrm>
          <a:custGeom>
            <a:avLst/>
            <a:gdLst/>
            <a:ahLst/>
            <a:cxnLst/>
            <a:rect l="l" t="t" r="r" b="b"/>
            <a:pathLst>
              <a:path w="16509" h="24130">
                <a:moveTo>
                  <a:pt x="0" y="23734"/>
                </a:moveTo>
                <a:lnTo>
                  <a:pt x="7590" y="12310"/>
                </a:lnTo>
                <a:lnTo>
                  <a:pt x="16510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83"/>
          <p:cNvSpPr/>
          <p:nvPr/>
        </p:nvSpPr>
        <p:spPr>
          <a:xfrm>
            <a:off x="1148017" y="193797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4" h="23494">
                <a:moveTo>
                  <a:pt x="0" y="23292"/>
                </a:moveTo>
                <a:lnTo>
                  <a:pt x="17100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84"/>
          <p:cNvSpPr/>
          <p:nvPr/>
        </p:nvSpPr>
        <p:spPr>
          <a:xfrm>
            <a:off x="1172417" y="1904580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4" h="23494">
                <a:moveTo>
                  <a:pt x="0" y="23292"/>
                </a:moveTo>
                <a:lnTo>
                  <a:pt x="16510" y="735"/>
                </a:lnTo>
                <a:lnTo>
                  <a:pt x="17100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85"/>
          <p:cNvSpPr/>
          <p:nvPr/>
        </p:nvSpPr>
        <p:spPr>
          <a:xfrm>
            <a:off x="1197332" y="1873546"/>
            <a:ext cx="19685" cy="21590"/>
          </a:xfrm>
          <a:custGeom>
            <a:avLst/>
            <a:gdLst/>
            <a:ahLst/>
            <a:cxnLst/>
            <a:rect l="l" t="t" r="r" b="b"/>
            <a:pathLst>
              <a:path w="19684" h="21590">
                <a:moveTo>
                  <a:pt x="0" y="21596"/>
                </a:moveTo>
                <a:lnTo>
                  <a:pt x="7445" y="12604"/>
                </a:lnTo>
                <a:lnTo>
                  <a:pt x="19238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86"/>
          <p:cNvSpPr/>
          <p:nvPr/>
        </p:nvSpPr>
        <p:spPr>
          <a:xfrm>
            <a:off x="1225047" y="1843397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19" h="21590">
                <a:moveTo>
                  <a:pt x="0" y="21081"/>
                </a:moveTo>
                <a:lnTo>
                  <a:pt x="19828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87"/>
          <p:cNvSpPr/>
          <p:nvPr/>
        </p:nvSpPr>
        <p:spPr>
          <a:xfrm>
            <a:off x="1253353" y="1814427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5" h="20319">
                <a:moveTo>
                  <a:pt x="0" y="20049"/>
                </a:moveTo>
                <a:lnTo>
                  <a:pt x="4865" y="14741"/>
                </a:lnTo>
                <a:lnTo>
                  <a:pt x="20860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88"/>
          <p:cNvSpPr/>
          <p:nvPr/>
        </p:nvSpPr>
        <p:spPr>
          <a:xfrm>
            <a:off x="1283945" y="1789143"/>
            <a:ext cx="22860" cy="18415"/>
          </a:xfrm>
          <a:custGeom>
            <a:avLst/>
            <a:gdLst/>
            <a:ahLst/>
            <a:cxnLst/>
            <a:rect l="l" t="t" r="r" b="b"/>
            <a:pathLst>
              <a:path w="22859" h="18415">
                <a:moveTo>
                  <a:pt x="0" y="17839"/>
                </a:moveTo>
                <a:lnTo>
                  <a:pt x="22850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89"/>
          <p:cNvSpPr/>
          <p:nvPr/>
        </p:nvSpPr>
        <p:spPr>
          <a:xfrm>
            <a:off x="1316674" y="1765851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30" h="15875">
                <a:moveTo>
                  <a:pt x="0" y="15847"/>
                </a:moveTo>
                <a:lnTo>
                  <a:pt x="10908" y="7296"/>
                </a:lnTo>
                <a:lnTo>
                  <a:pt x="19017" y="2358"/>
                </a:lnTo>
                <a:lnTo>
                  <a:pt x="24103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0"/>
          <p:cNvSpPr/>
          <p:nvPr/>
        </p:nvSpPr>
        <p:spPr>
          <a:xfrm>
            <a:off x="1351983" y="1748675"/>
            <a:ext cx="26670" cy="12065"/>
          </a:xfrm>
          <a:custGeom>
            <a:avLst/>
            <a:gdLst/>
            <a:ahLst/>
            <a:cxnLst/>
            <a:rect l="l" t="t" r="r" b="b"/>
            <a:pathLst>
              <a:path w="26669" h="12065">
                <a:moveTo>
                  <a:pt x="0" y="12014"/>
                </a:moveTo>
                <a:lnTo>
                  <a:pt x="26313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1"/>
          <p:cNvSpPr/>
          <p:nvPr/>
        </p:nvSpPr>
        <p:spPr>
          <a:xfrm>
            <a:off x="1389502" y="1736143"/>
            <a:ext cx="27940" cy="7620"/>
          </a:xfrm>
          <a:custGeom>
            <a:avLst/>
            <a:gdLst/>
            <a:ahLst/>
            <a:cxnLst/>
            <a:rect l="l" t="t" r="r" b="b"/>
            <a:pathLst>
              <a:path w="27940" h="7619">
                <a:moveTo>
                  <a:pt x="0" y="7445"/>
                </a:moveTo>
                <a:lnTo>
                  <a:pt x="7517" y="3905"/>
                </a:lnTo>
                <a:lnTo>
                  <a:pt x="15553" y="1474"/>
                </a:lnTo>
                <a:lnTo>
                  <a:pt x="27715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92"/>
          <p:cNvSpPr/>
          <p:nvPr/>
        </p:nvSpPr>
        <p:spPr>
          <a:xfrm>
            <a:off x="1429456" y="1731205"/>
            <a:ext cx="29209" cy="3810"/>
          </a:xfrm>
          <a:custGeom>
            <a:avLst/>
            <a:gdLst/>
            <a:ahLst/>
            <a:cxnLst/>
            <a:rect l="l" t="t" r="r" b="b"/>
            <a:pathLst>
              <a:path w="29209" h="3809">
                <a:moveTo>
                  <a:pt x="0" y="3463"/>
                </a:moveTo>
                <a:lnTo>
                  <a:pt x="28672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93"/>
          <p:cNvSpPr/>
          <p:nvPr/>
        </p:nvSpPr>
        <p:spPr>
          <a:xfrm>
            <a:off x="1470514" y="1730394"/>
            <a:ext cx="28575" cy="5715"/>
          </a:xfrm>
          <a:custGeom>
            <a:avLst/>
            <a:gdLst/>
            <a:ahLst/>
            <a:cxnLst/>
            <a:rect l="l" t="t" r="r" b="b"/>
            <a:pathLst>
              <a:path w="28575" h="5715">
                <a:moveTo>
                  <a:pt x="0" y="0"/>
                </a:moveTo>
                <a:lnTo>
                  <a:pt x="3833" y="148"/>
                </a:lnTo>
                <a:lnTo>
                  <a:pt x="28378" y="538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94"/>
          <p:cNvSpPr/>
          <p:nvPr/>
        </p:nvSpPr>
        <p:spPr>
          <a:xfrm>
            <a:off x="1510983" y="1738429"/>
            <a:ext cx="28575" cy="6985"/>
          </a:xfrm>
          <a:custGeom>
            <a:avLst/>
            <a:gdLst/>
            <a:ahLst/>
            <a:cxnLst/>
            <a:rect l="l" t="t" r="r" b="b"/>
            <a:pathLst>
              <a:path w="28575" h="6984">
                <a:moveTo>
                  <a:pt x="0" y="0"/>
                </a:moveTo>
                <a:lnTo>
                  <a:pt x="24914" y="5307"/>
                </a:lnTo>
                <a:lnTo>
                  <a:pt x="28084" y="6485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95"/>
          <p:cNvSpPr/>
          <p:nvPr/>
        </p:nvSpPr>
        <p:spPr>
          <a:xfrm>
            <a:off x="1550567" y="1749338"/>
            <a:ext cx="27940" cy="8890"/>
          </a:xfrm>
          <a:custGeom>
            <a:avLst/>
            <a:gdLst/>
            <a:ahLst/>
            <a:cxnLst/>
            <a:rect l="l" t="t" r="r" b="b"/>
            <a:pathLst>
              <a:path w="27939" h="8890">
                <a:moveTo>
                  <a:pt x="0" y="0"/>
                </a:moveTo>
                <a:lnTo>
                  <a:pt x="5528" y="2064"/>
                </a:lnTo>
                <a:lnTo>
                  <a:pt x="27567" y="8771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96"/>
          <p:cNvSpPr/>
          <p:nvPr/>
        </p:nvSpPr>
        <p:spPr>
          <a:xfrm>
            <a:off x="1590151" y="1760986"/>
            <a:ext cx="28575" cy="6985"/>
          </a:xfrm>
          <a:custGeom>
            <a:avLst/>
            <a:gdLst/>
            <a:ahLst/>
            <a:cxnLst/>
            <a:rect l="l" t="t" r="r" b="b"/>
            <a:pathLst>
              <a:path w="28575" h="6984">
                <a:moveTo>
                  <a:pt x="0" y="0"/>
                </a:moveTo>
                <a:lnTo>
                  <a:pt x="11129" y="2285"/>
                </a:lnTo>
                <a:lnTo>
                  <a:pt x="28157" y="6633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97"/>
          <p:cNvSpPr/>
          <p:nvPr/>
        </p:nvSpPr>
        <p:spPr>
          <a:xfrm>
            <a:off x="1630325" y="1770568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69" h="12700">
                <a:moveTo>
                  <a:pt x="0" y="0"/>
                </a:moveTo>
                <a:lnTo>
                  <a:pt x="3169" y="811"/>
                </a:lnTo>
                <a:lnTo>
                  <a:pt x="3833" y="1032"/>
                </a:lnTo>
                <a:lnTo>
                  <a:pt x="26241" y="12162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98"/>
          <p:cNvSpPr/>
          <p:nvPr/>
        </p:nvSpPr>
        <p:spPr>
          <a:xfrm>
            <a:off x="1667551" y="1788186"/>
            <a:ext cx="26034" cy="13335"/>
          </a:xfrm>
          <a:custGeom>
            <a:avLst/>
            <a:gdLst/>
            <a:ahLst/>
            <a:cxnLst/>
            <a:rect l="l" t="t" r="r" b="b"/>
            <a:pathLst>
              <a:path w="26035" h="13334">
                <a:moveTo>
                  <a:pt x="0" y="0"/>
                </a:moveTo>
                <a:lnTo>
                  <a:pt x="25871" y="12898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99"/>
          <p:cNvSpPr/>
          <p:nvPr/>
        </p:nvSpPr>
        <p:spPr>
          <a:xfrm>
            <a:off x="1703892" y="1807645"/>
            <a:ext cx="24130" cy="17145"/>
          </a:xfrm>
          <a:custGeom>
            <a:avLst/>
            <a:gdLst/>
            <a:ahLst/>
            <a:cxnLst/>
            <a:rect l="l" t="t" r="r" b="b"/>
            <a:pathLst>
              <a:path w="24130" h="17144">
                <a:moveTo>
                  <a:pt x="0" y="0"/>
                </a:moveTo>
                <a:lnTo>
                  <a:pt x="23734" y="16585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0"/>
          <p:cNvSpPr/>
          <p:nvPr/>
        </p:nvSpPr>
        <p:spPr>
          <a:xfrm>
            <a:off x="1737799" y="1831234"/>
            <a:ext cx="24130" cy="17145"/>
          </a:xfrm>
          <a:custGeom>
            <a:avLst/>
            <a:gdLst/>
            <a:ahLst/>
            <a:cxnLst/>
            <a:rect l="l" t="t" r="r" b="b"/>
            <a:pathLst>
              <a:path w="24130" h="17144">
                <a:moveTo>
                  <a:pt x="0" y="0"/>
                </a:moveTo>
                <a:lnTo>
                  <a:pt x="23661" y="16585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1"/>
          <p:cNvSpPr/>
          <p:nvPr/>
        </p:nvSpPr>
        <p:spPr>
          <a:xfrm>
            <a:off x="1771634" y="1854823"/>
            <a:ext cx="24130" cy="16510"/>
          </a:xfrm>
          <a:custGeom>
            <a:avLst/>
            <a:gdLst/>
            <a:ahLst/>
            <a:cxnLst/>
            <a:rect l="l" t="t" r="r" b="b"/>
            <a:pathLst>
              <a:path w="24130" h="16509">
                <a:moveTo>
                  <a:pt x="0" y="0"/>
                </a:moveTo>
                <a:lnTo>
                  <a:pt x="23661" y="1651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02"/>
          <p:cNvSpPr/>
          <p:nvPr/>
        </p:nvSpPr>
        <p:spPr>
          <a:xfrm>
            <a:off x="1805468" y="1878412"/>
            <a:ext cx="24130" cy="17145"/>
          </a:xfrm>
          <a:custGeom>
            <a:avLst/>
            <a:gdLst/>
            <a:ahLst/>
            <a:cxnLst/>
            <a:rect l="l" t="t" r="r" b="b"/>
            <a:pathLst>
              <a:path w="24130" h="17144">
                <a:moveTo>
                  <a:pt x="0" y="0"/>
                </a:moveTo>
                <a:lnTo>
                  <a:pt x="23809" y="16658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03"/>
          <p:cNvSpPr/>
          <p:nvPr/>
        </p:nvSpPr>
        <p:spPr>
          <a:xfrm>
            <a:off x="1839303" y="1902073"/>
            <a:ext cx="24130" cy="17145"/>
          </a:xfrm>
          <a:custGeom>
            <a:avLst/>
            <a:gdLst/>
            <a:ahLst/>
            <a:cxnLst/>
            <a:rect l="l" t="t" r="r" b="b"/>
            <a:pathLst>
              <a:path w="24130" h="17144">
                <a:moveTo>
                  <a:pt x="0" y="0"/>
                </a:moveTo>
                <a:lnTo>
                  <a:pt x="23809" y="16585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04"/>
          <p:cNvSpPr/>
          <p:nvPr/>
        </p:nvSpPr>
        <p:spPr>
          <a:xfrm>
            <a:off x="1873285" y="1925662"/>
            <a:ext cx="24130" cy="16510"/>
          </a:xfrm>
          <a:custGeom>
            <a:avLst/>
            <a:gdLst/>
            <a:ahLst/>
            <a:cxnLst/>
            <a:rect l="l" t="t" r="r" b="b"/>
            <a:pathLst>
              <a:path w="24130" h="16509">
                <a:moveTo>
                  <a:pt x="0" y="0"/>
                </a:moveTo>
                <a:lnTo>
                  <a:pt x="23734" y="1651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05"/>
          <p:cNvSpPr/>
          <p:nvPr/>
        </p:nvSpPr>
        <p:spPr>
          <a:xfrm>
            <a:off x="1907120" y="1949251"/>
            <a:ext cx="24130" cy="16510"/>
          </a:xfrm>
          <a:custGeom>
            <a:avLst/>
            <a:gdLst/>
            <a:ahLst/>
            <a:cxnLst/>
            <a:rect l="l" t="t" r="r" b="b"/>
            <a:pathLst>
              <a:path w="24130" h="16509">
                <a:moveTo>
                  <a:pt x="0" y="0"/>
                </a:moveTo>
                <a:lnTo>
                  <a:pt x="23734" y="1651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06"/>
          <p:cNvSpPr/>
          <p:nvPr/>
        </p:nvSpPr>
        <p:spPr>
          <a:xfrm>
            <a:off x="1940954" y="1972912"/>
            <a:ext cx="24130" cy="16510"/>
          </a:xfrm>
          <a:custGeom>
            <a:avLst/>
            <a:gdLst/>
            <a:ahLst/>
            <a:cxnLst/>
            <a:rect l="l" t="t" r="r" b="b"/>
            <a:pathLst>
              <a:path w="24130" h="16509">
                <a:moveTo>
                  <a:pt x="0" y="0"/>
                </a:moveTo>
                <a:lnTo>
                  <a:pt x="23734" y="16437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07"/>
          <p:cNvSpPr/>
          <p:nvPr/>
        </p:nvSpPr>
        <p:spPr>
          <a:xfrm>
            <a:off x="1974789" y="1996501"/>
            <a:ext cx="24130" cy="16510"/>
          </a:xfrm>
          <a:custGeom>
            <a:avLst/>
            <a:gdLst/>
            <a:ahLst/>
            <a:cxnLst/>
            <a:rect l="l" t="t" r="r" b="b"/>
            <a:pathLst>
              <a:path w="24130" h="16509">
                <a:moveTo>
                  <a:pt x="0" y="0"/>
                </a:moveTo>
                <a:lnTo>
                  <a:pt x="23734" y="1651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08"/>
          <p:cNvSpPr/>
          <p:nvPr/>
        </p:nvSpPr>
        <p:spPr>
          <a:xfrm>
            <a:off x="2008696" y="2020089"/>
            <a:ext cx="24130" cy="16510"/>
          </a:xfrm>
          <a:custGeom>
            <a:avLst/>
            <a:gdLst/>
            <a:ahLst/>
            <a:cxnLst/>
            <a:rect l="l" t="t" r="r" b="b"/>
            <a:pathLst>
              <a:path w="24130" h="16509">
                <a:moveTo>
                  <a:pt x="0" y="0"/>
                </a:moveTo>
                <a:lnTo>
                  <a:pt x="23661" y="1651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09"/>
          <p:cNvSpPr/>
          <p:nvPr/>
        </p:nvSpPr>
        <p:spPr>
          <a:xfrm>
            <a:off x="2042606" y="2043603"/>
            <a:ext cx="24130" cy="17145"/>
          </a:xfrm>
          <a:custGeom>
            <a:avLst/>
            <a:gdLst/>
            <a:ahLst/>
            <a:cxnLst/>
            <a:rect l="l" t="t" r="r" b="b"/>
            <a:pathLst>
              <a:path w="24130" h="17144">
                <a:moveTo>
                  <a:pt x="0" y="0"/>
                </a:moveTo>
                <a:lnTo>
                  <a:pt x="22701" y="15922"/>
                </a:lnTo>
                <a:lnTo>
                  <a:pt x="23734" y="16585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0"/>
          <p:cNvSpPr/>
          <p:nvPr/>
        </p:nvSpPr>
        <p:spPr>
          <a:xfrm>
            <a:off x="2076441" y="2067340"/>
            <a:ext cx="24130" cy="16510"/>
          </a:xfrm>
          <a:custGeom>
            <a:avLst/>
            <a:gdLst/>
            <a:ahLst/>
            <a:cxnLst/>
            <a:rect l="l" t="t" r="r" b="b"/>
            <a:pathLst>
              <a:path w="24130" h="16509">
                <a:moveTo>
                  <a:pt x="0" y="0"/>
                </a:moveTo>
                <a:lnTo>
                  <a:pt x="23586" y="1651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1"/>
          <p:cNvSpPr/>
          <p:nvPr/>
        </p:nvSpPr>
        <p:spPr>
          <a:xfrm>
            <a:off x="2110275" y="2091001"/>
            <a:ext cx="24130" cy="17145"/>
          </a:xfrm>
          <a:custGeom>
            <a:avLst/>
            <a:gdLst/>
            <a:ahLst/>
            <a:cxnLst/>
            <a:rect l="l" t="t" r="r" b="b"/>
            <a:pathLst>
              <a:path w="24130" h="17144">
                <a:moveTo>
                  <a:pt x="0" y="0"/>
                </a:moveTo>
                <a:lnTo>
                  <a:pt x="23586" y="16658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12"/>
          <p:cNvSpPr/>
          <p:nvPr/>
        </p:nvSpPr>
        <p:spPr>
          <a:xfrm>
            <a:off x="2143961" y="2114663"/>
            <a:ext cx="24130" cy="17145"/>
          </a:xfrm>
          <a:custGeom>
            <a:avLst/>
            <a:gdLst/>
            <a:ahLst/>
            <a:cxnLst/>
            <a:rect l="l" t="t" r="r" b="b"/>
            <a:pathLst>
              <a:path w="24130" h="17144">
                <a:moveTo>
                  <a:pt x="0" y="0"/>
                </a:moveTo>
                <a:lnTo>
                  <a:pt x="23661" y="16658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13"/>
          <p:cNvSpPr/>
          <p:nvPr/>
        </p:nvSpPr>
        <p:spPr>
          <a:xfrm>
            <a:off x="2177796" y="2138472"/>
            <a:ext cx="24130" cy="17145"/>
          </a:xfrm>
          <a:custGeom>
            <a:avLst/>
            <a:gdLst/>
            <a:ahLst/>
            <a:cxnLst/>
            <a:rect l="l" t="t" r="r" b="b"/>
            <a:pathLst>
              <a:path w="24130" h="17144">
                <a:moveTo>
                  <a:pt x="0" y="0"/>
                </a:moveTo>
                <a:lnTo>
                  <a:pt x="23661" y="16585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14"/>
          <p:cNvSpPr/>
          <p:nvPr/>
        </p:nvSpPr>
        <p:spPr>
          <a:xfrm>
            <a:off x="2211630" y="2162061"/>
            <a:ext cx="24765" cy="15875"/>
          </a:xfrm>
          <a:custGeom>
            <a:avLst/>
            <a:gdLst/>
            <a:ahLst/>
            <a:cxnLst/>
            <a:rect l="l" t="t" r="r" b="b"/>
            <a:pathLst>
              <a:path w="24764" h="15875">
                <a:moveTo>
                  <a:pt x="0" y="0"/>
                </a:moveTo>
                <a:lnTo>
                  <a:pt x="15701" y="11129"/>
                </a:lnTo>
                <a:lnTo>
                  <a:pt x="24251" y="15774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15"/>
          <p:cNvSpPr/>
          <p:nvPr/>
        </p:nvSpPr>
        <p:spPr>
          <a:xfrm>
            <a:off x="2246718" y="2183585"/>
            <a:ext cx="26034" cy="13970"/>
          </a:xfrm>
          <a:custGeom>
            <a:avLst/>
            <a:gdLst/>
            <a:ahLst/>
            <a:cxnLst/>
            <a:rect l="l" t="t" r="r" b="b"/>
            <a:pathLst>
              <a:path w="26035" h="13969">
                <a:moveTo>
                  <a:pt x="0" y="0"/>
                </a:moveTo>
                <a:lnTo>
                  <a:pt x="25429" y="13709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16"/>
          <p:cNvSpPr/>
          <p:nvPr/>
        </p:nvSpPr>
        <p:spPr>
          <a:xfrm>
            <a:off x="2283132" y="2203120"/>
            <a:ext cx="25400" cy="13970"/>
          </a:xfrm>
          <a:custGeom>
            <a:avLst/>
            <a:gdLst/>
            <a:ahLst/>
            <a:cxnLst/>
            <a:rect l="l" t="t" r="r" b="b"/>
            <a:pathLst>
              <a:path w="25400" h="13969">
                <a:moveTo>
                  <a:pt x="0" y="0"/>
                </a:moveTo>
                <a:lnTo>
                  <a:pt x="25357" y="13857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17"/>
          <p:cNvSpPr/>
          <p:nvPr/>
        </p:nvSpPr>
        <p:spPr>
          <a:xfrm>
            <a:off x="2319474" y="2222727"/>
            <a:ext cx="26034" cy="13970"/>
          </a:xfrm>
          <a:custGeom>
            <a:avLst/>
            <a:gdLst/>
            <a:ahLst/>
            <a:cxnLst/>
            <a:rect l="l" t="t" r="r" b="b"/>
            <a:pathLst>
              <a:path w="26035" h="13969">
                <a:moveTo>
                  <a:pt x="0" y="0"/>
                </a:moveTo>
                <a:lnTo>
                  <a:pt x="25429" y="13709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18"/>
          <p:cNvSpPr/>
          <p:nvPr/>
        </p:nvSpPr>
        <p:spPr>
          <a:xfrm>
            <a:off x="2355888" y="2242041"/>
            <a:ext cx="27940" cy="7620"/>
          </a:xfrm>
          <a:custGeom>
            <a:avLst/>
            <a:gdLst/>
            <a:ahLst/>
            <a:cxnLst/>
            <a:rect l="l" t="t" r="r" b="b"/>
            <a:pathLst>
              <a:path w="27939" h="7619">
                <a:moveTo>
                  <a:pt x="0" y="0"/>
                </a:moveTo>
                <a:lnTo>
                  <a:pt x="7814" y="3021"/>
                </a:lnTo>
                <a:lnTo>
                  <a:pt x="27936" y="7296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19"/>
          <p:cNvSpPr/>
          <p:nvPr/>
        </p:nvSpPr>
        <p:spPr>
          <a:xfrm>
            <a:off x="2395914" y="2251696"/>
            <a:ext cx="28575" cy="6350"/>
          </a:xfrm>
          <a:custGeom>
            <a:avLst/>
            <a:gdLst/>
            <a:ahLst/>
            <a:cxnLst/>
            <a:rect l="l" t="t" r="r" b="b"/>
            <a:pathLst>
              <a:path w="28575" h="6350">
                <a:moveTo>
                  <a:pt x="0" y="0"/>
                </a:moveTo>
                <a:lnTo>
                  <a:pt x="28305" y="597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0"/>
          <p:cNvSpPr/>
          <p:nvPr/>
        </p:nvSpPr>
        <p:spPr>
          <a:xfrm>
            <a:off x="2436309" y="2260173"/>
            <a:ext cx="28575" cy="6350"/>
          </a:xfrm>
          <a:custGeom>
            <a:avLst/>
            <a:gdLst/>
            <a:ahLst/>
            <a:cxnLst/>
            <a:rect l="l" t="t" r="r" b="b"/>
            <a:pathLst>
              <a:path w="28575" h="6350">
                <a:moveTo>
                  <a:pt x="0" y="0"/>
                </a:moveTo>
                <a:lnTo>
                  <a:pt x="28378" y="597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1"/>
          <p:cNvSpPr/>
          <p:nvPr/>
        </p:nvSpPr>
        <p:spPr>
          <a:xfrm>
            <a:off x="2476705" y="2268651"/>
            <a:ext cx="29209" cy="4445"/>
          </a:xfrm>
          <a:custGeom>
            <a:avLst/>
            <a:gdLst/>
            <a:ahLst/>
            <a:cxnLst/>
            <a:rect l="l" t="t" r="r" b="b"/>
            <a:pathLst>
              <a:path w="29210" h="4444">
                <a:moveTo>
                  <a:pt x="0" y="0"/>
                </a:moveTo>
                <a:lnTo>
                  <a:pt x="15332" y="3242"/>
                </a:lnTo>
                <a:lnTo>
                  <a:pt x="24693" y="3684"/>
                </a:lnTo>
                <a:lnTo>
                  <a:pt x="28599" y="4126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22"/>
          <p:cNvSpPr/>
          <p:nvPr/>
        </p:nvSpPr>
        <p:spPr>
          <a:xfrm>
            <a:off x="2517542" y="2274180"/>
            <a:ext cx="29209" cy="3810"/>
          </a:xfrm>
          <a:custGeom>
            <a:avLst/>
            <a:gdLst/>
            <a:ahLst/>
            <a:cxnLst/>
            <a:rect l="l" t="t" r="r" b="b"/>
            <a:pathLst>
              <a:path w="29210" h="3809">
                <a:moveTo>
                  <a:pt x="0" y="0"/>
                </a:moveTo>
                <a:lnTo>
                  <a:pt x="28747" y="3684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23"/>
          <p:cNvSpPr/>
          <p:nvPr/>
        </p:nvSpPr>
        <p:spPr>
          <a:xfrm>
            <a:off x="2558601" y="2279266"/>
            <a:ext cx="29209" cy="3810"/>
          </a:xfrm>
          <a:custGeom>
            <a:avLst/>
            <a:gdLst/>
            <a:ahLst/>
            <a:cxnLst/>
            <a:rect l="l" t="t" r="r" b="b"/>
            <a:pathLst>
              <a:path w="29210" h="3809">
                <a:moveTo>
                  <a:pt x="0" y="0"/>
                </a:moveTo>
                <a:lnTo>
                  <a:pt x="28599" y="3684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24"/>
          <p:cNvSpPr/>
          <p:nvPr/>
        </p:nvSpPr>
        <p:spPr>
          <a:xfrm>
            <a:off x="2599511" y="2284425"/>
            <a:ext cx="29209" cy="3810"/>
          </a:xfrm>
          <a:custGeom>
            <a:avLst/>
            <a:gdLst/>
            <a:ahLst/>
            <a:cxnLst/>
            <a:rect l="l" t="t" r="r" b="b"/>
            <a:pathLst>
              <a:path w="29210" h="3809">
                <a:moveTo>
                  <a:pt x="0" y="0"/>
                </a:moveTo>
                <a:lnTo>
                  <a:pt x="28599" y="3612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25"/>
          <p:cNvSpPr/>
          <p:nvPr/>
        </p:nvSpPr>
        <p:spPr>
          <a:xfrm>
            <a:off x="2640497" y="2289512"/>
            <a:ext cx="28575" cy="4445"/>
          </a:xfrm>
          <a:custGeom>
            <a:avLst/>
            <a:gdLst/>
            <a:ahLst/>
            <a:cxnLst/>
            <a:rect l="l" t="t" r="r" b="b"/>
            <a:pathLst>
              <a:path w="28575" h="4444">
                <a:moveTo>
                  <a:pt x="0" y="0"/>
                </a:moveTo>
                <a:lnTo>
                  <a:pt x="17690" y="2210"/>
                </a:lnTo>
                <a:lnTo>
                  <a:pt x="28451" y="4347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26"/>
          <p:cNvSpPr/>
          <p:nvPr/>
        </p:nvSpPr>
        <p:spPr>
          <a:xfrm>
            <a:off x="2681186" y="2296294"/>
            <a:ext cx="28575" cy="5715"/>
          </a:xfrm>
          <a:custGeom>
            <a:avLst/>
            <a:gdLst/>
            <a:ahLst/>
            <a:cxnLst/>
            <a:rect l="l" t="t" r="r" b="b"/>
            <a:pathLst>
              <a:path w="28575" h="5715">
                <a:moveTo>
                  <a:pt x="0" y="0"/>
                </a:moveTo>
                <a:lnTo>
                  <a:pt x="28305" y="5674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27"/>
          <p:cNvSpPr/>
          <p:nvPr/>
        </p:nvSpPr>
        <p:spPr>
          <a:xfrm>
            <a:off x="2721581" y="2304402"/>
            <a:ext cx="28575" cy="6350"/>
          </a:xfrm>
          <a:custGeom>
            <a:avLst/>
            <a:gdLst/>
            <a:ahLst/>
            <a:cxnLst/>
            <a:rect l="l" t="t" r="r" b="b"/>
            <a:pathLst>
              <a:path w="28575" h="6350">
                <a:moveTo>
                  <a:pt x="0" y="0"/>
                </a:moveTo>
                <a:lnTo>
                  <a:pt x="28378" y="5749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28"/>
          <p:cNvSpPr/>
          <p:nvPr/>
        </p:nvSpPr>
        <p:spPr>
          <a:xfrm>
            <a:off x="2762050" y="2312510"/>
            <a:ext cx="28575" cy="5715"/>
          </a:xfrm>
          <a:custGeom>
            <a:avLst/>
            <a:gdLst/>
            <a:ahLst/>
            <a:cxnLst/>
            <a:rect l="l" t="t" r="r" b="b"/>
            <a:pathLst>
              <a:path w="28575" h="5715">
                <a:moveTo>
                  <a:pt x="0" y="0"/>
                </a:moveTo>
                <a:lnTo>
                  <a:pt x="28378" y="5601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29"/>
          <p:cNvSpPr/>
          <p:nvPr/>
        </p:nvSpPr>
        <p:spPr>
          <a:xfrm>
            <a:off x="2802518" y="2320546"/>
            <a:ext cx="28575" cy="5715"/>
          </a:xfrm>
          <a:custGeom>
            <a:avLst/>
            <a:gdLst/>
            <a:ahLst/>
            <a:cxnLst/>
            <a:rect l="l" t="t" r="r" b="b"/>
            <a:pathLst>
              <a:path w="28575" h="5715">
                <a:moveTo>
                  <a:pt x="0" y="0"/>
                </a:moveTo>
                <a:lnTo>
                  <a:pt x="28454" y="5674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0"/>
          <p:cNvSpPr/>
          <p:nvPr/>
        </p:nvSpPr>
        <p:spPr>
          <a:xfrm>
            <a:off x="2843062" y="2328654"/>
            <a:ext cx="28575" cy="6350"/>
          </a:xfrm>
          <a:custGeom>
            <a:avLst/>
            <a:gdLst/>
            <a:ahLst/>
            <a:cxnLst/>
            <a:rect l="l" t="t" r="r" b="b"/>
            <a:pathLst>
              <a:path w="28575" h="6350">
                <a:moveTo>
                  <a:pt x="0" y="0"/>
                </a:moveTo>
                <a:lnTo>
                  <a:pt x="28378" y="5749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1"/>
          <p:cNvSpPr/>
          <p:nvPr/>
        </p:nvSpPr>
        <p:spPr>
          <a:xfrm>
            <a:off x="2883530" y="2336762"/>
            <a:ext cx="28575" cy="6350"/>
          </a:xfrm>
          <a:custGeom>
            <a:avLst/>
            <a:gdLst/>
            <a:ahLst/>
            <a:cxnLst/>
            <a:rect l="l" t="t" r="r" b="b"/>
            <a:pathLst>
              <a:path w="28575" h="6350">
                <a:moveTo>
                  <a:pt x="0" y="0"/>
                </a:moveTo>
                <a:lnTo>
                  <a:pt x="28378" y="5749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32"/>
          <p:cNvSpPr/>
          <p:nvPr/>
        </p:nvSpPr>
        <p:spPr>
          <a:xfrm>
            <a:off x="2923998" y="2344797"/>
            <a:ext cx="28575" cy="5715"/>
          </a:xfrm>
          <a:custGeom>
            <a:avLst/>
            <a:gdLst/>
            <a:ahLst/>
            <a:cxnLst/>
            <a:rect l="l" t="t" r="r" b="b"/>
            <a:pathLst>
              <a:path w="28575" h="5715">
                <a:moveTo>
                  <a:pt x="0" y="0"/>
                </a:moveTo>
                <a:lnTo>
                  <a:pt x="28305" y="5674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33"/>
          <p:cNvSpPr/>
          <p:nvPr/>
        </p:nvSpPr>
        <p:spPr>
          <a:xfrm>
            <a:off x="2964542" y="2352906"/>
            <a:ext cx="28575" cy="6350"/>
          </a:xfrm>
          <a:custGeom>
            <a:avLst/>
            <a:gdLst/>
            <a:ahLst/>
            <a:cxnLst/>
            <a:rect l="l" t="t" r="r" b="b"/>
            <a:pathLst>
              <a:path w="28575" h="6350">
                <a:moveTo>
                  <a:pt x="0" y="0"/>
                </a:moveTo>
                <a:lnTo>
                  <a:pt x="28230" y="5749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34"/>
          <p:cNvSpPr/>
          <p:nvPr/>
        </p:nvSpPr>
        <p:spPr>
          <a:xfrm>
            <a:off x="3005010" y="2361014"/>
            <a:ext cx="28575" cy="6350"/>
          </a:xfrm>
          <a:custGeom>
            <a:avLst/>
            <a:gdLst/>
            <a:ahLst/>
            <a:cxnLst/>
            <a:rect l="l" t="t" r="r" b="b"/>
            <a:pathLst>
              <a:path w="28575" h="6350">
                <a:moveTo>
                  <a:pt x="0" y="0"/>
                </a:moveTo>
                <a:lnTo>
                  <a:pt x="28378" y="5749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35"/>
          <p:cNvSpPr/>
          <p:nvPr/>
        </p:nvSpPr>
        <p:spPr>
          <a:xfrm>
            <a:off x="3045405" y="2369049"/>
            <a:ext cx="28575" cy="5715"/>
          </a:xfrm>
          <a:custGeom>
            <a:avLst/>
            <a:gdLst/>
            <a:ahLst/>
            <a:cxnLst/>
            <a:rect l="l" t="t" r="r" b="b"/>
            <a:pathLst>
              <a:path w="28575" h="5715">
                <a:moveTo>
                  <a:pt x="0" y="0"/>
                </a:moveTo>
                <a:lnTo>
                  <a:pt x="28378" y="5674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36"/>
          <p:cNvSpPr/>
          <p:nvPr/>
        </p:nvSpPr>
        <p:spPr>
          <a:xfrm>
            <a:off x="3085874" y="2377157"/>
            <a:ext cx="28575" cy="5715"/>
          </a:xfrm>
          <a:custGeom>
            <a:avLst/>
            <a:gdLst/>
            <a:ahLst/>
            <a:cxnLst/>
            <a:rect l="l" t="t" r="r" b="b"/>
            <a:pathLst>
              <a:path w="28575" h="5714">
                <a:moveTo>
                  <a:pt x="0" y="0"/>
                </a:moveTo>
                <a:lnTo>
                  <a:pt x="28378" y="5674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37"/>
          <p:cNvSpPr/>
          <p:nvPr/>
        </p:nvSpPr>
        <p:spPr>
          <a:xfrm>
            <a:off x="3126490" y="2385266"/>
            <a:ext cx="28575" cy="5715"/>
          </a:xfrm>
          <a:custGeom>
            <a:avLst/>
            <a:gdLst/>
            <a:ahLst/>
            <a:cxnLst/>
            <a:rect l="l" t="t" r="r" b="b"/>
            <a:pathLst>
              <a:path w="28575" h="5714">
                <a:moveTo>
                  <a:pt x="0" y="0"/>
                </a:moveTo>
                <a:lnTo>
                  <a:pt x="10836" y="2210"/>
                </a:lnTo>
                <a:lnTo>
                  <a:pt x="28378" y="5159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38"/>
          <p:cNvSpPr/>
          <p:nvPr/>
        </p:nvSpPr>
        <p:spPr>
          <a:xfrm>
            <a:off x="3167106" y="2392269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80">
                <a:moveTo>
                  <a:pt x="0" y="0"/>
                </a:moveTo>
                <a:lnTo>
                  <a:pt x="28451" y="4717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39"/>
          <p:cNvSpPr/>
          <p:nvPr/>
        </p:nvSpPr>
        <p:spPr>
          <a:xfrm>
            <a:off x="3207796" y="2398903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80">
                <a:moveTo>
                  <a:pt x="0" y="0"/>
                </a:moveTo>
                <a:lnTo>
                  <a:pt x="28526" y="4717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0"/>
          <p:cNvSpPr/>
          <p:nvPr/>
        </p:nvSpPr>
        <p:spPr>
          <a:xfrm>
            <a:off x="3248633" y="2405612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80">
                <a:moveTo>
                  <a:pt x="0" y="0"/>
                </a:moveTo>
                <a:lnTo>
                  <a:pt x="28526" y="4641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1"/>
          <p:cNvSpPr/>
          <p:nvPr/>
        </p:nvSpPr>
        <p:spPr>
          <a:xfrm>
            <a:off x="3289323" y="2412245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80">
                <a:moveTo>
                  <a:pt x="0" y="0"/>
                </a:moveTo>
                <a:lnTo>
                  <a:pt x="28526" y="4717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42"/>
          <p:cNvSpPr/>
          <p:nvPr/>
        </p:nvSpPr>
        <p:spPr>
          <a:xfrm>
            <a:off x="3330087" y="2418658"/>
            <a:ext cx="29209" cy="2540"/>
          </a:xfrm>
          <a:custGeom>
            <a:avLst/>
            <a:gdLst/>
            <a:ahLst/>
            <a:cxnLst/>
            <a:rect l="l" t="t" r="r" b="b"/>
            <a:pathLst>
              <a:path w="29210" h="2539">
                <a:moveTo>
                  <a:pt x="0" y="0"/>
                </a:moveTo>
                <a:lnTo>
                  <a:pt x="4496" y="590"/>
                </a:lnTo>
                <a:lnTo>
                  <a:pt x="28820" y="2137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43"/>
          <p:cNvSpPr/>
          <p:nvPr/>
        </p:nvSpPr>
        <p:spPr>
          <a:xfrm>
            <a:off x="3371219" y="2421459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10" h="1905">
                <a:moveTo>
                  <a:pt x="0" y="0"/>
                </a:moveTo>
                <a:lnTo>
                  <a:pt x="28896" y="1916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44"/>
          <p:cNvSpPr/>
          <p:nvPr/>
        </p:nvSpPr>
        <p:spPr>
          <a:xfrm>
            <a:off x="3412425" y="2424114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10" h="1905">
                <a:moveTo>
                  <a:pt x="0" y="0"/>
                </a:moveTo>
                <a:lnTo>
                  <a:pt x="28820" y="1841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45"/>
          <p:cNvSpPr/>
          <p:nvPr/>
        </p:nvSpPr>
        <p:spPr>
          <a:xfrm>
            <a:off x="3453705" y="2426693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10" h="1905">
                <a:moveTo>
                  <a:pt x="0" y="0"/>
                </a:moveTo>
                <a:lnTo>
                  <a:pt x="28820" y="1841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46"/>
          <p:cNvSpPr/>
          <p:nvPr/>
        </p:nvSpPr>
        <p:spPr>
          <a:xfrm>
            <a:off x="3494836" y="2429125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10" h="1905">
                <a:moveTo>
                  <a:pt x="0" y="0"/>
                </a:moveTo>
                <a:lnTo>
                  <a:pt x="28896" y="1916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47"/>
          <p:cNvSpPr/>
          <p:nvPr/>
        </p:nvSpPr>
        <p:spPr>
          <a:xfrm>
            <a:off x="3536043" y="2431780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10" h="1905">
                <a:moveTo>
                  <a:pt x="0" y="0"/>
                </a:moveTo>
                <a:lnTo>
                  <a:pt x="28820" y="1841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48"/>
          <p:cNvSpPr/>
          <p:nvPr/>
        </p:nvSpPr>
        <p:spPr>
          <a:xfrm>
            <a:off x="3577322" y="2434360"/>
            <a:ext cx="29209" cy="1905"/>
          </a:xfrm>
          <a:custGeom>
            <a:avLst/>
            <a:gdLst/>
            <a:ahLst/>
            <a:cxnLst/>
            <a:rect l="l" t="t" r="r" b="b"/>
            <a:pathLst>
              <a:path w="29210" h="1905">
                <a:moveTo>
                  <a:pt x="0" y="0"/>
                </a:moveTo>
                <a:lnTo>
                  <a:pt x="28820" y="1841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49"/>
          <p:cNvSpPr/>
          <p:nvPr/>
        </p:nvSpPr>
        <p:spPr>
          <a:xfrm>
            <a:off x="3618454" y="2436939"/>
            <a:ext cx="29209" cy="635"/>
          </a:xfrm>
          <a:custGeom>
            <a:avLst/>
            <a:gdLst/>
            <a:ahLst/>
            <a:cxnLst/>
            <a:rect l="l" t="t" r="r" b="b"/>
            <a:pathLst>
              <a:path w="29210" h="635">
                <a:moveTo>
                  <a:pt x="0" y="0"/>
                </a:moveTo>
                <a:lnTo>
                  <a:pt x="8477" y="514"/>
                </a:lnTo>
                <a:lnTo>
                  <a:pt x="28896" y="514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0"/>
          <p:cNvSpPr/>
          <p:nvPr/>
        </p:nvSpPr>
        <p:spPr>
          <a:xfrm>
            <a:off x="3659660" y="2437381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014" y="0"/>
                </a:lnTo>
              </a:path>
            </a:pathLst>
          </a:custGeom>
          <a:ln w="7666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1"/>
          <p:cNvSpPr/>
          <p:nvPr/>
        </p:nvSpPr>
        <p:spPr>
          <a:xfrm>
            <a:off x="3867864" y="2433548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7666"/>
                </a:lnTo>
              </a:path>
            </a:pathLst>
          </a:custGeom>
          <a:ln w="36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52"/>
          <p:cNvSpPr/>
          <p:nvPr/>
        </p:nvSpPr>
        <p:spPr>
          <a:xfrm>
            <a:off x="670132" y="3042275"/>
            <a:ext cx="33020" cy="120014"/>
          </a:xfrm>
          <a:custGeom>
            <a:avLst/>
            <a:gdLst/>
            <a:ahLst/>
            <a:cxnLst/>
            <a:rect l="l" t="t" r="r" b="b"/>
            <a:pathLst>
              <a:path w="33020" h="120014">
                <a:moveTo>
                  <a:pt x="32432" y="0"/>
                </a:moveTo>
                <a:lnTo>
                  <a:pt x="0" y="119415"/>
                </a:lnTo>
              </a:path>
            </a:pathLst>
          </a:custGeom>
          <a:ln w="14227">
            <a:solidFill>
              <a:srgbClr val="1F7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53"/>
          <p:cNvSpPr/>
          <p:nvPr/>
        </p:nvSpPr>
        <p:spPr>
          <a:xfrm>
            <a:off x="662835" y="3029522"/>
            <a:ext cx="40005" cy="139700"/>
          </a:xfrm>
          <a:custGeom>
            <a:avLst/>
            <a:gdLst/>
            <a:ahLst/>
            <a:cxnLst/>
            <a:rect l="l" t="t" r="r" b="b"/>
            <a:pathLst>
              <a:path w="40004" h="139700">
                <a:moveTo>
                  <a:pt x="39729" y="0"/>
                </a:moveTo>
                <a:lnTo>
                  <a:pt x="0" y="139613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54"/>
          <p:cNvSpPr/>
          <p:nvPr/>
        </p:nvSpPr>
        <p:spPr>
          <a:xfrm>
            <a:off x="670132" y="3055249"/>
            <a:ext cx="33020" cy="106680"/>
          </a:xfrm>
          <a:custGeom>
            <a:avLst/>
            <a:gdLst/>
            <a:ahLst/>
            <a:cxnLst/>
            <a:rect l="l" t="t" r="r" b="b"/>
            <a:pathLst>
              <a:path w="33020" h="106680">
                <a:moveTo>
                  <a:pt x="32432" y="0"/>
                </a:moveTo>
                <a:lnTo>
                  <a:pt x="0" y="106441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55"/>
          <p:cNvSpPr/>
          <p:nvPr/>
        </p:nvSpPr>
        <p:spPr>
          <a:xfrm>
            <a:off x="711190" y="2814426"/>
            <a:ext cx="60960" cy="198755"/>
          </a:xfrm>
          <a:custGeom>
            <a:avLst/>
            <a:gdLst/>
            <a:ahLst/>
            <a:cxnLst/>
            <a:rect l="l" t="t" r="r" b="b"/>
            <a:pathLst>
              <a:path w="60959" h="198755">
                <a:moveTo>
                  <a:pt x="60738" y="0"/>
                </a:moveTo>
                <a:lnTo>
                  <a:pt x="0" y="198289"/>
                </a:lnTo>
              </a:path>
            </a:pathLst>
          </a:custGeom>
          <a:ln w="14227">
            <a:solidFill>
              <a:srgbClr val="FF7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56"/>
          <p:cNvSpPr/>
          <p:nvPr/>
        </p:nvSpPr>
        <p:spPr>
          <a:xfrm>
            <a:off x="711190" y="2801601"/>
            <a:ext cx="60960" cy="198755"/>
          </a:xfrm>
          <a:custGeom>
            <a:avLst/>
            <a:gdLst/>
            <a:ahLst/>
            <a:cxnLst/>
            <a:rect l="l" t="t" r="r" b="b"/>
            <a:pathLst>
              <a:path w="60959" h="198755">
                <a:moveTo>
                  <a:pt x="60738" y="0"/>
                </a:moveTo>
                <a:lnTo>
                  <a:pt x="0" y="198214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57"/>
          <p:cNvSpPr/>
          <p:nvPr/>
        </p:nvSpPr>
        <p:spPr>
          <a:xfrm>
            <a:off x="711190" y="2827327"/>
            <a:ext cx="60960" cy="198755"/>
          </a:xfrm>
          <a:custGeom>
            <a:avLst/>
            <a:gdLst/>
            <a:ahLst/>
            <a:cxnLst/>
            <a:rect l="l" t="t" r="r" b="b"/>
            <a:pathLst>
              <a:path w="60959" h="198755">
                <a:moveTo>
                  <a:pt x="60738" y="0"/>
                </a:moveTo>
                <a:lnTo>
                  <a:pt x="0" y="198214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58"/>
          <p:cNvSpPr/>
          <p:nvPr/>
        </p:nvSpPr>
        <p:spPr>
          <a:xfrm>
            <a:off x="780555" y="2609945"/>
            <a:ext cx="60960" cy="177800"/>
          </a:xfrm>
          <a:custGeom>
            <a:avLst/>
            <a:gdLst/>
            <a:ahLst/>
            <a:cxnLst/>
            <a:rect l="l" t="t" r="r" b="b"/>
            <a:pathLst>
              <a:path w="60959" h="177800">
                <a:moveTo>
                  <a:pt x="60738" y="0"/>
                </a:moveTo>
                <a:lnTo>
                  <a:pt x="0" y="177722"/>
                </a:lnTo>
              </a:path>
            </a:pathLst>
          </a:custGeom>
          <a:ln w="14227">
            <a:solidFill>
              <a:srgbClr val="2C9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59"/>
          <p:cNvSpPr/>
          <p:nvPr/>
        </p:nvSpPr>
        <p:spPr>
          <a:xfrm>
            <a:off x="780555" y="2596971"/>
            <a:ext cx="60960" cy="178435"/>
          </a:xfrm>
          <a:custGeom>
            <a:avLst/>
            <a:gdLst/>
            <a:ahLst/>
            <a:cxnLst/>
            <a:rect l="l" t="t" r="r" b="b"/>
            <a:pathLst>
              <a:path w="60959" h="178435">
                <a:moveTo>
                  <a:pt x="60738" y="0"/>
                </a:moveTo>
                <a:lnTo>
                  <a:pt x="0" y="17787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0"/>
          <p:cNvSpPr/>
          <p:nvPr/>
        </p:nvSpPr>
        <p:spPr>
          <a:xfrm>
            <a:off x="780555" y="2622697"/>
            <a:ext cx="60960" cy="178435"/>
          </a:xfrm>
          <a:custGeom>
            <a:avLst/>
            <a:gdLst/>
            <a:ahLst/>
            <a:cxnLst/>
            <a:rect l="l" t="t" r="r" b="b"/>
            <a:pathLst>
              <a:path w="60959" h="178435">
                <a:moveTo>
                  <a:pt x="60738" y="0"/>
                </a:moveTo>
                <a:lnTo>
                  <a:pt x="0" y="17787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1"/>
          <p:cNvSpPr/>
          <p:nvPr/>
        </p:nvSpPr>
        <p:spPr>
          <a:xfrm>
            <a:off x="857806" y="2426103"/>
            <a:ext cx="53340" cy="138430"/>
          </a:xfrm>
          <a:custGeom>
            <a:avLst/>
            <a:gdLst/>
            <a:ahLst/>
            <a:cxnLst/>
            <a:rect l="l" t="t" r="r" b="b"/>
            <a:pathLst>
              <a:path w="53340" h="138430">
                <a:moveTo>
                  <a:pt x="52999" y="0"/>
                </a:moveTo>
                <a:lnTo>
                  <a:pt x="0" y="137990"/>
                </a:lnTo>
              </a:path>
            </a:pathLst>
          </a:custGeom>
          <a:ln w="14227">
            <a:solidFill>
              <a:srgbClr val="D527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62"/>
          <p:cNvSpPr/>
          <p:nvPr/>
        </p:nvSpPr>
        <p:spPr>
          <a:xfrm>
            <a:off x="857806" y="2413278"/>
            <a:ext cx="53340" cy="138430"/>
          </a:xfrm>
          <a:custGeom>
            <a:avLst/>
            <a:gdLst/>
            <a:ahLst/>
            <a:cxnLst/>
            <a:rect l="l" t="t" r="r" b="b"/>
            <a:pathLst>
              <a:path w="53340" h="138430">
                <a:moveTo>
                  <a:pt x="52999" y="0"/>
                </a:moveTo>
                <a:lnTo>
                  <a:pt x="0" y="13799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63"/>
          <p:cNvSpPr/>
          <p:nvPr/>
        </p:nvSpPr>
        <p:spPr>
          <a:xfrm>
            <a:off x="857806" y="2439077"/>
            <a:ext cx="53340" cy="138430"/>
          </a:xfrm>
          <a:custGeom>
            <a:avLst/>
            <a:gdLst/>
            <a:ahLst/>
            <a:cxnLst/>
            <a:rect l="l" t="t" r="r" b="b"/>
            <a:pathLst>
              <a:path w="53340" h="138430">
                <a:moveTo>
                  <a:pt x="52999" y="0"/>
                </a:moveTo>
                <a:lnTo>
                  <a:pt x="0" y="137917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64"/>
          <p:cNvSpPr/>
          <p:nvPr/>
        </p:nvSpPr>
        <p:spPr>
          <a:xfrm>
            <a:off x="927171" y="2262680"/>
            <a:ext cx="53340" cy="123189"/>
          </a:xfrm>
          <a:custGeom>
            <a:avLst/>
            <a:gdLst/>
            <a:ahLst/>
            <a:cxnLst/>
            <a:rect l="l" t="t" r="r" b="b"/>
            <a:pathLst>
              <a:path w="53340" h="123189">
                <a:moveTo>
                  <a:pt x="52999" y="0"/>
                </a:moveTo>
                <a:lnTo>
                  <a:pt x="0" y="122585"/>
                </a:lnTo>
              </a:path>
            </a:pathLst>
          </a:custGeom>
          <a:ln w="14227">
            <a:solidFill>
              <a:srgbClr val="9367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65"/>
          <p:cNvSpPr/>
          <p:nvPr/>
        </p:nvSpPr>
        <p:spPr>
          <a:xfrm>
            <a:off x="927171" y="2249780"/>
            <a:ext cx="53340" cy="123189"/>
          </a:xfrm>
          <a:custGeom>
            <a:avLst/>
            <a:gdLst/>
            <a:ahLst/>
            <a:cxnLst/>
            <a:rect l="l" t="t" r="r" b="b"/>
            <a:pathLst>
              <a:path w="53340" h="123190">
                <a:moveTo>
                  <a:pt x="52999" y="0"/>
                </a:moveTo>
                <a:lnTo>
                  <a:pt x="0" y="122585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66"/>
          <p:cNvSpPr/>
          <p:nvPr/>
        </p:nvSpPr>
        <p:spPr>
          <a:xfrm>
            <a:off x="927171" y="2275506"/>
            <a:ext cx="53340" cy="123189"/>
          </a:xfrm>
          <a:custGeom>
            <a:avLst/>
            <a:gdLst/>
            <a:ahLst/>
            <a:cxnLst/>
            <a:rect l="l" t="t" r="r" b="b"/>
            <a:pathLst>
              <a:path w="53340" h="123189">
                <a:moveTo>
                  <a:pt x="52999" y="0"/>
                </a:moveTo>
                <a:lnTo>
                  <a:pt x="0" y="122585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67"/>
          <p:cNvSpPr/>
          <p:nvPr/>
        </p:nvSpPr>
        <p:spPr>
          <a:xfrm>
            <a:off x="988648" y="2122035"/>
            <a:ext cx="60960" cy="121920"/>
          </a:xfrm>
          <a:custGeom>
            <a:avLst/>
            <a:gdLst/>
            <a:ahLst/>
            <a:cxnLst/>
            <a:rect l="l" t="t" r="r" b="b"/>
            <a:pathLst>
              <a:path w="60959" h="121919">
                <a:moveTo>
                  <a:pt x="60886" y="0"/>
                </a:moveTo>
                <a:lnTo>
                  <a:pt x="0" y="121846"/>
                </a:lnTo>
              </a:path>
            </a:pathLst>
          </a:custGeom>
          <a:ln w="14227">
            <a:solidFill>
              <a:srgbClr val="8B5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68"/>
          <p:cNvSpPr/>
          <p:nvPr/>
        </p:nvSpPr>
        <p:spPr>
          <a:xfrm>
            <a:off x="988648" y="2109061"/>
            <a:ext cx="60960" cy="122555"/>
          </a:xfrm>
          <a:custGeom>
            <a:avLst/>
            <a:gdLst/>
            <a:ahLst/>
            <a:cxnLst/>
            <a:rect l="l" t="t" r="r" b="b"/>
            <a:pathLst>
              <a:path w="60959" h="122555">
                <a:moveTo>
                  <a:pt x="60886" y="0"/>
                </a:moveTo>
                <a:lnTo>
                  <a:pt x="0" y="121995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69"/>
          <p:cNvSpPr/>
          <p:nvPr/>
        </p:nvSpPr>
        <p:spPr>
          <a:xfrm>
            <a:off x="988648" y="2134860"/>
            <a:ext cx="60960" cy="121920"/>
          </a:xfrm>
          <a:custGeom>
            <a:avLst/>
            <a:gdLst/>
            <a:ahLst/>
            <a:cxnLst/>
            <a:rect l="l" t="t" r="r" b="b"/>
            <a:pathLst>
              <a:path w="60959" h="121919">
                <a:moveTo>
                  <a:pt x="60886" y="0"/>
                </a:moveTo>
                <a:lnTo>
                  <a:pt x="0" y="121922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0"/>
          <p:cNvSpPr/>
          <p:nvPr/>
        </p:nvSpPr>
        <p:spPr>
          <a:xfrm>
            <a:off x="1062288" y="2003283"/>
            <a:ext cx="57150" cy="95250"/>
          </a:xfrm>
          <a:custGeom>
            <a:avLst/>
            <a:gdLst/>
            <a:ahLst/>
            <a:cxnLst/>
            <a:rect l="l" t="t" r="r" b="b"/>
            <a:pathLst>
              <a:path w="57150" h="95250">
                <a:moveTo>
                  <a:pt x="56611" y="0"/>
                </a:moveTo>
                <a:lnTo>
                  <a:pt x="0" y="95163"/>
                </a:lnTo>
              </a:path>
            </a:pathLst>
          </a:custGeom>
          <a:ln w="14227">
            <a:solidFill>
              <a:srgbClr val="E27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1"/>
          <p:cNvSpPr/>
          <p:nvPr/>
        </p:nvSpPr>
        <p:spPr>
          <a:xfrm>
            <a:off x="1062288" y="1990382"/>
            <a:ext cx="57150" cy="95250"/>
          </a:xfrm>
          <a:custGeom>
            <a:avLst/>
            <a:gdLst/>
            <a:ahLst/>
            <a:cxnLst/>
            <a:rect l="l" t="t" r="r" b="b"/>
            <a:pathLst>
              <a:path w="57150" h="95250">
                <a:moveTo>
                  <a:pt x="56611" y="0"/>
                </a:moveTo>
                <a:lnTo>
                  <a:pt x="0" y="95163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72"/>
          <p:cNvSpPr/>
          <p:nvPr/>
        </p:nvSpPr>
        <p:spPr>
          <a:xfrm>
            <a:off x="1062288" y="2016108"/>
            <a:ext cx="57150" cy="95250"/>
          </a:xfrm>
          <a:custGeom>
            <a:avLst/>
            <a:gdLst/>
            <a:ahLst/>
            <a:cxnLst/>
            <a:rect l="l" t="t" r="r" b="b"/>
            <a:pathLst>
              <a:path w="57150" h="95250">
                <a:moveTo>
                  <a:pt x="56611" y="0"/>
                </a:moveTo>
                <a:lnTo>
                  <a:pt x="0" y="95163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73"/>
          <p:cNvSpPr/>
          <p:nvPr/>
        </p:nvSpPr>
        <p:spPr>
          <a:xfrm>
            <a:off x="1131652" y="1906275"/>
            <a:ext cx="57150" cy="77470"/>
          </a:xfrm>
          <a:custGeom>
            <a:avLst/>
            <a:gdLst/>
            <a:ahLst/>
            <a:cxnLst/>
            <a:rect l="l" t="t" r="r" b="b"/>
            <a:pathLst>
              <a:path w="57150" h="77469">
                <a:moveTo>
                  <a:pt x="56611" y="0"/>
                </a:moveTo>
                <a:lnTo>
                  <a:pt x="0" y="77397"/>
                </a:lnTo>
              </a:path>
            </a:pathLst>
          </a:custGeom>
          <a:ln w="14227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74"/>
          <p:cNvSpPr/>
          <p:nvPr/>
        </p:nvSpPr>
        <p:spPr>
          <a:xfrm>
            <a:off x="1131652" y="1893302"/>
            <a:ext cx="57150" cy="78105"/>
          </a:xfrm>
          <a:custGeom>
            <a:avLst/>
            <a:gdLst/>
            <a:ahLst/>
            <a:cxnLst/>
            <a:rect l="l" t="t" r="r" b="b"/>
            <a:pathLst>
              <a:path w="57150" h="78105">
                <a:moveTo>
                  <a:pt x="56611" y="0"/>
                </a:moveTo>
                <a:lnTo>
                  <a:pt x="0" y="77545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75"/>
          <p:cNvSpPr/>
          <p:nvPr/>
        </p:nvSpPr>
        <p:spPr>
          <a:xfrm>
            <a:off x="1131652" y="1919101"/>
            <a:ext cx="57150" cy="77470"/>
          </a:xfrm>
          <a:custGeom>
            <a:avLst/>
            <a:gdLst/>
            <a:ahLst/>
            <a:cxnLst/>
            <a:rect l="l" t="t" r="r" b="b"/>
            <a:pathLst>
              <a:path w="57150" h="77469">
                <a:moveTo>
                  <a:pt x="56611" y="0"/>
                </a:moveTo>
                <a:lnTo>
                  <a:pt x="0" y="77472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76"/>
          <p:cNvSpPr/>
          <p:nvPr/>
        </p:nvSpPr>
        <p:spPr>
          <a:xfrm>
            <a:off x="1204777" y="1829760"/>
            <a:ext cx="53340" cy="56515"/>
          </a:xfrm>
          <a:custGeom>
            <a:avLst/>
            <a:gdLst/>
            <a:ahLst/>
            <a:cxnLst/>
            <a:rect l="l" t="t" r="r" b="b"/>
            <a:pathLst>
              <a:path w="53340" h="56515">
                <a:moveTo>
                  <a:pt x="52851" y="0"/>
                </a:moveTo>
                <a:lnTo>
                  <a:pt x="0" y="56390"/>
                </a:lnTo>
              </a:path>
            </a:pathLst>
          </a:custGeom>
          <a:ln w="14227">
            <a:solidFill>
              <a:srgbClr val="BBB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77"/>
          <p:cNvSpPr/>
          <p:nvPr/>
        </p:nvSpPr>
        <p:spPr>
          <a:xfrm>
            <a:off x="1204777" y="1816934"/>
            <a:ext cx="53340" cy="56515"/>
          </a:xfrm>
          <a:custGeom>
            <a:avLst/>
            <a:gdLst/>
            <a:ahLst/>
            <a:cxnLst/>
            <a:rect l="l" t="t" r="r" b="b"/>
            <a:pathLst>
              <a:path w="53340" h="56515">
                <a:moveTo>
                  <a:pt x="52851" y="0"/>
                </a:moveTo>
                <a:lnTo>
                  <a:pt x="0" y="56315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78"/>
          <p:cNvSpPr/>
          <p:nvPr/>
        </p:nvSpPr>
        <p:spPr>
          <a:xfrm>
            <a:off x="1204777" y="1842661"/>
            <a:ext cx="53340" cy="56515"/>
          </a:xfrm>
          <a:custGeom>
            <a:avLst/>
            <a:gdLst/>
            <a:ahLst/>
            <a:cxnLst/>
            <a:rect l="l" t="t" r="r" b="b"/>
            <a:pathLst>
              <a:path w="53340" h="56515">
                <a:moveTo>
                  <a:pt x="52851" y="0"/>
                </a:moveTo>
                <a:lnTo>
                  <a:pt x="0" y="56463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79"/>
          <p:cNvSpPr/>
          <p:nvPr/>
        </p:nvSpPr>
        <p:spPr>
          <a:xfrm>
            <a:off x="1274141" y="1773590"/>
            <a:ext cx="53340" cy="41275"/>
          </a:xfrm>
          <a:custGeom>
            <a:avLst/>
            <a:gdLst/>
            <a:ahLst/>
            <a:cxnLst/>
            <a:rect l="l" t="t" r="r" b="b"/>
            <a:pathLst>
              <a:path w="53340" h="41275">
                <a:moveTo>
                  <a:pt x="52851" y="0"/>
                </a:moveTo>
                <a:lnTo>
                  <a:pt x="0" y="41058"/>
                </a:lnTo>
              </a:path>
            </a:pathLst>
          </a:custGeom>
          <a:ln w="14227">
            <a:solidFill>
              <a:srgbClr val="16BD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0"/>
          <p:cNvSpPr/>
          <p:nvPr/>
        </p:nvSpPr>
        <p:spPr>
          <a:xfrm>
            <a:off x="1274141" y="1760765"/>
            <a:ext cx="53340" cy="41275"/>
          </a:xfrm>
          <a:custGeom>
            <a:avLst/>
            <a:gdLst/>
            <a:ahLst/>
            <a:cxnLst/>
            <a:rect l="l" t="t" r="r" b="b"/>
            <a:pathLst>
              <a:path w="53340" h="41275">
                <a:moveTo>
                  <a:pt x="52851" y="0"/>
                </a:moveTo>
                <a:lnTo>
                  <a:pt x="0" y="4091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1"/>
          <p:cNvSpPr/>
          <p:nvPr/>
        </p:nvSpPr>
        <p:spPr>
          <a:xfrm>
            <a:off x="1274141" y="1786491"/>
            <a:ext cx="53340" cy="41275"/>
          </a:xfrm>
          <a:custGeom>
            <a:avLst/>
            <a:gdLst/>
            <a:ahLst/>
            <a:cxnLst/>
            <a:rect l="l" t="t" r="r" b="b"/>
            <a:pathLst>
              <a:path w="53340" h="41275">
                <a:moveTo>
                  <a:pt x="52851" y="0"/>
                </a:moveTo>
                <a:lnTo>
                  <a:pt x="0" y="40983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82"/>
          <p:cNvSpPr/>
          <p:nvPr/>
        </p:nvSpPr>
        <p:spPr>
          <a:xfrm>
            <a:off x="1335619" y="1740125"/>
            <a:ext cx="60960" cy="28575"/>
          </a:xfrm>
          <a:custGeom>
            <a:avLst/>
            <a:gdLst/>
            <a:ahLst/>
            <a:cxnLst/>
            <a:rect l="l" t="t" r="r" b="b"/>
            <a:pathLst>
              <a:path w="60959" h="28575">
                <a:moveTo>
                  <a:pt x="60738" y="0"/>
                </a:moveTo>
                <a:lnTo>
                  <a:pt x="0" y="28157"/>
                </a:lnTo>
              </a:path>
            </a:pathLst>
          </a:custGeom>
          <a:ln w="14227">
            <a:solidFill>
              <a:srgbClr val="1F7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83"/>
          <p:cNvSpPr/>
          <p:nvPr/>
        </p:nvSpPr>
        <p:spPr>
          <a:xfrm>
            <a:off x="1335619" y="1727372"/>
            <a:ext cx="60960" cy="28575"/>
          </a:xfrm>
          <a:custGeom>
            <a:avLst/>
            <a:gdLst/>
            <a:ahLst/>
            <a:cxnLst/>
            <a:rect l="l" t="t" r="r" b="b"/>
            <a:pathLst>
              <a:path w="60959" h="28575">
                <a:moveTo>
                  <a:pt x="60738" y="0"/>
                </a:moveTo>
                <a:lnTo>
                  <a:pt x="0" y="28009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84"/>
          <p:cNvSpPr/>
          <p:nvPr/>
        </p:nvSpPr>
        <p:spPr>
          <a:xfrm>
            <a:off x="1335619" y="1753098"/>
            <a:ext cx="60960" cy="28575"/>
          </a:xfrm>
          <a:custGeom>
            <a:avLst/>
            <a:gdLst/>
            <a:ahLst/>
            <a:cxnLst/>
            <a:rect l="l" t="t" r="r" b="b"/>
            <a:pathLst>
              <a:path w="60959" h="28575">
                <a:moveTo>
                  <a:pt x="60738" y="0"/>
                </a:moveTo>
                <a:lnTo>
                  <a:pt x="0" y="28009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85"/>
          <p:cNvSpPr/>
          <p:nvPr/>
        </p:nvSpPr>
        <p:spPr>
          <a:xfrm>
            <a:off x="1404983" y="1730173"/>
            <a:ext cx="60960" cy="8255"/>
          </a:xfrm>
          <a:custGeom>
            <a:avLst/>
            <a:gdLst/>
            <a:ahLst/>
            <a:cxnLst/>
            <a:rect l="l" t="t" r="r" b="b"/>
            <a:pathLst>
              <a:path w="60959" h="8255">
                <a:moveTo>
                  <a:pt x="60738" y="0"/>
                </a:moveTo>
                <a:lnTo>
                  <a:pt x="0" y="7666"/>
                </a:lnTo>
              </a:path>
            </a:pathLst>
          </a:custGeom>
          <a:ln w="14227">
            <a:solidFill>
              <a:srgbClr val="FF7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86"/>
          <p:cNvSpPr/>
          <p:nvPr/>
        </p:nvSpPr>
        <p:spPr>
          <a:xfrm>
            <a:off x="1404983" y="1717199"/>
            <a:ext cx="60960" cy="8255"/>
          </a:xfrm>
          <a:custGeom>
            <a:avLst/>
            <a:gdLst/>
            <a:ahLst/>
            <a:cxnLst/>
            <a:rect l="l" t="t" r="r" b="b"/>
            <a:pathLst>
              <a:path w="60959" h="8255">
                <a:moveTo>
                  <a:pt x="60738" y="0"/>
                </a:moveTo>
                <a:lnTo>
                  <a:pt x="0" y="7666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87"/>
          <p:cNvSpPr/>
          <p:nvPr/>
        </p:nvSpPr>
        <p:spPr>
          <a:xfrm>
            <a:off x="1404983" y="1742925"/>
            <a:ext cx="60960" cy="8255"/>
          </a:xfrm>
          <a:custGeom>
            <a:avLst/>
            <a:gdLst/>
            <a:ahLst/>
            <a:cxnLst/>
            <a:rect l="l" t="t" r="r" b="b"/>
            <a:pathLst>
              <a:path w="60959" h="8255">
                <a:moveTo>
                  <a:pt x="60738" y="0"/>
                </a:moveTo>
                <a:lnTo>
                  <a:pt x="0" y="7738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88"/>
          <p:cNvSpPr/>
          <p:nvPr/>
        </p:nvSpPr>
        <p:spPr>
          <a:xfrm>
            <a:off x="1474347" y="1730542"/>
            <a:ext cx="60960" cy="13335"/>
          </a:xfrm>
          <a:custGeom>
            <a:avLst/>
            <a:gdLst/>
            <a:ahLst/>
            <a:cxnLst/>
            <a:rect l="l" t="t" r="r" b="b"/>
            <a:pathLst>
              <a:path w="60959" h="13334">
                <a:moveTo>
                  <a:pt x="60738" y="13046"/>
                </a:moveTo>
                <a:lnTo>
                  <a:pt x="0" y="0"/>
                </a:lnTo>
              </a:path>
            </a:pathLst>
          </a:custGeom>
          <a:ln w="14227">
            <a:solidFill>
              <a:srgbClr val="2C9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89"/>
          <p:cNvSpPr/>
          <p:nvPr/>
        </p:nvSpPr>
        <p:spPr>
          <a:xfrm>
            <a:off x="1474347" y="1717568"/>
            <a:ext cx="60960" cy="13335"/>
          </a:xfrm>
          <a:custGeom>
            <a:avLst/>
            <a:gdLst/>
            <a:ahLst/>
            <a:cxnLst/>
            <a:rect l="l" t="t" r="r" b="b"/>
            <a:pathLst>
              <a:path w="60959" h="13334">
                <a:moveTo>
                  <a:pt x="60738" y="13046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0"/>
          <p:cNvSpPr/>
          <p:nvPr/>
        </p:nvSpPr>
        <p:spPr>
          <a:xfrm>
            <a:off x="1474347" y="1743368"/>
            <a:ext cx="60960" cy="13335"/>
          </a:xfrm>
          <a:custGeom>
            <a:avLst/>
            <a:gdLst/>
            <a:ahLst/>
            <a:cxnLst/>
            <a:rect l="l" t="t" r="r" b="b"/>
            <a:pathLst>
              <a:path w="60959" h="13334">
                <a:moveTo>
                  <a:pt x="60738" y="13046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1"/>
          <p:cNvSpPr/>
          <p:nvPr/>
        </p:nvSpPr>
        <p:spPr>
          <a:xfrm>
            <a:off x="1556095" y="1751403"/>
            <a:ext cx="27305" cy="8890"/>
          </a:xfrm>
          <a:custGeom>
            <a:avLst/>
            <a:gdLst/>
            <a:ahLst/>
            <a:cxnLst/>
            <a:rect l="l" t="t" r="r" b="b"/>
            <a:pathLst>
              <a:path w="27305" h="8890">
                <a:moveTo>
                  <a:pt x="27125" y="8329"/>
                </a:moveTo>
                <a:lnTo>
                  <a:pt x="0" y="0"/>
                </a:lnTo>
              </a:path>
            </a:pathLst>
          </a:custGeom>
          <a:ln w="14227">
            <a:solidFill>
              <a:srgbClr val="D527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192"/>
          <p:cNvSpPr/>
          <p:nvPr/>
        </p:nvSpPr>
        <p:spPr>
          <a:xfrm>
            <a:off x="1556095" y="1738502"/>
            <a:ext cx="27305" cy="8890"/>
          </a:xfrm>
          <a:custGeom>
            <a:avLst/>
            <a:gdLst/>
            <a:ahLst/>
            <a:cxnLst/>
            <a:rect l="l" t="t" r="r" b="b"/>
            <a:pathLst>
              <a:path w="27305" h="8890">
                <a:moveTo>
                  <a:pt x="27125" y="8329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193"/>
          <p:cNvSpPr/>
          <p:nvPr/>
        </p:nvSpPr>
        <p:spPr>
          <a:xfrm>
            <a:off x="1556095" y="1764228"/>
            <a:ext cx="27305" cy="8890"/>
          </a:xfrm>
          <a:custGeom>
            <a:avLst/>
            <a:gdLst/>
            <a:ahLst/>
            <a:cxnLst/>
            <a:rect l="l" t="t" r="r" b="b"/>
            <a:pathLst>
              <a:path w="27305" h="8890">
                <a:moveTo>
                  <a:pt x="27125" y="8329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194"/>
          <p:cNvSpPr/>
          <p:nvPr/>
        </p:nvSpPr>
        <p:spPr>
          <a:xfrm>
            <a:off x="1589046" y="1760765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6264" y="1399"/>
                </a:moveTo>
                <a:lnTo>
                  <a:pt x="0" y="0"/>
                </a:lnTo>
              </a:path>
            </a:pathLst>
          </a:custGeom>
          <a:ln w="14227">
            <a:solidFill>
              <a:srgbClr val="9367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195"/>
          <p:cNvSpPr/>
          <p:nvPr/>
        </p:nvSpPr>
        <p:spPr>
          <a:xfrm>
            <a:off x="1589046" y="174801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6264" y="1326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196"/>
          <p:cNvSpPr/>
          <p:nvPr/>
        </p:nvSpPr>
        <p:spPr>
          <a:xfrm>
            <a:off x="1589046" y="1773738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6264" y="1399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197"/>
          <p:cNvSpPr/>
          <p:nvPr/>
        </p:nvSpPr>
        <p:spPr>
          <a:xfrm>
            <a:off x="1601208" y="1763271"/>
            <a:ext cx="27305" cy="6985"/>
          </a:xfrm>
          <a:custGeom>
            <a:avLst/>
            <a:gdLst/>
            <a:ahLst/>
            <a:cxnLst/>
            <a:rect l="l" t="t" r="r" b="b"/>
            <a:pathLst>
              <a:path w="27305" h="6984">
                <a:moveTo>
                  <a:pt x="27125" y="6706"/>
                </a:moveTo>
                <a:lnTo>
                  <a:pt x="0" y="0"/>
                </a:lnTo>
              </a:path>
            </a:pathLst>
          </a:custGeom>
          <a:ln w="14227">
            <a:solidFill>
              <a:srgbClr val="8B55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198"/>
          <p:cNvSpPr/>
          <p:nvPr/>
        </p:nvSpPr>
        <p:spPr>
          <a:xfrm>
            <a:off x="1601208" y="1750370"/>
            <a:ext cx="27305" cy="6985"/>
          </a:xfrm>
          <a:custGeom>
            <a:avLst/>
            <a:gdLst/>
            <a:ahLst/>
            <a:cxnLst/>
            <a:rect l="l" t="t" r="r" b="b"/>
            <a:pathLst>
              <a:path w="27305" h="6984">
                <a:moveTo>
                  <a:pt x="27125" y="6633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199"/>
          <p:cNvSpPr/>
          <p:nvPr/>
        </p:nvSpPr>
        <p:spPr>
          <a:xfrm>
            <a:off x="1601208" y="1776097"/>
            <a:ext cx="27305" cy="6985"/>
          </a:xfrm>
          <a:custGeom>
            <a:avLst/>
            <a:gdLst/>
            <a:ahLst/>
            <a:cxnLst/>
            <a:rect l="l" t="t" r="r" b="b"/>
            <a:pathLst>
              <a:path w="27305" h="6984">
                <a:moveTo>
                  <a:pt x="27125" y="6706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0"/>
          <p:cNvSpPr/>
          <p:nvPr/>
        </p:nvSpPr>
        <p:spPr>
          <a:xfrm>
            <a:off x="1634158" y="1771601"/>
            <a:ext cx="62230" cy="31115"/>
          </a:xfrm>
          <a:custGeom>
            <a:avLst/>
            <a:gdLst/>
            <a:ahLst/>
            <a:cxnLst/>
            <a:rect l="l" t="t" r="r" b="b"/>
            <a:pathLst>
              <a:path w="62230" h="31115">
                <a:moveTo>
                  <a:pt x="62140" y="30737"/>
                </a:moveTo>
                <a:lnTo>
                  <a:pt x="0" y="0"/>
                </a:lnTo>
              </a:path>
            </a:pathLst>
          </a:custGeom>
          <a:ln w="14227">
            <a:solidFill>
              <a:srgbClr val="E27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1"/>
          <p:cNvSpPr/>
          <p:nvPr/>
        </p:nvSpPr>
        <p:spPr>
          <a:xfrm>
            <a:off x="1634158" y="1758627"/>
            <a:ext cx="62230" cy="31115"/>
          </a:xfrm>
          <a:custGeom>
            <a:avLst/>
            <a:gdLst/>
            <a:ahLst/>
            <a:cxnLst/>
            <a:rect l="l" t="t" r="r" b="b"/>
            <a:pathLst>
              <a:path w="62230" h="31115">
                <a:moveTo>
                  <a:pt x="62140" y="30958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02"/>
          <p:cNvSpPr/>
          <p:nvPr/>
        </p:nvSpPr>
        <p:spPr>
          <a:xfrm>
            <a:off x="1634158" y="1784426"/>
            <a:ext cx="62230" cy="31115"/>
          </a:xfrm>
          <a:custGeom>
            <a:avLst/>
            <a:gdLst/>
            <a:ahLst/>
            <a:cxnLst/>
            <a:rect l="l" t="t" r="r" b="b"/>
            <a:pathLst>
              <a:path w="62230" h="31115">
                <a:moveTo>
                  <a:pt x="62140" y="30885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03"/>
          <p:cNvSpPr/>
          <p:nvPr/>
        </p:nvSpPr>
        <p:spPr>
          <a:xfrm>
            <a:off x="2065162" y="2059452"/>
            <a:ext cx="152400" cy="106680"/>
          </a:xfrm>
          <a:custGeom>
            <a:avLst/>
            <a:gdLst/>
            <a:ahLst/>
            <a:cxnLst/>
            <a:rect l="l" t="t" r="r" b="b"/>
            <a:pathLst>
              <a:path w="152400" h="106680">
                <a:moveTo>
                  <a:pt x="152069" y="106662"/>
                </a:moveTo>
                <a:lnTo>
                  <a:pt x="0" y="0"/>
                </a:lnTo>
              </a:path>
            </a:pathLst>
          </a:custGeom>
          <a:ln w="14227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04"/>
          <p:cNvSpPr/>
          <p:nvPr/>
        </p:nvSpPr>
        <p:spPr>
          <a:xfrm>
            <a:off x="2065162" y="2046552"/>
            <a:ext cx="152400" cy="106680"/>
          </a:xfrm>
          <a:custGeom>
            <a:avLst/>
            <a:gdLst/>
            <a:ahLst/>
            <a:cxnLst/>
            <a:rect l="l" t="t" r="r" b="b"/>
            <a:pathLst>
              <a:path w="152400" h="106680">
                <a:moveTo>
                  <a:pt x="152069" y="106662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05"/>
          <p:cNvSpPr/>
          <p:nvPr/>
        </p:nvSpPr>
        <p:spPr>
          <a:xfrm>
            <a:off x="2065162" y="2072278"/>
            <a:ext cx="152400" cy="106680"/>
          </a:xfrm>
          <a:custGeom>
            <a:avLst/>
            <a:gdLst/>
            <a:ahLst/>
            <a:cxnLst/>
            <a:rect l="l" t="t" r="r" b="b"/>
            <a:pathLst>
              <a:path w="152400" h="106680">
                <a:moveTo>
                  <a:pt x="152069" y="106662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06"/>
          <p:cNvSpPr/>
          <p:nvPr/>
        </p:nvSpPr>
        <p:spPr>
          <a:xfrm>
            <a:off x="2227184" y="2173118"/>
            <a:ext cx="127000" cy="68580"/>
          </a:xfrm>
          <a:custGeom>
            <a:avLst/>
            <a:gdLst/>
            <a:ahLst/>
            <a:cxnLst/>
            <a:rect l="l" t="t" r="r" b="b"/>
            <a:pathLst>
              <a:path w="127000" h="68580">
                <a:moveTo>
                  <a:pt x="126418" y="68183"/>
                </a:moveTo>
                <a:lnTo>
                  <a:pt x="0" y="0"/>
                </a:lnTo>
              </a:path>
            </a:pathLst>
          </a:custGeom>
          <a:ln w="14227">
            <a:solidFill>
              <a:srgbClr val="BBB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07"/>
          <p:cNvSpPr/>
          <p:nvPr/>
        </p:nvSpPr>
        <p:spPr>
          <a:xfrm>
            <a:off x="2227184" y="2160293"/>
            <a:ext cx="127000" cy="68580"/>
          </a:xfrm>
          <a:custGeom>
            <a:avLst/>
            <a:gdLst/>
            <a:ahLst/>
            <a:cxnLst/>
            <a:rect l="l" t="t" r="r" b="b"/>
            <a:pathLst>
              <a:path w="127000" h="68580">
                <a:moveTo>
                  <a:pt x="126418" y="68035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08"/>
          <p:cNvSpPr/>
          <p:nvPr/>
        </p:nvSpPr>
        <p:spPr>
          <a:xfrm>
            <a:off x="2227184" y="2186092"/>
            <a:ext cx="127000" cy="68580"/>
          </a:xfrm>
          <a:custGeom>
            <a:avLst/>
            <a:gdLst/>
            <a:ahLst/>
            <a:cxnLst/>
            <a:rect l="l" t="t" r="r" b="b"/>
            <a:pathLst>
              <a:path w="127000" h="68580">
                <a:moveTo>
                  <a:pt x="126418" y="68111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09"/>
          <p:cNvSpPr/>
          <p:nvPr/>
        </p:nvSpPr>
        <p:spPr>
          <a:xfrm>
            <a:off x="2363554" y="2244990"/>
            <a:ext cx="128270" cy="27305"/>
          </a:xfrm>
          <a:custGeom>
            <a:avLst/>
            <a:gdLst/>
            <a:ahLst/>
            <a:cxnLst/>
            <a:rect l="l" t="t" r="r" b="b"/>
            <a:pathLst>
              <a:path w="128269" h="27305">
                <a:moveTo>
                  <a:pt x="127744" y="26756"/>
                </a:moveTo>
                <a:lnTo>
                  <a:pt x="0" y="0"/>
                </a:lnTo>
              </a:path>
            </a:pathLst>
          </a:custGeom>
          <a:ln w="14227">
            <a:solidFill>
              <a:srgbClr val="16BD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0"/>
          <p:cNvSpPr/>
          <p:nvPr/>
        </p:nvSpPr>
        <p:spPr>
          <a:xfrm>
            <a:off x="2363554" y="2232089"/>
            <a:ext cx="128270" cy="27305"/>
          </a:xfrm>
          <a:custGeom>
            <a:avLst/>
            <a:gdLst/>
            <a:ahLst/>
            <a:cxnLst/>
            <a:rect l="l" t="t" r="r" b="b"/>
            <a:pathLst>
              <a:path w="128269" h="27305">
                <a:moveTo>
                  <a:pt x="127744" y="26831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1"/>
          <p:cNvSpPr/>
          <p:nvPr/>
        </p:nvSpPr>
        <p:spPr>
          <a:xfrm>
            <a:off x="2363554" y="2257815"/>
            <a:ext cx="128270" cy="27305"/>
          </a:xfrm>
          <a:custGeom>
            <a:avLst/>
            <a:gdLst/>
            <a:ahLst/>
            <a:cxnLst/>
            <a:rect l="l" t="t" r="r" b="b"/>
            <a:pathLst>
              <a:path w="128269" h="27305">
                <a:moveTo>
                  <a:pt x="127744" y="26831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12"/>
          <p:cNvSpPr/>
          <p:nvPr/>
        </p:nvSpPr>
        <p:spPr>
          <a:xfrm>
            <a:off x="2501399" y="2272115"/>
            <a:ext cx="154940" cy="19685"/>
          </a:xfrm>
          <a:custGeom>
            <a:avLst/>
            <a:gdLst/>
            <a:ahLst/>
            <a:cxnLst/>
            <a:rect l="l" t="t" r="r" b="b"/>
            <a:pathLst>
              <a:path w="154939" h="19684">
                <a:moveTo>
                  <a:pt x="154724" y="19165"/>
                </a:moveTo>
                <a:lnTo>
                  <a:pt x="0" y="0"/>
                </a:lnTo>
              </a:path>
            </a:pathLst>
          </a:custGeom>
          <a:ln w="14227">
            <a:solidFill>
              <a:srgbClr val="1F77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13"/>
          <p:cNvSpPr/>
          <p:nvPr/>
        </p:nvSpPr>
        <p:spPr>
          <a:xfrm>
            <a:off x="2501399" y="2259289"/>
            <a:ext cx="154940" cy="19685"/>
          </a:xfrm>
          <a:custGeom>
            <a:avLst/>
            <a:gdLst/>
            <a:ahLst/>
            <a:cxnLst/>
            <a:rect l="l" t="t" r="r" b="b"/>
            <a:pathLst>
              <a:path w="154939" h="19684">
                <a:moveTo>
                  <a:pt x="154724" y="19165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14"/>
          <p:cNvSpPr/>
          <p:nvPr/>
        </p:nvSpPr>
        <p:spPr>
          <a:xfrm>
            <a:off x="2501399" y="2285016"/>
            <a:ext cx="154940" cy="19685"/>
          </a:xfrm>
          <a:custGeom>
            <a:avLst/>
            <a:gdLst/>
            <a:ahLst/>
            <a:cxnLst/>
            <a:rect l="l" t="t" r="r" b="b"/>
            <a:pathLst>
              <a:path w="154939" h="19684">
                <a:moveTo>
                  <a:pt x="154724" y="19238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15"/>
          <p:cNvSpPr/>
          <p:nvPr/>
        </p:nvSpPr>
        <p:spPr>
          <a:xfrm>
            <a:off x="3137326" y="2387403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187084" y="30664"/>
                </a:moveTo>
                <a:lnTo>
                  <a:pt x="0" y="0"/>
                </a:lnTo>
              </a:path>
            </a:pathLst>
          </a:custGeom>
          <a:ln w="14227">
            <a:solidFill>
              <a:srgbClr val="FF7E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16"/>
          <p:cNvSpPr/>
          <p:nvPr/>
        </p:nvSpPr>
        <p:spPr>
          <a:xfrm>
            <a:off x="3137326" y="2374578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187084" y="30516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17"/>
          <p:cNvSpPr/>
          <p:nvPr/>
        </p:nvSpPr>
        <p:spPr>
          <a:xfrm>
            <a:off x="3137326" y="2400304"/>
            <a:ext cx="187325" cy="31115"/>
          </a:xfrm>
          <a:custGeom>
            <a:avLst/>
            <a:gdLst/>
            <a:ahLst/>
            <a:cxnLst/>
            <a:rect l="l" t="t" r="r" b="b"/>
            <a:pathLst>
              <a:path w="187325" h="31114">
                <a:moveTo>
                  <a:pt x="187084" y="30589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18"/>
          <p:cNvSpPr/>
          <p:nvPr/>
        </p:nvSpPr>
        <p:spPr>
          <a:xfrm>
            <a:off x="3334583" y="2419100"/>
            <a:ext cx="288925" cy="18415"/>
          </a:xfrm>
          <a:custGeom>
            <a:avLst/>
            <a:gdLst/>
            <a:ahLst/>
            <a:cxnLst/>
            <a:rect l="l" t="t" r="r" b="b"/>
            <a:pathLst>
              <a:path w="288925" h="18414">
                <a:moveTo>
                  <a:pt x="288587" y="18353"/>
                </a:moveTo>
                <a:lnTo>
                  <a:pt x="0" y="0"/>
                </a:lnTo>
              </a:path>
            </a:pathLst>
          </a:custGeom>
          <a:ln w="14227">
            <a:solidFill>
              <a:srgbClr val="2C9F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19"/>
          <p:cNvSpPr/>
          <p:nvPr/>
        </p:nvSpPr>
        <p:spPr>
          <a:xfrm>
            <a:off x="3334583" y="2406275"/>
            <a:ext cx="288925" cy="18415"/>
          </a:xfrm>
          <a:custGeom>
            <a:avLst/>
            <a:gdLst/>
            <a:ahLst/>
            <a:cxnLst/>
            <a:rect l="l" t="t" r="r" b="b"/>
            <a:pathLst>
              <a:path w="288925" h="18414">
                <a:moveTo>
                  <a:pt x="288587" y="18426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0"/>
          <p:cNvSpPr/>
          <p:nvPr/>
        </p:nvSpPr>
        <p:spPr>
          <a:xfrm>
            <a:off x="3334583" y="2432074"/>
            <a:ext cx="288925" cy="18415"/>
          </a:xfrm>
          <a:custGeom>
            <a:avLst/>
            <a:gdLst/>
            <a:ahLst/>
            <a:cxnLst/>
            <a:rect l="l" t="t" r="r" b="b"/>
            <a:pathLst>
              <a:path w="288925" h="18414">
                <a:moveTo>
                  <a:pt x="288587" y="18353"/>
                </a:moveTo>
                <a:lnTo>
                  <a:pt x="0" y="0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1"/>
          <p:cNvSpPr/>
          <p:nvPr/>
        </p:nvSpPr>
        <p:spPr>
          <a:xfrm>
            <a:off x="615509" y="1554588"/>
            <a:ext cx="0" cy="1618615"/>
          </a:xfrm>
          <a:custGeom>
            <a:avLst/>
            <a:gdLst/>
            <a:ahLst/>
            <a:cxnLst/>
            <a:rect l="l" t="t" r="r" b="b"/>
            <a:pathLst>
              <a:path h="1618614">
                <a:moveTo>
                  <a:pt x="0" y="0"/>
                </a:moveTo>
                <a:lnTo>
                  <a:pt x="0" y="1618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22"/>
          <p:cNvSpPr/>
          <p:nvPr/>
        </p:nvSpPr>
        <p:spPr>
          <a:xfrm>
            <a:off x="3894365" y="1554588"/>
            <a:ext cx="0" cy="1618615"/>
          </a:xfrm>
          <a:custGeom>
            <a:avLst/>
            <a:gdLst/>
            <a:ahLst/>
            <a:cxnLst/>
            <a:rect l="l" t="t" r="r" b="b"/>
            <a:pathLst>
              <a:path h="1618614">
                <a:moveTo>
                  <a:pt x="0" y="0"/>
                </a:moveTo>
                <a:lnTo>
                  <a:pt x="0" y="1618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1" name="object 223"/>
          <p:cNvSpPr/>
          <p:nvPr/>
        </p:nvSpPr>
        <p:spPr>
          <a:xfrm>
            <a:off x="615509" y="1554588"/>
            <a:ext cx="3279140" cy="0"/>
          </a:xfrm>
          <a:custGeom>
            <a:avLst/>
            <a:gdLst/>
            <a:ahLst/>
            <a:cxnLst/>
            <a:rect l="l" t="t" r="r" b="b"/>
            <a:pathLst>
              <a:path w="3279140">
                <a:moveTo>
                  <a:pt x="0" y="0"/>
                </a:moveTo>
                <a:lnTo>
                  <a:pt x="32788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24"/>
          <p:cNvSpPr txBox="1"/>
          <p:nvPr/>
        </p:nvSpPr>
        <p:spPr>
          <a:xfrm>
            <a:off x="505212" y="1671570"/>
            <a:ext cx="10541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100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33" name="object 225"/>
          <p:cNvSpPr txBox="1"/>
          <p:nvPr/>
        </p:nvSpPr>
        <p:spPr>
          <a:xfrm>
            <a:off x="397195" y="2264909"/>
            <a:ext cx="107722" cy="31259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Times New Roman"/>
                <a:cs typeface="Times New Roman"/>
              </a:rPr>
              <a:t>X</a:t>
            </a:r>
            <a:r>
              <a:rPr sz="700" spc="3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[m]</a:t>
            </a:r>
          </a:p>
        </p:txBody>
      </p:sp>
      <p:sp>
        <p:nvSpPr>
          <p:cNvPr id="234" name="object 226"/>
          <p:cNvSpPr txBox="1"/>
          <p:nvPr/>
        </p:nvSpPr>
        <p:spPr>
          <a:xfrm>
            <a:off x="661559" y="3093681"/>
            <a:ext cx="217804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Times New Roman"/>
                <a:cs typeface="Times New Roman"/>
              </a:rPr>
              <a:t>B</a:t>
            </a:r>
            <a:r>
              <a:rPr sz="350" spc="50" dirty="0">
                <a:latin typeface="Times New Roman"/>
                <a:cs typeface="Times New Roman"/>
              </a:rPr>
              <a:t>1</a:t>
            </a:r>
            <a:r>
              <a:rPr sz="350" spc="-10" dirty="0">
                <a:latin typeface="Times New Roman"/>
                <a:cs typeface="Times New Roman"/>
              </a:rPr>
              <a:t>L</a:t>
            </a:r>
            <a:r>
              <a:rPr sz="350" spc="40" dirty="0">
                <a:latin typeface="Times New Roman"/>
                <a:cs typeface="Times New Roman"/>
              </a:rPr>
              <a:t>.49</a:t>
            </a:r>
            <a:r>
              <a:rPr sz="350" spc="55" dirty="0">
                <a:latin typeface="Times New Roman"/>
                <a:cs typeface="Times New Roman"/>
              </a:rPr>
              <a:t>0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35" name="object 227"/>
          <p:cNvSpPr txBox="1"/>
          <p:nvPr/>
        </p:nvSpPr>
        <p:spPr>
          <a:xfrm>
            <a:off x="728861" y="2863325"/>
            <a:ext cx="220979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Times New Roman"/>
                <a:cs typeface="Times New Roman"/>
              </a:rPr>
              <a:t>B</a:t>
            </a:r>
            <a:r>
              <a:rPr sz="350" spc="50" dirty="0">
                <a:latin typeface="Times New Roman"/>
                <a:cs typeface="Times New Roman"/>
              </a:rPr>
              <a:t>1</a:t>
            </a:r>
            <a:r>
              <a:rPr sz="350" spc="25" dirty="0">
                <a:latin typeface="Times New Roman"/>
                <a:cs typeface="Times New Roman"/>
              </a:rPr>
              <a:t>.</a:t>
            </a:r>
            <a:r>
              <a:rPr sz="350" spc="50" dirty="0">
                <a:latin typeface="Times New Roman"/>
                <a:cs typeface="Times New Roman"/>
              </a:rPr>
              <a:t>125</a:t>
            </a:r>
            <a:r>
              <a:rPr sz="350" spc="55" dirty="0">
                <a:latin typeface="Times New Roman"/>
                <a:cs typeface="Times New Roman"/>
              </a:rPr>
              <a:t>1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36" name="object 228"/>
          <p:cNvSpPr txBox="1"/>
          <p:nvPr/>
        </p:nvSpPr>
        <p:spPr>
          <a:xfrm>
            <a:off x="798298" y="2648744"/>
            <a:ext cx="220979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Times New Roman"/>
                <a:cs typeface="Times New Roman"/>
              </a:rPr>
              <a:t>B</a:t>
            </a:r>
            <a:r>
              <a:rPr sz="350" spc="50" dirty="0">
                <a:latin typeface="Times New Roman"/>
                <a:cs typeface="Times New Roman"/>
              </a:rPr>
              <a:t>1</a:t>
            </a:r>
            <a:r>
              <a:rPr sz="350" spc="25" dirty="0">
                <a:latin typeface="Times New Roman"/>
                <a:cs typeface="Times New Roman"/>
              </a:rPr>
              <a:t>.</a:t>
            </a:r>
            <a:r>
              <a:rPr sz="350" spc="50" dirty="0">
                <a:latin typeface="Times New Roman"/>
                <a:cs typeface="Times New Roman"/>
              </a:rPr>
              <a:t>125</a:t>
            </a:r>
            <a:r>
              <a:rPr sz="350" spc="55" dirty="0">
                <a:latin typeface="Times New Roman"/>
                <a:cs typeface="Times New Roman"/>
              </a:rPr>
              <a:t>2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37" name="object 229"/>
          <p:cNvSpPr txBox="1"/>
          <p:nvPr/>
        </p:nvSpPr>
        <p:spPr>
          <a:xfrm>
            <a:off x="871644" y="2444925"/>
            <a:ext cx="250825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Times New Roman"/>
                <a:cs typeface="Times New Roman"/>
              </a:rPr>
              <a:t>B</a:t>
            </a:r>
            <a:r>
              <a:rPr sz="350" spc="50" dirty="0">
                <a:latin typeface="Times New Roman"/>
                <a:cs typeface="Times New Roman"/>
              </a:rPr>
              <a:t>1</a:t>
            </a:r>
            <a:r>
              <a:rPr sz="350" spc="30" dirty="0">
                <a:latin typeface="Times New Roman"/>
                <a:cs typeface="Times New Roman"/>
              </a:rPr>
              <a:t>S</a:t>
            </a:r>
            <a:r>
              <a:rPr sz="350" spc="25" dirty="0">
                <a:latin typeface="Times New Roman"/>
                <a:cs typeface="Times New Roman"/>
              </a:rPr>
              <a:t>.</a:t>
            </a:r>
            <a:r>
              <a:rPr sz="350" spc="50" dirty="0">
                <a:latin typeface="Times New Roman"/>
                <a:cs typeface="Times New Roman"/>
              </a:rPr>
              <a:t>114</a:t>
            </a:r>
            <a:r>
              <a:rPr sz="350" spc="55" dirty="0">
                <a:latin typeface="Times New Roman"/>
                <a:cs typeface="Times New Roman"/>
              </a:rPr>
              <a:t>9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38" name="object 230"/>
          <p:cNvSpPr txBox="1"/>
          <p:nvPr/>
        </p:nvSpPr>
        <p:spPr>
          <a:xfrm>
            <a:off x="940787" y="2273764"/>
            <a:ext cx="250825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Times New Roman"/>
                <a:cs typeface="Times New Roman"/>
              </a:rPr>
              <a:t>B</a:t>
            </a:r>
            <a:r>
              <a:rPr sz="350" spc="50" dirty="0">
                <a:latin typeface="Times New Roman"/>
                <a:cs typeface="Times New Roman"/>
              </a:rPr>
              <a:t>1</a:t>
            </a:r>
            <a:r>
              <a:rPr sz="350" spc="30" dirty="0">
                <a:latin typeface="Times New Roman"/>
                <a:cs typeface="Times New Roman"/>
              </a:rPr>
              <a:t>S</a:t>
            </a:r>
            <a:r>
              <a:rPr sz="350" spc="25" dirty="0">
                <a:latin typeface="Times New Roman"/>
                <a:cs typeface="Times New Roman"/>
              </a:rPr>
              <a:t>.</a:t>
            </a:r>
            <a:r>
              <a:rPr sz="350" spc="50" dirty="0">
                <a:latin typeface="Times New Roman"/>
                <a:cs typeface="Times New Roman"/>
              </a:rPr>
              <a:t>115</a:t>
            </a:r>
            <a:r>
              <a:rPr sz="350" spc="55" dirty="0">
                <a:latin typeface="Times New Roman"/>
                <a:cs typeface="Times New Roman"/>
              </a:rPr>
              <a:t>0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39" name="object 231"/>
          <p:cNvSpPr txBox="1"/>
          <p:nvPr/>
        </p:nvSpPr>
        <p:spPr>
          <a:xfrm>
            <a:off x="1006319" y="2132824"/>
            <a:ext cx="220979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0" dirty="0">
                <a:latin typeface="Times New Roman"/>
                <a:cs typeface="Times New Roman"/>
              </a:rPr>
              <a:t>B</a:t>
            </a:r>
            <a:r>
              <a:rPr sz="350" spc="50" dirty="0">
                <a:latin typeface="Times New Roman"/>
                <a:cs typeface="Times New Roman"/>
              </a:rPr>
              <a:t>1</a:t>
            </a:r>
            <a:r>
              <a:rPr sz="350" spc="25" dirty="0">
                <a:latin typeface="Times New Roman"/>
                <a:cs typeface="Times New Roman"/>
              </a:rPr>
              <a:t>.</a:t>
            </a:r>
            <a:r>
              <a:rPr sz="350" spc="50" dirty="0">
                <a:latin typeface="Times New Roman"/>
                <a:cs typeface="Times New Roman"/>
              </a:rPr>
              <a:t>125</a:t>
            </a:r>
            <a:r>
              <a:rPr sz="350" spc="55" dirty="0">
                <a:latin typeface="Times New Roman"/>
                <a:cs typeface="Times New Roman"/>
              </a:rPr>
              <a:t>3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40" name="object 232"/>
          <p:cNvSpPr txBox="1"/>
          <p:nvPr/>
        </p:nvSpPr>
        <p:spPr>
          <a:xfrm>
            <a:off x="1077894" y="2000729"/>
            <a:ext cx="217804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Times New Roman"/>
                <a:cs typeface="Times New Roman"/>
              </a:rPr>
              <a:t>B</a:t>
            </a:r>
            <a:r>
              <a:rPr sz="350" spc="50" dirty="0">
                <a:latin typeface="Times New Roman"/>
                <a:cs typeface="Times New Roman"/>
              </a:rPr>
              <a:t>1</a:t>
            </a:r>
            <a:r>
              <a:rPr sz="350" spc="-10" dirty="0">
                <a:latin typeface="Times New Roman"/>
                <a:cs typeface="Times New Roman"/>
              </a:rPr>
              <a:t>L</a:t>
            </a:r>
            <a:r>
              <a:rPr sz="350" spc="40" dirty="0">
                <a:latin typeface="Times New Roman"/>
                <a:cs typeface="Times New Roman"/>
              </a:rPr>
              <a:t>.49</a:t>
            </a:r>
            <a:r>
              <a:rPr sz="350" spc="55" dirty="0">
                <a:latin typeface="Times New Roman"/>
                <a:cs typeface="Times New Roman"/>
              </a:rPr>
              <a:t>1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41" name="object 233"/>
          <p:cNvSpPr/>
          <p:nvPr/>
        </p:nvSpPr>
        <p:spPr>
          <a:xfrm>
            <a:off x="3917069" y="3174149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0" y="1768"/>
                </a:moveTo>
                <a:lnTo>
                  <a:pt x="26092" y="1768"/>
                </a:lnTo>
              </a:path>
            </a:pathLst>
          </a:custGeom>
          <a:ln w="4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2" name="object 234"/>
          <p:cNvSpPr/>
          <p:nvPr/>
        </p:nvSpPr>
        <p:spPr>
          <a:xfrm>
            <a:off x="3894364" y="298912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3" name="object 235"/>
          <p:cNvSpPr/>
          <p:nvPr/>
        </p:nvSpPr>
        <p:spPr>
          <a:xfrm>
            <a:off x="3917069" y="2990159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0" y="1806"/>
                </a:moveTo>
                <a:lnTo>
                  <a:pt x="26092" y="1806"/>
                </a:lnTo>
              </a:path>
            </a:pathLst>
          </a:custGeom>
          <a:ln w="48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4" name="object 236"/>
          <p:cNvSpPr/>
          <p:nvPr/>
        </p:nvSpPr>
        <p:spPr>
          <a:xfrm>
            <a:off x="3894364" y="280521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5" name="object 237"/>
          <p:cNvSpPr txBox="1"/>
          <p:nvPr/>
        </p:nvSpPr>
        <p:spPr>
          <a:xfrm>
            <a:off x="3934958" y="3142598"/>
            <a:ext cx="10541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100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46" name="object 238"/>
          <p:cNvSpPr/>
          <p:nvPr/>
        </p:nvSpPr>
        <p:spPr>
          <a:xfrm>
            <a:off x="3917069" y="2806245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0" y="1768"/>
                </a:moveTo>
                <a:lnTo>
                  <a:pt x="26092" y="1768"/>
                </a:lnTo>
              </a:path>
            </a:pathLst>
          </a:custGeom>
          <a:ln w="4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7" name="object 239"/>
          <p:cNvSpPr/>
          <p:nvPr/>
        </p:nvSpPr>
        <p:spPr>
          <a:xfrm>
            <a:off x="3894364" y="262122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8" name="object 240"/>
          <p:cNvSpPr txBox="1"/>
          <p:nvPr/>
        </p:nvSpPr>
        <p:spPr>
          <a:xfrm>
            <a:off x="3934958" y="2959051"/>
            <a:ext cx="7874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75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49" name="object 241"/>
          <p:cNvSpPr/>
          <p:nvPr/>
        </p:nvSpPr>
        <p:spPr>
          <a:xfrm>
            <a:off x="3917069" y="2622255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0" y="1842"/>
                </a:moveTo>
                <a:lnTo>
                  <a:pt x="26092" y="1842"/>
                </a:lnTo>
              </a:path>
            </a:pathLst>
          </a:custGeom>
          <a:ln w="4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0" name="object 242"/>
          <p:cNvSpPr/>
          <p:nvPr/>
        </p:nvSpPr>
        <p:spPr>
          <a:xfrm>
            <a:off x="3894364" y="243738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1" name="object 243"/>
          <p:cNvSpPr/>
          <p:nvPr/>
        </p:nvSpPr>
        <p:spPr>
          <a:xfrm>
            <a:off x="3894364" y="225339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2" name="object 244"/>
          <p:cNvSpPr/>
          <p:nvPr/>
        </p:nvSpPr>
        <p:spPr>
          <a:xfrm>
            <a:off x="3894364" y="2069477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3" name="object 245"/>
          <p:cNvSpPr/>
          <p:nvPr/>
        </p:nvSpPr>
        <p:spPr>
          <a:xfrm>
            <a:off x="3894364" y="188563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4" name="object 246"/>
          <p:cNvSpPr/>
          <p:nvPr/>
        </p:nvSpPr>
        <p:spPr>
          <a:xfrm>
            <a:off x="3894364" y="170164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5" name="object 247"/>
          <p:cNvSpPr/>
          <p:nvPr/>
        </p:nvSpPr>
        <p:spPr>
          <a:xfrm>
            <a:off x="3623098" y="2424556"/>
            <a:ext cx="247015" cy="8255"/>
          </a:xfrm>
          <a:custGeom>
            <a:avLst/>
            <a:gdLst/>
            <a:ahLst/>
            <a:cxnLst/>
            <a:rect l="l" t="t" r="r" b="b"/>
            <a:pathLst>
              <a:path w="247014" h="8255">
                <a:moveTo>
                  <a:pt x="0" y="0"/>
                </a:moveTo>
                <a:lnTo>
                  <a:pt x="0" y="0"/>
                </a:lnTo>
                <a:lnTo>
                  <a:pt x="225636" y="0"/>
                </a:lnTo>
                <a:lnTo>
                  <a:pt x="228805" y="5601"/>
                </a:lnTo>
                <a:lnTo>
                  <a:pt x="229027" y="7369"/>
                </a:lnTo>
                <a:lnTo>
                  <a:pt x="232124" y="5601"/>
                </a:lnTo>
                <a:lnTo>
                  <a:pt x="232345" y="7369"/>
                </a:lnTo>
                <a:lnTo>
                  <a:pt x="232345" y="5601"/>
                </a:lnTo>
                <a:lnTo>
                  <a:pt x="232417" y="7369"/>
                </a:lnTo>
                <a:lnTo>
                  <a:pt x="232417" y="6264"/>
                </a:lnTo>
                <a:lnTo>
                  <a:pt x="232417" y="7369"/>
                </a:lnTo>
                <a:lnTo>
                  <a:pt x="232417" y="5601"/>
                </a:lnTo>
                <a:lnTo>
                  <a:pt x="232860" y="7369"/>
                </a:lnTo>
                <a:lnTo>
                  <a:pt x="241485" y="7369"/>
                </a:lnTo>
                <a:lnTo>
                  <a:pt x="241485" y="8181"/>
                </a:lnTo>
                <a:lnTo>
                  <a:pt x="241558" y="7369"/>
                </a:lnTo>
                <a:lnTo>
                  <a:pt x="241706" y="7369"/>
                </a:lnTo>
                <a:lnTo>
                  <a:pt x="244138" y="7369"/>
                </a:lnTo>
                <a:lnTo>
                  <a:pt x="246645" y="7369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48"/>
          <p:cNvSpPr/>
          <p:nvPr/>
        </p:nvSpPr>
        <p:spPr>
          <a:xfrm>
            <a:off x="3623098" y="2442099"/>
            <a:ext cx="247015" cy="8890"/>
          </a:xfrm>
          <a:custGeom>
            <a:avLst/>
            <a:gdLst/>
            <a:ahLst/>
            <a:cxnLst/>
            <a:rect l="l" t="t" r="r" b="b"/>
            <a:pathLst>
              <a:path w="247014" h="8889">
                <a:moveTo>
                  <a:pt x="0" y="8329"/>
                </a:moveTo>
                <a:lnTo>
                  <a:pt x="0" y="8329"/>
                </a:lnTo>
                <a:lnTo>
                  <a:pt x="225636" y="8329"/>
                </a:lnTo>
                <a:lnTo>
                  <a:pt x="228805" y="2727"/>
                </a:lnTo>
                <a:lnTo>
                  <a:pt x="229027" y="811"/>
                </a:lnTo>
                <a:lnTo>
                  <a:pt x="232124" y="2727"/>
                </a:lnTo>
                <a:lnTo>
                  <a:pt x="232345" y="811"/>
                </a:lnTo>
                <a:lnTo>
                  <a:pt x="232345" y="2727"/>
                </a:lnTo>
                <a:lnTo>
                  <a:pt x="232417" y="811"/>
                </a:lnTo>
                <a:lnTo>
                  <a:pt x="232417" y="1916"/>
                </a:lnTo>
                <a:lnTo>
                  <a:pt x="232417" y="811"/>
                </a:lnTo>
                <a:lnTo>
                  <a:pt x="232417" y="2727"/>
                </a:lnTo>
                <a:lnTo>
                  <a:pt x="232860" y="811"/>
                </a:lnTo>
                <a:lnTo>
                  <a:pt x="241485" y="811"/>
                </a:lnTo>
                <a:lnTo>
                  <a:pt x="241485" y="0"/>
                </a:lnTo>
                <a:lnTo>
                  <a:pt x="241558" y="811"/>
                </a:lnTo>
                <a:lnTo>
                  <a:pt x="241706" y="811"/>
                </a:lnTo>
                <a:lnTo>
                  <a:pt x="244138" y="811"/>
                </a:lnTo>
                <a:lnTo>
                  <a:pt x="246645" y="811"/>
                </a:lnTo>
              </a:path>
            </a:pathLst>
          </a:custGeom>
          <a:ln w="6412">
            <a:solidFill>
              <a:srgbClr val="6F8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49"/>
          <p:cNvSpPr txBox="1"/>
          <p:nvPr/>
        </p:nvSpPr>
        <p:spPr>
          <a:xfrm>
            <a:off x="856533" y="1744057"/>
            <a:ext cx="681990" cy="205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865">
              <a:lnSpc>
                <a:spcPts val="385"/>
              </a:lnSpc>
            </a:pPr>
            <a:r>
              <a:rPr sz="350" spc="15" dirty="0">
                <a:latin typeface="Times New Roman"/>
                <a:cs typeface="Times New Roman"/>
              </a:rPr>
              <a:t>B</a:t>
            </a:r>
            <a:r>
              <a:rPr sz="350" spc="50" dirty="0">
                <a:latin typeface="Times New Roman"/>
                <a:cs typeface="Times New Roman"/>
              </a:rPr>
              <a:t>1</a:t>
            </a:r>
            <a:r>
              <a:rPr sz="350" spc="30" dirty="0">
                <a:latin typeface="Times New Roman"/>
                <a:cs typeface="Times New Roman"/>
              </a:rPr>
              <a:t>S</a:t>
            </a:r>
            <a:r>
              <a:rPr sz="350" spc="35" dirty="0">
                <a:latin typeface="Times New Roman"/>
                <a:cs typeface="Times New Roman"/>
              </a:rPr>
              <a:t>.1</a:t>
            </a:r>
            <a:r>
              <a:rPr sz="350" spc="50" dirty="0">
                <a:latin typeface="Times New Roman"/>
                <a:cs typeface="Times New Roman"/>
              </a:rPr>
              <a:t>15</a:t>
            </a:r>
            <a:r>
              <a:rPr sz="350" spc="55" dirty="0">
                <a:latin typeface="Times New Roman"/>
                <a:cs typeface="Times New Roman"/>
              </a:rPr>
              <a:t>2</a:t>
            </a:r>
            <a:endParaRPr sz="350" dirty="0">
              <a:latin typeface="Times New Roman"/>
              <a:cs typeface="Times New Roman"/>
            </a:endParaRPr>
          </a:p>
          <a:p>
            <a:pPr marL="12700">
              <a:lnSpc>
                <a:spcPts val="565"/>
              </a:lnSpc>
            </a:pPr>
            <a:r>
              <a:rPr sz="1050" spc="89" baseline="5555" dirty="0">
                <a:latin typeface="Times New Roman"/>
                <a:cs typeface="Times New Roman"/>
              </a:rPr>
              <a:t>Group  </a:t>
            </a:r>
            <a:r>
              <a:rPr sz="1050" spc="-89" baseline="5555" dirty="0">
                <a:latin typeface="Times New Roman"/>
                <a:cs typeface="Times New Roman"/>
              </a:rPr>
              <a:t> </a:t>
            </a:r>
            <a:r>
              <a:rPr sz="750" spc="97" baseline="5555" dirty="0">
                <a:latin typeface="Times New Roman"/>
                <a:cs typeface="Times New Roman"/>
              </a:rPr>
              <a:t>3</a:t>
            </a:r>
            <a:r>
              <a:rPr sz="750" baseline="5555" dirty="0">
                <a:latin typeface="Times New Roman"/>
                <a:cs typeface="Times New Roman"/>
              </a:rPr>
              <a:t>    </a:t>
            </a:r>
            <a:r>
              <a:rPr sz="750" spc="-15" baseline="5555" dirty="0">
                <a:latin typeface="Times New Roman"/>
                <a:cs typeface="Times New Roman"/>
              </a:rPr>
              <a:t> </a:t>
            </a:r>
            <a:r>
              <a:rPr sz="350" spc="15" dirty="0">
                <a:latin typeface="Times New Roman"/>
                <a:cs typeface="Times New Roman"/>
              </a:rPr>
              <a:t>B</a:t>
            </a:r>
            <a:r>
              <a:rPr sz="350" spc="50" dirty="0">
                <a:latin typeface="Times New Roman"/>
                <a:cs typeface="Times New Roman"/>
              </a:rPr>
              <a:t>1</a:t>
            </a:r>
            <a:r>
              <a:rPr sz="350" spc="30" dirty="0">
                <a:latin typeface="Times New Roman"/>
                <a:cs typeface="Times New Roman"/>
              </a:rPr>
              <a:t>S</a:t>
            </a:r>
            <a:r>
              <a:rPr sz="350" spc="25" dirty="0">
                <a:latin typeface="Times New Roman"/>
                <a:cs typeface="Times New Roman"/>
              </a:rPr>
              <a:t>.</a:t>
            </a:r>
            <a:r>
              <a:rPr sz="350" spc="50" dirty="0">
                <a:latin typeface="Times New Roman"/>
                <a:cs typeface="Times New Roman"/>
              </a:rPr>
              <a:t>115</a:t>
            </a:r>
            <a:r>
              <a:rPr sz="350" spc="55" dirty="0">
                <a:latin typeface="Times New Roman"/>
                <a:cs typeface="Times New Roman"/>
              </a:rPr>
              <a:t>1</a:t>
            </a:r>
            <a:endParaRPr sz="350" dirty="0">
              <a:latin typeface="Times New Roman"/>
              <a:cs typeface="Times New Roman"/>
            </a:endParaRPr>
          </a:p>
          <a:p>
            <a:pPr marL="302895">
              <a:lnSpc>
                <a:spcPct val="100000"/>
              </a:lnSpc>
              <a:spcBef>
                <a:spcPts val="235"/>
              </a:spcBef>
            </a:pPr>
            <a:r>
              <a:rPr sz="350" spc="15" dirty="0">
                <a:latin typeface="Times New Roman"/>
                <a:cs typeface="Times New Roman"/>
              </a:rPr>
              <a:t>B</a:t>
            </a:r>
            <a:r>
              <a:rPr sz="350" spc="50" dirty="0">
                <a:latin typeface="Times New Roman"/>
                <a:cs typeface="Times New Roman"/>
              </a:rPr>
              <a:t>1</a:t>
            </a:r>
            <a:r>
              <a:rPr sz="350" spc="-10" dirty="0">
                <a:latin typeface="Times New Roman"/>
                <a:cs typeface="Times New Roman"/>
              </a:rPr>
              <a:t>L</a:t>
            </a:r>
            <a:r>
              <a:rPr sz="350" spc="40" dirty="0">
                <a:latin typeface="Times New Roman"/>
                <a:cs typeface="Times New Roman"/>
              </a:rPr>
              <a:t>.49</a:t>
            </a:r>
            <a:r>
              <a:rPr sz="350" spc="55" dirty="0">
                <a:latin typeface="Times New Roman"/>
                <a:cs typeface="Times New Roman"/>
              </a:rPr>
              <a:t>2</a:t>
            </a:r>
            <a:endParaRPr sz="350" dirty="0">
              <a:latin typeface="Times New Roman"/>
              <a:cs typeface="Times New Roman"/>
            </a:endParaRPr>
          </a:p>
        </p:txBody>
      </p:sp>
      <p:sp>
        <p:nvSpPr>
          <p:cNvPr id="258" name="object 250"/>
          <p:cNvSpPr txBox="1"/>
          <p:nvPr/>
        </p:nvSpPr>
        <p:spPr>
          <a:xfrm>
            <a:off x="1353287" y="1683760"/>
            <a:ext cx="361950" cy="9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5" spc="22" baseline="-23809" dirty="0">
                <a:latin typeface="Times New Roman"/>
                <a:cs typeface="Times New Roman"/>
              </a:rPr>
              <a:t>B</a:t>
            </a:r>
            <a:r>
              <a:rPr sz="525" spc="75" baseline="-23809" dirty="0">
                <a:latin typeface="Times New Roman"/>
                <a:cs typeface="Times New Roman"/>
              </a:rPr>
              <a:t>1</a:t>
            </a:r>
            <a:r>
              <a:rPr sz="525" spc="-52" baseline="-23809" dirty="0">
                <a:latin typeface="Times New Roman"/>
                <a:cs typeface="Times New Roman"/>
              </a:rPr>
              <a:t>.</a:t>
            </a:r>
            <a:r>
              <a:rPr sz="350" spc="-185" dirty="0">
                <a:latin typeface="Times New Roman"/>
                <a:cs typeface="Times New Roman"/>
              </a:rPr>
              <a:t>B</a:t>
            </a:r>
            <a:r>
              <a:rPr sz="525" spc="22" baseline="-23809" dirty="0">
                <a:latin typeface="Times New Roman"/>
                <a:cs typeface="Times New Roman"/>
              </a:rPr>
              <a:t>1</a:t>
            </a:r>
            <a:r>
              <a:rPr sz="350" spc="-145" dirty="0">
                <a:latin typeface="Times New Roman"/>
                <a:cs typeface="Times New Roman"/>
              </a:rPr>
              <a:t>1</a:t>
            </a:r>
            <a:r>
              <a:rPr sz="525" spc="15" baseline="-23809" dirty="0">
                <a:latin typeface="Times New Roman"/>
                <a:cs typeface="Times New Roman"/>
              </a:rPr>
              <a:t>2</a:t>
            </a:r>
            <a:r>
              <a:rPr sz="350" spc="-55" dirty="0">
                <a:latin typeface="Times New Roman"/>
                <a:cs typeface="Times New Roman"/>
              </a:rPr>
              <a:t>.</a:t>
            </a:r>
            <a:r>
              <a:rPr sz="525" spc="-240" baseline="-23809" dirty="0">
                <a:latin typeface="Times New Roman"/>
                <a:cs typeface="Times New Roman"/>
              </a:rPr>
              <a:t>5</a:t>
            </a:r>
            <a:r>
              <a:rPr sz="350" spc="-185" dirty="0">
                <a:latin typeface="Times New Roman"/>
                <a:cs typeface="Times New Roman"/>
              </a:rPr>
              <a:t>B</a:t>
            </a:r>
            <a:r>
              <a:rPr sz="350" spc="-30" dirty="0">
                <a:latin typeface="Times New Roman"/>
                <a:cs typeface="Times New Roman"/>
              </a:rPr>
              <a:t>1</a:t>
            </a:r>
            <a:r>
              <a:rPr sz="525" spc="-209" baseline="-23809" dirty="0">
                <a:latin typeface="Times New Roman"/>
                <a:cs typeface="Times New Roman"/>
              </a:rPr>
              <a:t>4</a:t>
            </a:r>
            <a:r>
              <a:rPr sz="350" spc="-145" dirty="0">
                <a:latin typeface="Times New Roman"/>
                <a:cs typeface="Times New Roman"/>
              </a:rPr>
              <a:t>1</a:t>
            </a:r>
            <a:r>
              <a:rPr sz="350" spc="15" dirty="0">
                <a:latin typeface="Times New Roman"/>
                <a:cs typeface="Times New Roman"/>
              </a:rPr>
              <a:t>2</a:t>
            </a:r>
            <a:r>
              <a:rPr sz="350" spc="-70" dirty="0">
                <a:latin typeface="Times New Roman"/>
                <a:cs typeface="Times New Roman"/>
              </a:rPr>
              <a:t>.</a:t>
            </a:r>
            <a:r>
              <a:rPr sz="525" spc="-345" baseline="-23809" dirty="0">
                <a:latin typeface="Times New Roman"/>
                <a:cs typeface="Times New Roman"/>
              </a:rPr>
              <a:t>B</a:t>
            </a:r>
            <a:r>
              <a:rPr sz="350" spc="-100" dirty="0">
                <a:latin typeface="Times New Roman"/>
                <a:cs typeface="Times New Roman"/>
              </a:rPr>
              <a:t>5</a:t>
            </a:r>
            <a:r>
              <a:rPr sz="350" spc="-30" dirty="0">
                <a:latin typeface="Times New Roman"/>
                <a:cs typeface="Times New Roman"/>
              </a:rPr>
              <a:t>1</a:t>
            </a:r>
            <a:r>
              <a:rPr sz="350" spc="-175" dirty="0">
                <a:latin typeface="Times New Roman"/>
                <a:cs typeface="Times New Roman"/>
              </a:rPr>
              <a:t>5</a:t>
            </a:r>
            <a:r>
              <a:rPr sz="525" spc="-217" baseline="-23809" dirty="0">
                <a:latin typeface="Times New Roman"/>
                <a:cs typeface="Times New Roman"/>
              </a:rPr>
              <a:t>L</a:t>
            </a:r>
            <a:r>
              <a:rPr sz="350" spc="-50" dirty="0">
                <a:latin typeface="Times New Roman"/>
                <a:cs typeface="Times New Roman"/>
              </a:rPr>
              <a:t>2</a:t>
            </a:r>
            <a:r>
              <a:rPr sz="525" spc="-120" baseline="-23809" dirty="0">
                <a:latin typeface="Times New Roman"/>
                <a:cs typeface="Times New Roman"/>
              </a:rPr>
              <a:t>4</a:t>
            </a:r>
            <a:r>
              <a:rPr sz="350" spc="-50" dirty="0">
                <a:latin typeface="Times New Roman"/>
                <a:cs typeface="Times New Roman"/>
              </a:rPr>
              <a:t>5</a:t>
            </a:r>
            <a:r>
              <a:rPr sz="525" spc="7" baseline="-23809" dirty="0">
                <a:latin typeface="Times New Roman"/>
                <a:cs typeface="Times New Roman"/>
              </a:rPr>
              <a:t>.</a:t>
            </a:r>
            <a:r>
              <a:rPr sz="350" spc="-165" dirty="0">
                <a:latin typeface="Times New Roman"/>
                <a:cs typeface="Times New Roman"/>
              </a:rPr>
              <a:t>6</a:t>
            </a:r>
            <a:r>
              <a:rPr sz="525" spc="82" baseline="-23809" dirty="0">
                <a:latin typeface="Times New Roman"/>
                <a:cs typeface="Times New Roman"/>
              </a:rPr>
              <a:t>2</a:t>
            </a:r>
            <a:endParaRPr sz="525" baseline="-23809">
              <a:latin typeface="Times New Roman"/>
              <a:cs typeface="Times New Roman"/>
            </a:endParaRPr>
          </a:p>
        </p:txBody>
      </p:sp>
      <p:sp>
        <p:nvSpPr>
          <p:cNvPr id="259" name="object 251"/>
          <p:cNvSpPr txBox="1"/>
          <p:nvPr/>
        </p:nvSpPr>
        <p:spPr>
          <a:xfrm>
            <a:off x="1579516" y="1711330"/>
            <a:ext cx="180975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5" spc="-89" baseline="7936" dirty="0">
                <a:latin typeface="Times New Roman"/>
                <a:cs typeface="Times New Roman"/>
              </a:rPr>
              <a:t>B</a:t>
            </a:r>
            <a:r>
              <a:rPr sz="350" spc="-165" dirty="0">
                <a:latin typeface="Times New Roman"/>
                <a:cs typeface="Times New Roman"/>
              </a:rPr>
              <a:t>B</a:t>
            </a:r>
            <a:r>
              <a:rPr sz="525" spc="-60" baseline="7936" dirty="0">
                <a:latin typeface="Times New Roman"/>
                <a:cs typeface="Times New Roman"/>
              </a:rPr>
              <a:t>L</a:t>
            </a:r>
            <a:r>
              <a:rPr sz="350" spc="-190" dirty="0">
                <a:latin typeface="Times New Roman"/>
                <a:cs typeface="Times New Roman"/>
              </a:rPr>
              <a:t>L</a:t>
            </a:r>
            <a:r>
              <a:rPr sz="525" spc="-7" baseline="7936" dirty="0">
                <a:latin typeface="Times New Roman"/>
                <a:cs typeface="Times New Roman"/>
              </a:rPr>
              <a:t>3</a:t>
            </a:r>
            <a:r>
              <a:rPr sz="350" spc="-125" dirty="0">
                <a:latin typeface="Times New Roman"/>
                <a:cs typeface="Times New Roman"/>
              </a:rPr>
              <a:t>2</a:t>
            </a:r>
            <a:r>
              <a:rPr sz="525" spc="30" baseline="7936" dirty="0">
                <a:latin typeface="Times New Roman"/>
                <a:cs typeface="Times New Roman"/>
              </a:rPr>
              <a:t>.</a:t>
            </a:r>
            <a:r>
              <a:rPr sz="525" spc="-179" baseline="7936" dirty="0">
                <a:latin typeface="Times New Roman"/>
                <a:cs typeface="Times New Roman"/>
              </a:rPr>
              <a:t>2</a:t>
            </a:r>
            <a:r>
              <a:rPr sz="350" spc="35" dirty="0">
                <a:latin typeface="Times New Roman"/>
                <a:cs typeface="Times New Roman"/>
              </a:rPr>
              <a:t>.2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60" name="object 252"/>
          <p:cNvSpPr txBox="1"/>
          <p:nvPr/>
        </p:nvSpPr>
        <p:spPr>
          <a:xfrm>
            <a:off x="1652565" y="1736833"/>
            <a:ext cx="158115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Times New Roman"/>
                <a:cs typeface="Times New Roman"/>
              </a:rPr>
              <a:t>B</a:t>
            </a:r>
            <a:r>
              <a:rPr sz="350" spc="-10" dirty="0">
                <a:latin typeface="Times New Roman"/>
                <a:cs typeface="Times New Roman"/>
              </a:rPr>
              <a:t>L</a:t>
            </a:r>
            <a:r>
              <a:rPr sz="350" spc="50" dirty="0">
                <a:latin typeface="Times New Roman"/>
                <a:cs typeface="Times New Roman"/>
              </a:rPr>
              <a:t>1</a:t>
            </a:r>
            <a:r>
              <a:rPr sz="350" spc="40" dirty="0">
                <a:latin typeface="Times New Roman"/>
                <a:cs typeface="Times New Roman"/>
              </a:rPr>
              <a:t>.2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61" name="object 253"/>
          <p:cNvSpPr txBox="1"/>
          <p:nvPr/>
        </p:nvSpPr>
        <p:spPr>
          <a:xfrm>
            <a:off x="2128460" y="2062649"/>
            <a:ext cx="34036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Times New Roman"/>
                <a:cs typeface="Times New Roman"/>
              </a:rPr>
              <a:t>B</a:t>
            </a:r>
            <a:r>
              <a:rPr sz="350" spc="20" dirty="0">
                <a:latin typeface="Times New Roman"/>
                <a:cs typeface="Times New Roman"/>
              </a:rPr>
              <a:t>C</a:t>
            </a:r>
            <a:r>
              <a:rPr sz="350" spc="50" dirty="0">
                <a:latin typeface="Times New Roman"/>
                <a:cs typeface="Times New Roman"/>
              </a:rPr>
              <a:t>5</a:t>
            </a:r>
            <a:r>
              <a:rPr sz="350" spc="-15" dirty="0">
                <a:latin typeface="Times New Roman"/>
                <a:cs typeface="Times New Roman"/>
              </a:rPr>
              <a:t>L</a:t>
            </a:r>
            <a:r>
              <a:rPr sz="350" spc="40" dirty="0">
                <a:latin typeface="Times New Roman"/>
                <a:cs typeface="Times New Roman"/>
              </a:rPr>
              <a:t>.2</a:t>
            </a:r>
            <a:endParaRPr sz="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" dirty="0">
              <a:latin typeface="Times New Roman"/>
              <a:cs typeface="Times New Roman"/>
            </a:endParaRPr>
          </a:p>
          <a:p>
            <a:pPr marL="161925">
              <a:lnSpc>
                <a:spcPct val="100000"/>
              </a:lnSpc>
            </a:pPr>
            <a:r>
              <a:rPr sz="350" spc="15" dirty="0">
                <a:latin typeface="Times New Roman"/>
                <a:cs typeface="Times New Roman"/>
              </a:rPr>
              <a:t>B</a:t>
            </a:r>
            <a:r>
              <a:rPr sz="350" spc="20" dirty="0">
                <a:latin typeface="Times New Roman"/>
                <a:cs typeface="Times New Roman"/>
              </a:rPr>
              <a:t>C</a:t>
            </a:r>
            <a:r>
              <a:rPr sz="350" spc="50" dirty="0">
                <a:latin typeface="Times New Roman"/>
                <a:cs typeface="Times New Roman"/>
              </a:rPr>
              <a:t>4</a:t>
            </a:r>
            <a:r>
              <a:rPr sz="350" spc="-15" dirty="0">
                <a:latin typeface="Times New Roman"/>
                <a:cs typeface="Times New Roman"/>
              </a:rPr>
              <a:t>L</a:t>
            </a:r>
            <a:r>
              <a:rPr sz="350" spc="40" dirty="0">
                <a:latin typeface="Times New Roman"/>
                <a:cs typeface="Times New Roman"/>
              </a:rPr>
              <a:t>.2</a:t>
            </a:r>
            <a:endParaRPr sz="350" dirty="0">
              <a:latin typeface="Times New Roman"/>
              <a:cs typeface="Times New Roman"/>
            </a:endParaRPr>
          </a:p>
        </p:txBody>
      </p:sp>
      <p:sp>
        <p:nvSpPr>
          <p:cNvPr id="262" name="object 254"/>
          <p:cNvSpPr txBox="1"/>
          <p:nvPr/>
        </p:nvSpPr>
        <p:spPr>
          <a:xfrm>
            <a:off x="2414763" y="2208232"/>
            <a:ext cx="191135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Times New Roman"/>
                <a:cs typeface="Times New Roman"/>
              </a:rPr>
              <a:t>B</a:t>
            </a:r>
            <a:r>
              <a:rPr sz="350" spc="20" dirty="0">
                <a:latin typeface="Times New Roman"/>
                <a:cs typeface="Times New Roman"/>
              </a:rPr>
              <a:t>C</a:t>
            </a:r>
            <a:r>
              <a:rPr sz="350" spc="50" dirty="0">
                <a:latin typeface="Times New Roman"/>
                <a:cs typeface="Times New Roman"/>
              </a:rPr>
              <a:t>3</a:t>
            </a:r>
            <a:r>
              <a:rPr sz="350" spc="-15" dirty="0">
                <a:latin typeface="Times New Roman"/>
                <a:cs typeface="Times New Roman"/>
              </a:rPr>
              <a:t>L</a:t>
            </a:r>
            <a:r>
              <a:rPr sz="350" spc="40" dirty="0">
                <a:latin typeface="Times New Roman"/>
                <a:cs typeface="Times New Roman"/>
              </a:rPr>
              <a:t>.2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63" name="object 255"/>
          <p:cNvSpPr txBox="1"/>
          <p:nvPr/>
        </p:nvSpPr>
        <p:spPr>
          <a:xfrm>
            <a:off x="2566099" y="2231673"/>
            <a:ext cx="191135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15" dirty="0">
                <a:latin typeface="Times New Roman"/>
                <a:cs typeface="Times New Roman"/>
              </a:rPr>
              <a:t>B</a:t>
            </a:r>
            <a:r>
              <a:rPr sz="350" spc="20" dirty="0">
                <a:latin typeface="Times New Roman"/>
                <a:cs typeface="Times New Roman"/>
              </a:rPr>
              <a:t>C</a:t>
            </a:r>
            <a:r>
              <a:rPr sz="350" spc="50" dirty="0">
                <a:latin typeface="Times New Roman"/>
                <a:cs typeface="Times New Roman"/>
              </a:rPr>
              <a:t>2</a:t>
            </a:r>
            <a:r>
              <a:rPr sz="350" spc="-15" dirty="0">
                <a:latin typeface="Times New Roman"/>
                <a:cs typeface="Times New Roman"/>
              </a:rPr>
              <a:t>L</a:t>
            </a:r>
            <a:r>
              <a:rPr sz="350" spc="40" dirty="0">
                <a:latin typeface="Times New Roman"/>
                <a:cs typeface="Times New Roman"/>
              </a:rPr>
              <a:t>.2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65" name="object 257"/>
          <p:cNvSpPr txBox="1"/>
          <p:nvPr/>
        </p:nvSpPr>
        <p:spPr>
          <a:xfrm>
            <a:off x="3934958" y="2775209"/>
            <a:ext cx="7874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50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66" name="object 258"/>
          <p:cNvSpPr txBox="1"/>
          <p:nvPr/>
        </p:nvSpPr>
        <p:spPr>
          <a:xfrm>
            <a:off x="3934958" y="2590777"/>
            <a:ext cx="7874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25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67" name="object 259"/>
          <p:cNvSpPr txBox="1"/>
          <p:nvPr/>
        </p:nvSpPr>
        <p:spPr>
          <a:xfrm>
            <a:off x="3900167" y="2407232"/>
            <a:ext cx="52069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68" name="object 260"/>
          <p:cNvSpPr txBox="1"/>
          <p:nvPr/>
        </p:nvSpPr>
        <p:spPr>
          <a:xfrm>
            <a:off x="3900167" y="2223391"/>
            <a:ext cx="7874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25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69" name="object 261"/>
          <p:cNvSpPr txBox="1"/>
          <p:nvPr/>
        </p:nvSpPr>
        <p:spPr>
          <a:xfrm>
            <a:off x="3900167" y="2038959"/>
            <a:ext cx="7874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50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0" name="object 262"/>
          <p:cNvSpPr txBox="1"/>
          <p:nvPr/>
        </p:nvSpPr>
        <p:spPr>
          <a:xfrm>
            <a:off x="3900167" y="1855411"/>
            <a:ext cx="7874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75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1" name="object 263"/>
          <p:cNvSpPr txBox="1"/>
          <p:nvPr/>
        </p:nvSpPr>
        <p:spPr>
          <a:xfrm>
            <a:off x="3900167" y="1671570"/>
            <a:ext cx="10541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Times New Roman"/>
                <a:cs typeface="Times New Roman"/>
              </a:rPr>
              <a:t>100</a:t>
            </a:r>
            <a:endParaRPr sz="300" dirty="0">
              <a:latin typeface="Times New Roman"/>
              <a:cs typeface="Times New Roman"/>
            </a:endParaRPr>
          </a:p>
        </p:txBody>
      </p:sp>
      <p:sp>
        <p:nvSpPr>
          <p:cNvPr id="272" name="object 264"/>
          <p:cNvSpPr txBox="1"/>
          <p:nvPr/>
        </p:nvSpPr>
        <p:spPr>
          <a:xfrm>
            <a:off x="4022503" y="2151232"/>
            <a:ext cx="107722" cy="59869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latin typeface="Times New Roman"/>
                <a:cs typeface="Times New Roman"/>
              </a:rPr>
              <a:t>a</a:t>
            </a:r>
            <a:r>
              <a:rPr sz="700" spc="-5" dirty="0">
                <a:latin typeface="Times New Roman"/>
                <a:cs typeface="Times New Roman"/>
              </a:rPr>
              <a:t>p</a:t>
            </a:r>
            <a:r>
              <a:rPr sz="700" dirty="0">
                <a:latin typeface="Times New Roman"/>
                <a:cs typeface="Times New Roman"/>
              </a:rPr>
              <a:t>e</a:t>
            </a:r>
            <a:r>
              <a:rPr sz="700" spc="-5" dirty="0">
                <a:latin typeface="Times New Roman"/>
                <a:cs typeface="Times New Roman"/>
              </a:rPr>
              <a:t>r</a:t>
            </a:r>
            <a:r>
              <a:rPr sz="700" dirty="0">
                <a:latin typeface="Times New Roman"/>
                <a:cs typeface="Times New Roman"/>
              </a:rPr>
              <a:t>ture</a:t>
            </a:r>
            <a:r>
              <a:rPr sz="700" spc="3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[m]</a:t>
            </a:r>
          </a:p>
        </p:txBody>
      </p:sp>
      <p:sp>
        <p:nvSpPr>
          <p:cNvPr id="273" name="object 265"/>
          <p:cNvSpPr txBox="1"/>
          <p:nvPr/>
        </p:nvSpPr>
        <p:spPr>
          <a:xfrm>
            <a:off x="1637454" y="1472433"/>
            <a:ext cx="1235710" cy="9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75" dirty="0">
                <a:latin typeface="Times New Roman"/>
                <a:cs typeface="Times New Roman"/>
              </a:rPr>
              <a:t>s</a:t>
            </a:r>
            <a:r>
              <a:rPr sz="500" spc="70" dirty="0">
                <a:latin typeface="Times New Roman"/>
                <a:cs typeface="Times New Roman"/>
              </a:rPr>
              <a:t>y</a:t>
            </a:r>
            <a:r>
              <a:rPr sz="500" spc="75" dirty="0">
                <a:latin typeface="Times New Roman"/>
                <a:cs typeface="Times New Roman"/>
              </a:rPr>
              <a:t>n</a:t>
            </a:r>
            <a:r>
              <a:rPr sz="500" spc="60" dirty="0">
                <a:latin typeface="Times New Roman"/>
                <a:cs typeface="Times New Roman"/>
              </a:rPr>
              <a:t>c</a:t>
            </a:r>
            <a:r>
              <a:rPr sz="500" spc="85" dirty="0">
                <a:latin typeface="Times New Roman"/>
                <a:cs typeface="Times New Roman"/>
              </a:rPr>
              <a:t>h</a:t>
            </a:r>
            <a:r>
              <a:rPr sz="500" spc="60" dirty="0">
                <a:latin typeface="Times New Roman"/>
                <a:cs typeface="Times New Roman"/>
              </a:rPr>
              <a:t>rotro</a:t>
            </a:r>
            <a:r>
              <a:rPr sz="500" spc="85" dirty="0">
                <a:latin typeface="Times New Roman"/>
                <a:cs typeface="Times New Roman"/>
              </a:rPr>
              <a:t>n</a:t>
            </a:r>
            <a:r>
              <a:rPr sz="500" spc="40" dirty="0">
                <a:latin typeface="Times New Roman"/>
                <a:cs typeface="Times New Roman"/>
              </a:rPr>
              <a:t> </a:t>
            </a:r>
            <a:r>
              <a:rPr sz="500" spc="75" dirty="0">
                <a:latin typeface="Times New Roman"/>
                <a:cs typeface="Times New Roman"/>
              </a:rPr>
              <a:t>ra</a:t>
            </a:r>
            <a:r>
              <a:rPr sz="500" spc="55" dirty="0">
                <a:latin typeface="Times New Roman"/>
                <a:cs typeface="Times New Roman"/>
              </a:rPr>
              <a:t>di</a:t>
            </a:r>
            <a:r>
              <a:rPr sz="500" spc="70" dirty="0">
                <a:latin typeface="Times New Roman"/>
                <a:cs typeface="Times New Roman"/>
              </a:rPr>
              <a:t>a</a:t>
            </a:r>
            <a:r>
              <a:rPr sz="500" spc="60" dirty="0">
                <a:latin typeface="Times New Roman"/>
                <a:cs typeface="Times New Roman"/>
              </a:rPr>
              <a:t>tion</a:t>
            </a:r>
            <a:r>
              <a:rPr sz="500" spc="45" dirty="0">
                <a:latin typeface="Times New Roman"/>
                <a:cs typeface="Times New Roman"/>
              </a:rPr>
              <a:t> </a:t>
            </a:r>
            <a:r>
              <a:rPr sz="500" spc="15" dirty="0">
                <a:latin typeface="Times New Roman"/>
                <a:cs typeface="Times New Roman"/>
              </a:rPr>
              <a:t>f</a:t>
            </a:r>
            <a:r>
              <a:rPr sz="500" spc="100" dirty="0">
                <a:latin typeface="Times New Roman"/>
                <a:cs typeface="Times New Roman"/>
              </a:rPr>
              <a:t>a</a:t>
            </a:r>
            <a:r>
              <a:rPr sz="500" spc="85" dirty="0">
                <a:latin typeface="Times New Roman"/>
                <a:cs typeface="Times New Roman"/>
              </a:rPr>
              <a:t>n</a:t>
            </a:r>
            <a:r>
              <a:rPr sz="500" spc="80" dirty="0">
                <a:latin typeface="Times New Roman"/>
                <a:cs typeface="Times New Roman"/>
              </a:rPr>
              <a:t>s</a:t>
            </a:r>
            <a:r>
              <a:rPr sz="500" spc="40" dirty="0">
                <a:latin typeface="Times New Roman"/>
                <a:cs typeface="Times New Roman"/>
              </a:rPr>
              <a:t> (</a:t>
            </a:r>
            <a:r>
              <a:rPr sz="500" spc="45" dirty="0">
                <a:latin typeface="Times New Roman"/>
                <a:cs typeface="Times New Roman"/>
              </a:rPr>
              <a:t>di</a:t>
            </a:r>
            <a:r>
              <a:rPr sz="500" spc="70" dirty="0">
                <a:latin typeface="Times New Roman"/>
                <a:cs typeface="Times New Roman"/>
              </a:rPr>
              <a:t>p</a:t>
            </a:r>
            <a:r>
              <a:rPr sz="500" spc="55" dirty="0">
                <a:latin typeface="Times New Roman"/>
                <a:cs typeface="Times New Roman"/>
              </a:rPr>
              <a:t>ol</a:t>
            </a:r>
            <a:r>
              <a:rPr sz="500" spc="65" dirty="0">
                <a:latin typeface="Times New Roman"/>
                <a:cs typeface="Times New Roman"/>
              </a:rPr>
              <a:t>e</a:t>
            </a:r>
            <a:r>
              <a:rPr sz="500" spc="80" dirty="0">
                <a:latin typeface="Times New Roman"/>
                <a:cs typeface="Times New Roman"/>
              </a:rPr>
              <a:t>s</a:t>
            </a:r>
            <a:r>
              <a:rPr sz="500" spc="40" dirty="0">
                <a:latin typeface="Times New Roman"/>
                <a:cs typeface="Times New Roman"/>
              </a:rPr>
              <a:t>)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274" name="object 266"/>
          <p:cNvSpPr txBox="1"/>
          <p:nvPr/>
        </p:nvSpPr>
        <p:spPr>
          <a:xfrm>
            <a:off x="1974789" y="2323102"/>
            <a:ext cx="41438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60" dirty="0">
                <a:latin typeface="Times New Roman"/>
                <a:cs typeface="Times New Roman"/>
              </a:rPr>
              <a:t>Group  </a:t>
            </a:r>
            <a:r>
              <a:rPr sz="700" spc="-60" dirty="0">
                <a:latin typeface="Times New Roman"/>
                <a:cs typeface="Times New Roman"/>
              </a:rPr>
              <a:t> </a:t>
            </a:r>
            <a:r>
              <a:rPr sz="700" spc="65" dirty="0">
                <a:latin typeface="Times New Roman"/>
                <a:cs typeface="Times New Roman"/>
              </a:rPr>
              <a:t>2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275" name="object 267"/>
          <p:cNvSpPr txBox="1"/>
          <p:nvPr/>
        </p:nvSpPr>
        <p:spPr>
          <a:xfrm>
            <a:off x="3167106" y="2470529"/>
            <a:ext cx="430409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50" dirty="0">
                <a:latin typeface="Times New Roman"/>
                <a:cs typeface="Times New Roman"/>
              </a:rPr>
              <a:t>G</a:t>
            </a:r>
            <a:r>
              <a:rPr sz="700" spc="150" dirty="0">
                <a:latin typeface="Times New Roman"/>
                <a:cs typeface="Times New Roman"/>
              </a:rPr>
              <a:t>r</a:t>
            </a:r>
            <a:r>
              <a:rPr sz="700" spc="65" dirty="0">
                <a:latin typeface="Times New Roman"/>
                <a:cs typeface="Times New Roman"/>
              </a:rPr>
              <a:t>o</a:t>
            </a:r>
            <a:r>
              <a:rPr sz="700" spc="60" dirty="0">
                <a:latin typeface="Times New Roman"/>
                <a:cs typeface="Times New Roman"/>
              </a:rPr>
              <a:t>u</a:t>
            </a:r>
            <a:r>
              <a:rPr sz="700" spc="65" dirty="0">
                <a:latin typeface="Times New Roman"/>
                <a:cs typeface="Times New Roman"/>
              </a:rPr>
              <a:t>p</a:t>
            </a:r>
            <a:r>
              <a:rPr sz="700" dirty="0">
                <a:latin typeface="Times New Roman"/>
                <a:cs typeface="Times New Roman"/>
              </a:rPr>
              <a:t>  </a:t>
            </a:r>
            <a:r>
              <a:rPr sz="700" spc="-55" dirty="0">
                <a:latin typeface="Times New Roman"/>
                <a:cs typeface="Times New Roman"/>
              </a:rPr>
              <a:t> </a:t>
            </a:r>
            <a:r>
              <a:rPr sz="700" spc="65" dirty="0">
                <a:latin typeface="Times New Roman"/>
                <a:cs typeface="Times New Roman"/>
              </a:rPr>
              <a:t>1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276" name="object 268"/>
          <p:cNvSpPr txBox="1"/>
          <p:nvPr/>
        </p:nvSpPr>
        <p:spPr>
          <a:xfrm>
            <a:off x="3790407" y="2329021"/>
            <a:ext cx="113030" cy="9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spc="95" dirty="0">
                <a:solidFill>
                  <a:srgbClr val="C8201E"/>
                </a:solidFill>
                <a:latin typeface="Times New Roman"/>
                <a:cs typeface="Times New Roman"/>
              </a:rPr>
              <a:t>IP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3041008" y="2248586"/>
            <a:ext cx="38985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smtClean="0"/>
              <a:t>BC1L2</a:t>
            </a:r>
            <a:endParaRPr lang="en-US" sz="500" dirty="0"/>
          </a:p>
        </p:txBody>
      </p:sp>
      <p:sp>
        <p:nvSpPr>
          <p:cNvPr id="278" name="TextBox 277"/>
          <p:cNvSpPr txBox="1"/>
          <p:nvPr/>
        </p:nvSpPr>
        <p:spPr>
          <a:xfrm>
            <a:off x="3288113" y="2280374"/>
            <a:ext cx="36420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smtClean="0"/>
              <a:t>BWL2</a:t>
            </a:r>
            <a:endParaRPr lang="en-US" sz="500" dirty="0"/>
          </a:p>
        </p:txBody>
      </p:sp>
      <p:sp>
        <p:nvSpPr>
          <p:cNvPr id="279" name="TextBox 278"/>
          <p:cNvSpPr txBox="1"/>
          <p:nvPr/>
        </p:nvSpPr>
        <p:spPr>
          <a:xfrm>
            <a:off x="956795" y="3436754"/>
            <a:ext cx="1980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Last bent @ 200m from IP</a:t>
            </a:r>
            <a:endParaRPr lang="en-US" sz="1200" dirty="0"/>
          </a:p>
        </p:txBody>
      </p:sp>
      <p:cxnSp>
        <p:nvCxnSpPr>
          <p:cNvPr id="281" name="Straight Arrow Connector 280"/>
          <p:cNvCxnSpPr/>
          <p:nvPr/>
        </p:nvCxnSpPr>
        <p:spPr>
          <a:xfrm flipV="1">
            <a:off x="2395914" y="2578251"/>
            <a:ext cx="799767" cy="863732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1905887" y="1547616"/>
            <a:ext cx="1753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Negligible effects on IP</a:t>
            </a:r>
            <a:endParaRPr lang="en-US" sz="1200" dirty="0"/>
          </a:p>
        </p:txBody>
      </p:sp>
      <p:cxnSp>
        <p:nvCxnSpPr>
          <p:cNvPr id="284" name="Straight Arrow Connector 283"/>
          <p:cNvCxnSpPr>
            <a:stCxn id="283" idx="1"/>
            <a:endCxn id="261" idx="0"/>
          </p:cNvCxnSpPr>
          <p:nvPr/>
        </p:nvCxnSpPr>
        <p:spPr>
          <a:xfrm>
            <a:off x="1905887" y="1686116"/>
            <a:ext cx="392753" cy="376533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283" idx="1"/>
            <a:endCxn id="260" idx="0"/>
          </p:cNvCxnSpPr>
          <p:nvPr/>
        </p:nvCxnSpPr>
        <p:spPr>
          <a:xfrm flipH="1">
            <a:off x="1731623" y="1686116"/>
            <a:ext cx="174264" cy="50717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5" name="object 141"/>
          <p:cNvSpPr/>
          <p:nvPr/>
        </p:nvSpPr>
        <p:spPr>
          <a:xfrm>
            <a:off x="5061113" y="1707081"/>
            <a:ext cx="2663566" cy="1472260"/>
          </a:xfrm>
          <a:custGeom>
            <a:avLst/>
            <a:gdLst/>
            <a:ahLst/>
            <a:cxnLst/>
            <a:rect l="l" t="t" r="r" b="b"/>
            <a:pathLst>
              <a:path w="1960245" h="952500">
                <a:moveTo>
                  <a:pt x="0" y="952064"/>
                </a:moveTo>
                <a:lnTo>
                  <a:pt x="1959799" y="952064"/>
                </a:lnTo>
                <a:lnTo>
                  <a:pt x="1959799" y="0"/>
                </a:lnTo>
                <a:lnTo>
                  <a:pt x="0" y="0"/>
                </a:lnTo>
                <a:lnTo>
                  <a:pt x="0" y="952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6" name="object 142"/>
          <p:cNvSpPr/>
          <p:nvPr/>
        </p:nvSpPr>
        <p:spPr>
          <a:xfrm>
            <a:off x="5124624" y="3175650"/>
            <a:ext cx="0" cy="8834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0"/>
                </a:moveTo>
                <a:lnTo>
                  <a:pt x="0" y="5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297" name="object 143"/>
          <p:cNvSpPr/>
          <p:nvPr/>
        </p:nvSpPr>
        <p:spPr>
          <a:xfrm>
            <a:off x="5058233" y="3207417"/>
            <a:ext cx="45719" cy="3926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1062"/>
                </a:moveTo>
                <a:lnTo>
                  <a:pt x="15392" y="1062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298" name="object 144"/>
          <p:cNvSpPr/>
          <p:nvPr/>
        </p:nvSpPr>
        <p:spPr>
          <a:xfrm>
            <a:off x="5441527" y="3175650"/>
            <a:ext cx="0" cy="8834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0"/>
                </a:moveTo>
                <a:lnTo>
                  <a:pt x="0" y="5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145"/>
          <p:cNvSpPr/>
          <p:nvPr/>
        </p:nvSpPr>
        <p:spPr>
          <a:xfrm>
            <a:off x="5399345" y="3207417"/>
            <a:ext cx="21571" cy="3926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1062"/>
                </a:moveTo>
                <a:lnTo>
                  <a:pt x="15436" y="1062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146"/>
          <p:cNvSpPr/>
          <p:nvPr/>
        </p:nvSpPr>
        <p:spPr>
          <a:xfrm>
            <a:off x="5758609" y="3175650"/>
            <a:ext cx="0" cy="8834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0"/>
                </a:moveTo>
                <a:lnTo>
                  <a:pt x="0" y="5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147"/>
          <p:cNvSpPr/>
          <p:nvPr/>
        </p:nvSpPr>
        <p:spPr>
          <a:xfrm>
            <a:off x="5716426" y="3207417"/>
            <a:ext cx="21571" cy="3926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1062"/>
                </a:moveTo>
                <a:lnTo>
                  <a:pt x="15349" y="1062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148"/>
          <p:cNvSpPr/>
          <p:nvPr/>
        </p:nvSpPr>
        <p:spPr>
          <a:xfrm>
            <a:off x="6075572" y="3175650"/>
            <a:ext cx="0" cy="8834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0"/>
                </a:moveTo>
                <a:lnTo>
                  <a:pt x="0" y="5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149"/>
          <p:cNvSpPr/>
          <p:nvPr/>
        </p:nvSpPr>
        <p:spPr>
          <a:xfrm>
            <a:off x="6033389" y="3207417"/>
            <a:ext cx="21571" cy="3926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1062"/>
                </a:moveTo>
                <a:lnTo>
                  <a:pt x="15435" y="1062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150"/>
          <p:cNvSpPr/>
          <p:nvPr/>
        </p:nvSpPr>
        <p:spPr>
          <a:xfrm>
            <a:off x="6392594" y="3175650"/>
            <a:ext cx="0" cy="8834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0"/>
                </a:moveTo>
                <a:lnTo>
                  <a:pt x="0" y="5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151"/>
          <p:cNvSpPr/>
          <p:nvPr/>
        </p:nvSpPr>
        <p:spPr>
          <a:xfrm>
            <a:off x="6350410" y="3207417"/>
            <a:ext cx="21571" cy="3926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1062"/>
                </a:moveTo>
                <a:lnTo>
                  <a:pt x="15392" y="1062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152"/>
          <p:cNvSpPr/>
          <p:nvPr/>
        </p:nvSpPr>
        <p:spPr>
          <a:xfrm>
            <a:off x="6709556" y="3175650"/>
            <a:ext cx="0" cy="8834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0"/>
                </a:moveTo>
                <a:lnTo>
                  <a:pt x="0" y="5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153"/>
          <p:cNvSpPr/>
          <p:nvPr/>
        </p:nvSpPr>
        <p:spPr>
          <a:xfrm>
            <a:off x="6667374" y="3207417"/>
            <a:ext cx="21571" cy="3926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1062"/>
                </a:moveTo>
                <a:lnTo>
                  <a:pt x="15436" y="1062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154"/>
          <p:cNvSpPr/>
          <p:nvPr/>
        </p:nvSpPr>
        <p:spPr>
          <a:xfrm>
            <a:off x="7026520" y="3175650"/>
            <a:ext cx="0" cy="8834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0"/>
                </a:moveTo>
                <a:lnTo>
                  <a:pt x="0" y="5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155"/>
          <p:cNvSpPr/>
          <p:nvPr/>
        </p:nvSpPr>
        <p:spPr>
          <a:xfrm>
            <a:off x="6984337" y="3207417"/>
            <a:ext cx="21571" cy="3926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1062"/>
                </a:moveTo>
                <a:lnTo>
                  <a:pt x="15435" y="1062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156"/>
          <p:cNvSpPr/>
          <p:nvPr/>
        </p:nvSpPr>
        <p:spPr>
          <a:xfrm>
            <a:off x="7343483" y="3175650"/>
            <a:ext cx="0" cy="8834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0"/>
                </a:moveTo>
                <a:lnTo>
                  <a:pt x="0" y="5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157"/>
          <p:cNvSpPr/>
          <p:nvPr/>
        </p:nvSpPr>
        <p:spPr>
          <a:xfrm>
            <a:off x="7311904" y="3207417"/>
            <a:ext cx="21571" cy="3926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1062"/>
                </a:moveTo>
                <a:lnTo>
                  <a:pt x="15392" y="1062"/>
                </a:lnTo>
              </a:path>
            </a:pathLst>
          </a:custGeom>
          <a:ln w="33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158"/>
          <p:cNvSpPr/>
          <p:nvPr/>
        </p:nvSpPr>
        <p:spPr>
          <a:xfrm>
            <a:off x="7660446" y="3175650"/>
            <a:ext cx="0" cy="8834"/>
          </a:xfrm>
          <a:custGeom>
            <a:avLst/>
            <a:gdLst/>
            <a:ahLst/>
            <a:cxnLst/>
            <a:rect l="l" t="t" r="r" b="b"/>
            <a:pathLst>
              <a:path h="5714">
                <a:moveTo>
                  <a:pt x="0" y="0"/>
                </a:moveTo>
                <a:lnTo>
                  <a:pt x="0" y="5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159"/>
          <p:cNvSpPr/>
          <p:nvPr/>
        </p:nvSpPr>
        <p:spPr>
          <a:xfrm>
            <a:off x="5053925" y="3175650"/>
            <a:ext cx="2677371" cy="0"/>
          </a:xfrm>
          <a:custGeom>
            <a:avLst/>
            <a:gdLst/>
            <a:ahLst/>
            <a:cxnLst/>
            <a:rect l="l" t="t" r="r" b="b"/>
            <a:pathLst>
              <a:path w="1970404">
                <a:moveTo>
                  <a:pt x="0" y="0"/>
                </a:moveTo>
                <a:lnTo>
                  <a:pt x="19703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160"/>
          <p:cNvSpPr/>
          <p:nvPr/>
        </p:nvSpPr>
        <p:spPr>
          <a:xfrm>
            <a:off x="4955781" y="3176590"/>
            <a:ext cx="45719" cy="3926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1040"/>
                </a:moveTo>
                <a:lnTo>
                  <a:pt x="15435" y="1040"/>
                </a:lnTo>
              </a:path>
            </a:pathLst>
          </a:custGeom>
          <a:ln w="33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15" name="object 161"/>
          <p:cNvSpPr/>
          <p:nvPr/>
        </p:nvSpPr>
        <p:spPr>
          <a:xfrm>
            <a:off x="5015972" y="2881240"/>
            <a:ext cx="45719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528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16" name="object 162"/>
          <p:cNvSpPr/>
          <p:nvPr/>
        </p:nvSpPr>
        <p:spPr>
          <a:xfrm>
            <a:off x="4976931" y="2882178"/>
            <a:ext cx="45719" cy="3926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1083"/>
                </a:moveTo>
                <a:lnTo>
                  <a:pt x="15392" y="1083"/>
                </a:lnTo>
              </a:path>
            </a:pathLst>
          </a:custGeom>
          <a:ln w="34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17" name="object 163"/>
          <p:cNvSpPr/>
          <p:nvPr/>
        </p:nvSpPr>
        <p:spPr>
          <a:xfrm>
            <a:off x="5015972" y="2587029"/>
            <a:ext cx="45719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528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18" name="object 164"/>
          <p:cNvSpPr/>
          <p:nvPr/>
        </p:nvSpPr>
        <p:spPr>
          <a:xfrm>
            <a:off x="5015972" y="2292619"/>
            <a:ext cx="45719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528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19" name="object 166"/>
          <p:cNvSpPr txBox="1"/>
          <p:nvPr/>
        </p:nvSpPr>
        <p:spPr>
          <a:xfrm>
            <a:off x="5089397" y="3170983"/>
            <a:ext cx="16042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latin typeface="Times New Roman"/>
                <a:cs typeface="Times New Roman"/>
              </a:rPr>
              <a:t>400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320" name="object 167"/>
          <p:cNvSpPr txBox="1"/>
          <p:nvPr/>
        </p:nvSpPr>
        <p:spPr>
          <a:xfrm>
            <a:off x="5357250" y="3170983"/>
            <a:ext cx="1476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500" dirty="0" smtClean="0">
                <a:latin typeface="Times New Roman"/>
                <a:cs typeface="Times New Roman"/>
              </a:rPr>
              <a:t>-350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321" name="object 168"/>
          <p:cNvSpPr txBox="1"/>
          <p:nvPr/>
        </p:nvSpPr>
        <p:spPr>
          <a:xfrm>
            <a:off x="5674213" y="3170983"/>
            <a:ext cx="1476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500" spc="20" dirty="0" smtClean="0">
                <a:latin typeface="Times New Roman"/>
                <a:cs typeface="Times New Roman"/>
              </a:rPr>
              <a:t>-300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322" name="object 169"/>
          <p:cNvSpPr txBox="1"/>
          <p:nvPr/>
        </p:nvSpPr>
        <p:spPr>
          <a:xfrm>
            <a:off x="5991176" y="3170983"/>
            <a:ext cx="1476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500" spc="20" dirty="0" smtClean="0">
                <a:latin typeface="Times New Roman"/>
                <a:cs typeface="Times New Roman"/>
              </a:rPr>
              <a:t>-</a:t>
            </a:r>
            <a:r>
              <a:rPr sz="500" spc="20" dirty="0" smtClean="0">
                <a:latin typeface="Times New Roman"/>
                <a:cs typeface="Times New Roman"/>
              </a:rPr>
              <a:t>250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323" name="object 170"/>
          <p:cNvSpPr txBox="1"/>
          <p:nvPr/>
        </p:nvSpPr>
        <p:spPr>
          <a:xfrm>
            <a:off x="6072991" y="3362731"/>
            <a:ext cx="69940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ct val="100000"/>
              </a:lnSpc>
              <a:tabLst>
                <a:tab pos="283210" algn="l"/>
              </a:tabLst>
            </a:pPr>
            <a:endParaRPr lang="en-US" sz="500" spc="20" dirty="0">
              <a:latin typeface="Times New Roman"/>
              <a:cs typeface="Times New Roman"/>
            </a:endParaRPr>
          </a:p>
          <a:p>
            <a:pPr marL="50165">
              <a:lnSpc>
                <a:spcPct val="100000"/>
              </a:lnSpc>
              <a:tabLst>
                <a:tab pos="283210" algn="l"/>
              </a:tabLst>
            </a:pPr>
            <a:r>
              <a:rPr sz="500" spc="20" dirty="0">
                <a:latin typeface="Times New Roman"/>
                <a:cs typeface="Times New Roman"/>
              </a:rPr>
              <a:t>	</a:t>
            </a:r>
            <a:r>
              <a:rPr sz="700" spc="45" dirty="0" smtClean="0">
                <a:latin typeface="Times New Roman"/>
                <a:cs typeface="Times New Roman"/>
              </a:rPr>
              <a:t>Z</a:t>
            </a:r>
            <a:r>
              <a:rPr sz="700" spc="35" dirty="0" smtClean="0">
                <a:latin typeface="Times New Roman"/>
                <a:cs typeface="Times New Roman"/>
              </a:rPr>
              <a:t> </a:t>
            </a:r>
            <a:r>
              <a:rPr sz="700" spc="40" dirty="0">
                <a:latin typeface="Times New Roman"/>
                <a:cs typeface="Times New Roman"/>
              </a:rPr>
              <a:t>[</a:t>
            </a:r>
            <a:r>
              <a:rPr sz="700" spc="90" dirty="0">
                <a:latin typeface="Times New Roman"/>
                <a:cs typeface="Times New Roman"/>
              </a:rPr>
              <a:t>m</a:t>
            </a:r>
            <a:r>
              <a:rPr sz="700" spc="30" dirty="0">
                <a:latin typeface="Times New Roman"/>
                <a:cs typeface="Times New Roman"/>
              </a:rPr>
              <a:t>]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324" name="object 171"/>
          <p:cNvSpPr txBox="1"/>
          <p:nvPr/>
        </p:nvSpPr>
        <p:spPr>
          <a:xfrm>
            <a:off x="6942007" y="3170983"/>
            <a:ext cx="1476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latin typeface="Times New Roman"/>
                <a:cs typeface="Times New Roman"/>
              </a:rPr>
              <a:t>100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325" name="object 172"/>
          <p:cNvSpPr txBox="1"/>
          <p:nvPr/>
        </p:nvSpPr>
        <p:spPr>
          <a:xfrm>
            <a:off x="7280185" y="3170983"/>
            <a:ext cx="11656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latin typeface="Times New Roman"/>
                <a:cs typeface="Times New Roman"/>
              </a:rPr>
              <a:t>50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6" name="object 173"/>
          <p:cNvSpPr txBox="1"/>
          <p:nvPr/>
        </p:nvSpPr>
        <p:spPr>
          <a:xfrm>
            <a:off x="7604599" y="3170983"/>
            <a:ext cx="8418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20" dirty="0">
                <a:latin typeface="Times New Roman"/>
                <a:cs typeface="Times New Roman"/>
              </a:rPr>
              <a:t>0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327" name="object 174"/>
          <p:cNvSpPr txBox="1"/>
          <p:nvPr/>
        </p:nvSpPr>
        <p:spPr>
          <a:xfrm>
            <a:off x="4989251" y="3110391"/>
            <a:ext cx="22528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latin typeface="Times New Roman"/>
                <a:cs typeface="Times New Roman"/>
              </a:rPr>
              <a:t>10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328" name="object 175"/>
          <p:cNvSpPr txBox="1"/>
          <p:nvPr/>
        </p:nvSpPr>
        <p:spPr>
          <a:xfrm>
            <a:off x="5041553" y="2816047"/>
            <a:ext cx="16270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latin typeface="Times New Roman"/>
                <a:cs typeface="Times New Roman"/>
              </a:rPr>
              <a:t>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29" name="object 176"/>
          <p:cNvSpPr/>
          <p:nvPr/>
        </p:nvSpPr>
        <p:spPr>
          <a:xfrm>
            <a:off x="5015972" y="1998409"/>
            <a:ext cx="45719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528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330" name="object 177"/>
          <p:cNvSpPr txBox="1"/>
          <p:nvPr/>
        </p:nvSpPr>
        <p:spPr>
          <a:xfrm>
            <a:off x="5041553" y="2521704"/>
            <a:ext cx="16270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31" name="object 178"/>
          <p:cNvSpPr/>
          <p:nvPr/>
        </p:nvSpPr>
        <p:spPr>
          <a:xfrm>
            <a:off x="5053925" y="1704132"/>
            <a:ext cx="2677371" cy="0"/>
          </a:xfrm>
          <a:custGeom>
            <a:avLst/>
            <a:gdLst/>
            <a:ahLst/>
            <a:cxnLst/>
            <a:rect l="l" t="t" r="r" b="b"/>
            <a:pathLst>
              <a:path w="1970404">
                <a:moveTo>
                  <a:pt x="0" y="0"/>
                </a:moveTo>
                <a:lnTo>
                  <a:pt x="19703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179"/>
          <p:cNvSpPr txBox="1"/>
          <p:nvPr/>
        </p:nvSpPr>
        <p:spPr>
          <a:xfrm>
            <a:off x="5041553" y="2227559"/>
            <a:ext cx="16270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latin typeface="Times New Roman"/>
                <a:cs typeface="Times New Roman"/>
              </a:rPr>
              <a:t>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33" name="object 180"/>
          <p:cNvSpPr txBox="1"/>
          <p:nvPr/>
        </p:nvSpPr>
        <p:spPr>
          <a:xfrm>
            <a:off x="4989251" y="1933217"/>
            <a:ext cx="22528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latin typeface="Times New Roman"/>
                <a:cs typeface="Times New Roman"/>
              </a:rPr>
              <a:t>10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334" name="object 181"/>
          <p:cNvSpPr/>
          <p:nvPr/>
        </p:nvSpPr>
        <p:spPr>
          <a:xfrm>
            <a:off x="5249818" y="1847686"/>
            <a:ext cx="20708" cy="13741"/>
          </a:xfrm>
          <a:custGeom>
            <a:avLst/>
            <a:gdLst/>
            <a:ahLst/>
            <a:cxnLst/>
            <a:rect l="l" t="t" r="r" b="b"/>
            <a:pathLst>
              <a:path w="15239" h="8890">
                <a:moveTo>
                  <a:pt x="0" y="0"/>
                </a:moveTo>
                <a:lnTo>
                  <a:pt x="14915" y="828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182"/>
          <p:cNvSpPr/>
          <p:nvPr/>
        </p:nvSpPr>
        <p:spPr>
          <a:xfrm>
            <a:off x="5278745" y="1865847"/>
            <a:ext cx="20708" cy="13741"/>
          </a:xfrm>
          <a:custGeom>
            <a:avLst/>
            <a:gdLst/>
            <a:ahLst/>
            <a:cxnLst/>
            <a:rect l="l" t="t" r="r" b="b"/>
            <a:pathLst>
              <a:path w="15239" h="8890">
                <a:moveTo>
                  <a:pt x="0" y="0"/>
                </a:moveTo>
                <a:lnTo>
                  <a:pt x="14915" y="828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183"/>
          <p:cNvSpPr/>
          <p:nvPr/>
        </p:nvSpPr>
        <p:spPr>
          <a:xfrm>
            <a:off x="5307672" y="1884009"/>
            <a:ext cx="20708" cy="12760"/>
          </a:xfrm>
          <a:custGeom>
            <a:avLst/>
            <a:gdLst/>
            <a:ahLst/>
            <a:cxnLst/>
            <a:rect l="l" t="t" r="r" b="b"/>
            <a:pathLst>
              <a:path w="15239" h="8255">
                <a:moveTo>
                  <a:pt x="0" y="0"/>
                </a:moveTo>
                <a:lnTo>
                  <a:pt x="14829" y="8194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184"/>
          <p:cNvSpPr/>
          <p:nvPr/>
        </p:nvSpPr>
        <p:spPr>
          <a:xfrm>
            <a:off x="5336541" y="1902038"/>
            <a:ext cx="20708" cy="13741"/>
          </a:xfrm>
          <a:custGeom>
            <a:avLst/>
            <a:gdLst/>
            <a:ahLst/>
            <a:cxnLst/>
            <a:rect l="l" t="t" r="r" b="b"/>
            <a:pathLst>
              <a:path w="15239" h="8890">
                <a:moveTo>
                  <a:pt x="0" y="0"/>
                </a:moveTo>
                <a:lnTo>
                  <a:pt x="14915" y="828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185"/>
          <p:cNvSpPr/>
          <p:nvPr/>
        </p:nvSpPr>
        <p:spPr>
          <a:xfrm>
            <a:off x="5365469" y="1920200"/>
            <a:ext cx="20708" cy="12760"/>
          </a:xfrm>
          <a:custGeom>
            <a:avLst/>
            <a:gdLst/>
            <a:ahLst/>
            <a:cxnLst/>
            <a:rect l="l" t="t" r="r" b="b"/>
            <a:pathLst>
              <a:path w="15239" h="8255">
                <a:moveTo>
                  <a:pt x="0" y="0"/>
                </a:moveTo>
                <a:lnTo>
                  <a:pt x="14829" y="8195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186"/>
          <p:cNvSpPr/>
          <p:nvPr/>
        </p:nvSpPr>
        <p:spPr>
          <a:xfrm>
            <a:off x="5394338" y="1938361"/>
            <a:ext cx="20708" cy="12760"/>
          </a:xfrm>
          <a:custGeom>
            <a:avLst/>
            <a:gdLst/>
            <a:ahLst/>
            <a:cxnLst/>
            <a:rect l="l" t="t" r="r" b="b"/>
            <a:pathLst>
              <a:path w="15239" h="8255">
                <a:moveTo>
                  <a:pt x="0" y="0"/>
                </a:moveTo>
                <a:lnTo>
                  <a:pt x="14872" y="8194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187"/>
          <p:cNvSpPr/>
          <p:nvPr/>
        </p:nvSpPr>
        <p:spPr>
          <a:xfrm>
            <a:off x="5423265" y="1956389"/>
            <a:ext cx="20708" cy="13741"/>
          </a:xfrm>
          <a:custGeom>
            <a:avLst/>
            <a:gdLst/>
            <a:ahLst/>
            <a:cxnLst/>
            <a:rect l="l" t="t" r="r" b="b"/>
            <a:pathLst>
              <a:path w="15239" h="8890">
                <a:moveTo>
                  <a:pt x="0" y="0"/>
                </a:moveTo>
                <a:lnTo>
                  <a:pt x="14829" y="828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188"/>
          <p:cNvSpPr/>
          <p:nvPr/>
        </p:nvSpPr>
        <p:spPr>
          <a:xfrm>
            <a:off x="5452134" y="1974552"/>
            <a:ext cx="20708" cy="12760"/>
          </a:xfrm>
          <a:custGeom>
            <a:avLst/>
            <a:gdLst/>
            <a:ahLst/>
            <a:cxnLst/>
            <a:rect l="l" t="t" r="r" b="b"/>
            <a:pathLst>
              <a:path w="15239" h="8255">
                <a:moveTo>
                  <a:pt x="0" y="0"/>
                </a:moveTo>
                <a:lnTo>
                  <a:pt x="14872" y="8194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189"/>
          <p:cNvSpPr/>
          <p:nvPr/>
        </p:nvSpPr>
        <p:spPr>
          <a:xfrm>
            <a:off x="5481060" y="1992579"/>
            <a:ext cx="20708" cy="13741"/>
          </a:xfrm>
          <a:custGeom>
            <a:avLst/>
            <a:gdLst/>
            <a:ahLst/>
            <a:cxnLst/>
            <a:rect l="l" t="t" r="r" b="b"/>
            <a:pathLst>
              <a:path w="15239" h="8890">
                <a:moveTo>
                  <a:pt x="0" y="0"/>
                </a:moveTo>
                <a:lnTo>
                  <a:pt x="14827" y="828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190"/>
          <p:cNvSpPr/>
          <p:nvPr/>
        </p:nvSpPr>
        <p:spPr>
          <a:xfrm>
            <a:off x="5509869" y="2010741"/>
            <a:ext cx="20708" cy="12760"/>
          </a:xfrm>
          <a:custGeom>
            <a:avLst/>
            <a:gdLst/>
            <a:ahLst/>
            <a:cxnLst/>
            <a:rect l="l" t="t" r="r" b="b"/>
            <a:pathLst>
              <a:path w="15239" h="8255">
                <a:moveTo>
                  <a:pt x="0" y="0"/>
                </a:moveTo>
                <a:lnTo>
                  <a:pt x="14916" y="8195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191"/>
          <p:cNvSpPr/>
          <p:nvPr/>
        </p:nvSpPr>
        <p:spPr>
          <a:xfrm>
            <a:off x="5538796" y="2028903"/>
            <a:ext cx="20708" cy="12760"/>
          </a:xfrm>
          <a:custGeom>
            <a:avLst/>
            <a:gdLst/>
            <a:ahLst/>
            <a:cxnLst/>
            <a:rect l="l" t="t" r="r" b="b"/>
            <a:pathLst>
              <a:path w="15239" h="8255">
                <a:moveTo>
                  <a:pt x="0" y="0"/>
                </a:moveTo>
                <a:lnTo>
                  <a:pt x="14916" y="8194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192"/>
          <p:cNvSpPr/>
          <p:nvPr/>
        </p:nvSpPr>
        <p:spPr>
          <a:xfrm>
            <a:off x="5567665" y="2046930"/>
            <a:ext cx="20708" cy="13741"/>
          </a:xfrm>
          <a:custGeom>
            <a:avLst/>
            <a:gdLst/>
            <a:ahLst/>
            <a:cxnLst/>
            <a:rect l="l" t="t" r="r" b="b"/>
            <a:pathLst>
              <a:path w="15239" h="8890">
                <a:moveTo>
                  <a:pt x="0" y="0"/>
                </a:moveTo>
                <a:lnTo>
                  <a:pt x="14915" y="828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193"/>
          <p:cNvSpPr/>
          <p:nvPr/>
        </p:nvSpPr>
        <p:spPr>
          <a:xfrm>
            <a:off x="5596592" y="2065093"/>
            <a:ext cx="20708" cy="12760"/>
          </a:xfrm>
          <a:custGeom>
            <a:avLst/>
            <a:gdLst/>
            <a:ahLst/>
            <a:cxnLst/>
            <a:rect l="l" t="t" r="r" b="b"/>
            <a:pathLst>
              <a:path w="15239" h="8255">
                <a:moveTo>
                  <a:pt x="0" y="0"/>
                </a:moveTo>
                <a:lnTo>
                  <a:pt x="14916" y="8195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194"/>
          <p:cNvSpPr/>
          <p:nvPr/>
        </p:nvSpPr>
        <p:spPr>
          <a:xfrm>
            <a:off x="5625461" y="2083120"/>
            <a:ext cx="20708" cy="13741"/>
          </a:xfrm>
          <a:custGeom>
            <a:avLst/>
            <a:gdLst/>
            <a:ahLst/>
            <a:cxnLst/>
            <a:rect l="l" t="t" r="r" b="b"/>
            <a:pathLst>
              <a:path w="15239" h="8890">
                <a:moveTo>
                  <a:pt x="0" y="0"/>
                </a:moveTo>
                <a:lnTo>
                  <a:pt x="14959" y="828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195"/>
          <p:cNvSpPr/>
          <p:nvPr/>
        </p:nvSpPr>
        <p:spPr>
          <a:xfrm>
            <a:off x="5654387" y="2101282"/>
            <a:ext cx="20708" cy="12760"/>
          </a:xfrm>
          <a:custGeom>
            <a:avLst/>
            <a:gdLst/>
            <a:ahLst/>
            <a:cxnLst/>
            <a:rect l="l" t="t" r="r" b="b"/>
            <a:pathLst>
              <a:path w="15239" h="8255">
                <a:moveTo>
                  <a:pt x="0" y="0"/>
                </a:moveTo>
                <a:lnTo>
                  <a:pt x="14915" y="8195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196"/>
          <p:cNvSpPr/>
          <p:nvPr/>
        </p:nvSpPr>
        <p:spPr>
          <a:xfrm>
            <a:off x="5683256" y="2119444"/>
            <a:ext cx="20708" cy="12760"/>
          </a:xfrm>
          <a:custGeom>
            <a:avLst/>
            <a:gdLst/>
            <a:ahLst/>
            <a:cxnLst/>
            <a:rect l="l" t="t" r="r" b="b"/>
            <a:pathLst>
              <a:path w="15239" h="8255">
                <a:moveTo>
                  <a:pt x="0" y="0"/>
                </a:moveTo>
                <a:lnTo>
                  <a:pt x="14959" y="8195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197"/>
          <p:cNvSpPr/>
          <p:nvPr/>
        </p:nvSpPr>
        <p:spPr>
          <a:xfrm>
            <a:off x="5712184" y="2137471"/>
            <a:ext cx="20708" cy="13741"/>
          </a:xfrm>
          <a:custGeom>
            <a:avLst/>
            <a:gdLst/>
            <a:ahLst/>
            <a:cxnLst/>
            <a:rect l="l" t="t" r="r" b="b"/>
            <a:pathLst>
              <a:path w="15239" h="8890">
                <a:moveTo>
                  <a:pt x="0" y="0"/>
                </a:moveTo>
                <a:lnTo>
                  <a:pt x="14915" y="828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198"/>
          <p:cNvSpPr/>
          <p:nvPr/>
        </p:nvSpPr>
        <p:spPr>
          <a:xfrm>
            <a:off x="5741111" y="2155634"/>
            <a:ext cx="20708" cy="12760"/>
          </a:xfrm>
          <a:custGeom>
            <a:avLst/>
            <a:gdLst/>
            <a:ahLst/>
            <a:cxnLst/>
            <a:rect l="l" t="t" r="r" b="b"/>
            <a:pathLst>
              <a:path w="15239" h="8255">
                <a:moveTo>
                  <a:pt x="0" y="0"/>
                </a:moveTo>
                <a:lnTo>
                  <a:pt x="14915" y="8195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199"/>
          <p:cNvSpPr/>
          <p:nvPr/>
        </p:nvSpPr>
        <p:spPr>
          <a:xfrm>
            <a:off x="5770038" y="2173796"/>
            <a:ext cx="20708" cy="12760"/>
          </a:xfrm>
          <a:custGeom>
            <a:avLst/>
            <a:gdLst/>
            <a:ahLst/>
            <a:cxnLst/>
            <a:rect l="l" t="t" r="r" b="b"/>
            <a:pathLst>
              <a:path w="15239" h="8255">
                <a:moveTo>
                  <a:pt x="0" y="0"/>
                </a:moveTo>
                <a:lnTo>
                  <a:pt x="14439" y="7978"/>
                </a:lnTo>
                <a:lnTo>
                  <a:pt x="14829" y="8194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200"/>
          <p:cNvSpPr/>
          <p:nvPr/>
        </p:nvSpPr>
        <p:spPr>
          <a:xfrm>
            <a:off x="5799141" y="2191086"/>
            <a:ext cx="21571" cy="11778"/>
          </a:xfrm>
          <a:custGeom>
            <a:avLst/>
            <a:gdLst/>
            <a:ahLst/>
            <a:cxnLst/>
            <a:rect l="l" t="t" r="r" b="b"/>
            <a:pathLst>
              <a:path w="15875" h="7619">
                <a:moveTo>
                  <a:pt x="0" y="0"/>
                </a:moveTo>
                <a:lnTo>
                  <a:pt x="15523" y="7025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201"/>
          <p:cNvSpPr/>
          <p:nvPr/>
        </p:nvSpPr>
        <p:spPr>
          <a:xfrm>
            <a:off x="5829307" y="2206501"/>
            <a:ext cx="21571" cy="11778"/>
          </a:xfrm>
          <a:custGeom>
            <a:avLst/>
            <a:gdLst/>
            <a:ahLst/>
            <a:cxnLst/>
            <a:rect l="l" t="t" r="r" b="b"/>
            <a:pathLst>
              <a:path w="15875" h="7619">
                <a:moveTo>
                  <a:pt x="0" y="0"/>
                </a:moveTo>
                <a:lnTo>
                  <a:pt x="15479" y="7023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202"/>
          <p:cNvSpPr/>
          <p:nvPr/>
        </p:nvSpPr>
        <p:spPr>
          <a:xfrm>
            <a:off x="5859413" y="2221847"/>
            <a:ext cx="21571" cy="11778"/>
          </a:xfrm>
          <a:custGeom>
            <a:avLst/>
            <a:gdLst/>
            <a:ahLst/>
            <a:cxnLst/>
            <a:rect l="l" t="t" r="r" b="b"/>
            <a:pathLst>
              <a:path w="15875" h="7619">
                <a:moveTo>
                  <a:pt x="0" y="0"/>
                </a:moveTo>
                <a:lnTo>
                  <a:pt x="15479" y="7025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203"/>
          <p:cNvSpPr/>
          <p:nvPr/>
        </p:nvSpPr>
        <p:spPr>
          <a:xfrm>
            <a:off x="5889518" y="2237262"/>
            <a:ext cx="21571" cy="11778"/>
          </a:xfrm>
          <a:custGeom>
            <a:avLst/>
            <a:gdLst/>
            <a:ahLst/>
            <a:cxnLst/>
            <a:rect l="l" t="t" r="r" b="b"/>
            <a:pathLst>
              <a:path w="15875" h="7619">
                <a:moveTo>
                  <a:pt x="0" y="0"/>
                </a:moveTo>
                <a:lnTo>
                  <a:pt x="15479" y="7023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204"/>
          <p:cNvSpPr/>
          <p:nvPr/>
        </p:nvSpPr>
        <p:spPr>
          <a:xfrm>
            <a:off x="5919624" y="2252609"/>
            <a:ext cx="21571" cy="11778"/>
          </a:xfrm>
          <a:custGeom>
            <a:avLst/>
            <a:gdLst/>
            <a:ahLst/>
            <a:cxnLst/>
            <a:rect l="l" t="t" r="r" b="b"/>
            <a:pathLst>
              <a:path w="15875" h="7619">
                <a:moveTo>
                  <a:pt x="0" y="0"/>
                </a:moveTo>
                <a:lnTo>
                  <a:pt x="15479" y="7025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205"/>
          <p:cNvSpPr/>
          <p:nvPr/>
        </p:nvSpPr>
        <p:spPr>
          <a:xfrm>
            <a:off x="5949611" y="2268024"/>
            <a:ext cx="21571" cy="11778"/>
          </a:xfrm>
          <a:custGeom>
            <a:avLst/>
            <a:gdLst/>
            <a:ahLst/>
            <a:cxnLst/>
            <a:rect l="l" t="t" r="r" b="b"/>
            <a:pathLst>
              <a:path w="15875" h="7619">
                <a:moveTo>
                  <a:pt x="0" y="0"/>
                </a:moveTo>
                <a:lnTo>
                  <a:pt x="15522" y="7023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206"/>
          <p:cNvSpPr/>
          <p:nvPr/>
        </p:nvSpPr>
        <p:spPr>
          <a:xfrm>
            <a:off x="5979716" y="2283369"/>
            <a:ext cx="21571" cy="11778"/>
          </a:xfrm>
          <a:custGeom>
            <a:avLst/>
            <a:gdLst/>
            <a:ahLst/>
            <a:cxnLst/>
            <a:rect l="l" t="t" r="r" b="b"/>
            <a:pathLst>
              <a:path w="15875" h="7619">
                <a:moveTo>
                  <a:pt x="0" y="0"/>
                </a:moveTo>
                <a:lnTo>
                  <a:pt x="15522" y="7025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207"/>
          <p:cNvSpPr/>
          <p:nvPr/>
        </p:nvSpPr>
        <p:spPr>
          <a:xfrm>
            <a:off x="6009822" y="2298784"/>
            <a:ext cx="21571" cy="11778"/>
          </a:xfrm>
          <a:custGeom>
            <a:avLst/>
            <a:gdLst/>
            <a:ahLst/>
            <a:cxnLst/>
            <a:rect l="l" t="t" r="r" b="b"/>
            <a:pathLst>
              <a:path w="15875" h="7619">
                <a:moveTo>
                  <a:pt x="0" y="0"/>
                </a:moveTo>
                <a:lnTo>
                  <a:pt x="15522" y="7023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208"/>
          <p:cNvSpPr/>
          <p:nvPr/>
        </p:nvSpPr>
        <p:spPr>
          <a:xfrm>
            <a:off x="6039927" y="2314131"/>
            <a:ext cx="21571" cy="11778"/>
          </a:xfrm>
          <a:custGeom>
            <a:avLst/>
            <a:gdLst/>
            <a:ahLst/>
            <a:cxnLst/>
            <a:rect l="l" t="t" r="r" b="b"/>
            <a:pathLst>
              <a:path w="15875" h="7619">
                <a:moveTo>
                  <a:pt x="0" y="0"/>
                </a:moveTo>
                <a:lnTo>
                  <a:pt x="15522" y="7025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209"/>
          <p:cNvSpPr/>
          <p:nvPr/>
        </p:nvSpPr>
        <p:spPr>
          <a:xfrm>
            <a:off x="6070034" y="2329547"/>
            <a:ext cx="21571" cy="11778"/>
          </a:xfrm>
          <a:custGeom>
            <a:avLst/>
            <a:gdLst/>
            <a:ahLst/>
            <a:cxnLst/>
            <a:rect l="l" t="t" r="r" b="b"/>
            <a:pathLst>
              <a:path w="15875" h="7619">
                <a:moveTo>
                  <a:pt x="0" y="0"/>
                </a:moveTo>
                <a:lnTo>
                  <a:pt x="15523" y="7023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210"/>
          <p:cNvSpPr/>
          <p:nvPr/>
        </p:nvSpPr>
        <p:spPr>
          <a:xfrm>
            <a:off x="6100199" y="2344962"/>
            <a:ext cx="21571" cy="10797"/>
          </a:xfrm>
          <a:custGeom>
            <a:avLst/>
            <a:gdLst/>
            <a:ahLst/>
            <a:cxnLst/>
            <a:rect l="l" t="t" r="r" b="b"/>
            <a:pathLst>
              <a:path w="15875" h="6984">
                <a:moveTo>
                  <a:pt x="0" y="0"/>
                </a:moveTo>
                <a:lnTo>
                  <a:pt x="15479" y="698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211"/>
          <p:cNvSpPr/>
          <p:nvPr/>
        </p:nvSpPr>
        <p:spPr>
          <a:xfrm>
            <a:off x="6130186" y="2360307"/>
            <a:ext cx="21571" cy="10797"/>
          </a:xfrm>
          <a:custGeom>
            <a:avLst/>
            <a:gdLst/>
            <a:ahLst/>
            <a:cxnLst/>
            <a:rect l="l" t="t" r="r" b="b"/>
            <a:pathLst>
              <a:path w="15875" h="6984">
                <a:moveTo>
                  <a:pt x="0" y="0"/>
                </a:moveTo>
                <a:lnTo>
                  <a:pt x="15566" y="6938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212"/>
          <p:cNvSpPr/>
          <p:nvPr/>
        </p:nvSpPr>
        <p:spPr>
          <a:xfrm>
            <a:off x="6160292" y="2375722"/>
            <a:ext cx="21571" cy="10797"/>
          </a:xfrm>
          <a:custGeom>
            <a:avLst/>
            <a:gdLst/>
            <a:ahLst/>
            <a:cxnLst/>
            <a:rect l="l" t="t" r="r" b="b"/>
            <a:pathLst>
              <a:path w="15875" h="6984">
                <a:moveTo>
                  <a:pt x="0" y="0"/>
                </a:moveTo>
                <a:lnTo>
                  <a:pt x="15566" y="698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213"/>
          <p:cNvSpPr/>
          <p:nvPr/>
        </p:nvSpPr>
        <p:spPr>
          <a:xfrm>
            <a:off x="6190397" y="2391069"/>
            <a:ext cx="21571" cy="10797"/>
          </a:xfrm>
          <a:custGeom>
            <a:avLst/>
            <a:gdLst/>
            <a:ahLst/>
            <a:cxnLst/>
            <a:rect l="l" t="t" r="r" b="b"/>
            <a:pathLst>
              <a:path w="15875" h="6984">
                <a:moveTo>
                  <a:pt x="0" y="0"/>
                </a:moveTo>
                <a:lnTo>
                  <a:pt x="15566" y="6938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214"/>
          <p:cNvSpPr/>
          <p:nvPr/>
        </p:nvSpPr>
        <p:spPr>
          <a:xfrm>
            <a:off x="6220502" y="2406483"/>
            <a:ext cx="21571" cy="10797"/>
          </a:xfrm>
          <a:custGeom>
            <a:avLst/>
            <a:gdLst/>
            <a:ahLst/>
            <a:cxnLst/>
            <a:rect l="l" t="t" r="r" b="b"/>
            <a:pathLst>
              <a:path w="15875" h="6984">
                <a:moveTo>
                  <a:pt x="0" y="0"/>
                </a:moveTo>
                <a:lnTo>
                  <a:pt x="15522" y="698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215"/>
          <p:cNvSpPr/>
          <p:nvPr/>
        </p:nvSpPr>
        <p:spPr>
          <a:xfrm>
            <a:off x="6250608" y="2421830"/>
            <a:ext cx="21571" cy="10797"/>
          </a:xfrm>
          <a:custGeom>
            <a:avLst/>
            <a:gdLst/>
            <a:ahLst/>
            <a:cxnLst/>
            <a:rect l="l" t="t" r="r" b="b"/>
            <a:pathLst>
              <a:path w="15875" h="6984">
                <a:moveTo>
                  <a:pt x="0" y="0"/>
                </a:moveTo>
                <a:lnTo>
                  <a:pt x="13527" y="6070"/>
                </a:lnTo>
                <a:lnTo>
                  <a:pt x="14916" y="6548"/>
                </a:lnTo>
                <a:lnTo>
                  <a:pt x="15566" y="6808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216"/>
          <p:cNvSpPr/>
          <p:nvPr/>
        </p:nvSpPr>
        <p:spPr>
          <a:xfrm>
            <a:off x="6281185" y="2435971"/>
            <a:ext cx="22434" cy="7852"/>
          </a:xfrm>
          <a:custGeom>
            <a:avLst/>
            <a:gdLst/>
            <a:ahLst/>
            <a:cxnLst/>
            <a:rect l="l" t="t" r="r" b="b"/>
            <a:pathLst>
              <a:path w="16510" h="5080">
                <a:moveTo>
                  <a:pt x="0" y="0"/>
                </a:moveTo>
                <a:lnTo>
                  <a:pt x="8758" y="3121"/>
                </a:lnTo>
                <a:lnTo>
                  <a:pt x="10145" y="3556"/>
                </a:lnTo>
                <a:lnTo>
                  <a:pt x="16302" y="4639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217"/>
          <p:cNvSpPr/>
          <p:nvPr/>
        </p:nvSpPr>
        <p:spPr>
          <a:xfrm>
            <a:off x="6313000" y="2445018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779" y="2949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218"/>
          <p:cNvSpPr/>
          <p:nvPr/>
        </p:nvSpPr>
        <p:spPr>
          <a:xfrm>
            <a:off x="6345581" y="2451385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736" y="2949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219"/>
          <p:cNvSpPr/>
          <p:nvPr/>
        </p:nvSpPr>
        <p:spPr>
          <a:xfrm>
            <a:off x="6378101" y="2457819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693" y="299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220"/>
          <p:cNvSpPr/>
          <p:nvPr/>
        </p:nvSpPr>
        <p:spPr>
          <a:xfrm>
            <a:off x="6410564" y="2464321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736" y="2947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221"/>
          <p:cNvSpPr/>
          <p:nvPr/>
        </p:nvSpPr>
        <p:spPr>
          <a:xfrm>
            <a:off x="6443084" y="2470754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693" y="2904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222"/>
          <p:cNvSpPr/>
          <p:nvPr/>
        </p:nvSpPr>
        <p:spPr>
          <a:xfrm>
            <a:off x="6475546" y="2477120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779" y="2949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223"/>
          <p:cNvSpPr/>
          <p:nvPr/>
        </p:nvSpPr>
        <p:spPr>
          <a:xfrm>
            <a:off x="6508066" y="2483553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779" y="299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224"/>
          <p:cNvSpPr/>
          <p:nvPr/>
        </p:nvSpPr>
        <p:spPr>
          <a:xfrm>
            <a:off x="6540529" y="2490055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779" y="2949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225"/>
          <p:cNvSpPr/>
          <p:nvPr/>
        </p:nvSpPr>
        <p:spPr>
          <a:xfrm>
            <a:off x="6573110" y="2496488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736" y="2904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226"/>
          <p:cNvSpPr/>
          <p:nvPr/>
        </p:nvSpPr>
        <p:spPr>
          <a:xfrm>
            <a:off x="6605630" y="2502856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693" y="2949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227"/>
          <p:cNvSpPr/>
          <p:nvPr/>
        </p:nvSpPr>
        <p:spPr>
          <a:xfrm>
            <a:off x="6638093" y="2509222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736" y="2949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228"/>
          <p:cNvSpPr/>
          <p:nvPr/>
        </p:nvSpPr>
        <p:spPr>
          <a:xfrm>
            <a:off x="6670613" y="2515656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779" y="299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229"/>
          <p:cNvSpPr/>
          <p:nvPr/>
        </p:nvSpPr>
        <p:spPr>
          <a:xfrm>
            <a:off x="6703076" y="2522157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779" y="2947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230"/>
          <p:cNvSpPr/>
          <p:nvPr/>
        </p:nvSpPr>
        <p:spPr>
          <a:xfrm>
            <a:off x="6735596" y="2528590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779" y="2904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231"/>
          <p:cNvSpPr/>
          <p:nvPr/>
        </p:nvSpPr>
        <p:spPr>
          <a:xfrm>
            <a:off x="6768177" y="2534957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692" y="2949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232"/>
          <p:cNvSpPr/>
          <p:nvPr/>
        </p:nvSpPr>
        <p:spPr>
          <a:xfrm>
            <a:off x="6800640" y="2541390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736" y="299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233"/>
          <p:cNvSpPr/>
          <p:nvPr/>
        </p:nvSpPr>
        <p:spPr>
          <a:xfrm>
            <a:off x="6833160" y="2547892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693" y="2947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234"/>
          <p:cNvSpPr/>
          <p:nvPr/>
        </p:nvSpPr>
        <p:spPr>
          <a:xfrm>
            <a:off x="6865623" y="2554325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736" y="2904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235"/>
          <p:cNvSpPr/>
          <p:nvPr/>
        </p:nvSpPr>
        <p:spPr>
          <a:xfrm>
            <a:off x="6898143" y="2560692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779" y="2949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236"/>
          <p:cNvSpPr/>
          <p:nvPr/>
        </p:nvSpPr>
        <p:spPr>
          <a:xfrm>
            <a:off x="6930606" y="2567125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779" y="299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237"/>
          <p:cNvSpPr/>
          <p:nvPr/>
        </p:nvSpPr>
        <p:spPr>
          <a:xfrm>
            <a:off x="6963126" y="2573626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781" y="2861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238"/>
          <p:cNvSpPr/>
          <p:nvPr/>
        </p:nvSpPr>
        <p:spPr>
          <a:xfrm>
            <a:off x="6995707" y="2579993"/>
            <a:ext cx="23296" cy="4908"/>
          </a:xfrm>
          <a:custGeom>
            <a:avLst/>
            <a:gdLst/>
            <a:ahLst/>
            <a:cxnLst/>
            <a:rect l="l" t="t" r="r" b="b"/>
            <a:pathLst>
              <a:path w="17145" h="3175">
                <a:moveTo>
                  <a:pt x="0" y="0"/>
                </a:moveTo>
                <a:lnTo>
                  <a:pt x="16692" y="2947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239"/>
          <p:cNvSpPr/>
          <p:nvPr/>
        </p:nvSpPr>
        <p:spPr>
          <a:xfrm>
            <a:off x="7028170" y="2586426"/>
            <a:ext cx="23296" cy="982"/>
          </a:xfrm>
          <a:custGeom>
            <a:avLst/>
            <a:gdLst/>
            <a:ahLst/>
            <a:cxnLst/>
            <a:rect l="l" t="t" r="r" b="b"/>
            <a:pathLst>
              <a:path w="17145" h="634">
                <a:moveTo>
                  <a:pt x="0" y="0"/>
                </a:moveTo>
                <a:lnTo>
                  <a:pt x="2427" y="434"/>
                </a:lnTo>
                <a:lnTo>
                  <a:pt x="6633" y="434"/>
                </a:lnTo>
                <a:lnTo>
                  <a:pt x="7066" y="434"/>
                </a:lnTo>
                <a:lnTo>
                  <a:pt x="8021" y="434"/>
                </a:lnTo>
                <a:lnTo>
                  <a:pt x="8931" y="434"/>
                </a:lnTo>
                <a:lnTo>
                  <a:pt x="9408" y="434"/>
                </a:lnTo>
                <a:lnTo>
                  <a:pt x="16606" y="434"/>
                </a:lnTo>
                <a:lnTo>
                  <a:pt x="16952" y="434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240"/>
          <p:cNvSpPr/>
          <p:nvPr/>
        </p:nvSpPr>
        <p:spPr>
          <a:xfrm>
            <a:off x="7061160" y="2587029"/>
            <a:ext cx="584138" cy="0"/>
          </a:xfrm>
          <a:custGeom>
            <a:avLst/>
            <a:gdLst/>
            <a:ahLst/>
            <a:cxnLst/>
            <a:rect l="l" t="t" r="r" b="b"/>
            <a:pathLst>
              <a:path w="429895">
                <a:moveTo>
                  <a:pt x="0" y="0"/>
                </a:moveTo>
                <a:lnTo>
                  <a:pt x="429682" y="0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241"/>
          <p:cNvSpPr/>
          <p:nvPr/>
        </p:nvSpPr>
        <p:spPr>
          <a:xfrm>
            <a:off x="7655026" y="2587029"/>
            <a:ext cx="6040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31" y="0"/>
                </a:lnTo>
              </a:path>
            </a:pathLst>
          </a:custGeom>
          <a:ln w="4509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242"/>
          <p:cNvSpPr/>
          <p:nvPr/>
        </p:nvSpPr>
        <p:spPr>
          <a:xfrm>
            <a:off x="5791601" y="2084125"/>
            <a:ext cx="478010" cy="244395"/>
          </a:xfrm>
          <a:custGeom>
            <a:avLst/>
            <a:gdLst/>
            <a:ahLst/>
            <a:cxnLst/>
            <a:rect l="l" t="t" r="r" b="b"/>
            <a:pathLst>
              <a:path w="351789" h="158115">
                <a:moveTo>
                  <a:pt x="351332" y="157955"/>
                </a:moveTo>
                <a:lnTo>
                  <a:pt x="0" y="0"/>
                </a:lnTo>
              </a:path>
            </a:pathLst>
          </a:custGeom>
          <a:ln w="3772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243"/>
          <p:cNvSpPr/>
          <p:nvPr/>
        </p:nvSpPr>
        <p:spPr>
          <a:xfrm>
            <a:off x="5791601" y="2290138"/>
            <a:ext cx="478010" cy="244395"/>
          </a:xfrm>
          <a:custGeom>
            <a:avLst/>
            <a:gdLst/>
            <a:ahLst/>
            <a:cxnLst/>
            <a:rect l="l" t="t" r="r" b="b"/>
            <a:pathLst>
              <a:path w="351789" h="158115">
                <a:moveTo>
                  <a:pt x="351332" y="157955"/>
                </a:moveTo>
                <a:lnTo>
                  <a:pt x="0" y="0"/>
                </a:lnTo>
              </a:path>
            </a:pathLst>
          </a:custGeom>
          <a:ln w="3772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244"/>
          <p:cNvSpPr/>
          <p:nvPr/>
        </p:nvSpPr>
        <p:spPr>
          <a:xfrm>
            <a:off x="6294913" y="2441333"/>
            <a:ext cx="736860" cy="146244"/>
          </a:xfrm>
          <a:custGeom>
            <a:avLst/>
            <a:gdLst/>
            <a:ahLst/>
            <a:cxnLst/>
            <a:rect l="l" t="t" r="r" b="b"/>
            <a:pathLst>
              <a:path w="542289" h="94615">
                <a:moveTo>
                  <a:pt x="542110" y="94305"/>
                </a:moveTo>
                <a:lnTo>
                  <a:pt x="0" y="0"/>
                </a:lnTo>
              </a:path>
            </a:pathLst>
          </a:custGeom>
          <a:ln w="8368">
            <a:solidFill>
              <a:srgbClr val="FF7E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245"/>
          <p:cNvSpPr/>
          <p:nvPr/>
        </p:nvSpPr>
        <p:spPr>
          <a:xfrm>
            <a:off x="6294913" y="2338392"/>
            <a:ext cx="736860" cy="146244"/>
          </a:xfrm>
          <a:custGeom>
            <a:avLst/>
            <a:gdLst/>
            <a:ahLst/>
            <a:cxnLst/>
            <a:rect l="l" t="t" r="r" b="b"/>
            <a:pathLst>
              <a:path w="542289" h="94615">
                <a:moveTo>
                  <a:pt x="542110" y="94303"/>
                </a:moveTo>
                <a:lnTo>
                  <a:pt x="0" y="0"/>
                </a:lnTo>
              </a:path>
            </a:pathLst>
          </a:custGeom>
          <a:ln w="3772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246"/>
          <p:cNvSpPr/>
          <p:nvPr/>
        </p:nvSpPr>
        <p:spPr>
          <a:xfrm>
            <a:off x="6294913" y="2544407"/>
            <a:ext cx="736860" cy="146244"/>
          </a:xfrm>
          <a:custGeom>
            <a:avLst/>
            <a:gdLst/>
            <a:ahLst/>
            <a:cxnLst/>
            <a:rect l="l" t="t" r="r" b="b"/>
            <a:pathLst>
              <a:path w="542289" h="94615">
                <a:moveTo>
                  <a:pt x="542110" y="94303"/>
                </a:moveTo>
                <a:lnTo>
                  <a:pt x="0" y="0"/>
                </a:lnTo>
              </a:path>
            </a:pathLst>
          </a:custGeom>
          <a:ln w="3772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247"/>
          <p:cNvSpPr/>
          <p:nvPr/>
        </p:nvSpPr>
        <p:spPr>
          <a:xfrm flipH="1">
            <a:off x="5061112" y="1704132"/>
            <a:ext cx="45719" cy="1472260"/>
          </a:xfrm>
          <a:custGeom>
            <a:avLst/>
            <a:gdLst/>
            <a:ahLst/>
            <a:cxnLst/>
            <a:rect l="l" t="t" r="r" b="b"/>
            <a:pathLst>
              <a:path h="952500">
                <a:moveTo>
                  <a:pt x="0" y="0"/>
                </a:moveTo>
                <a:lnTo>
                  <a:pt x="0" y="9520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600"/>
          </a:p>
        </p:txBody>
      </p:sp>
      <p:sp>
        <p:nvSpPr>
          <p:cNvPr id="401" name="object 248"/>
          <p:cNvSpPr/>
          <p:nvPr/>
        </p:nvSpPr>
        <p:spPr>
          <a:xfrm>
            <a:off x="7723898" y="1704132"/>
            <a:ext cx="0" cy="1472260"/>
          </a:xfrm>
          <a:custGeom>
            <a:avLst/>
            <a:gdLst/>
            <a:ahLst/>
            <a:cxnLst/>
            <a:rect l="l" t="t" r="r" b="b"/>
            <a:pathLst>
              <a:path h="952500">
                <a:moveTo>
                  <a:pt x="0" y="0"/>
                </a:moveTo>
                <a:lnTo>
                  <a:pt x="0" y="9520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249"/>
          <p:cNvSpPr txBox="1"/>
          <p:nvPr/>
        </p:nvSpPr>
        <p:spPr>
          <a:xfrm>
            <a:off x="4989251" y="1638873"/>
            <a:ext cx="22528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latin typeface="Times New Roman"/>
                <a:cs typeface="Times New Roman"/>
              </a:rPr>
              <a:t>15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03" name="object 250"/>
          <p:cNvSpPr/>
          <p:nvPr/>
        </p:nvSpPr>
        <p:spPr>
          <a:xfrm>
            <a:off x="7741925" y="3176590"/>
            <a:ext cx="21571" cy="3926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1040"/>
                </a:moveTo>
                <a:lnTo>
                  <a:pt x="15436" y="1040"/>
                </a:lnTo>
              </a:path>
            </a:pathLst>
          </a:custGeom>
          <a:ln w="33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251"/>
          <p:cNvSpPr/>
          <p:nvPr/>
        </p:nvSpPr>
        <p:spPr>
          <a:xfrm>
            <a:off x="7723898" y="2881240"/>
            <a:ext cx="776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3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252"/>
          <p:cNvSpPr txBox="1"/>
          <p:nvPr/>
        </p:nvSpPr>
        <p:spPr>
          <a:xfrm>
            <a:off x="6557686" y="2306490"/>
            <a:ext cx="30374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latin typeface="Times New Roman"/>
                <a:cs typeface="Times New Roman"/>
              </a:rPr>
              <a:t>BW</a:t>
            </a:r>
            <a:r>
              <a:rPr sz="500" spc="-15" dirty="0">
                <a:latin typeface="Times New Roman"/>
                <a:cs typeface="Times New Roman"/>
              </a:rPr>
              <a:t>L</a:t>
            </a:r>
            <a:r>
              <a:rPr sz="500" spc="25" dirty="0">
                <a:latin typeface="Times New Roman"/>
                <a:cs typeface="Times New Roman"/>
              </a:rPr>
              <a:t>.2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406" name="object 253"/>
          <p:cNvSpPr/>
          <p:nvPr/>
        </p:nvSpPr>
        <p:spPr>
          <a:xfrm>
            <a:off x="7741925" y="2882178"/>
            <a:ext cx="21571" cy="3926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0" y="1083"/>
                </a:moveTo>
                <a:lnTo>
                  <a:pt x="15436" y="1083"/>
                </a:lnTo>
              </a:path>
            </a:pathLst>
          </a:custGeom>
          <a:ln w="34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254"/>
          <p:cNvSpPr/>
          <p:nvPr/>
        </p:nvSpPr>
        <p:spPr>
          <a:xfrm>
            <a:off x="7723898" y="2587029"/>
            <a:ext cx="776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3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255"/>
          <p:cNvSpPr txBox="1"/>
          <p:nvPr/>
        </p:nvSpPr>
        <p:spPr>
          <a:xfrm>
            <a:off x="7749119" y="3140022"/>
            <a:ext cx="77655" cy="77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20" dirty="0">
                <a:latin typeface="Times New Roman"/>
                <a:cs typeface="Times New Roman"/>
              </a:rPr>
              <a:t>10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09" name="object 256"/>
          <p:cNvSpPr/>
          <p:nvPr/>
        </p:nvSpPr>
        <p:spPr>
          <a:xfrm>
            <a:off x="7723898" y="2292619"/>
            <a:ext cx="776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3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257"/>
          <p:cNvSpPr txBox="1"/>
          <p:nvPr/>
        </p:nvSpPr>
        <p:spPr>
          <a:xfrm>
            <a:off x="7749119" y="2845678"/>
            <a:ext cx="56084" cy="77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20" dirty="0">
                <a:latin typeface="Times New Roman"/>
                <a:cs typeface="Times New Roman"/>
              </a:rPr>
              <a:t>5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11" name="object 258"/>
          <p:cNvSpPr/>
          <p:nvPr/>
        </p:nvSpPr>
        <p:spPr>
          <a:xfrm>
            <a:off x="7723898" y="1998409"/>
            <a:ext cx="7765" cy="0"/>
          </a:xfrm>
          <a:custGeom>
            <a:avLst/>
            <a:gdLst/>
            <a:ahLst/>
            <a:cxnLst/>
            <a:rect l="l" t="t" r="r" b="b"/>
            <a:pathLst>
              <a:path w="5714">
                <a:moveTo>
                  <a:pt x="0" y="0"/>
                </a:moveTo>
                <a:lnTo>
                  <a:pt x="53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259"/>
          <p:cNvSpPr/>
          <p:nvPr/>
        </p:nvSpPr>
        <p:spPr>
          <a:xfrm>
            <a:off x="7031411" y="2483955"/>
            <a:ext cx="629868" cy="65761"/>
          </a:xfrm>
          <a:custGeom>
            <a:avLst/>
            <a:gdLst/>
            <a:ahLst/>
            <a:cxnLst/>
            <a:rect l="l" t="t" r="r" b="b"/>
            <a:pathLst>
              <a:path w="463550" h="42544">
                <a:moveTo>
                  <a:pt x="0" y="0"/>
                </a:moveTo>
                <a:lnTo>
                  <a:pt x="0" y="0"/>
                </a:lnTo>
                <a:lnTo>
                  <a:pt x="423698" y="0"/>
                </a:lnTo>
                <a:lnTo>
                  <a:pt x="429551" y="28659"/>
                </a:lnTo>
                <a:lnTo>
                  <a:pt x="429855" y="38199"/>
                </a:lnTo>
                <a:lnTo>
                  <a:pt x="435709" y="28659"/>
                </a:lnTo>
                <a:lnTo>
                  <a:pt x="436229" y="38199"/>
                </a:lnTo>
                <a:lnTo>
                  <a:pt x="436229" y="28659"/>
                </a:lnTo>
                <a:lnTo>
                  <a:pt x="436229" y="38199"/>
                </a:lnTo>
                <a:lnTo>
                  <a:pt x="436229" y="32433"/>
                </a:lnTo>
                <a:lnTo>
                  <a:pt x="436359" y="38199"/>
                </a:lnTo>
                <a:lnTo>
                  <a:pt x="436359" y="28659"/>
                </a:lnTo>
                <a:lnTo>
                  <a:pt x="437096" y="38199"/>
                </a:lnTo>
                <a:lnTo>
                  <a:pt x="453224" y="38199"/>
                </a:lnTo>
                <a:lnTo>
                  <a:pt x="453224" y="41971"/>
                </a:lnTo>
                <a:lnTo>
                  <a:pt x="453356" y="41971"/>
                </a:lnTo>
                <a:lnTo>
                  <a:pt x="453441" y="38199"/>
                </a:lnTo>
                <a:lnTo>
                  <a:pt x="453746" y="38199"/>
                </a:lnTo>
                <a:lnTo>
                  <a:pt x="458385" y="38199"/>
                </a:lnTo>
                <a:lnTo>
                  <a:pt x="463024" y="38199"/>
                </a:lnTo>
              </a:path>
            </a:pathLst>
          </a:custGeom>
          <a:ln w="3772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260"/>
          <p:cNvSpPr/>
          <p:nvPr/>
        </p:nvSpPr>
        <p:spPr>
          <a:xfrm>
            <a:off x="7031411" y="2625297"/>
            <a:ext cx="629868" cy="65761"/>
          </a:xfrm>
          <a:custGeom>
            <a:avLst/>
            <a:gdLst/>
            <a:ahLst/>
            <a:cxnLst/>
            <a:rect l="l" t="t" r="r" b="b"/>
            <a:pathLst>
              <a:path w="463550" h="42544">
                <a:moveTo>
                  <a:pt x="0" y="41970"/>
                </a:moveTo>
                <a:lnTo>
                  <a:pt x="0" y="41970"/>
                </a:lnTo>
                <a:lnTo>
                  <a:pt x="423698" y="41970"/>
                </a:lnTo>
                <a:lnTo>
                  <a:pt x="429551" y="13267"/>
                </a:lnTo>
                <a:lnTo>
                  <a:pt x="429855" y="3771"/>
                </a:lnTo>
                <a:lnTo>
                  <a:pt x="435709" y="13267"/>
                </a:lnTo>
                <a:lnTo>
                  <a:pt x="436229" y="3771"/>
                </a:lnTo>
                <a:lnTo>
                  <a:pt x="436229" y="13267"/>
                </a:lnTo>
                <a:lnTo>
                  <a:pt x="436229" y="3771"/>
                </a:lnTo>
                <a:lnTo>
                  <a:pt x="436229" y="9495"/>
                </a:lnTo>
                <a:lnTo>
                  <a:pt x="436359" y="3771"/>
                </a:lnTo>
                <a:lnTo>
                  <a:pt x="436359" y="13267"/>
                </a:lnTo>
                <a:lnTo>
                  <a:pt x="437096" y="3771"/>
                </a:lnTo>
                <a:lnTo>
                  <a:pt x="453224" y="3771"/>
                </a:lnTo>
                <a:lnTo>
                  <a:pt x="453224" y="0"/>
                </a:lnTo>
                <a:lnTo>
                  <a:pt x="453356" y="0"/>
                </a:lnTo>
                <a:lnTo>
                  <a:pt x="453441" y="3771"/>
                </a:lnTo>
                <a:lnTo>
                  <a:pt x="453746" y="3771"/>
                </a:lnTo>
                <a:lnTo>
                  <a:pt x="458385" y="3771"/>
                </a:lnTo>
                <a:lnTo>
                  <a:pt x="463024" y="3771"/>
                </a:lnTo>
              </a:path>
            </a:pathLst>
          </a:custGeom>
          <a:ln w="3772">
            <a:solidFill>
              <a:srgbClr val="6F7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261"/>
          <p:cNvSpPr txBox="1"/>
          <p:nvPr/>
        </p:nvSpPr>
        <p:spPr>
          <a:xfrm>
            <a:off x="7798676" y="2178532"/>
            <a:ext cx="93186" cy="46327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" dirty="0">
                <a:latin typeface="Times New Roman"/>
                <a:cs typeface="Times New Roman"/>
              </a:rPr>
              <a:t>ap</a:t>
            </a:r>
            <a:r>
              <a:rPr sz="300" spc="-5" dirty="0">
                <a:latin typeface="Times New Roman"/>
                <a:cs typeface="Times New Roman"/>
              </a:rPr>
              <a:t>e</a:t>
            </a:r>
            <a:r>
              <a:rPr sz="300" dirty="0">
                <a:latin typeface="Times New Roman"/>
                <a:cs typeface="Times New Roman"/>
              </a:rPr>
              <a:t>r</a:t>
            </a:r>
            <a:r>
              <a:rPr sz="300" spc="-5" dirty="0">
                <a:latin typeface="Times New Roman"/>
                <a:cs typeface="Times New Roman"/>
              </a:rPr>
              <a:t>tu</a:t>
            </a:r>
            <a:r>
              <a:rPr sz="300" dirty="0">
                <a:latin typeface="Times New Roman"/>
                <a:cs typeface="Times New Roman"/>
              </a:rPr>
              <a:t>re</a:t>
            </a:r>
            <a:r>
              <a:rPr sz="300" spc="30" dirty="0">
                <a:latin typeface="Times New Roman"/>
                <a:cs typeface="Times New Roman"/>
              </a:rPr>
              <a:t> </a:t>
            </a:r>
            <a:r>
              <a:rPr sz="300" spc="-5" dirty="0">
                <a:latin typeface="Times New Roman"/>
                <a:cs typeface="Times New Roman"/>
              </a:rPr>
              <a:t>[</a:t>
            </a:r>
            <a:r>
              <a:rPr sz="300" dirty="0">
                <a:latin typeface="Times New Roman"/>
                <a:cs typeface="Times New Roman"/>
              </a:rPr>
              <a:t>m]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415" name="object 262"/>
          <p:cNvSpPr/>
          <p:nvPr/>
        </p:nvSpPr>
        <p:spPr>
          <a:xfrm>
            <a:off x="6298330" y="2441468"/>
            <a:ext cx="583274" cy="208079"/>
          </a:xfrm>
          <a:custGeom>
            <a:avLst/>
            <a:gdLst/>
            <a:ahLst/>
            <a:cxnLst/>
            <a:rect l="l" t="t" r="r" b="b"/>
            <a:pathLst>
              <a:path w="429260" h="134619">
                <a:moveTo>
                  <a:pt x="0" y="0"/>
                </a:moveTo>
                <a:lnTo>
                  <a:pt x="429248" y="134411"/>
                </a:lnTo>
              </a:path>
            </a:pathLst>
          </a:custGeom>
          <a:ln w="3175">
            <a:solidFill>
              <a:srgbClr val="FF96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263"/>
          <p:cNvSpPr/>
          <p:nvPr/>
        </p:nvSpPr>
        <p:spPr>
          <a:xfrm>
            <a:off x="6480967" y="2474976"/>
            <a:ext cx="607435" cy="194338"/>
          </a:xfrm>
          <a:custGeom>
            <a:avLst/>
            <a:gdLst/>
            <a:ahLst/>
            <a:cxnLst/>
            <a:rect l="l" t="t" r="r" b="b"/>
            <a:pathLst>
              <a:path w="447039" h="125730">
                <a:moveTo>
                  <a:pt x="0" y="0"/>
                </a:moveTo>
                <a:lnTo>
                  <a:pt x="446547" y="125695"/>
                </a:lnTo>
              </a:path>
            </a:pathLst>
          </a:custGeom>
          <a:ln w="3175">
            <a:solidFill>
              <a:srgbClr val="FF96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264"/>
          <p:cNvSpPr/>
          <p:nvPr/>
        </p:nvSpPr>
        <p:spPr>
          <a:xfrm>
            <a:off x="6704845" y="2528590"/>
            <a:ext cx="383098" cy="107966"/>
          </a:xfrm>
          <a:custGeom>
            <a:avLst/>
            <a:gdLst/>
            <a:ahLst/>
            <a:cxnLst/>
            <a:rect l="l" t="t" r="r" b="b"/>
            <a:pathLst>
              <a:path w="281939" h="69850">
                <a:moveTo>
                  <a:pt x="0" y="0"/>
                </a:moveTo>
                <a:lnTo>
                  <a:pt x="281785" y="69330"/>
                </a:lnTo>
              </a:path>
            </a:pathLst>
          </a:custGeom>
          <a:ln w="3175">
            <a:solidFill>
              <a:srgbClr val="FF96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265"/>
          <p:cNvSpPr/>
          <p:nvPr/>
        </p:nvSpPr>
        <p:spPr>
          <a:xfrm>
            <a:off x="7011201" y="2588907"/>
            <a:ext cx="347720" cy="60853"/>
          </a:xfrm>
          <a:custGeom>
            <a:avLst/>
            <a:gdLst/>
            <a:ahLst/>
            <a:cxnLst/>
            <a:rect l="l" t="t" r="r" b="b"/>
            <a:pathLst>
              <a:path w="255904" h="39369">
                <a:moveTo>
                  <a:pt x="0" y="0"/>
                </a:moveTo>
                <a:lnTo>
                  <a:pt x="255771" y="38978"/>
                </a:lnTo>
              </a:path>
            </a:pathLst>
          </a:custGeom>
          <a:ln w="3175">
            <a:solidFill>
              <a:srgbClr val="FF96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266"/>
          <p:cNvSpPr/>
          <p:nvPr/>
        </p:nvSpPr>
        <p:spPr>
          <a:xfrm>
            <a:off x="7040659" y="2588907"/>
            <a:ext cx="530642" cy="34353"/>
          </a:xfrm>
          <a:custGeom>
            <a:avLst/>
            <a:gdLst/>
            <a:ahLst/>
            <a:cxnLst/>
            <a:rect l="l" t="t" r="r" b="b"/>
            <a:pathLst>
              <a:path w="390525" h="22225">
                <a:moveTo>
                  <a:pt x="0" y="0"/>
                </a:moveTo>
                <a:lnTo>
                  <a:pt x="390182" y="21636"/>
                </a:lnTo>
              </a:path>
            </a:pathLst>
          </a:custGeom>
          <a:ln w="3175">
            <a:solidFill>
              <a:srgbClr val="FF96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267"/>
          <p:cNvSpPr txBox="1"/>
          <p:nvPr/>
        </p:nvSpPr>
        <p:spPr>
          <a:xfrm>
            <a:off x="7642071" y="2545283"/>
            <a:ext cx="135465" cy="9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" spc="60" dirty="0">
                <a:solidFill>
                  <a:srgbClr val="C8201D"/>
                </a:solidFill>
                <a:latin typeface="Times New Roman"/>
                <a:cs typeface="Times New Roman"/>
              </a:rPr>
              <a:t>IP </a:t>
            </a:r>
            <a:r>
              <a:rPr sz="250" spc="-15" dirty="0">
                <a:solidFill>
                  <a:srgbClr val="C8201D"/>
                </a:solidFill>
                <a:latin typeface="Times New Roman"/>
                <a:cs typeface="Times New Roman"/>
              </a:rPr>
              <a:t> </a:t>
            </a:r>
            <a:r>
              <a:rPr sz="200" spc="20" dirty="0">
                <a:latin typeface="Times New Roman"/>
                <a:cs typeface="Times New Roman"/>
              </a:rPr>
              <a:t>0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21" name="object 268"/>
          <p:cNvSpPr txBox="1"/>
          <p:nvPr/>
        </p:nvSpPr>
        <p:spPr>
          <a:xfrm>
            <a:off x="7721252" y="2257190"/>
            <a:ext cx="56084" cy="77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20" dirty="0">
                <a:latin typeface="Times New Roman"/>
                <a:cs typeface="Times New Roman"/>
              </a:rPr>
              <a:t>5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22" name="object 269"/>
          <p:cNvSpPr txBox="1"/>
          <p:nvPr/>
        </p:nvSpPr>
        <p:spPr>
          <a:xfrm>
            <a:off x="7721252" y="1962848"/>
            <a:ext cx="77655" cy="77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20" dirty="0">
                <a:latin typeface="Times New Roman"/>
                <a:cs typeface="Times New Roman"/>
              </a:rPr>
              <a:t>10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23" name="object 270"/>
          <p:cNvSpPr txBox="1"/>
          <p:nvPr/>
        </p:nvSpPr>
        <p:spPr>
          <a:xfrm>
            <a:off x="7721252" y="1668504"/>
            <a:ext cx="77655" cy="77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" spc="20" dirty="0">
                <a:latin typeface="Times New Roman"/>
                <a:cs typeface="Times New Roman"/>
              </a:rPr>
              <a:t>15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24" name="object 271"/>
          <p:cNvSpPr txBox="1"/>
          <p:nvPr/>
        </p:nvSpPr>
        <p:spPr>
          <a:xfrm>
            <a:off x="5646170" y="1597400"/>
            <a:ext cx="1444452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65" dirty="0">
                <a:latin typeface="Times New Roman"/>
                <a:cs typeface="Times New Roman"/>
              </a:rPr>
              <a:t>s</a:t>
            </a:r>
            <a:r>
              <a:rPr sz="800" spc="55" dirty="0">
                <a:latin typeface="Times New Roman"/>
                <a:cs typeface="Times New Roman"/>
              </a:rPr>
              <a:t>ynchr</a:t>
            </a:r>
            <a:r>
              <a:rPr sz="800" spc="70" dirty="0">
                <a:latin typeface="Times New Roman"/>
                <a:cs typeface="Times New Roman"/>
              </a:rPr>
              <a:t>o</a:t>
            </a:r>
            <a:r>
              <a:rPr sz="800" spc="55" dirty="0">
                <a:latin typeface="Times New Roman"/>
                <a:cs typeface="Times New Roman"/>
              </a:rPr>
              <a:t>tro</a:t>
            </a:r>
            <a:r>
              <a:rPr sz="800" spc="70" dirty="0">
                <a:latin typeface="Times New Roman"/>
                <a:cs typeface="Times New Roman"/>
              </a:rPr>
              <a:t>n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spc="65" dirty="0">
                <a:latin typeface="Times New Roman"/>
                <a:cs typeface="Times New Roman"/>
              </a:rPr>
              <a:t>rad</a:t>
            </a:r>
            <a:r>
              <a:rPr sz="800" spc="40" dirty="0">
                <a:latin typeface="Times New Roman"/>
                <a:cs typeface="Times New Roman"/>
              </a:rPr>
              <a:t>ia</a:t>
            </a:r>
            <a:r>
              <a:rPr sz="800" spc="55" dirty="0">
                <a:latin typeface="Times New Roman"/>
                <a:cs typeface="Times New Roman"/>
              </a:rPr>
              <a:t>t</a:t>
            </a:r>
            <a:r>
              <a:rPr sz="800" spc="20" dirty="0">
                <a:latin typeface="Times New Roman"/>
                <a:cs typeface="Times New Roman"/>
              </a:rPr>
              <a:t>i</a:t>
            </a:r>
            <a:r>
              <a:rPr sz="800" spc="45" dirty="0">
                <a:latin typeface="Times New Roman"/>
                <a:cs typeface="Times New Roman"/>
              </a:rPr>
              <a:t>o</a:t>
            </a:r>
            <a:r>
              <a:rPr sz="800" spc="70" dirty="0">
                <a:latin typeface="Times New Roman"/>
                <a:cs typeface="Times New Roman"/>
              </a:rPr>
              <a:t>n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spc="15" dirty="0">
                <a:latin typeface="Times New Roman"/>
                <a:cs typeface="Times New Roman"/>
              </a:rPr>
              <a:t>f</a:t>
            </a:r>
            <a:r>
              <a:rPr sz="800" spc="80" dirty="0">
                <a:latin typeface="Times New Roman"/>
                <a:cs typeface="Times New Roman"/>
              </a:rPr>
              <a:t>a</a:t>
            </a:r>
            <a:r>
              <a:rPr sz="800" spc="70" dirty="0">
                <a:latin typeface="Times New Roman"/>
                <a:cs typeface="Times New Roman"/>
              </a:rPr>
              <a:t>n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spc="25" dirty="0">
                <a:latin typeface="Times New Roman"/>
                <a:cs typeface="Times New Roman"/>
              </a:rPr>
              <a:t>B</a:t>
            </a:r>
            <a:r>
              <a:rPr sz="800" spc="20" dirty="0">
                <a:latin typeface="Times New Roman"/>
                <a:cs typeface="Times New Roman"/>
              </a:rPr>
              <a:t>WL.</a:t>
            </a:r>
            <a:r>
              <a:rPr sz="800" spc="70" dirty="0">
                <a:latin typeface="Times New Roman"/>
                <a:cs typeface="Times New Roman"/>
              </a:rPr>
              <a:t>2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425" name="object 272"/>
          <p:cNvSpPr/>
          <p:nvPr/>
        </p:nvSpPr>
        <p:spPr>
          <a:xfrm>
            <a:off x="7040659" y="2582205"/>
            <a:ext cx="618651" cy="6871"/>
          </a:xfrm>
          <a:custGeom>
            <a:avLst/>
            <a:gdLst/>
            <a:ahLst/>
            <a:cxnLst/>
            <a:rect l="l" t="t" r="r" b="b"/>
            <a:pathLst>
              <a:path w="455295" h="4444">
                <a:moveTo>
                  <a:pt x="0" y="4336"/>
                </a:moveTo>
                <a:lnTo>
                  <a:pt x="455263" y="0"/>
                </a:lnTo>
              </a:path>
            </a:pathLst>
          </a:custGeom>
          <a:ln w="3175">
            <a:solidFill>
              <a:srgbClr val="FF96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273"/>
          <p:cNvSpPr/>
          <p:nvPr/>
        </p:nvSpPr>
        <p:spPr>
          <a:xfrm>
            <a:off x="7087733" y="2615647"/>
            <a:ext cx="0" cy="74594"/>
          </a:xfrm>
          <a:custGeom>
            <a:avLst/>
            <a:gdLst/>
            <a:ahLst/>
            <a:cxnLst/>
            <a:rect l="l" t="t" r="r" b="b"/>
            <a:pathLst>
              <a:path h="48259">
                <a:moveTo>
                  <a:pt x="0" y="47694"/>
                </a:moveTo>
                <a:lnTo>
                  <a:pt x="0" y="0"/>
                </a:lnTo>
              </a:path>
            </a:pathLst>
          </a:custGeom>
          <a:ln w="4335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274"/>
          <p:cNvSpPr/>
          <p:nvPr/>
        </p:nvSpPr>
        <p:spPr>
          <a:xfrm>
            <a:off x="7364634" y="2615647"/>
            <a:ext cx="0" cy="74594"/>
          </a:xfrm>
          <a:custGeom>
            <a:avLst/>
            <a:gdLst/>
            <a:ahLst/>
            <a:cxnLst/>
            <a:rect l="l" t="t" r="r" b="b"/>
            <a:pathLst>
              <a:path h="48259">
                <a:moveTo>
                  <a:pt x="0" y="47694"/>
                </a:moveTo>
                <a:lnTo>
                  <a:pt x="0" y="0"/>
                </a:lnTo>
              </a:path>
            </a:pathLst>
          </a:custGeom>
          <a:ln w="4335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275"/>
          <p:cNvSpPr/>
          <p:nvPr/>
        </p:nvSpPr>
        <p:spPr>
          <a:xfrm>
            <a:off x="7576728" y="2615647"/>
            <a:ext cx="0" cy="74594"/>
          </a:xfrm>
          <a:custGeom>
            <a:avLst/>
            <a:gdLst/>
            <a:ahLst/>
            <a:cxnLst/>
            <a:rect l="l" t="t" r="r" b="b"/>
            <a:pathLst>
              <a:path h="48259">
                <a:moveTo>
                  <a:pt x="0" y="47694"/>
                </a:moveTo>
                <a:lnTo>
                  <a:pt x="0" y="0"/>
                </a:lnTo>
              </a:path>
            </a:pathLst>
          </a:custGeom>
          <a:ln w="4335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169"/>
          <p:cNvSpPr txBox="1"/>
          <p:nvPr/>
        </p:nvSpPr>
        <p:spPr>
          <a:xfrm>
            <a:off x="6304534" y="3166642"/>
            <a:ext cx="1476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500" spc="20" dirty="0" smtClean="0">
                <a:latin typeface="Times New Roman"/>
                <a:cs typeface="Times New Roman"/>
              </a:rPr>
              <a:t>-</a:t>
            </a:r>
            <a:r>
              <a:rPr sz="500" spc="20" dirty="0" smtClean="0">
                <a:latin typeface="Times New Roman"/>
                <a:cs typeface="Times New Roman"/>
              </a:rPr>
              <a:t>2</a:t>
            </a:r>
            <a:r>
              <a:rPr lang="en-US" sz="500" spc="20" dirty="0" smtClean="0">
                <a:latin typeface="Times New Roman"/>
                <a:cs typeface="Times New Roman"/>
              </a:rPr>
              <a:t>0</a:t>
            </a:r>
            <a:r>
              <a:rPr sz="500" spc="20" dirty="0" smtClean="0">
                <a:latin typeface="Times New Roman"/>
                <a:cs typeface="Times New Roman"/>
              </a:rPr>
              <a:t>0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431" name="object 169"/>
          <p:cNvSpPr txBox="1"/>
          <p:nvPr/>
        </p:nvSpPr>
        <p:spPr>
          <a:xfrm>
            <a:off x="6617892" y="3166534"/>
            <a:ext cx="1476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500" spc="20" dirty="0" smtClean="0">
                <a:latin typeface="Times New Roman"/>
                <a:cs typeface="Times New Roman"/>
              </a:rPr>
              <a:t>-15</a:t>
            </a:r>
            <a:r>
              <a:rPr sz="500" spc="20" dirty="0" smtClean="0">
                <a:latin typeface="Times New Roman"/>
                <a:cs typeface="Times New Roman"/>
              </a:rPr>
              <a:t>0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5862175" y="2864596"/>
            <a:ext cx="1527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Collimators position</a:t>
            </a:r>
            <a:endParaRPr lang="en-US" sz="1200" dirty="0"/>
          </a:p>
        </p:txBody>
      </p:sp>
      <p:cxnSp>
        <p:nvCxnSpPr>
          <p:cNvPr id="433" name="Straight Arrow Connector 432"/>
          <p:cNvCxnSpPr/>
          <p:nvPr/>
        </p:nvCxnSpPr>
        <p:spPr>
          <a:xfrm flipV="1">
            <a:off x="7086558" y="2710227"/>
            <a:ext cx="0" cy="196638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/>
          <p:cNvCxnSpPr/>
          <p:nvPr/>
        </p:nvCxnSpPr>
        <p:spPr>
          <a:xfrm flipV="1">
            <a:off x="7364634" y="2712732"/>
            <a:ext cx="0" cy="222983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/>
          <p:cNvCxnSpPr/>
          <p:nvPr/>
        </p:nvCxnSpPr>
        <p:spPr>
          <a:xfrm flipV="1">
            <a:off x="7575534" y="2716901"/>
            <a:ext cx="0" cy="222983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1" name="Picture 440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9" y="3695961"/>
            <a:ext cx="7396752" cy="24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5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12865</TotalTime>
  <Words>936</Words>
  <Application>Microsoft Macintosh PowerPoint</Application>
  <PresentationFormat>On-screen Show (4:3)</PresentationFormat>
  <Paragraphs>244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INFN-Padova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Bacchetta</dc:creator>
  <cp:lastModifiedBy>Nicola Bacchetta</cp:lastModifiedBy>
  <cp:revision>60</cp:revision>
  <dcterms:created xsi:type="dcterms:W3CDTF">2015-11-18T14:38:45Z</dcterms:created>
  <dcterms:modified xsi:type="dcterms:W3CDTF">2020-09-16T09:42:17Z</dcterms:modified>
</cp:coreProperties>
</file>