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2B1219-626E-4459-B674-D71DC2A53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1382A97-D05A-4E41-8539-D34F9C97C7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D1A641-244E-430C-B6A8-D3E319D03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8F9C-1AC6-458E-A07A-19857CA29927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0C9411D-84ED-4E05-B36F-32586A04E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F56504-C5A6-4F8C-ADC2-4F4BBB725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D01-8249-4EB4-A9D6-9A0976A9DB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50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E8321A-1C83-489A-BFB9-0742116A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D6D3273-5C16-4D07-9D8F-A1C0BEF3EF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AC5D71-965F-4726-9BFA-3C0736B4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8F9C-1AC6-458E-A07A-19857CA29927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7BC674-A048-4824-8B70-E78B28173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627358-AE02-4AAB-97EE-DF2CAFA17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D01-8249-4EB4-A9D6-9A0976A9DB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99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079D639-6734-4986-93C8-51A21A4643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5A65874-AC0C-48AA-B5B2-6FC920BB0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7A358E-8678-48D0-8E44-F1AFE1676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8F9C-1AC6-458E-A07A-19857CA29927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E26DF8-EA96-4AAE-9419-5C6FA770F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A79AD8-FFAD-4C72-90A7-73802A925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D01-8249-4EB4-A9D6-9A0976A9DB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32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589C73-DF07-43CE-BCD6-779B9013B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5B198E-1DF1-4E4E-9712-6948EA6D9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A8D58D-FFB5-485D-B7EC-3D046CC56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8F9C-1AC6-458E-A07A-19857CA29927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D9AB1B-6359-4B31-ABF8-B8C8BF636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C5700CC-BDCD-411E-A8FB-BE3D48C7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D01-8249-4EB4-A9D6-9A0976A9DB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29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24727C-FFC2-4756-B720-78B3BE6EE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EBF9B66-F10D-4B65-9DD7-E5EE9359A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DD8E1F6-5972-4CA8-8ED6-03692C4F8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8F9C-1AC6-458E-A07A-19857CA29927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CFB0160-D307-4576-A447-9A3AE6CBE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9B1714-D12B-4D29-8E96-9D2EF8982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D01-8249-4EB4-A9D6-9A0976A9DB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2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63D68F-7A57-458F-8A71-80BCC217A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5735AA-983E-4FCD-900D-2D21903B5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81C54EB-686A-423E-B1A3-D0BC0A7EF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8676087-39FC-4091-8C53-48F869E38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8F9C-1AC6-458E-A07A-19857CA29927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096DD7D-43C5-455D-9C60-B35569710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054CCFA-E94F-4C3F-8D48-01F67E7EE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D01-8249-4EB4-A9D6-9A0976A9DB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73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8667BB-23BF-4200-AE5D-8045ACA6D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07D2CFC-AD3D-4ED8-A5F2-C67CA27ED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37DA76D-A13A-4DB3-B7D7-90FF6DE28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660584F-9CF5-405B-846E-3D47595101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386E27D-CADC-4CC7-B966-A0767AB91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DD3DAF1-B2CE-4791-B4E7-93F5C584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8F9C-1AC6-458E-A07A-19857CA29927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28B9016-A1EC-4856-86FF-5E5DD2B8D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D529FB8-3949-46A2-A8AC-DF6840B46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D01-8249-4EB4-A9D6-9A0976A9DB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9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040E43-B923-40AB-AE4E-7D77590A8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E28AD8E-B6C5-4F67-9D62-5D453007B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8F9C-1AC6-458E-A07A-19857CA29927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7F6D024-CFCE-4BAC-9C93-8A570795B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631DD41-B612-4136-951D-43303DB04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D01-8249-4EB4-A9D6-9A0976A9DB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65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52A8FF7-D794-4527-BB4A-B1ED4ECEF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8F9C-1AC6-458E-A07A-19857CA29927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8BFE642-D022-4FE8-85F3-F34910474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B548914-7879-4201-818E-BEB50B263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D01-8249-4EB4-A9D6-9A0976A9DB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99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DB5F56-7EFD-4AD6-A672-0DB05F5AC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C6F218-05D6-4CDC-8B8E-0E6BE0741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33614F8-8ACA-4771-BE21-F1D66E693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3E407A-B917-4881-919B-BB18C741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8F9C-1AC6-458E-A07A-19857CA29927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6343FC9-E496-497C-BD29-E7545BB7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76F2BEE-D6BC-4461-963D-24271261E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D01-8249-4EB4-A9D6-9A0976A9DB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91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DC3C38-055E-429C-B647-B2FD66174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5B629EE-967B-426B-87ED-EE2029F9C5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6DB1AC8-90B5-4141-8DF3-253136A11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4EACAC-504E-4F41-A543-9FCAD7D4F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8F9C-1AC6-458E-A07A-19857CA29927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686C489-11D0-4EAF-AEBE-A7ACC350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598A696-D411-4038-A103-820A7D515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D01-8249-4EB4-A9D6-9A0976A9DB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27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7F0BE8D-A386-47B6-B855-3AD752063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B07EFCF-A9B5-4361-8DC0-0AC19862D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5F1D76-5084-4B76-AD9E-2D7725DFCF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B8F9C-1AC6-458E-A07A-19857CA29927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31EA3C-619A-409A-A3BB-524F2B260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D5B7D2-3620-4374-832C-AE2CC6D8A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61D01-8249-4EB4-A9D6-9A0976A9DB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43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6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0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C0042B-CA13-4041-9529-FC34C507D0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Study on the particle identification efficiency of the TOP detector at Belle2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6D5ECC5-DA03-4BB9-AC92-3EA6B335F7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11696"/>
            <a:ext cx="9144000" cy="446103"/>
          </a:xfrm>
        </p:spPr>
        <p:txBody>
          <a:bodyPr/>
          <a:lstStyle/>
          <a:p>
            <a:pPr algn="r"/>
            <a:r>
              <a:rPr lang="en-GB" dirty="0"/>
              <a:t>Matteo Feltre</a:t>
            </a:r>
          </a:p>
        </p:txBody>
      </p:sp>
    </p:spTree>
    <p:extLst>
      <p:ext uri="{BB962C8B-B14F-4D97-AF65-F5344CB8AC3E}">
        <p14:creationId xmlns:p14="http://schemas.microsoft.com/office/powerpoint/2010/main" val="3045658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BB3F25-FDC7-41C9-8001-57337B3D7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“PIDE”-</a:t>
            </a:r>
            <a:r>
              <a:rPr lang="en-GB" i="1" dirty="0"/>
              <a:t>pi</a:t>
            </a:r>
            <a:endParaRPr lang="en-GB" b="1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647596-EB6C-4242-975A-AC57C9CC7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GB" u="sng" dirty="0"/>
              <a:t>Theta classification:</a:t>
            </a:r>
          </a:p>
          <a:p>
            <a:r>
              <a:rPr lang="en-GB" dirty="0"/>
              <a:t>The trend is variable</a:t>
            </a:r>
          </a:p>
          <a:p>
            <a:r>
              <a:rPr lang="en-GB" dirty="0"/>
              <a:t>PIDE efficiency is higher than D0-pi. This could mean that a low momentum pi is more recognizable</a:t>
            </a:r>
          </a:p>
          <a:p>
            <a:r>
              <a:rPr lang="en-GB" dirty="0"/>
              <a:t>Data and MC are very close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299EBBF-F1FF-4D35-B4CB-CBCE3E55F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1220599"/>
            <a:ext cx="6096000" cy="441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518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BB3F25-FDC7-41C9-8001-57337B3D7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“PIDE”-</a:t>
            </a:r>
            <a:r>
              <a:rPr lang="en-GB" dirty="0"/>
              <a:t>D0-</a:t>
            </a:r>
            <a:r>
              <a:rPr lang="en-GB" i="1" dirty="0"/>
              <a:t>K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647596-EB6C-4242-975A-AC57C9CC7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GB" u="sng" dirty="0"/>
              <a:t>Theta classification:</a:t>
            </a:r>
          </a:p>
          <a:p>
            <a:r>
              <a:rPr lang="en-GB" dirty="0"/>
              <a:t>The MC shows a clear trend;</a:t>
            </a:r>
          </a:p>
          <a:p>
            <a:r>
              <a:rPr lang="en-GB" dirty="0"/>
              <a:t>Data efficiencies are lower and more variable than MC.</a:t>
            </a:r>
          </a:p>
          <a:p>
            <a:r>
              <a:rPr lang="en-GB" dirty="0"/>
              <a:t>Data fluctuations are in agreement with Pair behaviour</a:t>
            </a:r>
          </a:p>
          <a:p>
            <a:r>
              <a:rPr lang="en-GB" dirty="0"/>
              <a:t>PIDE efficiency is higher than </a:t>
            </a:r>
            <a:r>
              <a:rPr lang="en-GB" dirty="0" err="1"/>
              <a:t>pions</a:t>
            </a:r>
            <a:r>
              <a:rPr lang="en-GB" dirty="0"/>
              <a:t> because K is more distinguishable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299EBBF-F1FF-4D35-B4CB-CBCE3E55F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1220599"/>
            <a:ext cx="6095999" cy="441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727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59B073-C639-4F9E-A523-6344E6A3C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“PIDE”-</a:t>
            </a:r>
            <a:r>
              <a:rPr lang="en-GB" i="1" dirty="0"/>
              <a:t>Misidentification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B76213-2E03-4E02-AC76-E564F5FD9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GB" dirty="0"/>
              <a:t>In this bar plots are reported:</a:t>
            </a:r>
          </a:p>
          <a:p>
            <a:pPr lvl="1"/>
            <a:r>
              <a:rPr lang="en-GB" dirty="0"/>
              <a:t>Percentage of identification of the 6 kind of particles;</a:t>
            </a:r>
          </a:p>
          <a:p>
            <a:pPr lvl="1"/>
            <a:r>
              <a:rPr lang="en-GB" dirty="0"/>
              <a:t>The second highest when the “correct” PIDE is the maximum;</a:t>
            </a:r>
          </a:p>
        </p:txBody>
      </p:sp>
    </p:spTree>
    <p:extLst>
      <p:ext uri="{BB962C8B-B14F-4D97-AF65-F5344CB8AC3E}">
        <p14:creationId xmlns:p14="http://schemas.microsoft.com/office/powerpoint/2010/main" val="1588534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59B073-C639-4F9E-A523-6344E6A3C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“PIDE”-</a:t>
            </a:r>
            <a:r>
              <a:rPr lang="en-GB" sz="4000" i="1" dirty="0"/>
              <a:t>Misidentification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B76213-2E03-4E02-AC76-E564F5FD9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GB" dirty="0"/>
              <a:t>In this bar plots are reported:</a:t>
            </a:r>
          </a:p>
          <a:p>
            <a:pPr lvl="1"/>
            <a:r>
              <a:rPr lang="en-GB" dirty="0"/>
              <a:t>Percentage of identification of the 6 kind of particles; (upper)</a:t>
            </a:r>
          </a:p>
          <a:p>
            <a:pPr lvl="1"/>
            <a:r>
              <a:rPr lang="en-GB" dirty="0"/>
              <a:t>The second highest when the “correct” PIDE is the maximum;</a:t>
            </a:r>
          </a:p>
          <a:p>
            <a:r>
              <a:rPr lang="en-GB" u="sng" dirty="0"/>
              <a:t>D0-pi:</a:t>
            </a:r>
            <a:endParaRPr lang="en-GB" dirty="0"/>
          </a:p>
          <a:p>
            <a:pPr lvl="1"/>
            <a:r>
              <a:rPr lang="en-GB" dirty="0"/>
              <a:t>After the constraints </a:t>
            </a:r>
            <a:r>
              <a:rPr lang="en-GB" u="sng" dirty="0"/>
              <a:t>pi, mu </a:t>
            </a:r>
            <a:r>
              <a:rPr lang="en-GB" dirty="0"/>
              <a:t>percentage increase sensibly;</a:t>
            </a:r>
          </a:p>
          <a:p>
            <a:pPr lvl="1"/>
            <a:r>
              <a:rPr lang="en-GB" dirty="0"/>
              <a:t>Also </a:t>
            </a:r>
            <a:r>
              <a:rPr lang="en-GB" u="sng" dirty="0"/>
              <a:t>electron</a:t>
            </a:r>
            <a:r>
              <a:rPr lang="en-GB" dirty="0"/>
              <a:t> percentage increases;</a:t>
            </a:r>
          </a:p>
          <a:p>
            <a:pPr lvl="1"/>
            <a:r>
              <a:rPr lang="en-GB" dirty="0"/>
              <a:t>Pi is mainly mistaken for a muon</a:t>
            </a:r>
          </a:p>
        </p:txBody>
      </p:sp>
      <p:graphicFrame>
        <p:nvGraphicFramePr>
          <p:cNvPr id="4" name="Oggetto 3">
            <a:extLst>
              <a:ext uri="{FF2B5EF4-FFF2-40B4-BE49-F238E27FC236}">
                <a16:creationId xmlns:a16="http://schemas.microsoft.com/office/drawing/2014/main" id="{3E1A6F96-EC02-46D7-9581-91A09BD5C3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744129"/>
              </p:ext>
            </p:extLst>
          </p:nvPr>
        </p:nvGraphicFramePr>
        <p:xfrm>
          <a:off x="2032000" y="719138"/>
          <a:ext cx="8128000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Acrobat Document" r:id="rId3" imgW="0" imgH="0" progId="AcroExch.Document.DC">
                  <p:embed/>
                </p:oleObj>
              </mc:Choice>
              <mc:Fallback>
                <p:oleObj name="Acrobat Document" r:id="rId3" imgW="0" imgH="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/>
                    <p:spPr>
                      <a:xfrm>
                        <a:off x="2032000" y="719138"/>
                        <a:ext cx="8128000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9A6F5A27-AF2C-4073-A248-3B4210B63A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144133"/>
              </p:ext>
            </p:extLst>
          </p:nvPr>
        </p:nvGraphicFramePr>
        <p:xfrm>
          <a:off x="6096001" y="1"/>
          <a:ext cx="60960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Acrobat Document" r:id="rId4" imgW="3840480" imgH="3840196" progId="AcroExch.Document.DC">
                  <p:embed/>
                </p:oleObj>
              </mc:Choice>
              <mc:Fallback>
                <p:oleObj name="Acrobat Document" r:id="rId4" imgW="3840480" imgH="384019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1" y="1"/>
                        <a:ext cx="6096000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3F49B401-D5D8-442E-88FA-583245F572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344897"/>
              </p:ext>
            </p:extLst>
          </p:nvPr>
        </p:nvGraphicFramePr>
        <p:xfrm>
          <a:off x="6096001" y="3428999"/>
          <a:ext cx="60960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Acrobat Document" r:id="rId6" imgW="3840480" imgH="3840196" progId="AcroExch.Document.DC">
                  <p:embed/>
                </p:oleObj>
              </mc:Choice>
              <mc:Fallback>
                <p:oleObj name="Acrobat Document" r:id="rId6" imgW="3840480" imgH="384019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96001" y="3428999"/>
                        <a:ext cx="6096000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0319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59B073-C639-4F9E-A523-6344E6A3C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“PIDE”-</a:t>
            </a:r>
            <a:r>
              <a:rPr lang="en-GB" sz="4000" i="1" dirty="0"/>
              <a:t>Misidentification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B76213-2E03-4E02-AC76-E564F5FD9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GB" dirty="0"/>
              <a:t>In this bar plots are reported:</a:t>
            </a:r>
          </a:p>
          <a:p>
            <a:pPr lvl="1"/>
            <a:r>
              <a:rPr lang="en-GB" dirty="0"/>
              <a:t>Percentage of identification of the 6 kind of particles; (upper)</a:t>
            </a:r>
          </a:p>
          <a:p>
            <a:pPr lvl="1"/>
            <a:r>
              <a:rPr lang="en-GB" dirty="0"/>
              <a:t>The second highest when the “correct” PIDE is the maximum;</a:t>
            </a:r>
          </a:p>
          <a:p>
            <a:r>
              <a:rPr lang="en-GB" u="sng" dirty="0"/>
              <a:t>pi:</a:t>
            </a:r>
          </a:p>
          <a:p>
            <a:pPr lvl="1"/>
            <a:r>
              <a:rPr lang="en-GB" dirty="0"/>
              <a:t>The behaviour is similar to D0-pi;</a:t>
            </a:r>
          </a:p>
          <a:p>
            <a:pPr lvl="1"/>
            <a:r>
              <a:rPr lang="en-GB" dirty="0"/>
              <a:t>After the “cut”, K percentage is more relevant than D0-pi</a:t>
            </a:r>
          </a:p>
        </p:txBody>
      </p:sp>
      <p:graphicFrame>
        <p:nvGraphicFramePr>
          <p:cNvPr id="4" name="Oggetto 3">
            <a:extLst>
              <a:ext uri="{FF2B5EF4-FFF2-40B4-BE49-F238E27FC236}">
                <a16:creationId xmlns:a16="http://schemas.microsoft.com/office/drawing/2014/main" id="{3E1A6F96-EC02-46D7-9581-91A09BD5C3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32000" y="719138"/>
          <a:ext cx="8128000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Acrobat Document" r:id="rId3" imgW="0" imgH="0" progId="AcroExch.Document.DC">
                  <p:embed/>
                </p:oleObj>
              </mc:Choice>
              <mc:Fallback>
                <p:oleObj name="Acrobat Document" r:id="rId3" imgW="0" imgH="0" progId="AcroExch.Document.DC">
                  <p:embed/>
                  <p:pic>
                    <p:nvPicPr>
                      <p:cNvPr id="4" name="Oggetto 3">
                        <a:extLst>
                          <a:ext uri="{FF2B5EF4-FFF2-40B4-BE49-F238E27FC236}">
                            <a16:creationId xmlns:a16="http://schemas.microsoft.com/office/drawing/2014/main" id="{3E1A6F96-EC02-46D7-9581-91A09BD5C387}"/>
                          </a:ext>
                        </a:extLst>
                      </p:cNvPr>
                      <p:cNvPicPr/>
                      <p:nvPr/>
                    </p:nvPicPr>
                    <p:blipFill/>
                    <p:spPr>
                      <a:xfrm>
                        <a:off x="2032000" y="719138"/>
                        <a:ext cx="8128000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E4311299-A534-481D-8FB1-6F01EE285F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721845"/>
              </p:ext>
            </p:extLst>
          </p:nvPr>
        </p:nvGraphicFramePr>
        <p:xfrm>
          <a:off x="6096001" y="1"/>
          <a:ext cx="60960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Acrobat Document" r:id="rId4" imgW="3840480" imgH="3840196" progId="AcroExch.Document.DC">
                  <p:embed/>
                </p:oleObj>
              </mc:Choice>
              <mc:Fallback>
                <p:oleObj name="Acrobat Document" r:id="rId4" imgW="3840480" imgH="384019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1" y="1"/>
                        <a:ext cx="6096000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614E87FB-922D-43EA-BA09-6BEA466301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142927"/>
              </p:ext>
            </p:extLst>
          </p:nvPr>
        </p:nvGraphicFramePr>
        <p:xfrm>
          <a:off x="6096001" y="3428999"/>
          <a:ext cx="60960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Acrobat Document" r:id="rId6" imgW="3840480" imgH="3840196" progId="AcroExch.Document.DC">
                  <p:embed/>
                </p:oleObj>
              </mc:Choice>
              <mc:Fallback>
                <p:oleObj name="Acrobat Document" r:id="rId6" imgW="3840480" imgH="384019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96001" y="3428999"/>
                        <a:ext cx="6096000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6556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59B073-C639-4F9E-A523-6344E6A3C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“PIDE”-</a:t>
            </a:r>
            <a:r>
              <a:rPr lang="en-GB" sz="4000" i="1" dirty="0"/>
              <a:t>Misidentification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B76213-2E03-4E02-AC76-E564F5FD9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 this bar plots are reported:</a:t>
            </a:r>
          </a:p>
          <a:p>
            <a:pPr lvl="1"/>
            <a:r>
              <a:rPr lang="en-GB" dirty="0"/>
              <a:t>Percentage of identification of the 6 kind of particles; (upper)</a:t>
            </a:r>
          </a:p>
          <a:p>
            <a:pPr lvl="1"/>
            <a:r>
              <a:rPr lang="en-GB" dirty="0"/>
              <a:t>The second highest when the “correct” PIDE is the maximum;</a:t>
            </a:r>
          </a:p>
          <a:p>
            <a:r>
              <a:rPr lang="en-GB" u="sng" dirty="0"/>
              <a:t>D0-K:</a:t>
            </a:r>
          </a:p>
          <a:p>
            <a:pPr lvl="1"/>
            <a:r>
              <a:rPr lang="en-GB" dirty="0"/>
              <a:t>The K after the selection has a very high percentage of right reconstruction;</a:t>
            </a:r>
          </a:p>
          <a:p>
            <a:pPr lvl="1"/>
            <a:r>
              <a:rPr lang="en-GB" dirty="0"/>
              <a:t>Data K reconstruction percentage is lower than MC in agreement with previous graphs;</a:t>
            </a:r>
          </a:p>
        </p:txBody>
      </p:sp>
      <p:graphicFrame>
        <p:nvGraphicFramePr>
          <p:cNvPr id="4" name="Oggetto 3">
            <a:extLst>
              <a:ext uri="{FF2B5EF4-FFF2-40B4-BE49-F238E27FC236}">
                <a16:creationId xmlns:a16="http://schemas.microsoft.com/office/drawing/2014/main" id="{3E1A6F96-EC02-46D7-9581-91A09BD5C3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32000" y="719138"/>
          <a:ext cx="8128000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Acrobat Document" r:id="rId3" imgW="0" imgH="0" progId="AcroExch.Document.DC">
                  <p:embed/>
                </p:oleObj>
              </mc:Choice>
              <mc:Fallback>
                <p:oleObj name="Acrobat Document" r:id="rId3" imgW="0" imgH="0" progId="AcroExch.Document.DC">
                  <p:embed/>
                  <p:pic>
                    <p:nvPicPr>
                      <p:cNvPr id="4" name="Oggetto 3">
                        <a:extLst>
                          <a:ext uri="{FF2B5EF4-FFF2-40B4-BE49-F238E27FC236}">
                            <a16:creationId xmlns:a16="http://schemas.microsoft.com/office/drawing/2014/main" id="{3E1A6F96-EC02-46D7-9581-91A09BD5C387}"/>
                          </a:ext>
                        </a:extLst>
                      </p:cNvPr>
                      <p:cNvPicPr/>
                      <p:nvPr/>
                    </p:nvPicPr>
                    <p:blipFill/>
                    <p:spPr>
                      <a:xfrm>
                        <a:off x="2032000" y="719138"/>
                        <a:ext cx="8128000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58A7EE60-5199-4CB3-92B5-57E45CB2E3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382140"/>
              </p:ext>
            </p:extLst>
          </p:nvPr>
        </p:nvGraphicFramePr>
        <p:xfrm>
          <a:off x="6096000" y="1"/>
          <a:ext cx="5984081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Acrobat Document" r:id="rId4" imgW="3840480" imgH="3840196" progId="AcroExch.Document.DC">
                  <p:embed/>
                </p:oleObj>
              </mc:Choice>
              <mc:Fallback>
                <p:oleObj name="Acrobat Document" r:id="rId4" imgW="3840480" imgH="384019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0" y="1"/>
                        <a:ext cx="5984081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35E19FB8-3721-4A76-8733-5B2CE7CC2E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517981"/>
              </p:ext>
            </p:extLst>
          </p:nvPr>
        </p:nvGraphicFramePr>
        <p:xfrm>
          <a:off x="6207921" y="3429001"/>
          <a:ext cx="598408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Acrobat Document" r:id="rId6" imgW="3840480" imgH="3840196" progId="AcroExch.Document.DC">
                  <p:embed/>
                </p:oleObj>
              </mc:Choice>
              <mc:Fallback>
                <p:oleObj name="Acrobat Document" r:id="rId6" imgW="3840480" imgH="384019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207921" y="3429001"/>
                        <a:ext cx="5984080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6207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7E09E3-1645-4CC3-BBD7-1AF27C7B3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Alternative ways? </a:t>
            </a:r>
            <a:r>
              <a:rPr lang="en-GB" i="1" dirty="0"/>
              <a:t>(D0-pi example)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9D8DBF0F-AFEA-4111-8E9F-4B0E85C294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Using a neural network could be a possibility:</a:t>
                </a:r>
              </a:p>
              <a:p>
                <a:pPr lvl="1"/>
                <a:r>
                  <a:rPr lang="en-GB" dirty="0"/>
                  <a:t>Train the net on MC to recognize D0-pi events;</a:t>
                </a:r>
              </a:p>
              <a:p>
                <a:pPr lvl="1"/>
                <a:r>
                  <a:rPr lang="en-GB" dirty="0"/>
                  <a:t>Apply the net to data;</a:t>
                </a:r>
              </a:p>
              <a:p>
                <a:pPr lvl="1"/>
                <a:r>
                  <a:rPr lang="en-GB" dirty="0"/>
                  <a:t>Check the percentage of event marked as signal by the net which is really a D0-pi.</a:t>
                </a:r>
              </a:p>
              <a:p>
                <a:pPr lvl="1"/>
                <a:r>
                  <a:rPr lang="en-GB" dirty="0"/>
                  <a:t>Indeed, the net will confuse events with similar kinematics properties that are reconstructed as D0-pi or others by the TOP detector.</a:t>
                </a:r>
              </a:p>
              <a:p>
                <a:r>
                  <a:rPr lang="en-GB" dirty="0"/>
                  <a:t>Problems:</a:t>
                </a:r>
              </a:p>
              <a:p>
                <a:pPr lvl="1"/>
                <a:r>
                  <a:rPr lang="en-GB" dirty="0"/>
                  <a:t>Network intrinsic efficiency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dirty="0"/>
                  <a:t> </a:t>
                </a:r>
                <a:r>
                  <a:rPr lang="en-GB" u="sng" dirty="0"/>
                  <a:t>on a subset of only signal </a:t>
                </a:r>
                <a:r>
                  <a:rPr lang="en-GB" dirty="0"/>
                  <a:t>the 70% is recognized as signal by the net</a:t>
                </a:r>
              </a:p>
              <a:p>
                <a:pPr lvl="1"/>
                <a:r>
                  <a:rPr lang="en-GB" dirty="0"/>
                  <a:t>The intrinsic efficiency confuses with the TOP efficiency</a:t>
                </a: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9D8DBF0F-AFEA-4111-8E9F-4B0E85C294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275" b="-2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4755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7E09E3-1645-4CC3-BBD7-1AF27C7B3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Alternative ways? </a:t>
            </a:r>
            <a:r>
              <a:rPr lang="en-GB" sz="2800" i="1" dirty="0"/>
              <a:t>(D0-pi example)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8DBF0F-AFEA-4111-8E9F-4B0E85C29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GB" dirty="0"/>
              <a:t>Results:</a:t>
            </a:r>
          </a:p>
          <a:p>
            <a:r>
              <a:rPr lang="en-GB" dirty="0"/>
              <a:t>In both cases a lot of events are discarded;</a:t>
            </a:r>
          </a:p>
          <a:p>
            <a:r>
              <a:rPr lang="en-GB" dirty="0"/>
              <a:t>Kinematic constraints make the peak narrower;</a:t>
            </a:r>
          </a:p>
          <a:p>
            <a:r>
              <a:rPr lang="en-GB" dirty="0"/>
              <a:t>In both cases the efficiency is quite similar:</a:t>
            </a:r>
          </a:p>
          <a:p>
            <a:pPr lvl="1"/>
            <a:r>
              <a:rPr lang="en-GB" i="1" dirty="0"/>
              <a:t>Net efficiency reconstruction</a:t>
            </a:r>
            <a:r>
              <a:rPr lang="en-GB" dirty="0"/>
              <a:t>~0.46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08F22459-B545-4E6B-951B-A90576E5BB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232780"/>
              </p:ext>
            </p:extLst>
          </p:nvPr>
        </p:nvGraphicFramePr>
        <p:xfrm>
          <a:off x="6096001" y="1"/>
          <a:ext cx="60960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Acrobat Document" r:id="rId3" imgW="3840480" imgH="3840196" progId="AcroExch.Document.DC">
                  <p:embed/>
                </p:oleObj>
              </mc:Choice>
              <mc:Fallback>
                <p:oleObj name="Acrobat Document" r:id="rId3" imgW="3840480" imgH="384019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1" y="1"/>
                        <a:ext cx="6096000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CFCF5CAF-0A3E-4C90-A6C2-5B60CDE312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078308"/>
              </p:ext>
            </p:extLst>
          </p:nvPr>
        </p:nvGraphicFramePr>
        <p:xfrm>
          <a:off x="6096001" y="3428999"/>
          <a:ext cx="60960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Acrobat Document" r:id="rId5" imgW="3840480" imgH="3840196" progId="AcroExch.Document.DC">
                  <p:embed/>
                </p:oleObj>
              </mc:Choice>
              <mc:Fallback>
                <p:oleObj name="Acrobat Document" r:id="rId5" imgW="3840480" imgH="384019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1" y="3428999"/>
                        <a:ext cx="6096000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6543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8EBF75-16F6-450D-AB82-4D9D9CC5D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DECAY CHANNEL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5E31631B-E353-4E39-9DC3-C4E14E9751F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GB" dirty="0"/>
                  <a:t>The physical process considered in the following study is: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GB" dirty="0"/>
                  <a:t>+</a:t>
                </a:r>
                <a:r>
                  <a:rPr lang="en-GB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GB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∓</m:t>
                        </m:r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Therefore, the stage is focused on the identification efficiency of :</a:t>
                </a:r>
              </a:p>
              <a:p>
                <a:pPr lvl="1"/>
                <a:r>
                  <a:rPr lang="en-GB" dirty="0"/>
                  <a:t>K meson;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/>
                  <a:t>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GB" dirty="0"/>
                  <a:t> decay. I will refer to them as </a:t>
                </a:r>
                <a:r>
                  <a:rPr lang="en-GB" i="1" dirty="0"/>
                  <a:t>pi</a:t>
                </a:r>
                <a:r>
                  <a:rPr lang="en-GB" dirty="0"/>
                  <a:t> and </a:t>
                </a:r>
                <a:r>
                  <a:rPr lang="en-GB" i="1" dirty="0"/>
                  <a:t>D0_pi </a:t>
                </a:r>
              </a:p>
              <a:p>
                <a:pPr lvl="1"/>
                <a:r>
                  <a:rPr lang="en-GB" i="1" dirty="0"/>
                  <a:t>Pi </a:t>
                </a:r>
                <a:r>
                  <a:rPr lang="en-GB" dirty="0"/>
                  <a:t>is also called </a:t>
                </a:r>
                <a:r>
                  <a:rPr lang="en-GB" i="1" dirty="0"/>
                  <a:t>“pi soft” </a:t>
                </a:r>
                <a:r>
                  <a:rPr lang="en-GB" dirty="0"/>
                  <a:t>due to its lower momentum respect to </a:t>
                </a:r>
                <a:r>
                  <a:rPr lang="en-GB" i="1" dirty="0"/>
                  <a:t>D0_pi </a:t>
                </a:r>
              </a:p>
              <a:p>
                <a:pPr lvl="1"/>
                <a:endParaRPr lang="en-GB" i="1" dirty="0"/>
              </a:p>
              <a:p>
                <a:r>
                  <a:rPr lang="en-GB" dirty="0"/>
                  <a:t>A comparison between data and Monte Carlo simulations will be performed</a:t>
                </a: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5E31631B-E353-4E39-9DC3-C4E14E9751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8332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4DEC2C-F17E-44EF-8257-0D3F2996A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PHYSICAL CONSTRAINTS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082E2FE-55D6-4C19-A6C4-DBF956365F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In order to distinguish signals and other processes, kinematical considerations are taken into account:</a:t>
                </a:r>
              </a:p>
              <a:p>
                <a:pPr lvl="1"/>
                <a:r>
                  <a:rPr lang="en-GB" dirty="0"/>
                  <a:t>0.1434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𝐺𝑒𝑉</m:t>
                        </m:r>
                      </m:num>
                      <m:den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/>
                  <a:t>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</m:oMath>
                </a14:m>
                <a:r>
                  <a:rPr lang="en-GB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/>
                  <a:t>&lt;0.1474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𝐺𝑒𝑉</m:t>
                        </m:r>
                      </m:num>
                      <m:den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𝑝𝑖</m:t>
                        </m:r>
                      </m:sub>
                    </m:sSub>
                  </m:oMath>
                </a14:m>
                <a:r>
                  <a:rPr lang="en-GB" dirty="0"/>
                  <a:t>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0_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𝑝𝑖</m:t>
                        </m:r>
                      </m:sub>
                    </m:sSub>
                  </m:oMath>
                </a14:m>
                <a:endParaRPr lang="en-GB" dirty="0"/>
              </a:p>
              <a:p>
                <a:pPr lvl="1"/>
                <a:r>
                  <a:rPr lang="en-GB" dirty="0" err="1"/>
                  <a:t>gACC</a:t>
                </a:r>
                <a:r>
                  <a:rPr lang="en-GB" dirty="0"/>
                  <a:t>&gt;0.9 for every particle (geometric acceptance)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°</m:t>
                        </m:r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110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GB" dirty="0"/>
                  <a:t> for every particle;</a:t>
                </a:r>
              </a:p>
              <a:p>
                <a:pPr lvl="1"/>
                <a:r>
                  <a:rPr lang="en-GB" dirty="0"/>
                  <a:t>Impact position parameters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</a:rPr>
                      <m:t>&lt;2</m:t>
                    </m:r>
                  </m:oMath>
                </a14:m>
                <a:r>
                  <a:rPr lang="en-GB" dirty="0"/>
                  <a:t> cm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</a:rPr>
                      <m:t>&lt;4</m:t>
                    </m:r>
                  </m:oMath>
                </a14:m>
                <a:r>
                  <a:rPr lang="en-GB" dirty="0"/>
                  <a:t> cm</a:t>
                </a:r>
              </a:p>
              <a:p>
                <a:pPr lvl="1"/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Monte Carlo simulation contains also the variable </a:t>
                </a:r>
                <a:r>
                  <a:rPr lang="en-GB" i="1" dirty="0"/>
                  <a:t>“</a:t>
                </a:r>
                <a:r>
                  <a:rPr lang="en-GB" i="1" dirty="0" err="1"/>
                  <a:t>isSignal</a:t>
                </a:r>
                <a:r>
                  <a:rPr lang="en-GB" i="1" dirty="0"/>
                  <a:t>” </a:t>
                </a:r>
                <a:r>
                  <a:rPr lang="en-GB" dirty="0"/>
                  <a:t>which is set &gt; 0.9.</a:t>
                </a: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082E2FE-55D6-4C19-A6C4-DBF956365F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53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5D3F50-1372-4278-8640-87649ECBC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“PAIR” CONFIGURATION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8B24CC89-1B3A-47F3-BCE0-3ACA1F63DF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The particle identification is made with the hypothesis of only </a:t>
                </a:r>
                <a:r>
                  <a:rPr lang="en-GB" u="sng" dirty="0"/>
                  <a:t>two possible different particles</a:t>
                </a:r>
                <a:r>
                  <a:rPr lang="en-GB" dirty="0"/>
                  <a:t>: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/>
                  <a:t> and K</a:t>
                </a:r>
              </a:p>
              <a:p>
                <a:r>
                  <a:rPr lang="en-GB" dirty="0"/>
                  <a:t>Only particles that passed the previous selections are considered;</a:t>
                </a:r>
              </a:p>
              <a:p>
                <a:r>
                  <a:rPr lang="en-GB" dirty="0"/>
                  <a:t>The efficiency is defined as: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𝑝𝑎𝑟𝑡𝑖𝑐𝑙𝑒𝑠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𝑤𝑖𝑡h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it-IT" b="0" i="1" smtClean="0">
                              <a:latin typeface="Cambria Math" panose="02040503050406030204" pitchFamily="18" charset="0"/>
                            </a:rPr>
                            <m:t>Pair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&gt;0.9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lvl="1"/>
                <a:endParaRPr lang="en-GB" dirty="0"/>
              </a:p>
              <a:p>
                <a:r>
                  <a:rPr lang="en-GB" dirty="0"/>
                  <a:t>The process is repeated for all the three kind of particles.</a:t>
                </a: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8B24CC89-1B3A-47F3-BCE0-3ACA1F63DF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0021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4AAA08-B6FF-489E-A3AA-B8D905EE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“PAIR”-</a:t>
            </a:r>
            <a:r>
              <a:rPr lang="en-GB" u="sng" dirty="0"/>
              <a:t> </a:t>
            </a:r>
            <a:r>
              <a:rPr lang="en-GB" i="1" u="sng" dirty="0"/>
              <a:t>D0-pi</a:t>
            </a:r>
            <a:endParaRPr lang="en-GB" b="1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B2D78F-9404-489B-BDA6-957E0DF26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lnSpcReduction="10000"/>
          </a:bodyPr>
          <a:lstStyle/>
          <a:p>
            <a:r>
              <a:rPr lang="en-GB" u="sng" dirty="0"/>
              <a:t>Theta classification:</a:t>
            </a:r>
          </a:p>
          <a:p>
            <a:pPr lvl="1"/>
            <a:r>
              <a:rPr lang="en-GB" dirty="0"/>
              <a:t>Efficiency near 0.9;</a:t>
            </a:r>
          </a:p>
          <a:p>
            <a:pPr lvl="1"/>
            <a:r>
              <a:rPr lang="en-GB" dirty="0"/>
              <a:t>MC presents generally a better efficiency;</a:t>
            </a:r>
          </a:p>
          <a:p>
            <a:pPr lvl="1"/>
            <a:r>
              <a:rPr lang="en-GB" dirty="0"/>
              <a:t>The trends in data and MC are similar</a:t>
            </a:r>
          </a:p>
          <a:p>
            <a:pPr lvl="1"/>
            <a:r>
              <a:rPr lang="en-GB" dirty="0"/>
              <a:t>Error bars between 100° and 110° are larger due to lower statistics.</a:t>
            </a:r>
          </a:p>
          <a:p>
            <a:r>
              <a:rPr lang="en-GB" u="sng" dirty="0"/>
              <a:t>Momentum classification</a:t>
            </a:r>
          </a:p>
          <a:p>
            <a:pPr lvl="1"/>
            <a:r>
              <a:rPr lang="en-GB" dirty="0"/>
              <a:t>Very high efficiency until 3.5 GeV</a:t>
            </a:r>
          </a:p>
          <a:p>
            <a:pPr lvl="1"/>
            <a:r>
              <a:rPr lang="en-GB" dirty="0"/>
              <a:t>Good comparison between data and MC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023C295-DE2A-438C-8F90-2C08D4716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6033855" cy="342899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6535807C-4AAC-4818-8CCE-72D120FEEC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147" y="3429001"/>
            <a:ext cx="6033854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623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4AAA08-B6FF-489E-A3AA-B8D905EE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“PAIR”-</a:t>
            </a:r>
            <a:r>
              <a:rPr lang="en-GB" i="1" u="sng" dirty="0"/>
              <a:t>pi</a:t>
            </a:r>
            <a:endParaRPr lang="en-GB" b="1" u="sng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B2D78F-9404-489B-BDA6-957E0DF26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92500"/>
          </a:bodyPr>
          <a:lstStyle/>
          <a:p>
            <a:r>
              <a:rPr lang="en-GB" u="sng" dirty="0"/>
              <a:t>Theta classification:</a:t>
            </a:r>
          </a:p>
          <a:p>
            <a:pPr lvl="1"/>
            <a:r>
              <a:rPr lang="en-GB" dirty="0"/>
              <a:t>Efficiency variates locally;</a:t>
            </a:r>
          </a:p>
          <a:p>
            <a:pPr lvl="1"/>
            <a:r>
              <a:rPr lang="en-GB" dirty="0"/>
              <a:t>Lower than D0_pi, probably for its lower momentum;</a:t>
            </a:r>
          </a:p>
          <a:p>
            <a:pPr lvl="1"/>
            <a:r>
              <a:rPr lang="en-GB" dirty="0"/>
              <a:t>Difference between MC and data noticeable only between 90° and 100°.</a:t>
            </a:r>
          </a:p>
          <a:p>
            <a:r>
              <a:rPr lang="en-GB" u="sng" dirty="0"/>
              <a:t>Momentum classification</a:t>
            </a:r>
          </a:p>
          <a:p>
            <a:pPr lvl="1"/>
            <a:r>
              <a:rPr lang="en-GB" dirty="0"/>
              <a:t>Very low statistics for high momenta;</a:t>
            </a:r>
          </a:p>
          <a:p>
            <a:pPr lvl="1"/>
            <a:r>
              <a:rPr lang="en-GB" dirty="0"/>
              <a:t>For p&lt;0.5 GeV the uncertainties are high due to TOP </a:t>
            </a:r>
            <a:r>
              <a:rPr lang="en-GB" dirty="0" err="1"/>
              <a:t>configurarion</a:t>
            </a:r>
            <a:r>
              <a:rPr lang="en-GB" dirty="0"/>
              <a:t>;</a:t>
            </a:r>
          </a:p>
          <a:p>
            <a:pPr lvl="1"/>
            <a:r>
              <a:rPr lang="en-GB" dirty="0"/>
              <a:t>Data and MC are in agreement;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023C295-DE2A-438C-8F90-2C08D4716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0"/>
            <a:ext cx="6096000" cy="34290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4FA4BBE8-6BDF-491F-8246-A102EEFFCD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429000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478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4AAA08-B6FF-489E-A3AA-B8D905EE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“PAIR”-</a:t>
            </a:r>
            <a:r>
              <a:rPr lang="en-GB" i="1" u="sng" dirty="0"/>
              <a:t>D0-K</a:t>
            </a:r>
            <a:endParaRPr lang="en-GB" b="1" u="sng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B2D78F-9404-489B-BDA6-957E0DF26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92500"/>
          </a:bodyPr>
          <a:lstStyle/>
          <a:p>
            <a:r>
              <a:rPr lang="en-GB" u="sng" dirty="0"/>
              <a:t>Theta </a:t>
            </a:r>
            <a:r>
              <a:rPr lang="en-GB" u="sng" dirty="0" err="1"/>
              <a:t>classificarion</a:t>
            </a:r>
            <a:r>
              <a:rPr lang="en-GB" u="sng" dirty="0"/>
              <a:t>:</a:t>
            </a:r>
          </a:p>
          <a:p>
            <a:pPr lvl="1"/>
            <a:r>
              <a:rPr lang="en-GB" dirty="0"/>
              <a:t>In MC efficiency slightly increases with angles;</a:t>
            </a:r>
          </a:p>
          <a:p>
            <a:pPr lvl="1"/>
            <a:r>
              <a:rPr lang="en-GB" dirty="0"/>
              <a:t>In data local fluctuations are present;</a:t>
            </a:r>
          </a:p>
          <a:p>
            <a:pPr lvl="1"/>
            <a:r>
              <a:rPr lang="en-GB" dirty="0"/>
              <a:t>The data underline an underestimation of the efficiency for angles until 70°</a:t>
            </a:r>
          </a:p>
          <a:p>
            <a:r>
              <a:rPr lang="en-GB" u="sng" dirty="0"/>
              <a:t>Momentum classification</a:t>
            </a:r>
          </a:p>
          <a:p>
            <a:pPr lvl="1"/>
            <a:r>
              <a:rPr lang="en-GB" dirty="0"/>
              <a:t>Data trend is very unstable;</a:t>
            </a:r>
          </a:p>
          <a:p>
            <a:pPr lvl="1"/>
            <a:r>
              <a:rPr lang="en-GB" dirty="0"/>
              <a:t>Clear underestimation of MC values.</a:t>
            </a:r>
          </a:p>
          <a:p>
            <a:pPr lvl="1"/>
            <a:r>
              <a:rPr lang="en-GB" dirty="0"/>
              <a:t>MC behaviour slightly increases with momentum.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023C295-DE2A-438C-8F90-2C08D4716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0"/>
            <a:ext cx="6096000" cy="34290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808ADBC2-7C0E-42E4-A511-E1010D804F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429000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10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9FECCE-38CB-438A-8FE0-C05AE75D6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“PIDE” CONFIGURATION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8727A005-18C4-4566-AFF3-5FAD35A304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The particle can now be detected as:</a:t>
                </a:r>
              </a:p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/>
                  <a:t>,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dirty="0"/>
                  <a:t>,</a:t>
                </a:r>
                <a:r>
                  <a:rPr lang="en-GB" dirty="0" err="1"/>
                  <a:t>K,p,e,d</a:t>
                </a:r>
                <a:r>
                  <a:rPr lang="en-GB" dirty="0"/>
                  <a:t>;</a:t>
                </a:r>
              </a:p>
              <a:p>
                <a:r>
                  <a:rPr lang="en-GB" dirty="0"/>
                  <a:t>A particle is recognized as one of the previous six if:</a:t>
                </a:r>
              </a:p>
              <a:p>
                <a:pPr lvl="1"/>
                <a:r>
                  <a:rPr lang="en-GB" dirty="0"/>
                  <a:t>PIDE of that particle is the </a:t>
                </a:r>
                <a:r>
                  <a:rPr lang="en-GB" b="1" u="sng" dirty="0"/>
                  <a:t>maximum</a:t>
                </a:r>
              </a:p>
              <a:p>
                <a:r>
                  <a:rPr lang="en-GB" dirty="0"/>
                  <a:t>Pion and Muon are often misidentified, so for Pion there is a </a:t>
                </a:r>
                <a:r>
                  <a:rPr lang="en-GB" u="sng" dirty="0"/>
                  <a:t>Second Method:</a:t>
                </a:r>
                <a:endParaRPr lang="en-GB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𝑃𝑎𝑟𝑡𝑖𝑐𝑙𝑒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𝑃𝐼𝐷</m:t>
                    </m:r>
                    <m:sSub>
                      <m:sSub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𝑝𝑖</m:t>
                        </m:r>
                      </m:sub>
                    </m:sSub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∨</m:t>
                        </m:r>
                      </m:e>
                    </m:func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it-IT" sz="2400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it-IT" sz="2400" b="0" i="1" dirty="0" smtClean="0">
                        <a:latin typeface="Cambria Math" panose="02040503050406030204" pitchFamily="18" charset="0"/>
                      </a:rPr>
                      <m:t>𝑃𝐼𝐷</m:t>
                    </m:r>
                    <m:sSub>
                      <m:sSubPr>
                        <m:ctrlPr>
                          <a:rPr lang="it-IT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it-IT" sz="2400" b="0" i="1" dirty="0" smtClean="0">
                            <a:latin typeface="Cambria Math" panose="02040503050406030204" pitchFamily="18" charset="0"/>
                          </a:rPr>
                          <m:t>𝑚𝑢</m:t>
                        </m:r>
                      </m:sub>
                    </m:sSub>
                    <m:r>
                      <a:rPr lang="it-IT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it-IT" sz="24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2400" b="0" i="0" dirty="0" smtClean="0"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r>
                          <a:rPr lang="it-IT" sz="2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r>
                          <a:rPr lang="it-IT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𝑃𝐼𝐷</m:t>
                        </m:r>
                        <m:sSub>
                          <m:sSubPr>
                            <m:ctrlPr>
                              <a:rPr lang="it-IT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it-IT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𝑝𝑖</m:t>
                            </m:r>
                          </m:sub>
                        </m:sSub>
                        <m:r>
                          <a:rPr lang="it-IT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&gt;0.3)</m:t>
                        </m:r>
                      </m:e>
                    </m:func>
                  </m:oMath>
                </a14:m>
                <a:endParaRPr lang="en-GB" sz="2400" dirty="0"/>
              </a:p>
              <a:p>
                <a:pPr marL="0" indent="0">
                  <a:buNone/>
                </a:pPr>
                <a:r>
                  <a:rPr lang="en-GB" sz="2400" dirty="0"/>
                  <a:t>In this way we can consider also uncertain events that are very likely a pion not correctly identified</a:t>
                </a: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8727A005-18C4-4566-AFF3-5FAD35A304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5787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BB3F25-FDC7-41C9-8001-57337B3D7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“PIDE”-</a:t>
            </a:r>
            <a:r>
              <a:rPr lang="en-GB" i="1" dirty="0"/>
              <a:t>D0-pi</a:t>
            </a:r>
            <a:endParaRPr lang="en-GB" b="1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647596-EB6C-4242-975A-AC57C9CC7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GB" u="sng" dirty="0"/>
              <a:t>Theta classification:</a:t>
            </a:r>
          </a:p>
          <a:p>
            <a:r>
              <a:rPr lang="en-GB" dirty="0"/>
              <a:t>PIDE efficiency is smaller than Pair</a:t>
            </a:r>
          </a:p>
          <a:p>
            <a:r>
              <a:rPr lang="en-GB" dirty="0"/>
              <a:t>MC is constantly ~5% higher than data</a:t>
            </a:r>
          </a:p>
          <a:p>
            <a:r>
              <a:rPr lang="en-GB" dirty="0"/>
              <a:t>Both methods show same consistency between data and MC behaviour</a:t>
            </a:r>
          </a:p>
          <a:p>
            <a:r>
              <a:rPr lang="en-GB" dirty="0"/>
              <a:t>Exception between 90° and 100°</a:t>
            </a:r>
          </a:p>
          <a:p>
            <a:endParaRPr lang="en-GB" u="sng" dirty="0"/>
          </a:p>
        </p:txBody>
      </p:sp>
      <p:pic>
        <p:nvPicPr>
          <p:cNvPr id="5" name="Immagine 4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2299EBBF-F1FF-4D35-B4CB-CBCE3E55F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72160"/>
            <a:ext cx="6096000" cy="531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6326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973</Words>
  <Application>Microsoft Office PowerPoint</Application>
  <PresentationFormat>Widescreen</PresentationFormat>
  <Paragraphs>122</Paragraphs>
  <Slides>17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Tema di Office</vt:lpstr>
      <vt:lpstr>Acrobat Document</vt:lpstr>
      <vt:lpstr>Study on the particle identification efficiency of the TOP detector at Belle2</vt:lpstr>
      <vt:lpstr>DECAY CHANNEL</vt:lpstr>
      <vt:lpstr>PHYSICAL CONSTRAINTS</vt:lpstr>
      <vt:lpstr>“PAIR” CONFIGURATION</vt:lpstr>
      <vt:lpstr>“PAIR”- D0-pi</vt:lpstr>
      <vt:lpstr>“PAIR”-pi</vt:lpstr>
      <vt:lpstr>“PAIR”-D0-K</vt:lpstr>
      <vt:lpstr>“PIDE” CONFIGURATION</vt:lpstr>
      <vt:lpstr>“PIDE”-D0-pi</vt:lpstr>
      <vt:lpstr>“PIDE”-pi</vt:lpstr>
      <vt:lpstr>“PIDE”-D0-K</vt:lpstr>
      <vt:lpstr>“PIDE”-Misidentification</vt:lpstr>
      <vt:lpstr>“PIDE”-Misidentification</vt:lpstr>
      <vt:lpstr>“PIDE”-Misidentification</vt:lpstr>
      <vt:lpstr>“PIDE”-Misidentification</vt:lpstr>
      <vt:lpstr>Alternative ways? (D0-pi example)</vt:lpstr>
      <vt:lpstr>Alternative ways? (D0-pi example)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on the particle identification efficiency of the TOP detector at Belle2</dc:title>
  <dc:creator>MATTEO FELTRE</dc:creator>
  <cp:lastModifiedBy>MATTEO FELTRE</cp:lastModifiedBy>
  <cp:revision>29</cp:revision>
  <dcterms:created xsi:type="dcterms:W3CDTF">2020-09-07T20:13:46Z</dcterms:created>
  <dcterms:modified xsi:type="dcterms:W3CDTF">2020-09-10T10:00:21Z</dcterms:modified>
</cp:coreProperties>
</file>