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1"/>
    <p:restoredTop sz="98182" autoAdjust="0"/>
  </p:normalViewPr>
  <p:slideViewPr>
    <p:cSldViewPr snapToGrid="0" snapToObjects="1">
      <p:cViewPr varScale="1">
        <p:scale>
          <a:sx n="116" d="100"/>
          <a:sy n="116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3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6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1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2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4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7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3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0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8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2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BE2D3-954D-1B45-943C-907DE3CFF3A4}" type="datetimeFigureOut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076F6-5C81-3A43-8AE1-1C506B9E6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4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25"/>
            <a:ext cx="8229600" cy="360426"/>
          </a:xfrm>
        </p:spPr>
        <p:txBody>
          <a:bodyPr>
            <a:normAutofit fontScale="90000"/>
          </a:bodyPr>
          <a:lstStyle/>
          <a:p>
            <a:r>
              <a:rPr lang="en-US" dirty="0"/>
              <a:t>LNF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032370"/>
            <a:ext cx="80257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FTE= 9.3 + 1 </a:t>
            </a:r>
            <a:r>
              <a:rPr lang="en-US" dirty="0" err="1"/>
              <a:t>associato</a:t>
            </a:r>
            <a:r>
              <a:rPr lang="en-US" dirty="0"/>
              <a:t> non </a:t>
            </a:r>
            <a:r>
              <a:rPr lang="en-US" dirty="0" err="1"/>
              <a:t>registrato</a:t>
            </a:r>
            <a:r>
              <a:rPr lang="en-US" dirty="0"/>
              <a:t> in tempo da U. Ancona </a:t>
            </a:r>
            <a:r>
              <a:rPr lang="en-US" dirty="0">
                <a:sym typeface="Wingdings"/>
              </a:rPr>
              <a:t> (10.3)</a:t>
            </a:r>
          </a:p>
          <a:p>
            <a:r>
              <a:rPr lang="en-US" dirty="0">
                <a:sym typeface="Wingdings"/>
              </a:rPr>
              <a:t>+ 2 </a:t>
            </a:r>
            <a:r>
              <a:rPr lang="en-US" dirty="0" err="1">
                <a:sym typeface="Wingdings"/>
              </a:rPr>
              <a:t>tecnici</a:t>
            </a:r>
            <a:r>
              <a:rPr lang="en-US" dirty="0">
                <a:sym typeface="Wingdings"/>
              </a:rPr>
              <a:t> (non in FTE) come L3 </a:t>
            </a:r>
            <a:r>
              <a:rPr lang="en-US" dirty="0" err="1">
                <a:sym typeface="Wingdings"/>
              </a:rPr>
              <a:t>A.Saputi</a:t>
            </a:r>
            <a:r>
              <a:rPr lang="en-US" dirty="0">
                <a:sym typeface="Wingdings"/>
              </a:rPr>
              <a:t> (Mech.), </a:t>
            </a:r>
            <a:r>
              <a:rPr lang="en-US" dirty="0" err="1">
                <a:sym typeface="Wingdings"/>
              </a:rPr>
              <a:t>G.Corradi</a:t>
            </a:r>
            <a:r>
              <a:rPr lang="en-US" dirty="0">
                <a:sym typeface="Wingdings"/>
              </a:rPr>
              <a:t>(FEE)</a:t>
            </a:r>
            <a:endParaRPr lang="en-US" dirty="0"/>
          </a:p>
          <a:p>
            <a:r>
              <a:rPr lang="en-US" dirty="0"/>
              <a:t>( AR: </a:t>
            </a:r>
            <a:r>
              <a:rPr lang="en-US" dirty="0" err="1"/>
              <a:t>Montaldo</a:t>
            </a:r>
            <a:r>
              <a:rPr lang="en-US" dirty="0"/>
              <a:t> Luigi 100%) </a:t>
            </a:r>
            <a:r>
              <a:rPr lang="en-US" dirty="0" err="1"/>
              <a:t>Caratterizzazione</a:t>
            </a:r>
            <a:r>
              <a:rPr lang="en-US" dirty="0"/>
              <a:t> </a:t>
            </a:r>
            <a:r>
              <a:rPr lang="en-US" dirty="0" err="1"/>
              <a:t>Meccanica</a:t>
            </a:r>
            <a:r>
              <a:rPr lang="en-US" dirty="0"/>
              <a:t> </a:t>
            </a:r>
            <a:r>
              <a:rPr lang="en-US" dirty="0" err="1"/>
              <a:t>cristalli</a:t>
            </a:r>
            <a:endParaRPr lang="en-US" dirty="0"/>
          </a:p>
          <a:p>
            <a:r>
              <a:rPr lang="en-US" dirty="0" err="1"/>
              <a:t>Npersone</a:t>
            </a:r>
            <a:r>
              <a:rPr lang="en-US" dirty="0"/>
              <a:t> –</a:t>
            </a:r>
            <a:r>
              <a:rPr lang="en-US" dirty="0" err="1"/>
              <a:t>Nsenior</a:t>
            </a:r>
            <a:r>
              <a:rPr lang="en-US" dirty="0"/>
              <a:t> = 14 (15)</a:t>
            </a:r>
          </a:p>
          <a:p>
            <a:r>
              <a:rPr lang="en-US" b="1" dirty="0"/>
              <a:t>FTE/</a:t>
            </a:r>
            <a:r>
              <a:rPr lang="en-US" b="1" dirty="0" err="1"/>
              <a:t>Persone</a:t>
            </a:r>
            <a:r>
              <a:rPr lang="en-US" b="1" dirty="0"/>
              <a:t> = 0,66 (0,69)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1CE1C5-814C-F74E-8702-61EDBB4AA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15" y="454851"/>
            <a:ext cx="66548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5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25"/>
            <a:ext cx="8229600" cy="360426"/>
          </a:xfrm>
        </p:spPr>
        <p:txBody>
          <a:bodyPr>
            <a:normAutofit fontScale="90000"/>
          </a:bodyPr>
          <a:lstStyle/>
          <a:p>
            <a:r>
              <a:rPr lang="en-US" dirty="0"/>
              <a:t>PISA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547532"/>
            <a:ext cx="24505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FTE = 12.1 </a:t>
            </a:r>
          </a:p>
          <a:p>
            <a:r>
              <a:rPr lang="en-US" dirty="0" err="1"/>
              <a:t>Npersone</a:t>
            </a:r>
            <a:r>
              <a:rPr lang="en-US" dirty="0"/>
              <a:t> –</a:t>
            </a:r>
            <a:r>
              <a:rPr lang="en-US" dirty="0" err="1"/>
              <a:t>Nsenior</a:t>
            </a:r>
            <a:r>
              <a:rPr lang="en-US" dirty="0"/>
              <a:t> = 16</a:t>
            </a:r>
          </a:p>
          <a:p>
            <a:r>
              <a:rPr lang="en-US" dirty="0"/>
              <a:t>FTE/</a:t>
            </a:r>
            <a:r>
              <a:rPr lang="en-US" dirty="0" err="1"/>
              <a:t>Npersone</a:t>
            </a:r>
            <a:r>
              <a:rPr lang="en-US" dirty="0"/>
              <a:t> = 0,75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7EFDEE-5936-2748-8C37-B6C5FE854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0" y="591699"/>
            <a:ext cx="681990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5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25"/>
            <a:ext cx="8229600" cy="360426"/>
          </a:xfrm>
        </p:spPr>
        <p:txBody>
          <a:bodyPr>
            <a:normAutofit fontScale="90000"/>
          </a:bodyPr>
          <a:lstStyle/>
          <a:p>
            <a:r>
              <a:rPr lang="en-US" dirty="0"/>
              <a:t>LECCE/Trieste/</a:t>
            </a:r>
            <a:r>
              <a:rPr lang="en-US" strike="sngStrike" dirty="0" err="1"/>
              <a:t>Genova</a:t>
            </a:r>
            <a:endParaRPr lang="en-US" strike="sngStrike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55888"/>
            <a:ext cx="4066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G.F. </a:t>
            </a:r>
            <a:r>
              <a:rPr lang="en-US" dirty="0" err="1"/>
              <a:t>Tassielli</a:t>
            </a:r>
            <a:r>
              <a:rPr lang="en-US" dirty="0"/>
              <a:t>    30% (</a:t>
            </a:r>
            <a:r>
              <a:rPr lang="en-US" dirty="0">
                <a:sym typeface="Wingdings"/>
              </a:rPr>
              <a:t>Art36)  Tracker QC</a:t>
            </a:r>
          </a:p>
          <a:p>
            <a:r>
              <a:rPr lang="en-US" dirty="0">
                <a:sym typeface="Wingdings"/>
              </a:rPr>
              <a:t>+ 3 MU </a:t>
            </a:r>
            <a:r>
              <a:rPr lang="en-US" dirty="0" err="1">
                <a:sym typeface="Wingdings"/>
              </a:rPr>
              <a:t>Tecnici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816" y="786556"/>
            <a:ext cx="753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LECCE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6216" y="2273926"/>
            <a:ext cx="93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TRIESTE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2643258"/>
            <a:ext cx="499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en-US" dirty="0"/>
              <a:t>Zanetti 100% - Calorimeter QC e commissioning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6216" y="322405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trike="sngStrike" dirty="0"/>
              <a:t>GENOVA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816" y="3667460"/>
            <a:ext cx="4224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trike="sngStrike" dirty="0"/>
              <a:t>A. </a:t>
            </a:r>
            <a:r>
              <a:rPr lang="en-US" strike="sngStrike" dirty="0" err="1"/>
              <a:t>Bersani</a:t>
            </a:r>
            <a:r>
              <a:rPr lang="en-US" strike="sngStrike" dirty="0"/>
              <a:t> 20%  </a:t>
            </a:r>
            <a:r>
              <a:rPr lang="en-US" strike="sngStrike" dirty="0">
                <a:sym typeface="Wingdings"/>
              </a:rPr>
              <a:t> Follow up TS at ASG</a:t>
            </a:r>
          </a:p>
          <a:p>
            <a:r>
              <a:rPr lang="en-US" strike="sngStrike" dirty="0">
                <a:sym typeface="Wingdings"/>
              </a:rPr>
              <a:t>P. </a:t>
            </a:r>
            <a:r>
              <a:rPr lang="en-US" strike="sngStrike" dirty="0" err="1">
                <a:sym typeface="Wingdings"/>
              </a:rPr>
              <a:t>Fabbricatore</a:t>
            </a:r>
            <a:r>
              <a:rPr lang="en-US" strike="sngStrike" dirty="0">
                <a:sym typeface="Wingdings"/>
              </a:rPr>
              <a:t> 10%  Follow up TS at ASG</a:t>
            </a:r>
            <a:endParaRPr lang="en-US" strike="sngStrik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19D2F0-51F1-9042-A935-7D195CD13F0B}"/>
              </a:ext>
            </a:extLst>
          </p:cNvPr>
          <p:cNvSpPr txBox="1"/>
          <p:nvPr/>
        </p:nvSpPr>
        <p:spPr>
          <a:xfrm>
            <a:off x="609600" y="4594034"/>
            <a:ext cx="73926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In realta’ Genova non compare piu’ nei preventivi  ma rimane ancora come</a:t>
            </a:r>
          </a:p>
          <a:p>
            <a:r>
              <a:rPr lang="en-IT" dirty="0"/>
              <a:t>membro collaborazione per il 2021 per fornire consulenza anche da remoto</a:t>
            </a:r>
          </a:p>
          <a:p>
            <a:r>
              <a:rPr lang="en-IT" dirty="0"/>
              <a:t>per il TS. Ci si aspetta poi di chiudere la partecipazione nel 2022.</a:t>
            </a:r>
          </a:p>
        </p:txBody>
      </p:sp>
    </p:spTree>
    <p:extLst>
      <p:ext uri="{BB962C8B-B14F-4D97-AF65-F5344CB8AC3E}">
        <p14:creationId xmlns:p14="http://schemas.microsoft.com/office/powerpoint/2010/main" val="94215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95" y="9616"/>
            <a:ext cx="8229600" cy="650346"/>
          </a:xfrm>
        </p:spPr>
        <p:txBody>
          <a:bodyPr>
            <a:normAutofit fontScale="90000"/>
          </a:bodyPr>
          <a:lstStyle/>
          <a:p>
            <a:r>
              <a:rPr lang="en-US" dirty="0"/>
              <a:t>Manpower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758770"/>
              </p:ext>
            </p:extLst>
          </p:nvPr>
        </p:nvGraphicFramePr>
        <p:xfrm>
          <a:off x="308473" y="782314"/>
          <a:ext cx="7700790" cy="3579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5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0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22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FTE-</a:t>
                      </a:r>
                    </a:p>
                    <a:p>
                      <a:pPr algn="ctr"/>
                      <a:r>
                        <a:rPr lang="en-US" sz="1600" dirty="0"/>
                        <a:t>2020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People 2020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FTE/</a:t>
                      </a:r>
                    </a:p>
                    <a:p>
                      <a:pPr algn="ctr"/>
                      <a:r>
                        <a:rPr lang="en-US" sz="1600" dirty="0"/>
                        <a:t>people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FTE-</a:t>
                      </a:r>
                    </a:p>
                    <a:p>
                      <a:pPr algn="ctr"/>
                      <a:r>
                        <a:rPr lang="en-US" sz="16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People</a:t>
                      </a:r>
                    </a:p>
                    <a:p>
                      <a:pPr algn="ctr"/>
                      <a:r>
                        <a:rPr lang="en-US" sz="1600" dirty="0"/>
                        <a:t>2021 </a:t>
                      </a:r>
                    </a:p>
                    <a:p>
                      <a:pPr algn="ctr"/>
                      <a:r>
                        <a:rPr lang="en-US" sz="1600" dirty="0"/>
                        <a:t>(no</a:t>
                      </a:r>
                      <a:endParaRPr lang="en-US" sz="1600" baseline="0" dirty="0"/>
                    </a:p>
                    <a:p>
                      <a:pPr algn="ctr"/>
                      <a:r>
                        <a:rPr lang="en-US" sz="1600" baseline="0" dirty="0"/>
                        <a:t>senior)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FTE/</a:t>
                      </a:r>
                    </a:p>
                    <a:p>
                      <a:pPr algn="ctr"/>
                      <a:r>
                        <a:rPr lang="en-US" sz="1600" dirty="0"/>
                        <a:t>people </a:t>
                      </a:r>
                    </a:p>
                    <a:p>
                      <a:pPr algn="ctr"/>
                      <a:r>
                        <a:rPr lang="en-US" sz="1600" dirty="0"/>
                        <a:t>(no senior)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702">
                <a:tc>
                  <a:txBody>
                    <a:bodyPr/>
                    <a:lstStyle/>
                    <a:p>
                      <a:r>
                        <a:rPr lang="en-US" strike="sngStrike" dirty="0"/>
                        <a:t>GE-</a:t>
                      </a:r>
                      <a:r>
                        <a:rPr lang="en-US" strike="sngStrike" dirty="0" err="1"/>
                        <a:t>dtz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strike="noStrike" dirty="0"/>
                        <a:t>0.3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strike="noStrike" dirty="0"/>
                        <a:t>2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strike="noStrike" dirty="0"/>
                        <a:t>0.15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noStrike" dirty="0">
                          <a:highlight>
                            <a:srgbClr val="FFFF00"/>
                          </a:highlight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noStrike" dirty="0">
                          <a:highlight>
                            <a:srgbClr val="FFFF00"/>
                          </a:highlight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noStrike" dirty="0">
                          <a:highlight>
                            <a:srgbClr val="FFFF00"/>
                          </a:highlight>
                        </a:rPr>
                        <a:t>0,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702">
                <a:tc>
                  <a:txBody>
                    <a:bodyPr/>
                    <a:lstStyle/>
                    <a:p>
                      <a:r>
                        <a:rPr lang="en-US" dirty="0"/>
                        <a:t>LE-</a:t>
                      </a:r>
                      <a:r>
                        <a:rPr lang="en-US" dirty="0" err="1"/>
                        <a:t>dtz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702">
                <a:tc>
                  <a:txBody>
                    <a:bodyPr/>
                    <a:lstStyle/>
                    <a:p>
                      <a:r>
                        <a:rPr lang="en-US" dirty="0"/>
                        <a:t>TS-</a:t>
                      </a:r>
                      <a:r>
                        <a:rPr lang="en-US" dirty="0" err="1"/>
                        <a:t>dtz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702">
                <a:tc>
                  <a:txBody>
                    <a:bodyPr/>
                    <a:lstStyle/>
                    <a:p>
                      <a:r>
                        <a:rPr lang="en-US" dirty="0"/>
                        <a:t>LNF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9.5  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(1)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0.63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9.3 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702">
                <a:tc>
                  <a:txBody>
                    <a:bodyPr/>
                    <a:lstStyle/>
                    <a:p>
                      <a:r>
                        <a:rPr lang="en-US" dirty="0"/>
                        <a:t>PISA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8.1 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(1)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0.73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702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Totale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18.1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31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0.58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22.9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0,72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83058" y="4483678"/>
            <a:ext cx="6449073" cy="1754326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Very stable growth of the group</a:t>
            </a:r>
          </a:p>
          <a:p>
            <a:pPr marL="285750" indent="-285750">
              <a:buFontTx/>
              <a:buChar char="-"/>
            </a:pPr>
            <a:r>
              <a:rPr lang="en-US" dirty="0"/>
              <a:t>  (1) parenthesis indicates people mistakenly not added to Prev. </a:t>
            </a:r>
          </a:p>
          <a:p>
            <a:pPr marL="285750" indent="-285750">
              <a:buFontTx/>
              <a:buChar char="-"/>
            </a:pPr>
            <a:r>
              <a:rPr lang="en-US" dirty="0"/>
              <a:t>Lecce stable. Planning to get contribution also for tracker QC</a:t>
            </a:r>
          </a:p>
          <a:p>
            <a:pPr marL="285750" indent="-285750">
              <a:buFontTx/>
              <a:buChar char="-"/>
            </a:pPr>
            <a:r>
              <a:rPr lang="en-US" dirty="0"/>
              <a:t>Genova is not counted anymore</a:t>
            </a:r>
          </a:p>
          <a:p>
            <a:pPr marL="285750" indent="-285750">
              <a:buFontTx/>
              <a:buChar char="-"/>
            </a:pPr>
            <a:r>
              <a:rPr lang="en-US" dirty="0"/>
              <a:t>LNF stable with 1 missed person (Montalto, Ancona)</a:t>
            </a:r>
          </a:p>
          <a:p>
            <a:pPr marL="285750" indent="-285750">
              <a:buFontTx/>
              <a:buChar char="-"/>
            </a:pPr>
            <a:r>
              <a:rPr lang="en-US" dirty="0"/>
              <a:t>Pisa substantial FTE increase</a:t>
            </a:r>
          </a:p>
        </p:txBody>
      </p:sp>
    </p:spTree>
    <p:extLst>
      <p:ext uri="{BB962C8B-B14F-4D97-AF65-F5344CB8AC3E}">
        <p14:creationId xmlns:p14="http://schemas.microsoft.com/office/powerpoint/2010/main" val="149446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757" y="26441"/>
            <a:ext cx="8229600" cy="360426"/>
          </a:xfrm>
        </p:spPr>
        <p:txBody>
          <a:bodyPr>
            <a:normAutofit fontScale="90000"/>
          </a:bodyPr>
          <a:lstStyle/>
          <a:p>
            <a:r>
              <a:rPr lang="en-US" dirty="0"/>
              <a:t>EMC Sharing of </a:t>
            </a:r>
            <a:r>
              <a:rPr lang="en-US" dirty="0" err="1"/>
              <a:t>Responsabilities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665114" y="1339773"/>
            <a:ext cx="16310" cy="3656049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bject 40"/>
          <p:cNvSpPr/>
          <p:nvPr/>
        </p:nvSpPr>
        <p:spPr>
          <a:xfrm>
            <a:off x="5222556" y="2167298"/>
            <a:ext cx="1235476" cy="45719"/>
          </a:xfrm>
          <a:custGeom>
            <a:avLst/>
            <a:gdLst/>
            <a:ahLst/>
            <a:cxnLst/>
            <a:rect l="l" t="t" r="r" b="b"/>
            <a:pathLst>
              <a:path w="763904">
                <a:moveTo>
                  <a:pt x="0" y="0"/>
                </a:moveTo>
                <a:lnTo>
                  <a:pt x="763818" y="1"/>
                </a:lnTo>
              </a:path>
            </a:pathLst>
          </a:custGeom>
          <a:ln w="2539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 sz="120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41"/>
          <p:cNvSpPr/>
          <p:nvPr/>
        </p:nvSpPr>
        <p:spPr>
          <a:xfrm>
            <a:off x="5145845" y="3124068"/>
            <a:ext cx="1071157" cy="45719"/>
          </a:xfrm>
          <a:custGeom>
            <a:avLst/>
            <a:gdLst/>
            <a:ahLst/>
            <a:cxnLst/>
            <a:rect l="l" t="t" r="r" b="b"/>
            <a:pathLst>
              <a:path w="763904">
                <a:moveTo>
                  <a:pt x="0" y="0"/>
                </a:moveTo>
                <a:lnTo>
                  <a:pt x="763818" y="1"/>
                </a:lnTo>
              </a:path>
            </a:pathLst>
          </a:custGeom>
          <a:ln w="2539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 sz="120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42"/>
          <p:cNvSpPr/>
          <p:nvPr/>
        </p:nvSpPr>
        <p:spPr>
          <a:xfrm>
            <a:off x="5206152" y="4084543"/>
            <a:ext cx="1432005" cy="45719"/>
          </a:xfrm>
          <a:custGeom>
            <a:avLst/>
            <a:gdLst/>
            <a:ahLst/>
            <a:cxnLst/>
            <a:rect l="l" t="t" r="r" b="b"/>
            <a:pathLst>
              <a:path w="763904">
                <a:moveTo>
                  <a:pt x="0" y="0"/>
                </a:moveTo>
                <a:lnTo>
                  <a:pt x="763818" y="0"/>
                </a:lnTo>
              </a:path>
            </a:pathLst>
          </a:custGeom>
          <a:ln w="2539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 sz="120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43"/>
          <p:cNvSpPr/>
          <p:nvPr/>
        </p:nvSpPr>
        <p:spPr>
          <a:xfrm flipV="1">
            <a:off x="5222556" y="4953339"/>
            <a:ext cx="1161601" cy="45719"/>
          </a:xfrm>
          <a:custGeom>
            <a:avLst/>
            <a:gdLst/>
            <a:ahLst/>
            <a:cxnLst/>
            <a:rect l="l" t="t" r="r" b="b"/>
            <a:pathLst>
              <a:path w="763904">
                <a:moveTo>
                  <a:pt x="0" y="0"/>
                </a:moveTo>
                <a:lnTo>
                  <a:pt x="763818" y="0"/>
                </a:lnTo>
              </a:path>
            </a:pathLst>
          </a:custGeom>
          <a:ln w="2539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 sz="120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9813" y="3707447"/>
            <a:ext cx="2164280" cy="76358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62687" dir="192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12700">
              <a:lnSpc>
                <a:spcPct val="100699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475.7.5 D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igitizer </a:t>
            </a:r>
          </a:p>
          <a:p>
            <a:pPr marL="12700" marR="5080" indent="-12700">
              <a:lnSpc>
                <a:spcPct val="100699"/>
              </a:lnSpc>
            </a:pP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L3 – </a:t>
            </a:r>
            <a:r>
              <a:rPr lang="en-US" sz="1200" spc="-100" dirty="0">
                <a:solidFill>
                  <a:srgbClr val="404040"/>
                </a:solidFill>
                <a:latin typeface="Times New Roman"/>
                <a:cs typeface="Times New Roman"/>
              </a:rPr>
              <a:t>F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pinella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 (P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)</a:t>
            </a:r>
          </a:p>
          <a:p>
            <a:pPr marL="12700" marR="5080" indent="-12700">
              <a:lnSpc>
                <a:spcPct val="100699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        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E.Pedreschi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(Pisa) </a:t>
            </a:r>
          </a:p>
          <a:p>
            <a:pPr marL="12700" marR="5080" indent="-12700">
              <a:lnSpc>
                <a:spcPct val="100699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CAM – D.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itli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 (Caltech)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9813" y="1777039"/>
            <a:ext cx="2164280" cy="76358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62687" dir="192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5080">
              <a:lnSpc>
                <a:spcPct val="104200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475.7.1 P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roject M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anagement </a:t>
            </a:r>
          </a:p>
          <a:p>
            <a:pPr marR="5080">
              <a:lnSpc>
                <a:spcPct val="104200"/>
              </a:lnSpc>
            </a:pP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L3 – S. M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iscetti – 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(LNF)</a:t>
            </a:r>
            <a:endParaRPr lang="en-US" sz="1200" dirty="0">
              <a:solidFill>
                <a:srgbClr val="404040"/>
              </a:solidFill>
              <a:latin typeface="Times New Roman"/>
              <a:cs typeface="Times New Roman"/>
            </a:endParaRPr>
          </a:p>
          <a:p>
            <a:pPr marR="5080">
              <a:lnSpc>
                <a:spcPct val="104200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CAM – D.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itlin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 (Caltech)</a:t>
            </a:r>
            <a:endParaRPr lang="en-US" sz="1200" dirty="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49813" y="2683693"/>
            <a:ext cx="2164280" cy="8882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62687" dir="192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5080">
              <a:lnSpc>
                <a:spcPct val="104200"/>
              </a:lnSpc>
            </a:pPr>
            <a:r>
              <a:rPr lang="en-US" sz="1200">
                <a:solidFill>
                  <a:srgbClr val="404040"/>
                </a:solidFill>
                <a:latin typeface="Times New Roman"/>
                <a:cs typeface="Times New Roman"/>
              </a:rPr>
              <a:t>475.7.3 M</a:t>
            </a:r>
            <a:r>
              <a:rPr lang="en-US" sz="1200" spc="-10">
                <a:solidFill>
                  <a:srgbClr val="404040"/>
                </a:solidFill>
                <a:latin typeface="Times New Roman"/>
                <a:cs typeface="Times New Roman"/>
              </a:rPr>
              <a:t>echanics </a:t>
            </a:r>
          </a:p>
          <a:p>
            <a:pPr marL="347663" marR="5080" indent="-347663">
              <a:lnSpc>
                <a:spcPct val="104200"/>
              </a:lnSpc>
            </a:pPr>
            <a:r>
              <a:rPr lang="en-US" sz="1200" spc="-10">
                <a:solidFill>
                  <a:srgbClr val="404040"/>
                </a:solidFill>
                <a:latin typeface="Times New Roman"/>
                <a:cs typeface="Times New Roman"/>
              </a:rPr>
              <a:t>L3 – </a:t>
            </a:r>
            <a:r>
              <a:rPr lang="en-US" sz="1200" spc="-100">
                <a:solidFill>
                  <a:srgbClr val="404040"/>
                </a:solidFill>
                <a:latin typeface="Times New Roman"/>
                <a:cs typeface="Times New Roman"/>
              </a:rPr>
              <a:t>F</a:t>
            </a:r>
            <a:r>
              <a:rPr lang="en-US" sz="1200">
                <a:solidFill>
                  <a:srgbClr val="404040"/>
                </a:solidFill>
                <a:latin typeface="Times New Roman"/>
                <a:cs typeface="Times New Roman"/>
              </a:rPr>
              <a:t>. H</a:t>
            </a:r>
            <a:r>
              <a:rPr lang="en-US" sz="1200" spc="-10">
                <a:solidFill>
                  <a:srgbClr val="404040"/>
                </a:solidFill>
                <a:latin typeface="Times New Roman"/>
                <a:cs typeface="Times New Roman"/>
              </a:rPr>
              <a:t>appache</a:t>
            </a:r>
            <a:r>
              <a:rPr lang="en-US" sz="1200">
                <a:solidFill>
                  <a:srgbClr val="404040"/>
                </a:solidFill>
                <a:latin typeface="Times New Roman"/>
                <a:cs typeface="Times New Roman"/>
              </a:rPr>
              <a:t>r </a:t>
            </a:r>
            <a:r>
              <a:rPr lang="en-US" sz="1200" spc="-10">
                <a:solidFill>
                  <a:srgbClr val="404040"/>
                </a:solidFill>
                <a:latin typeface="Times New Roman"/>
                <a:cs typeface="Times New Roman"/>
              </a:rPr>
              <a:t>(L</a:t>
            </a:r>
            <a:r>
              <a:rPr lang="en-US" sz="1200">
                <a:solidFill>
                  <a:srgbClr val="404040"/>
                </a:solidFill>
                <a:latin typeface="Times New Roman"/>
                <a:cs typeface="Times New Roman"/>
              </a:rPr>
              <a:t>NF)                F. Raffaelli (Pisa)</a:t>
            </a:r>
          </a:p>
          <a:p>
            <a:pPr marR="5080">
              <a:lnSpc>
                <a:spcPct val="104200"/>
              </a:lnSpc>
            </a:pPr>
            <a:r>
              <a:rPr lang="en-US" sz="1200">
                <a:solidFill>
                  <a:srgbClr val="404040"/>
                </a:solidFill>
                <a:latin typeface="Times New Roman"/>
                <a:cs typeface="Times New Roman"/>
              </a:rPr>
              <a:t>CAM </a:t>
            </a:r>
            <a:r>
              <a:rPr lang="mr-IN" sz="1200">
                <a:solidFill>
                  <a:srgbClr val="404040"/>
                </a:solidFill>
                <a:latin typeface="Times New Roman"/>
                <a:cs typeface="Times New Roman"/>
              </a:rPr>
              <a:t>–</a:t>
            </a:r>
            <a:r>
              <a:rPr lang="en-US" sz="1200">
                <a:solidFill>
                  <a:srgbClr val="404040"/>
                </a:solidFill>
                <a:latin typeface="Times New Roman"/>
                <a:cs typeface="Times New Roman"/>
              </a:rPr>
              <a:t> D. Hitlin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70050" y="4600575"/>
            <a:ext cx="2744043" cy="76358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62687" dir="192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5415" marR="5080" indent="-133350">
              <a:lnSpc>
                <a:spcPct val="104200"/>
              </a:lnSpc>
            </a:pPr>
            <a:r>
              <a:rPr lang="en-US" sz="1200">
                <a:solidFill>
                  <a:srgbClr val="404040"/>
                </a:solidFill>
                <a:latin typeface="Times New Roman"/>
                <a:cs typeface="Times New Roman"/>
              </a:rPr>
              <a:t>475.7.7 F</a:t>
            </a:r>
            <a:r>
              <a:rPr lang="en-US" sz="1200" spc="-5">
                <a:solidFill>
                  <a:srgbClr val="404040"/>
                </a:solidFill>
                <a:latin typeface="Times New Roman"/>
                <a:cs typeface="Times New Roman"/>
              </a:rPr>
              <a:t>rontend Electronics </a:t>
            </a:r>
            <a:r>
              <a:rPr lang="en-US" sz="1200" spc="-10">
                <a:solidFill>
                  <a:srgbClr val="404040"/>
                </a:solidFill>
                <a:latin typeface="Times New Roman"/>
                <a:cs typeface="Times New Roman"/>
              </a:rPr>
              <a:t>and Power</a:t>
            </a:r>
          </a:p>
          <a:p>
            <a:pPr marL="145415" marR="5080" indent="-133350">
              <a:lnSpc>
                <a:spcPct val="104200"/>
              </a:lnSpc>
            </a:pPr>
            <a:r>
              <a:rPr lang="en-US" sz="1200" spc="-10">
                <a:solidFill>
                  <a:srgbClr val="404040"/>
                </a:solidFill>
                <a:latin typeface="Times New Roman"/>
                <a:cs typeface="Times New Roman"/>
              </a:rPr>
              <a:t>L3 – G. Corr</a:t>
            </a:r>
            <a:r>
              <a:rPr lang="en-US" sz="1200" spc="-15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lang="en-US" sz="1200" spc="-5">
                <a:solidFill>
                  <a:srgbClr val="404040"/>
                </a:solidFill>
                <a:latin typeface="Times New Roman"/>
                <a:cs typeface="Times New Roman"/>
              </a:rPr>
              <a:t>di</a:t>
            </a:r>
            <a:r>
              <a:rPr lang="en-US" sz="120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en-US" sz="1200" spc="-10">
                <a:solidFill>
                  <a:srgbClr val="404040"/>
                </a:solidFill>
                <a:latin typeface="Times New Roman"/>
                <a:cs typeface="Times New Roman"/>
              </a:rPr>
              <a:t>(L</a:t>
            </a:r>
            <a:r>
              <a:rPr lang="en-US" sz="1200">
                <a:solidFill>
                  <a:srgbClr val="404040"/>
                </a:solidFill>
                <a:latin typeface="Times New Roman"/>
                <a:cs typeface="Times New Roman"/>
              </a:rPr>
              <a:t>NF)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204022" y="3669347"/>
            <a:ext cx="2164280" cy="76358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62687" dir="192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12700">
              <a:lnSpc>
                <a:spcPct val="100699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475.7.6 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Calibration </a:t>
            </a:r>
          </a:p>
          <a:p>
            <a:pPr marL="12700" marR="5080" indent="-12700">
              <a:lnSpc>
                <a:spcPct val="100699"/>
              </a:lnSpc>
            </a:pP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L3 – </a:t>
            </a:r>
            <a:r>
              <a:rPr lang="en-US" sz="1200" spc="-100" dirty="0">
                <a:solidFill>
                  <a:srgbClr val="404040"/>
                </a:solidFill>
                <a:latin typeface="Times New Roman"/>
                <a:cs typeface="Times New Roman"/>
              </a:rPr>
              <a:t>F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. P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orte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r 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(Caltec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h)</a:t>
            </a:r>
          </a:p>
          <a:p>
            <a:pPr marL="12700" marR="5080" indent="-12700">
              <a:lnSpc>
                <a:spcPct val="100699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L3 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–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 C. Ferrari (Pisa) </a:t>
            </a:r>
          </a:p>
          <a:p>
            <a:pPr marL="12700" marR="5080" indent="-12700">
              <a:lnSpc>
                <a:spcPct val="100699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CAM – D.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itli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endParaRPr lang="en-US" sz="1200" dirty="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04022" y="1777039"/>
            <a:ext cx="2164280" cy="8346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62687" dir="192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12700">
              <a:lnSpc>
                <a:spcPct val="100699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475.7.2 Crys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tals </a:t>
            </a:r>
          </a:p>
          <a:p>
            <a:pPr marL="347663" marR="5080" indent="-347663">
              <a:lnSpc>
                <a:spcPct val="100699"/>
              </a:lnSpc>
            </a:pP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L3 – D. </a:t>
            </a:r>
            <a:r>
              <a:rPr lang="en-US" sz="1200" spc="-10" dirty="0" err="1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itlin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 (Caltech)</a:t>
            </a:r>
          </a:p>
          <a:p>
            <a:pPr marL="347663" marR="5080" indent="-347663">
              <a:lnSpc>
                <a:spcPct val="100699"/>
              </a:lnSpc>
            </a:pPr>
            <a:r>
              <a:rPr lang="en-US" sz="1200" spc="-5">
                <a:solidFill>
                  <a:srgbClr val="404040"/>
                </a:solidFill>
                <a:latin typeface="Times New Roman"/>
                <a:cs typeface="Times New Roman"/>
              </a:rPr>
              <a:t>	S. 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Giovannella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 (LNF) </a:t>
            </a:r>
          </a:p>
          <a:p>
            <a:pPr marL="12700" marR="5080" indent="-12700">
              <a:lnSpc>
                <a:spcPct val="100699"/>
              </a:lnSpc>
            </a:pP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CAM - D. 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Hitlin</a:t>
            </a:r>
            <a:endParaRPr lang="en-US" sz="1200" dirty="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04022" y="2768363"/>
            <a:ext cx="2164280" cy="76358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62687" dir="192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12700">
              <a:lnSpc>
                <a:spcPct val="104200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475.7.4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P</a:t>
            </a:r>
            <a:r>
              <a:rPr lang="en-US" sz="1200" spc="-10" dirty="0" err="1">
                <a:solidFill>
                  <a:srgbClr val="404040"/>
                </a:solidFill>
                <a:latin typeface="Times New Roman"/>
                <a:cs typeface="Times New Roman"/>
              </a:rPr>
              <a:t>hotosensors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</a:p>
          <a:p>
            <a:pPr marL="12700" marR="5080" indent="-12700">
              <a:lnSpc>
                <a:spcPct val="104200"/>
              </a:lnSpc>
            </a:pP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L3 – L. </a:t>
            </a:r>
            <a:r>
              <a:rPr lang="en-US" sz="1200" spc="-10" dirty="0" err="1">
                <a:solidFill>
                  <a:srgbClr val="404040"/>
                </a:solidFill>
                <a:latin typeface="Times New Roman"/>
                <a:cs typeface="Times New Roman"/>
              </a:rPr>
              <a:t>Morescalchi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 (Pisa)</a:t>
            </a:r>
          </a:p>
          <a:p>
            <a:pPr marL="12700" marR="5080" indent="-12700">
              <a:lnSpc>
                <a:spcPct val="104200"/>
              </a:lnSpc>
            </a:pP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L3 </a:t>
            </a:r>
            <a:r>
              <a:rPr lang="mr-IN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–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en-US" sz="1200" spc="-10" dirty="0" err="1">
                <a:solidFill>
                  <a:srgbClr val="404040"/>
                </a:solidFill>
                <a:latin typeface="Times New Roman"/>
                <a:cs typeface="Times New Roman"/>
              </a:rPr>
              <a:t>M.Martini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  (LNF)</a:t>
            </a:r>
          </a:p>
          <a:p>
            <a:pPr marL="12700" marR="5080" indent="-12700">
              <a:lnSpc>
                <a:spcPct val="104200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CAM – D.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itlin</a:t>
            </a:r>
            <a:endParaRPr lang="en-US" sz="1200" dirty="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204022" y="4600575"/>
            <a:ext cx="2744043" cy="76358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62687" dir="192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1270">
              <a:lnSpc>
                <a:spcPct val="104200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475.7.8</a:t>
            </a:r>
            <a:r>
              <a:rPr lang="en-US" sz="12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Ass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embl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y 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nd Ins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tallati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on </a:t>
            </a:r>
          </a:p>
          <a:p>
            <a:pPr marL="12700" marR="5080" indent="1270">
              <a:lnSpc>
                <a:spcPct val="104200"/>
              </a:lnSpc>
            </a:pP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L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3 –</a:t>
            </a:r>
            <a:r>
              <a:rPr lang="en-US" sz="12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A.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aputi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(L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NF)</a:t>
            </a:r>
          </a:p>
          <a:p>
            <a:pPr marL="12700" marR="5080" indent="1270">
              <a:lnSpc>
                <a:spcPct val="104200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L3 </a:t>
            </a:r>
            <a:r>
              <a:rPr lang="mr-IN" sz="1200" dirty="0">
                <a:solidFill>
                  <a:srgbClr val="404040"/>
                </a:solidFill>
                <a:latin typeface="Times New Roman"/>
                <a:cs typeface="Times New Roman"/>
              </a:rPr>
              <a:t>–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 I.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Sarra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 (LNF)</a:t>
            </a:r>
          </a:p>
          <a:p>
            <a:pPr marL="12700">
              <a:lnSpc>
                <a:spcPts val="1400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CAM – D. </a:t>
            </a:r>
            <a:r>
              <a:rPr lang="en-US" sz="1200" dirty="0" err="1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itlin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 (Caltech)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582974" y="642505"/>
            <a:ext cx="2164280" cy="9362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62687" dir="192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37160" rtlCol="0" anchor="ctr"/>
          <a:lstStyle/>
          <a:p>
            <a:pPr algn="ctr">
              <a:lnSpc>
                <a:spcPts val="1420"/>
              </a:lnSpc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475.7</a:t>
            </a:r>
          </a:p>
          <a:p>
            <a:pPr algn="ctr">
              <a:lnSpc>
                <a:spcPts val="1400"/>
              </a:lnSpc>
            </a:pP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Calorimeter</a:t>
            </a:r>
            <a:endParaRPr lang="en-US" sz="1200" dirty="0">
              <a:solidFill>
                <a:srgbClr val="404040"/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L2 - S. 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Miscetti </a:t>
            </a:r>
            <a:r>
              <a:rPr lang="en-US" sz="1200" spc="-10" dirty="0">
                <a:solidFill>
                  <a:srgbClr val="404040"/>
                </a:solidFill>
                <a:latin typeface="Times New Roman"/>
                <a:cs typeface="Times New Roman"/>
              </a:rPr>
              <a:t>(L</a:t>
            </a: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NF)</a:t>
            </a: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lang="en-US" sz="1200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eputy - D. </a:t>
            </a:r>
            <a:r>
              <a:rPr lang="en-US" sz="1200" spc="-5" dirty="0" err="1">
                <a:solidFill>
                  <a:srgbClr val="404040"/>
                </a:solidFill>
                <a:latin typeface="Times New Roman"/>
                <a:cs typeface="Times New Roman"/>
              </a:rPr>
              <a:t>Hitlin</a:t>
            </a:r>
            <a:r>
              <a:rPr lang="en-US" sz="1200" spc="-5" dirty="0">
                <a:solidFill>
                  <a:srgbClr val="404040"/>
                </a:solidFill>
                <a:latin typeface="Times New Roman"/>
                <a:cs typeface="Times New Roman"/>
              </a:rPr>
              <a:t> (Caltech)</a:t>
            </a:r>
            <a:endParaRPr lang="en-US" sz="1200" dirty="0">
              <a:solidFill>
                <a:srgbClr val="404040"/>
              </a:solidFill>
              <a:latin typeface="Times New Roman"/>
              <a:cs typeface="Times New Roman"/>
            </a:endParaRPr>
          </a:p>
          <a:p>
            <a:pPr marL="12700" marR="5080" indent="-12700">
              <a:lnSpc>
                <a:spcPct val="104200"/>
              </a:lnSpc>
            </a:pPr>
            <a:endParaRPr lang="en-US" sz="1200" dirty="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56846" y="5733681"/>
            <a:ext cx="7891219" cy="92333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S. Di Falco (</a:t>
            </a:r>
            <a:r>
              <a:rPr lang="en-US" dirty="0" err="1"/>
              <a:t>Conveener</a:t>
            </a:r>
            <a:r>
              <a:rPr lang="en-US" dirty="0"/>
              <a:t> Simulation WG), S. </a:t>
            </a:r>
            <a:r>
              <a:rPr lang="en-US" dirty="0" err="1"/>
              <a:t>Giovannella</a:t>
            </a:r>
            <a:r>
              <a:rPr lang="en-US" dirty="0"/>
              <a:t> (Operation Planning Team)</a:t>
            </a:r>
          </a:p>
          <a:p>
            <a:r>
              <a:rPr lang="en-US" dirty="0"/>
              <a:t>S. </a:t>
            </a:r>
            <a:r>
              <a:rPr lang="en-US" dirty="0" err="1"/>
              <a:t>Miscetti</a:t>
            </a:r>
            <a:r>
              <a:rPr lang="en-US" dirty="0"/>
              <a:t> (Executive Board), </a:t>
            </a:r>
            <a:r>
              <a:rPr lang="en-US" dirty="0" err="1"/>
              <a:t>M.Martini</a:t>
            </a:r>
            <a:r>
              <a:rPr lang="en-US" dirty="0"/>
              <a:t> + </a:t>
            </a:r>
            <a:r>
              <a:rPr lang="en-US" dirty="0" err="1"/>
              <a:t>S.DiFalco</a:t>
            </a:r>
            <a:r>
              <a:rPr lang="en-US" dirty="0"/>
              <a:t> (Member Speaker Committee)</a:t>
            </a:r>
          </a:p>
          <a:p>
            <a:r>
              <a:rPr lang="en-US" dirty="0" err="1"/>
              <a:t>S.Giovannella</a:t>
            </a:r>
            <a:r>
              <a:rPr lang="en-US" dirty="0"/>
              <a:t> (chair </a:t>
            </a:r>
            <a:r>
              <a:rPr lang="en-US" dirty="0" err="1"/>
              <a:t>Pubblications</a:t>
            </a:r>
            <a:r>
              <a:rPr lang="en-US" dirty="0"/>
              <a:t> Board)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740"/>
            <a:ext cx="1282700" cy="30099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237725" y="545932"/>
            <a:ext cx="1670925" cy="24622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/>
              <a:t>DOE Cost:</a:t>
            </a:r>
          </a:p>
          <a:p>
            <a:r>
              <a:rPr lang="en-US" sz="1400" dirty="0"/>
              <a:t>1) 90 % </a:t>
            </a:r>
            <a:r>
              <a:rPr lang="en-US" sz="1400" dirty="0" err="1"/>
              <a:t>CsI</a:t>
            </a:r>
            <a:endParaRPr lang="en-US" sz="1400" dirty="0"/>
          </a:p>
          <a:p>
            <a:r>
              <a:rPr lang="en-US" sz="1400" dirty="0"/>
              <a:t>2) 100 % Source</a:t>
            </a:r>
          </a:p>
          <a:p>
            <a:r>
              <a:rPr lang="en-US" sz="1400" dirty="0"/>
              <a:t>3) 100 % installation</a:t>
            </a:r>
          </a:p>
          <a:p>
            <a:r>
              <a:rPr lang="en-US" sz="1400" dirty="0"/>
              <a:t>4) 50 % Cooling stat.</a:t>
            </a:r>
          </a:p>
          <a:p>
            <a:r>
              <a:rPr lang="en-US" sz="1400" b="1" dirty="0"/>
              <a:t>INFN Cost:</a:t>
            </a:r>
          </a:p>
          <a:p>
            <a:pPr marL="342900" indent="-342900">
              <a:buAutoNum type="arabicParenR"/>
            </a:pPr>
            <a:r>
              <a:rPr lang="en-US" sz="1400" dirty="0"/>
              <a:t>10 % </a:t>
            </a:r>
            <a:r>
              <a:rPr lang="en-US" sz="1400" dirty="0" err="1"/>
              <a:t>CsI</a:t>
            </a:r>
            <a:endParaRPr lang="en-US" sz="1400" dirty="0"/>
          </a:p>
          <a:p>
            <a:r>
              <a:rPr lang="en-US" sz="1400" dirty="0"/>
              <a:t>2) 100 % </a:t>
            </a:r>
            <a:r>
              <a:rPr lang="en-US" sz="1400" dirty="0" err="1"/>
              <a:t>SiPMs</a:t>
            </a:r>
            <a:endParaRPr lang="en-US" sz="1400" dirty="0"/>
          </a:p>
          <a:p>
            <a:r>
              <a:rPr lang="en-US" sz="1400" dirty="0"/>
              <a:t>3) Mechanics/Laser</a:t>
            </a:r>
          </a:p>
          <a:p>
            <a:r>
              <a:rPr lang="en-US" sz="1400" dirty="0"/>
              <a:t>4) FEE/Digitizer</a:t>
            </a:r>
          </a:p>
          <a:p>
            <a:r>
              <a:rPr lang="en-US" sz="1400" dirty="0"/>
              <a:t>5) 50 % Cooling stat.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8124" y="3391598"/>
            <a:ext cx="23519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 Caltech/INFN</a:t>
            </a:r>
          </a:p>
          <a:p>
            <a:r>
              <a:rPr lang="en-US" dirty="0"/>
              <a:t>Software Development</a:t>
            </a:r>
          </a:p>
          <a:p>
            <a:r>
              <a:rPr lang="en-US" dirty="0"/>
              <a:t>- Caltech + HZDR</a:t>
            </a:r>
          </a:p>
          <a:p>
            <a:r>
              <a:rPr lang="en-US" dirty="0"/>
              <a:t>Irradiation Facility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18005067">
            <a:off x="79430" y="5959714"/>
            <a:ext cx="93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1939821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611</Words>
  <Application>Microsoft Macintosh PowerPoint</Application>
  <PresentationFormat>On-screen Show (4:3)</PresentationFormat>
  <Paragraphs>137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LNF</vt:lpstr>
      <vt:lpstr>PISA</vt:lpstr>
      <vt:lpstr>LECCE/Trieste/Genova</vt:lpstr>
      <vt:lpstr>Manpower</vt:lpstr>
      <vt:lpstr>EMC Sharing of Responsabilities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Calorimeter Assembly/commissioning @ SiDET</dc:title>
  <dc:creator>Microsoft Office User</dc:creator>
  <cp:lastModifiedBy>Stefano Miscetti</cp:lastModifiedBy>
  <cp:revision>34</cp:revision>
  <dcterms:created xsi:type="dcterms:W3CDTF">2019-06-18T22:04:18Z</dcterms:created>
  <dcterms:modified xsi:type="dcterms:W3CDTF">2020-09-08T12:32:48Z</dcterms:modified>
</cp:coreProperties>
</file>